
<file path=[Content_Types].xml><?xml version="1.0" encoding="utf-8"?>
<Types xmlns="http://schemas.openxmlformats.org/package/2006/content-types">
  <Default ContentType="application/xml" Extension="xml"/>
  <Default ContentType="image/x-wmf" Extension="wmf"/>
  <Default ContentType="image/jpeg" Extension="jpeg"/>
  <Default ContentType="image/jpeg" Extension="jpg"/>
  <Default ContentType="application/vnd.openxmlformats-package.relationships+xml" Extension="rels"/>
  <Default ContentType="image/vnd.ms-photo" Extension="wdp"/>
  <Default ContentType="application/vnd.openxmlformats-officedocument.presentationml.printerSettings" Extension="bin"/>
  <Default ContentType="image/png" Extension="pn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9" r:id="rId2"/>
  </p:sldMasterIdLst>
  <p:notesMasterIdLst>
    <p:notesMasterId r:id="rId69"/>
  </p:notesMasterIdLst>
  <p:sldIdLst>
    <p:sldId id="257" r:id="rId3"/>
    <p:sldId id="665" r:id="rId4"/>
    <p:sldId id="677" r:id="rId5"/>
    <p:sldId id="666" r:id="rId6"/>
    <p:sldId id="651" r:id="rId7"/>
    <p:sldId id="679" r:id="rId8"/>
    <p:sldId id="680" r:id="rId9"/>
    <p:sldId id="685" r:id="rId10"/>
    <p:sldId id="687" r:id="rId11"/>
    <p:sldId id="688" r:id="rId12"/>
    <p:sldId id="689" r:id="rId13"/>
    <p:sldId id="690" r:id="rId14"/>
    <p:sldId id="691" r:id="rId15"/>
    <p:sldId id="678" r:id="rId16"/>
    <p:sldId id="672" r:id="rId17"/>
    <p:sldId id="683" r:id="rId18"/>
    <p:sldId id="684" r:id="rId19"/>
    <p:sldId id="673" r:id="rId20"/>
    <p:sldId id="674" r:id="rId21"/>
    <p:sldId id="669" r:id="rId22"/>
    <p:sldId id="670" r:id="rId23"/>
    <p:sldId id="643" r:id="rId24"/>
    <p:sldId id="644" r:id="rId25"/>
    <p:sldId id="645" r:id="rId26"/>
    <p:sldId id="646" r:id="rId27"/>
    <p:sldId id="647" r:id="rId28"/>
    <p:sldId id="649" r:id="rId29"/>
    <p:sldId id="650" r:id="rId30"/>
    <p:sldId id="648" r:id="rId31"/>
    <p:sldId id="652" r:id="rId32"/>
    <p:sldId id="628" r:id="rId33"/>
    <p:sldId id="629" r:id="rId34"/>
    <p:sldId id="631" r:id="rId35"/>
    <p:sldId id="638" r:id="rId36"/>
    <p:sldId id="639" r:id="rId37"/>
    <p:sldId id="632" r:id="rId38"/>
    <p:sldId id="633" r:id="rId39"/>
    <p:sldId id="634" r:id="rId40"/>
    <p:sldId id="635" r:id="rId41"/>
    <p:sldId id="636" r:id="rId42"/>
    <p:sldId id="637" r:id="rId43"/>
    <p:sldId id="640" r:id="rId44"/>
    <p:sldId id="641" r:id="rId45"/>
    <p:sldId id="642" r:id="rId46"/>
    <p:sldId id="657" r:id="rId47"/>
    <p:sldId id="658" r:id="rId48"/>
    <p:sldId id="659" r:id="rId49"/>
    <p:sldId id="660" r:id="rId50"/>
    <p:sldId id="661" r:id="rId51"/>
    <p:sldId id="662" r:id="rId52"/>
    <p:sldId id="663" r:id="rId53"/>
    <p:sldId id="664" r:id="rId54"/>
    <p:sldId id="626" r:id="rId55"/>
    <p:sldId id="653" r:id="rId56"/>
    <p:sldId id="654" r:id="rId57"/>
    <p:sldId id="655" r:id="rId58"/>
    <p:sldId id="656" r:id="rId59"/>
    <p:sldId id="625" r:id="rId60"/>
    <p:sldId id="617" r:id="rId61"/>
    <p:sldId id="618" r:id="rId62"/>
    <p:sldId id="620" r:id="rId63"/>
    <p:sldId id="623" r:id="rId64"/>
    <p:sldId id="624" r:id="rId65"/>
    <p:sldId id="675" r:id="rId66"/>
    <p:sldId id="676" r:id="rId67"/>
    <p:sldId id="523"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B7"/>
    <a:srgbClr val="D6FFB4"/>
    <a:srgbClr val="C8D8FC"/>
    <a:srgbClr val="D3E6EB"/>
    <a:srgbClr val="B7DAEB"/>
    <a:srgbClr val="ABD8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56" autoAdjust="0"/>
  </p:normalViewPr>
  <p:slideViewPr>
    <p:cSldViewPr snapToGrid="0" snapToObjects="1">
      <p:cViewPr varScale="1">
        <p:scale>
          <a:sx n="115" d="100"/>
          <a:sy n="115" d="100"/>
        </p:scale>
        <p:origin x="-768" y="-104"/>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92389-F682-F245-A804-C4BDB092A940}" type="datetimeFigureOut">
              <a:rPr lang="en-US" smtClean="0"/>
              <a:t>25.10.2013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9A777-9CDA-0F48-9B5F-BE8F36F3F8DF}" type="slidenum">
              <a:rPr lang="en-US" smtClean="0"/>
              <a:t>‹#›</a:t>
            </a:fld>
            <a:endParaRPr lang="en-US"/>
          </a:p>
        </p:txBody>
      </p:sp>
    </p:spTree>
    <p:extLst>
      <p:ext uri="{BB962C8B-B14F-4D97-AF65-F5344CB8AC3E}">
        <p14:creationId xmlns:p14="http://schemas.microsoft.com/office/powerpoint/2010/main" val="3882387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F9473FF3-450F-D14B-A795-A865C2BF94ED}" type="slidenum">
              <a:rPr lang="pt-BR" sz="1200">
                <a:solidFill>
                  <a:prstClr val="black"/>
                </a:solidFill>
                <a:latin typeface="Times New Roman" charset="0"/>
              </a:rPr>
              <a:pPr eaLnBrk="1" hangingPunct="1"/>
              <a:t>1</a:t>
            </a:fld>
            <a:endParaRPr lang="pt-BR" sz="1200">
              <a:solidFill>
                <a:prstClr val="black"/>
              </a:solidFill>
              <a:latin typeface="Times New Roman" charset="0"/>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DCB609FD-F83D-F74C-B2CD-B5CEBD8F891F}" type="slidenum">
              <a:rPr lang="pt-BR" sz="1200">
                <a:solidFill>
                  <a:srgbClr val="000000"/>
                </a:solidFill>
              </a:rPr>
              <a:pPr eaLnBrk="1" hangingPunct="1"/>
              <a:t>28</a:t>
            </a:fld>
            <a:endParaRPr lang="pt-BR" sz="1200">
              <a:solidFill>
                <a:srgbClr val="000000"/>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8F0B8916-337B-764B-857D-1B3AF44C62B0}" type="slidenum">
              <a:rPr lang="pt-BR" sz="1200"/>
              <a:pPr eaLnBrk="1" hangingPunct="1"/>
              <a:t>29</a:t>
            </a:fld>
            <a:endParaRPr lang="pt-BR"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33F0A63-7D5F-0C44-9339-5BB500D9AD54}" type="slidenum">
              <a:rPr lang="pt-BR" sz="1200">
                <a:solidFill>
                  <a:srgbClr val="000000"/>
                </a:solidFill>
              </a:rPr>
              <a:pPr eaLnBrk="1" hangingPunct="1"/>
              <a:t>31</a:t>
            </a:fld>
            <a:endParaRPr lang="pt-BR" sz="1200">
              <a:solidFill>
                <a:srgbClr val="000000"/>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E7DB3BE2-E36B-3146-9A6E-68A34633F335}" type="slidenum">
              <a:rPr lang="pt-BR" sz="1200">
                <a:solidFill>
                  <a:srgbClr val="000000"/>
                </a:solidFill>
              </a:rPr>
              <a:pPr eaLnBrk="1" hangingPunct="1"/>
              <a:t>32</a:t>
            </a:fld>
            <a:endParaRPr lang="pt-BR" sz="1200">
              <a:solidFill>
                <a:srgbClr val="000000"/>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74D9551B-CFD4-8A48-878D-020B1DB8D5E1}" type="slidenum">
              <a:rPr lang="en-US" sz="1200">
                <a:solidFill>
                  <a:srgbClr val="000000"/>
                </a:solidFill>
                <a:latin typeface="Arial" charset="0"/>
                <a:cs typeface="Arial" charset="0"/>
              </a:rPr>
              <a:pPr eaLnBrk="1" hangingPunct="1"/>
              <a:t>39</a:t>
            </a:fld>
            <a:endParaRPr lang="en-US" sz="1200">
              <a:solidFill>
                <a:srgbClr val="000000"/>
              </a:solidFill>
              <a:latin typeface="Arial" charset="0"/>
              <a:cs typeface="Arial"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p>
            <a:pPr>
              <a:defRPr/>
            </a:pPr>
            <a:fld id="{39AEC21B-0564-114E-9D91-8486E91F8239}" type="slidenum">
              <a:rPr lang="pt-BR">
                <a:solidFill>
                  <a:prstClr val="black"/>
                </a:solidFill>
              </a:rPr>
              <a:pPr>
                <a:defRPr/>
              </a:pPr>
              <a:t>40</a:t>
            </a:fld>
            <a:endParaRPr lang="pt-BR">
              <a:solidFill>
                <a:prstClr val="black"/>
              </a:solidFill>
            </a:endParaRPr>
          </a:p>
        </p:txBody>
      </p:sp>
      <p:sp>
        <p:nvSpPr>
          <p:cNvPr id="131073"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1074"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465"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9pPr>
          </a:lstStyle>
          <a:p>
            <a:pPr defTabSz="455186" eaLnBrk="1">
              <a:lnSpc>
                <a:spcPct val="93000"/>
              </a:lnSpc>
              <a:spcBef>
                <a:spcPct val="0"/>
              </a:spcBef>
              <a:defRPr/>
            </a:pPr>
            <a:r>
              <a:rPr lang="pt-BR" sz="1800">
                <a:latin typeface="Arial" charset="0"/>
                <a:ea typeface="Arial Unicode MS" charset="0"/>
                <a:cs typeface="Arial Unicode MS" charset="0"/>
              </a:rPr>
              <a:t>Time series: fixed location, etc, etc...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Humnst777 BT"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Humnst777 BT" charset="0"/>
                <a:ea typeface="ＭＳ Ｐゴシック" charset="0"/>
                <a:cs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Humnst777 BT" charset="0"/>
                <a:ea typeface="ＭＳ Ｐゴシック" charset="0"/>
                <a:cs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Humnst777 BT" charset="0"/>
                <a:ea typeface="ＭＳ Ｐゴシック" charset="0"/>
                <a:cs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Humnst777 BT" charset="0"/>
                <a:ea typeface="ＭＳ Ｐゴシック" charset="0"/>
                <a:cs typeface="ＭＳ Ｐゴシック" charset="0"/>
              </a:defRPr>
            </a:lvl5pPr>
            <a:lvl6pPr marL="2514600" indent="-228600" algn="ctr" defTabSz="449263" eaLnBrk="0" fontAlgn="base" hangingPunct="0">
              <a:lnSpc>
                <a:spcPct val="66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Humnst777 BT" charset="0"/>
                <a:ea typeface="ＭＳ Ｐゴシック" charset="0"/>
                <a:cs typeface="ＭＳ Ｐゴシック" charset="0"/>
              </a:defRPr>
            </a:lvl6pPr>
            <a:lvl7pPr marL="2971800" indent="-228600" algn="ctr" defTabSz="449263" eaLnBrk="0" fontAlgn="base" hangingPunct="0">
              <a:lnSpc>
                <a:spcPct val="66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Humnst777 BT" charset="0"/>
                <a:ea typeface="ＭＳ Ｐゴシック" charset="0"/>
                <a:cs typeface="ＭＳ Ｐゴシック" charset="0"/>
              </a:defRPr>
            </a:lvl7pPr>
            <a:lvl8pPr marL="3429000" indent="-228600" algn="ctr" defTabSz="449263" eaLnBrk="0" fontAlgn="base" hangingPunct="0">
              <a:lnSpc>
                <a:spcPct val="66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Humnst777 BT" charset="0"/>
                <a:ea typeface="ＭＳ Ｐゴシック" charset="0"/>
                <a:cs typeface="ＭＳ Ｐゴシック" charset="0"/>
              </a:defRPr>
            </a:lvl8pPr>
            <a:lvl9pPr marL="3886200" indent="-228600" algn="ctr" defTabSz="449263" eaLnBrk="0" fontAlgn="base" hangingPunct="0">
              <a:lnSpc>
                <a:spcPct val="66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Humnst777 BT" charset="0"/>
                <a:ea typeface="ＭＳ Ｐゴシック" charset="0"/>
                <a:cs typeface="ＭＳ Ｐゴシック" charset="0"/>
              </a:defRPr>
            </a:lvl9pPr>
          </a:lstStyle>
          <a:p>
            <a:pPr eaLnBrk="1" hangingPunct="1"/>
            <a:fld id="{DF8C6B67-C920-9549-8651-FBFC796BD062}" type="slidenum">
              <a:rPr lang="pt-BR" sz="1200">
                <a:solidFill>
                  <a:schemeClr val="tx1"/>
                </a:solidFill>
                <a:latin typeface="Arial" charset="0"/>
                <a:cs typeface="Arial" charset="0"/>
              </a:rPr>
              <a:pPr eaLnBrk="1" hangingPunct="1"/>
              <a:t>58</a:t>
            </a:fld>
            <a:endParaRPr lang="pt-BR" sz="1200">
              <a:solidFill>
                <a:schemeClr val="tx1"/>
              </a:solidFill>
              <a:latin typeface="Arial" charset="0"/>
              <a:cs typeface="Arial" charset="0"/>
            </a:endParaRPr>
          </a:p>
        </p:txBody>
      </p:sp>
      <p:sp>
        <p:nvSpPr>
          <p:cNvPr id="77826" name="Rectangle 2"/>
          <p:cNvSpPr>
            <a:spLocks noGrp="1" noRot="1" noChangeAspect="1" noChangeArrowheads="1" noTextEdit="1"/>
          </p:cNvSpPr>
          <p:nvPr>
            <p:ph type="sldImg"/>
          </p:nvPr>
        </p:nvSpPr>
        <p:spPr>
          <a:xfrm>
            <a:off x="1131888" y="685800"/>
            <a:ext cx="4567237" cy="3427413"/>
          </a:xfrm>
          <a:noFill/>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07A69F9C-2666-E845-8466-3AB6A39D8E8E}" type="slidenum">
              <a:rPr lang="en-US" sz="1200">
                <a:solidFill>
                  <a:srgbClr val="000000"/>
                </a:solidFill>
              </a:rPr>
              <a:pPr eaLnBrk="1" hangingPunct="1"/>
              <a:t>66</a:t>
            </a:fld>
            <a:endParaRPr lang="en-US" sz="1200">
              <a:solidFill>
                <a:srgbClr val="000000"/>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6329C8-B9BD-0D4A-899A-0E6450828563}" type="slidenum">
              <a:rPr lang="en-US"/>
              <a:pPr>
                <a:defRPr/>
              </a:pPr>
              <a:t>8</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1CBEE4-DF6C-4044-9241-444353E525DB}" type="slidenum">
              <a:rPr lang="en-US"/>
              <a:pPr>
                <a:defRPr/>
              </a:pPr>
              <a:t>9</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6BE79A-0488-A04C-BD11-B49D1D61B0B8}" type="slidenum">
              <a:rPr lang="en-US"/>
              <a:pPr>
                <a:defRPr/>
              </a:pPr>
              <a:t>10</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4AFF10-A7DF-DB4E-9D0C-4E05766E23D9}" type="slidenum">
              <a:rPr lang="en-US"/>
              <a:pPr>
                <a:defRPr/>
              </a:pPr>
              <a:t>11</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A5BDEF-09FF-8648-8A5D-F2C767584199}" type="slidenum">
              <a:rPr lang="en-US"/>
              <a:pPr>
                <a:defRPr/>
              </a:pPr>
              <a:t>12</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745026-A6B7-274F-98B9-03A127E99F9F}" type="slidenum">
              <a:rPr lang="en-US"/>
              <a:pPr>
                <a:defRPr/>
              </a:pPr>
              <a:t>13</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654844DA-E076-C545-8D94-F622446DD532}" type="slidenum">
              <a:rPr lang="en-US" sz="1200">
                <a:solidFill>
                  <a:srgbClr val="000000"/>
                </a:solidFill>
              </a:rPr>
              <a:pPr eaLnBrk="1" hangingPunct="1"/>
              <a:t>22</a:t>
            </a:fld>
            <a:endParaRPr lang="en-US" sz="1200">
              <a:solidFill>
                <a:srgbClr val="000000"/>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DCB609FD-F83D-F74C-B2CD-B5CEBD8F891F}" type="slidenum">
              <a:rPr lang="pt-BR" sz="1200">
                <a:solidFill>
                  <a:srgbClr val="000000"/>
                </a:solidFill>
              </a:rPr>
              <a:pPr eaLnBrk="1" hangingPunct="1"/>
              <a:t>27</a:t>
            </a:fld>
            <a:endParaRPr lang="pt-BR" sz="1200">
              <a:solidFill>
                <a:srgbClr val="000000"/>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pt-BR" smtClean="0"/>
              <a:t>Clique para editar o estilo do título mestre</a:t>
            </a:r>
            <a:endParaRPr lang="pt-BR"/>
          </a:p>
        </p:txBody>
      </p:sp>
      <p:sp>
        <p:nvSpPr>
          <p:cNvPr id="819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smtClean="0"/>
              <a:t>Clique para editar o estilo do subtítulo mestre</a:t>
            </a:r>
            <a:endParaRPr lang="pt-B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defTabSz="914400" fontAlgn="base">
              <a:spcBef>
                <a:spcPct val="0"/>
              </a:spcBef>
              <a:spcAft>
                <a:spcPct val="0"/>
              </a:spcAft>
              <a:defRPr/>
            </a:pPr>
            <a:endParaRPr lang="pt-BR">
              <a:solidFill>
                <a:srgbClr val="000000"/>
              </a:solidFill>
            </a:endParaRP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defTabSz="914400" fontAlgn="base">
              <a:spcBef>
                <a:spcPct val="0"/>
              </a:spcBef>
              <a:spcAft>
                <a:spcPct val="0"/>
              </a:spcAft>
              <a:defRPr/>
            </a:pPr>
            <a:endParaRPr lang="pt-BR">
              <a:solidFill>
                <a:srgbClr val="000000"/>
              </a:solidFill>
            </a:endParaRP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mn-cs"/>
              </a:defRPr>
            </a:lvl1pPr>
          </a:lstStyle>
          <a:p>
            <a:pPr defTabSz="914400" fontAlgn="base">
              <a:spcBef>
                <a:spcPct val="0"/>
              </a:spcBef>
              <a:spcAft>
                <a:spcPct val="0"/>
              </a:spcAft>
              <a:defRPr/>
            </a:pPr>
            <a:fld id="{FD98D422-FC95-3543-ABDB-BBBAD5762917}" type="slidenum">
              <a:rPr lang="pt-BR">
                <a:solidFill>
                  <a:srgbClr val="000000"/>
                </a:solidFill>
                <a:ea typeface="ＭＳ Ｐゴシック" charset="0"/>
              </a:rPr>
              <a:pPr defTabSz="914400" fontAlgn="base">
                <a:spcBef>
                  <a:spcPct val="0"/>
                </a:spcBef>
                <a:spcAft>
                  <a:spcPct val="0"/>
                </a:spcAft>
                <a:defRPr/>
              </a:pPr>
              <a:t>‹#›</a:t>
            </a:fld>
            <a:endParaRPr lang="pt-BR">
              <a:solidFill>
                <a:srgbClr val="000000"/>
              </a:solidFill>
              <a:ea typeface="ＭＳ Ｐゴシック" charset="0"/>
            </a:endParaRPr>
          </a:p>
        </p:txBody>
      </p:sp>
    </p:spTree>
    <p:extLst>
      <p:ext uri="{BB962C8B-B14F-4D97-AF65-F5344CB8AC3E}">
        <p14:creationId xmlns:p14="http://schemas.microsoft.com/office/powerpoint/2010/main" val="11568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91371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5604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7519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8613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x-none" smtClean="0"/>
              <a:t>Click to edit Master title style</a:t>
            </a:r>
            <a:endParaRPr lang="en-US"/>
          </a:p>
        </p:txBody>
      </p:sp>
      <p:sp>
        <p:nvSpPr>
          <p:cNvPr id="3" name="Text Placeholder 2"/>
          <p:cNvSpPr>
            <a:spLocks noGrp="1"/>
          </p:cNvSpPr>
          <p:nvPr>
            <p:ph type="body" sz="half" idx="1"/>
          </p:nvPr>
        </p:nvSpPr>
        <p:spPr>
          <a:xfrm>
            <a:off x="457200" y="1600205"/>
            <a:ext cx="4038600" cy="452596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lIns="91412" tIns="45705" rIns="91412" bIns="45705"/>
          <a:lstStyle>
            <a:lvl1pPr>
              <a:defRPr>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lIns="91412" tIns="45705" rIns="91412" bIns="45705"/>
          <a:lstStyle>
            <a:lvl1pPr>
              <a:defRPr>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lIns="91412" tIns="45705" rIns="91412" bIns="45705"/>
          <a:lstStyle>
            <a:lvl1pPr>
              <a:defRPr>
                <a:cs typeface="+mn-cs"/>
              </a:defRPr>
            </a:lvl1pPr>
          </a:lstStyle>
          <a:p>
            <a:pPr>
              <a:defRPr/>
            </a:pPr>
            <a:fld id="{574BE865-2A61-AD45-8893-BB0C32B361CD}" type="slidenum">
              <a:rPr lang="en-US"/>
              <a:pPr>
                <a:defRPr/>
              </a:pPr>
              <a:t>‹#›</a:t>
            </a:fld>
            <a:endParaRPr lang="en-US"/>
          </a:p>
        </p:txBody>
      </p:sp>
    </p:spTree>
    <p:extLst>
      <p:ext uri="{BB962C8B-B14F-4D97-AF65-F5344CB8AC3E}">
        <p14:creationId xmlns:p14="http://schemas.microsoft.com/office/powerpoint/2010/main" val="2251460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762000"/>
          </a:xfrm>
        </p:spPr>
        <p:txBody>
          <a:bodyPr/>
          <a:lstStyle/>
          <a:p>
            <a:r>
              <a:rPr lang="x-none" smtClean="0"/>
              <a:t>Click to edit Master title style</a:t>
            </a:r>
            <a:endParaRPr lang="en-US"/>
          </a:p>
        </p:txBody>
      </p:sp>
      <p:sp>
        <p:nvSpPr>
          <p:cNvPr id="3" name="Text Placeholder 2"/>
          <p:cNvSpPr>
            <a:spLocks noGrp="1"/>
          </p:cNvSpPr>
          <p:nvPr>
            <p:ph type="body" sz="half" idx="1"/>
          </p:nvPr>
        </p:nvSpPr>
        <p:spPr>
          <a:xfrm>
            <a:off x="609600" y="1524000"/>
            <a:ext cx="4038600" cy="47244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lipArt Placeholder 3"/>
          <p:cNvSpPr>
            <a:spLocks noGrp="1"/>
          </p:cNvSpPr>
          <p:nvPr>
            <p:ph type="clipArt" sz="half" idx="2"/>
          </p:nvPr>
        </p:nvSpPr>
        <p:spPr>
          <a:xfrm>
            <a:off x="4800600" y="1524000"/>
            <a:ext cx="4038600" cy="4724400"/>
          </a:xfrm>
        </p:spPr>
        <p:txBody>
          <a:bodyPr/>
          <a:lstStyle/>
          <a:p>
            <a:pPr lvl="0"/>
            <a:endParaRPr lang="en-US" noProof="0"/>
          </a:p>
        </p:txBody>
      </p:sp>
    </p:spTree>
    <p:extLst>
      <p:ext uri="{BB962C8B-B14F-4D97-AF65-F5344CB8AC3E}">
        <p14:creationId xmlns:p14="http://schemas.microsoft.com/office/powerpoint/2010/main" val="2893736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x-none" smtClean="0"/>
              <a:t>Click to edit Master subtitle style</a:t>
            </a:r>
            <a:endParaRPr lang="en-US"/>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6CA0397B-AF71-2441-8853-B793254BD106}" type="slidenum">
              <a:rPr lang="pt-BR"/>
              <a:pPr>
                <a:defRPr/>
              </a:pPr>
              <a:t>‹#›</a:t>
            </a:fld>
            <a:endParaRPr lang="pt-BR"/>
          </a:p>
        </p:txBody>
      </p:sp>
    </p:spTree>
    <p:extLst>
      <p:ext uri="{BB962C8B-B14F-4D97-AF65-F5344CB8AC3E}">
        <p14:creationId xmlns:p14="http://schemas.microsoft.com/office/powerpoint/2010/main" val="3618502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D3A93725-D0FF-9E4E-BEE5-04E18D0BB5E6}" type="slidenum">
              <a:rPr lang="pt-BR"/>
              <a:pPr>
                <a:defRPr/>
              </a:pPr>
              <a:t>‹#›</a:t>
            </a:fld>
            <a:endParaRPr lang="pt-BR"/>
          </a:p>
        </p:txBody>
      </p:sp>
    </p:spTree>
    <p:extLst>
      <p:ext uri="{BB962C8B-B14F-4D97-AF65-F5344CB8AC3E}">
        <p14:creationId xmlns:p14="http://schemas.microsoft.com/office/powerpoint/2010/main" val="2866022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x-none"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x-none" smtClean="0"/>
              <a:t>Click to edit Master text styles</a:t>
            </a:r>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A5F2F323-90B1-C745-82FC-453DFB7FDF5E}" type="slidenum">
              <a:rPr lang="pt-BR"/>
              <a:pPr>
                <a:defRPr/>
              </a:pPr>
              <a:t>‹#›</a:t>
            </a:fld>
            <a:endParaRPr lang="pt-BR"/>
          </a:p>
        </p:txBody>
      </p:sp>
    </p:spTree>
    <p:extLst>
      <p:ext uri="{BB962C8B-B14F-4D97-AF65-F5344CB8AC3E}">
        <p14:creationId xmlns:p14="http://schemas.microsoft.com/office/powerpoint/2010/main" val="3244551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6480" y="160432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38241" y="160432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9A37ED40-C9D6-4D4B-BA01-C51A95476357}" type="slidenum">
              <a:rPr lang="pt-BR"/>
              <a:pPr>
                <a:defRPr/>
              </a:pPr>
              <a:t>‹#›</a:t>
            </a:fld>
            <a:endParaRPr lang="pt-BR"/>
          </a:p>
        </p:txBody>
      </p:sp>
    </p:spTree>
    <p:extLst>
      <p:ext uri="{BB962C8B-B14F-4D97-AF65-F5344CB8AC3E}">
        <p14:creationId xmlns:p14="http://schemas.microsoft.com/office/powerpoint/2010/main" val="154528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815062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x-none"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x-none"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8" name="Footer Placeholder 7"/>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9" name="Slide Number Placeholder 8"/>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9DB0880A-9767-1743-BD77-128F5E29CD67}" type="slidenum">
              <a:rPr lang="pt-BR"/>
              <a:pPr>
                <a:defRPr/>
              </a:pPr>
              <a:t>‹#›</a:t>
            </a:fld>
            <a:endParaRPr lang="pt-BR"/>
          </a:p>
        </p:txBody>
      </p:sp>
    </p:spTree>
    <p:extLst>
      <p:ext uri="{BB962C8B-B14F-4D97-AF65-F5344CB8AC3E}">
        <p14:creationId xmlns:p14="http://schemas.microsoft.com/office/powerpoint/2010/main" val="2279077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4" name="Footer Placeholder 3"/>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Slide Number Placeholder 4"/>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BF5C0F15-E7F7-AC43-8BF8-C6E7CFA9688A}" type="slidenum">
              <a:rPr lang="pt-BR"/>
              <a:pPr>
                <a:defRPr/>
              </a:pPr>
              <a:t>‹#›</a:t>
            </a:fld>
            <a:endParaRPr lang="pt-BR"/>
          </a:p>
        </p:txBody>
      </p:sp>
    </p:spTree>
    <p:extLst>
      <p:ext uri="{BB962C8B-B14F-4D97-AF65-F5344CB8AC3E}">
        <p14:creationId xmlns:p14="http://schemas.microsoft.com/office/powerpoint/2010/main" val="3854415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3" name="Footer Placeholder 2"/>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4" name="Slide Number Placeholder 3"/>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6C14FA1A-32AD-1E4E-9260-80D1AD995A58}" type="slidenum">
              <a:rPr lang="pt-BR"/>
              <a:pPr>
                <a:defRPr/>
              </a:pPr>
              <a:t>‹#›</a:t>
            </a:fld>
            <a:endParaRPr lang="pt-BR"/>
          </a:p>
        </p:txBody>
      </p:sp>
    </p:spTree>
    <p:extLst>
      <p:ext uri="{BB962C8B-B14F-4D97-AF65-F5344CB8AC3E}">
        <p14:creationId xmlns:p14="http://schemas.microsoft.com/office/powerpoint/2010/main" val="4131574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x-none"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x-none" smtClean="0"/>
              <a:t>Click to edit Master text styles</a:t>
            </a:r>
          </a:p>
        </p:txBody>
      </p:sp>
      <p:sp>
        <p:nvSpPr>
          <p:cNvPr id="5" name="Date Placeholder 4"/>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59D92FF2-FD73-9240-9023-E8E182FA0F4F}" type="slidenum">
              <a:rPr lang="pt-BR"/>
              <a:pPr>
                <a:defRPr/>
              </a:pPr>
              <a:t>‹#›</a:t>
            </a:fld>
            <a:endParaRPr lang="pt-BR"/>
          </a:p>
        </p:txBody>
      </p:sp>
    </p:spTree>
    <p:extLst>
      <p:ext uri="{BB962C8B-B14F-4D97-AF65-F5344CB8AC3E}">
        <p14:creationId xmlns:p14="http://schemas.microsoft.com/office/powerpoint/2010/main" val="3819779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x-none"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x-none" smtClean="0"/>
              <a:t>Click to edit Master text styles</a:t>
            </a:r>
          </a:p>
        </p:txBody>
      </p:sp>
      <p:sp>
        <p:nvSpPr>
          <p:cNvPr id="5" name="Date Placeholder 4"/>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2988905E-2A60-3C47-A4C9-BA73862F3E62}" type="slidenum">
              <a:rPr lang="pt-BR"/>
              <a:pPr>
                <a:defRPr/>
              </a:pPr>
              <a:t>‹#›</a:t>
            </a:fld>
            <a:endParaRPr lang="pt-BR"/>
          </a:p>
        </p:txBody>
      </p:sp>
    </p:spTree>
    <p:extLst>
      <p:ext uri="{BB962C8B-B14F-4D97-AF65-F5344CB8AC3E}">
        <p14:creationId xmlns:p14="http://schemas.microsoft.com/office/powerpoint/2010/main" val="2474659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9B2CB4DE-30E8-4B48-BF72-1CC074F9E500}" type="slidenum">
              <a:rPr lang="pt-BR"/>
              <a:pPr>
                <a:defRPr/>
              </a:pPr>
              <a:t>‹#›</a:t>
            </a:fld>
            <a:endParaRPr lang="pt-BR"/>
          </a:p>
        </p:txBody>
      </p:sp>
    </p:spTree>
    <p:extLst>
      <p:ext uri="{BB962C8B-B14F-4D97-AF65-F5344CB8AC3E}">
        <p14:creationId xmlns:p14="http://schemas.microsoft.com/office/powerpoint/2010/main" val="980098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85565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6481" y="273629"/>
            <a:ext cx="6032160" cy="585565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D7BCF5D7-38D8-A944-B7E5-7F733DCD514C}" type="slidenum">
              <a:rPr lang="pt-BR"/>
              <a:pPr>
                <a:defRPr/>
              </a:pPr>
              <a:t>‹#›</a:t>
            </a:fld>
            <a:endParaRPr lang="pt-BR"/>
          </a:p>
        </p:txBody>
      </p:sp>
    </p:spTree>
    <p:extLst>
      <p:ext uri="{BB962C8B-B14F-4D97-AF65-F5344CB8AC3E}">
        <p14:creationId xmlns:p14="http://schemas.microsoft.com/office/powerpoint/2010/main" val="2027162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x-none" smtClean="0"/>
              <a:t>Click to edit Master title style</a:t>
            </a:r>
            <a:endParaRPr lang="en-US"/>
          </a:p>
        </p:txBody>
      </p:sp>
      <p:sp>
        <p:nvSpPr>
          <p:cNvPr id="3" name="Date Placeholder 2"/>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4" name="Footer Placeholder 3"/>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Slide Number Placeholder 4"/>
          <p:cNvSpPr>
            <a:spLocks noGrp="1"/>
          </p:cNvSpPr>
          <p:nvPr>
            <p:ph type="sldNum" idx="12"/>
          </p:nvPr>
        </p:nvSpPr>
        <p:spPr/>
        <p:txBody>
          <a:bodyPr/>
          <a:lstStyle>
            <a:lvl1pPr defTabSz="914400" eaLnBrk="0">
              <a:buClrTx/>
              <a:buSzTx/>
              <a:buFontTx/>
              <a:buNone/>
              <a:tabLst>
                <a:tab pos="656650" algn="l"/>
                <a:tab pos="1313299" algn="l"/>
                <a:tab pos="1969949" algn="l"/>
              </a:tabLst>
              <a:defRPr>
                <a:cs typeface="ＭＳ Ｐゴシック" charset="0"/>
              </a:defRPr>
            </a:lvl1pPr>
          </a:lstStyle>
          <a:p>
            <a:pPr>
              <a:defRPr/>
            </a:pPr>
            <a:fld id="{1CDF8222-4EB4-6940-87F6-F504E4DB82DC}" type="slidenum">
              <a:rPr lang="pt-BR"/>
              <a:pPr>
                <a:defRPr/>
              </a:pPr>
              <a:t>‹#›</a:t>
            </a:fld>
            <a:endParaRPr lang="pt-BR"/>
          </a:p>
        </p:txBody>
      </p:sp>
    </p:spTree>
    <p:extLst>
      <p:ext uri="{BB962C8B-B14F-4D97-AF65-F5344CB8AC3E}">
        <p14:creationId xmlns:p14="http://schemas.microsoft.com/office/powerpoint/2010/main" val="294101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13049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2116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35338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58126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63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46361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751616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defTabSz="914400" fontAlgn="base">
              <a:spcBef>
                <a:spcPct val="0"/>
              </a:spcBef>
              <a:spcAft>
                <a:spcPct val="0"/>
              </a:spcAft>
            </a:pPr>
            <a:endParaRPr lang="pt-BR" sz="2400">
              <a:solidFill>
                <a:srgbClr val="000000"/>
              </a:solidFill>
              <a:latin typeface="Times New Roman" charset="0"/>
              <a:ea typeface="ＭＳ Ｐゴシック" charset="0"/>
              <a:cs typeface="ＭＳ Ｐゴシック" charset="0"/>
            </a:endParaRPr>
          </a:p>
        </p:txBody>
      </p:sp>
      <p:sp>
        <p:nvSpPr>
          <p:cNvPr id="1027"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8"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029" name="Picture 5" descr="inpe_logo"/>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6"/>
          <p:cNvSpPr>
            <a:spLocks noChangeArrowheads="1"/>
          </p:cNvSpPr>
          <p:nvPr/>
        </p:nvSpPr>
        <p:spPr bwMode="auto">
          <a:xfrm>
            <a:off x="685800" y="3810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1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97831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42" r:id="rId14"/>
    <p:sldLayoutId id="2147483743" r:id="rId15"/>
  </p:sldLayoutIdLst>
  <p:txStyles>
    <p:title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Calibri" pitchFamily="34" charset="0"/>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ＭＳ Ｐゴシック"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3050"/>
            <a:ext cx="8226425"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Clique para editar o formato do título de texto</a:t>
            </a:r>
          </a:p>
        </p:txBody>
      </p:sp>
      <p:sp>
        <p:nvSpPr>
          <p:cNvPr id="1026" name="Rectangle 2"/>
          <p:cNvSpPr>
            <a:spLocks noGrp="1" noChangeArrowheads="1"/>
          </p:cNvSpPr>
          <p:nvPr>
            <p:ph type="body" idx="1"/>
          </p:nvPr>
        </p:nvSpPr>
        <p:spPr bwMode="auto">
          <a:xfrm>
            <a:off x="457200" y="1604963"/>
            <a:ext cx="8226425"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5486" rIns="0" bIns="0" numCol="1" anchor="t" anchorCtr="0" compatLnSpc="1">
            <a:prstTxWarp prst="textNoShape">
              <a:avLst/>
            </a:prstTxWarp>
          </a:bodyPr>
          <a:lstStyle/>
          <a:p>
            <a:pPr lvl="0"/>
            <a:r>
              <a:rPr lang="en-GB"/>
              <a:t>Clique para editar o formato do texto em estrutura de tópicos</a:t>
            </a:r>
          </a:p>
          <a:p>
            <a:pPr lvl="1"/>
            <a:r>
              <a:rPr lang="en-GB"/>
              <a:t>Segundo Nível da Estrutura de Tópicos</a:t>
            </a:r>
          </a:p>
          <a:p>
            <a:pPr lvl="2"/>
            <a:r>
              <a:rPr lang="en-GB"/>
              <a:t>Terceiro Nível da Estrutura de Tópicos</a:t>
            </a:r>
          </a:p>
          <a:p>
            <a:pPr lvl="3"/>
            <a:r>
              <a:rPr lang="en-GB"/>
              <a:t>Quarto Nível da Estrutura de Tópicos</a:t>
            </a:r>
          </a:p>
          <a:p>
            <a:pPr lvl="4"/>
            <a:r>
              <a:rPr lang="en-GB"/>
              <a:t>Quinto Nível da Estrutura de Tópicos</a:t>
            </a:r>
          </a:p>
          <a:p>
            <a:pPr lvl="4"/>
            <a:r>
              <a:rPr lang="en-GB"/>
              <a:t>Sexto Nível da Estrutura de Tópicos</a:t>
            </a:r>
          </a:p>
          <a:p>
            <a:pPr lvl="4"/>
            <a:r>
              <a:rPr lang="en-GB"/>
              <a:t>Sétimo Nível da Estrutura de Tópicos</a:t>
            </a:r>
          </a:p>
          <a:p>
            <a:pPr lvl="4"/>
            <a:r>
              <a:rPr lang="en-GB"/>
              <a:t>Oitavo Nível da Estrutura de Tópicos</a:t>
            </a:r>
          </a:p>
          <a:p>
            <a:pPr lvl="4"/>
            <a:r>
              <a:rPr lang="en-GB"/>
              <a:t>Nono Nível da Estrutura de Tópicos</a:t>
            </a:r>
          </a:p>
        </p:txBody>
      </p:sp>
      <p:sp>
        <p:nvSpPr>
          <p:cNvPr id="1027" name="Rectangle 3"/>
          <p:cNvSpPr>
            <a:spLocks noGrp="1" noChangeArrowheads="1"/>
          </p:cNvSpPr>
          <p:nvPr>
            <p:ph type="dt"/>
          </p:nvPr>
        </p:nvSpPr>
        <p:spPr bwMode="auto">
          <a:xfrm>
            <a:off x="457200" y="6246813"/>
            <a:ext cx="212725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407526" eaLnBrk="1">
              <a:lnSpc>
                <a:spcPct val="93000"/>
              </a:lnSpc>
              <a:buClr>
                <a:srgbClr val="000000"/>
              </a:buClr>
              <a:buSzPct val="100000"/>
              <a:buFont typeface="Times New Roman" charset="0"/>
              <a:buNone/>
              <a:tabLst>
                <a:tab pos="656650" algn="l"/>
                <a:tab pos="1313299" algn="l"/>
                <a:tab pos="1969949" algn="l"/>
              </a:tabLst>
              <a:defRPr sz="1300">
                <a:solidFill>
                  <a:srgbClr val="000000"/>
                </a:solidFill>
                <a:latin typeface="Times New Roman" charset="0"/>
                <a:ea typeface="Arial Unicode MS" charset="0"/>
                <a:cs typeface="Arial Unicode MS" charset="0"/>
              </a:defRPr>
            </a:lvl1pPr>
          </a:lstStyle>
          <a:p>
            <a:pPr fontAlgn="base" hangingPunct="0">
              <a:spcBef>
                <a:spcPct val="0"/>
              </a:spcBef>
              <a:spcAft>
                <a:spcPct val="0"/>
              </a:spcAft>
              <a:defRPr/>
            </a:pPr>
            <a:endParaRPr lang="pt-BR"/>
          </a:p>
        </p:txBody>
      </p:sp>
      <p:sp>
        <p:nvSpPr>
          <p:cNvPr id="1028" name="Rectangle 4"/>
          <p:cNvSpPr>
            <a:spLocks noGrp="1" noChangeArrowheads="1"/>
          </p:cNvSpPr>
          <p:nvPr>
            <p:ph type="ftr"/>
          </p:nvPr>
        </p:nvSpPr>
        <p:spPr bwMode="auto">
          <a:xfrm>
            <a:off x="3127375" y="6246813"/>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ctr" defTabSz="407526" eaLnBrk="1">
              <a:lnSpc>
                <a:spcPct val="93000"/>
              </a:lnSpc>
              <a:buClr>
                <a:srgbClr val="000000"/>
              </a:buClr>
              <a:buSzPct val="100000"/>
              <a:buFont typeface="Times New Roman" charset="0"/>
              <a:buNone/>
              <a:tabLst>
                <a:tab pos="656650" algn="l"/>
                <a:tab pos="1313299" algn="l"/>
                <a:tab pos="1969949" algn="l"/>
                <a:tab pos="2626599" algn="l"/>
              </a:tabLst>
              <a:defRPr sz="1300">
                <a:solidFill>
                  <a:srgbClr val="000000"/>
                </a:solidFill>
                <a:latin typeface="Times New Roman" charset="0"/>
                <a:ea typeface="Arial Unicode MS" charset="0"/>
                <a:cs typeface="Arial Unicode MS" charset="0"/>
              </a:defRPr>
            </a:lvl1pPr>
          </a:lstStyle>
          <a:p>
            <a:pPr fontAlgn="base" hangingPunct="0">
              <a:spcBef>
                <a:spcPct val="0"/>
              </a:spcBef>
              <a:spcAft>
                <a:spcPct val="0"/>
              </a:spcAft>
              <a:defRPr/>
            </a:pPr>
            <a:endParaRPr lang="pt-BR"/>
          </a:p>
        </p:txBody>
      </p:sp>
      <p:sp>
        <p:nvSpPr>
          <p:cNvPr id="1029" name="Rectangle 5"/>
          <p:cNvSpPr>
            <a:spLocks noGrp="1" noChangeArrowheads="1"/>
          </p:cNvSpPr>
          <p:nvPr>
            <p:ph type="sldNum"/>
          </p:nvPr>
        </p:nvSpPr>
        <p:spPr bwMode="auto">
          <a:xfrm>
            <a:off x="6556375"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defTabSz="406400" eaLnBrk="1">
              <a:lnSpc>
                <a:spcPct val="93000"/>
              </a:lnSpc>
              <a:buClr>
                <a:srgbClr val="000000"/>
              </a:buClr>
              <a:buSzPct val="100000"/>
              <a:buFont typeface="Times New Roman" charset="0"/>
              <a:buNone/>
              <a:tabLst>
                <a:tab pos="655638" algn="l"/>
                <a:tab pos="1312863" algn="l"/>
                <a:tab pos="1968500" algn="l"/>
              </a:tabLst>
              <a:defRPr sz="1300">
                <a:solidFill>
                  <a:srgbClr val="000000"/>
                </a:solidFill>
                <a:latin typeface="Times New Roman" charset="0"/>
                <a:cs typeface="Arial Unicode MS" charset="0"/>
              </a:defRPr>
            </a:lvl1pPr>
          </a:lstStyle>
          <a:p>
            <a:pPr fontAlgn="base" hangingPunct="0">
              <a:spcBef>
                <a:spcPct val="0"/>
              </a:spcBef>
              <a:spcAft>
                <a:spcPct val="0"/>
              </a:spcAft>
              <a:defRPr/>
            </a:pPr>
            <a:fld id="{BF8B8576-5152-CD47-B5B5-16D746298F9A}" type="slidenum">
              <a:rPr lang="pt-BR">
                <a:ea typeface="ＭＳ Ｐゴシック" charset="0"/>
              </a:rPr>
              <a:pPr fontAlgn="base" hangingPunct="0">
                <a:spcBef>
                  <a:spcPct val="0"/>
                </a:spcBef>
                <a:spcAft>
                  <a:spcPct val="0"/>
                </a:spcAft>
                <a:defRPr/>
              </a:pPr>
              <a:t>‹#›</a:t>
            </a:fld>
            <a:endParaRPr lang="pt-BR">
              <a:ea typeface="ＭＳ Ｐゴシック" charset="0"/>
            </a:endParaRPr>
          </a:p>
        </p:txBody>
      </p:sp>
    </p:spTree>
    <p:extLst>
      <p:ext uri="{BB962C8B-B14F-4D97-AF65-F5344CB8AC3E}">
        <p14:creationId xmlns:p14="http://schemas.microsoft.com/office/powerpoint/2010/main" val="311816610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mj-lt"/>
          <a:ea typeface="Geneva" charset="0"/>
          <a:cs typeface="+mj-cs"/>
        </a:defRPr>
      </a:lvl1pPr>
      <a:lvl2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2pPr>
      <a:lvl3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3pPr>
      <a:lvl4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4pPr>
      <a:lvl5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5pPr>
      <a:lvl6pPr marL="2280994" indent="-207363" algn="ctr" defTabSz="407526"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6pPr>
      <a:lvl7pPr marL="2695720" indent="-207363" algn="ctr" defTabSz="407526"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7pPr>
      <a:lvl8pPr marL="3110446" indent="-207363" algn="ctr" defTabSz="407526"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8pPr>
      <a:lvl9pPr marL="3525172" indent="-207363" algn="ctr" defTabSz="407526"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9pPr>
    </p:titleStyle>
    <p:bodyStyle>
      <a:lvl1pPr marL="309563" indent="-309563" algn="l" defTabSz="406400" rtl="0" eaLnBrk="0" fontAlgn="base" hangingPunct="0">
        <a:lnSpc>
          <a:spcPct val="98000"/>
        </a:lnSpc>
        <a:spcBef>
          <a:spcPct val="0"/>
        </a:spcBef>
        <a:spcAft>
          <a:spcPts val="1288"/>
        </a:spcAft>
        <a:buClr>
          <a:srgbClr val="000000"/>
        </a:buClr>
        <a:buSzPct val="100000"/>
        <a:buFont typeface="Times New Roman" charset="0"/>
        <a:defRPr sz="2200">
          <a:solidFill>
            <a:srgbClr val="000000"/>
          </a:solidFill>
          <a:latin typeface="+mn-lt"/>
          <a:ea typeface="Geneva" charset="0"/>
          <a:cs typeface="+mn-cs"/>
        </a:defRPr>
      </a:lvl1pPr>
      <a:lvl2pPr marL="673100" indent="-258763" algn="l" defTabSz="406400" rtl="0" eaLnBrk="0" fontAlgn="base" hangingPunct="0">
        <a:lnSpc>
          <a:spcPct val="98000"/>
        </a:lnSpc>
        <a:spcBef>
          <a:spcPct val="0"/>
        </a:spcBef>
        <a:spcAft>
          <a:spcPts val="1038"/>
        </a:spcAft>
        <a:buClr>
          <a:srgbClr val="000000"/>
        </a:buClr>
        <a:buSzPct val="100000"/>
        <a:buFont typeface="Times New Roman" charset="0"/>
        <a:defRPr sz="2500">
          <a:solidFill>
            <a:srgbClr val="000000"/>
          </a:solidFill>
          <a:latin typeface="+mn-lt"/>
          <a:ea typeface="+mn-ea"/>
          <a:cs typeface="+mn-cs"/>
        </a:defRPr>
      </a:lvl2pPr>
      <a:lvl3pPr marL="1036638" indent="-206375" algn="l" defTabSz="406400" rtl="0" eaLnBrk="0" fontAlgn="base" hangingPunct="0">
        <a:lnSpc>
          <a:spcPct val="98000"/>
        </a:lnSpc>
        <a:spcBef>
          <a:spcPct val="0"/>
        </a:spcBef>
        <a:spcAft>
          <a:spcPts val="775"/>
        </a:spcAft>
        <a:buClr>
          <a:srgbClr val="000000"/>
        </a:buClr>
        <a:buSzPct val="100000"/>
        <a:buFont typeface="Times New Roman" charset="0"/>
        <a:defRPr sz="2200">
          <a:solidFill>
            <a:srgbClr val="000000"/>
          </a:solidFill>
          <a:latin typeface="+mn-lt"/>
          <a:ea typeface="+mn-ea"/>
          <a:cs typeface="+mn-cs"/>
        </a:defRPr>
      </a:lvl3pPr>
      <a:lvl4pPr marL="1450975" indent="-206375" algn="l" defTabSz="406400" rtl="0" eaLnBrk="0" fontAlgn="base" hangingPunct="0">
        <a:lnSpc>
          <a:spcPct val="98000"/>
        </a:lnSpc>
        <a:spcBef>
          <a:spcPct val="0"/>
        </a:spcBef>
        <a:spcAft>
          <a:spcPts val="525"/>
        </a:spcAft>
        <a:buClr>
          <a:srgbClr val="000000"/>
        </a:buClr>
        <a:buSzPct val="100000"/>
        <a:buFont typeface="Times New Roman" charset="0"/>
        <a:defRPr>
          <a:solidFill>
            <a:srgbClr val="000000"/>
          </a:solidFill>
          <a:latin typeface="+mn-lt"/>
          <a:ea typeface="+mn-ea"/>
          <a:cs typeface="+mn-cs"/>
        </a:defRPr>
      </a:lvl4pPr>
      <a:lvl5pPr marL="1865313" indent="-206375" algn="l" defTabSz="406400" rtl="0" eaLnBrk="0" fontAlgn="base" hangingPunct="0">
        <a:lnSpc>
          <a:spcPct val="98000"/>
        </a:lnSpc>
        <a:spcBef>
          <a:spcPct val="0"/>
        </a:spcBef>
        <a:spcAft>
          <a:spcPts val="263"/>
        </a:spcAft>
        <a:buClr>
          <a:srgbClr val="000000"/>
        </a:buClr>
        <a:buSzPct val="100000"/>
        <a:buFont typeface="Times New Roman" charset="0"/>
        <a:defRPr>
          <a:solidFill>
            <a:srgbClr val="000000"/>
          </a:solidFill>
          <a:latin typeface="+mn-lt"/>
          <a:ea typeface="+mn-ea"/>
          <a:cs typeface="+mn-cs"/>
        </a:defRPr>
      </a:lvl5pPr>
      <a:lvl6pPr marL="2280994" indent="-207363" algn="l" defTabSz="407526"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6pPr>
      <a:lvl7pPr marL="2695720" indent="-207363" algn="l" defTabSz="407526"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7pPr>
      <a:lvl8pPr marL="3110446" indent="-207363" algn="l" defTabSz="407526"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8pPr>
      <a:lvl9pPr marL="3525172" indent="-207363" algn="l" defTabSz="407526"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9pPr>
    </p:bodyStyle>
    <p:otherStyle>
      <a:defPPr>
        <a:defRPr lang="en-US"/>
      </a:defPPr>
      <a:lvl1pPr marL="0" algn="l" defTabSz="414726" rtl="0" eaLnBrk="1" latinLnBrk="0" hangingPunct="1">
        <a:defRPr sz="1600" kern="1200">
          <a:solidFill>
            <a:schemeClr val="tx1"/>
          </a:solidFill>
          <a:latin typeface="+mn-lt"/>
          <a:ea typeface="+mn-ea"/>
          <a:cs typeface="+mn-cs"/>
        </a:defRPr>
      </a:lvl1pPr>
      <a:lvl2pPr marL="414726" algn="l" defTabSz="414726" rtl="0" eaLnBrk="1" latinLnBrk="0" hangingPunct="1">
        <a:defRPr sz="1600" kern="1200">
          <a:solidFill>
            <a:schemeClr val="tx1"/>
          </a:solidFill>
          <a:latin typeface="+mn-lt"/>
          <a:ea typeface="+mn-ea"/>
          <a:cs typeface="+mn-cs"/>
        </a:defRPr>
      </a:lvl2pPr>
      <a:lvl3pPr marL="829452" algn="l" defTabSz="414726" rtl="0" eaLnBrk="1" latinLnBrk="0" hangingPunct="1">
        <a:defRPr sz="1600" kern="1200">
          <a:solidFill>
            <a:schemeClr val="tx1"/>
          </a:solidFill>
          <a:latin typeface="+mn-lt"/>
          <a:ea typeface="+mn-ea"/>
          <a:cs typeface="+mn-cs"/>
        </a:defRPr>
      </a:lvl3pPr>
      <a:lvl4pPr marL="1244178" algn="l" defTabSz="414726" rtl="0" eaLnBrk="1" latinLnBrk="0" hangingPunct="1">
        <a:defRPr sz="1600" kern="1200">
          <a:solidFill>
            <a:schemeClr val="tx1"/>
          </a:solidFill>
          <a:latin typeface="+mn-lt"/>
          <a:ea typeface="+mn-ea"/>
          <a:cs typeface="+mn-cs"/>
        </a:defRPr>
      </a:lvl4pPr>
      <a:lvl5pPr marL="1658904" algn="l" defTabSz="414726" rtl="0" eaLnBrk="1" latinLnBrk="0" hangingPunct="1">
        <a:defRPr sz="1600" kern="1200">
          <a:solidFill>
            <a:schemeClr val="tx1"/>
          </a:solidFill>
          <a:latin typeface="+mn-lt"/>
          <a:ea typeface="+mn-ea"/>
          <a:cs typeface="+mn-cs"/>
        </a:defRPr>
      </a:lvl5pPr>
      <a:lvl6pPr marL="2073631" algn="l" defTabSz="414726" rtl="0" eaLnBrk="1" latinLnBrk="0" hangingPunct="1">
        <a:defRPr sz="1600" kern="1200">
          <a:solidFill>
            <a:schemeClr val="tx1"/>
          </a:solidFill>
          <a:latin typeface="+mn-lt"/>
          <a:ea typeface="+mn-ea"/>
          <a:cs typeface="+mn-cs"/>
        </a:defRPr>
      </a:lvl6pPr>
      <a:lvl7pPr marL="2488357" algn="l" defTabSz="414726" rtl="0" eaLnBrk="1" latinLnBrk="0" hangingPunct="1">
        <a:defRPr sz="1600" kern="1200">
          <a:solidFill>
            <a:schemeClr val="tx1"/>
          </a:solidFill>
          <a:latin typeface="+mn-lt"/>
          <a:ea typeface="+mn-ea"/>
          <a:cs typeface="+mn-cs"/>
        </a:defRPr>
      </a:lvl7pPr>
      <a:lvl8pPr marL="2903083" algn="l" defTabSz="414726" rtl="0" eaLnBrk="1" latinLnBrk="0" hangingPunct="1">
        <a:defRPr sz="1600" kern="1200">
          <a:solidFill>
            <a:schemeClr val="tx1"/>
          </a:solidFill>
          <a:latin typeface="+mn-lt"/>
          <a:ea typeface="+mn-ea"/>
          <a:cs typeface="+mn-cs"/>
        </a:defRPr>
      </a:lvl8pPr>
      <a:lvl9pPr marL="3317809" algn="l" defTabSz="41472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20.jpeg" Type="http://schemas.openxmlformats.org/officeDocument/2006/relationships/image"/></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24.jpeg" Type="http://schemas.openxmlformats.org/officeDocument/2006/relationships/image"/></Relationships>
</file>

<file path=ppt/slides/_rels/slide15.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25.jpeg" Type="http://schemas.openxmlformats.org/officeDocument/2006/relationships/image"/></Relationships>
</file>

<file path=ppt/slides/_rels/slide16.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26.jpeg" Type="http://schemas.openxmlformats.org/officeDocument/2006/relationships/image"/></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25.jpeg" Type="http://schemas.openxmlformats.org/officeDocument/2006/relationships/image"/></Relationships>
</file>

<file path=ppt/slides/_rels/slide1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s>
</file>

<file path=ppt/slides/_rels/slide2.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4.jpeg" Type="http://schemas.openxmlformats.org/officeDocument/2006/relationships/image"/></Relationships>
</file>

<file path=ppt/slides/_rels/slide20.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29.jpeg" Type="http://schemas.openxmlformats.org/officeDocument/2006/relationships/image"/></Relationships>
</file>

<file path=ppt/slides/_rels/slide21.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30.jpeg" Type="http://schemas.openxmlformats.org/officeDocument/2006/relationships/image"/></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arget="../media/image33.png" Type="http://schemas.openxmlformats.org/officeDocument/2006/relationships/image"/><Relationship Id="rId4" Target="../media/image34.png" Type="http://schemas.openxmlformats.org/officeDocument/2006/relationships/image"/><Relationship Id="rId1" Target="../slideLayouts/slideLayout7.xml" Type="http://schemas.openxmlformats.org/officeDocument/2006/relationships/slideLayout"/><Relationship Id="rId2" Target="../media/image32.jpeg" Type="http://schemas.openxmlformats.org/officeDocument/2006/relationships/image"/></Relationships>
</file>

<file path=ppt/slides/_rels/slide25.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32.jpeg" Type="http://schemas.openxmlformats.org/officeDocument/2006/relationships/image"/><Relationship Id="rId3" Target="../media/image34.png" Type="http://schemas.openxmlformats.org/officeDocument/2006/relationships/image"/></Relationships>
</file>

<file path=ppt/slides/_rels/slide26.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3.jpeg"/></Relationships>
</file>

<file path=ppt/slides/_rels/slide33.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44.jpeg" Type="http://schemas.openxmlformats.org/officeDocument/2006/relationships/image"/></Relationships>
</file>

<file path=ppt/slides/_rels/slide34.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45.jpeg" Type="http://schemas.openxmlformats.org/officeDocument/2006/relationships/image"/></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12.xml"/><Relationship Id="rId2"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arget="../media/image59.jpeg" Type="http://schemas.openxmlformats.org/officeDocument/2006/relationships/image"/><Relationship Id="rId4" Target="../media/image60.jpeg" Type="http://schemas.openxmlformats.org/officeDocument/2006/relationships/image"/><Relationship Id="rId5" Target="../media/image61.jpeg" Type="http://schemas.openxmlformats.org/officeDocument/2006/relationships/image"/><Relationship Id="rId1" Target="../slideLayouts/slideLayout6.xml" Type="http://schemas.openxmlformats.org/officeDocument/2006/relationships/slideLayout"/><Relationship Id="rId2" Target="../media/image58.jpg" Type="http://schemas.openxmlformats.org/officeDocument/2006/relationships/image"/></Relationships>
</file>

<file path=ppt/slides/_rels/slide44.xml.rels><?xml version="1.0" encoding="UTF-8" standalone="yes" ?><Relationships xmlns="http://schemas.openxmlformats.org/package/2006/relationships"><Relationship Id="rId3" Target="../media/image59.jpeg" Type="http://schemas.openxmlformats.org/officeDocument/2006/relationships/image"/><Relationship Id="rId4" Target="../media/image60.jpeg" Type="http://schemas.openxmlformats.org/officeDocument/2006/relationships/image"/><Relationship Id="rId5" Target="../media/image61.jpeg" Type="http://schemas.openxmlformats.org/officeDocument/2006/relationships/image"/><Relationship Id="rId1" Target="../slideLayouts/slideLayout6.xml" Type="http://schemas.openxmlformats.org/officeDocument/2006/relationships/slideLayout"/><Relationship Id="rId2" Target="../media/image58.jpg" Type="http://schemas.openxmlformats.org/officeDocument/2006/relationships/image"/></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46.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65.jpeg" Type="http://schemas.openxmlformats.org/officeDocument/2006/relationships/image"/></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s>
</file>

<file path=ppt/slides/_rels/slide48.xml.rels><?xml version="1.0" encoding="UTF-8" standalone="yes" ?><Relationships xmlns="http://schemas.openxmlformats.org/package/2006/relationships"><Relationship Id="rId1" Target="../slideLayouts/slideLayout22.xml" Type="http://schemas.openxmlformats.org/officeDocument/2006/relationships/slideLayout"/><Relationship Id="rId2" Target="../media/image67.jpeg" Type="http://schemas.openxmlformats.org/officeDocument/2006/relationships/image"/></Relationships>
</file>

<file path=ppt/slides/_rels/slide49.xml.rels><?xml version="1.0" encoding="UTF-8" standalone="yes" ?><Relationships xmlns="http://schemas.openxmlformats.org/package/2006/relationships"><Relationship Id="rId1" Target="../slideLayouts/slideLayout22.xml" Type="http://schemas.openxmlformats.org/officeDocument/2006/relationships/slideLayout"/><Relationship Id="rId2" Target="../media/image68.jpeg" Type="http://schemas.openxmlformats.org/officeDocument/2006/relationships/imag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1" Type="http://schemas.openxmlformats.org/officeDocument/2006/relationships/slideLayout" Target="../slideLayouts/slideLayout22.xml"/><Relationship Id="rId2" Type="http://schemas.openxmlformats.org/officeDocument/2006/relationships/image" Target="../media/image6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5.wmf"/><Relationship Id="rId3" Type="http://schemas.openxmlformats.org/officeDocument/2006/relationships/image" Target="../media/image7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5.wmf"/><Relationship Id="rId3" Type="http://schemas.openxmlformats.org/officeDocument/2006/relationships/image" Target="../media/image76.jpeg"/></Relationships>
</file>

<file path=ppt/slides/_rels/slide56.xml.rels><?xml version="1.0" encoding="UTF-8" standalone="yes" ?><Relationships xmlns="http://schemas.openxmlformats.org/package/2006/relationships"><Relationship Id="rId1" Target="../slideLayouts/slideLayout12.xml" Type="http://schemas.openxmlformats.org/officeDocument/2006/relationships/slideLayout"/><Relationship Id="rId2" Target="../media/image77.jpeg" Type="http://schemas.openxmlformats.org/officeDocument/2006/relationships/image"/></Relationships>
</file>

<file path=ppt/slides/_rels/slide57.xml.rels><?xml version="1.0" encoding="UTF-8" standalone="yes" ?><Relationships xmlns="http://schemas.openxmlformats.org/package/2006/relationships"><Relationship Id="rId3" Target="../media/image79.jpeg" Type="http://schemas.openxmlformats.org/officeDocument/2006/relationships/image"/><Relationship Id="rId4" Target="../media/image80.jpeg" Type="http://schemas.openxmlformats.org/officeDocument/2006/relationships/image"/><Relationship Id="rId5" Target="../media/image81.jpeg" Type="http://schemas.openxmlformats.org/officeDocument/2006/relationships/image"/><Relationship Id="rId6" Target="../media/image82.jpeg" Type="http://schemas.openxmlformats.org/officeDocument/2006/relationships/image"/><Relationship Id="rId7" Target="../media/image83.jpeg" Type="http://schemas.openxmlformats.org/officeDocument/2006/relationships/image"/><Relationship Id="rId8" Target="../media/image84.jpeg" Type="http://schemas.openxmlformats.org/officeDocument/2006/relationships/image"/><Relationship Id="rId9" Target="../media/image85.jpeg" Type="http://schemas.openxmlformats.org/officeDocument/2006/relationships/image"/><Relationship Id="rId10" Target="../media/image86.wmf" Type="http://schemas.openxmlformats.org/officeDocument/2006/relationships/image"/><Relationship Id="rId1" Target="../slideLayouts/slideLayout14.xml" Type="http://schemas.openxmlformats.org/officeDocument/2006/relationships/slideLayout"/><Relationship Id="rId2" Target="../media/image78.jpeg" Type="http://schemas.openxmlformats.org/officeDocument/2006/relationships/image"/></Relationships>
</file>

<file path=ppt/slides/_rels/slide58.xml.rels><?xml version="1.0" encoding="UTF-8" standalone="yes" ?><Relationships xmlns="http://schemas.openxmlformats.org/package/2006/relationships"><Relationship Id="rId3" Target="../media/image87.jpeg" Type="http://schemas.openxmlformats.org/officeDocument/2006/relationships/image"/><Relationship Id="rId4" Target="../media/image88.jpeg" Type="http://schemas.openxmlformats.org/officeDocument/2006/relationships/image"/><Relationship Id="rId5" Target="../media/image89.jpeg" Type="http://schemas.openxmlformats.org/officeDocument/2006/relationships/image"/><Relationship Id="rId6" Target="../media/image90.png" Type="http://schemas.openxmlformats.org/officeDocument/2006/relationships/image"/><Relationship Id="rId1" Target="../slideLayouts/slideLayout6.xml" Type="http://schemas.openxmlformats.org/officeDocument/2006/relationships/slideLayout"/><Relationship Id="rId2" Target="../notesSlides/notesSlide16.xml" Type="http://schemas.openxmlformats.org/officeDocument/2006/relationships/notesSlide"/></Relationships>
</file>

<file path=ppt/slides/_rels/slide59.xml.rels><?xml version="1.0" encoding="UTF-8" standalone="yes" ?><Relationships xmlns="http://schemas.openxmlformats.org/package/2006/relationships"><Relationship Id="rId3" Target="../media/image92.jpeg" Type="http://schemas.openxmlformats.org/officeDocument/2006/relationships/image"/><Relationship Id="rId4" Target="../media/image93.jpeg" Type="http://schemas.openxmlformats.org/officeDocument/2006/relationships/image"/><Relationship Id="rId5" Target="../media/image94.jpeg" Type="http://schemas.openxmlformats.org/officeDocument/2006/relationships/image"/><Relationship Id="rId1" Target="../slideLayouts/slideLayout2.xml" Type="http://schemas.openxmlformats.org/officeDocument/2006/relationships/slideLayout"/><Relationship Id="rId2" Target="../media/image91.jpe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60.xml.rels><?xml version="1.0" encoding="UTF-8" standalone="yes" ?><Relationships xmlns="http://schemas.openxmlformats.org/package/2006/relationships"><Relationship Id="rId3" Target="../media/image92.jpeg" Type="http://schemas.openxmlformats.org/officeDocument/2006/relationships/image"/><Relationship Id="rId4" Target="../media/image93.jpeg" Type="http://schemas.openxmlformats.org/officeDocument/2006/relationships/image"/><Relationship Id="rId5" Target="../media/image94.jpeg" Type="http://schemas.openxmlformats.org/officeDocument/2006/relationships/image"/><Relationship Id="rId1" Target="../slideLayouts/slideLayout2.xml" Type="http://schemas.openxmlformats.org/officeDocument/2006/relationships/slideLayout"/><Relationship Id="rId2" Target="../media/image91.jpeg" Type="http://schemas.openxmlformats.org/officeDocument/2006/relationships/image"/></Relationships>
</file>

<file path=ppt/slides/_rels/slide61.xml.rels><?xml version="1.0" encoding="UTF-8" standalone="yes" ?><Relationships xmlns="http://schemas.openxmlformats.org/package/2006/relationships"><Relationship Id="rId3" Target="../media/image92.jpeg" Type="http://schemas.openxmlformats.org/officeDocument/2006/relationships/image"/><Relationship Id="rId4" Target="../media/image93.jpeg" Type="http://schemas.openxmlformats.org/officeDocument/2006/relationships/image"/><Relationship Id="rId5" Target="../media/image94.jpeg" Type="http://schemas.openxmlformats.org/officeDocument/2006/relationships/image"/><Relationship Id="rId6" Target="../media/image65.jpeg" Type="http://schemas.openxmlformats.org/officeDocument/2006/relationships/image"/><Relationship Id="rId7" Target="../media/image95.png" Type="http://schemas.openxmlformats.org/officeDocument/2006/relationships/image"/><Relationship Id="rId1" Target="../slideLayouts/slideLayout2.xml" Type="http://schemas.openxmlformats.org/officeDocument/2006/relationships/slideLayout"/><Relationship Id="rId2" Target="../media/image91.jpeg" Type="http://schemas.openxmlformats.org/officeDocument/2006/relationships/image"/></Relationships>
</file>

<file path=ppt/slides/_rels/slide62.xml.rels><?xml version="1.0" encoding="UTF-8" standalone="yes" ?><Relationships xmlns="http://schemas.openxmlformats.org/package/2006/relationships"><Relationship Id="rId3" Target="../media/image65.jpeg" Type="http://schemas.openxmlformats.org/officeDocument/2006/relationships/image"/><Relationship Id="rId4" Target="../media/image96.jpeg" Type="http://schemas.openxmlformats.org/officeDocument/2006/relationships/image"/><Relationship Id="rId1" Target="../slideLayouts/slideLayout2.xml" Type="http://schemas.openxmlformats.org/officeDocument/2006/relationships/slideLayout"/><Relationship Id="rId2" Target="../media/image91.jpeg" Type="http://schemas.openxmlformats.org/officeDocument/2006/relationships/image"/></Relationships>
</file>

<file path=ppt/slides/_rels/slide63.xml.rels><?xml version="1.0" encoding="UTF-8" standalone="yes" ?><Relationships xmlns="http://schemas.openxmlformats.org/package/2006/relationships"><Relationship Id="rId3" Target="../media/image93.jpeg" Type="http://schemas.openxmlformats.org/officeDocument/2006/relationships/image"/><Relationship Id="rId4" Target="../media/image65.jpeg" Type="http://schemas.openxmlformats.org/officeDocument/2006/relationships/image"/><Relationship Id="rId5" Target="../media/image97.jpeg" Type="http://schemas.openxmlformats.org/officeDocument/2006/relationships/image"/><Relationship Id="rId6" Target="../media/image96.jpeg" Type="http://schemas.openxmlformats.org/officeDocument/2006/relationships/image"/><Relationship Id="rId1" Target="../slideLayouts/slideLayout2.xml" Type="http://schemas.openxmlformats.org/officeDocument/2006/relationships/slideLayout"/><Relationship Id="rId2" Target="../media/image91.jpeg" Type="http://schemas.openxmlformats.org/officeDocument/2006/relationships/image"/></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5" Type="http://schemas.openxmlformats.org/officeDocument/2006/relationships/image" Target="../media/image100.jpeg"/><Relationship Id="rId6" Type="http://schemas.openxmlformats.org/officeDocument/2006/relationships/image" Target="../media/image101.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s>
</file>

<file path=ppt/slides/_rels/slide8.xml.rels><?xml version="1.0" encoding="UTF-8" standalone="yes" ?><Relationships xmlns="http://schemas.openxmlformats.org/package/2006/relationships"><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p:txBody>
          <a:bodyPr/>
          <a:lstStyle/>
          <a:p>
            <a:r>
              <a:rPr lang="en-GB" dirty="0"/>
              <a:t>“Big Data: Challenges and Possibilities for Geoinformatics Research”</a:t>
            </a:r>
            <a:endParaRPr lang="en-US" dirty="0"/>
          </a:p>
        </p:txBody>
      </p:sp>
      <p:sp>
        <p:nvSpPr>
          <p:cNvPr id="7171" name="Rectangle 3"/>
          <p:cNvSpPr>
            <a:spLocks noGrp="1" noChangeArrowheads="1"/>
          </p:cNvSpPr>
          <p:nvPr>
            <p:ph type="subTitle" idx="1"/>
          </p:nvPr>
        </p:nvSpPr>
        <p:spPr>
          <a:xfrm>
            <a:off x="2971800" y="4267200"/>
            <a:ext cx="6172200" cy="1752600"/>
          </a:xfrm>
        </p:spPr>
        <p:txBody>
          <a:bodyPr/>
          <a:lstStyle/>
          <a:p>
            <a:pPr eaLnBrk="1" hangingPunct="1">
              <a:defRPr/>
            </a:pPr>
            <a:r>
              <a:rPr lang="pt-BR" sz="2800" dirty="0" smtClean="0">
                <a:solidFill>
                  <a:schemeClr val="bg2">
                    <a:lumMod val="75000"/>
                  </a:schemeClr>
                </a:solidFill>
                <a:ea typeface="+mn-ea"/>
                <a:cs typeface="+mn-cs"/>
              </a:rPr>
              <a:t>Gilberto Câmara, INPE</a:t>
            </a:r>
          </a:p>
        </p:txBody>
      </p:sp>
      <p:sp>
        <p:nvSpPr>
          <p:cNvPr id="4" name="Rectangle 3"/>
          <p:cNvSpPr txBox="1">
            <a:spLocks noChangeArrowheads="1"/>
          </p:cNvSpPr>
          <p:nvPr/>
        </p:nvSpPr>
        <p:spPr bwMode="auto">
          <a:xfrm>
            <a:off x="3143250" y="857250"/>
            <a:ext cx="6000750" cy="857250"/>
          </a:xfrm>
          <a:prstGeom prst="rect">
            <a:avLst/>
          </a:prstGeom>
          <a:noFill/>
          <a:ln w="9525">
            <a:noFill/>
            <a:miter lim="800000"/>
            <a:headEnd/>
            <a:tailEnd/>
          </a:ln>
        </p:spPr>
        <p:txBody>
          <a:bodyPr/>
          <a:lstStyle/>
          <a:p>
            <a:pPr defTabSz="914400" fontAlgn="base">
              <a:spcBef>
                <a:spcPct val="20000"/>
              </a:spcBef>
              <a:spcAft>
                <a:spcPct val="0"/>
              </a:spcAft>
              <a:buClr>
                <a:srgbClr val="00007D"/>
              </a:buClr>
              <a:buSzPct val="75000"/>
              <a:buFont typeface="Wingdings" pitchFamily="2" charset="2"/>
              <a:buNone/>
              <a:defRPr/>
            </a:pPr>
            <a:endParaRPr lang="pt-BR" sz="2000" kern="0" dirty="0">
              <a:solidFill>
                <a:srgbClr val="000000"/>
              </a:solidFill>
              <a:latin typeface="Humnst777 BT"/>
              <a:ea typeface="ＭＳ Ｐゴシック" charset="0"/>
              <a:cs typeface="ＭＳ Ｐゴシック" charset="0"/>
            </a:endParaRPr>
          </a:p>
        </p:txBody>
      </p:sp>
      <p:sp>
        <p:nvSpPr>
          <p:cNvPr id="5" name="Retângulo 4"/>
          <p:cNvSpPr/>
          <p:nvPr/>
        </p:nvSpPr>
        <p:spPr>
          <a:xfrm>
            <a:off x="1449388" y="6119813"/>
            <a:ext cx="7342187" cy="584200"/>
          </a:xfrm>
          <a:prstGeom prst="rect">
            <a:avLst/>
          </a:prstGeom>
          <a:solidFill>
            <a:schemeClr val="accent2">
              <a:lumMod val="40000"/>
              <a:lumOff val="60000"/>
            </a:schemeClr>
          </a:solidFill>
        </p:spPr>
        <p:txBody>
          <a:bodyPr>
            <a:spAutoFit/>
          </a:bodyPr>
          <a:lstStyle/>
          <a:p>
            <a:pPr defTabSz="914400" fontAlgn="base">
              <a:spcBef>
                <a:spcPct val="0"/>
              </a:spcBef>
              <a:spcAft>
                <a:spcPct val="0"/>
              </a:spcAft>
              <a:defRPr/>
            </a:pPr>
            <a:r>
              <a:rPr lang="pt-BR" sz="1600">
                <a:solidFill>
                  <a:srgbClr val="00005E"/>
                </a:solidFill>
                <a:latin typeface="Calibri" charset="0"/>
                <a:ea typeface="ＭＳ Ｐゴシック" charset="0"/>
                <a:cs typeface="ＭＳ Ｐゴシック" charset="0"/>
              </a:rPr>
              <a:t>Licence: Creative Commons  ̶̶̶̶  By Attribution  ̶̶̶̶  Non Commercial  ̶̶̶̶  Share Alike</a:t>
            </a:r>
          </a:p>
          <a:p>
            <a:pPr defTabSz="914400" fontAlgn="base">
              <a:spcBef>
                <a:spcPct val="0"/>
              </a:spcBef>
              <a:spcAft>
                <a:spcPct val="0"/>
              </a:spcAft>
              <a:defRPr/>
            </a:pPr>
            <a:r>
              <a:rPr lang="pt-BR" sz="1600">
                <a:solidFill>
                  <a:srgbClr val="00005E"/>
                </a:solidFill>
                <a:latin typeface="Calibri" charset="0"/>
                <a:ea typeface="ＭＳ Ｐゴシック" charset="0"/>
                <a:cs typeface="ＭＳ Ｐゴシック" charset="0"/>
              </a:rPr>
              <a:t>http://creativecommons.org/licenses/by-nc-sa/2.5/</a:t>
            </a:r>
          </a:p>
        </p:txBody>
      </p:sp>
      <p:pic>
        <p:nvPicPr>
          <p:cNvPr id="1229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350" y="6196013"/>
            <a:ext cx="12985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9548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r>
              <a:rPr lang="en-GB">
                <a:latin typeface="Calibri" charset="0"/>
              </a:rPr>
              <a:t>…where you live...</a:t>
            </a:r>
          </a:p>
        </p:txBody>
      </p:sp>
      <p:pic>
        <p:nvPicPr>
          <p:cNvPr id="219143" name="Picture 3" descr="npo00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5815013"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9140" name="Text Box 4"/>
          <p:cNvSpPr txBox="1">
            <a:spLocks noChangeArrowheads="1"/>
          </p:cNvSpPr>
          <p:nvPr/>
        </p:nvSpPr>
        <p:spPr bwMode="auto">
          <a:xfrm>
            <a:off x="381000" y="2590800"/>
            <a:ext cx="1752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GB" sz="2400">
                <a:latin typeface="Times New Roman" charset="0"/>
              </a:rPr>
              <a:t>LS2 9JT</a:t>
            </a:r>
          </a:p>
          <a:p>
            <a:pPr eaLnBrk="0" hangingPunct="0">
              <a:spcBef>
                <a:spcPct val="50000"/>
              </a:spcBef>
              <a:defRPr/>
            </a:pPr>
            <a:endParaRPr lang="en-GB" sz="2400">
              <a:latin typeface="Times New Roman" charset="0"/>
            </a:endParaRPr>
          </a:p>
          <a:p>
            <a:pPr eaLnBrk="0" hangingPunct="0">
              <a:spcBef>
                <a:spcPct val="50000"/>
              </a:spcBef>
              <a:defRPr/>
            </a:pPr>
            <a:r>
              <a:rPr lang="en-GB" sz="2400">
                <a:latin typeface="Times New Roman" charset="0"/>
              </a:rPr>
              <a:t>What your neighbours are like…</a:t>
            </a:r>
          </a:p>
        </p:txBody>
      </p:sp>
      <p:sp>
        <p:nvSpPr>
          <p:cNvPr id="219141" name="Text Box 5"/>
          <p:cNvSpPr txBox="1">
            <a:spLocks noChangeArrowheads="1"/>
          </p:cNvSpPr>
          <p:nvPr/>
        </p:nvSpPr>
        <p:spPr bwMode="auto">
          <a:xfrm>
            <a:off x="6877050" y="6381750"/>
            <a:ext cx="2106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a:t>Source: Stan Openshaw</a:t>
            </a:r>
            <a:endParaRPr lang="en-US"/>
          </a:p>
        </p:txBody>
      </p:sp>
    </p:spTree>
    <p:extLst>
      <p:ext uri="{BB962C8B-B14F-4D97-AF65-F5344CB8AC3E}">
        <p14:creationId xmlns:p14="http://schemas.microsoft.com/office/powerpoint/2010/main" val="32661320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r>
              <a:rPr lang="pt-BR" dirty="0">
                <a:latin typeface="Calibri" charset="0"/>
              </a:rPr>
              <a:t>..</a:t>
            </a:r>
            <a:r>
              <a:rPr lang="pt-BR" dirty="0" smtClean="0">
                <a:latin typeface="Calibri" charset="0"/>
              </a:rPr>
              <a:t>.</a:t>
            </a:r>
            <a:r>
              <a:rPr lang="pt-BR" dirty="0" err="1" smtClean="0">
                <a:latin typeface="Calibri" charset="0"/>
              </a:rPr>
              <a:t>what</a:t>
            </a:r>
            <a:r>
              <a:rPr lang="pt-BR" dirty="0" smtClean="0">
                <a:latin typeface="Calibri" charset="0"/>
              </a:rPr>
              <a:t> </a:t>
            </a:r>
            <a:r>
              <a:rPr lang="pt-BR" dirty="0" err="1" smtClean="0">
                <a:latin typeface="Calibri" charset="0"/>
              </a:rPr>
              <a:t>your</a:t>
            </a:r>
            <a:r>
              <a:rPr lang="pt-BR" dirty="0" smtClean="0">
                <a:latin typeface="Calibri" charset="0"/>
              </a:rPr>
              <a:t> </a:t>
            </a:r>
            <a:r>
              <a:rPr lang="pt-BR" dirty="0" err="1" smtClean="0">
                <a:latin typeface="Calibri" charset="0"/>
              </a:rPr>
              <a:t>neighbors</a:t>
            </a:r>
            <a:r>
              <a:rPr lang="pt-BR" dirty="0" smtClean="0">
                <a:latin typeface="Calibri" charset="0"/>
              </a:rPr>
              <a:t> are </a:t>
            </a:r>
            <a:r>
              <a:rPr lang="pt-BR" dirty="0" err="1" smtClean="0">
                <a:latin typeface="Calibri" charset="0"/>
              </a:rPr>
              <a:t>like</a:t>
            </a:r>
            <a:r>
              <a:rPr lang="pt-BR" dirty="0" smtClean="0">
                <a:latin typeface="Calibri" charset="0"/>
              </a:rPr>
              <a:t>.</a:t>
            </a:r>
            <a:r>
              <a:rPr lang="pt-BR" dirty="0">
                <a:latin typeface="Calibri" charset="0"/>
              </a:rPr>
              <a:t>..</a:t>
            </a:r>
            <a:endParaRPr lang="en-US" dirty="0">
              <a:latin typeface="Calibri" charset="0"/>
            </a:endParaRPr>
          </a:p>
        </p:txBody>
      </p:sp>
      <p:pic>
        <p:nvPicPr>
          <p:cNvPr id="220165" name="Object 3" descr="npo000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628775"/>
            <a:ext cx="4679950"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0164" name="Text Box 4"/>
          <p:cNvSpPr txBox="1">
            <a:spLocks noChangeArrowheads="1"/>
          </p:cNvSpPr>
          <p:nvPr/>
        </p:nvSpPr>
        <p:spPr bwMode="auto">
          <a:xfrm>
            <a:off x="755650" y="2276475"/>
            <a:ext cx="278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sz="1800">
                <a:latin typeface="Tahoma" charset="0"/>
              </a:rPr>
              <a:t>Census tracts and</a:t>
            </a:r>
          </a:p>
          <a:p>
            <a:pPr>
              <a:defRPr/>
            </a:pPr>
            <a:r>
              <a:rPr lang="pt-BR" sz="1800">
                <a:latin typeface="Tahoma" charset="0"/>
              </a:rPr>
              <a:t>Houses for data collection</a:t>
            </a:r>
            <a:endParaRPr lang="en-US" sz="1800">
              <a:latin typeface="Tahoma" charset="0"/>
            </a:endParaRPr>
          </a:p>
        </p:txBody>
      </p:sp>
    </p:spTree>
    <p:extLst>
      <p:ext uri="{BB962C8B-B14F-4D97-AF65-F5344CB8AC3E}">
        <p14:creationId xmlns:p14="http://schemas.microsoft.com/office/powerpoint/2010/main" val="36234301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r>
              <a:rPr lang="en-GB">
                <a:latin typeface="Calibri" charset="0"/>
              </a:rPr>
              <a:t>...your misbehaviour and...</a:t>
            </a:r>
          </a:p>
        </p:txBody>
      </p:sp>
      <p:sp>
        <p:nvSpPr>
          <p:cNvPr id="131074" name="Rectangle 3"/>
          <p:cNvSpPr>
            <a:spLocks noGrp="1" noChangeArrowheads="1"/>
          </p:cNvSpPr>
          <p:nvPr>
            <p:ph type="body" sz="half" idx="1"/>
          </p:nvPr>
        </p:nvSpPr>
        <p:spPr>
          <a:xfrm>
            <a:off x="609600" y="1524000"/>
            <a:ext cx="4033838" cy="4724400"/>
          </a:xfrm>
        </p:spPr>
        <p:txBody>
          <a:bodyPr/>
          <a:lstStyle/>
          <a:p>
            <a:endParaRPr lang="en-GB">
              <a:latin typeface="Calibri" charset="0"/>
            </a:endParaRPr>
          </a:p>
          <a:p>
            <a:r>
              <a:rPr lang="en-GB">
                <a:latin typeface="Calibri" charset="0"/>
              </a:rPr>
              <a:t>crime type</a:t>
            </a:r>
          </a:p>
          <a:p>
            <a:r>
              <a:rPr lang="en-GB">
                <a:latin typeface="Calibri" charset="0"/>
              </a:rPr>
              <a:t>crime location</a:t>
            </a:r>
          </a:p>
          <a:p>
            <a:r>
              <a:rPr lang="en-GB">
                <a:latin typeface="Calibri" charset="0"/>
              </a:rPr>
              <a:t>insurance data</a:t>
            </a:r>
          </a:p>
          <a:p>
            <a:endParaRPr lang="en-GB">
              <a:latin typeface="Calibri" charset="0"/>
            </a:endParaRPr>
          </a:p>
          <a:p>
            <a:endParaRPr lang="en-GB">
              <a:latin typeface="Calibri" charset="0"/>
            </a:endParaRPr>
          </a:p>
        </p:txBody>
      </p:sp>
      <p:pic>
        <p:nvPicPr>
          <p:cNvPr id="221191" name="Picture 4" descr="npo00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1938338"/>
            <a:ext cx="4033837" cy="38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1189" name="Text Box 5"/>
          <p:cNvSpPr txBox="1">
            <a:spLocks noChangeArrowheads="1"/>
          </p:cNvSpPr>
          <p:nvPr/>
        </p:nvSpPr>
        <p:spPr bwMode="auto">
          <a:xfrm>
            <a:off x="6877050" y="6381750"/>
            <a:ext cx="2106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a:t>Source: Stan Openshaw</a:t>
            </a:r>
            <a:endParaRPr lang="en-US"/>
          </a:p>
        </p:txBody>
      </p:sp>
    </p:spTree>
    <p:extLst>
      <p:ext uri="{BB962C8B-B14F-4D97-AF65-F5344CB8AC3E}">
        <p14:creationId xmlns:p14="http://schemas.microsoft.com/office/powerpoint/2010/main" val="3238819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en-GB">
                <a:latin typeface="Calibri" charset="0"/>
              </a:rPr>
              <a:t>...your health</a:t>
            </a:r>
          </a:p>
        </p:txBody>
      </p:sp>
      <p:sp>
        <p:nvSpPr>
          <p:cNvPr id="133122" name="Rectangle 3"/>
          <p:cNvSpPr>
            <a:spLocks noGrp="1" noChangeArrowheads="1"/>
          </p:cNvSpPr>
          <p:nvPr>
            <p:ph type="body" sz="half" idx="1"/>
          </p:nvPr>
        </p:nvSpPr>
        <p:spPr>
          <a:xfrm>
            <a:off x="609600" y="1524000"/>
            <a:ext cx="4033838" cy="4724400"/>
          </a:xfrm>
        </p:spPr>
        <p:txBody>
          <a:bodyPr/>
          <a:lstStyle/>
          <a:p>
            <a:r>
              <a:rPr lang="en-GB">
                <a:latin typeface="Calibri" charset="0"/>
              </a:rPr>
              <a:t>environmental data</a:t>
            </a:r>
          </a:p>
          <a:p>
            <a:r>
              <a:rPr lang="en-GB">
                <a:latin typeface="Calibri" charset="0"/>
              </a:rPr>
              <a:t>socio-economic data</a:t>
            </a:r>
          </a:p>
          <a:p>
            <a:r>
              <a:rPr lang="en-GB">
                <a:latin typeface="Calibri" charset="0"/>
              </a:rPr>
              <a:t>admissions data</a:t>
            </a:r>
          </a:p>
        </p:txBody>
      </p:sp>
      <p:pic>
        <p:nvPicPr>
          <p:cNvPr id="222214" name="Picture 4" descr="npo000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1674813"/>
            <a:ext cx="4033837" cy="442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2213" name="Text Box 5"/>
          <p:cNvSpPr txBox="1">
            <a:spLocks noChangeArrowheads="1"/>
          </p:cNvSpPr>
          <p:nvPr/>
        </p:nvSpPr>
        <p:spPr bwMode="auto">
          <a:xfrm>
            <a:off x="6877050" y="6381750"/>
            <a:ext cx="2106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a:t>Source: Stan Openshaw</a:t>
            </a:r>
            <a:endParaRPr lang="en-US"/>
          </a:p>
        </p:txBody>
      </p:sp>
    </p:spTree>
    <p:extLst>
      <p:ext uri="{BB962C8B-B14F-4D97-AF65-F5344CB8AC3E}">
        <p14:creationId xmlns:p14="http://schemas.microsoft.com/office/powerpoint/2010/main" val="18986906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allow new business models</a:t>
            </a:r>
            <a:endParaRPr lang="en-US" dirty="0"/>
          </a:p>
        </p:txBody>
      </p:sp>
      <p:pic>
        <p:nvPicPr>
          <p:cNvPr id="3" name="Picture 2"/>
          <p:cNvPicPr>
            <a:picLocks noChangeAspect="1"/>
          </p:cNvPicPr>
          <p:nvPr/>
        </p:nvPicPr>
        <p:blipFill>
          <a:blip r:embed="rId2"/>
          <a:stretch>
            <a:fillRect/>
          </a:stretch>
        </p:blipFill>
        <p:spPr>
          <a:xfrm>
            <a:off x="870995" y="1164830"/>
            <a:ext cx="6801367" cy="5693170"/>
          </a:xfrm>
          <a:prstGeom prst="rect">
            <a:avLst/>
          </a:prstGeom>
        </p:spPr>
      </p:pic>
    </p:spTree>
    <p:extLst>
      <p:ext uri="{BB962C8B-B14F-4D97-AF65-F5344CB8AC3E}">
        <p14:creationId xmlns:p14="http://schemas.microsoft.com/office/powerpoint/2010/main" val="256290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working definition of big data</a:t>
            </a:r>
            <a:endParaRPr lang="en-US" dirty="0"/>
          </a:p>
        </p:txBody>
      </p:sp>
      <p:pic>
        <p:nvPicPr>
          <p:cNvPr id="4" name="Picture 3"/>
          <p:cNvPicPr>
            <a:picLocks noChangeAspect="1"/>
          </p:cNvPicPr>
          <p:nvPr/>
        </p:nvPicPr>
        <p:blipFill>
          <a:blip r:embed="rId2"/>
          <a:stretch>
            <a:fillRect/>
          </a:stretch>
        </p:blipFill>
        <p:spPr>
          <a:xfrm>
            <a:off x="685799" y="1262397"/>
            <a:ext cx="8058047" cy="3302000"/>
          </a:xfrm>
          <a:prstGeom prst="rect">
            <a:avLst/>
          </a:prstGeom>
        </p:spPr>
      </p:pic>
      <p:sp>
        <p:nvSpPr>
          <p:cNvPr id="5" name="TextBox 4"/>
          <p:cNvSpPr txBox="1"/>
          <p:nvPr/>
        </p:nvSpPr>
        <p:spPr>
          <a:xfrm>
            <a:off x="685800" y="4878129"/>
            <a:ext cx="8458200" cy="1292662"/>
          </a:xfrm>
          <a:prstGeom prst="rect">
            <a:avLst/>
          </a:prstGeom>
          <a:noFill/>
        </p:spPr>
        <p:txBody>
          <a:bodyPr wrap="square" rtlCol="0">
            <a:spAutoFit/>
          </a:bodyPr>
          <a:lstStyle/>
          <a:p>
            <a:r>
              <a:rPr lang="en-US" sz="2600" dirty="0" smtClean="0">
                <a:solidFill>
                  <a:srgbClr val="800000"/>
                </a:solidFill>
                <a:latin typeface="Consolas"/>
                <a:cs typeface="Consolas"/>
              </a:rPr>
              <a:t>n &lt;&lt; all</a:t>
            </a:r>
            <a:r>
              <a:rPr lang="en-US" sz="2600" dirty="0" smtClean="0">
                <a:solidFill>
                  <a:srgbClr val="800000"/>
                </a:solidFill>
                <a:latin typeface="Calibri"/>
                <a:cs typeface="Calibri"/>
              </a:rPr>
              <a:t>     </a:t>
            </a:r>
            <a:r>
              <a:rPr lang="en-US" sz="2600" b="1" dirty="0" smtClean="0">
                <a:solidFill>
                  <a:srgbClr val="800000"/>
                </a:solidFill>
                <a:latin typeface="Calibri"/>
                <a:cs typeface="Calibri"/>
              </a:rPr>
              <a:t>Statistics</a:t>
            </a:r>
            <a:r>
              <a:rPr lang="en-US" sz="2600" dirty="0" smtClean="0">
                <a:solidFill>
                  <a:srgbClr val="800000"/>
                </a:solidFill>
                <a:latin typeface="Calibri"/>
                <a:cs typeface="Calibri"/>
              </a:rPr>
              <a:t>: we have a small part of the data  </a:t>
            </a:r>
          </a:p>
          <a:p>
            <a:r>
              <a:rPr lang="en-US" sz="2600" dirty="0" smtClean="0">
                <a:solidFill>
                  <a:srgbClr val="800000"/>
                </a:solidFill>
                <a:latin typeface="Consolas"/>
                <a:cs typeface="Consolas"/>
              </a:rPr>
              <a:t>n == all  </a:t>
            </a:r>
            <a:r>
              <a:rPr lang="en-US" sz="2600" b="1" dirty="0" smtClean="0">
                <a:solidFill>
                  <a:srgbClr val="800000"/>
                </a:solidFill>
                <a:latin typeface="Calibri"/>
                <a:cs typeface="Calibri"/>
              </a:rPr>
              <a:t>Big brother</a:t>
            </a:r>
            <a:r>
              <a:rPr lang="en-US" sz="2600" dirty="0" smtClean="0">
                <a:solidFill>
                  <a:srgbClr val="800000"/>
                </a:solidFill>
                <a:latin typeface="Calibri"/>
                <a:cs typeface="Calibri"/>
              </a:rPr>
              <a:t>: we have all the data (</a:t>
            </a:r>
            <a:r>
              <a:rPr lang="en-US" sz="2600" i="1" dirty="0" smtClean="0">
                <a:solidFill>
                  <a:srgbClr val="800000"/>
                </a:solidFill>
                <a:latin typeface="Calibri"/>
                <a:cs typeface="Calibri"/>
              </a:rPr>
              <a:t>do we?</a:t>
            </a:r>
            <a:r>
              <a:rPr lang="en-US" sz="2600" dirty="0" smtClean="0">
                <a:solidFill>
                  <a:srgbClr val="800000"/>
                </a:solidFill>
                <a:latin typeface="Calibri"/>
                <a:cs typeface="Calibri"/>
              </a:rPr>
              <a:t>)</a:t>
            </a:r>
          </a:p>
          <a:p>
            <a:r>
              <a:rPr lang="en-US" sz="2600" dirty="0" smtClean="0">
                <a:solidFill>
                  <a:srgbClr val="800000"/>
                </a:solidFill>
                <a:latin typeface="Consolas"/>
                <a:cs typeface="Consolas"/>
              </a:rPr>
              <a:t>n </a:t>
            </a:r>
            <a:r>
              <a:rPr lang="en-US" sz="2600" dirty="0">
                <a:solidFill>
                  <a:srgbClr val="800000"/>
                </a:solidFill>
                <a:latin typeface="Consolas"/>
                <a:cs typeface="Consolas"/>
              </a:rPr>
              <a:t>≈≈ </a:t>
            </a:r>
            <a:r>
              <a:rPr lang="en-US" sz="2600" dirty="0" smtClean="0">
                <a:solidFill>
                  <a:srgbClr val="800000"/>
                </a:solidFill>
                <a:latin typeface="Consolas"/>
                <a:cs typeface="Consolas"/>
              </a:rPr>
              <a:t>all  </a:t>
            </a:r>
            <a:r>
              <a:rPr lang="en-US" sz="2600" b="1" dirty="0" smtClean="0">
                <a:solidFill>
                  <a:srgbClr val="800000"/>
                </a:solidFill>
                <a:latin typeface="Calibri"/>
                <a:cs typeface="Calibri"/>
              </a:rPr>
              <a:t>Big data</a:t>
            </a:r>
            <a:r>
              <a:rPr lang="en-US" sz="2600" dirty="0" smtClean="0">
                <a:solidFill>
                  <a:srgbClr val="800000"/>
                </a:solidFill>
                <a:latin typeface="Calibri"/>
                <a:cs typeface="Calibri"/>
              </a:rPr>
              <a:t>: we have data close to problem size   </a:t>
            </a:r>
            <a:endParaRPr lang="en-US" sz="2600" dirty="0">
              <a:solidFill>
                <a:srgbClr val="800000"/>
              </a:solidFill>
              <a:latin typeface="Calibri"/>
              <a:cs typeface="Calibri"/>
            </a:endParaRPr>
          </a:p>
        </p:txBody>
      </p:sp>
      <p:sp>
        <p:nvSpPr>
          <p:cNvPr id="6" name="Rectangle 5"/>
          <p:cNvSpPr/>
          <p:nvPr/>
        </p:nvSpPr>
        <p:spPr>
          <a:xfrm>
            <a:off x="7430272" y="4484172"/>
            <a:ext cx="300082" cy="369332"/>
          </a:xfrm>
          <a:prstGeom prst="rect">
            <a:avLst/>
          </a:prstGeom>
        </p:spPr>
        <p:txBody>
          <a:bodyPr wrap="none">
            <a:spAutoFit/>
          </a:bodyPr>
          <a:lstStyle/>
          <a:p>
            <a:r>
              <a:rPr lang="en-US" dirty="0">
                <a:latin typeface="ＭＳ ゴシック"/>
                <a:ea typeface="ＭＳ ゴシック"/>
                <a:cs typeface="ＭＳ ゴシック"/>
              </a:rPr>
              <a:t>≈</a:t>
            </a:r>
            <a:endParaRPr lang="en-US" dirty="0"/>
          </a:p>
        </p:txBody>
      </p:sp>
    </p:spTree>
    <p:extLst>
      <p:ext uri="{BB962C8B-B14F-4D97-AF65-F5344CB8AC3E}">
        <p14:creationId xmlns:p14="http://schemas.microsoft.com/office/powerpoint/2010/main" val="551010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statistics work well? </a:t>
            </a:r>
            <a:endParaRPr lang="en-US" dirty="0"/>
          </a:p>
        </p:txBody>
      </p:sp>
      <p:sp>
        <p:nvSpPr>
          <p:cNvPr id="4" name="TextBox 3"/>
          <p:cNvSpPr txBox="1"/>
          <p:nvPr/>
        </p:nvSpPr>
        <p:spPr>
          <a:xfrm>
            <a:off x="5575719" y="6405266"/>
            <a:ext cx="3447315" cy="369332"/>
          </a:xfrm>
          <a:prstGeom prst="rect">
            <a:avLst/>
          </a:prstGeom>
          <a:solidFill>
            <a:schemeClr val="accent2">
              <a:lumMod val="40000"/>
              <a:lumOff val="60000"/>
            </a:schemeClr>
          </a:solidFill>
        </p:spPr>
        <p:txBody>
          <a:bodyPr wrap="none" rtlCol="0">
            <a:spAutoFit/>
          </a:bodyPr>
          <a:lstStyle/>
          <a:p>
            <a:r>
              <a:rPr lang="en-US" dirty="0" err="1" smtClean="0"/>
              <a:t>Barabasi</a:t>
            </a:r>
            <a:r>
              <a:rPr lang="en-US" dirty="0" smtClean="0"/>
              <a:t>, “Scale-free networks”</a:t>
            </a:r>
            <a:endParaRPr lang="en-US" dirty="0"/>
          </a:p>
        </p:txBody>
      </p:sp>
      <p:pic>
        <p:nvPicPr>
          <p:cNvPr id="7" name="Picture 6"/>
          <p:cNvPicPr>
            <a:picLocks noChangeAspect="1"/>
          </p:cNvPicPr>
          <p:nvPr/>
        </p:nvPicPr>
        <p:blipFill>
          <a:blip r:embed="rId2"/>
          <a:stretch>
            <a:fillRect/>
          </a:stretch>
        </p:blipFill>
        <p:spPr>
          <a:xfrm>
            <a:off x="672012" y="1254893"/>
            <a:ext cx="8351022" cy="5012548"/>
          </a:xfrm>
          <a:prstGeom prst="rect">
            <a:avLst/>
          </a:prstGeom>
          <a:ln>
            <a:solidFill>
              <a:srgbClr val="000000"/>
            </a:solidFill>
          </a:ln>
        </p:spPr>
      </p:pic>
    </p:spTree>
    <p:extLst>
      <p:ext uri="{BB962C8B-B14F-4D97-AF65-F5344CB8AC3E}">
        <p14:creationId xmlns:p14="http://schemas.microsoft.com/office/powerpoint/2010/main" val="239265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statistics work well?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20714707"/>
              </p:ext>
            </p:extLst>
          </p:nvPr>
        </p:nvGraphicFramePr>
        <p:xfrm>
          <a:off x="1119744" y="1397000"/>
          <a:ext cx="7291986" cy="2303384"/>
        </p:xfrm>
        <a:graphic>
          <a:graphicData uri="http://schemas.openxmlformats.org/drawingml/2006/table">
            <a:tbl>
              <a:tblPr firstRow="1" bandRow="1">
                <a:tableStyleId>{3B4B98B0-60AC-42C2-AFA5-B58CD77FA1E5}</a:tableStyleId>
              </a:tblPr>
              <a:tblGrid>
                <a:gridCol w="3452257"/>
                <a:gridCol w="3839729"/>
              </a:tblGrid>
              <a:tr h="2303384">
                <a:tc>
                  <a:txBody>
                    <a:bodyPr/>
                    <a:lstStyle/>
                    <a:p>
                      <a:r>
                        <a:rPr lang="en-US" sz="2400" b="0" dirty="0" smtClean="0">
                          <a:latin typeface="Calibri"/>
                          <a:cs typeface="Calibri"/>
                        </a:rPr>
                        <a:t>Measurement errors</a:t>
                      </a:r>
                    </a:p>
                    <a:p>
                      <a:r>
                        <a:rPr lang="en-US" sz="2400" b="0" dirty="0" smtClean="0">
                          <a:latin typeface="Calibri"/>
                          <a:cs typeface="Calibri"/>
                        </a:rPr>
                        <a:t>Independent</a:t>
                      </a:r>
                      <a:r>
                        <a:rPr lang="en-US" sz="2400" b="0" baseline="0" dirty="0" smtClean="0">
                          <a:latin typeface="Calibri"/>
                          <a:cs typeface="Calibri"/>
                        </a:rPr>
                        <a:t> events</a:t>
                      </a:r>
                    </a:p>
                    <a:p>
                      <a:r>
                        <a:rPr lang="en-US" sz="2400" b="0" dirty="0" smtClean="0">
                          <a:latin typeface="Calibri"/>
                          <a:cs typeface="Calibri"/>
                        </a:rPr>
                        <a:t>Gaussian</a:t>
                      </a:r>
                      <a:r>
                        <a:rPr lang="en-US" sz="2400" b="0" baseline="0" dirty="0" smtClean="0">
                          <a:latin typeface="Calibri"/>
                          <a:cs typeface="Calibri"/>
                        </a:rPr>
                        <a:t> or Poisson well-known cases</a:t>
                      </a:r>
                      <a:endParaRPr lang="en-US" sz="2400" b="0" dirty="0" smtClean="0">
                        <a:latin typeface="Calibri"/>
                        <a:cs typeface="Calibri"/>
                      </a:endParaRPr>
                    </a:p>
                    <a:p>
                      <a:endParaRPr lang="en-US" sz="2400" b="0" dirty="0">
                        <a:latin typeface="Calibri"/>
                        <a:cs typeface="Calibri"/>
                      </a:endParaRPr>
                    </a:p>
                  </a:txBody>
                  <a:tcPr>
                    <a:solidFill>
                      <a:srgbClr val="D6FFB4"/>
                    </a:solidFill>
                  </a:tcPr>
                </a:tc>
                <a:tc>
                  <a:txBody>
                    <a:bodyPr/>
                    <a:lstStyle/>
                    <a:p>
                      <a:pPr algn="r"/>
                      <a:r>
                        <a:rPr lang="en-US" sz="2400" b="0" dirty="0" smtClean="0">
                          <a:latin typeface="Calibri"/>
                          <a:cs typeface="Calibri"/>
                        </a:rPr>
                        <a:t>Strong</a:t>
                      </a:r>
                      <a:r>
                        <a:rPr lang="en-US" sz="2400" b="0" baseline="0" dirty="0" smtClean="0">
                          <a:latin typeface="Calibri"/>
                          <a:cs typeface="Calibri"/>
                        </a:rPr>
                        <a:t> dependence </a:t>
                      </a:r>
                    </a:p>
                    <a:p>
                      <a:pPr algn="r"/>
                      <a:r>
                        <a:rPr lang="en-US" sz="2400" b="0" baseline="0" dirty="0" smtClean="0">
                          <a:latin typeface="Calibri"/>
                          <a:cs typeface="Calibri"/>
                        </a:rPr>
                        <a:t>Results of human decisions</a:t>
                      </a:r>
                    </a:p>
                    <a:p>
                      <a:pPr algn="r"/>
                      <a:r>
                        <a:rPr lang="en-US" sz="2400" b="0" baseline="0" dirty="0" smtClean="0">
                          <a:latin typeface="Calibri"/>
                          <a:cs typeface="Calibri"/>
                        </a:rPr>
                        <a:t>Accumulation effect</a:t>
                      </a:r>
                    </a:p>
                    <a:p>
                      <a:pPr algn="r"/>
                      <a:r>
                        <a:rPr lang="en-US" sz="2400" b="0" baseline="0" dirty="0" smtClean="0">
                          <a:latin typeface="Calibri"/>
                          <a:cs typeface="Calibri"/>
                        </a:rPr>
                        <a:t>Distributions adapted to existing data</a:t>
                      </a:r>
                    </a:p>
                  </a:txBody>
                  <a:tcPr>
                    <a:solidFill>
                      <a:srgbClr val="FFD0B7"/>
                    </a:solidFill>
                  </a:tcPr>
                </a:tc>
              </a:tr>
            </a:tbl>
          </a:graphicData>
        </a:graphic>
      </p:graphicFrame>
      <p:sp>
        <p:nvSpPr>
          <p:cNvPr id="4" name="TextBox 3"/>
          <p:cNvSpPr txBox="1"/>
          <p:nvPr/>
        </p:nvSpPr>
        <p:spPr>
          <a:xfrm>
            <a:off x="1119744" y="4020937"/>
            <a:ext cx="2844223" cy="954107"/>
          </a:xfrm>
          <a:prstGeom prst="rect">
            <a:avLst/>
          </a:prstGeom>
          <a:noFill/>
        </p:spPr>
        <p:txBody>
          <a:bodyPr wrap="none" rtlCol="0">
            <a:spAutoFit/>
          </a:bodyPr>
          <a:lstStyle/>
          <a:p>
            <a:r>
              <a:rPr lang="en-US" sz="2800" dirty="0" smtClean="0">
                <a:latin typeface="Calibri"/>
                <a:cs typeface="Calibri"/>
              </a:rPr>
              <a:t>“</a:t>
            </a:r>
            <a:r>
              <a:rPr lang="en-US" sz="2800" dirty="0">
                <a:latin typeface="Calibri"/>
                <a:cs typeface="Calibri"/>
              </a:rPr>
              <a:t>D</a:t>
            </a:r>
            <a:r>
              <a:rPr lang="en-US" sz="2800" dirty="0" smtClean="0">
                <a:latin typeface="Calibri"/>
                <a:cs typeface="Calibri"/>
              </a:rPr>
              <a:t>eath and taxes”</a:t>
            </a:r>
          </a:p>
          <a:p>
            <a:r>
              <a:rPr lang="en-US" sz="2800" i="1" dirty="0" smtClean="0">
                <a:latin typeface="Calibri"/>
                <a:cs typeface="Calibri"/>
              </a:rPr>
              <a:t>mild randomness</a:t>
            </a:r>
            <a:endParaRPr lang="en-US" sz="2800" i="1" dirty="0">
              <a:latin typeface="Calibri"/>
              <a:cs typeface="Calibri"/>
            </a:endParaRPr>
          </a:p>
        </p:txBody>
      </p:sp>
      <p:sp>
        <p:nvSpPr>
          <p:cNvPr id="5" name="TextBox 4"/>
          <p:cNvSpPr txBox="1"/>
          <p:nvPr/>
        </p:nvSpPr>
        <p:spPr>
          <a:xfrm>
            <a:off x="5567507" y="4096196"/>
            <a:ext cx="2844223" cy="954107"/>
          </a:xfrm>
          <a:prstGeom prst="rect">
            <a:avLst/>
          </a:prstGeom>
          <a:noFill/>
        </p:spPr>
        <p:txBody>
          <a:bodyPr wrap="none" rtlCol="0">
            <a:spAutoFit/>
          </a:bodyPr>
          <a:lstStyle/>
          <a:p>
            <a:r>
              <a:rPr lang="en-US" sz="2800" dirty="0" smtClean="0">
                <a:latin typeface="Calibri"/>
                <a:cs typeface="Calibri"/>
              </a:rPr>
              <a:t>“</a:t>
            </a:r>
            <a:r>
              <a:rPr lang="en-US" sz="2800" dirty="0">
                <a:latin typeface="Calibri"/>
                <a:cs typeface="Calibri"/>
              </a:rPr>
              <a:t>D</a:t>
            </a:r>
            <a:r>
              <a:rPr lang="en-US" sz="2800" dirty="0" smtClean="0">
                <a:latin typeface="Calibri"/>
                <a:cs typeface="Calibri"/>
              </a:rPr>
              <a:t>eath and taxes”</a:t>
            </a:r>
          </a:p>
          <a:p>
            <a:r>
              <a:rPr lang="en-US" sz="2800" i="1" dirty="0" smtClean="0">
                <a:latin typeface="Calibri"/>
                <a:cs typeface="Calibri"/>
              </a:rPr>
              <a:t>mild randomness</a:t>
            </a:r>
            <a:endParaRPr lang="en-US" sz="2800" i="1" dirty="0">
              <a:latin typeface="Calibri"/>
              <a:cs typeface="Calibri"/>
            </a:endParaRPr>
          </a:p>
        </p:txBody>
      </p:sp>
    </p:spTree>
    <p:extLst>
      <p:ext uri="{BB962C8B-B14F-4D97-AF65-F5344CB8AC3E}">
        <p14:creationId xmlns:p14="http://schemas.microsoft.com/office/powerpoint/2010/main" val="157245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working definition of big data</a:t>
            </a:r>
            <a:endParaRPr lang="en-US" dirty="0"/>
          </a:p>
        </p:txBody>
      </p:sp>
      <p:pic>
        <p:nvPicPr>
          <p:cNvPr id="4" name="Picture 3"/>
          <p:cNvPicPr>
            <a:picLocks noChangeAspect="1"/>
          </p:cNvPicPr>
          <p:nvPr/>
        </p:nvPicPr>
        <p:blipFill>
          <a:blip r:embed="rId2"/>
          <a:stretch>
            <a:fillRect/>
          </a:stretch>
        </p:blipFill>
        <p:spPr>
          <a:xfrm>
            <a:off x="889000" y="1262397"/>
            <a:ext cx="7366000" cy="3302000"/>
          </a:xfrm>
          <a:prstGeom prst="rect">
            <a:avLst/>
          </a:prstGeom>
        </p:spPr>
      </p:pic>
      <p:sp>
        <p:nvSpPr>
          <p:cNvPr id="5" name="TextBox 4"/>
          <p:cNvSpPr txBox="1"/>
          <p:nvPr/>
        </p:nvSpPr>
        <p:spPr>
          <a:xfrm>
            <a:off x="1107639" y="4741940"/>
            <a:ext cx="7065982" cy="1569660"/>
          </a:xfrm>
          <a:prstGeom prst="rect">
            <a:avLst/>
          </a:prstGeom>
          <a:noFill/>
        </p:spPr>
        <p:txBody>
          <a:bodyPr wrap="square" rtlCol="0">
            <a:spAutoFit/>
          </a:bodyPr>
          <a:lstStyle/>
          <a:p>
            <a:r>
              <a:rPr lang="en-US" sz="2400" dirty="0" smtClean="0">
                <a:solidFill>
                  <a:srgbClr val="800000"/>
                </a:solidFill>
                <a:latin typeface="Calibri"/>
                <a:cs typeface="Calibri"/>
              </a:rPr>
              <a:t>n ≈  all                (big data)</a:t>
            </a:r>
          </a:p>
          <a:p>
            <a:endParaRPr lang="en-US" sz="2400" dirty="0">
              <a:solidFill>
                <a:srgbClr val="800000"/>
              </a:solidFill>
              <a:latin typeface="Calibri"/>
              <a:cs typeface="Calibri"/>
            </a:endParaRPr>
          </a:p>
          <a:p>
            <a:r>
              <a:rPr lang="en-US" sz="2400" dirty="0" smtClean="0">
                <a:solidFill>
                  <a:srgbClr val="800000"/>
                </a:solidFill>
                <a:latin typeface="Calibri"/>
                <a:cs typeface="Calibri"/>
              </a:rPr>
              <a:t>“Big data for science is when your data collection approaches the size of the problem”</a:t>
            </a:r>
            <a:endParaRPr lang="en-US" sz="2400" dirty="0">
              <a:solidFill>
                <a:srgbClr val="800000"/>
              </a:solidFill>
              <a:latin typeface="Calibri"/>
              <a:cs typeface="Calibri"/>
            </a:endParaRPr>
          </a:p>
        </p:txBody>
      </p:sp>
    </p:spTree>
    <p:extLst>
      <p:ext uri="{BB962C8B-B14F-4D97-AF65-F5344CB8AC3E}">
        <p14:creationId xmlns:p14="http://schemas.microsoft.com/office/powerpoint/2010/main" val="186409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solidFill>
                  <a:srgbClr val="800000"/>
                </a:solidFill>
              </a:rPr>
              <a:t>all</a:t>
            </a:r>
            <a:r>
              <a:rPr lang="en-US" dirty="0" smtClean="0"/>
              <a:t>? </a:t>
            </a:r>
            <a:endParaRPr lang="en-US" dirty="0"/>
          </a:p>
        </p:txBody>
      </p:sp>
      <p:pic>
        <p:nvPicPr>
          <p:cNvPr id="3" name="Picture 2"/>
          <p:cNvPicPr>
            <a:picLocks noChangeAspect="1"/>
          </p:cNvPicPr>
          <p:nvPr/>
        </p:nvPicPr>
        <p:blipFill>
          <a:blip r:embed="rId2"/>
          <a:stretch>
            <a:fillRect/>
          </a:stretch>
        </p:blipFill>
        <p:spPr>
          <a:xfrm>
            <a:off x="-102547" y="1510282"/>
            <a:ext cx="3655447" cy="4390510"/>
          </a:xfrm>
          <a:prstGeom prst="rect">
            <a:avLst/>
          </a:prstGeom>
        </p:spPr>
      </p:pic>
      <p:pic>
        <p:nvPicPr>
          <p:cNvPr id="4" name="Picture 3"/>
          <p:cNvPicPr>
            <a:picLocks noChangeAspect="1"/>
          </p:cNvPicPr>
          <p:nvPr/>
        </p:nvPicPr>
        <p:blipFill>
          <a:blip r:embed="rId3"/>
          <a:stretch>
            <a:fillRect/>
          </a:stretch>
        </p:blipFill>
        <p:spPr>
          <a:xfrm>
            <a:off x="3498644" y="1510282"/>
            <a:ext cx="5645356" cy="4248952"/>
          </a:xfrm>
          <a:prstGeom prst="rect">
            <a:avLst/>
          </a:prstGeom>
        </p:spPr>
      </p:pic>
    </p:spTree>
    <p:extLst>
      <p:ext uri="{BB962C8B-B14F-4D97-AF65-F5344CB8AC3E}">
        <p14:creationId xmlns:p14="http://schemas.microsoft.com/office/powerpoint/2010/main" val="265472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motivation for “big data”</a:t>
            </a:r>
            <a:endParaRPr lang="en-US" dirty="0"/>
          </a:p>
        </p:txBody>
      </p:sp>
      <p:pic>
        <p:nvPicPr>
          <p:cNvPr id="3" name="Picture 2"/>
          <p:cNvPicPr>
            <a:picLocks noChangeAspect="1"/>
          </p:cNvPicPr>
          <p:nvPr/>
        </p:nvPicPr>
        <p:blipFill>
          <a:blip r:embed="rId2"/>
          <a:stretch>
            <a:fillRect/>
          </a:stretch>
        </p:blipFill>
        <p:spPr>
          <a:xfrm>
            <a:off x="685800" y="1528823"/>
            <a:ext cx="7976744" cy="4477000"/>
          </a:xfrm>
          <a:prstGeom prst="rect">
            <a:avLst/>
          </a:prstGeom>
        </p:spPr>
      </p:pic>
      <p:sp>
        <p:nvSpPr>
          <p:cNvPr id="4" name="Rectangle 3"/>
          <p:cNvSpPr/>
          <p:nvPr/>
        </p:nvSpPr>
        <p:spPr>
          <a:xfrm>
            <a:off x="5665389" y="6390259"/>
            <a:ext cx="3478611" cy="369332"/>
          </a:xfrm>
          <a:prstGeom prst="rect">
            <a:avLst/>
          </a:prstGeom>
          <a:solidFill>
            <a:schemeClr val="accent6">
              <a:lumMod val="20000"/>
              <a:lumOff val="80000"/>
            </a:schemeClr>
          </a:solidFill>
        </p:spPr>
        <p:txBody>
          <a:bodyPr wrap="square">
            <a:spAutoFit/>
          </a:bodyPr>
          <a:lstStyle/>
          <a:p>
            <a:pPr algn="r"/>
            <a:r>
              <a:rPr lang="en-US" dirty="0">
                <a:solidFill>
                  <a:schemeClr val="bg2">
                    <a:lumMod val="50000"/>
                  </a:schemeClr>
                </a:solidFill>
                <a:latin typeface="Calibri"/>
                <a:cs typeface="Calibri"/>
              </a:rPr>
              <a:t>s</a:t>
            </a:r>
            <a:r>
              <a:rPr lang="en-US" dirty="0" smtClean="0">
                <a:solidFill>
                  <a:schemeClr val="bg2">
                    <a:lumMod val="50000"/>
                  </a:schemeClr>
                </a:solidFill>
                <a:latin typeface="Calibri"/>
                <a:cs typeface="Calibri"/>
              </a:rPr>
              <a:t>ource: Louis </a:t>
            </a:r>
            <a:r>
              <a:rPr lang="en-US" dirty="0" err="1">
                <a:solidFill>
                  <a:schemeClr val="bg2">
                    <a:lumMod val="50000"/>
                  </a:schemeClr>
                </a:solidFill>
                <a:latin typeface="Calibri"/>
                <a:cs typeface="Calibri"/>
              </a:rPr>
              <a:t>Perrochon</a:t>
            </a:r>
            <a:r>
              <a:rPr lang="en-US" dirty="0">
                <a:solidFill>
                  <a:schemeClr val="bg2">
                    <a:lumMod val="50000"/>
                  </a:schemeClr>
                </a:solidFill>
                <a:latin typeface="Calibri"/>
                <a:cs typeface="Calibri"/>
              </a:rPr>
              <a:t> (Google)</a:t>
            </a:r>
          </a:p>
        </p:txBody>
      </p:sp>
    </p:spTree>
    <p:extLst>
      <p:ext uri="{BB962C8B-B14F-4D97-AF65-F5344CB8AC3E}">
        <p14:creationId xmlns:p14="http://schemas.microsoft.com/office/powerpoint/2010/main" val="2020463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scientific method obsolete?</a:t>
            </a:r>
            <a:endParaRPr lang="en-US" dirty="0"/>
          </a:p>
        </p:txBody>
      </p:sp>
      <p:pic>
        <p:nvPicPr>
          <p:cNvPr id="3" name="Picture 2"/>
          <p:cNvPicPr>
            <a:picLocks noChangeAspect="1"/>
          </p:cNvPicPr>
          <p:nvPr/>
        </p:nvPicPr>
        <p:blipFill>
          <a:blip r:embed="rId2"/>
          <a:stretch>
            <a:fillRect/>
          </a:stretch>
        </p:blipFill>
        <p:spPr>
          <a:xfrm>
            <a:off x="635000" y="1117600"/>
            <a:ext cx="8204200" cy="5740400"/>
          </a:xfrm>
          <a:prstGeom prst="rect">
            <a:avLst/>
          </a:prstGeom>
        </p:spPr>
      </p:pic>
    </p:spTree>
    <p:extLst>
      <p:ext uri="{BB962C8B-B14F-4D97-AF65-F5344CB8AC3E}">
        <p14:creationId xmlns:p14="http://schemas.microsoft.com/office/powerpoint/2010/main" val="3369748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the Science community</a:t>
            </a:r>
            <a:endParaRPr lang="en-US" dirty="0"/>
          </a:p>
        </p:txBody>
      </p:sp>
      <p:pic>
        <p:nvPicPr>
          <p:cNvPr id="3" name="Picture 2"/>
          <p:cNvPicPr>
            <a:picLocks noChangeAspect="1"/>
          </p:cNvPicPr>
          <p:nvPr/>
        </p:nvPicPr>
        <p:blipFill>
          <a:blip r:embed="rId2"/>
          <a:stretch>
            <a:fillRect/>
          </a:stretch>
        </p:blipFill>
        <p:spPr>
          <a:xfrm>
            <a:off x="63500" y="1270000"/>
            <a:ext cx="9017000" cy="4305300"/>
          </a:xfrm>
          <a:prstGeom prst="rect">
            <a:avLst/>
          </a:prstGeom>
        </p:spPr>
      </p:pic>
    </p:spTree>
    <p:extLst>
      <p:ext uri="{BB962C8B-B14F-4D97-AF65-F5344CB8AC3E}">
        <p14:creationId xmlns:p14="http://schemas.microsoft.com/office/powerpoint/2010/main" val="216647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npo00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67056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4"/>
          <p:cNvSpPr txBox="1">
            <a:spLocks noChangeArrowheads="1"/>
          </p:cNvSpPr>
          <p:nvPr/>
        </p:nvSpPr>
        <p:spPr bwMode="auto">
          <a:xfrm>
            <a:off x="0" y="6491288"/>
            <a:ext cx="1554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pt-BR" b="1">
                <a:solidFill>
                  <a:srgbClr val="FFFF00"/>
                </a:solidFill>
                <a:latin typeface="Humnst777 BT" charset="0"/>
              </a:rPr>
              <a:t>source: IGBP</a:t>
            </a:r>
          </a:p>
        </p:txBody>
      </p:sp>
      <p:sp>
        <p:nvSpPr>
          <p:cNvPr id="12292" name="Text Box 5"/>
          <p:cNvSpPr txBox="1">
            <a:spLocks noChangeArrowheads="1"/>
          </p:cNvSpPr>
          <p:nvPr/>
        </p:nvSpPr>
        <p:spPr bwMode="auto">
          <a:xfrm>
            <a:off x="6011863" y="2205038"/>
            <a:ext cx="3132137" cy="1938337"/>
          </a:xfrm>
          <a:prstGeom prst="rect">
            <a:avLst/>
          </a:prstGeom>
          <a:solidFill>
            <a:schemeClr val="accent2">
              <a:lumMod val="40000"/>
              <a:lumOff val="60000"/>
            </a:schemeClr>
          </a:solidFill>
          <a:ln w="9525">
            <a:noFill/>
            <a:miter lim="800000"/>
            <a:headEnd/>
            <a:tailEnd/>
          </a:ln>
        </p:spPr>
        <p:txBody>
          <a:bodyPr>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spcBef>
                <a:spcPct val="20000"/>
              </a:spcBef>
              <a:buClr>
                <a:srgbClr val="00007D"/>
              </a:buClr>
              <a:buSzPct val="75000"/>
              <a:buFont typeface="Wingdings" charset="0"/>
              <a:buNone/>
              <a:defRPr/>
            </a:pPr>
            <a:r>
              <a:rPr lang="en-US" sz="2400" smtClean="0">
                <a:solidFill>
                  <a:srgbClr val="00005E"/>
                </a:solidFill>
                <a:latin typeface="Calibri" charset="0"/>
                <a:cs typeface="Calibri" charset="0"/>
              </a:rPr>
              <a:t>How is the Earth’s environment changing, and what are the consequences for human civilization?</a:t>
            </a:r>
          </a:p>
        </p:txBody>
      </p:sp>
      <p:sp>
        <p:nvSpPr>
          <p:cNvPr id="14340" name="Rectangle 2"/>
          <p:cNvSpPr>
            <a:spLocks noGrp="1" noChangeArrowheads="1"/>
          </p:cNvSpPr>
          <p:nvPr>
            <p:ph type="title"/>
          </p:nvPr>
        </p:nvSpPr>
        <p:spPr>
          <a:xfrm>
            <a:off x="457200" y="0"/>
            <a:ext cx="8153400" cy="762000"/>
          </a:xfrm>
          <a:solidFill>
            <a:srgbClr val="D6D6EB"/>
          </a:solidFill>
        </p:spPr>
        <p:txBody>
          <a:bodyPr/>
          <a:lstStyle/>
          <a:p>
            <a:pPr algn="ctr" eaLnBrk="1" hangingPunct="1"/>
            <a:r>
              <a:rPr lang="pt-BR">
                <a:latin typeface="Calibri" charset="0"/>
              </a:rPr>
              <a:t>The fundamental question of our time</a:t>
            </a:r>
          </a:p>
        </p:txBody>
      </p:sp>
    </p:spTree>
    <p:extLst>
      <p:ext uri="{BB962C8B-B14F-4D97-AF65-F5344CB8AC3E}">
        <p14:creationId xmlns:p14="http://schemas.microsoft.com/office/powerpoint/2010/main" val="39689336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4213" y="333375"/>
            <a:ext cx="8153400" cy="762000"/>
          </a:xfrm>
        </p:spPr>
        <p:txBody>
          <a:bodyPr/>
          <a:lstStyle/>
          <a:p>
            <a:pPr eaLnBrk="1" hangingPunct="1"/>
            <a:r>
              <a:rPr lang="en-GB">
                <a:latin typeface="Calibri" charset="0"/>
                <a:cs typeface="DejaVu Sans" charset="0"/>
              </a:rPr>
              <a:t>We need cooperation at a global level…</a:t>
            </a:r>
            <a:endParaRPr lang="en-US">
              <a:latin typeface="Calibri" charset="0"/>
              <a:cs typeface="DejaVu Sans" charset="0"/>
            </a:endParaRPr>
          </a:p>
        </p:txBody>
      </p:sp>
      <p:pic>
        <p:nvPicPr>
          <p:cNvPr id="16386" name="Picture 4" descr="npo00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25538"/>
            <a:ext cx="5627687"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body" idx="1"/>
          </p:nvPr>
        </p:nvSpPr>
        <p:spPr>
          <a:xfrm>
            <a:off x="5164138" y="1700213"/>
            <a:ext cx="3979862" cy="4537075"/>
          </a:xfrm>
          <a:solidFill>
            <a:srgbClr val="C7DFFD"/>
          </a:solidFill>
        </p:spPr>
        <p:txBody>
          <a:bodyPr/>
          <a:lstStyle/>
          <a:p>
            <a:pPr eaLnBrk="1" hangingPunct="1">
              <a:buFont typeface="Wingdings" pitchFamily="2" charset="2"/>
              <a:buNone/>
              <a:defRPr/>
            </a:pPr>
            <a:r>
              <a:rPr lang="en-GB" dirty="0" smtClean="0">
                <a:solidFill>
                  <a:srgbClr val="800000"/>
                </a:solidFill>
                <a:ea typeface="+mn-ea"/>
              </a:rPr>
              <a:t>By 2050...</a:t>
            </a:r>
          </a:p>
          <a:p>
            <a:pPr eaLnBrk="1" hangingPunct="1">
              <a:buFont typeface="Wingdings" pitchFamily="2" charset="2"/>
              <a:buNone/>
              <a:defRPr/>
            </a:pPr>
            <a:r>
              <a:rPr lang="en-GB" dirty="0" smtClean="0">
                <a:solidFill>
                  <a:srgbClr val="800000"/>
                </a:solidFill>
                <a:ea typeface="+mn-ea"/>
              </a:rPr>
              <a:t>8,5 billion people</a:t>
            </a:r>
            <a:r>
              <a:rPr lang="en-GB" dirty="0" smtClean="0">
                <a:solidFill>
                  <a:schemeClr val="bg2">
                    <a:lumMod val="75000"/>
                  </a:schemeClr>
                </a:solidFill>
                <a:ea typeface="+mn-ea"/>
              </a:rPr>
              <a:t>: 6 billion tons of GHG and 60 million tons of urban pollutants.</a:t>
            </a:r>
          </a:p>
          <a:p>
            <a:pPr eaLnBrk="1" hangingPunct="1">
              <a:buFont typeface="Wingdings" pitchFamily="2" charset="2"/>
              <a:buNone/>
              <a:defRPr/>
            </a:pPr>
            <a:r>
              <a:rPr lang="en-GB" dirty="0" smtClean="0">
                <a:solidFill>
                  <a:schemeClr val="bg2">
                    <a:lumMod val="75000"/>
                  </a:schemeClr>
                </a:solidFill>
                <a:ea typeface="+mn-ea"/>
              </a:rPr>
              <a:t> </a:t>
            </a:r>
            <a:r>
              <a:rPr lang="en-GB" dirty="0" smtClean="0">
                <a:solidFill>
                  <a:srgbClr val="800000"/>
                </a:solidFill>
                <a:ea typeface="+mn-ea"/>
              </a:rPr>
              <a:t>Resource-hungry: </a:t>
            </a:r>
            <a:r>
              <a:rPr lang="en-GB" dirty="0" smtClean="0">
                <a:solidFill>
                  <a:schemeClr val="bg2">
                    <a:lumMod val="75000"/>
                  </a:schemeClr>
                </a:solidFill>
                <a:ea typeface="+mn-ea"/>
              </a:rPr>
              <a:t>We will withdraw 30% of available fresh water.</a:t>
            </a:r>
          </a:p>
          <a:p>
            <a:pPr eaLnBrk="1" hangingPunct="1">
              <a:buFont typeface="Wingdings" pitchFamily="2" charset="2"/>
              <a:buNone/>
              <a:defRPr/>
            </a:pPr>
            <a:r>
              <a:rPr lang="en-GB" dirty="0" smtClean="0">
                <a:solidFill>
                  <a:srgbClr val="800000"/>
                </a:solidFill>
                <a:ea typeface="+mn-ea"/>
              </a:rPr>
              <a:t>Risky living: </a:t>
            </a:r>
            <a:r>
              <a:rPr lang="en-GB" dirty="0" smtClean="0">
                <a:solidFill>
                  <a:schemeClr val="bg2">
                    <a:lumMod val="75000"/>
                  </a:schemeClr>
                </a:solidFill>
                <a:ea typeface="+mn-ea"/>
              </a:rPr>
              <a:t>80% urban areas, 25% near earthquake faults, 2% in coast lines less than 1 m above sea level.</a:t>
            </a:r>
            <a:endParaRPr lang="en-US" dirty="0" smtClean="0">
              <a:solidFill>
                <a:schemeClr val="bg2">
                  <a:lumMod val="75000"/>
                </a:schemeClr>
              </a:solidFill>
              <a:ea typeface="+mn-ea"/>
            </a:endParaRPr>
          </a:p>
        </p:txBody>
      </p:sp>
      <p:sp>
        <p:nvSpPr>
          <p:cNvPr id="5" name="Text Box 3"/>
          <p:cNvSpPr txBox="1">
            <a:spLocks noChangeArrowheads="1"/>
          </p:cNvSpPr>
          <p:nvPr/>
        </p:nvSpPr>
        <p:spPr bwMode="auto">
          <a:xfrm>
            <a:off x="5938838" y="6488113"/>
            <a:ext cx="32051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800" dirty="0">
                <a:latin typeface="Calibri"/>
                <a:cs typeface="Calibri"/>
              </a:rPr>
              <a:t>source: Guy </a:t>
            </a:r>
            <a:r>
              <a:rPr lang="en-GB" sz="1800" dirty="0" err="1">
                <a:latin typeface="Calibri"/>
                <a:cs typeface="Calibri"/>
              </a:rPr>
              <a:t>Brasseur</a:t>
            </a:r>
            <a:endParaRPr lang="en-GB" sz="1800" dirty="0">
              <a:latin typeface="Calibri"/>
              <a:cs typeface="Calibri"/>
            </a:endParaRPr>
          </a:p>
        </p:txBody>
      </p:sp>
    </p:spTree>
    <p:extLst>
      <p:ext uri="{BB962C8B-B14F-4D97-AF65-F5344CB8AC3E}">
        <p14:creationId xmlns:p14="http://schemas.microsoft.com/office/powerpoint/2010/main" val="1263708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32125"/>
            <a:ext cx="9144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0"/>
            <a:ext cx="22669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232637"/>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0"/>
            <a:ext cx="22669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1025" y="2135188"/>
            <a:ext cx="8242300" cy="3057525"/>
          </a:xfrm>
          <a:prstGeom prst="rect">
            <a:avLst/>
          </a:prstGeom>
          <a:solidFill>
            <a:schemeClr val="accent2">
              <a:lumMod val="40000"/>
              <a:lumOff val="60000"/>
              <a:alpha val="79000"/>
            </a:schemeClr>
          </a:solidFill>
        </p:spPr>
        <p:txBody>
          <a:bodyPr lIns="180000" tIns="234000" rIns="180000" bIns="187200">
            <a:spAutoFit/>
          </a:bodyPr>
          <a:lstStyle/>
          <a:p>
            <a:pPr>
              <a:spcBef>
                <a:spcPts val="1200"/>
              </a:spcBef>
              <a:spcAft>
                <a:spcPts val="1200"/>
              </a:spcAft>
              <a:defRPr/>
            </a:pPr>
            <a:r>
              <a:rPr lang="en-US" sz="2800" dirty="0">
                <a:solidFill>
                  <a:schemeClr val="bg2">
                    <a:lumMod val="75000"/>
                  </a:schemeClr>
                </a:solidFill>
                <a:latin typeface="Constantia"/>
                <a:cs typeface="Constantia"/>
              </a:rPr>
              <a:t>There is an urgent need for the international scientific community to develop the knowledge that can </a:t>
            </a:r>
            <a:r>
              <a:rPr lang="en-US" sz="2800" dirty="0">
                <a:solidFill>
                  <a:srgbClr val="800000"/>
                </a:solidFill>
                <a:latin typeface="Constantia"/>
                <a:cs typeface="Constantia"/>
              </a:rPr>
              <a:t>inform and shape effective responses </a:t>
            </a:r>
            <a:r>
              <a:rPr lang="en-US" sz="2800" dirty="0">
                <a:solidFill>
                  <a:schemeClr val="bg2">
                    <a:lumMod val="75000"/>
                  </a:schemeClr>
                </a:solidFill>
                <a:latin typeface="Constantia"/>
                <a:cs typeface="Constantia"/>
              </a:rPr>
              <a:t>to these threats in ways that foster global justice and facilitate progress toward sustainable development goals.</a:t>
            </a:r>
          </a:p>
        </p:txBody>
      </p:sp>
    </p:spTree>
    <p:extLst>
      <p:ext uri="{BB962C8B-B14F-4D97-AF65-F5344CB8AC3E}">
        <p14:creationId xmlns:p14="http://schemas.microsoft.com/office/powerpoint/2010/main" val="667099684"/>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idx="4294967295"/>
          </p:nvPr>
        </p:nvSpPr>
        <p:spPr>
          <a:xfrm>
            <a:off x="0" y="0"/>
            <a:ext cx="9144000" cy="762000"/>
          </a:xfrm>
          <a:solidFill>
            <a:srgbClr val="CAD8FE"/>
          </a:solidFill>
        </p:spPr>
        <p:txBody>
          <a:bodyPr/>
          <a:lstStyle/>
          <a:p>
            <a:pPr algn="ctr"/>
            <a:r>
              <a:rPr lang="en-US">
                <a:latin typeface="Calibri" charset="0"/>
              </a:rPr>
              <a:t>ICSU “Grand challenges”</a:t>
            </a:r>
          </a:p>
        </p:txBody>
      </p:sp>
      <p:pic>
        <p:nvPicPr>
          <p:cNvPr id="103426"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4463" y="942975"/>
            <a:ext cx="5003800" cy="4594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259388" y="3551238"/>
            <a:ext cx="3738562" cy="1833562"/>
          </a:xfrm>
          <a:prstGeom prst="rect">
            <a:avLst/>
          </a:prstGeom>
          <a:solidFill>
            <a:srgbClr val="D6E0FE"/>
          </a:solidFill>
          <a:ln>
            <a:solidFill>
              <a:srgbClr val="81D9A9"/>
            </a:solidFill>
          </a:ln>
        </p:spPr>
        <p:txBody>
          <a:bodyPr tIns="93600">
            <a:spAutoFit/>
          </a:bodyPr>
          <a:lstStyle/>
          <a:p>
            <a:pPr>
              <a:spcBef>
                <a:spcPts val="1200"/>
              </a:spcBef>
              <a:spcAft>
                <a:spcPts val="600"/>
              </a:spcAft>
              <a:defRPr/>
            </a:pPr>
            <a:r>
              <a:rPr lang="en-US" sz="2200" dirty="0">
                <a:solidFill>
                  <a:schemeClr val="bg2">
                    <a:lumMod val="50000"/>
                  </a:schemeClr>
                </a:solidFill>
                <a:latin typeface="Calibri"/>
                <a:cs typeface="Calibri"/>
              </a:rPr>
              <a:t>Develop, enhance and integrate the observation systems needed to manage global and regional environmental change.</a:t>
            </a:r>
          </a:p>
        </p:txBody>
      </p:sp>
      <p:sp>
        <p:nvSpPr>
          <p:cNvPr id="5" name="Rectangle 4"/>
          <p:cNvSpPr/>
          <p:nvPr/>
        </p:nvSpPr>
        <p:spPr>
          <a:xfrm>
            <a:off x="5219700" y="887413"/>
            <a:ext cx="3836988" cy="1495425"/>
          </a:xfrm>
          <a:prstGeom prst="rect">
            <a:avLst/>
          </a:prstGeom>
          <a:solidFill>
            <a:srgbClr val="D6E0FE"/>
          </a:solidFill>
          <a:ln>
            <a:solidFill>
              <a:srgbClr val="81D9A9"/>
            </a:solidFill>
          </a:ln>
        </p:spPr>
        <p:txBody>
          <a:bodyPr lIns="108000" tIns="93600">
            <a:spAutoFit/>
          </a:bodyPr>
          <a:lstStyle/>
          <a:p>
            <a:pPr>
              <a:spcBef>
                <a:spcPts val="1200"/>
              </a:spcBef>
              <a:spcAft>
                <a:spcPts val="600"/>
              </a:spcAft>
              <a:defRPr/>
            </a:pPr>
            <a:r>
              <a:rPr lang="en-US" sz="2200" dirty="0">
                <a:solidFill>
                  <a:schemeClr val="bg2">
                    <a:lumMod val="50000"/>
                  </a:schemeClr>
                </a:solidFill>
                <a:latin typeface="Calibri"/>
                <a:cs typeface="Calibri"/>
              </a:rPr>
              <a:t>Improve the usefulness of forecasts of future environmental conditions and their consequences for people. </a:t>
            </a:r>
          </a:p>
        </p:txBody>
      </p:sp>
      <p:sp>
        <p:nvSpPr>
          <p:cNvPr id="103429" name="Rectangle 5"/>
          <p:cNvSpPr>
            <a:spLocks noChangeArrowheads="1"/>
          </p:cNvSpPr>
          <p:nvPr/>
        </p:nvSpPr>
        <p:spPr bwMode="auto">
          <a:xfrm>
            <a:off x="139700" y="5561013"/>
            <a:ext cx="5132388" cy="1157287"/>
          </a:xfrm>
          <a:prstGeom prst="rect">
            <a:avLst/>
          </a:prstGeom>
          <a:solidFill>
            <a:srgbClr val="D6E0FE"/>
          </a:solidFill>
          <a:ln w="9525">
            <a:solidFill>
              <a:srgbClr val="81D9A9"/>
            </a:solidFill>
            <a:miter lim="800000"/>
            <a:headEnd/>
            <a:tailEnd/>
          </a:ln>
        </p:spPr>
        <p:txBody>
          <a:bodyPr tIns="93600">
            <a:spAutoFit/>
          </a:bodyPr>
          <a:lstStyle/>
          <a:p>
            <a:r>
              <a:rPr lang="en-US" sz="2200">
                <a:solidFill>
                  <a:srgbClr val="00003F"/>
                </a:solidFill>
                <a:latin typeface="Calibri" charset="0"/>
                <a:cs typeface="Calibri" charset="0"/>
              </a:rPr>
              <a:t>Determine what institutional, economic and behavioural changes can enable effective steps toward global sustainability. </a:t>
            </a:r>
          </a:p>
        </p:txBody>
      </p:sp>
      <p:sp>
        <p:nvSpPr>
          <p:cNvPr id="103430" name="Right Arrow 6"/>
          <p:cNvSpPr>
            <a:spLocks noChangeArrowheads="1"/>
          </p:cNvSpPr>
          <p:nvPr/>
        </p:nvSpPr>
        <p:spPr bwMode="auto">
          <a:xfrm>
            <a:off x="4025900" y="1114425"/>
            <a:ext cx="538163" cy="300038"/>
          </a:xfrm>
          <a:prstGeom prst="rightArrow">
            <a:avLst>
              <a:gd name="adj1" fmla="val 50000"/>
              <a:gd name="adj2" fmla="val 49832"/>
            </a:avLst>
          </a:prstGeom>
          <a:solidFill>
            <a:srgbClr val="CAD8FE"/>
          </a:solidFill>
          <a:ln w="9525">
            <a:solidFill>
              <a:schemeClr val="tx1"/>
            </a:solidFill>
            <a:miter lim="800000"/>
            <a:headEnd/>
            <a:tailEnd/>
          </a:ln>
        </p:spPr>
        <p:txBody>
          <a:bodyPr wrap="none"/>
          <a:lstStyle/>
          <a:p>
            <a:endParaRPr lang="en-US"/>
          </a:p>
        </p:txBody>
      </p:sp>
      <p:sp>
        <p:nvSpPr>
          <p:cNvPr id="103431" name="Right Arrow 8"/>
          <p:cNvSpPr>
            <a:spLocks noChangeArrowheads="1"/>
          </p:cNvSpPr>
          <p:nvPr/>
        </p:nvSpPr>
        <p:spPr bwMode="auto">
          <a:xfrm rot="1929448">
            <a:off x="4851400" y="3114675"/>
            <a:ext cx="450850" cy="334963"/>
          </a:xfrm>
          <a:prstGeom prst="rightArrow">
            <a:avLst>
              <a:gd name="adj1" fmla="val 50000"/>
              <a:gd name="adj2" fmla="val 50038"/>
            </a:avLst>
          </a:prstGeom>
          <a:solidFill>
            <a:srgbClr val="CAD8FE"/>
          </a:solidFill>
          <a:ln w="9525">
            <a:solidFill>
              <a:schemeClr val="tx1"/>
            </a:solidFill>
            <a:miter lim="800000"/>
            <a:headEnd/>
            <a:tailEnd/>
          </a:ln>
        </p:spPr>
        <p:txBody>
          <a:bodyPr wrap="none"/>
          <a:lstStyle/>
          <a:p>
            <a:endParaRPr lang="en-US"/>
          </a:p>
        </p:txBody>
      </p:sp>
      <p:sp>
        <p:nvSpPr>
          <p:cNvPr id="103432" name="Right Arrow 9"/>
          <p:cNvSpPr>
            <a:spLocks noChangeArrowheads="1"/>
          </p:cNvSpPr>
          <p:nvPr/>
        </p:nvSpPr>
        <p:spPr bwMode="auto">
          <a:xfrm rot="5400000">
            <a:off x="1499395" y="5212556"/>
            <a:ext cx="334962" cy="333375"/>
          </a:xfrm>
          <a:prstGeom prst="rightArrow">
            <a:avLst>
              <a:gd name="adj1" fmla="val 50000"/>
              <a:gd name="adj2" fmla="val 49838"/>
            </a:avLst>
          </a:prstGeom>
          <a:solidFill>
            <a:srgbClr val="CAD8FE"/>
          </a:solidFill>
          <a:ln w="9525">
            <a:solidFill>
              <a:schemeClr val="tx1"/>
            </a:solidFill>
            <a:miter lim="800000"/>
            <a:headEnd/>
            <a:tailEnd/>
          </a:ln>
        </p:spPr>
        <p:txBody>
          <a:bodyPr wrap="none"/>
          <a:lstStyle/>
          <a:p>
            <a:endParaRPr lang="en-US"/>
          </a:p>
        </p:txBody>
      </p:sp>
    </p:spTree>
    <p:extLst>
      <p:ext uri="{BB962C8B-B14F-4D97-AF65-F5344CB8AC3E}">
        <p14:creationId xmlns:p14="http://schemas.microsoft.com/office/powerpoint/2010/main" val="3967885447"/>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9144000" cy="892470"/>
          </a:xfrm>
          <a:solidFill>
            <a:srgbClr val="D6D6EB"/>
          </a:solidFill>
        </p:spPr>
        <p:txBody>
          <a:bodyPr/>
          <a:lstStyle/>
          <a:p>
            <a:pPr algn="ctr" eaLnBrk="1" hangingPunct="1"/>
            <a:r>
              <a:rPr lang="en-US" dirty="0" smtClean="0">
                <a:latin typeface="Calibri" charset="0"/>
              </a:rPr>
              <a:t>What do we know we don’t know? </a:t>
            </a:r>
            <a:endParaRPr lang="en-US" dirty="0">
              <a:latin typeface="Calibri" charset="0"/>
            </a:endParaRPr>
          </a:p>
        </p:txBody>
      </p:sp>
      <p:pic>
        <p:nvPicPr>
          <p:cNvPr id="28674" name="Picture 3" descr="landsat_akpat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3672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npo000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371600"/>
            <a:ext cx="480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ChangeArrowheads="1"/>
          </p:cNvSpPr>
          <p:nvPr/>
        </p:nvSpPr>
        <p:spPr bwMode="auto">
          <a:xfrm>
            <a:off x="0" y="5715000"/>
            <a:ext cx="3886200" cy="838200"/>
          </a:xfrm>
          <a:prstGeom prst="rect">
            <a:avLst/>
          </a:prstGeom>
          <a:solidFill>
            <a:srgbClr val="D6D6EB"/>
          </a:solidFill>
          <a:ln w="9525">
            <a:solidFill>
              <a:schemeClr val="tx1"/>
            </a:solidFill>
            <a:miter lim="800000"/>
            <a:headEnd/>
            <a:tailEnd/>
          </a:ln>
        </p:spPr>
        <p:txBody>
          <a:bodyPr wrap="square" anchor="ctr"/>
          <a:lstStyle/>
          <a:p>
            <a:pPr algn="ctr"/>
            <a:r>
              <a:rPr lang="en-US" sz="2400" dirty="0" smtClean="0">
                <a:solidFill>
                  <a:srgbClr val="000066"/>
                </a:solidFill>
                <a:latin typeface="Calibri" charset="0"/>
              </a:rPr>
              <a:t>Science explains how nature works by proposing laws</a:t>
            </a:r>
            <a:endParaRPr lang="en-US" sz="2400" dirty="0">
              <a:solidFill>
                <a:srgbClr val="000066"/>
              </a:solidFill>
              <a:latin typeface="Calibri" charset="0"/>
            </a:endParaRPr>
          </a:p>
        </p:txBody>
      </p:sp>
      <p:sp>
        <p:nvSpPr>
          <p:cNvPr id="28677" name="Rectangle 6"/>
          <p:cNvSpPr>
            <a:spLocks noChangeArrowheads="1"/>
          </p:cNvSpPr>
          <p:nvPr/>
        </p:nvSpPr>
        <p:spPr bwMode="auto">
          <a:xfrm>
            <a:off x="5029200" y="5715000"/>
            <a:ext cx="4114800" cy="838200"/>
          </a:xfrm>
          <a:prstGeom prst="rect">
            <a:avLst/>
          </a:prstGeom>
          <a:solidFill>
            <a:srgbClr val="D6D6EB"/>
          </a:solidFill>
          <a:ln w="9525">
            <a:solidFill>
              <a:schemeClr val="tx1"/>
            </a:solidFill>
            <a:miter lim="800000"/>
            <a:headEnd/>
            <a:tailEnd/>
          </a:ln>
        </p:spPr>
        <p:txBody>
          <a:bodyPr wrap="square" anchor="ctr"/>
          <a:lstStyle/>
          <a:p>
            <a:pPr algn="ctr"/>
            <a:r>
              <a:rPr lang="en-US" sz="2400" dirty="0" smtClean="0">
                <a:solidFill>
                  <a:srgbClr val="000066"/>
                </a:solidFill>
                <a:latin typeface="Calibri" charset="0"/>
              </a:rPr>
              <a:t>Science explains how society work by describing </a:t>
            </a:r>
            <a:r>
              <a:rPr lang="en-US" sz="2400" smtClean="0">
                <a:solidFill>
                  <a:srgbClr val="000066"/>
                </a:solidFill>
                <a:latin typeface="Calibri" charset="0"/>
              </a:rPr>
              <a:t>interactions </a:t>
            </a:r>
            <a:endParaRPr lang="en-US" sz="2400" dirty="0">
              <a:solidFill>
                <a:srgbClr val="000066"/>
              </a:solidFill>
              <a:latin typeface="Calibri" charset="0"/>
            </a:endParaRPr>
          </a:p>
        </p:txBody>
      </p:sp>
    </p:spTree>
    <p:extLst>
      <p:ext uri="{BB962C8B-B14F-4D97-AF65-F5344CB8AC3E}">
        <p14:creationId xmlns:p14="http://schemas.microsoft.com/office/powerpoint/2010/main" val="39032381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9144000" cy="1071563"/>
          </a:xfrm>
          <a:solidFill>
            <a:srgbClr val="D6D6EB"/>
          </a:solidFill>
        </p:spPr>
        <p:txBody>
          <a:bodyPr/>
          <a:lstStyle/>
          <a:p>
            <a:pPr eaLnBrk="1" hangingPunct="1"/>
            <a:r>
              <a:rPr lang="en-US">
                <a:latin typeface="Calibri" charset="0"/>
              </a:rPr>
              <a:t>Geoinformatics enables crucial links between nature and society</a:t>
            </a:r>
          </a:p>
        </p:txBody>
      </p:sp>
      <p:pic>
        <p:nvPicPr>
          <p:cNvPr id="28674" name="Picture 3" descr="landsat_akpat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3672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npo000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371600"/>
            <a:ext cx="480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ChangeArrowheads="1"/>
          </p:cNvSpPr>
          <p:nvPr/>
        </p:nvSpPr>
        <p:spPr bwMode="auto">
          <a:xfrm>
            <a:off x="0" y="5715000"/>
            <a:ext cx="3886200" cy="838200"/>
          </a:xfrm>
          <a:prstGeom prst="rect">
            <a:avLst/>
          </a:prstGeom>
          <a:solidFill>
            <a:srgbClr val="D6D6EB"/>
          </a:solidFill>
          <a:ln w="9525">
            <a:solidFill>
              <a:schemeClr val="tx1"/>
            </a:solidFill>
            <a:miter lim="800000"/>
            <a:headEnd/>
            <a:tailEnd/>
          </a:ln>
        </p:spPr>
        <p:txBody>
          <a:bodyPr wrap="none" anchor="ctr"/>
          <a:lstStyle/>
          <a:p>
            <a:pPr algn="ctr"/>
            <a:r>
              <a:rPr lang="en-US" sz="2400">
                <a:solidFill>
                  <a:srgbClr val="000066"/>
                </a:solidFill>
                <a:latin typeface="Calibri" charset="0"/>
              </a:rPr>
              <a:t>Nature: Physical equations </a:t>
            </a:r>
          </a:p>
          <a:p>
            <a:pPr algn="ctr"/>
            <a:r>
              <a:rPr lang="en-US" sz="2400">
                <a:solidFill>
                  <a:srgbClr val="000066"/>
                </a:solidFill>
                <a:latin typeface="Calibri" charset="0"/>
              </a:rPr>
              <a:t>Describe processes</a:t>
            </a:r>
          </a:p>
        </p:txBody>
      </p:sp>
      <p:sp>
        <p:nvSpPr>
          <p:cNvPr id="28677" name="Rectangle 6"/>
          <p:cNvSpPr>
            <a:spLocks noChangeArrowheads="1"/>
          </p:cNvSpPr>
          <p:nvPr/>
        </p:nvSpPr>
        <p:spPr bwMode="auto">
          <a:xfrm>
            <a:off x="5029200" y="5715000"/>
            <a:ext cx="4114800" cy="838200"/>
          </a:xfrm>
          <a:prstGeom prst="rect">
            <a:avLst/>
          </a:prstGeom>
          <a:solidFill>
            <a:srgbClr val="D6D6EB"/>
          </a:solidFill>
          <a:ln w="9525">
            <a:solidFill>
              <a:schemeClr val="tx1"/>
            </a:solidFill>
            <a:miter lim="800000"/>
            <a:headEnd/>
            <a:tailEnd/>
          </a:ln>
        </p:spPr>
        <p:txBody>
          <a:bodyPr wrap="none" anchor="ctr"/>
          <a:lstStyle/>
          <a:p>
            <a:pPr algn="ctr"/>
            <a:r>
              <a:rPr lang="en-US" sz="2400">
                <a:solidFill>
                  <a:srgbClr val="000066"/>
                </a:solidFill>
                <a:latin typeface="Calibri" charset="0"/>
              </a:rPr>
              <a:t>Society: Decisions on how to </a:t>
            </a:r>
          </a:p>
          <a:p>
            <a:pPr algn="ctr"/>
            <a:r>
              <a:rPr lang="en-US" sz="2400">
                <a:solidFill>
                  <a:srgbClr val="000066"/>
                </a:solidFill>
                <a:latin typeface="Calibri" charset="0"/>
              </a:rPr>
              <a:t>Use Earth´s resources</a:t>
            </a:r>
          </a:p>
        </p:txBody>
      </p:sp>
      <p:sp>
        <p:nvSpPr>
          <p:cNvPr id="28678" name="AutoShape 7"/>
          <p:cNvSpPr>
            <a:spLocks noChangeArrowheads="1"/>
          </p:cNvSpPr>
          <p:nvPr/>
        </p:nvSpPr>
        <p:spPr bwMode="auto">
          <a:xfrm>
            <a:off x="4114800" y="5715000"/>
            <a:ext cx="838200" cy="304800"/>
          </a:xfrm>
          <a:prstGeom prst="rightArrow">
            <a:avLst>
              <a:gd name="adj1" fmla="val 50000"/>
              <a:gd name="adj2" fmla="val 68750"/>
            </a:avLst>
          </a:prstGeom>
          <a:solidFill>
            <a:srgbClr val="D6D6EB"/>
          </a:solidFill>
          <a:ln w="9525">
            <a:solidFill>
              <a:schemeClr val="tx1"/>
            </a:solidFill>
            <a:miter lim="800000"/>
            <a:headEnd/>
            <a:tailEnd/>
          </a:ln>
        </p:spPr>
        <p:txBody>
          <a:bodyPr wrap="none" anchor="ctr"/>
          <a:lstStyle/>
          <a:p>
            <a:endParaRPr lang="pt-BR">
              <a:solidFill>
                <a:srgbClr val="000000"/>
              </a:solidFill>
            </a:endParaRPr>
          </a:p>
        </p:txBody>
      </p:sp>
      <p:sp>
        <p:nvSpPr>
          <p:cNvPr id="28679" name="AutoShape 8"/>
          <p:cNvSpPr>
            <a:spLocks noChangeArrowheads="1"/>
          </p:cNvSpPr>
          <p:nvPr/>
        </p:nvSpPr>
        <p:spPr bwMode="auto">
          <a:xfrm>
            <a:off x="4114800" y="6096000"/>
            <a:ext cx="838200" cy="304800"/>
          </a:xfrm>
          <a:prstGeom prst="leftArrow">
            <a:avLst>
              <a:gd name="adj1" fmla="val 50000"/>
              <a:gd name="adj2" fmla="val 68750"/>
            </a:avLst>
          </a:prstGeom>
          <a:solidFill>
            <a:srgbClr val="D6D6EB"/>
          </a:solidFill>
          <a:ln w="9525">
            <a:solidFill>
              <a:schemeClr val="tx1"/>
            </a:solidFill>
            <a:miter lim="800000"/>
            <a:headEnd/>
            <a:tailEnd/>
          </a:ln>
        </p:spPr>
        <p:txBody>
          <a:bodyPr wrap="none" anchor="ctr"/>
          <a:lstStyle/>
          <a:p>
            <a:endParaRPr lang="pt-BR">
              <a:solidFill>
                <a:srgbClr val="000000"/>
              </a:solidFill>
            </a:endParaRPr>
          </a:p>
        </p:txBody>
      </p:sp>
    </p:spTree>
    <p:extLst>
      <p:ext uri="{BB962C8B-B14F-4D97-AF65-F5344CB8AC3E}">
        <p14:creationId xmlns:p14="http://schemas.microsoft.com/office/powerpoint/2010/main" val="15501188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8458200" cy="762000"/>
          </a:xfrm>
        </p:spPr>
        <p:txBody>
          <a:bodyPr/>
          <a:lstStyle/>
          <a:p>
            <a:pPr eaLnBrk="1" hangingPunct="1"/>
            <a:r>
              <a:rPr lang="en-US" dirty="0" smtClean="0">
                <a:latin typeface="Calibri" charset="0"/>
              </a:rPr>
              <a:t>The known unknowns (limits of our knowledge)</a:t>
            </a:r>
            <a:endParaRPr lang="en-US" dirty="0">
              <a:latin typeface="Calibri" charset="0"/>
            </a:endParaRPr>
          </a:p>
        </p:txBody>
      </p:sp>
      <p:sp>
        <p:nvSpPr>
          <p:cNvPr id="43011" name="Text Box 3"/>
          <p:cNvSpPr txBox="1">
            <a:spLocks noChangeArrowheads="1"/>
          </p:cNvSpPr>
          <p:nvPr/>
        </p:nvSpPr>
        <p:spPr bwMode="auto">
          <a:xfrm>
            <a:off x="6830546" y="6203546"/>
            <a:ext cx="23134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pt-BR" sz="2000" dirty="0" err="1">
                <a:latin typeface="Calibri"/>
                <a:cs typeface="Calibri"/>
              </a:rPr>
              <a:t>source</a:t>
            </a:r>
            <a:r>
              <a:rPr lang="pt-BR" sz="2000" dirty="0">
                <a:latin typeface="Calibri"/>
                <a:cs typeface="Calibri"/>
              </a:rPr>
              <a:t>: John </a:t>
            </a:r>
            <a:r>
              <a:rPr lang="pt-BR" sz="2000" dirty="0" err="1">
                <a:latin typeface="Calibri"/>
                <a:cs typeface="Calibri"/>
              </a:rPr>
              <a:t>Barrow</a:t>
            </a:r>
            <a:endParaRPr lang="pt-BR" sz="2000" dirty="0">
              <a:latin typeface="Calibri"/>
              <a:cs typeface="Calibri"/>
            </a:endParaRPr>
          </a:p>
          <a:p>
            <a:pPr eaLnBrk="1" hangingPunct="1"/>
            <a:r>
              <a:rPr lang="pt-BR" sz="2000" dirty="0">
                <a:latin typeface="Calibri"/>
                <a:cs typeface="Calibri"/>
              </a:rPr>
              <a:t>(</a:t>
            </a:r>
            <a:r>
              <a:rPr lang="pt-BR" sz="2000" dirty="0" err="1">
                <a:latin typeface="Calibri"/>
                <a:cs typeface="Calibri"/>
              </a:rPr>
              <a:t>after</a:t>
            </a:r>
            <a:r>
              <a:rPr lang="pt-BR" sz="2000" dirty="0">
                <a:latin typeface="Calibri"/>
                <a:cs typeface="Calibri"/>
              </a:rPr>
              <a:t> David </a:t>
            </a:r>
            <a:r>
              <a:rPr lang="pt-BR" sz="2000" dirty="0" err="1">
                <a:latin typeface="Calibri"/>
                <a:cs typeface="Calibri"/>
              </a:rPr>
              <a:t>Ruelle</a:t>
            </a:r>
            <a:r>
              <a:rPr lang="pt-BR" sz="2000" dirty="0">
                <a:latin typeface="Calibri"/>
                <a:cs typeface="Calibri"/>
              </a:rPr>
              <a:t>)</a:t>
            </a:r>
          </a:p>
        </p:txBody>
      </p:sp>
      <p:sp>
        <p:nvSpPr>
          <p:cNvPr id="43012" name="Line 4"/>
          <p:cNvSpPr>
            <a:spLocks noChangeShapeType="1"/>
          </p:cNvSpPr>
          <p:nvPr/>
        </p:nvSpPr>
        <p:spPr bwMode="auto">
          <a:xfrm>
            <a:off x="1193800" y="1593850"/>
            <a:ext cx="0" cy="4114800"/>
          </a:xfrm>
          <a:prstGeom prst="line">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sz="2000">
              <a:latin typeface="Calibri"/>
              <a:cs typeface="Calibri"/>
            </a:endParaRPr>
          </a:p>
        </p:txBody>
      </p:sp>
      <p:sp>
        <p:nvSpPr>
          <p:cNvPr id="43013" name="Line 5"/>
          <p:cNvSpPr>
            <a:spLocks noChangeShapeType="1"/>
          </p:cNvSpPr>
          <p:nvPr/>
        </p:nvSpPr>
        <p:spPr bwMode="auto">
          <a:xfrm flipH="1">
            <a:off x="1193800" y="5708650"/>
            <a:ext cx="6172200" cy="0"/>
          </a:xfrm>
          <a:prstGeom prst="line">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sz="2000">
              <a:latin typeface="Calibri"/>
              <a:cs typeface="Calibri"/>
            </a:endParaRPr>
          </a:p>
        </p:txBody>
      </p:sp>
      <p:sp>
        <p:nvSpPr>
          <p:cNvPr id="43014" name="Text Box 6"/>
          <p:cNvSpPr txBox="1">
            <a:spLocks noChangeArrowheads="1"/>
          </p:cNvSpPr>
          <p:nvPr/>
        </p:nvSpPr>
        <p:spPr bwMode="auto">
          <a:xfrm>
            <a:off x="2641600" y="5786438"/>
            <a:ext cx="35673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b="1">
                <a:latin typeface="Calibri"/>
                <a:cs typeface="Calibri"/>
              </a:rPr>
              <a:t>Complexity of the phenomenon</a:t>
            </a:r>
          </a:p>
        </p:txBody>
      </p:sp>
      <p:sp>
        <p:nvSpPr>
          <p:cNvPr id="43015" name="Text Box 7"/>
          <p:cNvSpPr txBox="1">
            <a:spLocks noChangeArrowheads="1"/>
          </p:cNvSpPr>
          <p:nvPr/>
        </p:nvSpPr>
        <p:spPr bwMode="auto">
          <a:xfrm flipV="1">
            <a:off x="660400" y="1289050"/>
            <a:ext cx="492443"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b">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b="1" dirty="0">
                <a:latin typeface="Calibri"/>
                <a:cs typeface="Calibri"/>
              </a:rPr>
              <a:t>Uncertainty on basic equations</a:t>
            </a:r>
          </a:p>
        </p:txBody>
      </p:sp>
      <p:sp>
        <p:nvSpPr>
          <p:cNvPr id="43016" name="Text Box 8"/>
          <p:cNvSpPr txBox="1">
            <a:spLocks noChangeArrowheads="1"/>
          </p:cNvSpPr>
          <p:nvPr/>
        </p:nvSpPr>
        <p:spPr bwMode="auto">
          <a:xfrm>
            <a:off x="3098800" y="5200650"/>
            <a:ext cx="2581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a:latin typeface="Calibri"/>
                <a:cs typeface="Calibri"/>
              </a:rPr>
              <a:t>Solar System Dynamics</a:t>
            </a:r>
          </a:p>
        </p:txBody>
      </p:sp>
      <p:sp>
        <p:nvSpPr>
          <p:cNvPr id="43017" name="Text Box 9"/>
          <p:cNvSpPr txBox="1">
            <a:spLocks noChangeArrowheads="1"/>
          </p:cNvSpPr>
          <p:nvPr/>
        </p:nvSpPr>
        <p:spPr bwMode="auto">
          <a:xfrm>
            <a:off x="6070600" y="5048250"/>
            <a:ext cx="1535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a:latin typeface="Calibri"/>
                <a:cs typeface="Calibri"/>
              </a:rPr>
              <a:t>Meteorology</a:t>
            </a:r>
          </a:p>
        </p:txBody>
      </p:sp>
      <p:sp>
        <p:nvSpPr>
          <p:cNvPr id="43018" name="Text Box 10"/>
          <p:cNvSpPr txBox="1">
            <a:spLocks noChangeArrowheads="1"/>
          </p:cNvSpPr>
          <p:nvPr/>
        </p:nvSpPr>
        <p:spPr bwMode="auto">
          <a:xfrm>
            <a:off x="1803400" y="4210050"/>
            <a:ext cx="11960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a:latin typeface="Calibri"/>
                <a:cs typeface="Calibri"/>
              </a:rPr>
              <a:t>Chemical</a:t>
            </a:r>
          </a:p>
          <a:p>
            <a:pPr eaLnBrk="1" hangingPunct="1"/>
            <a:r>
              <a:rPr lang="en-US" sz="2000">
                <a:latin typeface="Calibri"/>
                <a:cs typeface="Calibri"/>
              </a:rPr>
              <a:t>Reactions</a:t>
            </a:r>
          </a:p>
        </p:txBody>
      </p:sp>
      <p:sp>
        <p:nvSpPr>
          <p:cNvPr id="43019" name="Text Box 11"/>
          <p:cNvSpPr txBox="1">
            <a:spLocks noChangeArrowheads="1"/>
          </p:cNvSpPr>
          <p:nvPr/>
        </p:nvSpPr>
        <p:spPr bwMode="auto">
          <a:xfrm>
            <a:off x="3125225" y="4149725"/>
            <a:ext cx="1483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2000">
                <a:latin typeface="Calibri"/>
                <a:cs typeface="Calibri"/>
              </a:rPr>
              <a:t>Hydrological</a:t>
            </a:r>
          </a:p>
          <a:p>
            <a:pPr algn="ctr" eaLnBrk="1" hangingPunct="1"/>
            <a:r>
              <a:rPr lang="en-US" sz="2000">
                <a:latin typeface="Calibri"/>
                <a:cs typeface="Calibri"/>
              </a:rPr>
              <a:t>Models</a:t>
            </a:r>
          </a:p>
        </p:txBody>
      </p:sp>
      <p:sp>
        <p:nvSpPr>
          <p:cNvPr id="43020" name="Text Box 12"/>
          <p:cNvSpPr txBox="1">
            <a:spLocks noChangeArrowheads="1"/>
          </p:cNvSpPr>
          <p:nvPr/>
        </p:nvSpPr>
        <p:spPr bwMode="auto">
          <a:xfrm>
            <a:off x="1651000" y="2990850"/>
            <a:ext cx="967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a:latin typeface="Calibri"/>
                <a:cs typeface="Calibri"/>
              </a:rPr>
              <a:t>Particle</a:t>
            </a:r>
          </a:p>
          <a:p>
            <a:pPr eaLnBrk="1" hangingPunct="1"/>
            <a:r>
              <a:rPr lang="en-US" sz="2000">
                <a:latin typeface="Calibri"/>
                <a:cs typeface="Calibri"/>
              </a:rPr>
              <a:t>Physics</a:t>
            </a:r>
          </a:p>
        </p:txBody>
      </p:sp>
      <p:sp>
        <p:nvSpPr>
          <p:cNvPr id="43021" name="Text Box 13"/>
          <p:cNvSpPr txBox="1">
            <a:spLocks noChangeArrowheads="1"/>
          </p:cNvSpPr>
          <p:nvPr/>
        </p:nvSpPr>
        <p:spPr bwMode="auto">
          <a:xfrm>
            <a:off x="1346200" y="2000250"/>
            <a:ext cx="11751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a:latin typeface="Calibri"/>
                <a:cs typeface="Calibri"/>
              </a:rPr>
              <a:t>Quantum </a:t>
            </a:r>
          </a:p>
          <a:p>
            <a:pPr eaLnBrk="1" hangingPunct="1"/>
            <a:r>
              <a:rPr lang="en-US" sz="2000">
                <a:latin typeface="Calibri"/>
                <a:cs typeface="Calibri"/>
              </a:rPr>
              <a:t>Gravity</a:t>
            </a:r>
          </a:p>
        </p:txBody>
      </p:sp>
      <p:sp>
        <p:nvSpPr>
          <p:cNvPr id="43022" name="Text Box 14"/>
          <p:cNvSpPr txBox="1">
            <a:spLocks noChangeArrowheads="1"/>
          </p:cNvSpPr>
          <p:nvPr/>
        </p:nvSpPr>
        <p:spPr bwMode="auto">
          <a:xfrm>
            <a:off x="3708400" y="3143250"/>
            <a:ext cx="10376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a:latin typeface="Calibri"/>
                <a:cs typeface="Calibri"/>
              </a:rPr>
              <a:t>Living </a:t>
            </a:r>
          </a:p>
          <a:p>
            <a:pPr eaLnBrk="1" hangingPunct="1"/>
            <a:r>
              <a:rPr lang="en-US" sz="2000">
                <a:latin typeface="Calibri"/>
                <a:cs typeface="Calibri"/>
              </a:rPr>
              <a:t>Systems</a:t>
            </a:r>
          </a:p>
        </p:txBody>
      </p:sp>
      <p:sp>
        <p:nvSpPr>
          <p:cNvPr id="43023" name="Text Box 15"/>
          <p:cNvSpPr txBox="1">
            <a:spLocks noChangeArrowheads="1"/>
          </p:cNvSpPr>
          <p:nvPr/>
        </p:nvSpPr>
        <p:spPr bwMode="auto">
          <a:xfrm>
            <a:off x="5918200" y="3676650"/>
            <a:ext cx="9621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a:latin typeface="Calibri"/>
                <a:cs typeface="Calibri"/>
              </a:rPr>
              <a:t>Global</a:t>
            </a:r>
          </a:p>
          <a:p>
            <a:pPr eaLnBrk="1" hangingPunct="1"/>
            <a:r>
              <a:rPr lang="en-US" sz="2000">
                <a:latin typeface="Calibri"/>
                <a:cs typeface="Calibri"/>
              </a:rPr>
              <a:t>Change</a:t>
            </a:r>
          </a:p>
        </p:txBody>
      </p:sp>
      <p:sp>
        <p:nvSpPr>
          <p:cNvPr id="43024" name="Text Box 16"/>
          <p:cNvSpPr txBox="1">
            <a:spLocks noChangeArrowheads="1"/>
          </p:cNvSpPr>
          <p:nvPr/>
        </p:nvSpPr>
        <p:spPr bwMode="auto">
          <a:xfrm>
            <a:off x="4787900" y="1916113"/>
            <a:ext cx="23062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000">
                <a:latin typeface="Calibri"/>
                <a:cs typeface="Calibri"/>
              </a:rPr>
              <a:t>Social and Economic</a:t>
            </a:r>
          </a:p>
          <a:p>
            <a:pPr eaLnBrk="1" hangingPunct="1"/>
            <a:r>
              <a:rPr lang="en-US" sz="2000">
                <a:latin typeface="Calibri"/>
                <a:cs typeface="Calibri"/>
              </a:rPr>
              <a:t>Systems</a:t>
            </a:r>
          </a:p>
        </p:txBody>
      </p:sp>
      <p:sp>
        <p:nvSpPr>
          <p:cNvPr id="43025" name="Freeform 17"/>
          <p:cNvSpPr>
            <a:spLocks/>
          </p:cNvSpPr>
          <p:nvPr/>
        </p:nvSpPr>
        <p:spPr bwMode="auto">
          <a:xfrm>
            <a:off x="1743075" y="1457325"/>
            <a:ext cx="6119813" cy="3168650"/>
          </a:xfrm>
          <a:custGeom>
            <a:avLst/>
            <a:gdLst>
              <a:gd name="T0" fmla="*/ 0 w 3855"/>
              <a:gd name="T1" fmla="*/ 0 h 1996"/>
              <a:gd name="T2" fmla="*/ 2147483647 w 3855"/>
              <a:gd name="T3" fmla="*/ 2147483647 h 1996"/>
              <a:gd name="T4" fmla="*/ 2147483647 w 3855"/>
              <a:gd name="T5" fmla="*/ 2147483647 h 1996"/>
              <a:gd name="T6" fmla="*/ 2147483647 w 3855"/>
              <a:gd name="T7" fmla="*/ 2147483647 h 1996"/>
              <a:gd name="T8" fmla="*/ 2147483647 w 3855"/>
              <a:gd name="T9" fmla="*/ 2147483647 h 1996"/>
              <a:gd name="T10" fmla="*/ 0 60000 65536"/>
              <a:gd name="T11" fmla="*/ 0 60000 65536"/>
              <a:gd name="T12" fmla="*/ 0 60000 65536"/>
              <a:gd name="T13" fmla="*/ 0 60000 65536"/>
              <a:gd name="T14" fmla="*/ 0 60000 65536"/>
              <a:gd name="T15" fmla="*/ 0 w 3855"/>
              <a:gd name="T16" fmla="*/ 0 h 1996"/>
              <a:gd name="T17" fmla="*/ 3855 w 3855"/>
              <a:gd name="T18" fmla="*/ 1996 h 1996"/>
            </a:gdLst>
            <a:ahLst/>
            <a:cxnLst>
              <a:cxn ang="T10">
                <a:pos x="T0" y="T1"/>
              </a:cxn>
              <a:cxn ang="T11">
                <a:pos x="T2" y="T3"/>
              </a:cxn>
              <a:cxn ang="T12">
                <a:pos x="T4" y="T5"/>
              </a:cxn>
              <a:cxn ang="T13">
                <a:pos x="T6" y="T7"/>
              </a:cxn>
              <a:cxn ang="T14">
                <a:pos x="T8" y="T9"/>
              </a:cxn>
            </a:cxnLst>
            <a:rect l="T15" t="T16" r="T17" b="T18"/>
            <a:pathLst>
              <a:path w="3855" h="1996">
                <a:moveTo>
                  <a:pt x="0" y="0"/>
                </a:moveTo>
                <a:cubicBezTo>
                  <a:pt x="33" y="272"/>
                  <a:pt x="67" y="544"/>
                  <a:pt x="226" y="771"/>
                </a:cubicBezTo>
                <a:cubicBezTo>
                  <a:pt x="385" y="998"/>
                  <a:pt x="589" y="1180"/>
                  <a:pt x="952" y="1361"/>
                </a:cubicBezTo>
                <a:cubicBezTo>
                  <a:pt x="1315" y="1542"/>
                  <a:pt x="1920" y="1754"/>
                  <a:pt x="2404" y="1860"/>
                </a:cubicBezTo>
                <a:cubicBezTo>
                  <a:pt x="2888" y="1966"/>
                  <a:pt x="3371" y="1981"/>
                  <a:pt x="3855" y="1996"/>
                </a:cubicBezTo>
              </a:path>
            </a:pathLst>
          </a:custGeom>
          <a:noFill/>
          <a:ln w="28575">
            <a:solidFill>
              <a:srgbClr val="CC33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2000">
              <a:latin typeface="Calibri"/>
              <a:cs typeface="Calibri"/>
            </a:endParaRPr>
          </a:p>
        </p:txBody>
      </p:sp>
    </p:spTree>
    <p:extLst>
      <p:ext uri="{BB962C8B-B14F-4D97-AF65-F5344CB8AC3E}">
        <p14:creationId xmlns:p14="http://schemas.microsoft.com/office/powerpoint/2010/main" val="31884812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0565"/>
            <a:ext cx="8153400" cy="762000"/>
          </a:xfrm>
        </p:spPr>
        <p:txBody>
          <a:bodyPr/>
          <a:lstStyle/>
          <a:p>
            <a:r>
              <a:rPr lang="en-US" dirty="0" smtClean="0"/>
              <a:t>Greece or Rome: who has had more influence?</a:t>
            </a:r>
            <a:endParaRPr lang="en-US" dirty="0"/>
          </a:p>
        </p:txBody>
      </p:sp>
      <p:pic>
        <p:nvPicPr>
          <p:cNvPr id="3" name="Picture 2"/>
          <p:cNvPicPr>
            <a:picLocks noChangeAspect="1"/>
          </p:cNvPicPr>
          <p:nvPr/>
        </p:nvPicPr>
        <p:blipFill>
          <a:blip r:embed="rId2"/>
          <a:stretch>
            <a:fillRect/>
          </a:stretch>
        </p:blipFill>
        <p:spPr>
          <a:xfrm>
            <a:off x="685800" y="2739347"/>
            <a:ext cx="8119996" cy="4058593"/>
          </a:xfrm>
          <a:prstGeom prst="rect">
            <a:avLst/>
          </a:prstGeom>
          <a:solidFill>
            <a:schemeClr val="tx1"/>
          </a:solidFill>
          <a:ln>
            <a:solidFill>
              <a:schemeClr val="tx1"/>
            </a:solidFill>
          </a:ln>
        </p:spPr>
      </p:pic>
      <p:pic>
        <p:nvPicPr>
          <p:cNvPr id="6" name="Picture 5"/>
          <p:cNvPicPr>
            <a:picLocks noChangeAspect="1"/>
          </p:cNvPicPr>
          <p:nvPr/>
        </p:nvPicPr>
        <p:blipFill>
          <a:blip r:embed="rId3"/>
          <a:stretch>
            <a:fillRect/>
          </a:stretch>
        </p:blipFill>
        <p:spPr>
          <a:xfrm>
            <a:off x="6768852" y="1002565"/>
            <a:ext cx="1275919" cy="1640190"/>
          </a:xfrm>
          <a:prstGeom prst="rect">
            <a:avLst/>
          </a:prstGeom>
        </p:spPr>
      </p:pic>
      <p:pic>
        <p:nvPicPr>
          <p:cNvPr id="7" name="Picture 6"/>
          <p:cNvPicPr>
            <a:picLocks noChangeAspect="1"/>
          </p:cNvPicPr>
          <p:nvPr/>
        </p:nvPicPr>
        <p:blipFill>
          <a:blip r:embed="rId4"/>
          <a:stretch>
            <a:fillRect/>
          </a:stretch>
        </p:blipFill>
        <p:spPr>
          <a:xfrm>
            <a:off x="1392319" y="983708"/>
            <a:ext cx="1241399" cy="1640190"/>
          </a:xfrm>
          <a:prstGeom prst="rect">
            <a:avLst/>
          </a:prstGeom>
        </p:spPr>
      </p:pic>
      <p:pic>
        <p:nvPicPr>
          <p:cNvPr id="8" name="Picture 7"/>
          <p:cNvPicPr>
            <a:picLocks noChangeAspect="1"/>
          </p:cNvPicPr>
          <p:nvPr/>
        </p:nvPicPr>
        <p:blipFill>
          <a:blip r:embed="rId5"/>
          <a:stretch>
            <a:fillRect/>
          </a:stretch>
        </p:blipFill>
        <p:spPr>
          <a:xfrm>
            <a:off x="4088064" y="983708"/>
            <a:ext cx="1260392" cy="1640190"/>
          </a:xfrm>
          <a:prstGeom prst="rect">
            <a:avLst/>
          </a:prstGeom>
        </p:spPr>
      </p:pic>
      <p:sp>
        <p:nvSpPr>
          <p:cNvPr id="9" name="TextBox 8"/>
          <p:cNvSpPr txBox="1"/>
          <p:nvPr/>
        </p:nvSpPr>
        <p:spPr>
          <a:xfrm>
            <a:off x="685800" y="2254566"/>
            <a:ext cx="720044" cy="400110"/>
          </a:xfrm>
          <a:prstGeom prst="rect">
            <a:avLst/>
          </a:prstGeom>
          <a:noFill/>
        </p:spPr>
        <p:txBody>
          <a:bodyPr wrap="none" rtlCol="0">
            <a:spAutoFit/>
          </a:bodyPr>
          <a:lstStyle/>
          <a:p>
            <a:r>
              <a:rPr lang="en-US" sz="2000" dirty="0" smtClean="0">
                <a:latin typeface="Calibri"/>
                <a:cs typeface="Calibri"/>
              </a:rPr>
              <a:t>Plato</a:t>
            </a:r>
            <a:endParaRPr lang="en-US" sz="2000" dirty="0">
              <a:latin typeface="Calibri"/>
              <a:cs typeface="Calibri"/>
            </a:endParaRPr>
          </a:p>
        </p:txBody>
      </p:sp>
      <p:sp>
        <p:nvSpPr>
          <p:cNvPr id="10" name="TextBox 9"/>
          <p:cNvSpPr txBox="1"/>
          <p:nvPr/>
        </p:nvSpPr>
        <p:spPr>
          <a:xfrm>
            <a:off x="3012854" y="2232065"/>
            <a:ext cx="1075209" cy="400110"/>
          </a:xfrm>
          <a:prstGeom prst="rect">
            <a:avLst/>
          </a:prstGeom>
          <a:noFill/>
        </p:spPr>
        <p:txBody>
          <a:bodyPr wrap="none" rtlCol="0">
            <a:spAutoFit/>
          </a:bodyPr>
          <a:lstStyle/>
          <a:p>
            <a:pPr algn="r"/>
            <a:r>
              <a:rPr lang="en-US" sz="2000" dirty="0" smtClean="0">
                <a:latin typeface="Calibri"/>
                <a:cs typeface="Calibri"/>
              </a:rPr>
              <a:t>Aristotle</a:t>
            </a:r>
            <a:endParaRPr lang="en-US" sz="2000" dirty="0">
              <a:latin typeface="Calibri"/>
              <a:cs typeface="Calibri"/>
            </a:endParaRPr>
          </a:p>
        </p:txBody>
      </p:sp>
      <p:sp>
        <p:nvSpPr>
          <p:cNvPr id="11" name="TextBox 10"/>
          <p:cNvSpPr txBox="1"/>
          <p:nvPr/>
        </p:nvSpPr>
        <p:spPr>
          <a:xfrm>
            <a:off x="5927832" y="2223788"/>
            <a:ext cx="841020" cy="400110"/>
          </a:xfrm>
          <a:prstGeom prst="rect">
            <a:avLst/>
          </a:prstGeom>
          <a:noFill/>
        </p:spPr>
        <p:txBody>
          <a:bodyPr wrap="none" rtlCol="0">
            <a:spAutoFit/>
          </a:bodyPr>
          <a:lstStyle/>
          <a:p>
            <a:pPr algn="r"/>
            <a:r>
              <a:rPr lang="en-US" sz="2000" dirty="0" smtClean="0">
                <a:latin typeface="Calibri"/>
                <a:cs typeface="Calibri"/>
              </a:rPr>
              <a:t>Cicero</a:t>
            </a:r>
            <a:endParaRPr lang="en-US" sz="2000" dirty="0">
              <a:latin typeface="Calibri"/>
              <a:cs typeface="Calibri"/>
            </a:endParaRPr>
          </a:p>
        </p:txBody>
      </p:sp>
      <p:sp>
        <p:nvSpPr>
          <p:cNvPr id="13" name="TextBox 12"/>
          <p:cNvSpPr txBox="1"/>
          <p:nvPr/>
        </p:nvSpPr>
        <p:spPr>
          <a:xfrm>
            <a:off x="5086171" y="2818500"/>
            <a:ext cx="3674328" cy="400110"/>
          </a:xfrm>
          <a:prstGeom prst="rect">
            <a:avLst/>
          </a:prstGeom>
          <a:noFill/>
        </p:spPr>
        <p:txBody>
          <a:bodyPr wrap="none" rtlCol="0">
            <a:spAutoFit/>
          </a:bodyPr>
          <a:lstStyle/>
          <a:p>
            <a:r>
              <a:rPr lang="en-US" sz="2000" dirty="0" smtClean="0">
                <a:latin typeface="Calibri"/>
                <a:cs typeface="Calibri"/>
              </a:rPr>
              <a:t>5 million books, 500 billion words</a:t>
            </a:r>
            <a:endParaRPr lang="en-US" sz="2000" dirty="0">
              <a:latin typeface="Calibri"/>
              <a:cs typeface="Calibri"/>
            </a:endParaRPr>
          </a:p>
        </p:txBody>
      </p:sp>
    </p:spTree>
    <p:extLst>
      <p:ext uri="{BB962C8B-B14F-4D97-AF65-F5344CB8AC3E}">
        <p14:creationId xmlns:p14="http://schemas.microsoft.com/office/powerpoint/2010/main" val="3734566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11" descr="urban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43375" y="0"/>
            <a:ext cx="500062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p:cNvPicPr>
            <a:picLocks noChangeAspect="1" noChangeArrowheads="1"/>
          </p:cNvPicPr>
          <p:nvPr/>
        </p:nvPicPr>
        <p:blipFill>
          <a:blip r:embed="rId3"/>
          <a:srcRect/>
          <a:stretch>
            <a:fillRect/>
          </a:stretch>
        </p:blipFill>
        <p:spPr bwMode="auto">
          <a:xfrm>
            <a:off x="581819" y="571500"/>
            <a:ext cx="2620962" cy="2541588"/>
          </a:xfrm>
          <a:prstGeom prst="rect">
            <a:avLst/>
          </a:prstGeom>
          <a:solidFill>
            <a:schemeClr val="accent2">
              <a:lumMod val="40000"/>
              <a:lumOff val="60000"/>
            </a:schemeClr>
          </a:solidFill>
          <a:ln w="9525">
            <a:noFill/>
            <a:miter lim="800000"/>
            <a:headEnd/>
            <a:tailEnd/>
          </a:ln>
        </p:spPr>
      </p:pic>
      <p:sp>
        <p:nvSpPr>
          <p:cNvPr id="11" name="Rectangle 3"/>
          <p:cNvSpPr txBox="1">
            <a:spLocks noChangeArrowheads="1"/>
          </p:cNvSpPr>
          <p:nvPr/>
        </p:nvSpPr>
        <p:spPr bwMode="auto">
          <a:xfrm>
            <a:off x="5715000" y="0"/>
            <a:ext cx="3429000" cy="500063"/>
          </a:xfrm>
          <a:prstGeom prst="rect">
            <a:avLst/>
          </a:prstGeom>
          <a:solidFill>
            <a:schemeClr val="accent2">
              <a:lumMod val="40000"/>
              <a:lumOff val="60000"/>
            </a:schemeClr>
          </a:solidFill>
          <a:ln w="9525">
            <a:noFill/>
            <a:miter lim="800000"/>
            <a:headEnd/>
            <a:tailEnd/>
          </a:ln>
        </p:spPr>
        <p:txBody>
          <a:bodyPr/>
          <a:lstStyle/>
          <a:p>
            <a:pPr marL="342900" indent="-342900" defTabSz="914400" fontAlgn="base">
              <a:spcBef>
                <a:spcPct val="20000"/>
              </a:spcBef>
              <a:spcAft>
                <a:spcPct val="0"/>
              </a:spcAft>
              <a:buClr>
                <a:srgbClr val="00007D"/>
              </a:buClr>
              <a:buSzPct val="75000"/>
              <a:buFont typeface="Wingdings" pitchFamily="2" charset="2"/>
              <a:buNone/>
              <a:defRPr/>
            </a:pPr>
            <a:r>
              <a:rPr lang="pt-BR" sz="2400" kern="0" dirty="0">
                <a:solidFill>
                  <a:srgbClr val="000066"/>
                </a:solidFill>
                <a:latin typeface="Calibri" pitchFamily="34" charset="0"/>
                <a:ea typeface="ＭＳ Ｐゴシック" charset="0"/>
                <a:cs typeface="ＭＳ Ｐゴシック" charset="0"/>
              </a:rPr>
              <a:t>	</a:t>
            </a:r>
            <a:r>
              <a:rPr lang="pt-BR" sz="2400" kern="0" dirty="0" err="1">
                <a:solidFill>
                  <a:srgbClr val="000066"/>
                </a:solidFill>
                <a:latin typeface="Calibri" pitchFamily="34" charset="0"/>
                <a:ea typeface="ＭＳ Ｐゴシック" charset="0"/>
                <a:cs typeface="ＭＳ Ｐゴシック" charset="0"/>
              </a:rPr>
              <a:t>augmented</a:t>
            </a:r>
            <a:r>
              <a:rPr lang="pt-BR" sz="2400" kern="0" dirty="0">
                <a:solidFill>
                  <a:srgbClr val="000066"/>
                </a:solidFill>
                <a:latin typeface="Calibri" pitchFamily="34" charset="0"/>
                <a:ea typeface="ＭＳ Ｐゴシック" charset="0"/>
                <a:cs typeface="ＭＳ Ｐゴシック" charset="0"/>
              </a:rPr>
              <a:t> reality</a:t>
            </a:r>
          </a:p>
          <a:p>
            <a:pPr marL="342900" indent="-342900" defTabSz="914400" fontAlgn="base">
              <a:spcBef>
                <a:spcPct val="20000"/>
              </a:spcBef>
              <a:spcAft>
                <a:spcPct val="0"/>
              </a:spcAft>
              <a:buClr>
                <a:srgbClr val="00007D"/>
              </a:buClr>
              <a:buSzPct val="75000"/>
              <a:buFont typeface="Wingdings" pitchFamily="2" charset="2"/>
              <a:buChar char="n"/>
              <a:defRPr/>
            </a:pPr>
            <a:endParaRPr lang="pt-BR" sz="2400" kern="0" dirty="0">
              <a:solidFill>
                <a:srgbClr val="000066"/>
              </a:solidFill>
              <a:latin typeface="Calibri" pitchFamily="34" charset="0"/>
              <a:ea typeface="ＭＳ Ｐゴシック" charset="0"/>
              <a:cs typeface="ＭＳ Ｐゴシック" charset="0"/>
            </a:endParaRPr>
          </a:p>
        </p:txBody>
      </p:sp>
      <p:pic>
        <p:nvPicPr>
          <p:cNvPr id="4506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143250"/>
            <a:ext cx="473551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bwMode="auto">
          <a:xfrm>
            <a:off x="0" y="6357938"/>
            <a:ext cx="3429000" cy="500062"/>
          </a:xfrm>
          <a:prstGeom prst="rect">
            <a:avLst/>
          </a:prstGeom>
          <a:solidFill>
            <a:schemeClr val="accent2">
              <a:lumMod val="40000"/>
              <a:lumOff val="60000"/>
            </a:schemeClr>
          </a:solidFill>
          <a:ln w="9525">
            <a:noFill/>
            <a:miter lim="800000"/>
            <a:headEnd/>
            <a:tailEnd/>
          </a:ln>
        </p:spPr>
        <p:txBody>
          <a:bodyPr/>
          <a:lstStyle/>
          <a:p>
            <a:pPr marL="342900" indent="-342900" defTabSz="914400" fontAlgn="base">
              <a:spcBef>
                <a:spcPct val="20000"/>
              </a:spcBef>
              <a:spcAft>
                <a:spcPct val="0"/>
              </a:spcAft>
              <a:buClr>
                <a:srgbClr val="00007D"/>
              </a:buClr>
              <a:buSzPct val="75000"/>
              <a:buFont typeface="Wingdings" pitchFamily="2" charset="2"/>
              <a:buNone/>
              <a:defRPr/>
            </a:pPr>
            <a:r>
              <a:rPr lang="pt-BR" sz="2400" kern="0" dirty="0">
                <a:solidFill>
                  <a:srgbClr val="000066"/>
                </a:solidFill>
                <a:latin typeface="Calibri" pitchFamily="34" charset="0"/>
                <a:ea typeface="ＭＳ Ｐゴシック" charset="0"/>
                <a:cs typeface="ＭＳ Ｐゴシック" charset="0"/>
              </a:rPr>
              <a:t>	</a:t>
            </a:r>
            <a:r>
              <a:rPr lang="pt-BR" sz="2400" kern="0">
                <a:solidFill>
                  <a:srgbClr val="000066"/>
                </a:solidFill>
                <a:latin typeface="Calibri" pitchFamily="34" charset="0"/>
                <a:ea typeface="ＭＳ Ｐゴシック" charset="0"/>
                <a:cs typeface="ＭＳ Ｐゴシック" charset="0"/>
              </a:rPr>
              <a:t>sensor networks</a:t>
            </a:r>
            <a:endParaRPr lang="pt-BR" sz="2400" kern="0" dirty="0">
              <a:solidFill>
                <a:srgbClr val="000066"/>
              </a:solidFill>
              <a:latin typeface="Calibri" pitchFamily="34" charset="0"/>
              <a:ea typeface="ＭＳ Ｐゴシック" charset="0"/>
              <a:cs typeface="ＭＳ Ｐゴシック" charset="0"/>
            </a:endParaRPr>
          </a:p>
        </p:txBody>
      </p:sp>
      <p:sp>
        <p:nvSpPr>
          <p:cNvPr id="15" name="Rectangle 3"/>
          <p:cNvSpPr txBox="1">
            <a:spLocks noChangeArrowheads="1"/>
          </p:cNvSpPr>
          <p:nvPr/>
        </p:nvSpPr>
        <p:spPr bwMode="auto">
          <a:xfrm>
            <a:off x="0" y="0"/>
            <a:ext cx="2928938" cy="500063"/>
          </a:xfrm>
          <a:prstGeom prst="rect">
            <a:avLst/>
          </a:prstGeom>
          <a:solidFill>
            <a:schemeClr val="accent2">
              <a:lumMod val="40000"/>
              <a:lumOff val="60000"/>
            </a:schemeClr>
          </a:solidFill>
          <a:ln w="9525">
            <a:noFill/>
            <a:miter lim="800000"/>
            <a:headEnd/>
            <a:tailEnd/>
          </a:ln>
        </p:spPr>
        <p:txBody>
          <a:bodyPr/>
          <a:lstStyle/>
          <a:p>
            <a:pPr marL="342900" indent="-342900" defTabSz="914400" fontAlgn="base">
              <a:spcBef>
                <a:spcPct val="20000"/>
              </a:spcBef>
              <a:spcAft>
                <a:spcPct val="0"/>
              </a:spcAft>
              <a:buClr>
                <a:srgbClr val="00007D"/>
              </a:buClr>
              <a:buSzPct val="75000"/>
              <a:buFont typeface="Wingdings" pitchFamily="2" charset="2"/>
              <a:buNone/>
              <a:defRPr/>
            </a:pPr>
            <a:r>
              <a:rPr lang="pt-BR" sz="2400" kern="0" dirty="0">
                <a:solidFill>
                  <a:srgbClr val="000066"/>
                </a:solidFill>
                <a:latin typeface="Calibri" pitchFamily="34" charset="0"/>
                <a:ea typeface="ＭＳ Ｐゴシック" charset="0"/>
                <a:cs typeface="ＭＳ Ｐゴシック" charset="0"/>
              </a:rPr>
              <a:t>	</a:t>
            </a:r>
            <a:r>
              <a:rPr lang="pt-BR" sz="2400" kern="0" dirty="0" err="1">
                <a:solidFill>
                  <a:srgbClr val="000066"/>
                </a:solidFill>
                <a:latin typeface="Calibri" pitchFamily="34" charset="0"/>
                <a:ea typeface="ＭＳ Ｐゴシック" charset="0"/>
                <a:cs typeface="ＭＳ Ｐゴシック" charset="0"/>
              </a:rPr>
              <a:t>mobile</a:t>
            </a:r>
            <a:r>
              <a:rPr lang="pt-BR" sz="2400" kern="0" dirty="0">
                <a:solidFill>
                  <a:srgbClr val="000066"/>
                </a:solidFill>
                <a:latin typeface="Calibri" pitchFamily="34" charset="0"/>
                <a:ea typeface="ＭＳ Ｐゴシック" charset="0"/>
                <a:cs typeface="ＭＳ Ｐゴシック" charset="0"/>
              </a:rPr>
              <a:t> </a:t>
            </a:r>
            <a:r>
              <a:rPr lang="pt-BR" sz="2400" kern="0" dirty="0" err="1">
                <a:solidFill>
                  <a:srgbClr val="000066"/>
                </a:solidFill>
                <a:latin typeface="Calibri" pitchFamily="34" charset="0"/>
                <a:ea typeface="ＭＳ Ｐゴシック" charset="0"/>
                <a:cs typeface="ＭＳ Ｐゴシック" charset="0"/>
              </a:rPr>
              <a:t>devices</a:t>
            </a:r>
            <a:endParaRPr lang="pt-BR" sz="2400" kern="0" dirty="0">
              <a:solidFill>
                <a:srgbClr val="000066"/>
              </a:solidFill>
              <a:latin typeface="Calibri" pitchFamily="34" charset="0"/>
              <a:ea typeface="ＭＳ Ｐゴシック" charset="0"/>
              <a:cs typeface="ＭＳ Ｐゴシック" charset="0"/>
            </a:endParaRPr>
          </a:p>
          <a:p>
            <a:pPr marL="342900" indent="-342900" defTabSz="914400" fontAlgn="base">
              <a:spcBef>
                <a:spcPct val="20000"/>
              </a:spcBef>
              <a:spcAft>
                <a:spcPct val="0"/>
              </a:spcAft>
              <a:buClr>
                <a:srgbClr val="00007D"/>
              </a:buClr>
              <a:buSzPct val="75000"/>
              <a:buFont typeface="Wingdings" pitchFamily="2" charset="2"/>
              <a:buChar char="n"/>
              <a:defRPr/>
            </a:pPr>
            <a:endParaRPr lang="pt-BR" sz="2400" kern="0" dirty="0">
              <a:solidFill>
                <a:srgbClr val="000066"/>
              </a:solidFill>
              <a:latin typeface="Calibri" pitchFamily="34" charset="0"/>
              <a:ea typeface="ＭＳ Ｐゴシック" charset="0"/>
              <a:cs typeface="ＭＳ Ｐゴシック" charset="0"/>
            </a:endParaRPr>
          </a:p>
        </p:txBody>
      </p:sp>
      <p:sp>
        <p:nvSpPr>
          <p:cNvPr id="37896" name="Título 1"/>
          <p:cNvSpPr>
            <a:spLocks noGrp="1"/>
          </p:cNvSpPr>
          <p:nvPr>
            <p:ph type="title"/>
          </p:nvPr>
        </p:nvSpPr>
        <p:spPr>
          <a:xfrm>
            <a:off x="2209800" y="2208212"/>
            <a:ext cx="4572001" cy="762000"/>
          </a:xfrm>
          <a:solidFill>
            <a:schemeClr val="accent2">
              <a:lumMod val="40000"/>
              <a:lumOff val="60000"/>
              <a:alpha val="77000"/>
            </a:schemeClr>
          </a:solidFill>
        </p:spPr>
        <p:txBody>
          <a:bodyPr/>
          <a:lstStyle/>
          <a:p>
            <a:pPr algn="ctr" eaLnBrk="1" hangingPunct="1">
              <a:defRPr/>
            </a:pPr>
            <a:r>
              <a:rPr lang="pt-BR" sz="4000" dirty="0" smtClean="0">
                <a:solidFill>
                  <a:srgbClr val="000066"/>
                </a:solidFill>
                <a:ea typeface="+mj-ea"/>
                <a:cs typeface="+mj-cs"/>
              </a:rPr>
              <a:t>Big </a:t>
            </a:r>
            <a:r>
              <a:rPr lang="pt-BR" sz="4000" dirty="0" err="1" smtClean="0">
                <a:solidFill>
                  <a:srgbClr val="000066"/>
                </a:solidFill>
                <a:ea typeface="+mj-ea"/>
                <a:cs typeface="+mj-cs"/>
              </a:rPr>
              <a:t>geospatial</a:t>
            </a:r>
            <a:r>
              <a:rPr lang="pt-BR" sz="4000" dirty="0" smtClean="0">
                <a:solidFill>
                  <a:srgbClr val="000066"/>
                </a:solidFill>
                <a:ea typeface="+mj-ea"/>
                <a:cs typeface="+mj-cs"/>
              </a:rPr>
              <a:t> data</a:t>
            </a:r>
          </a:p>
        </p:txBody>
      </p:sp>
      <p:pic>
        <p:nvPicPr>
          <p:cNvPr id="45064" name="Imagem 17" descr="vromana.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735513" y="3424237"/>
            <a:ext cx="442912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4714875" y="6357938"/>
            <a:ext cx="4429125" cy="500062"/>
          </a:xfrm>
          <a:prstGeom prst="rect">
            <a:avLst/>
          </a:prstGeom>
          <a:solidFill>
            <a:schemeClr val="accent2">
              <a:lumMod val="40000"/>
              <a:lumOff val="60000"/>
            </a:schemeClr>
          </a:solidFill>
          <a:ln w="9525">
            <a:noFill/>
            <a:miter lim="800000"/>
            <a:headEnd/>
            <a:tailEnd/>
          </a:ln>
        </p:spPr>
        <p:txBody>
          <a:bodyPr/>
          <a:lstStyle/>
          <a:p>
            <a:pPr marL="342900" indent="-342900" algn="r" defTabSz="914400" fontAlgn="base">
              <a:spcBef>
                <a:spcPct val="20000"/>
              </a:spcBef>
              <a:spcAft>
                <a:spcPct val="0"/>
              </a:spcAft>
              <a:buClr>
                <a:srgbClr val="00007D"/>
              </a:buClr>
              <a:buSzPct val="75000"/>
              <a:buFont typeface="Wingdings" pitchFamily="2" charset="2"/>
              <a:buNone/>
              <a:defRPr/>
            </a:pPr>
            <a:r>
              <a:rPr lang="pt-BR" sz="2400" kern="0" dirty="0" err="1">
                <a:solidFill>
                  <a:srgbClr val="000066"/>
                </a:solidFill>
                <a:latin typeface="Calibri" pitchFamily="34" charset="0"/>
                <a:ea typeface="ＭＳ Ｐゴシック" charset="0"/>
                <a:cs typeface="ＭＳ Ｐゴシック" charset="0"/>
              </a:rPr>
              <a:t>ubiquitous</a:t>
            </a:r>
            <a:r>
              <a:rPr lang="pt-BR" sz="2400" kern="0" dirty="0">
                <a:solidFill>
                  <a:srgbClr val="000066"/>
                </a:solidFill>
                <a:latin typeface="Calibri" pitchFamily="34" charset="0"/>
                <a:ea typeface="ＭＳ Ｐゴシック" charset="0"/>
                <a:cs typeface="ＭＳ Ｐゴシック" charset="0"/>
              </a:rPr>
              <a:t> </a:t>
            </a:r>
            <a:r>
              <a:rPr lang="pt-BR" sz="2400" kern="0" dirty="0" err="1">
                <a:solidFill>
                  <a:srgbClr val="000066"/>
                </a:solidFill>
                <a:latin typeface="Calibri" pitchFamily="34" charset="0"/>
                <a:ea typeface="ＭＳ Ｐゴシック" charset="0"/>
                <a:cs typeface="ＭＳ Ｐゴシック" charset="0"/>
              </a:rPr>
              <a:t>images</a:t>
            </a:r>
            <a:r>
              <a:rPr lang="pt-BR" sz="2400" kern="0" dirty="0">
                <a:solidFill>
                  <a:srgbClr val="000066"/>
                </a:solidFill>
                <a:latin typeface="Calibri" pitchFamily="34" charset="0"/>
                <a:ea typeface="ＭＳ Ｐゴシック" charset="0"/>
                <a:cs typeface="ＭＳ Ｐゴシック" charset="0"/>
              </a:rPr>
              <a:t> </a:t>
            </a:r>
            <a:r>
              <a:rPr lang="pt-BR" sz="2400" kern="0" err="1">
                <a:solidFill>
                  <a:srgbClr val="000066"/>
                </a:solidFill>
                <a:latin typeface="Calibri" pitchFamily="34" charset="0"/>
                <a:ea typeface="ＭＳ Ｐゴシック" charset="0"/>
                <a:cs typeface="ＭＳ Ｐゴシック" charset="0"/>
              </a:rPr>
              <a:t>and</a:t>
            </a:r>
            <a:r>
              <a:rPr lang="pt-BR" sz="2400" kern="0">
                <a:solidFill>
                  <a:srgbClr val="000066"/>
                </a:solidFill>
                <a:latin typeface="Calibri" pitchFamily="34" charset="0"/>
                <a:ea typeface="ＭＳ Ｐゴシック" charset="0"/>
                <a:cs typeface="ＭＳ Ｐゴシック" charset="0"/>
              </a:rPr>
              <a:t> maps</a:t>
            </a:r>
            <a:endParaRPr lang="pt-BR" sz="2400" kern="0" dirty="0">
              <a:solidFill>
                <a:srgbClr val="000066"/>
              </a:solidFill>
              <a:latin typeface="Calibri" pitchFamily="34" charset="0"/>
              <a:ea typeface="ＭＳ Ｐゴシック" charset="0"/>
              <a:cs typeface="ＭＳ Ｐゴシック" charset="0"/>
            </a:endParaRPr>
          </a:p>
        </p:txBody>
      </p:sp>
      <p:sp>
        <p:nvSpPr>
          <p:cNvPr id="20" name="Rectangle 3"/>
          <p:cNvSpPr txBox="1">
            <a:spLocks noChangeArrowheads="1"/>
          </p:cNvSpPr>
          <p:nvPr/>
        </p:nvSpPr>
        <p:spPr bwMode="auto">
          <a:xfrm>
            <a:off x="632619" y="2970212"/>
            <a:ext cx="8205787" cy="561975"/>
          </a:xfrm>
          <a:prstGeom prst="rect">
            <a:avLst/>
          </a:prstGeom>
          <a:solidFill>
            <a:schemeClr val="accent2">
              <a:lumMod val="40000"/>
              <a:lumOff val="60000"/>
              <a:alpha val="84000"/>
            </a:schemeClr>
          </a:solidFill>
          <a:ln w="9525">
            <a:noFill/>
            <a:miter lim="800000"/>
            <a:headEnd/>
            <a:tailEnd/>
          </a:ln>
        </p:spPr>
        <p:txBody>
          <a:bodyPr/>
          <a:lstStyle/>
          <a:p>
            <a:pPr marL="342900" indent="-342900" algn="ctr" defTabSz="914400" fontAlgn="base">
              <a:spcBef>
                <a:spcPct val="20000"/>
              </a:spcBef>
              <a:spcAft>
                <a:spcPct val="0"/>
              </a:spcAft>
              <a:buClr>
                <a:srgbClr val="00007D"/>
              </a:buClr>
              <a:buSzPct val="75000"/>
              <a:buFont typeface="Wingdings" pitchFamily="2" charset="2"/>
              <a:buNone/>
              <a:defRPr/>
            </a:pPr>
            <a:r>
              <a:rPr lang="en-US" sz="2800" b="1" i="1" kern="0" dirty="0">
                <a:solidFill>
                  <a:srgbClr val="800000"/>
                </a:solidFill>
                <a:latin typeface="Calibri" pitchFamily="34" charset="0"/>
                <a:ea typeface="ＭＳ Ｐゴシック" charset="0"/>
                <a:cs typeface="ＭＳ Ｐゴシック" charset="0"/>
              </a:rPr>
              <a:t>systematic</a:t>
            </a:r>
            <a:r>
              <a:rPr lang="en-US" sz="2800" kern="0" dirty="0">
                <a:solidFill>
                  <a:srgbClr val="000066"/>
                </a:solidFill>
                <a:latin typeface="Calibri" pitchFamily="34" charset="0"/>
                <a:ea typeface="ＭＳ Ｐゴシック" charset="0"/>
                <a:cs typeface="ＭＳ Ｐゴシック" charset="0"/>
              </a:rPr>
              <a:t> data collection and </a:t>
            </a:r>
            <a:r>
              <a:rPr lang="en-US" sz="2800" b="1" kern="0" dirty="0">
                <a:solidFill>
                  <a:srgbClr val="800000"/>
                </a:solidFill>
                <a:latin typeface="Calibri" pitchFamily="34" charset="0"/>
                <a:ea typeface="ＭＳ Ｐゴシック" charset="0"/>
                <a:cs typeface="ＭＳ Ｐゴシック" charset="0"/>
              </a:rPr>
              <a:t>integrative</a:t>
            </a:r>
            <a:r>
              <a:rPr lang="en-US" sz="2800" kern="0" dirty="0">
                <a:solidFill>
                  <a:srgbClr val="000066"/>
                </a:solidFill>
                <a:latin typeface="Calibri" pitchFamily="34" charset="0"/>
                <a:ea typeface="ＭＳ Ｐゴシック" charset="0"/>
                <a:cs typeface="ＭＳ Ｐゴシック" charset="0"/>
              </a:rPr>
              <a:t> data </a:t>
            </a:r>
            <a:r>
              <a:rPr lang="en-US" sz="2800" kern="0" dirty="0" smtClean="0">
                <a:solidFill>
                  <a:srgbClr val="000066"/>
                </a:solidFill>
                <a:latin typeface="Calibri" pitchFamily="34" charset="0"/>
                <a:ea typeface="ＭＳ Ｐゴシック" charset="0"/>
                <a:cs typeface="ＭＳ Ｐゴシック" charset="0"/>
              </a:rPr>
              <a:t>analysis</a:t>
            </a:r>
            <a:endParaRPr lang="pt-BR" sz="2800" kern="0" dirty="0">
              <a:solidFill>
                <a:srgbClr val="000066"/>
              </a:solidFill>
              <a:latin typeface="Calibri" pitchFamily="34" charset="0"/>
              <a:ea typeface="ＭＳ Ｐゴシック" charset="0"/>
              <a:cs typeface="ＭＳ Ｐゴシック" charset="0"/>
            </a:endParaRPr>
          </a:p>
        </p:txBody>
      </p:sp>
    </p:spTree>
    <p:extLst>
      <p:ext uri="{BB962C8B-B14F-4D97-AF65-F5344CB8AC3E}">
        <p14:creationId xmlns:p14="http://schemas.microsoft.com/office/powerpoint/2010/main" val="18176199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5" descr="C:\Documents and Settings\livia\Desktop\i7869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827088" y="981075"/>
            <a:ext cx="9072562" cy="571500"/>
          </a:xfrm>
          <a:prstGeom prst="rect">
            <a:avLst/>
          </a:prstGeom>
          <a:noFill/>
        </p:spPr>
        <p:txBody>
          <a:bodyPr lIns="91412" tIns="45705" rIns="91412" bIns="45705"/>
          <a:lstStyle/>
          <a:p>
            <a:pPr eaLnBrk="0" hangingPunct="0">
              <a:defRPr/>
            </a:pPr>
            <a:endParaRPr lang="pt-BR" sz="3000" b="1" kern="0" dirty="0">
              <a:solidFill>
                <a:srgbClr val="003366"/>
              </a:solidFill>
              <a:latin typeface="Calibri" pitchFamily="34" charset="0"/>
            </a:endParaRPr>
          </a:p>
        </p:txBody>
      </p:sp>
      <p:sp>
        <p:nvSpPr>
          <p:cNvPr id="112643" name="Título 10"/>
          <p:cNvSpPr>
            <a:spLocks noGrp="1"/>
          </p:cNvSpPr>
          <p:nvPr>
            <p:ph type="title"/>
          </p:nvPr>
        </p:nvSpPr>
        <p:spPr>
          <a:xfrm>
            <a:off x="179388" y="3043238"/>
            <a:ext cx="8785225" cy="762000"/>
          </a:xfrm>
          <a:solidFill>
            <a:schemeClr val="bg1">
              <a:alpha val="76077"/>
            </a:schemeClr>
          </a:solidFill>
        </p:spPr>
        <p:txBody>
          <a:bodyPr/>
          <a:lstStyle/>
          <a:p>
            <a:pPr algn="ctr" eaLnBrk="1" hangingPunct="1"/>
            <a:r>
              <a:rPr lang="pt-BR" sz="3600" dirty="0" err="1" smtClean="0">
                <a:latin typeface="Calibri" charset="0"/>
              </a:rPr>
              <a:t>Representing</a:t>
            </a:r>
            <a:r>
              <a:rPr lang="pt-BR" sz="3600" dirty="0" smtClean="0">
                <a:latin typeface="Calibri" charset="0"/>
              </a:rPr>
              <a:t> </a:t>
            </a:r>
            <a:r>
              <a:rPr lang="pt-BR" sz="3600" dirty="0" err="1" smtClean="0">
                <a:latin typeface="Calibri" charset="0"/>
              </a:rPr>
              <a:t>and</a:t>
            </a:r>
            <a:r>
              <a:rPr lang="pt-BR" sz="3600" dirty="0" smtClean="0">
                <a:latin typeface="Calibri" charset="0"/>
              </a:rPr>
              <a:t> </a:t>
            </a:r>
            <a:r>
              <a:rPr lang="pt-BR" sz="3600" dirty="0" err="1" smtClean="0">
                <a:latin typeface="Calibri" charset="0"/>
              </a:rPr>
              <a:t>modelling</a:t>
            </a:r>
            <a:r>
              <a:rPr lang="pt-BR" sz="3600" dirty="0" smtClean="0">
                <a:latin typeface="Calibri" charset="0"/>
              </a:rPr>
              <a:t> </a:t>
            </a:r>
            <a:r>
              <a:rPr lang="pt-BR" sz="3600" dirty="0" err="1" smtClean="0">
                <a:solidFill>
                  <a:srgbClr val="800000"/>
                </a:solidFill>
                <a:latin typeface="Calibri" charset="0"/>
              </a:rPr>
              <a:t>change</a:t>
            </a:r>
            <a:endParaRPr lang="pt-BR" sz="3600" dirty="0">
              <a:latin typeface="Calibri" charset="0"/>
            </a:endParaRPr>
          </a:p>
        </p:txBody>
      </p:sp>
      <p:sp>
        <p:nvSpPr>
          <p:cNvPr id="9" name="Retângulo 5"/>
          <p:cNvSpPr/>
          <p:nvPr/>
        </p:nvSpPr>
        <p:spPr>
          <a:xfrm>
            <a:off x="1619250" y="5661025"/>
            <a:ext cx="5905500" cy="646113"/>
          </a:xfrm>
          <a:prstGeom prst="rect">
            <a:avLst/>
          </a:prstGeom>
          <a:solidFill>
            <a:schemeClr val="accent6">
              <a:lumMod val="20000"/>
              <a:lumOff val="80000"/>
              <a:alpha val="70000"/>
            </a:schemeClr>
          </a:solidFill>
        </p:spPr>
        <p:txBody>
          <a:bodyPr>
            <a:spAutoFit/>
          </a:bodyPr>
          <a:lstStyle/>
          <a:p>
            <a:pPr algn="ctr">
              <a:defRPr/>
            </a:pPr>
            <a:r>
              <a:rPr lang="en-US" sz="3600" dirty="0" smtClean="0">
                <a:solidFill>
                  <a:srgbClr val="00007D">
                    <a:lumMod val="75000"/>
                  </a:srgbClr>
                </a:solidFill>
                <a:latin typeface="Calibri" pitchFamily="34" charset="0"/>
              </a:rPr>
              <a:t>Events and processes</a:t>
            </a:r>
            <a:endParaRPr lang="pt-BR" sz="3600" dirty="0">
              <a:solidFill>
                <a:srgbClr val="00007D">
                  <a:lumMod val="75000"/>
                </a:srgbClr>
              </a:solidFill>
              <a:latin typeface="Calibri" pitchFamily="34" charset="0"/>
            </a:endParaRPr>
          </a:p>
        </p:txBody>
      </p:sp>
      <p:sp>
        <p:nvSpPr>
          <p:cNvPr id="6" name="Title 10"/>
          <p:cNvSpPr txBox="1">
            <a:spLocks/>
          </p:cNvSpPr>
          <p:nvPr/>
        </p:nvSpPr>
        <p:spPr bwMode="auto">
          <a:xfrm>
            <a:off x="438150" y="33338"/>
            <a:ext cx="8305800" cy="762000"/>
          </a:xfrm>
          <a:prstGeom prst="rect">
            <a:avLst/>
          </a:prstGeom>
          <a:solidFill>
            <a:srgbClr val="FFFFFF">
              <a:alpha val="64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sz="4000" dirty="0" smtClean="0">
                <a:solidFill>
                  <a:schemeClr val="bg2">
                    <a:lumMod val="75000"/>
                  </a:schemeClr>
                </a:solidFill>
              </a:rPr>
              <a:t>Semantics of big geospatial data</a:t>
            </a:r>
            <a:endParaRPr lang="en-US" sz="4000" dirty="0">
              <a:solidFill>
                <a:srgbClr val="800000"/>
              </a:solidFill>
            </a:endParaRPr>
          </a:p>
        </p:txBody>
      </p:sp>
    </p:spTree>
    <p:extLst>
      <p:ext uri="{BB962C8B-B14F-4D97-AF65-F5344CB8AC3E}">
        <p14:creationId xmlns:p14="http://schemas.microsoft.com/office/powerpoint/2010/main" val="26486520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ítulo 10"/>
          <p:cNvSpPr>
            <a:spLocks noGrp="1"/>
          </p:cNvSpPr>
          <p:nvPr>
            <p:ph type="title"/>
          </p:nvPr>
        </p:nvSpPr>
        <p:spPr>
          <a:xfrm>
            <a:off x="990600" y="1993900"/>
            <a:ext cx="7112000" cy="762000"/>
          </a:xfrm>
          <a:solidFill>
            <a:schemeClr val="bg1">
              <a:alpha val="56862"/>
            </a:schemeClr>
          </a:solidFill>
        </p:spPr>
        <p:txBody>
          <a:bodyPr/>
          <a:lstStyle/>
          <a:p>
            <a:pPr algn="ctr" eaLnBrk="1" hangingPunct="1"/>
            <a:r>
              <a:rPr lang="en-GB" sz="3600" dirty="0">
                <a:latin typeface="Calibri" charset="0"/>
              </a:rPr>
              <a:t>Representing </a:t>
            </a:r>
            <a:r>
              <a:rPr lang="en-GB" sz="3600" dirty="0" smtClean="0">
                <a:solidFill>
                  <a:srgbClr val="800000"/>
                </a:solidFill>
                <a:latin typeface="Calibri" charset="0"/>
              </a:rPr>
              <a:t>condition</a:t>
            </a:r>
            <a:endParaRPr lang="en-GB" sz="3600" dirty="0">
              <a:latin typeface="Calibri" charset="0"/>
            </a:endParaRPr>
          </a:p>
        </p:txBody>
      </p:sp>
      <p:sp>
        <p:nvSpPr>
          <p:cNvPr id="9" name="Text Box 2"/>
          <p:cNvSpPr txBox="1">
            <a:spLocks noChangeArrowheads="1"/>
          </p:cNvSpPr>
          <p:nvPr/>
        </p:nvSpPr>
        <p:spPr bwMode="auto">
          <a:xfrm>
            <a:off x="6588125" y="6446838"/>
            <a:ext cx="2528888" cy="411162"/>
          </a:xfrm>
          <a:prstGeom prst="rect">
            <a:avLst/>
          </a:prstGeom>
          <a:solidFill>
            <a:srgbClr val="E0E8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r" eaLnBrk="1" hangingPunct="1">
              <a:spcBef>
                <a:spcPct val="50000"/>
              </a:spcBef>
            </a:pPr>
            <a:r>
              <a:rPr lang="en-US" sz="2000">
                <a:solidFill>
                  <a:srgbClr val="00005E"/>
                </a:solidFill>
                <a:latin typeface="Calibri" charset="0"/>
                <a:cs typeface="Calibri" charset="0"/>
              </a:rPr>
              <a:t>Image source: WMO</a:t>
            </a:r>
          </a:p>
        </p:txBody>
      </p:sp>
      <p:sp>
        <p:nvSpPr>
          <p:cNvPr id="102404" name="Título 10"/>
          <p:cNvSpPr txBox="1">
            <a:spLocks/>
          </p:cNvSpPr>
          <p:nvPr/>
        </p:nvSpPr>
        <p:spPr bwMode="auto">
          <a:xfrm>
            <a:off x="939800" y="5684838"/>
            <a:ext cx="7315200" cy="762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2" tIns="45705" rIns="91412" bIns="45705" anchor="ct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pt-BR" sz="3200">
                <a:solidFill>
                  <a:srgbClr val="003366"/>
                </a:solidFill>
                <a:latin typeface="Calibri" charset="0"/>
                <a:cs typeface="Calibri" charset="0"/>
              </a:rPr>
              <a:t>vulnerability? climate change? poverty?</a:t>
            </a:r>
          </a:p>
        </p:txBody>
      </p:sp>
      <p:sp>
        <p:nvSpPr>
          <p:cNvPr id="6" name="Title 10"/>
          <p:cNvSpPr txBox="1">
            <a:spLocks/>
          </p:cNvSpPr>
          <p:nvPr/>
        </p:nvSpPr>
        <p:spPr bwMode="auto">
          <a:xfrm>
            <a:off x="990600" y="23813"/>
            <a:ext cx="7112000" cy="762000"/>
          </a:xfrm>
          <a:prstGeom prst="rect">
            <a:avLst/>
          </a:prstGeom>
          <a:solidFill>
            <a:srgbClr val="FFFFFF">
              <a:alpha val="64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sz="3600" dirty="0" smtClean="0">
                <a:solidFill>
                  <a:schemeClr val="bg2">
                    <a:lumMod val="75000"/>
                  </a:schemeClr>
                </a:solidFill>
              </a:rPr>
              <a:t>Semantics of big geospatial data</a:t>
            </a:r>
            <a:endParaRPr lang="en-US" sz="3600" dirty="0">
              <a:solidFill>
                <a:srgbClr val="800000"/>
              </a:solidFill>
            </a:endParaRPr>
          </a:p>
        </p:txBody>
      </p:sp>
    </p:spTree>
    <p:extLst>
      <p:ext uri="{BB962C8B-B14F-4D97-AF65-F5344CB8AC3E}">
        <p14:creationId xmlns:p14="http://schemas.microsoft.com/office/powerpoint/2010/main" val="2123340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042400" cy="6836702"/>
          </a:xfrm>
          <a:prstGeom prst="rect">
            <a:avLst/>
          </a:prstGeom>
        </p:spPr>
      </p:pic>
      <p:sp>
        <p:nvSpPr>
          <p:cNvPr id="4" name="Title 10"/>
          <p:cNvSpPr txBox="1">
            <a:spLocks/>
          </p:cNvSpPr>
          <p:nvPr/>
        </p:nvSpPr>
        <p:spPr bwMode="auto">
          <a:xfrm>
            <a:off x="438150" y="33338"/>
            <a:ext cx="8305800" cy="762000"/>
          </a:xfrm>
          <a:prstGeom prst="rect">
            <a:avLst/>
          </a:prstGeom>
          <a:solidFill>
            <a:srgbClr val="FFFFFF">
              <a:alpha val="64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sz="4000" dirty="0" smtClean="0">
                <a:solidFill>
                  <a:schemeClr val="bg2">
                    <a:lumMod val="75000"/>
                  </a:schemeClr>
                </a:solidFill>
              </a:rPr>
              <a:t>Semantics of big geospatial data</a:t>
            </a:r>
            <a:endParaRPr lang="en-US" sz="4000" dirty="0">
              <a:solidFill>
                <a:srgbClr val="800000"/>
              </a:solidFill>
            </a:endParaRPr>
          </a:p>
        </p:txBody>
      </p:sp>
      <p:sp>
        <p:nvSpPr>
          <p:cNvPr id="5" name="Título 10"/>
          <p:cNvSpPr txBox="1">
            <a:spLocks/>
          </p:cNvSpPr>
          <p:nvPr/>
        </p:nvSpPr>
        <p:spPr>
          <a:xfrm>
            <a:off x="179388" y="3043238"/>
            <a:ext cx="8785225" cy="762000"/>
          </a:xfrm>
          <a:prstGeom prst="rect">
            <a:avLst/>
          </a:prstGeom>
          <a:solidFill>
            <a:schemeClr val="bg1">
              <a:alpha val="76077"/>
            </a:schemeClr>
          </a:solidFill>
        </p:spPr>
        <p:txBody>
          <a:bodyP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eaLnBrk="1" hangingPunct="1"/>
            <a:r>
              <a:rPr lang="pt-BR" sz="3600" dirty="0" err="1" smtClean="0">
                <a:latin typeface="Calibri" charset="0"/>
              </a:rPr>
              <a:t>Representing</a:t>
            </a:r>
            <a:r>
              <a:rPr lang="pt-BR" sz="3600" dirty="0" smtClean="0">
                <a:latin typeface="Calibri" charset="0"/>
              </a:rPr>
              <a:t> </a:t>
            </a:r>
            <a:r>
              <a:rPr lang="pt-BR" sz="3600" dirty="0" err="1" smtClean="0">
                <a:latin typeface="Calibri" charset="0"/>
              </a:rPr>
              <a:t>and</a:t>
            </a:r>
            <a:r>
              <a:rPr lang="pt-BR" sz="3600" dirty="0" smtClean="0">
                <a:latin typeface="Calibri" charset="0"/>
              </a:rPr>
              <a:t> </a:t>
            </a:r>
            <a:r>
              <a:rPr lang="pt-BR" sz="3600" dirty="0" err="1" smtClean="0">
                <a:latin typeface="Calibri" charset="0"/>
              </a:rPr>
              <a:t>modelling</a:t>
            </a:r>
            <a:r>
              <a:rPr lang="pt-BR" sz="3600" dirty="0" smtClean="0">
                <a:latin typeface="Calibri" charset="0"/>
              </a:rPr>
              <a:t> </a:t>
            </a:r>
            <a:r>
              <a:rPr lang="pt-BR" sz="3600" dirty="0" err="1" smtClean="0">
                <a:solidFill>
                  <a:srgbClr val="800000"/>
                </a:solidFill>
                <a:latin typeface="Calibri" charset="0"/>
              </a:rPr>
              <a:t>behaviour</a:t>
            </a:r>
            <a:endParaRPr lang="pt-BR" sz="3600" dirty="0">
              <a:latin typeface="Calibri" charset="0"/>
            </a:endParaRPr>
          </a:p>
        </p:txBody>
      </p:sp>
      <p:sp>
        <p:nvSpPr>
          <p:cNvPr id="6" name="Título 10"/>
          <p:cNvSpPr txBox="1">
            <a:spLocks/>
          </p:cNvSpPr>
          <p:nvPr/>
        </p:nvSpPr>
        <p:spPr>
          <a:xfrm>
            <a:off x="927101" y="5938838"/>
            <a:ext cx="7226300" cy="762000"/>
          </a:xfrm>
          <a:prstGeom prst="rect">
            <a:avLst/>
          </a:prstGeom>
          <a:solidFill>
            <a:schemeClr val="bg1">
              <a:alpha val="76077"/>
            </a:schemeClr>
          </a:solidFill>
        </p:spPr>
        <p:txBody>
          <a:bodyP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eaLnBrk="1" hangingPunct="1"/>
            <a:r>
              <a:rPr lang="en-US" sz="3600" dirty="0" smtClean="0">
                <a:latin typeface="Calibri" charset="0"/>
              </a:rPr>
              <a:t>How social networks operate?</a:t>
            </a:r>
            <a:endParaRPr lang="pt-BR" sz="3600" dirty="0">
              <a:latin typeface="Calibri" charset="0"/>
            </a:endParaRPr>
          </a:p>
        </p:txBody>
      </p:sp>
    </p:spTree>
    <p:extLst>
      <p:ext uri="{BB962C8B-B14F-4D97-AF65-F5344CB8AC3E}">
        <p14:creationId xmlns:p14="http://schemas.microsoft.com/office/powerpoint/2010/main" val="2364157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Calibri" charset="0"/>
              </a:rPr>
              <a:t>Objects and events</a:t>
            </a:r>
          </a:p>
        </p:txBody>
      </p:sp>
      <p:pic>
        <p:nvPicPr>
          <p:cNvPr id="849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81788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13"/>
          <p:cNvSpPr txBox="1"/>
          <p:nvPr/>
        </p:nvSpPr>
        <p:spPr>
          <a:xfrm>
            <a:off x="755650" y="5445125"/>
            <a:ext cx="8181975" cy="1384300"/>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3200" b="1" dirty="0">
                <a:solidFill>
                  <a:schemeClr val="bg2">
                    <a:lumMod val="75000"/>
                  </a:schemeClr>
                </a:solidFill>
                <a:latin typeface="Calibri"/>
                <a:cs typeface="Calibri"/>
              </a:rPr>
              <a:t>The coast of Japan is an object</a:t>
            </a:r>
          </a:p>
          <a:p>
            <a:pPr algn="ctr">
              <a:spcBef>
                <a:spcPts val="1200"/>
              </a:spcBef>
              <a:spcAft>
                <a:spcPts val="1200"/>
              </a:spcAft>
              <a:defRPr/>
            </a:pPr>
            <a:r>
              <a:rPr lang="en-US" sz="3200" b="1" dirty="0">
                <a:solidFill>
                  <a:schemeClr val="bg2">
                    <a:lumMod val="75000"/>
                  </a:schemeClr>
                </a:solidFill>
                <a:latin typeface="Calibri"/>
                <a:cs typeface="Calibri"/>
              </a:rPr>
              <a:t>T</a:t>
            </a:r>
            <a:r>
              <a:rPr lang="x-none" sz="3200" b="1" dirty="0">
                <a:solidFill>
                  <a:schemeClr val="bg2">
                    <a:lumMod val="75000"/>
                  </a:schemeClr>
                </a:solidFill>
                <a:latin typeface="Calibri"/>
                <a:cs typeface="Calibri"/>
              </a:rPr>
              <a:t>he 2011 Tohoku tsunami was an event </a:t>
            </a:r>
            <a:endParaRPr lang="en-US" sz="3200" dirty="0">
              <a:solidFill>
                <a:schemeClr val="bg2">
                  <a:lumMod val="75000"/>
                </a:schemeClr>
              </a:solidFill>
              <a:latin typeface="Calibri"/>
              <a:cs typeface="Calibri"/>
            </a:endParaRPr>
          </a:p>
        </p:txBody>
      </p:sp>
    </p:spTree>
    <p:extLst>
      <p:ext uri="{BB962C8B-B14F-4D97-AF65-F5344CB8AC3E}">
        <p14:creationId xmlns:p14="http://schemas.microsoft.com/office/powerpoint/2010/main" val="26707681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atin typeface="Calibri" charset="0"/>
              </a:rPr>
              <a:t>Object (GPS buoy) + event (tsunami)</a:t>
            </a:r>
          </a:p>
        </p:txBody>
      </p:sp>
      <p:pic>
        <p:nvPicPr>
          <p:cNvPr id="860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96975"/>
            <a:ext cx="81788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1475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tângulo 4"/>
          <p:cNvSpPr>
            <a:spLocks noChangeArrowheads="1"/>
          </p:cNvSpPr>
          <p:nvPr/>
        </p:nvSpPr>
        <p:spPr bwMode="auto">
          <a:xfrm>
            <a:off x="0" y="15875"/>
            <a:ext cx="9144000" cy="584200"/>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p>
            <a:pPr algn="ctr"/>
            <a:r>
              <a:rPr lang="en-US" sz="3200">
                <a:solidFill>
                  <a:srgbClr val="000090"/>
                </a:solidFill>
                <a:latin typeface="Calibri" charset="0"/>
                <a:cs typeface="Calibri" charset="0"/>
              </a:rPr>
              <a:t>Inherent structure of geoinformation (Sinton, 1978) </a:t>
            </a:r>
            <a:endParaRPr lang="pt-BR" sz="3200">
              <a:solidFill>
                <a:srgbClr val="000090"/>
              </a:solidFill>
              <a:latin typeface="Calibri" charset="0"/>
              <a:cs typeface="Calibri" charset="0"/>
            </a:endParaRPr>
          </a:p>
        </p:txBody>
      </p:sp>
      <p:sp>
        <p:nvSpPr>
          <p:cNvPr id="103427" name="Retângulo 4"/>
          <p:cNvSpPr>
            <a:spLocks noChangeArrowheads="1"/>
          </p:cNvSpPr>
          <p:nvPr/>
        </p:nvSpPr>
        <p:spPr bwMode="auto">
          <a:xfrm>
            <a:off x="0" y="1557338"/>
            <a:ext cx="9144000" cy="4030662"/>
          </a:xfrm>
          <a:prstGeom prst="rect">
            <a:avLst/>
          </a:prstGeom>
          <a:solidFill>
            <a:srgbClr val="E1E6F1">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p>
            <a:r>
              <a:rPr lang="en-GB" sz="3200">
                <a:solidFill>
                  <a:srgbClr val="000090"/>
                </a:solidFill>
                <a:latin typeface="Calibri" charset="0"/>
                <a:cs typeface="Calibri" charset="0"/>
              </a:rPr>
              <a:t>Fixing space, controlling time, and measuring value: </a:t>
            </a:r>
          </a:p>
          <a:p>
            <a:r>
              <a:rPr lang="en-GB" sz="3200">
                <a:solidFill>
                  <a:srgbClr val="000090"/>
                </a:solidFill>
                <a:latin typeface="Calibri" charset="0"/>
                <a:cs typeface="Calibri" charset="0"/>
              </a:rPr>
              <a:t>	a </a:t>
            </a:r>
            <a:r>
              <a:rPr lang="en-GB" sz="3200" i="1">
                <a:solidFill>
                  <a:srgbClr val="800000"/>
                </a:solidFill>
                <a:latin typeface="Calibri" charset="0"/>
                <a:cs typeface="Calibri" charset="0"/>
              </a:rPr>
              <a:t>time series</a:t>
            </a:r>
            <a:r>
              <a:rPr lang="en-GB" sz="3200">
                <a:solidFill>
                  <a:srgbClr val="000090"/>
                </a:solidFill>
                <a:latin typeface="Calibri" charset="0"/>
                <a:cs typeface="Calibri" charset="0"/>
              </a:rPr>
              <a:t>.</a:t>
            </a:r>
          </a:p>
          <a:p>
            <a:endParaRPr lang="en-US" sz="3200" b="1">
              <a:solidFill>
                <a:srgbClr val="000090"/>
              </a:solidFill>
              <a:latin typeface="Calibri" charset="0"/>
              <a:cs typeface="Calibri" charset="0"/>
            </a:endParaRPr>
          </a:p>
          <a:p>
            <a:r>
              <a:rPr lang="en-GB" sz="3200">
                <a:solidFill>
                  <a:srgbClr val="000090"/>
                </a:solidFill>
                <a:latin typeface="Calibri" charset="0"/>
                <a:cs typeface="Calibri" charset="0"/>
              </a:rPr>
              <a:t>Fixing value, controlling time, and measuring space: 	a </a:t>
            </a:r>
            <a:r>
              <a:rPr lang="en-GB" sz="3200" i="1">
                <a:solidFill>
                  <a:srgbClr val="800000"/>
                </a:solidFill>
                <a:latin typeface="Calibri" charset="0"/>
                <a:cs typeface="Calibri" charset="0"/>
              </a:rPr>
              <a:t>trajectory</a:t>
            </a:r>
            <a:r>
              <a:rPr lang="en-GB" sz="3200">
                <a:solidFill>
                  <a:srgbClr val="000090"/>
                </a:solidFill>
                <a:latin typeface="Calibri" charset="0"/>
                <a:cs typeface="Calibri" charset="0"/>
              </a:rPr>
              <a:t>.</a:t>
            </a:r>
          </a:p>
          <a:p>
            <a:endParaRPr lang="en-US" sz="3200" b="1">
              <a:solidFill>
                <a:srgbClr val="000090"/>
              </a:solidFill>
              <a:latin typeface="Calibri" charset="0"/>
              <a:cs typeface="Calibri" charset="0"/>
            </a:endParaRPr>
          </a:p>
          <a:p>
            <a:r>
              <a:rPr lang="en-GB" sz="3200">
                <a:solidFill>
                  <a:srgbClr val="000090"/>
                </a:solidFill>
                <a:latin typeface="Calibri" charset="0"/>
                <a:cs typeface="Calibri" charset="0"/>
              </a:rPr>
              <a:t>Fixing time, controlling space, and measuring value: 	a </a:t>
            </a:r>
            <a:r>
              <a:rPr lang="en-GB" sz="3200" i="1">
                <a:solidFill>
                  <a:srgbClr val="800000"/>
                </a:solidFill>
                <a:latin typeface="Calibri" charset="0"/>
                <a:cs typeface="Calibri" charset="0"/>
              </a:rPr>
              <a:t>coverage</a:t>
            </a:r>
            <a:r>
              <a:rPr lang="en-GB" sz="3200">
                <a:solidFill>
                  <a:srgbClr val="000090"/>
                </a:solidFill>
                <a:latin typeface="Calibri" charset="0"/>
                <a:cs typeface="Calibri" charset="0"/>
              </a:rPr>
              <a:t>.</a:t>
            </a:r>
            <a:endParaRPr lang="en-US" sz="3200" b="1">
              <a:solidFill>
                <a:srgbClr val="000090"/>
              </a:solidFill>
              <a:latin typeface="Calibri" charset="0"/>
              <a:cs typeface="Calibri" charset="0"/>
            </a:endParaRPr>
          </a:p>
        </p:txBody>
      </p:sp>
    </p:spTree>
    <p:extLst>
      <p:ext uri="{BB962C8B-B14F-4D97-AF65-F5344CB8AC3E}">
        <p14:creationId xmlns:p14="http://schemas.microsoft.com/office/powerpoint/2010/main" val="9178669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tabLst>
                <a:tab pos="854075" algn="l"/>
              </a:tabLst>
            </a:pPr>
            <a:r>
              <a:rPr lang="en-US">
                <a:solidFill>
                  <a:srgbClr val="160082"/>
                </a:solidFill>
                <a:latin typeface="Calibri" charset="0"/>
                <a:cs typeface="Optima" charset="0"/>
                <a:sym typeface="Optima" charset="0"/>
              </a:rPr>
              <a:t>Time Series</a:t>
            </a:r>
          </a:p>
        </p:txBody>
      </p:sp>
      <p:pic>
        <p:nvPicPr>
          <p:cNvPr id="1085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1438"/>
            <a:ext cx="85010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CaixaDeTexto 5"/>
          <p:cNvSpPr txBox="1">
            <a:spLocks noChangeArrowheads="1"/>
          </p:cNvSpPr>
          <p:nvPr/>
        </p:nvSpPr>
        <p:spPr bwMode="auto">
          <a:xfrm>
            <a:off x="611188" y="4652963"/>
            <a:ext cx="8532812" cy="954087"/>
          </a:xfrm>
          <a:prstGeom prst="rect">
            <a:avLst/>
          </a:prstGeom>
          <a:solidFill>
            <a:srgbClr val="E1E6F1">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a:solidFill>
                  <a:srgbClr val="000090"/>
                </a:solidFill>
                <a:latin typeface="Calibri" charset="0"/>
                <a:cs typeface="Calibri" charset="0"/>
              </a:rPr>
              <a:t>Continuous variation of a property value over time</a:t>
            </a:r>
          </a:p>
          <a:p>
            <a:r>
              <a:rPr lang="en-US" sz="2800">
                <a:solidFill>
                  <a:srgbClr val="000090"/>
                </a:solidFill>
                <a:latin typeface="Calibri" charset="0"/>
                <a:cs typeface="Calibri" charset="0"/>
              </a:rPr>
              <a:t>(water table depth sensors) in a fixed location  </a:t>
            </a:r>
          </a:p>
        </p:txBody>
      </p:sp>
    </p:spTree>
    <p:extLst>
      <p:ext uri="{BB962C8B-B14F-4D97-AF65-F5344CB8AC3E}">
        <p14:creationId xmlns:p14="http://schemas.microsoft.com/office/powerpoint/2010/main" val="20624673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4" descr="http://www.argos-system.org/images/common/espaceu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tângulo 13"/>
          <p:cNvSpPr>
            <a:spLocks noChangeArrowheads="1"/>
          </p:cNvSpPr>
          <p:nvPr/>
        </p:nvSpPr>
        <p:spPr bwMode="auto">
          <a:xfrm>
            <a:off x="0" y="0"/>
            <a:ext cx="4953000" cy="1200150"/>
          </a:xfrm>
          <a:prstGeom prst="rect">
            <a:avLst/>
          </a:prstGeom>
          <a:solidFill>
            <a:srgbClr val="FFFFCC">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p>
            <a:r>
              <a:rPr lang="en-US" sz="3600" b="1">
                <a:solidFill>
                  <a:srgbClr val="00003F"/>
                </a:solidFill>
                <a:latin typeface="Calibri" charset="0"/>
              </a:rPr>
              <a:t>Moving objects have trajectories</a:t>
            </a:r>
          </a:p>
        </p:txBody>
      </p:sp>
      <p:pic>
        <p:nvPicPr>
          <p:cNvPr id="1095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025" y="0"/>
            <a:ext cx="475297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CaixaDeTexto 10"/>
          <p:cNvSpPr txBox="1">
            <a:spLocks noChangeArrowheads="1"/>
          </p:cNvSpPr>
          <p:nvPr/>
        </p:nvSpPr>
        <p:spPr bwMode="auto">
          <a:xfrm>
            <a:off x="928688" y="5429250"/>
            <a:ext cx="7820025" cy="954088"/>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r>
              <a:rPr lang="pt-BR" sz="2800">
                <a:solidFill>
                  <a:srgbClr val="000066"/>
                </a:solidFill>
                <a:latin typeface="Calibri" charset="0"/>
                <a:cs typeface="Calibri" charset="0"/>
              </a:rPr>
              <a:t>trajectory : </a:t>
            </a:r>
            <a:r>
              <a:rPr lang="en-US" sz="2800">
                <a:solidFill>
                  <a:srgbClr val="000066"/>
                </a:solidFill>
                <a:latin typeface="Calibri" charset="0"/>
                <a:cs typeface="Calibri" charset="0"/>
              </a:rPr>
              <a:t>represents how locations or boundaries of an object evolve over time. </a:t>
            </a:r>
          </a:p>
        </p:txBody>
      </p:sp>
    </p:spTree>
    <p:extLst>
      <p:ext uri="{BB962C8B-B14F-4D97-AF65-F5344CB8AC3E}">
        <p14:creationId xmlns:p14="http://schemas.microsoft.com/office/powerpoint/2010/main" val="25293719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3" descr="Landsat_Gallery_378_1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Text Box 13"/>
          <p:cNvSpPr txBox="1">
            <a:spLocks noChangeArrowheads="1"/>
          </p:cNvSpPr>
          <p:nvPr/>
        </p:nvSpPr>
        <p:spPr bwMode="auto">
          <a:xfrm>
            <a:off x="7812088" y="0"/>
            <a:ext cx="1331912" cy="347663"/>
          </a:xfrm>
          <a:prstGeom prst="rect">
            <a:avLst/>
          </a:prstGeom>
          <a:solidFill>
            <a:srgbClr val="E1E6F1">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2" tIns="45663" rIns="91322" bIns="45663">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r" eaLnBrk="1" hangingPunct="1">
              <a:spcBef>
                <a:spcPct val="50000"/>
              </a:spcBef>
            </a:pPr>
            <a:r>
              <a:rPr lang="en-US" sz="1600">
                <a:solidFill>
                  <a:srgbClr val="000000"/>
                </a:solidFill>
                <a:latin typeface="Calibri" charset="0"/>
                <a:cs typeface="Calibri" charset="0"/>
              </a:rPr>
              <a:t>images: USGS</a:t>
            </a:r>
          </a:p>
        </p:txBody>
      </p:sp>
      <p:sp>
        <p:nvSpPr>
          <p:cNvPr id="110595" name="CaixaDeTexto 13"/>
          <p:cNvSpPr txBox="1">
            <a:spLocks noChangeArrowheads="1"/>
          </p:cNvSpPr>
          <p:nvPr/>
        </p:nvSpPr>
        <p:spPr bwMode="auto">
          <a:xfrm>
            <a:off x="539750" y="3860800"/>
            <a:ext cx="8396288" cy="2432050"/>
          </a:xfrm>
          <a:prstGeom prst="rect">
            <a:avLst/>
          </a:prstGeom>
          <a:solidFill>
            <a:srgbClr val="E1E6F1">
              <a:alpha val="8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2" tIns="45663" rIns="91322" bIns="45663">
            <a:spAutoFit/>
          </a:bodyPr>
          <a:lstStyle>
            <a:lvl1pPr>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eaLnBrk="1" hangingPunct="1">
              <a:spcBef>
                <a:spcPts val="1200"/>
              </a:spcBef>
              <a:spcAft>
                <a:spcPts val="1200"/>
              </a:spcAft>
              <a:defRPr/>
            </a:pPr>
            <a:r>
              <a:rPr lang="en-US" sz="2800" b="1" smtClean="0">
                <a:solidFill>
                  <a:schemeClr val="accent5">
                    <a:lumMod val="10000"/>
                  </a:schemeClr>
                </a:solidFill>
                <a:latin typeface="Calibri" charset="0"/>
                <a:cs typeface="Calibri" charset="0"/>
              </a:rPr>
              <a:t>Coverage:  </a:t>
            </a:r>
            <a:r>
              <a:rPr lang="en-US" sz="2800" smtClean="0">
                <a:solidFill>
                  <a:schemeClr val="accent5">
                    <a:lumMod val="10000"/>
                  </a:schemeClr>
                </a:solidFill>
                <a:latin typeface="Calibri" charset="0"/>
                <a:cs typeface="Calibri" charset="0"/>
              </a:rPr>
              <a:t>variation of a property within a spatial extent at a time. </a:t>
            </a:r>
          </a:p>
          <a:p>
            <a:pPr lvl="1" indent="0" eaLnBrk="1" hangingPunct="1">
              <a:spcBef>
                <a:spcPts val="1200"/>
              </a:spcBef>
              <a:spcAft>
                <a:spcPts val="1200"/>
              </a:spcAft>
              <a:defRPr/>
            </a:pPr>
            <a:r>
              <a:rPr lang="en-GB" sz="2800" smtClean="0">
                <a:solidFill>
                  <a:schemeClr val="accent5">
                    <a:lumMod val="10000"/>
                  </a:schemeClr>
                </a:solidFill>
                <a:latin typeface="Calibri" charset="0"/>
                <a:cs typeface="Calibri" charset="0"/>
              </a:rPr>
              <a:t>Two-dimensional grids whose values change. </a:t>
            </a:r>
          </a:p>
          <a:p>
            <a:pPr lvl="1" indent="0" eaLnBrk="1" hangingPunct="1">
              <a:spcBef>
                <a:spcPts val="1200"/>
              </a:spcBef>
              <a:spcAft>
                <a:spcPts val="1200"/>
              </a:spcAft>
              <a:defRPr/>
            </a:pPr>
            <a:r>
              <a:rPr lang="en-GB" sz="2800" smtClean="0">
                <a:solidFill>
                  <a:schemeClr val="accent5">
                    <a:lumMod val="10000"/>
                  </a:schemeClr>
                </a:solidFill>
                <a:latin typeface="Calibri" charset="0"/>
                <a:cs typeface="Calibri" charset="0"/>
              </a:rPr>
              <a:t>Samples from fixed or moving geosensors. </a:t>
            </a:r>
            <a:endParaRPr lang="en-US" sz="2800" b="1" smtClean="0">
              <a:solidFill>
                <a:schemeClr val="accent5">
                  <a:lumMod val="10000"/>
                </a:schemeClr>
              </a:solidFill>
              <a:latin typeface="Calibri" charset="0"/>
              <a:cs typeface="Calibri" charset="0"/>
            </a:endParaRPr>
          </a:p>
        </p:txBody>
      </p:sp>
    </p:spTree>
    <p:extLst>
      <p:ext uri="{BB962C8B-B14F-4D97-AF65-F5344CB8AC3E}">
        <p14:creationId xmlns:p14="http://schemas.microsoft.com/office/powerpoint/2010/main" val="2072195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Earth Engine: massive image data</a:t>
            </a:r>
            <a:endParaRPr lang="en-US" dirty="0"/>
          </a:p>
        </p:txBody>
      </p:sp>
      <p:pic>
        <p:nvPicPr>
          <p:cNvPr id="3" name="Picture 2"/>
          <p:cNvPicPr>
            <a:picLocks noChangeAspect="1"/>
          </p:cNvPicPr>
          <p:nvPr/>
        </p:nvPicPr>
        <p:blipFill>
          <a:blip r:embed="rId2"/>
          <a:stretch>
            <a:fillRect/>
          </a:stretch>
        </p:blipFill>
        <p:spPr>
          <a:xfrm>
            <a:off x="685800" y="1570260"/>
            <a:ext cx="8411636" cy="4788846"/>
          </a:xfrm>
          <a:prstGeom prst="rect">
            <a:avLst/>
          </a:prstGeom>
        </p:spPr>
      </p:pic>
      <p:sp>
        <p:nvSpPr>
          <p:cNvPr id="4" name="Rectangle 3"/>
          <p:cNvSpPr/>
          <p:nvPr/>
        </p:nvSpPr>
        <p:spPr>
          <a:xfrm>
            <a:off x="5665389" y="6390259"/>
            <a:ext cx="3478611" cy="369332"/>
          </a:xfrm>
          <a:prstGeom prst="rect">
            <a:avLst/>
          </a:prstGeom>
          <a:solidFill>
            <a:schemeClr val="accent6">
              <a:lumMod val="20000"/>
              <a:lumOff val="80000"/>
            </a:schemeClr>
          </a:solidFill>
        </p:spPr>
        <p:txBody>
          <a:bodyPr wrap="square">
            <a:spAutoFit/>
          </a:bodyPr>
          <a:lstStyle/>
          <a:p>
            <a:pPr algn="r"/>
            <a:r>
              <a:rPr lang="en-US" dirty="0">
                <a:solidFill>
                  <a:schemeClr val="bg2">
                    <a:lumMod val="50000"/>
                  </a:schemeClr>
                </a:solidFill>
                <a:latin typeface="Calibri"/>
                <a:cs typeface="Calibri"/>
              </a:rPr>
              <a:t>s</a:t>
            </a:r>
            <a:r>
              <a:rPr lang="en-US" dirty="0" smtClean="0">
                <a:solidFill>
                  <a:schemeClr val="bg2">
                    <a:lumMod val="50000"/>
                  </a:schemeClr>
                </a:solidFill>
                <a:latin typeface="Calibri"/>
                <a:cs typeface="Calibri"/>
              </a:rPr>
              <a:t>ource: Louis </a:t>
            </a:r>
            <a:r>
              <a:rPr lang="en-US" dirty="0" err="1">
                <a:solidFill>
                  <a:schemeClr val="bg2">
                    <a:lumMod val="50000"/>
                  </a:schemeClr>
                </a:solidFill>
                <a:latin typeface="Calibri"/>
                <a:cs typeface="Calibri"/>
              </a:rPr>
              <a:t>Perrochon</a:t>
            </a:r>
            <a:r>
              <a:rPr lang="en-US" dirty="0">
                <a:solidFill>
                  <a:schemeClr val="bg2">
                    <a:lumMod val="50000"/>
                  </a:schemeClr>
                </a:solidFill>
                <a:latin typeface="Calibri"/>
                <a:cs typeface="Calibri"/>
              </a:rPr>
              <a:t> (Google)</a:t>
            </a:r>
          </a:p>
        </p:txBody>
      </p:sp>
    </p:spTree>
    <p:extLst>
      <p:ext uri="{BB962C8B-B14F-4D97-AF65-F5344CB8AC3E}">
        <p14:creationId xmlns:p14="http://schemas.microsoft.com/office/powerpoint/2010/main" val="1774955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noChangeArrowheads="1"/>
          </p:cNvSpPr>
          <p:nvPr/>
        </p:nvSpPr>
        <p:spPr bwMode="auto">
          <a:xfrm>
            <a:off x="120650" y="3036888"/>
            <a:ext cx="1866900" cy="573087"/>
          </a:xfrm>
          <a:prstGeom prst="roundRect">
            <a:avLst>
              <a:gd name="adj" fmla="val 25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Lst>
              <a:defRPr/>
            </a:pPr>
            <a:r>
              <a:rPr lang="en-US" sz="2000">
                <a:solidFill>
                  <a:schemeClr val="accent6">
                    <a:lumMod val="50000"/>
                  </a:schemeClr>
                </a:solidFill>
                <a:latin typeface="Calibri"/>
                <a:ea typeface="Arial Unicode MS" charset="0"/>
                <a:cs typeface="Calibri"/>
              </a:rPr>
              <a:t>Observations</a:t>
            </a:r>
          </a:p>
        </p:txBody>
      </p:sp>
      <p:sp>
        <p:nvSpPr>
          <p:cNvPr id="28674" name="AutoShape 2"/>
          <p:cNvSpPr>
            <a:spLocks noChangeArrowheads="1"/>
          </p:cNvSpPr>
          <p:nvPr/>
        </p:nvSpPr>
        <p:spPr bwMode="auto">
          <a:xfrm>
            <a:off x="2936875" y="1339850"/>
            <a:ext cx="2465388" cy="534988"/>
          </a:xfrm>
          <a:prstGeom prst="roundRect">
            <a:avLst>
              <a:gd name="adj" fmla="val 269"/>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Lst>
              <a:defRPr/>
            </a:pPr>
            <a:r>
              <a:rPr lang="en-US" sz="2000">
                <a:solidFill>
                  <a:schemeClr val="accent6">
                    <a:lumMod val="50000"/>
                  </a:schemeClr>
                </a:solidFill>
                <a:latin typeface="Calibri"/>
                <a:ea typeface="Arial Unicode MS" charset="0"/>
                <a:cs typeface="Calibri"/>
              </a:rPr>
              <a:t>Time Series</a:t>
            </a:r>
          </a:p>
        </p:txBody>
      </p:sp>
      <p:sp>
        <p:nvSpPr>
          <p:cNvPr id="28675" name="AutoShape 3"/>
          <p:cNvSpPr>
            <a:spLocks noChangeArrowheads="1"/>
          </p:cNvSpPr>
          <p:nvPr/>
        </p:nvSpPr>
        <p:spPr bwMode="auto">
          <a:xfrm>
            <a:off x="131763" y="5297488"/>
            <a:ext cx="2073275" cy="815975"/>
          </a:xfrm>
          <a:prstGeom prst="roundRect">
            <a:avLst>
              <a:gd name="adj" fmla="val 176"/>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Lst>
              <a:defRPr/>
            </a:pPr>
            <a:r>
              <a:rPr lang="en-US" sz="2000">
                <a:solidFill>
                  <a:schemeClr val="accent6">
                    <a:lumMod val="50000"/>
                  </a:schemeClr>
                </a:solidFill>
                <a:latin typeface="Calibri"/>
                <a:ea typeface="Arial Unicode MS" charset="0"/>
                <a:cs typeface="Calibri"/>
              </a:rPr>
              <a:t>Raw Data</a:t>
            </a:r>
          </a:p>
        </p:txBody>
      </p:sp>
      <p:sp>
        <p:nvSpPr>
          <p:cNvPr id="28676" name="Line 4"/>
          <p:cNvSpPr>
            <a:spLocks noChangeShapeType="1"/>
          </p:cNvSpPr>
          <p:nvPr/>
        </p:nvSpPr>
        <p:spPr bwMode="auto">
          <a:xfrm>
            <a:off x="2193925" y="990600"/>
            <a:ext cx="22225" cy="5260975"/>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67" tIns="41434" rIns="82867" bIns="41434"/>
          <a:lstStyle/>
          <a:p>
            <a:pPr defTabSz="407145" eaLnBrk="1">
              <a:lnSpc>
                <a:spcPct val="98000"/>
              </a:lnSpc>
              <a:buClr>
                <a:srgbClr val="000000"/>
              </a:buClr>
              <a:buSzPct val="100000"/>
              <a:defRPr/>
            </a:pPr>
            <a:endParaRPr lang="en-US" sz="2000">
              <a:solidFill>
                <a:schemeClr val="accent6">
                  <a:lumMod val="50000"/>
                </a:schemeClr>
              </a:solidFill>
              <a:latin typeface="Calibri"/>
              <a:ea typeface="Arial Unicode MS" charset="0"/>
              <a:cs typeface="Calibri"/>
            </a:endParaRPr>
          </a:p>
        </p:txBody>
      </p:sp>
      <p:sp>
        <p:nvSpPr>
          <p:cNvPr id="28677" name="AutoShape 5"/>
          <p:cNvSpPr>
            <a:spLocks noChangeArrowheads="1"/>
          </p:cNvSpPr>
          <p:nvPr/>
        </p:nvSpPr>
        <p:spPr bwMode="auto">
          <a:xfrm>
            <a:off x="2282825" y="5297488"/>
            <a:ext cx="3732213" cy="815975"/>
          </a:xfrm>
          <a:prstGeom prst="roundRect">
            <a:avLst>
              <a:gd name="adj" fmla="val 176"/>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 pos="2624149" algn="l"/>
                <a:tab pos="3280184" algn="l"/>
              </a:tabLst>
              <a:defRPr/>
            </a:pPr>
            <a:r>
              <a:rPr lang="en-US" sz="2000">
                <a:solidFill>
                  <a:schemeClr val="accent6">
                    <a:lumMod val="50000"/>
                  </a:schemeClr>
                </a:solidFill>
                <a:latin typeface="Calibri"/>
                <a:ea typeface="Arial Unicode MS" charset="0"/>
                <a:cs typeface="Calibri"/>
              </a:rPr>
              <a:t>Spatiotemporal Data Types</a:t>
            </a:r>
          </a:p>
        </p:txBody>
      </p:sp>
      <p:sp>
        <p:nvSpPr>
          <p:cNvPr id="28678" name="AutoShape 6"/>
          <p:cNvSpPr>
            <a:spLocks noChangeArrowheads="1"/>
          </p:cNvSpPr>
          <p:nvPr/>
        </p:nvSpPr>
        <p:spPr bwMode="auto">
          <a:xfrm>
            <a:off x="2914650" y="4154488"/>
            <a:ext cx="2465388" cy="536575"/>
          </a:xfrm>
          <a:prstGeom prst="roundRect">
            <a:avLst>
              <a:gd name="adj" fmla="val 269"/>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Lst>
              <a:defRPr/>
            </a:pPr>
            <a:r>
              <a:rPr lang="en-US" sz="2000">
                <a:solidFill>
                  <a:schemeClr val="accent6">
                    <a:lumMod val="50000"/>
                  </a:schemeClr>
                </a:solidFill>
                <a:latin typeface="Calibri"/>
                <a:ea typeface="Arial Unicode MS" charset="0"/>
                <a:cs typeface="Calibri"/>
              </a:rPr>
              <a:t>Coverage</a:t>
            </a:r>
          </a:p>
        </p:txBody>
      </p:sp>
      <p:sp>
        <p:nvSpPr>
          <p:cNvPr id="28679" name="AutoShape 7"/>
          <p:cNvSpPr>
            <a:spLocks noChangeArrowheads="1"/>
          </p:cNvSpPr>
          <p:nvPr/>
        </p:nvSpPr>
        <p:spPr bwMode="auto">
          <a:xfrm>
            <a:off x="2936875" y="2779713"/>
            <a:ext cx="2465388" cy="534987"/>
          </a:xfrm>
          <a:prstGeom prst="roundRect">
            <a:avLst>
              <a:gd name="adj" fmla="val 269"/>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Lst>
              <a:defRPr/>
            </a:pPr>
            <a:r>
              <a:rPr lang="en-US" sz="2000">
                <a:solidFill>
                  <a:schemeClr val="accent6">
                    <a:lumMod val="50000"/>
                  </a:schemeClr>
                </a:solidFill>
                <a:latin typeface="Calibri"/>
                <a:ea typeface="Arial Unicode MS" charset="0"/>
                <a:cs typeface="Calibri"/>
              </a:rPr>
              <a:t>Trajectory</a:t>
            </a:r>
          </a:p>
        </p:txBody>
      </p:sp>
      <p:sp>
        <p:nvSpPr>
          <p:cNvPr id="28680" name="AutoShape 8"/>
          <p:cNvSpPr>
            <a:spLocks noChangeArrowheads="1"/>
          </p:cNvSpPr>
          <p:nvPr/>
        </p:nvSpPr>
        <p:spPr bwMode="auto">
          <a:xfrm>
            <a:off x="2039938" y="3141663"/>
            <a:ext cx="415925" cy="415925"/>
          </a:xfrm>
          <a:prstGeom prst="rightArrow">
            <a:avLst>
              <a:gd name="adj1" fmla="val 50000"/>
              <a:gd name="adj2" fmla="val 25000"/>
            </a:avLst>
          </a:prstGeom>
          <a:solidFill>
            <a:srgbClr val="6666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67" tIns="41434" rIns="82867" bIns="41434" anchor="ctr"/>
          <a:lstStyle/>
          <a:p>
            <a:pPr defTabSz="407145" eaLnBrk="1">
              <a:lnSpc>
                <a:spcPct val="98000"/>
              </a:lnSpc>
              <a:buClr>
                <a:srgbClr val="000000"/>
              </a:buClr>
              <a:buSzPct val="100000"/>
              <a:defRPr/>
            </a:pPr>
            <a:endParaRPr lang="en-US" sz="2000">
              <a:solidFill>
                <a:schemeClr val="accent6">
                  <a:lumMod val="50000"/>
                </a:schemeClr>
              </a:solidFill>
              <a:latin typeface="Calibri"/>
              <a:ea typeface="Arial Unicode MS" charset="0"/>
              <a:cs typeface="Calibri"/>
            </a:endParaRPr>
          </a:p>
        </p:txBody>
      </p:sp>
      <p:sp>
        <p:nvSpPr>
          <p:cNvPr id="28681" name="Text Box 9"/>
          <p:cNvSpPr txBox="1">
            <a:spLocks noChangeArrowheads="1"/>
          </p:cNvSpPr>
          <p:nvPr/>
        </p:nvSpPr>
        <p:spPr bwMode="auto">
          <a:xfrm>
            <a:off x="2424113" y="1887538"/>
            <a:ext cx="352425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121" rIns="81563" bIns="40781"/>
          <a:lstStyle>
            <a:lvl1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9pPr>
          </a:lstStyle>
          <a:p>
            <a:pPr algn="ctr" defTabSz="407145" eaLnBrk="1">
              <a:lnSpc>
                <a:spcPct val="98000"/>
              </a:lnSpc>
              <a:buClr>
                <a:srgbClr val="000000"/>
              </a:buClr>
              <a:buSzPct val="100000"/>
              <a:defRPr/>
            </a:pPr>
            <a:r>
              <a:rPr lang="en-US" sz="2000" i="1" smtClean="0">
                <a:solidFill>
                  <a:schemeClr val="accent6">
                    <a:lumMod val="50000"/>
                  </a:schemeClr>
                </a:solidFill>
                <a:latin typeface="Calibri"/>
                <a:cs typeface="Calibri"/>
              </a:rPr>
              <a:t>how the number of mosquito eggs varies over time</a:t>
            </a:r>
          </a:p>
        </p:txBody>
      </p:sp>
      <p:sp>
        <p:nvSpPr>
          <p:cNvPr id="28682" name="Text Box 10"/>
          <p:cNvSpPr txBox="1">
            <a:spLocks noChangeArrowheads="1"/>
          </p:cNvSpPr>
          <p:nvPr/>
        </p:nvSpPr>
        <p:spPr bwMode="auto">
          <a:xfrm>
            <a:off x="3040063" y="3352800"/>
            <a:ext cx="2284412"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121" rIns="81563" bIns="40781"/>
          <a:lstStyle>
            <a:lvl1pPr>
              <a:tabLst>
                <a:tab pos="723900" algn="l"/>
                <a:tab pos="1447800" algn="l"/>
                <a:tab pos="21717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9pPr>
          </a:lstStyle>
          <a:p>
            <a:pPr algn="ctr" defTabSz="407145" eaLnBrk="1">
              <a:lnSpc>
                <a:spcPct val="98000"/>
              </a:lnSpc>
              <a:buClr>
                <a:srgbClr val="000000"/>
              </a:buClr>
              <a:buSzPct val="100000"/>
              <a:defRPr/>
            </a:pPr>
            <a:r>
              <a:rPr lang="en-US" sz="2000" i="1" smtClean="0">
                <a:solidFill>
                  <a:schemeClr val="accent6">
                    <a:lumMod val="50000"/>
                  </a:schemeClr>
                </a:solidFill>
                <a:latin typeface="Calibri"/>
                <a:cs typeface="Calibri"/>
              </a:rPr>
              <a:t>how animals move over time</a:t>
            </a:r>
          </a:p>
        </p:txBody>
      </p:sp>
      <p:sp>
        <p:nvSpPr>
          <p:cNvPr id="28683" name="Text Box 11"/>
          <p:cNvSpPr txBox="1">
            <a:spLocks noChangeArrowheads="1"/>
          </p:cNvSpPr>
          <p:nvPr/>
        </p:nvSpPr>
        <p:spPr bwMode="auto">
          <a:xfrm>
            <a:off x="2216150" y="4702175"/>
            <a:ext cx="394017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121" rIns="81563" bIns="40781"/>
          <a:lstStyle>
            <a:lvl1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9pPr>
          </a:lstStyle>
          <a:p>
            <a:pPr algn="ctr" defTabSz="407145" eaLnBrk="1">
              <a:lnSpc>
                <a:spcPct val="98000"/>
              </a:lnSpc>
              <a:buClr>
                <a:srgbClr val="000000"/>
              </a:buClr>
              <a:buSzPct val="100000"/>
              <a:defRPr/>
            </a:pPr>
            <a:r>
              <a:rPr lang="en-US" sz="2000" i="1" smtClean="0">
                <a:solidFill>
                  <a:schemeClr val="accent6">
                    <a:lumMod val="50000"/>
                  </a:schemeClr>
                </a:solidFill>
                <a:latin typeface="Calibri"/>
                <a:cs typeface="Calibri"/>
              </a:rPr>
              <a:t>how precipitation varies within the limits of Rio de Janeiro state</a:t>
            </a:r>
          </a:p>
        </p:txBody>
      </p:sp>
      <p:pic>
        <p:nvPicPr>
          <p:cNvPr id="28684"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1850" y="327025"/>
            <a:ext cx="2774950" cy="1763713"/>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85"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67463" y="2354263"/>
            <a:ext cx="1795462" cy="1597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86" name="Picture 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3788" y="4244975"/>
            <a:ext cx="2643187" cy="1797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2933424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4"/>
          <p:cNvSpPr/>
          <p:nvPr/>
        </p:nvSpPr>
        <p:spPr>
          <a:xfrm>
            <a:off x="0" y="15875"/>
            <a:ext cx="9144000" cy="584200"/>
          </a:xfrm>
          <a:prstGeom prst="rect">
            <a:avLst/>
          </a:prstGeom>
          <a:solidFill>
            <a:schemeClr val="bg2">
              <a:lumMod val="40000"/>
              <a:lumOff val="60000"/>
            </a:schemeClr>
          </a:solidFill>
        </p:spPr>
        <p:txBody>
          <a:bodyPr lIns="91330" tIns="45667" rIns="91330" bIns="45667">
            <a:spAutoFit/>
          </a:bodyPr>
          <a:lstStyle/>
          <a:p>
            <a:pPr algn="ctr" defTabSz="914400" eaLnBrk="0" fontAlgn="base" hangingPunct="0">
              <a:spcBef>
                <a:spcPct val="0"/>
              </a:spcBef>
              <a:spcAft>
                <a:spcPct val="0"/>
              </a:spcAft>
              <a:defRPr/>
            </a:pPr>
            <a:r>
              <a:rPr lang="pt-BR" sz="3200" b="1" dirty="0" err="1">
                <a:solidFill>
                  <a:srgbClr val="2D2DB9">
                    <a:lumMod val="50000"/>
                  </a:srgbClr>
                </a:solidFill>
                <a:latin typeface="Calibri"/>
                <a:ea typeface="Arial Unicode MS"/>
                <a:cs typeface="Calibri"/>
              </a:rPr>
              <a:t>From</a:t>
            </a:r>
            <a:r>
              <a:rPr lang="pt-BR" sz="3200" b="1" dirty="0">
                <a:solidFill>
                  <a:srgbClr val="2D2DB9">
                    <a:lumMod val="50000"/>
                  </a:srgbClr>
                </a:solidFill>
                <a:latin typeface="Calibri"/>
                <a:ea typeface="Arial Unicode MS"/>
                <a:cs typeface="Calibri"/>
              </a:rPr>
              <a:t> </a:t>
            </a:r>
            <a:r>
              <a:rPr lang="pt-BR" sz="3200" b="1" dirty="0" err="1">
                <a:solidFill>
                  <a:srgbClr val="2D2DB9">
                    <a:lumMod val="50000"/>
                  </a:srgbClr>
                </a:solidFill>
                <a:latin typeface="Calibri"/>
                <a:ea typeface="Arial Unicode MS"/>
                <a:cs typeface="Calibri"/>
              </a:rPr>
              <a:t>observations</a:t>
            </a:r>
            <a:r>
              <a:rPr lang="pt-BR" sz="3200" b="1" dirty="0">
                <a:solidFill>
                  <a:srgbClr val="2D2DB9">
                    <a:lumMod val="50000"/>
                  </a:srgbClr>
                </a:solidFill>
                <a:latin typeface="Calibri"/>
                <a:ea typeface="Arial Unicode MS"/>
                <a:cs typeface="Calibri"/>
              </a:rPr>
              <a:t> </a:t>
            </a:r>
            <a:r>
              <a:rPr lang="pt-BR" sz="3200" b="1" dirty="0" err="1">
                <a:solidFill>
                  <a:srgbClr val="2D2DB9">
                    <a:lumMod val="50000"/>
                  </a:srgbClr>
                </a:solidFill>
                <a:latin typeface="Calibri"/>
                <a:ea typeface="Arial Unicode MS"/>
                <a:cs typeface="Calibri"/>
              </a:rPr>
              <a:t>to</a:t>
            </a:r>
            <a:r>
              <a:rPr lang="pt-BR" sz="3200" b="1" dirty="0">
                <a:solidFill>
                  <a:srgbClr val="2D2DB9">
                    <a:lumMod val="50000"/>
                  </a:srgbClr>
                </a:solidFill>
                <a:latin typeface="Calibri"/>
                <a:ea typeface="Arial Unicode MS"/>
                <a:cs typeface="Calibri"/>
              </a:rPr>
              <a:t> </a:t>
            </a:r>
            <a:r>
              <a:rPr lang="pt-BR" sz="3200" b="1" dirty="0" err="1">
                <a:solidFill>
                  <a:srgbClr val="2D2DB9">
                    <a:lumMod val="50000"/>
                  </a:srgbClr>
                </a:solidFill>
                <a:latin typeface="Calibri"/>
                <a:ea typeface="Arial Unicode MS"/>
                <a:cs typeface="Calibri"/>
              </a:rPr>
              <a:t>events</a:t>
            </a:r>
            <a:endParaRPr lang="pt-BR" sz="3200" b="1" dirty="0">
              <a:solidFill>
                <a:srgbClr val="2D2DB9">
                  <a:lumMod val="50000"/>
                </a:srgbClr>
              </a:solidFill>
              <a:latin typeface="Calibri"/>
              <a:ea typeface="Arial Unicode MS"/>
              <a:cs typeface="Calibri"/>
            </a:endParaRPr>
          </a:p>
        </p:txBody>
      </p:sp>
      <p:pic>
        <p:nvPicPr>
          <p:cNvPr id="1218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813593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1045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ítulo 1"/>
          <p:cNvSpPr>
            <a:spLocks noGrp="1"/>
          </p:cNvSpPr>
          <p:nvPr>
            <p:ph type="title"/>
          </p:nvPr>
        </p:nvSpPr>
        <p:spPr/>
        <p:txBody>
          <a:bodyPr/>
          <a:lstStyle/>
          <a:p>
            <a:endParaRPr lang="en-US">
              <a:latin typeface="Calibri" charset="0"/>
            </a:endParaRPr>
          </a:p>
        </p:txBody>
      </p:sp>
      <p:pic>
        <p:nvPicPr>
          <p:cNvPr id="1044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390063" cy="683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1031"/>
          <p:cNvSpPr>
            <a:spLocks noChangeArrowheads="1"/>
          </p:cNvSpPr>
          <p:nvPr/>
        </p:nvSpPr>
        <p:spPr bwMode="auto">
          <a:xfrm>
            <a:off x="5219700" y="6575042"/>
            <a:ext cx="417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err="1">
                <a:solidFill>
                  <a:srgbClr val="00003F"/>
                </a:solidFill>
                <a:latin typeface="Calibri" charset="0"/>
                <a:cs typeface="Calibri" charset="0"/>
              </a:rPr>
              <a:t>source</a:t>
            </a:r>
            <a:r>
              <a:rPr lang="de-DE" sz="1600" dirty="0">
                <a:solidFill>
                  <a:srgbClr val="00003F"/>
                </a:solidFill>
                <a:latin typeface="Calibri" charset="0"/>
                <a:cs typeface="Calibri" charset="0"/>
              </a:rPr>
              <a:t>: Global Land Project Science Plan (IGBP) </a:t>
            </a:r>
            <a:endParaRPr lang="en-US" sz="1600" dirty="0">
              <a:solidFill>
                <a:srgbClr val="00003F"/>
              </a:solidFill>
              <a:latin typeface="Calibri" charset="0"/>
              <a:cs typeface="Calibri" charset="0"/>
            </a:endParaRPr>
          </a:p>
        </p:txBody>
      </p:sp>
      <p:sp>
        <p:nvSpPr>
          <p:cNvPr id="2" name="TextBox 1"/>
          <p:cNvSpPr txBox="1"/>
          <p:nvPr/>
        </p:nvSpPr>
        <p:spPr>
          <a:xfrm>
            <a:off x="3031028" y="179725"/>
            <a:ext cx="3725888" cy="584776"/>
          </a:xfrm>
          <a:prstGeom prst="rect">
            <a:avLst/>
          </a:prstGeom>
          <a:solidFill>
            <a:schemeClr val="accent6">
              <a:lumMod val="20000"/>
              <a:lumOff val="80000"/>
            </a:schemeClr>
          </a:solidFill>
        </p:spPr>
        <p:txBody>
          <a:bodyPr wrap="square" rtlCol="0">
            <a:spAutoFit/>
          </a:bodyPr>
          <a:lstStyle/>
          <a:p>
            <a:pPr algn="ctr"/>
            <a:r>
              <a:rPr lang="en-US" sz="3200" dirty="0" smtClean="0">
                <a:latin typeface="Calibri"/>
                <a:cs typeface="Calibri"/>
              </a:rPr>
              <a:t>Land System</a:t>
            </a:r>
            <a:endParaRPr lang="en-US" sz="3200" dirty="0">
              <a:latin typeface="Calibri"/>
              <a:cs typeface="Calibri"/>
            </a:endParaRPr>
          </a:p>
        </p:txBody>
      </p:sp>
    </p:spTree>
    <p:extLst>
      <p:ext uri="{BB962C8B-B14F-4D97-AF65-F5344CB8AC3E}">
        <p14:creationId xmlns:p14="http://schemas.microsoft.com/office/powerpoint/2010/main" val="10885784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cover</a:t>
            </a:r>
            <a:endParaRPr lang="en-US" dirty="0"/>
          </a:p>
        </p:txBody>
      </p:sp>
      <p:pic>
        <p:nvPicPr>
          <p:cNvPr id="3" name="Picture 2" descr="cattle_pantana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00032" y="1035167"/>
            <a:ext cx="4318873" cy="2868358"/>
          </a:xfrm>
          <a:prstGeom prst="rect">
            <a:avLst/>
          </a:prstGeom>
        </p:spPr>
      </p:pic>
      <p:sp>
        <p:nvSpPr>
          <p:cNvPr id="4" name="Rectangle 3"/>
          <p:cNvSpPr txBox="1">
            <a:spLocks noChangeArrowheads="1"/>
          </p:cNvSpPr>
          <p:nvPr/>
        </p:nvSpPr>
        <p:spPr bwMode="auto">
          <a:xfrm>
            <a:off x="7607520" y="1051890"/>
            <a:ext cx="1385128" cy="539750"/>
          </a:xfrm>
          <a:prstGeom prst="rect">
            <a:avLst/>
          </a:prstGeom>
          <a:solidFill>
            <a:srgbClr val="C8D8FC">
              <a:alpha val="76000"/>
            </a:srgbClr>
          </a:solidFill>
          <a:ln w="9525">
            <a:noFill/>
            <a:miter lim="800000"/>
            <a:headEnd/>
            <a:tailEnd/>
          </a:ln>
        </p:spPr>
        <p:txBody>
          <a:bodyPr/>
          <a:lstStyle/>
          <a:p>
            <a:pPr marL="0" lvl="1" algn="r" eaLnBrk="0" hangingPunct="0">
              <a:spcBef>
                <a:spcPts val="600"/>
              </a:spcBef>
              <a:spcAft>
                <a:spcPts val="600"/>
              </a:spcAft>
              <a:buClr>
                <a:schemeClr val="accent2"/>
              </a:buClr>
              <a:buSzPct val="80000"/>
              <a:buFont typeface="Wingdings" pitchFamily="2" charset="2"/>
              <a:buNone/>
              <a:defRPr/>
            </a:pPr>
            <a:r>
              <a:rPr lang="pt-BR" sz="2400" kern="0" dirty="0" err="1" smtClean="0">
                <a:solidFill>
                  <a:schemeClr val="bg2">
                    <a:lumMod val="75000"/>
                  </a:schemeClr>
                </a:solidFill>
                <a:latin typeface="Calibri" pitchFamily="34" charset="0"/>
                <a:ea typeface="+mn-ea"/>
                <a:cs typeface="+mn-cs"/>
              </a:rPr>
              <a:t>wetlands</a:t>
            </a:r>
            <a:endParaRPr lang="pt-BR" sz="2400" kern="0" dirty="0">
              <a:solidFill>
                <a:schemeClr val="bg2">
                  <a:lumMod val="75000"/>
                </a:schemeClr>
              </a:solidFill>
              <a:latin typeface="Calibri" pitchFamily="34" charset="0"/>
              <a:ea typeface="+mn-ea"/>
              <a:cs typeface="+mn-cs"/>
            </a:endParaRPr>
          </a:p>
        </p:txBody>
      </p:sp>
      <p:pic>
        <p:nvPicPr>
          <p:cNvPr id="6" name="Picture 5"/>
          <p:cNvPicPr>
            <a:picLocks noChangeAspect="1"/>
          </p:cNvPicPr>
          <p:nvPr/>
        </p:nvPicPr>
        <p:blipFill>
          <a:blip r:embed="rId3"/>
          <a:stretch>
            <a:fillRect/>
          </a:stretch>
        </p:blipFill>
        <p:spPr>
          <a:xfrm>
            <a:off x="601937" y="4026839"/>
            <a:ext cx="3802179" cy="2831161"/>
          </a:xfrm>
          <a:prstGeom prst="rect">
            <a:avLst/>
          </a:prstGeom>
        </p:spPr>
      </p:pic>
      <p:pic>
        <p:nvPicPr>
          <p:cNvPr id="7" name="Picture 2" descr="npo00000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37" y="1051890"/>
            <a:ext cx="3802179" cy="2851634"/>
          </a:xfrm>
          <a:prstGeom prst="rect">
            <a:avLst/>
          </a:prstGeom>
          <a:solidFill>
            <a:schemeClr val="accent2">
              <a:lumMod val="40000"/>
              <a:lumOff val="60000"/>
            </a:schemeClr>
          </a:solidFill>
          <a:ln w="9525" algn="ctr">
            <a:solidFill>
              <a:schemeClr val="tx1"/>
            </a:solidFill>
            <a:miter lim="800000"/>
            <a:headEnd/>
            <a:tailEnd/>
          </a:ln>
          <a:effectLst/>
        </p:spPr>
      </p:pic>
      <p:pic>
        <p:nvPicPr>
          <p:cNvPr id="10" name="Picture 9"/>
          <p:cNvPicPr>
            <a:picLocks noChangeAspect="1"/>
          </p:cNvPicPr>
          <p:nvPr/>
        </p:nvPicPr>
        <p:blipFill>
          <a:blip r:embed="rId5"/>
          <a:stretch>
            <a:fillRect/>
          </a:stretch>
        </p:blipFill>
        <p:spPr>
          <a:xfrm>
            <a:off x="4700033" y="3984115"/>
            <a:ext cx="4318872" cy="2873885"/>
          </a:xfrm>
          <a:prstGeom prst="rect">
            <a:avLst/>
          </a:prstGeom>
        </p:spPr>
      </p:pic>
      <p:sp>
        <p:nvSpPr>
          <p:cNvPr id="12" name="Rectangle 3"/>
          <p:cNvSpPr txBox="1">
            <a:spLocks noChangeArrowheads="1"/>
          </p:cNvSpPr>
          <p:nvPr/>
        </p:nvSpPr>
        <p:spPr bwMode="auto">
          <a:xfrm>
            <a:off x="611620" y="1017904"/>
            <a:ext cx="2071978" cy="443858"/>
          </a:xfrm>
          <a:prstGeom prst="rect">
            <a:avLst/>
          </a:prstGeom>
          <a:solidFill>
            <a:srgbClr val="C8D8FC">
              <a:alpha val="76000"/>
            </a:srgbClr>
          </a:solidFill>
          <a:ln w="9525">
            <a:noFill/>
            <a:miter lim="800000"/>
            <a:headEnd/>
            <a:tailEnd/>
          </a:ln>
        </p:spPr>
        <p:txBody>
          <a:bodyPr/>
          <a:lstStyle/>
          <a:p>
            <a:pPr marL="0" lvl="1" eaLnBrk="0" hangingPunct="0">
              <a:spcBef>
                <a:spcPts val="600"/>
              </a:spcBef>
              <a:spcAft>
                <a:spcPts val="600"/>
              </a:spcAft>
              <a:buClr>
                <a:schemeClr val="accent2"/>
              </a:buClr>
              <a:buSzPct val="80000"/>
              <a:buFont typeface="Wingdings" pitchFamily="2" charset="2"/>
              <a:buNone/>
              <a:defRPr/>
            </a:pPr>
            <a:r>
              <a:rPr lang="pt-BR" sz="2400" kern="0" dirty="0">
                <a:solidFill>
                  <a:schemeClr val="bg2">
                    <a:lumMod val="75000"/>
                  </a:schemeClr>
                </a:solidFill>
                <a:latin typeface="Calibri" pitchFamily="34" charset="0"/>
              </a:rPr>
              <a:t>t</a:t>
            </a:r>
            <a:r>
              <a:rPr lang="pt-BR" sz="2400" kern="0" dirty="0" smtClean="0">
                <a:solidFill>
                  <a:schemeClr val="bg2">
                    <a:lumMod val="75000"/>
                  </a:schemeClr>
                </a:solidFill>
                <a:latin typeface="Calibri" pitchFamily="34" charset="0"/>
              </a:rPr>
              <a:t>ropical </a:t>
            </a:r>
            <a:r>
              <a:rPr lang="pt-BR" sz="2400" kern="0" dirty="0" err="1" smtClean="0">
                <a:solidFill>
                  <a:schemeClr val="bg2">
                    <a:lumMod val="75000"/>
                  </a:schemeClr>
                </a:solidFill>
                <a:latin typeface="Calibri" pitchFamily="34" charset="0"/>
              </a:rPr>
              <a:t>forest</a:t>
            </a:r>
            <a:endParaRPr lang="pt-BR" sz="2400" kern="0" dirty="0">
              <a:solidFill>
                <a:schemeClr val="bg2">
                  <a:lumMod val="75000"/>
                </a:schemeClr>
              </a:solidFill>
              <a:latin typeface="Calibri" pitchFamily="34" charset="0"/>
              <a:ea typeface="+mn-ea"/>
              <a:cs typeface="+mn-cs"/>
            </a:endParaRPr>
          </a:p>
        </p:txBody>
      </p:sp>
      <p:sp>
        <p:nvSpPr>
          <p:cNvPr id="13" name="Rectangle 3"/>
          <p:cNvSpPr txBox="1">
            <a:spLocks noChangeArrowheads="1"/>
          </p:cNvSpPr>
          <p:nvPr/>
        </p:nvSpPr>
        <p:spPr bwMode="auto">
          <a:xfrm>
            <a:off x="601936" y="6412222"/>
            <a:ext cx="3192321" cy="443858"/>
          </a:xfrm>
          <a:prstGeom prst="rect">
            <a:avLst/>
          </a:prstGeom>
          <a:solidFill>
            <a:srgbClr val="C8D8FC">
              <a:alpha val="76000"/>
            </a:srgbClr>
          </a:solidFill>
          <a:ln w="9525">
            <a:noFill/>
            <a:miter lim="800000"/>
            <a:headEnd/>
            <a:tailEnd/>
          </a:ln>
        </p:spPr>
        <p:txBody>
          <a:bodyPr/>
          <a:lstStyle/>
          <a:p>
            <a:pPr marL="0" lvl="1" eaLnBrk="0" hangingPunct="0">
              <a:spcBef>
                <a:spcPts val="600"/>
              </a:spcBef>
              <a:spcAft>
                <a:spcPts val="600"/>
              </a:spcAft>
              <a:buClr>
                <a:schemeClr val="accent2"/>
              </a:buClr>
              <a:buSzPct val="80000"/>
              <a:buFont typeface="Wingdings" pitchFamily="2" charset="2"/>
              <a:buNone/>
              <a:defRPr/>
            </a:pPr>
            <a:r>
              <a:rPr lang="pt-BR" sz="2400" kern="0" dirty="0" smtClean="0">
                <a:solidFill>
                  <a:schemeClr val="bg2">
                    <a:lumMod val="75000"/>
                  </a:schemeClr>
                </a:solidFill>
                <a:latin typeface="Calibri" pitchFamily="34" charset="0"/>
              </a:rPr>
              <a:t>Non-natural </a:t>
            </a:r>
            <a:r>
              <a:rPr lang="pt-BR" sz="2400" kern="0" dirty="0" err="1" smtClean="0">
                <a:solidFill>
                  <a:schemeClr val="bg2">
                    <a:lumMod val="75000"/>
                  </a:schemeClr>
                </a:solidFill>
                <a:latin typeface="Calibri" pitchFamily="34" charset="0"/>
              </a:rPr>
              <a:t>vegetation</a:t>
            </a:r>
            <a:endParaRPr lang="pt-BR" sz="2400" kern="0" dirty="0">
              <a:solidFill>
                <a:schemeClr val="bg2">
                  <a:lumMod val="75000"/>
                </a:schemeClr>
              </a:solidFill>
              <a:latin typeface="Calibri" pitchFamily="34" charset="0"/>
              <a:ea typeface="+mn-ea"/>
              <a:cs typeface="+mn-cs"/>
            </a:endParaRPr>
          </a:p>
        </p:txBody>
      </p:sp>
      <p:sp>
        <p:nvSpPr>
          <p:cNvPr id="15" name="Rectangle 3"/>
          <p:cNvSpPr txBox="1">
            <a:spLocks noChangeArrowheads="1"/>
          </p:cNvSpPr>
          <p:nvPr/>
        </p:nvSpPr>
        <p:spPr bwMode="auto">
          <a:xfrm>
            <a:off x="7319992" y="6318250"/>
            <a:ext cx="1698913" cy="539750"/>
          </a:xfrm>
          <a:prstGeom prst="rect">
            <a:avLst/>
          </a:prstGeom>
          <a:solidFill>
            <a:srgbClr val="C8D8FC">
              <a:alpha val="76000"/>
            </a:srgbClr>
          </a:solidFill>
          <a:ln w="9525">
            <a:noFill/>
            <a:miter lim="800000"/>
            <a:headEnd/>
            <a:tailEnd/>
          </a:ln>
        </p:spPr>
        <p:txBody>
          <a:bodyPr/>
          <a:lstStyle/>
          <a:p>
            <a:pPr marL="0" lvl="1" algn="r" eaLnBrk="0" hangingPunct="0">
              <a:spcBef>
                <a:spcPts val="600"/>
              </a:spcBef>
              <a:spcAft>
                <a:spcPts val="600"/>
              </a:spcAft>
              <a:buClr>
                <a:schemeClr val="accent2"/>
              </a:buClr>
              <a:buSzPct val="80000"/>
              <a:buFont typeface="Wingdings" pitchFamily="2" charset="2"/>
              <a:buNone/>
              <a:defRPr/>
            </a:pPr>
            <a:r>
              <a:rPr lang="pt-BR" sz="2400" kern="0" dirty="0" err="1" smtClean="0">
                <a:solidFill>
                  <a:schemeClr val="bg2">
                    <a:lumMod val="75000"/>
                  </a:schemeClr>
                </a:solidFill>
                <a:latin typeface="Calibri" pitchFamily="34" charset="0"/>
              </a:rPr>
              <a:t>shrublands</a:t>
            </a:r>
            <a:endParaRPr lang="pt-BR" sz="2400" kern="0" dirty="0">
              <a:solidFill>
                <a:schemeClr val="bg2">
                  <a:lumMod val="75000"/>
                </a:schemeClr>
              </a:solidFill>
              <a:latin typeface="Calibri" pitchFamily="34" charset="0"/>
              <a:ea typeface="+mn-ea"/>
              <a:cs typeface="+mn-cs"/>
            </a:endParaRPr>
          </a:p>
        </p:txBody>
      </p:sp>
      <p:sp>
        <p:nvSpPr>
          <p:cNvPr id="11" name="Title 1"/>
          <p:cNvSpPr txBox="1">
            <a:spLocks/>
          </p:cNvSpPr>
          <p:nvPr/>
        </p:nvSpPr>
        <p:spPr bwMode="auto">
          <a:xfrm>
            <a:off x="628193" y="3522524"/>
            <a:ext cx="8390712" cy="762000"/>
          </a:xfrm>
          <a:prstGeom prst="rect">
            <a:avLst/>
          </a:prstGeom>
          <a:solidFill>
            <a:srgbClr val="C8D8FC"/>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r>
              <a:rPr lang="en-US" sz="2800" b="0" dirty="0" smtClean="0"/>
              <a:t>“the </a:t>
            </a:r>
            <a:r>
              <a:rPr lang="en-US" sz="2800" b="0" dirty="0"/>
              <a:t>observed </a:t>
            </a:r>
            <a:r>
              <a:rPr lang="en-US" sz="2800" b="0" dirty="0" smtClean="0"/>
              <a:t>biophysical </a:t>
            </a:r>
            <a:r>
              <a:rPr lang="en-US" sz="2800" b="0" dirty="0"/>
              <a:t>cover on the Earth’s </a:t>
            </a:r>
            <a:r>
              <a:rPr lang="en-US" sz="2800" b="0" dirty="0" smtClean="0"/>
              <a:t>surface" </a:t>
            </a:r>
            <a:endParaRPr lang="en-US" sz="2800" b="0" dirty="0"/>
          </a:p>
        </p:txBody>
      </p:sp>
    </p:spTree>
    <p:extLst>
      <p:ext uri="{BB962C8B-B14F-4D97-AF65-F5344CB8AC3E}">
        <p14:creationId xmlns:p14="http://schemas.microsoft.com/office/powerpoint/2010/main" val="414613929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a:t>
            </a:r>
            <a:endParaRPr lang="en-US" dirty="0"/>
          </a:p>
        </p:txBody>
      </p:sp>
      <p:pic>
        <p:nvPicPr>
          <p:cNvPr id="3" name="Picture 2" descr="cattle_pantana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00032" y="1035167"/>
            <a:ext cx="4318873" cy="2868358"/>
          </a:xfrm>
          <a:prstGeom prst="rect">
            <a:avLst/>
          </a:prstGeom>
        </p:spPr>
      </p:pic>
      <p:sp>
        <p:nvSpPr>
          <p:cNvPr id="4" name="Rectangle 3"/>
          <p:cNvSpPr txBox="1">
            <a:spLocks noChangeArrowheads="1"/>
          </p:cNvSpPr>
          <p:nvPr/>
        </p:nvSpPr>
        <p:spPr bwMode="auto">
          <a:xfrm>
            <a:off x="6553249" y="1051890"/>
            <a:ext cx="2439399" cy="541670"/>
          </a:xfrm>
          <a:prstGeom prst="rect">
            <a:avLst/>
          </a:prstGeom>
          <a:solidFill>
            <a:srgbClr val="C8D8FC">
              <a:alpha val="76000"/>
            </a:srgbClr>
          </a:solidFill>
          <a:ln w="9525">
            <a:noFill/>
            <a:miter lim="800000"/>
            <a:headEnd/>
            <a:tailEnd/>
          </a:ln>
        </p:spPr>
        <p:txBody>
          <a:bodyPr/>
          <a:lstStyle/>
          <a:p>
            <a:pPr marL="0" lvl="1" algn="r" eaLnBrk="0" hangingPunct="0">
              <a:spcBef>
                <a:spcPts val="600"/>
              </a:spcBef>
              <a:spcAft>
                <a:spcPts val="600"/>
              </a:spcAft>
              <a:buClr>
                <a:schemeClr val="accent2"/>
              </a:buClr>
              <a:buSzPct val="80000"/>
              <a:buFont typeface="Wingdings" pitchFamily="2" charset="2"/>
              <a:buNone/>
              <a:defRPr/>
            </a:pPr>
            <a:r>
              <a:rPr lang="pt-BR" sz="2400" kern="0" dirty="0" err="1">
                <a:solidFill>
                  <a:schemeClr val="bg2">
                    <a:lumMod val="75000"/>
                  </a:schemeClr>
                </a:solidFill>
                <a:latin typeface="Calibri" pitchFamily="34" charset="0"/>
              </a:rPr>
              <a:t>c</a:t>
            </a:r>
            <a:r>
              <a:rPr lang="pt-BR" sz="2400" kern="0" dirty="0" err="1" smtClean="0">
                <a:solidFill>
                  <a:schemeClr val="bg2">
                    <a:lumMod val="75000"/>
                  </a:schemeClr>
                </a:solidFill>
                <a:latin typeface="Calibri" pitchFamily="34" charset="0"/>
                <a:ea typeface="+mn-ea"/>
                <a:cs typeface="+mn-cs"/>
              </a:rPr>
              <a:t>attle</a:t>
            </a:r>
            <a:r>
              <a:rPr lang="pt-BR" sz="2400" kern="0" dirty="0" smtClean="0">
                <a:solidFill>
                  <a:schemeClr val="bg2">
                    <a:lumMod val="75000"/>
                  </a:schemeClr>
                </a:solidFill>
                <a:latin typeface="Calibri" pitchFamily="34" charset="0"/>
                <a:ea typeface="+mn-ea"/>
                <a:cs typeface="+mn-cs"/>
              </a:rPr>
              <a:t> </a:t>
            </a:r>
            <a:r>
              <a:rPr lang="pt-BR" sz="2400" kern="0" dirty="0" err="1" smtClean="0">
                <a:solidFill>
                  <a:schemeClr val="bg2">
                    <a:lumMod val="75000"/>
                  </a:schemeClr>
                </a:solidFill>
                <a:latin typeface="Calibri" pitchFamily="34" charset="0"/>
                <a:ea typeface="+mn-ea"/>
                <a:cs typeface="+mn-cs"/>
              </a:rPr>
              <a:t>production</a:t>
            </a:r>
            <a:endParaRPr lang="pt-BR" sz="2400" kern="0" dirty="0">
              <a:solidFill>
                <a:schemeClr val="bg2">
                  <a:lumMod val="75000"/>
                </a:schemeClr>
              </a:solidFill>
              <a:latin typeface="Calibri" pitchFamily="34" charset="0"/>
              <a:ea typeface="+mn-ea"/>
              <a:cs typeface="+mn-cs"/>
            </a:endParaRPr>
          </a:p>
        </p:txBody>
      </p:sp>
      <p:pic>
        <p:nvPicPr>
          <p:cNvPr id="6" name="Picture 5"/>
          <p:cNvPicPr>
            <a:picLocks noChangeAspect="1"/>
          </p:cNvPicPr>
          <p:nvPr/>
        </p:nvPicPr>
        <p:blipFill>
          <a:blip r:embed="rId3"/>
          <a:stretch>
            <a:fillRect/>
          </a:stretch>
        </p:blipFill>
        <p:spPr>
          <a:xfrm>
            <a:off x="601937" y="4026839"/>
            <a:ext cx="3802179" cy="2831161"/>
          </a:xfrm>
          <a:prstGeom prst="rect">
            <a:avLst/>
          </a:prstGeom>
        </p:spPr>
      </p:pic>
      <p:pic>
        <p:nvPicPr>
          <p:cNvPr id="7" name="Picture 2" descr="npo00000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37" y="1051890"/>
            <a:ext cx="3802179" cy="2851634"/>
          </a:xfrm>
          <a:prstGeom prst="rect">
            <a:avLst/>
          </a:prstGeom>
          <a:solidFill>
            <a:schemeClr val="accent2">
              <a:lumMod val="40000"/>
              <a:lumOff val="60000"/>
            </a:schemeClr>
          </a:solidFill>
          <a:ln w="9525" algn="ctr">
            <a:solidFill>
              <a:schemeClr val="tx1"/>
            </a:solidFill>
            <a:miter lim="800000"/>
            <a:headEnd/>
            <a:tailEnd/>
          </a:ln>
          <a:effectLst/>
        </p:spPr>
      </p:pic>
      <p:pic>
        <p:nvPicPr>
          <p:cNvPr id="10" name="Picture 9"/>
          <p:cNvPicPr>
            <a:picLocks noChangeAspect="1"/>
          </p:cNvPicPr>
          <p:nvPr/>
        </p:nvPicPr>
        <p:blipFill>
          <a:blip r:embed="rId5"/>
          <a:stretch>
            <a:fillRect/>
          </a:stretch>
        </p:blipFill>
        <p:spPr>
          <a:xfrm>
            <a:off x="4700033" y="3984115"/>
            <a:ext cx="4318872" cy="2873885"/>
          </a:xfrm>
          <a:prstGeom prst="rect">
            <a:avLst/>
          </a:prstGeom>
        </p:spPr>
      </p:pic>
      <p:sp>
        <p:nvSpPr>
          <p:cNvPr id="12" name="Rectangle 3"/>
          <p:cNvSpPr txBox="1">
            <a:spLocks noChangeArrowheads="1"/>
          </p:cNvSpPr>
          <p:nvPr/>
        </p:nvSpPr>
        <p:spPr bwMode="auto">
          <a:xfrm>
            <a:off x="611619" y="1017904"/>
            <a:ext cx="2732471" cy="443858"/>
          </a:xfrm>
          <a:prstGeom prst="rect">
            <a:avLst/>
          </a:prstGeom>
          <a:solidFill>
            <a:srgbClr val="C8D8FC">
              <a:alpha val="76000"/>
            </a:srgbClr>
          </a:solidFill>
          <a:ln w="9525">
            <a:noFill/>
            <a:miter lim="800000"/>
            <a:headEnd/>
            <a:tailEnd/>
          </a:ln>
        </p:spPr>
        <p:txBody>
          <a:bodyPr/>
          <a:lstStyle/>
          <a:p>
            <a:pPr marL="0" lvl="1" eaLnBrk="0" hangingPunct="0">
              <a:spcBef>
                <a:spcPts val="600"/>
              </a:spcBef>
              <a:spcAft>
                <a:spcPts val="600"/>
              </a:spcAft>
              <a:buClr>
                <a:schemeClr val="accent2"/>
              </a:buClr>
              <a:buSzPct val="80000"/>
              <a:buFont typeface="Wingdings" pitchFamily="2" charset="2"/>
              <a:buNone/>
              <a:defRPr/>
            </a:pPr>
            <a:r>
              <a:rPr lang="pt-BR" sz="2400" kern="0" dirty="0" smtClean="0">
                <a:solidFill>
                  <a:schemeClr val="bg2">
                    <a:lumMod val="75000"/>
                  </a:schemeClr>
                </a:solidFill>
                <a:latin typeface="Calibri" pitchFamily="34" charset="0"/>
              </a:rPr>
              <a:t>non-</a:t>
            </a:r>
            <a:r>
              <a:rPr lang="pt-BR" sz="2400" kern="0" dirty="0" err="1" smtClean="0">
                <a:solidFill>
                  <a:schemeClr val="bg2">
                    <a:lumMod val="75000"/>
                  </a:schemeClr>
                </a:solidFill>
                <a:latin typeface="Calibri" pitchFamily="34" charset="0"/>
              </a:rPr>
              <a:t>managed</a:t>
            </a:r>
            <a:r>
              <a:rPr lang="pt-BR" sz="2400" kern="0" dirty="0" smtClean="0">
                <a:solidFill>
                  <a:schemeClr val="bg2">
                    <a:lumMod val="75000"/>
                  </a:schemeClr>
                </a:solidFill>
                <a:latin typeface="Calibri" pitchFamily="34" charset="0"/>
              </a:rPr>
              <a:t> </a:t>
            </a:r>
            <a:r>
              <a:rPr lang="pt-BR" sz="2400" kern="0" dirty="0" err="1" smtClean="0">
                <a:solidFill>
                  <a:schemeClr val="bg2">
                    <a:lumMod val="75000"/>
                  </a:schemeClr>
                </a:solidFill>
                <a:latin typeface="Calibri" pitchFamily="34" charset="0"/>
              </a:rPr>
              <a:t>forest</a:t>
            </a:r>
            <a:endParaRPr lang="pt-BR" sz="2400" kern="0" dirty="0">
              <a:solidFill>
                <a:schemeClr val="bg2">
                  <a:lumMod val="75000"/>
                </a:schemeClr>
              </a:solidFill>
              <a:latin typeface="Calibri" pitchFamily="34" charset="0"/>
              <a:ea typeface="+mn-ea"/>
              <a:cs typeface="+mn-cs"/>
            </a:endParaRPr>
          </a:p>
        </p:txBody>
      </p:sp>
      <p:sp>
        <p:nvSpPr>
          <p:cNvPr id="13" name="Rectangle 3"/>
          <p:cNvSpPr txBox="1">
            <a:spLocks noChangeArrowheads="1"/>
          </p:cNvSpPr>
          <p:nvPr/>
        </p:nvSpPr>
        <p:spPr bwMode="auto">
          <a:xfrm>
            <a:off x="601936" y="6412222"/>
            <a:ext cx="3064049" cy="443858"/>
          </a:xfrm>
          <a:prstGeom prst="rect">
            <a:avLst/>
          </a:prstGeom>
          <a:solidFill>
            <a:srgbClr val="C8D8FC">
              <a:alpha val="76000"/>
            </a:srgbClr>
          </a:solidFill>
          <a:ln w="9525">
            <a:noFill/>
            <a:miter lim="800000"/>
            <a:headEnd/>
            <a:tailEnd/>
          </a:ln>
        </p:spPr>
        <p:txBody>
          <a:bodyPr/>
          <a:lstStyle/>
          <a:p>
            <a:pPr marL="0" lvl="1" eaLnBrk="0" hangingPunct="0">
              <a:spcBef>
                <a:spcPts val="600"/>
              </a:spcBef>
              <a:spcAft>
                <a:spcPts val="600"/>
              </a:spcAft>
              <a:buClr>
                <a:schemeClr val="accent2"/>
              </a:buClr>
              <a:buSzPct val="80000"/>
              <a:buFont typeface="Wingdings" pitchFamily="2" charset="2"/>
              <a:buNone/>
              <a:defRPr/>
            </a:pPr>
            <a:r>
              <a:rPr lang="pt-BR" sz="2400" kern="0" dirty="0" err="1" smtClean="0">
                <a:solidFill>
                  <a:schemeClr val="bg2">
                    <a:lumMod val="75000"/>
                  </a:schemeClr>
                </a:solidFill>
                <a:latin typeface="Calibri" pitchFamily="34" charset="0"/>
              </a:rPr>
              <a:t>Temporary</a:t>
            </a:r>
            <a:r>
              <a:rPr lang="pt-BR" sz="2400" kern="0" dirty="0" smtClean="0">
                <a:solidFill>
                  <a:schemeClr val="bg2">
                    <a:lumMod val="75000"/>
                  </a:schemeClr>
                </a:solidFill>
                <a:latin typeface="Calibri" pitchFamily="34" charset="0"/>
              </a:rPr>
              <a:t> </a:t>
            </a:r>
            <a:r>
              <a:rPr lang="pt-BR" sz="2400" kern="0" dirty="0" err="1" smtClean="0">
                <a:solidFill>
                  <a:schemeClr val="bg2">
                    <a:lumMod val="75000"/>
                  </a:schemeClr>
                </a:solidFill>
                <a:latin typeface="Calibri" pitchFamily="34" charset="0"/>
              </a:rPr>
              <a:t>agriculture</a:t>
            </a:r>
            <a:endParaRPr lang="pt-BR" sz="2400" kern="0" dirty="0">
              <a:solidFill>
                <a:schemeClr val="bg2">
                  <a:lumMod val="75000"/>
                </a:schemeClr>
              </a:solidFill>
              <a:latin typeface="Calibri" pitchFamily="34" charset="0"/>
              <a:ea typeface="+mn-ea"/>
              <a:cs typeface="+mn-cs"/>
            </a:endParaRPr>
          </a:p>
        </p:txBody>
      </p:sp>
      <p:sp>
        <p:nvSpPr>
          <p:cNvPr id="15" name="Rectangle 3"/>
          <p:cNvSpPr txBox="1">
            <a:spLocks noChangeArrowheads="1"/>
          </p:cNvSpPr>
          <p:nvPr/>
        </p:nvSpPr>
        <p:spPr bwMode="auto">
          <a:xfrm>
            <a:off x="6325623" y="6412222"/>
            <a:ext cx="2693282" cy="445778"/>
          </a:xfrm>
          <a:prstGeom prst="rect">
            <a:avLst/>
          </a:prstGeom>
          <a:solidFill>
            <a:srgbClr val="C8D8FC">
              <a:alpha val="76000"/>
            </a:srgbClr>
          </a:solidFill>
          <a:ln w="9525">
            <a:noFill/>
            <a:miter lim="800000"/>
            <a:headEnd/>
            <a:tailEnd/>
          </a:ln>
        </p:spPr>
        <p:txBody>
          <a:bodyPr/>
          <a:lstStyle/>
          <a:p>
            <a:pPr marL="0" lvl="1" algn="r" eaLnBrk="0" hangingPunct="0">
              <a:spcBef>
                <a:spcPts val="600"/>
              </a:spcBef>
              <a:spcAft>
                <a:spcPts val="600"/>
              </a:spcAft>
              <a:buClr>
                <a:schemeClr val="accent2"/>
              </a:buClr>
              <a:buSzPct val="80000"/>
              <a:buFont typeface="Wingdings" pitchFamily="2" charset="2"/>
              <a:buNone/>
              <a:defRPr/>
            </a:pPr>
            <a:r>
              <a:rPr lang="pt-BR" sz="2400" kern="0" dirty="0" err="1">
                <a:solidFill>
                  <a:schemeClr val="bg2">
                    <a:lumMod val="75000"/>
                  </a:schemeClr>
                </a:solidFill>
                <a:latin typeface="Calibri" pitchFamily="34" charset="0"/>
              </a:rPr>
              <a:t>s</a:t>
            </a:r>
            <a:r>
              <a:rPr lang="pt-BR" sz="2400" kern="0" dirty="0" err="1" smtClean="0">
                <a:solidFill>
                  <a:schemeClr val="bg2">
                    <a:lumMod val="75000"/>
                  </a:schemeClr>
                </a:solidFill>
                <a:latin typeface="Calibri" pitchFamily="34" charset="0"/>
              </a:rPr>
              <a:t>hifting</a:t>
            </a:r>
            <a:r>
              <a:rPr lang="pt-BR" sz="2400" kern="0" dirty="0" smtClean="0">
                <a:solidFill>
                  <a:schemeClr val="bg2">
                    <a:lumMod val="75000"/>
                  </a:schemeClr>
                </a:solidFill>
                <a:latin typeface="Calibri" pitchFamily="34" charset="0"/>
              </a:rPr>
              <a:t>  </a:t>
            </a:r>
            <a:r>
              <a:rPr lang="pt-BR" sz="2400" kern="0" dirty="0" err="1" smtClean="0">
                <a:solidFill>
                  <a:schemeClr val="bg2">
                    <a:lumMod val="75000"/>
                  </a:schemeClr>
                </a:solidFill>
                <a:latin typeface="Calibri" pitchFamily="34" charset="0"/>
              </a:rPr>
              <a:t>cultivation</a:t>
            </a:r>
            <a:endParaRPr lang="pt-BR" sz="2400" kern="0" dirty="0">
              <a:solidFill>
                <a:schemeClr val="bg2">
                  <a:lumMod val="75000"/>
                </a:schemeClr>
              </a:solidFill>
              <a:latin typeface="Calibri" pitchFamily="34" charset="0"/>
              <a:ea typeface="+mn-ea"/>
              <a:cs typeface="+mn-cs"/>
            </a:endParaRPr>
          </a:p>
        </p:txBody>
      </p:sp>
      <p:sp>
        <p:nvSpPr>
          <p:cNvPr id="11" name="Title 1"/>
          <p:cNvSpPr txBox="1">
            <a:spLocks/>
          </p:cNvSpPr>
          <p:nvPr/>
        </p:nvSpPr>
        <p:spPr bwMode="auto">
          <a:xfrm>
            <a:off x="601936" y="3166775"/>
            <a:ext cx="8416969" cy="1253851"/>
          </a:xfrm>
          <a:prstGeom prst="rect">
            <a:avLst/>
          </a:prstGeom>
          <a:solidFill>
            <a:srgbClr val="C8D8FC"/>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r>
              <a:rPr lang="en-US" sz="2800" b="0" dirty="0" smtClean="0"/>
              <a:t>“the </a:t>
            </a:r>
            <a:r>
              <a:rPr lang="en-US" sz="2800" b="0" dirty="0"/>
              <a:t>arrangements, activities and inputs people undertake in a certain land cover type to produce, change or maintain </a:t>
            </a:r>
            <a:r>
              <a:rPr lang="en-US" sz="2800" b="0" dirty="0" smtClean="0"/>
              <a:t>it”</a:t>
            </a:r>
            <a:endParaRPr lang="en-US" sz="2800" b="0" dirty="0"/>
          </a:p>
        </p:txBody>
      </p:sp>
    </p:spTree>
    <p:extLst>
      <p:ext uri="{BB962C8B-B14F-4D97-AF65-F5344CB8AC3E}">
        <p14:creationId xmlns:p14="http://schemas.microsoft.com/office/powerpoint/2010/main" val="19047326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8" descr="ex2_tm2010_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27088" y="4005263"/>
            <a:ext cx="345757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itle 1"/>
          <p:cNvSpPr>
            <a:spLocks noGrp="1"/>
          </p:cNvSpPr>
          <p:nvPr>
            <p:ph type="title"/>
          </p:nvPr>
        </p:nvSpPr>
        <p:spPr/>
        <p:txBody>
          <a:bodyPr/>
          <a:lstStyle/>
          <a:p>
            <a:r>
              <a:rPr lang="en-US" dirty="0"/>
              <a:t>The transition from natural to managed </a:t>
            </a:r>
            <a:r>
              <a:rPr lang="en-US" dirty="0" smtClean="0"/>
              <a:t>land as seen by remote sensing</a:t>
            </a:r>
            <a:endParaRPr lang="en-US" dirty="0">
              <a:latin typeface="Calibri" charset="0"/>
            </a:endParaRPr>
          </a:p>
        </p:txBody>
      </p:sp>
      <p:sp>
        <p:nvSpPr>
          <p:cNvPr id="7" name="CaixaDeTexto 13"/>
          <p:cNvSpPr txBox="1"/>
          <p:nvPr/>
        </p:nvSpPr>
        <p:spPr>
          <a:xfrm>
            <a:off x="468313" y="6307138"/>
            <a:ext cx="1439862" cy="523875"/>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cs typeface="Calibri"/>
              </a:rPr>
              <a:t>2010</a:t>
            </a:r>
            <a:endParaRPr lang="en-US" sz="2800" dirty="0">
              <a:solidFill>
                <a:schemeClr val="bg2">
                  <a:lumMod val="75000"/>
                </a:schemeClr>
              </a:solidFill>
              <a:latin typeface="Calibri"/>
              <a:cs typeface="Calibri"/>
            </a:endParaRPr>
          </a:p>
        </p:txBody>
      </p:sp>
      <p:pic>
        <p:nvPicPr>
          <p:cNvPr id="81924" name="Picture 9" descr="ex2_tm2011_a.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00563" y="3860800"/>
            <a:ext cx="39846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13"/>
          <p:cNvSpPr txBox="1"/>
          <p:nvPr/>
        </p:nvSpPr>
        <p:spPr>
          <a:xfrm>
            <a:off x="7812088" y="6303963"/>
            <a:ext cx="1223962" cy="522287"/>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cs typeface="Calibri"/>
              </a:rPr>
              <a:t>2011</a:t>
            </a:r>
            <a:endParaRPr lang="en-US" sz="2800" dirty="0">
              <a:solidFill>
                <a:schemeClr val="bg2">
                  <a:lumMod val="75000"/>
                </a:schemeClr>
              </a:solidFill>
              <a:latin typeface="Calibri"/>
              <a:cs typeface="Calibri"/>
            </a:endParaRPr>
          </a:p>
        </p:txBody>
      </p:sp>
      <p:pic>
        <p:nvPicPr>
          <p:cNvPr id="81926" name="Picture 3" descr="ex2_serie_a.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8475" y="1268413"/>
            <a:ext cx="8645525"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1521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2" name="Título 1"/>
          <p:cNvSpPr txBox="1">
            <a:spLocks/>
          </p:cNvSpPr>
          <p:nvPr/>
        </p:nvSpPr>
        <p:spPr bwMode="auto">
          <a:xfrm>
            <a:off x="1423408" y="591939"/>
            <a:ext cx="7636861" cy="619125"/>
          </a:xfrm>
          <a:prstGeom prst="rect">
            <a:avLst/>
          </a:prstGeom>
          <a:solidFill>
            <a:schemeClr val="accent6">
              <a:lumMod val="20000"/>
              <a:lumOff val="80000"/>
            </a:schemeClr>
          </a:solidFill>
          <a:ln>
            <a:noFill/>
          </a:ln>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a:r>
              <a:rPr lang="pt-BR" sz="3600" dirty="0" err="1" smtClean="0">
                <a:solidFill>
                  <a:srgbClr val="000090"/>
                </a:solidFill>
                <a:latin typeface="Calibri" charset="0"/>
              </a:rPr>
              <a:t>What’s</a:t>
            </a:r>
            <a:r>
              <a:rPr lang="pt-BR" sz="3600" dirty="0" smtClean="0">
                <a:solidFill>
                  <a:srgbClr val="000090"/>
                </a:solidFill>
                <a:latin typeface="Calibri" charset="0"/>
              </a:rPr>
              <a:t> in </a:t>
            </a:r>
            <a:r>
              <a:rPr lang="pt-BR" sz="3600" dirty="0" err="1" smtClean="0">
                <a:solidFill>
                  <a:srgbClr val="000090"/>
                </a:solidFill>
                <a:latin typeface="Calibri" charset="0"/>
              </a:rPr>
              <a:t>an</a:t>
            </a:r>
            <a:r>
              <a:rPr lang="pt-BR" sz="3600" dirty="0" smtClean="0">
                <a:solidFill>
                  <a:srgbClr val="000090"/>
                </a:solidFill>
                <a:latin typeface="Calibri" charset="0"/>
              </a:rPr>
              <a:t> </a:t>
            </a:r>
            <a:r>
              <a:rPr lang="pt-BR" sz="3600" dirty="0" err="1" smtClean="0">
                <a:solidFill>
                  <a:srgbClr val="000090"/>
                </a:solidFill>
                <a:latin typeface="Calibri" charset="0"/>
              </a:rPr>
              <a:t>image</a:t>
            </a:r>
            <a:r>
              <a:rPr lang="pt-BR" sz="3600" dirty="0" smtClean="0">
                <a:solidFill>
                  <a:srgbClr val="000090"/>
                </a:solidFill>
                <a:latin typeface="Calibri" charset="0"/>
              </a:rPr>
              <a:t>?</a:t>
            </a:r>
            <a:endParaRPr lang="pt-BR" sz="3600" dirty="0">
              <a:solidFill>
                <a:srgbClr val="000090"/>
              </a:solidFill>
              <a:latin typeface="Calibri" charset="0"/>
            </a:endParaRPr>
          </a:p>
        </p:txBody>
      </p:sp>
      <p:sp>
        <p:nvSpPr>
          <p:cNvPr id="163843" name="CaixaDeTexto 3"/>
          <p:cNvSpPr txBox="1">
            <a:spLocks noChangeArrowheads="1"/>
          </p:cNvSpPr>
          <p:nvPr/>
        </p:nvSpPr>
        <p:spPr bwMode="auto">
          <a:xfrm>
            <a:off x="-1" y="4237463"/>
            <a:ext cx="9060269" cy="558360"/>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93600" bIns="93600">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ja-JP" altLang="en-US" sz="2400" dirty="0">
                <a:solidFill>
                  <a:srgbClr val="000066"/>
                </a:solidFill>
                <a:latin typeface="Calibri"/>
                <a:cs typeface="Calibri"/>
              </a:rPr>
              <a:t>“</a:t>
            </a:r>
            <a:r>
              <a:rPr lang="en-US" altLang="ja-JP" sz="2400" dirty="0">
                <a:solidFill>
                  <a:srgbClr val="000066"/>
                </a:solidFill>
                <a:latin typeface="Calibri"/>
                <a:cs typeface="Calibri"/>
              </a:rPr>
              <a:t>Remote sensing images </a:t>
            </a:r>
            <a:r>
              <a:rPr lang="en-US" altLang="ja-JP" sz="2400" dirty="0" smtClean="0">
                <a:solidFill>
                  <a:srgbClr val="000066"/>
                </a:solidFill>
                <a:latin typeface="Calibri"/>
                <a:cs typeface="Calibri"/>
              </a:rPr>
              <a:t>describe landscape </a:t>
            </a:r>
            <a:r>
              <a:rPr lang="en-US" altLang="ja-JP" sz="2400" dirty="0">
                <a:solidFill>
                  <a:srgbClr val="000066"/>
                </a:solidFill>
                <a:latin typeface="Calibri"/>
                <a:cs typeface="Calibri"/>
              </a:rPr>
              <a:t>dynamics</a:t>
            </a:r>
            <a:r>
              <a:rPr lang="ja-JP" altLang="en-US" sz="2400" dirty="0">
                <a:solidFill>
                  <a:srgbClr val="000066"/>
                </a:solidFill>
                <a:latin typeface="Calibri"/>
                <a:cs typeface="Calibri"/>
              </a:rPr>
              <a:t>”</a:t>
            </a:r>
            <a:r>
              <a:rPr lang="en-US" altLang="ja-JP" sz="2400" dirty="0">
                <a:solidFill>
                  <a:srgbClr val="000066"/>
                </a:solidFill>
                <a:latin typeface="Calibri"/>
                <a:cs typeface="Calibri"/>
              </a:rPr>
              <a:t> </a:t>
            </a:r>
          </a:p>
        </p:txBody>
      </p:sp>
      <p:sp>
        <p:nvSpPr>
          <p:cNvPr id="7" name="Text Box 3"/>
          <p:cNvSpPr txBox="1">
            <a:spLocks noChangeArrowheads="1"/>
          </p:cNvSpPr>
          <p:nvPr/>
        </p:nvSpPr>
        <p:spPr bwMode="auto">
          <a:xfrm>
            <a:off x="8675688" y="7389813"/>
            <a:ext cx="3205162" cy="338137"/>
          </a:xfrm>
          <a:prstGeom prst="rect">
            <a:avLst/>
          </a:prstGeom>
          <a:solidFill>
            <a:srgbClr val="E1E6F1"/>
          </a:solidFill>
          <a:ln>
            <a:noFill/>
          </a:ln>
          <a:effectLst/>
          <a:extLst/>
        </p:spPr>
        <p:txBody>
          <a:bodyPr>
            <a:spAutoFit/>
          </a:bodyPr>
          <a:lstStyle/>
          <a:p>
            <a:pPr algn="r" defTabSz="457200" fontAlgn="auto">
              <a:spcBef>
                <a:spcPct val="50000"/>
              </a:spcBef>
              <a:spcAft>
                <a:spcPts val="0"/>
              </a:spcAft>
              <a:defRPr/>
            </a:pPr>
            <a:r>
              <a:rPr lang="en-GB" sz="1600" dirty="0">
                <a:solidFill>
                  <a:srgbClr val="000000"/>
                </a:solidFill>
                <a:latin typeface="Calibri"/>
                <a:ea typeface="+mn-ea"/>
                <a:cs typeface="Calibri"/>
              </a:rPr>
              <a:t>data source: B. </a:t>
            </a:r>
            <a:r>
              <a:rPr lang="en-GB" sz="1600" dirty="0" err="1">
                <a:solidFill>
                  <a:srgbClr val="000000"/>
                </a:solidFill>
                <a:latin typeface="Calibri"/>
                <a:ea typeface="+mn-ea"/>
                <a:cs typeface="Calibri"/>
              </a:rPr>
              <a:t>Rudorff</a:t>
            </a:r>
            <a:r>
              <a:rPr lang="en-GB" sz="1600" dirty="0">
                <a:solidFill>
                  <a:srgbClr val="000000"/>
                </a:solidFill>
                <a:latin typeface="Calibri"/>
                <a:ea typeface="+mn-ea"/>
                <a:cs typeface="Calibri"/>
              </a:rPr>
              <a:t> (LAF/INPE)</a:t>
            </a:r>
          </a:p>
        </p:txBody>
      </p:sp>
    </p:spTree>
    <p:extLst>
      <p:ext uri="{BB962C8B-B14F-4D97-AF65-F5344CB8AC3E}">
        <p14:creationId xmlns:p14="http://schemas.microsoft.com/office/powerpoint/2010/main" val="24259428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31627" y="988650"/>
            <a:ext cx="7770462" cy="5457428"/>
            <a:chOff x="799151" y="988650"/>
            <a:chExt cx="7886700" cy="5575300"/>
          </a:xfrm>
        </p:grpSpPr>
        <p:pic>
          <p:nvPicPr>
            <p:cNvPr id="2" name="Picture 1"/>
            <p:cNvPicPr>
              <a:picLocks noChangeAspect="1"/>
            </p:cNvPicPr>
            <p:nvPr/>
          </p:nvPicPr>
          <p:blipFill>
            <a:blip r:embed="rId2"/>
            <a:stretch>
              <a:fillRect/>
            </a:stretch>
          </p:blipFill>
          <p:spPr>
            <a:xfrm>
              <a:off x="799151" y="988650"/>
              <a:ext cx="7886700" cy="5575300"/>
            </a:xfrm>
            <a:prstGeom prst="rect">
              <a:avLst/>
            </a:prstGeom>
            <a:ln>
              <a:solidFill>
                <a:srgbClr val="000000"/>
              </a:solidFill>
            </a:ln>
          </p:spPr>
        </p:pic>
        <p:sp>
          <p:nvSpPr>
            <p:cNvPr id="3" name="Rectangle 2"/>
            <p:cNvSpPr/>
            <p:nvPr/>
          </p:nvSpPr>
          <p:spPr>
            <a:xfrm>
              <a:off x="915389" y="4088925"/>
              <a:ext cx="1887257" cy="700341"/>
            </a:xfrm>
            <a:prstGeom prst="rect">
              <a:avLst/>
            </a:prstGeom>
            <a:solidFill>
              <a:srgbClr val="FFB8A7">
                <a:alpha val="64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a:cs typeface="Calibri"/>
                </a:rPr>
                <a:t>Land region</a:t>
              </a:r>
              <a:endParaRPr lang="en-US" sz="2400" dirty="0">
                <a:solidFill>
                  <a:schemeClr val="tx1"/>
                </a:solidFill>
                <a:latin typeface="Calibri"/>
                <a:cs typeface="Calibri"/>
              </a:endParaRPr>
            </a:p>
          </p:txBody>
        </p:sp>
        <p:sp>
          <p:nvSpPr>
            <p:cNvPr id="4" name="Rectangle 3"/>
            <p:cNvSpPr/>
            <p:nvPr/>
          </p:nvSpPr>
          <p:spPr>
            <a:xfrm>
              <a:off x="6501938" y="4241325"/>
              <a:ext cx="1887257" cy="700341"/>
            </a:xfrm>
            <a:prstGeom prst="rect">
              <a:avLst/>
            </a:prstGeom>
            <a:solidFill>
              <a:srgbClr val="FFB8A7">
                <a:alpha val="64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a:cs typeface="Calibri"/>
                </a:rPr>
                <a:t>Land cover</a:t>
              </a:r>
              <a:endParaRPr lang="en-US" sz="2400" dirty="0">
                <a:solidFill>
                  <a:schemeClr val="tx1"/>
                </a:solidFill>
                <a:latin typeface="Calibri"/>
                <a:cs typeface="Calibri"/>
              </a:endParaRPr>
            </a:p>
          </p:txBody>
        </p:sp>
        <p:sp>
          <p:nvSpPr>
            <p:cNvPr id="5" name="Rectangle 4"/>
            <p:cNvSpPr/>
            <p:nvPr/>
          </p:nvSpPr>
          <p:spPr>
            <a:xfrm>
              <a:off x="4614681" y="1853874"/>
              <a:ext cx="1887257" cy="700341"/>
            </a:xfrm>
            <a:prstGeom prst="rect">
              <a:avLst/>
            </a:prstGeom>
            <a:solidFill>
              <a:srgbClr val="FFB8A7">
                <a:alpha val="64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a:cs typeface="Calibri"/>
                </a:rPr>
                <a:t>Land use</a:t>
              </a:r>
              <a:endParaRPr lang="en-US" sz="2400" dirty="0">
                <a:solidFill>
                  <a:schemeClr val="tx1"/>
                </a:solidFill>
                <a:latin typeface="Calibri"/>
                <a:cs typeface="Calibri"/>
              </a:endParaRPr>
            </a:p>
          </p:txBody>
        </p:sp>
      </p:grpSp>
      <p:sp>
        <p:nvSpPr>
          <p:cNvPr id="7" name="Text Box 3"/>
          <p:cNvSpPr txBox="1">
            <a:spLocks noChangeArrowheads="1"/>
          </p:cNvSpPr>
          <p:nvPr/>
        </p:nvSpPr>
        <p:spPr bwMode="auto">
          <a:xfrm>
            <a:off x="3922877" y="6488668"/>
            <a:ext cx="5221124" cy="369332"/>
          </a:xfrm>
          <a:prstGeom prst="rect">
            <a:avLst/>
          </a:prstGeom>
          <a:solidFill>
            <a:schemeClr val="accent6">
              <a:lumMod val="20000"/>
              <a:lumOff val="80000"/>
            </a:schemeClr>
          </a:solidFill>
          <a:ln>
            <a:noFill/>
          </a:ln>
          <a:effectLst/>
          <a:extLst/>
        </p:spPr>
        <p:txBody>
          <a:bodyPr wrap="square">
            <a:spAutoFit/>
          </a:bodyPr>
          <a:lstStyle/>
          <a:p>
            <a:pPr algn="r">
              <a:spcBef>
                <a:spcPct val="50000"/>
              </a:spcBef>
              <a:defRPr/>
            </a:pPr>
            <a:r>
              <a:rPr lang="en-GB" sz="1800" dirty="0" smtClean="0">
                <a:solidFill>
                  <a:schemeClr val="bg2">
                    <a:lumMod val="75000"/>
                  </a:schemeClr>
                </a:solidFill>
                <a:latin typeface="Calibri"/>
                <a:cs typeface="Calibri"/>
              </a:rPr>
              <a:t>source: </a:t>
            </a:r>
            <a:r>
              <a:rPr lang="en-GB" dirty="0" smtClean="0">
                <a:solidFill>
                  <a:schemeClr val="bg2">
                    <a:lumMod val="75000"/>
                  </a:schemeClr>
                </a:solidFill>
                <a:latin typeface="Calibri"/>
                <a:cs typeface="Calibri"/>
              </a:rPr>
              <a:t>Tom Bittner, Barry Smith (SUNY Buffalo</a:t>
            </a:r>
            <a:r>
              <a:rPr lang="en-GB" sz="1800" dirty="0" smtClean="0">
                <a:solidFill>
                  <a:schemeClr val="bg2">
                    <a:lumMod val="75000"/>
                  </a:schemeClr>
                </a:solidFill>
                <a:latin typeface="Calibri"/>
                <a:cs typeface="Calibri"/>
              </a:rPr>
              <a:t>)</a:t>
            </a:r>
            <a:endParaRPr lang="en-GB" sz="1800" dirty="0">
              <a:solidFill>
                <a:schemeClr val="bg2">
                  <a:lumMod val="75000"/>
                </a:schemeClr>
              </a:solidFill>
              <a:latin typeface="Calibri"/>
              <a:cs typeface="Calibri"/>
            </a:endParaRPr>
          </a:p>
        </p:txBody>
      </p:sp>
    </p:spTree>
    <p:extLst>
      <p:ext uri="{BB962C8B-B14F-4D97-AF65-F5344CB8AC3E}">
        <p14:creationId xmlns:p14="http://schemas.microsoft.com/office/powerpoint/2010/main" val="794379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2"/>
          <a:stretch>
            <a:fillRect/>
          </a:stretch>
        </p:blipFill>
        <p:spPr>
          <a:xfrm>
            <a:off x="1575936" y="1585246"/>
            <a:ext cx="5971968" cy="5077098"/>
          </a:xfrm>
          <a:prstGeom prst="rect">
            <a:avLst/>
          </a:prstGeom>
        </p:spPr>
      </p:pic>
      <p:sp>
        <p:nvSpPr>
          <p:cNvPr id="38" name="TextShape 1"/>
          <p:cNvSpPr txBox="1"/>
          <p:nvPr/>
        </p:nvSpPr>
        <p:spPr>
          <a:xfrm>
            <a:off x="457172" y="16982"/>
            <a:ext cx="8228763" cy="1145009"/>
          </a:xfrm>
          <a:prstGeom prst="rect">
            <a:avLst/>
          </a:prstGeom>
        </p:spPr>
        <p:txBody>
          <a:bodyPr wrap="none" lIns="0" tIns="0" rIns="0" bIns="0" anchor="ctr"/>
          <a:lstStyle/>
          <a:p>
            <a:pPr algn="ctr"/>
            <a:r>
              <a:rPr lang="en-US" sz="3000" dirty="0" smtClean="0">
                <a:latin typeface="Calibri"/>
                <a:cs typeface="Calibri"/>
              </a:rPr>
              <a:t>DTW for MODIS time series (first results)</a:t>
            </a:r>
            <a:endParaRPr sz="3000" dirty="0">
              <a:latin typeface="Calibri"/>
              <a:cs typeface="Calibri"/>
            </a:endParaRPr>
          </a:p>
        </p:txBody>
      </p:sp>
      <p:sp>
        <p:nvSpPr>
          <p:cNvPr id="39" name="TextShape 2"/>
          <p:cNvSpPr txBox="1"/>
          <p:nvPr/>
        </p:nvSpPr>
        <p:spPr>
          <a:xfrm>
            <a:off x="248832" y="1096961"/>
            <a:ext cx="8334892" cy="412477"/>
          </a:xfrm>
          <a:prstGeom prst="rect">
            <a:avLst/>
          </a:prstGeom>
        </p:spPr>
        <p:txBody>
          <a:bodyPr wrap="none" lIns="0" tIns="0" rIns="0" bIns="0" anchor="ctr"/>
          <a:lstStyle/>
          <a:p>
            <a:r>
              <a:rPr lang="en-US" sz="2400" dirty="0" smtClean="0">
                <a:latin typeface="Calibri"/>
                <a:cs typeface="Calibri"/>
              </a:rPr>
              <a:t>Study area</a:t>
            </a:r>
            <a:endParaRPr sz="2400" dirty="0">
              <a:latin typeface="Calibri"/>
              <a:cs typeface="Calibri"/>
            </a:endParaRPr>
          </a:p>
        </p:txBody>
      </p:sp>
      <p:sp>
        <p:nvSpPr>
          <p:cNvPr id="40" name="TextShape 3"/>
          <p:cNvSpPr txBox="1"/>
          <p:nvPr/>
        </p:nvSpPr>
        <p:spPr>
          <a:xfrm>
            <a:off x="5139916" y="1523848"/>
            <a:ext cx="3898368" cy="464731"/>
          </a:xfrm>
          <a:prstGeom prst="rect">
            <a:avLst/>
          </a:prstGeom>
        </p:spPr>
        <p:txBody>
          <a:bodyPr wrap="none" lIns="0" tIns="0" rIns="0" bIns="0" anchor="ctr"/>
          <a:lstStyle/>
          <a:p>
            <a:r>
              <a:rPr lang="en-US" dirty="0" err="1">
                <a:latin typeface="Calibri"/>
                <a:cs typeface="Calibri"/>
              </a:rPr>
              <a:t>Querência</a:t>
            </a:r>
            <a:r>
              <a:rPr lang="en-US" dirty="0">
                <a:latin typeface="Calibri"/>
                <a:cs typeface="Calibri"/>
              </a:rPr>
              <a:t>-MT, </a:t>
            </a:r>
            <a:endParaRPr dirty="0">
              <a:latin typeface="Calibri"/>
              <a:cs typeface="Calibri"/>
            </a:endParaRPr>
          </a:p>
          <a:p>
            <a:r>
              <a:rPr lang="en-US" dirty="0">
                <a:latin typeface="Calibri"/>
                <a:cs typeface="Calibri"/>
              </a:rPr>
              <a:t>n</a:t>
            </a:r>
            <a:r>
              <a:rPr lang="en-US" dirty="0" smtClean="0">
                <a:latin typeface="Calibri"/>
                <a:cs typeface="Calibri"/>
              </a:rPr>
              <a:t>ear </a:t>
            </a:r>
            <a:r>
              <a:rPr lang="en-US" dirty="0" err="1" smtClean="0">
                <a:latin typeface="Calibri"/>
                <a:cs typeface="Calibri"/>
              </a:rPr>
              <a:t>Parque</a:t>
            </a:r>
            <a:r>
              <a:rPr lang="en-US" dirty="0" smtClean="0">
                <a:latin typeface="Calibri"/>
                <a:cs typeface="Calibri"/>
              </a:rPr>
              <a:t> </a:t>
            </a:r>
            <a:r>
              <a:rPr lang="en-US" dirty="0" err="1">
                <a:latin typeface="Calibri"/>
                <a:cs typeface="Calibri"/>
              </a:rPr>
              <a:t>Nacional</a:t>
            </a:r>
            <a:r>
              <a:rPr lang="en-US" dirty="0">
                <a:latin typeface="Calibri"/>
                <a:cs typeface="Calibri"/>
              </a:rPr>
              <a:t> do Xingu.</a:t>
            </a:r>
            <a:endParaRPr dirty="0">
              <a:latin typeface="Calibri"/>
              <a:cs typeface="Calibri"/>
            </a:endParaRPr>
          </a:p>
        </p:txBody>
      </p:sp>
      <p:sp>
        <p:nvSpPr>
          <p:cNvPr id="6" name="Text Box 3"/>
          <p:cNvSpPr txBox="1">
            <a:spLocks noChangeArrowheads="1"/>
          </p:cNvSpPr>
          <p:nvPr/>
        </p:nvSpPr>
        <p:spPr bwMode="auto">
          <a:xfrm>
            <a:off x="6317622" y="6488113"/>
            <a:ext cx="282637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defTabSz="914400" fontAlgn="base">
              <a:spcBef>
                <a:spcPct val="50000"/>
              </a:spcBef>
              <a:spcAft>
                <a:spcPct val="0"/>
              </a:spcAft>
              <a:defRPr/>
            </a:pPr>
            <a:r>
              <a:rPr lang="en-GB" dirty="0">
                <a:solidFill>
                  <a:srgbClr val="000000"/>
                </a:solidFill>
                <a:latin typeface="Calibri"/>
                <a:ea typeface="ＭＳ Ｐゴシック" charset="0"/>
                <a:cs typeface="Calibri"/>
              </a:rPr>
              <a:t>source: </a:t>
            </a:r>
            <a:r>
              <a:rPr lang="en-GB" dirty="0" smtClean="0">
                <a:solidFill>
                  <a:srgbClr val="000000"/>
                </a:solidFill>
                <a:latin typeface="Calibri"/>
                <a:ea typeface="ＭＳ Ｐゴシック" charset="0"/>
                <a:cs typeface="Calibri"/>
              </a:rPr>
              <a:t>Victor </a:t>
            </a:r>
            <a:r>
              <a:rPr lang="en-GB" dirty="0" err="1" smtClean="0">
                <a:solidFill>
                  <a:srgbClr val="000000"/>
                </a:solidFill>
                <a:latin typeface="Calibri"/>
                <a:ea typeface="ＭＳ Ｐゴシック" charset="0"/>
                <a:cs typeface="Calibri"/>
              </a:rPr>
              <a:t>Maus</a:t>
            </a:r>
            <a:r>
              <a:rPr lang="en-GB" dirty="0" smtClean="0">
                <a:solidFill>
                  <a:srgbClr val="000000"/>
                </a:solidFill>
                <a:latin typeface="Calibri"/>
                <a:ea typeface="ＭＳ Ｐゴシック" charset="0"/>
                <a:cs typeface="Calibri"/>
              </a:rPr>
              <a:t> (INPE)</a:t>
            </a:r>
            <a:endParaRPr lang="en-GB" dirty="0">
              <a:solidFill>
                <a:srgbClr val="000000"/>
              </a:solidFill>
              <a:latin typeface="Calibri"/>
              <a:ea typeface="ＭＳ Ｐゴシック" charset="0"/>
              <a:cs typeface="Calibri"/>
            </a:endParaRPr>
          </a:p>
        </p:txBody>
      </p:sp>
    </p:spTree>
    <p:extLst>
      <p:ext uri="{BB962C8B-B14F-4D97-AF65-F5344CB8AC3E}">
        <p14:creationId xmlns:p14="http://schemas.microsoft.com/office/powerpoint/2010/main" val="287286550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2"/>
          <p:cNvSpPr txBox="1"/>
          <p:nvPr/>
        </p:nvSpPr>
        <p:spPr>
          <a:xfrm>
            <a:off x="457172" y="1493802"/>
            <a:ext cx="2717918" cy="412477"/>
          </a:xfrm>
          <a:prstGeom prst="rect">
            <a:avLst/>
          </a:prstGeom>
        </p:spPr>
        <p:txBody>
          <a:bodyPr wrap="none" lIns="0" tIns="0" rIns="0" bIns="0" anchor="ctr"/>
          <a:lstStyle/>
          <a:p>
            <a:r>
              <a:rPr lang="en-US" sz="2800" dirty="0" smtClean="0">
                <a:latin typeface="Calibri"/>
                <a:cs typeface="Calibri"/>
              </a:rPr>
              <a:t>EVI2 time series</a:t>
            </a:r>
            <a:endParaRPr sz="2800" dirty="0">
              <a:latin typeface="Calibri"/>
              <a:cs typeface="Calibri"/>
            </a:endParaRPr>
          </a:p>
        </p:txBody>
      </p:sp>
      <p:sp>
        <p:nvSpPr>
          <p:cNvPr id="43" name="TextShape 3"/>
          <p:cNvSpPr txBox="1"/>
          <p:nvPr/>
        </p:nvSpPr>
        <p:spPr>
          <a:xfrm>
            <a:off x="7827432" y="4147636"/>
            <a:ext cx="913037" cy="314175"/>
          </a:xfrm>
          <a:prstGeom prst="rect">
            <a:avLst/>
          </a:prstGeom>
        </p:spPr>
        <p:txBody>
          <a:bodyPr wrap="none" lIns="81639" tIns="40820" rIns="81639" bIns="40820"/>
          <a:lstStyle/>
          <a:p>
            <a:r>
              <a:rPr lang="en-US" dirty="0" smtClean="0">
                <a:solidFill>
                  <a:srgbClr val="008000"/>
                </a:solidFill>
              </a:rPr>
              <a:t>Forest</a:t>
            </a:r>
            <a:endParaRPr dirty="0"/>
          </a:p>
        </p:txBody>
      </p:sp>
      <p:sp>
        <p:nvSpPr>
          <p:cNvPr id="44" name="TextShape 4"/>
          <p:cNvSpPr txBox="1"/>
          <p:nvPr/>
        </p:nvSpPr>
        <p:spPr>
          <a:xfrm>
            <a:off x="7752651" y="5391926"/>
            <a:ext cx="1155012" cy="314175"/>
          </a:xfrm>
          <a:prstGeom prst="rect">
            <a:avLst/>
          </a:prstGeom>
        </p:spPr>
        <p:txBody>
          <a:bodyPr wrap="none" lIns="81639" tIns="40820" rIns="81639" bIns="40820"/>
          <a:lstStyle/>
          <a:p>
            <a:r>
              <a:rPr lang="en-US" dirty="0" smtClean="0">
                <a:solidFill>
                  <a:srgbClr val="FF0000"/>
                </a:solidFill>
              </a:rPr>
              <a:t>Agriculture</a:t>
            </a:r>
            <a:endParaRPr dirty="0"/>
          </a:p>
        </p:txBody>
      </p:sp>
      <p:sp>
        <p:nvSpPr>
          <p:cNvPr id="45" name="TextShape 5"/>
          <p:cNvSpPr txBox="1"/>
          <p:nvPr/>
        </p:nvSpPr>
        <p:spPr>
          <a:xfrm>
            <a:off x="7826779" y="2920981"/>
            <a:ext cx="1097212" cy="314175"/>
          </a:xfrm>
          <a:prstGeom prst="rect">
            <a:avLst/>
          </a:prstGeom>
        </p:spPr>
        <p:txBody>
          <a:bodyPr wrap="none" lIns="81639" tIns="40820" rIns="81639" bIns="40820"/>
          <a:lstStyle/>
          <a:p>
            <a:r>
              <a:rPr lang="en-US" dirty="0" smtClean="0">
                <a:solidFill>
                  <a:srgbClr val="0000FF"/>
                </a:solidFill>
              </a:rPr>
              <a:t>Pasture</a:t>
            </a:r>
            <a:endParaRPr dirty="0"/>
          </a:p>
        </p:txBody>
      </p:sp>
      <p:pic>
        <p:nvPicPr>
          <p:cNvPr id="46" name="Picture 45"/>
          <p:cNvPicPr/>
          <p:nvPr/>
        </p:nvPicPr>
        <p:blipFill>
          <a:blip r:embed="rId2"/>
          <a:stretch>
            <a:fillRect/>
          </a:stretch>
        </p:blipFill>
        <p:spPr>
          <a:xfrm>
            <a:off x="248832" y="2488581"/>
            <a:ext cx="7382016" cy="3732872"/>
          </a:xfrm>
          <a:prstGeom prst="rect">
            <a:avLst/>
          </a:prstGeom>
        </p:spPr>
      </p:pic>
      <p:sp>
        <p:nvSpPr>
          <p:cNvPr id="47" name="TextShape 6"/>
          <p:cNvSpPr txBox="1"/>
          <p:nvPr/>
        </p:nvSpPr>
        <p:spPr>
          <a:xfrm>
            <a:off x="6679908" y="1712711"/>
            <a:ext cx="2244083" cy="580669"/>
          </a:xfrm>
          <a:prstGeom prst="rect">
            <a:avLst/>
          </a:prstGeom>
        </p:spPr>
        <p:txBody>
          <a:bodyPr wrap="none" lIns="81639" tIns="40820" rIns="81639" bIns="40820"/>
          <a:lstStyle/>
          <a:p>
            <a:pPr algn="ctr"/>
            <a:r>
              <a:rPr lang="en-US" dirty="0" smtClean="0"/>
              <a:t>Classes in 2008</a:t>
            </a:r>
            <a:endParaRPr dirty="0"/>
          </a:p>
        </p:txBody>
      </p:sp>
      <p:sp>
        <p:nvSpPr>
          <p:cNvPr id="48" name="TextShape 7"/>
          <p:cNvSpPr txBox="1"/>
          <p:nvPr/>
        </p:nvSpPr>
        <p:spPr>
          <a:xfrm>
            <a:off x="3041824" y="2571534"/>
            <a:ext cx="774906" cy="314175"/>
          </a:xfrm>
          <a:prstGeom prst="rect">
            <a:avLst/>
          </a:prstGeom>
        </p:spPr>
        <p:txBody>
          <a:bodyPr wrap="none" lIns="81639" tIns="40820" rIns="81639" bIns="40820"/>
          <a:lstStyle/>
          <a:p>
            <a:r>
              <a:rPr lang="en-US"/>
              <a:t>Área 1</a:t>
            </a:r>
            <a:endParaRPr/>
          </a:p>
        </p:txBody>
      </p:sp>
      <p:sp>
        <p:nvSpPr>
          <p:cNvPr id="49" name="TextShape 8"/>
          <p:cNvSpPr txBox="1"/>
          <p:nvPr/>
        </p:nvSpPr>
        <p:spPr>
          <a:xfrm>
            <a:off x="2985984" y="3833460"/>
            <a:ext cx="774906" cy="314175"/>
          </a:xfrm>
          <a:prstGeom prst="rect">
            <a:avLst/>
          </a:prstGeom>
        </p:spPr>
        <p:txBody>
          <a:bodyPr wrap="none" lIns="81639" tIns="40820" rIns="81639" bIns="40820"/>
          <a:lstStyle/>
          <a:p>
            <a:r>
              <a:rPr lang="en-US"/>
              <a:t>Área 2</a:t>
            </a:r>
            <a:endParaRPr/>
          </a:p>
        </p:txBody>
      </p:sp>
      <p:sp>
        <p:nvSpPr>
          <p:cNvPr id="50" name="TextShape 9"/>
          <p:cNvSpPr txBox="1"/>
          <p:nvPr/>
        </p:nvSpPr>
        <p:spPr>
          <a:xfrm>
            <a:off x="2958880" y="5060115"/>
            <a:ext cx="774906" cy="314175"/>
          </a:xfrm>
          <a:prstGeom prst="rect">
            <a:avLst/>
          </a:prstGeom>
        </p:spPr>
        <p:txBody>
          <a:bodyPr wrap="none" lIns="81639" tIns="40820" rIns="81639" bIns="40820"/>
          <a:lstStyle/>
          <a:p>
            <a:r>
              <a:rPr lang="en-US"/>
              <a:t>Área 3</a:t>
            </a:r>
            <a:endParaRPr/>
          </a:p>
        </p:txBody>
      </p:sp>
      <p:sp>
        <p:nvSpPr>
          <p:cNvPr id="12" name="TextShape 1"/>
          <p:cNvSpPr txBox="1"/>
          <p:nvPr/>
        </p:nvSpPr>
        <p:spPr>
          <a:xfrm>
            <a:off x="457172" y="16982"/>
            <a:ext cx="8228763" cy="1145009"/>
          </a:xfrm>
          <a:prstGeom prst="rect">
            <a:avLst/>
          </a:prstGeom>
        </p:spPr>
        <p:txBody>
          <a:bodyPr wrap="none" lIns="0" tIns="0" rIns="0" bIns="0" anchor="ctr"/>
          <a:lstStyle/>
          <a:p>
            <a:pPr algn="ctr"/>
            <a:r>
              <a:rPr lang="en-US" sz="3000" dirty="0" smtClean="0">
                <a:latin typeface="Calibri"/>
                <a:cs typeface="Calibri"/>
              </a:rPr>
              <a:t>DTW for MODIS time series (first results)</a:t>
            </a:r>
            <a:endParaRPr sz="3000" dirty="0">
              <a:latin typeface="Calibri"/>
              <a:cs typeface="Calibri"/>
            </a:endParaRPr>
          </a:p>
        </p:txBody>
      </p:sp>
      <p:sp>
        <p:nvSpPr>
          <p:cNvPr id="13" name="Text Box 3"/>
          <p:cNvSpPr txBox="1">
            <a:spLocks noChangeArrowheads="1"/>
          </p:cNvSpPr>
          <p:nvPr/>
        </p:nvSpPr>
        <p:spPr bwMode="auto">
          <a:xfrm>
            <a:off x="6317622" y="6488113"/>
            <a:ext cx="282637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defTabSz="914400" fontAlgn="base">
              <a:spcBef>
                <a:spcPct val="50000"/>
              </a:spcBef>
              <a:spcAft>
                <a:spcPct val="0"/>
              </a:spcAft>
              <a:defRPr/>
            </a:pPr>
            <a:r>
              <a:rPr lang="en-GB" dirty="0">
                <a:solidFill>
                  <a:srgbClr val="000000"/>
                </a:solidFill>
                <a:latin typeface="Calibri"/>
                <a:ea typeface="ＭＳ Ｐゴシック" charset="0"/>
                <a:cs typeface="Calibri"/>
              </a:rPr>
              <a:t>source: </a:t>
            </a:r>
            <a:r>
              <a:rPr lang="en-GB" dirty="0" smtClean="0">
                <a:solidFill>
                  <a:srgbClr val="000000"/>
                </a:solidFill>
                <a:latin typeface="Calibri"/>
                <a:ea typeface="ＭＳ Ｐゴシック" charset="0"/>
                <a:cs typeface="Calibri"/>
              </a:rPr>
              <a:t>Victor </a:t>
            </a:r>
            <a:r>
              <a:rPr lang="en-GB" dirty="0" err="1" smtClean="0">
                <a:solidFill>
                  <a:srgbClr val="000000"/>
                </a:solidFill>
                <a:latin typeface="Calibri"/>
                <a:ea typeface="ＭＳ Ｐゴシック" charset="0"/>
                <a:cs typeface="Calibri"/>
              </a:rPr>
              <a:t>Maus</a:t>
            </a:r>
            <a:r>
              <a:rPr lang="en-GB" dirty="0" smtClean="0">
                <a:solidFill>
                  <a:srgbClr val="000000"/>
                </a:solidFill>
                <a:latin typeface="Calibri"/>
                <a:ea typeface="ＭＳ Ｐゴシック" charset="0"/>
                <a:cs typeface="Calibri"/>
              </a:rPr>
              <a:t> (INPE)</a:t>
            </a:r>
            <a:endParaRPr lang="en-GB" dirty="0">
              <a:solidFill>
                <a:srgbClr val="000000"/>
              </a:solidFill>
              <a:latin typeface="Calibri"/>
              <a:ea typeface="ＭＳ Ｐゴシック" charset="0"/>
              <a:cs typeface="Calibri"/>
            </a:endParaRPr>
          </a:p>
        </p:txBody>
      </p:sp>
    </p:spTree>
    <p:extLst>
      <p:ext uri="{BB962C8B-B14F-4D97-AF65-F5344CB8AC3E}">
        <p14:creationId xmlns:p14="http://schemas.microsoft.com/office/powerpoint/2010/main" val="7554126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81000"/>
            <a:ext cx="8319299" cy="762000"/>
          </a:xfrm>
        </p:spPr>
        <p:txBody>
          <a:bodyPr/>
          <a:lstStyle/>
          <a:p>
            <a:r>
              <a:rPr lang="en-US" dirty="0" smtClean="0"/>
              <a:t>Beer or church? (evidence from tweets)</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524702" y="1349039"/>
            <a:ext cx="8619297" cy="4760946"/>
          </a:xfrm>
          <a:prstGeom prst="rect">
            <a:avLst/>
          </a:prstGeom>
          <a:ln>
            <a:solidFill>
              <a:schemeClr val="tx1"/>
            </a:solidFill>
          </a:ln>
        </p:spPr>
      </p:pic>
      <p:sp>
        <p:nvSpPr>
          <p:cNvPr id="4" name="Rectangle 3"/>
          <p:cNvSpPr txBox="1">
            <a:spLocks noChangeArrowheads="1"/>
          </p:cNvSpPr>
          <p:nvPr/>
        </p:nvSpPr>
        <p:spPr bwMode="auto">
          <a:xfrm>
            <a:off x="5685912" y="6357938"/>
            <a:ext cx="3319186" cy="500062"/>
          </a:xfrm>
          <a:prstGeom prst="rect">
            <a:avLst/>
          </a:prstGeom>
          <a:noFill/>
          <a:ln w="9525">
            <a:noFill/>
            <a:miter lim="800000"/>
            <a:headEnd/>
            <a:tailEnd/>
          </a:ln>
        </p:spPr>
        <p:txBody>
          <a:bodyPr/>
          <a:lstStyle/>
          <a:p>
            <a:pPr marL="342900" indent="-342900" algn="r" defTabSz="914400" fontAlgn="base">
              <a:spcBef>
                <a:spcPct val="20000"/>
              </a:spcBef>
              <a:spcAft>
                <a:spcPct val="0"/>
              </a:spcAft>
              <a:buClr>
                <a:srgbClr val="00007D"/>
              </a:buClr>
              <a:buSzPct val="75000"/>
              <a:buFont typeface="Wingdings" pitchFamily="2" charset="2"/>
              <a:buNone/>
              <a:defRPr/>
            </a:pPr>
            <a:r>
              <a:rPr lang="pt-BR" sz="2000" kern="0" dirty="0" err="1" smtClean="0">
                <a:solidFill>
                  <a:srgbClr val="000066"/>
                </a:solidFill>
                <a:latin typeface="Calibri" pitchFamily="34" charset="0"/>
                <a:ea typeface="ＭＳ Ｐゴシック" charset="0"/>
                <a:cs typeface="ＭＳ Ｐゴシック" charset="0"/>
              </a:rPr>
              <a:t>http:www.flyingsheep.org</a:t>
            </a:r>
            <a:endParaRPr lang="pt-BR" sz="2000" kern="0" dirty="0">
              <a:solidFill>
                <a:srgbClr val="000066"/>
              </a:solidFill>
              <a:latin typeface="Calibri" pitchFamily="34" charset="0"/>
              <a:ea typeface="ＭＳ Ｐゴシック" charset="0"/>
              <a:cs typeface="ＭＳ Ｐゴシック" charset="0"/>
            </a:endParaRPr>
          </a:p>
        </p:txBody>
      </p:sp>
    </p:spTree>
    <p:extLst>
      <p:ext uri="{BB962C8B-B14F-4D97-AF65-F5344CB8AC3E}">
        <p14:creationId xmlns:p14="http://schemas.microsoft.com/office/powerpoint/2010/main" val="172216667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Shape 2"/>
          <p:cNvSpPr txBox="1"/>
          <p:nvPr/>
        </p:nvSpPr>
        <p:spPr>
          <a:xfrm>
            <a:off x="331776" y="1177484"/>
            <a:ext cx="3358252" cy="412477"/>
          </a:xfrm>
          <a:prstGeom prst="rect">
            <a:avLst/>
          </a:prstGeom>
        </p:spPr>
        <p:txBody>
          <a:bodyPr wrap="none" lIns="0" tIns="0" rIns="0" bIns="0" anchor="ctr"/>
          <a:lstStyle/>
          <a:p>
            <a:pPr algn="ctr"/>
            <a:r>
              <a:rPr lang="en-US" sz="2800" dirty="0" smtClean="0">
                <a:latin typeface="Calibri"/>
                <a:cs typeface="Calibri"/>
              </a:rPr>
              <a:t>Temporal patterns:</a:t>
            </a:r>
            <a:endParaRPr sz="2800" dirty="0">
              <a:latin typeface="Calibri"/>
              <a:cs typeface="Calibri"/>
            </a:endParaRPr>
          </a:p>
        </p:txBody>
      </p:sp>
      <p:pic>
        <p:nvPicPr>
          <p:cNvPr id="53" name="Picture 52"/>
          <p:cNvPicPr/>
          <p:nvPr/>
        </p:nvPicPr>
        <p:blipFill>
          <a:blip r:embed="rId2"/>
          <a:stretch>
            <a:fillRect/>
          </a:stretch>
        </p:blipFill>
        <p:spPr>
          <a:xfrm>
            <a:off x="1075660" y="2320390"/>
            <a:ext cx="1900528" cy="4147309"/>
          </a:xfrm>
          <a:prstGeom prst="rect">
            <a:avLst/>
          </a:prstGeom>
        </p:spPr>
      </p:pic>
      <p:pic>
        <p:nvPicPr>
          <p:cNvPr id="54" name="Picture 53"/>
          <p:cNvPicPr/>
          <p:nvPr/>
        </p:nvPicPr>
        <p:blipFill>
          <a:blip r:embed="rId3"/>
          <a:stretch>
            <a:fillRect/>
          </a:stretch>
        </p:blipFill>
        <p:spPr>
          <a:xfrm>
            <a:off x="3571164" y="2320390"/>
            <a:ext cx="1900528" cy="4147309"/>
          </a:xfrm>
          <a:prstGeom prst="rect">
            <a:avLst/>
          </a:prstGeom>
        </p:spPr>
      </p:pic>
      <p:pic>
        <p:nvPicPr>
          <p:cNvPr id="55" name="Picture 54"/>
          <p:cNvPicPr/>
          <p:nvPr/>
        </p:nvPicPr>
        <p:blipFill>
          <a:blip r:embed="rId4"/>
          <a:stretch>
            <a:fillRect/>
          </a:stretch>
        </p:blipFill>
        <p:spPr>
          <a:xfrm>
            <a:off x="6135244" y="2320063"/>
            <a:ext cx="1900528" cy="4147309"/>
          </a:xfrm>
          <a:prstGeom prst="rect">
            <a:avLst/>
          </a:prstGeom>
        </p:spPr>
      </p:pic>
      <p:sp>
        <p:nvSpPr>
          <p:cNvPr id="56" name="TextShape 3"/>
          <p:cNvSpPr txBox="1"/>
          <p:nvPr/>
        </p:nvSpPr>
        <p:spPr>
          <a:xfrm>
            <a:off x="4336926" y="1945796"/>
            <a:ext cx="913037" cy="314175"/>
          </a:xfrm>
          <a:prstGeom prst="rect">
            <a:avLst/>
          </a:prstGeom>
        </p:spPr>
        <p:txBody>
          <a:bodyPr wrap="none" lIns="81639" tIns="40820" rIns="81639" bIns="40820"/>
          <a:lstStyle/>
          <a:p>
            <a:r>
              <a:rPr lang="en-US" dirty="0" smtClean="0">
                <a:solidFill>
                  <a:srgbClr val="008000"/>
                </a:solidFill>
              </a:rPr>
              <a:t>Forest</a:t>
            </a:r>
            <a:endParaRPr dirty="0"/>
          </a:p>
        </p:txBody>
      </p:sp>
      <p:sp>
        <p:nvSpPr>
          <p:cNvPr id="57" name="TextShape 4"/>
          <p:cNvSpPr txBox="1"/>
          <p:nvPr/>
        </p:nvSpPr>
        <p:spPr>
          <a:xfrm>
            <a:off x="1667697" y="1945796"/>
            <a:ext cx="1155012" cy="314175"/>
          </a:xfrm>
          <a:prstGeom prst="rect">
            <a:avLst/>
          </a:prstGeom>
        </p:spPr>
        <p:txBody>
          <a:bodyPr wrap="none" lIns="81639" tIns="40820" rIns="81639" bIns="40820"/>
          <a:lstStyle/>
          <a:p>
            <a:r>
              <a:rPr lang="en-US" dirty="0" smtClean="0">
                <a:solidFill>
                  <a:srgbClr val="FF0000"/>
                </a:solidFill>
              </a:rPr>
              <a:t>Agriculture</a:t>
            </a:r>
            <a:endParaRPr dirty="0"/>
          </a:p>
        </p:txBody>
      </p:sp>
      <p:sp>
        <p:nvSpPr>
          <p:cNvPr id="58" name="TextShape 5"/>
          <p:cNvSpPr txBox="1"/>
          <p:nvPr/>
        </p:nvSpPr>
        <p:spPr>
          <a:xfrm>
            <a:off x="6801408" y="1945796"/>
            <a:ext cx="1097212" cy="314175"/>
          </a:xfrm>
          <a:prstGeom prst="rect">
            <a:avLst/>
          </a:prstGeom>
        </p:spPr>
        <p:txBody>
          <a:bodyPr wrap="none" lIns="81639" tIns="40820" rIns="81639" bIns="40820"/>
          <a:lstStyle/>
          <a:p>
            <a:r>
              <a:rPr lang="en-US" dirty="0" smtClean="0">
                <a:solidFill>
                  <a:srgbClr val="0000FF"/>
                </a:solidFill>
              </a:rPr>
              <a:t>Pasture</a:t>
            </a:r>
            <a:endParaRPr dirty="0"/>
          </a:p>
        </p:txBody>
      </p:sp>
      <p:sp>
        <p:nvSpPr>
          <p:cNvPr id="59" name="TextShape 6"/>
          <p:cNvSpPr txBox="1"/>
          <p:nvPr/>
        </p:nvSpPr>
        <p:spPr>
          <a:xfrm>
            <a:off x="331776" y="6470311"/>
            <a:ext cx="5541574" cy="314502"/>
          </a:xfrm>
          <a:prstGeom prst="rect">
            <a:avLst/>
          </a:prstGeom>
        </p:spPr>
        <p:txBody>
          <a:bodyPr wrap="none" lIns="81639" tIns="40820" rIns="81639" bIns="40820"/>
          <a:lstStyle/>
          <a:p>
            <a:r>
              <a:rPr lang="en-US"/>
              <a:t>Baseados na classificação do TerraClass 2008</a:t>
            </a:r>
            <a:endParaRPr/>
          </a:p>
        </p:txBody>
      </p:sp>
      <p:sp>
        <p:nvSpPr>
          <p:cNvPr id="11" name="TextShape 1"/>
          <p:cNvSpPr txBox="1"/>
          <p:nvPr/>
        </p:nvSpPr>
        <p:spPr>
          <a:xfrm>
            <a:off x="457172" y="16982"/>
            <a:ext cx="8228763" cy="1145009"/>
          </a:xfrm>
          <a:prstGeom prst="rect">
            <a:avLst/>
          </a:prstGeom>
        </p:spPr>
        <p:txBody>
          <a:bodyPr wrap="none" lIns="0" tIns="0" rIns="0" bIns="0" anchor="ctr"/>
          <a:lstStyle/>
          <a:p>
            <a:pPr algn="ctr"/>
            <a:r>
              <a:rPr lang="en-US" sz="3000" dirty="0" smtClean="0">
                <a:latin typeface="Calibri"/>
                <a:cs typeface="Calibri"/>
              </a:rPr>
              <a:t>DTW for MODIS time series (first results)</a:t>
            </a:r>
            <a:endParaRPr sz="3000" dirty="0">
              <a:latin typeface="Calibri"/>
              <a:cs typeface="Calibri"/>
            </a:endParaRPr>
          </a:p>
        </p:txBody>
      </p:sp>
      <p:sp>
        <p:nvSpPr>
          <p:cNvPr id="12" name="Text Box 3"/>
          <p:cNvSpPr txBox="1">
            <a:spLocks noChangeArrowheads="1"/>
          </p:cNvSpPr>
          <p:nvPr/>
        </p:nvSpPr>
        <p:spPr bwMode="auto">
          <a:xfrm>
            <a:off x="6317622" y="6488113"/>
            <a:ext cx="282637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defTabSz="914400" fontAlgn="base">
              <a:spcBef>
                <a:spcPct val="50000"/>
              </a:spcBef>
              <a:spcAft>
                <a:spcPct val="0"/>
              </a:spcAft>
              <a:defRPr/>
            </a:pPr>
            <a:r>
              <a:rPr lang="en-GB" dirty="0">
                <a:solidFill>
                  <a:srgbClr val="000000"/>
                </a:solidFill>
                <a:latin typeface="Calibri"/>
                <a:ea typeface="ＭＳ Ｐゴシック" charset="0"/>
                <a:cs typeface="Calibri"/>
              </a:rPr>
              <a:t>source: </a:t>
            </a:r>
            <a:r>
              <a:rPr lang="en-GB" dirty="0" smtClean="0">
                <a:solidFill>
                  <a:srgbClr val="000000"/>
                </a:solidFill>
                <a:latin typeface="Calibri"/>
                <a:ea typeface="ＭＳ Ｐゴシック" charset="0"/>
                <a:cs typeface="Calibri"/>
              </a:rPr>
              <a:t>Victor </a:t>
            </a:r>
            <a:r>
              <a:rPr lang="en-GB" dirty="0" err="1" smtClean="0">
                <a:solidFill>
                  <a:srgbClr val="000000"/>
                </a:solidFill>
                <a:latin typeface="Calibri"/>
                <a:ea typeface="ＭＳ Ｐゴシック" charset="0"/>
                <a:cs typeface="Calibri"/>
              </a:rPr>
              <a:t>Maus</a:t>
            </a:r>
            <a:r>
              <a:rPr lang="en-GB" dirty="0" smtClean="0">
                <a:solidFill>
                  <a:srgbClr val="000000"/>
                </a:solidFill>
                <a:latin typeface="Calibri"/>
                <a:ea typeface="ＭＳ Ｐゴシック" charset="0"/>
                <a:cs typeface="Calibri"/>
              </a:rPr>
              <a:t> (INPE)</a:t>
            </a:r>
            <a:endParaRPr lang="en-GB" dirty="0">
              <a:solidFill>
                <a:srgbClr val="000000"/>
              </a:solidFill>
              <a:latin typeface="Calibri"/>
              <a:ea typeface="ＭＳ Ｐゴシック" charset="0"/>
              <a:cs typeface="Calibri"/>
            </a:endParaRPr>
          </a:p>
        </p:txBody>
      </p:sp>
    </p:spTree>
    <p:extLst>
      <p:ext uri="{BB962C8B-B14F-4D97-AF65-F5344CB8AC3E}">
        <p14:creationId xmlns:p14="http://schemas.microsoft.com/office/powerpoint/2010/main" val="32102745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Shape 2"/>
          <p:cNvSpPr txBox="1"/>
          <p:nvPr/>
        </p:nvSpPr>
        <p:spPr>
          <a:xfrm>
            <a:off x="445089" y="1287563"/>
            <a:ext cx="7007788" cy="412477"/>
          </a:xfrm>
          <a:prstGeom prst="rect">
            <a:avLst/>
          </a:prstGeom>
        </p:spPr>
        <p:txBody>
          <a:bodyPr wrap="none" lIns="0" tIns="0" rIns="0" bIns="0" anchor="ctr"/>
          <a:lstStyle/>
          <a:p>
            <a:r>
              <a:rPr lang="en-US" sz="2800" dirty="0" smtClean="0">
                <a:latin typeface="Calibri"/>
                <a:cs typeface="Calibri"/>
              </a:rPr>
              <a:t>Result for one pixel in </a:t>
            </a:r>
            <a:r>
              <a:rPr lang="en-US" sz="2800" dirty="0">
                <a:latin typeface="Calibri"/>
                <a:cs typeface="Calibri"/>
              </a:rPr>
              <a:t>a</a:t>
            </a:r>
            <a:r>
              <a:rPr lang="en-US" sz="2800" dirty="0" smtClean="0">
                <a:latin typeface="Calibri"/>
                <a:cs typeface="Calibri"/>
              </a:rPr>
              <a:t>rea </a:t>
            </a:r>
            <a:r>
              <a:rPr lang="en-US" sz="2800" dirty="0">
                <a:latin typeface="Calibri"/>
                <a:cs typeface="Calibri"/>
              </a:rPr>
              <a:t>1</a:t>
            </a:r>
            <a:endParaRPr sz="2800" dirty="0">
              <a:latin typeface="Calibri"/>
              <a:cs typeface="Calibri"/>
            </a:endParaRPr>
          </a:p>
        </p:txBody>
      </p:sp>
      <p:sp>
        <p:nvSpPr>
          <p:cNvPr id="62" name="TextShape 3"/>
          <p:cNvSpPr txBox="1"/>
          <p:nvPr/>
        </p:nvSpPr>
        <p:spPr>
          <a:xfrm>
            <a:off x="7806206" y="2387993"/>
            <a:ext cx="913037" cy="314175"/>
          </a:xfrm>
          <a:prstGeom prst="rect">
            <a:avLst/>
          </a:prstGeom>
        </p:spPr>
        <p:txBody>
          <a:bodyPr wrap="none" lIns="81639" tIns="40820" rIns="81639" bIns="40820"/>
          <a:lstStyle/>
          <a:p>
            <a:r>
              <a:rPr lang="en-US" dirty="0" smtClean="0">
                <a:solidFill>
                  <a:srgbClr val="008000"/>
                </a:solidFill>
              </a:rPr>
              <a:t>Forest</a:t>
            </a:r>
            <a:endParaRPr dirty="0"/>
          </a:p>
        </p:txBody>
      </p:sp>
      <p:sp>
        <p:nvSpPr>
          <p:cNvPr id="63" name="TextShape 4"/>
          <p:cNvSpPr txBox="1"/>
          <p:nvPr/>
        </p:nvSpPr>
        <p:spPr>
          <a:xfrm>
            <a:off x="7805553" y="2073818"/>
            <a:ext cx="1155012" cy="314175"/>
          </a:xfrm>
          <a:prstGeom prst="rect">
            <a:avLst/>
          </a:prstGeom>
        </p:spPr>
        <p:txBody>
          <a:bodyPr wrap="none" lIns="81639" tIns="40820" rIns="81639" bIns="40820"/>
          <a:lstStyle/>
          <a:p>
            <a:r>
              <a:rPr lang="en-US" dirty="0" smtClean="0">
                <a:solidFill>
                  <a:srgbClr val="FF0000"/>
                </a:solidFill>
              </a:rPr>
              <a:t>Agriculture</a:t>
            </a:r>
            <a:endParaRPr dirty="0"/>
          </a:p>
        </p:txBody>
      </p:sp>
      <p:sp>
        <p:nvSpPr>
          <p:cNvPr id="64" name="TextShape 5"/>
          <p:cNvSpPr txBox="1"/>
          <p:nvPr/>
        </p:nvSpPr>
        <p:spPr>
          <a:xfrm>
            <a:off x="7788246" y="2702168"/>
            <a:ext cx="1097212" cy="314175"/>
          </a:xfrm>
          <a:prstGeom prst="rect">
            <a:avLst/>
          </a:prstGeom>
        </p:spPr>
        <p:txBody>
          <a:bodyPr wrap="none" lIns="81639" tIns="40820" rIns="81639" bIns="40820"/>
          <a:lstStyle/>
          <a:p>
            <a:r>
              <a:rPr lang="en-US" dirty="0" smtClean="0">
                <a:solidFill>
                  <a:srgbClr val="0000FF"/>
                </a:solidFill>
              </a:rPr>
              <a:t>Pasture</a:t>
            </a:r>
            <a:endParaRPr dirty="0"/>
          </a:p>
        </p:txBody>
      </p:sp>
      <p:pic>
        <p:nvPicPr>
          <p:cNvPr id="65" name="Picture 64"/>
          <p:cNvPicPr/>
          <p:nvPr/>
        </p:nvPicPr>
        <p:blipFill>
          <a:blip r:embed="rId2"/>
          <a:stretch>
            <a:fillRect/>
          </a:stretch>
        </p:blipFill>
        <p:spPr>
          <a:xfrm>
            <a:off x="445089" y="1811031"/>
            <a:ext cx="7268703" cy="4147635"/>
          </a:xfrm>
          <a:prstGeom prst="rect">
            <a:avLst/>
          </a:prstGeom>
        </p:spPr>
      </p:pic>
      <p:sp>
        <p:nvSpPr>
          <p:cNvPr id="66" name="TextShape 6"/>
          <p:cNvSpPr txBox="1"/>
          <p:nvPr/>
        </p:nvSpPr>
        <p:spPr>
          <a:xfrm>
            <a:off x="82944" y="5819890"/>
            <a:ext cx="6741323" cy="957427"/>
          </a:xfrm>
          <a:prstGeom prst="rect">
            <a:avLst/>
          </a:prstGeom>
        </p:spPr>
        <p:txBody>
          <a:bodyPr wrap="none" lIns="81639" tIns="40820" rIns="81639" bIns="40820"/>
          <a:lstStyle/>
          <a:p>
            <a:r>
              <a:rPr lang="en-US" dirty="0"/>
              <a:t>- </a:t>
            </a:r>
            <a:r>
              <a:rPr lang="en-US" dirty="0" err="1" smtClean="0"/>
              <a:t>Desflorestation</a:t>
            </a:r>
            <a:r>
              <a:rPr lang="en-US" dirty="0"/>
              <a:t> </a:t>
            </a:r>
            <a:r>
              <a:rPr lang="en-US" dirty="0" smtClean="0"/>
              <a:t>in </a:t>
            </a:r>
            <a:r>
              <a:rPr lang="en-US" dirty="0"/>
              <a:t>2004 (PRODES).</a:t>
            </a:r>
            <a:endParaRPr dirty="0"/>
          </a:p>
          <a:p>
            <a:r>
              <a:rPr lang="en-US" dirty="0"/>
              <a:t>- </a:t>
            </a:r>
            <a:r>
              <a:rPr lang="en-US" dirty="0" smtClean="0"/>
              <a:t>Land use change in 2011 of pasture to agriculture.</a:t>
            </a:r>
            <a:endParaRPr dirty="0"/>
          </a:p>
          <a:p>
            <a:r>
              <a:rPr lang="en-US" dirty="0"/>
              <a:t>- </a:t>
            </a:r>
            <a:r>
              <a:rPr lang="en-US" dirty="0" smtClean="0"/>
              <a:t>Classified as pasture in </a:t>
            </a:r>
            <a:r>
              <a:rPr lang="en-US" dirty="0"/>
              <a:t>2008 </a:t>
            </a:r>
            <a:r>
              <a:rPr lang="en-US" dirty="0" smtClean="0"/>
              <a:t>by </a:t>
            </a:r>
            <a:r>
              <a:rPr lang="en-US" dirty="0" err="1"/>
              <a:t>TerraClass</a:t>
            </a:r>
            <a:r>
              <a:rPr lang="en-US" dirty="0"/>
              <a:t>.</a:t>
            </a:r>
            <a:endParaRPr dirty="0"/>
          </a:p>
        </p:txBody>
      </p:sp>
      <p:sp>
        <p:nvSpPr>
          <p:cNvPr id="9" name="TextShape 1"/>
          <p:cNvSpPr txBox="1"/>
          <p:nvPr/>
        </p:nvSpPr>
        <p:spPr>
          <a:xfrm>
            <a:off x="457172" y="16982"/>
            <a:ext cx="8228763" cy="1145009"/>
          </a:xfrm>
          <a:prstGeom prst="rect">
            <a:avLst/>
          </a:prstGeom>
        </p:spPr>
        <p:txBody>
          <a:bodyPr wrap="none" lIns="0" tIns="0" rIns="0" bIns="0" anchor="ctr"/>
          <a:lstStyle/>
          <a:p>
            <a:pPr algn="ctr"/>
            <a:r>
              <a:rPr lang="en-US" sz="3000" dirty="0" smtClean="0">
                <a:latin typeface="Calibri"/>
                <a:cs typeface="Calibri"/>
              </a:rPr>
              <a:t>DTW for MODIS time series (first results)</a:t>
            </a:r>
            <a:endParaRPr sz="3000" dirty="0">
              <a:latin typeface="Calibri"/>
              <a:cs typeface="Calibri"/>
            </a:endParaRPr>
          </a:p>
        </p:txBody>
      </p:sp>
      <p:sp>
        <p:nvSpPr>
          <p:cNvPr id="10" name="Text Box 3"/>
          <p:cNvSpPr txBox="1">
            <a:spLocks noChangeArrowheads="1"/>
          </p:cNvSpPr>
          <p:nvPr/>
        </p:nvSpPr>
        <p:spPr bwMode="auto">
          <a:xfrm>
            <a:off x="6317622" y="6488113"/>
            <a:ext cx="282637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defTabSz="914400" fontAlgn="base">
              <a:spcBef>
                <a:spcPct val="50000"/>
              </a:spcBef>
              <a:spcAft>
                <a:spcPct val="0"/>
              </a:spcAft>
              <a:defRPr/>
            </a:pPr>
            <a:r>
              <a:rPr lang="en-GB" dirty="0">
                <a:solidFill>
                  <a:srgbClr val="000000"/>
                </a:solidFill>
                <a:latin typeface="Calibri"/>
                <a:ea typeface="ＭＳ Ｐゴシック" charset="0"/>
                <a:cs typeface="Calibri"/>
              </a:rPr>
              <a:t>source: </a:t>
            </a:r>
            <a:r>
              <a:rPr lang="en-GB" dirty="0" smtClean="0">
                <a:solidFill>
                  <a:srgbClr val="000000"/>
                </a:solidFill>
                <a:latin typeface="Calibri"/>
                <a:ea typeface="ＭＳ Ｐゴシック" charset="0"/>
                <a:cs typeface="Calibri"/>
              </a:rPr>
              <a:t>Victor </a:t>
            </a:r>
            <a:r>
              <a:rPr lang="en-GB" dirty="0" err="1" smtClean="0">
                <a:solidFill>
                  <a:srgbClr val="000000"/>
                </a:solidFill>
                <a:latin typeface="Calibri"/>
                <a:ea typeface="ＭＳ Ｐゴシック" charset="0"/>
                <a:cs typeface="Calibri"/>
              </a:rPr>
              <a:t>Maus</a:t>
            </a:r>
            <a:r>
              <a:rPr lang="en-GB" dirty="0" smtClean="0">
                <a:solidFill>
                  <a:srgbClr val="000000"/>
                </a:solidFill>
                <a:latin typeface="Calibri"/>
                <a:ea typeface="ＭＳ Ｐゴシック" charset="0"/>
                <a:cs typeface="Calibri"/>
              </a:rPr>
              <a:t> (INPE)</a:t>
            </a:r>
            <a:endParaRPr lang="en-GB" dirty="0">
              <a:solidFill>
                <a:srgbClr val="000000"/>
              </a:solidFill>
              <a:latin typeface="Calibri"/>
              <a:ea typeface="ＭＳ Ｐゴシック" charset="0"/>
              <a:cs typeface="Calibri"/>
            </a:endParaRPr>
          </a:p>
        </p:txBody>
      </p:sp>
    </p:spTree>
    <p:extLst>
      <p:ext uri="{BB962C8B-B14F-4D97-AF65-F5344CB8AC3E}">
        <p14:creationId xmlns:p14="http://schemas.microsoft.com/office/powerpoint/2010/main" val="33343176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Shape 6"/>
          <p:cNvSpPr txBox="1"/>
          <p:nvPr/>
        </p:nvSpPr>
        <p:spPr>
          <a:xfrm>
            <a:off x="82944" y="6055548"/>
            <a:ext cx="6741323" cy="778906"/>
          </a:xfrm>
          <a:prstGeom prst="rect">
            <a:avLst/>
          </a:prstGeom>
        </p:spPr>
        <p:txBody>
          <a:bodyPr wrap="none" lIns="81639" tIns="40820" rIns="81639" bIns="40820"/>
          <a:lstStyle/>
          <a:p>
            <a:r>
              <a:rPr lang="en-US" dirty="0"/>
              <a:t>- </a:t>
            </a:r>
            <a:r>
              <a:rPr lang="en-US" dirty="0" err="1" smtClean="0"/>
              <a:t>Florest</a:t>
            </a:r>
            <a:r>
              <a:rPr lang="en-US" dirty="0" smtClean="0"/>
              <a:t> during all the years.</a:t>
            </a:r>
            <a:endParaRPr dirty="0"/>
          </a:p>
          <a:p>
            <a:r>
              <a:rPr lang="en-US" dirty="0"/>
              <a:t>- </a:t>
            </a:r>
            <a:r>
              <a:rPr lang="en-US" dirty="0" smtClean="0"/>
              <a:t>Classified as forest in 2008 by </a:t>
            </a:r>
            <a:r>
              <a:rPr lang="en-US" dirty="0" err="1" smtClean="0"/>
              <a:t>TerraClass</a:t>
            </a:r>
            <a:r>
              <a:rPr lang="en-US" dirty="0"/>
              <a:t>.</a:t>
            </a:r>
            <a:endParaRPr dirty="0"/>
          </a:p>
        </p:txBody>
      </p:sp>
      <p:pic>
        <p:nvPicPr>
          <p:cNvPr id="73" name="Picture 72"/>
          <p:cNvPicPr/>
          <p:nvPr/>
        </p:nvPicPr>
        <p:blipFill>
          <a:blip r:embed="rId2"/>
          <a:stretch>
            <a:fillRect/>
          </a:stretch>
        </p:blipFill>
        <p:spPr>
          <a:xfrm>
            <a:off x="424517" y="1940571"/>
            <a:ext cx="7299072" cy="4147635"/>
          </a:xfrm>
          <a:prstGeom prst="rect">
            <a:avLst/>
          </a:prstGeom>
        </p:spPr>
      </p:pic>
      <p:sp>
        <p:nvSpPr>
          <p:cNvPr id="9" name="TextShape 1"/>
          <p:cNvSpPr txBox="1"/>
          <p:nvPr/>
        </p:nvSpPr>
        <p:spPr>
          <a:xfrm>
            <a:off x="457172" y="16982"/>
            <a:ext cx="8228763" cy="1145009"/>
          </a:xfrm>
          <a:prstGeom prst="rect">
            <a:avLst/>
          </a:prstGeom>
        </p:spPr>
        <p:txBody>
          <a:bodyPr wrap="none" lIns="0" tIns="0" rIns="0" bIns="0" anchor="ctr"/>
          <a:lstStyle/>
          <a:p>
            <a:pPr algn="ctr"/>
            <a:r>
              <a:rPr lang="en-US" sz="3000" dirty="0" smtClean="0">
                <a:latin typeface="Calibri"/>
                <a:cs typeface="Calibri"/>
              </a:rPr>
              <a:t>DTW for MODIS time series (first results)</a:t>
            </a:r>
            <a:endParaRPr sz="3000" dirty="0">
              <a:latin typeface="Calibri"/>
              <a:cs typeface="Calibri"/>
            </a:endParaRPr>
          </a:p>
        </p:txBody>
      </p:sp>
      <p:sp>
        <p:nvSpPr>
          <p:cNvPr id="10" name="TextShape 2"/>
          <p:cNvSpPr txBox="1"/>
          <p:nvPr/>
        </p:nvSpPr>
        <p:spPr>
          <a:xfrm>
            <a:off x="445089" y="1287563"/>
            <a:ext cx="7007788" cy="412477"/>
          </a:xfrm>
          <a:prstGeom prst="rect">
            <a:avLst/>
          </a:prstGeom>
        </p:spPr>
        <p:txBody>
          <a:bodyPr wrap="none" lIns="0" tIns="0" rIns="0" bIns="0" anchor="ctr"/>
          <a:lstStyle/>
          <a:p>
            <a:r>
              <a:rPr lang="en-US" sz="2800" dirty="0" smtClean="0">
                <a:latin typeface="Calibri"/>
                <a:cs typeface="Calibri"/>
              </a:rPr>
              <a:t>Result for one pixel in </a:t>
            </a:r>
            <a:r>
              <a:rPr lang="en-US" sz="2800" dirty="0">
                <a:latin typeface="Calibri"/>
                <a:cs typeface="Calibri"/>
              </a:rPr>
              <a:t>a</a:t>
            </a:r>
            <a:r>
              <a:rPr lang="en-US" sz="2800" dirty="0" smtClean="0">
                <a:latin typeface="Calibri"/>
                <a:cs typeface="Calibri"/>
              </a:rPr>
              <a:t>rea </a:t>
            </a:r>
            <a:r>
              <a:rPr lang="en-US" sz="2800" dirty="0">
                <a:latin typeface="Calibri"/>
                <a:cs typeface="Calibri"/>
              </a:rPr>
              <a:t>2</a:t>
            </a:r>
            <a:endParaRPr sz="2800" dirty="0">
              <a:latin typeface="Calibri"/>
              <a:cs typeface="Calibri"/>
            </a:endParaRPr>
          </a:p>
        </p:txBody>
      </p:sp>
      <p:sp>
        <p:nvSpPr>
          <p:cNvPr id="11" name="TextShape 3"/>
          <p:cNvSpPr txBox="1"/>
          <p:nvPr/>
        </p:nvSpPr>
        <p:spPr>
          <a:xfrm>
            <a:off x="7806206" y="2387993"/>
            <a:ext cx="913037" cy="314175"/>
          </a:xfrm>
          <a:prstGeom prst="rect">
            <a:avLst/>
          </a:prstGeom>
        </p:spPr>
        <p:txBody>
          <a:bodyPr wrap="none" lIns="81639" tIns="40820" rIns="81639" bIns="40820"/>
          <a:lstStyle/>
          <a:p>
            <a:r>
              <a:rPr lang="en-US" dirty="0" smtClean="0">
                <a:solidFill>
                  <a:srgbClr val="008000"/>
                </a:solidFill>
              </a:rPr>
              <a:t>Forest</a:t>
            </a:r>
            <a:endParaRPr dirty="0"/>
          </a:p>
        </p:txBody>
      </p:sp>
      <p:sp>
        <p:nvSpPr>
          <p:cNvPr id="12" name="TextShape 4"/>
          <p:cNvSpPr txBox="1"/>
          <p:nvPr/>
        </p:nvSpPr>
        <p:spPr>
          <a:xfrm>
            <a:off x="7805553" y="2073818"/>
            <a:ext cx="1155012" cy="314175"/>
          </a:xfrm>
          <a:prstGeom prst="rect">
            <a:avLst/>
          </a:prstGeom>
        </p:spPr>
        <p:txBody>
          <a:bodyPr wrap="none" lIns="81639" tIns="40820" rIns="81639" bIns="40820"/>
          <a:lstStyle/>
          <a:p>
            <a:r>
              <a:rPr lang="en-US" dirty="0" smtClean="0">
                <a:solidFill>
                  <a:srgbClr val="FF0000"/>
                </a:solidFill>
              </a:rPr>
              <a:t>Agriculture</a:t>
            </a:r>
            <a:endParaRPr dirty="0"/>
          </a:p>
        </p:txBody>
      </p:sp>
      <p:sp>
        <p:nvSpPr>
          <p:cNvPr id="13" name="TextShape 5"/>
          <p:cNvSpPr txBox="1"/>
          <p:nvPr/>
        </p:nvSpPr>
        <p:spPr>
          <a:xfrm>
            <a:off x="7788246" y="2702168"/>
            <a:ext cx="1097212" cy="314175"/>
          </a:xfrm>
          <a:prstGeom prst="rect">
            <a:avLst/>
          </a:prstGeom>
        </p:spPr>
        <p:txBody>
          <a:bodyPr wrap="none" lIns="81639" tIns="40820" rIns="81639" bIns="40820"/>
          <a:lstStyle/>
          <a:p>
            <a:r>
              <a:rPr lang="en-US" dirty="0" smtClean="0">
                <a:solidFill>
                  <a:srgbClr val="0000FF"/>
                </a:solidFill>
              </a:rPr>
              <a:t>Pasture</a:t>
            </a:r>
            <a:endParaRPr dirty="0"/>
          </a:p>
        </p:txBody>
      </p:sp>
      <p:sp>
        <p:nvSpPr>
          <p:cNvPr id="14" name="Text Box 3"/>
          <p:cNvSpPr txBox="1">
            <a:spLocks noChangeArrowheads="1"/>
          </p:cNvSpPr>
          <p:nvPr/>
        </p:nvSpPr>
        <p:spPr bwMode="auto">
          <a:xfrm>
            <a:off x="6317622" y="6488113"/>
            <a:ext cx="282637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defTabSz="914400" fontAlgn="base">
              <a:spcBef>
                <a:spcPct val="50000"/>
              </a:spcBef>
              <a:spcAft>
                <a:spcPct val="0"/>
              </a:spcAft>
              <a:defRPr/>
            </a:pPr>
            <a:r>
              <a:rPr lang="en-GB" dirty="0">
                <a:solidFill>
                  <a:srgbClr val="000000"/>
                </a:solidFill>
                <a:latin typeface="Calibri"/>
                <a:ea typeface="ＭＳ Ｐゴシック" charset="0"/>
                <a:cs typeface="Calibri"/>
              </a:rPr>
              <a:t>source: </a:t>
            </a:r>
            <a:r>
              <a:rPr lang="en-GB" dirty="0" smtClean="0">
                <a:solidFill>
                  <a:srgbClr val="000000"/>
                </a:solidFill>
                <a:latin typeface="Calibri"/>
                <a:ea typeface="ＭＳ Ｐゴシック" charset="0"/>
                <a:cs typeface="Calibri"/>
              </a:rPr>
              <a:t>Victor </a:t>
            </a:r>
            <a:r>
              <a:rPr lang="en-GB" dirty="0" err="1" smtClean="0">
                <a:solidFill>
                  <a:srgbClr val="000000"/>
                </a:solidFill>
                <a:latin typeface="Calibri"/>
                <a:ea typeface="ＭＳ Ｐゴシック" charset="0"/>
                <a:cs typeface="Calibri"/>
              </a:rPr>
              <a:t>Maus</a:t>
            </a:r>
            <a:r>
              <a:rPr lang="en-GB" dirty="0" smtClean="0">
                <a:solidFill>
                  <a:srgbClr val="000000"/>
                </a:solidFill>
                <a:latin typeface="Calibri"/>
                <a:ea typeface="ＭＳ Ｐゴシック" charset="0"/>
                <a:cs typeface="Calibri"/>
              </a:rPr>
              <a:t> (INPE)</a:t>
            </a:r>
            <a:endParaRPr lang="en-GB" dirty="0">
              <a:solidFill>
                <a:srgbClr val="000000"/>
              </a:solidFill>
              <a:latin typeface="Calibri"/>
              <a:ea typeface="ＭＳ Ｐゴシック" charset="0"/>
              <a:cs typeface="Calibri"/>
            </a:endParaRPr>
          </a:p>
        </p:txBody>
      </p:sp>
    </p:spTree>
    <p:extLst>
      <p:ext uri="{BB962C8B-B14F-4D97-AF65-F5344CB8AC3E}">
        <p14:creationId xmlns:p14="http://schemas.microsoft.com/office/powerpoint/2010/main" val="136359533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3" y="-49213"/>
            <a:ext cx="9180513" cy="690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Rectangle 4"/>
          <p:cNvSpPr>
            <a:spLocks noChangeArrowheads="1"/>
          </p:cNvSpPr>
          <p:nvPr/>
        </p:nvSpPr>
        <p:spPr bwMode="auto">
          <a:xfrm>
            <a:off x="1245603" y="2002458"/>
            <a:ext cx="7442785" cy="694678"/>
          </a:xfrm>
          <a:prstGeom prst="rect">
            <a:avLst/>
          </a:prstGeom>
          <a:solidFill>
            <a:srgbClr val="E1E6F1">
              <a:alpha val="78000"/>
            </a:srgbClr>
          </a:solidFill>
          <a:ln w="9525">
            <a:solidFill>
              <a:srgbClr val="81D9A9"/>
            </a:solidFill>
            <a:miter lim="800000"/>
            <a:headEnd/>
            <a:tailEnd/>
          </a:ln>
        </p:spPr>
        <p:txBody>
          <a:bodyPr wrap="square" lIns="108000" tIns="93600">
            <a:spAutoFit/>
          </a:bodyPr>
          <a:lstStyle/>
          <a:p>
            <a:pPr>
              <a:spcBef>
                <a:spcPts val="1200"/>
              </a:spcBef>
              <a:spcAft>
                <a:spcPts val="600"/>
              </a:spcAft>
            </a:pPr>
            <a:r>
              <a:rPr lang="en-US" sz="3600" b="1" dirty="0" smtClean="0">
                <a:solidFill>
                  <a:srgbClr val="800000"/>
                </a:solidFill>
                <a:latin typeface="Calibri" charset="0"/>
                <a:cs typeface="Calibri" charset="0"/>
              </a:rPr>
              <a:t>Forget maps, think spatial databases!</a:t>
            </a:r>
            <a:endParaRPr lang="en-US" sz="3600" b="1" dirty="0">
              <a:solidFill>
                <a:srgbClr val="800000"/>
              </a:solidFill>
              <a:latin typeface="Calibri" charset="0"/>
              <a:cs typeface="Calibri" charset="0"/>
            </a:endParaRPr>
          </a:p>
        </p:txBody>
      </p:sp>
    </p:spTree>
    <p:extLst>
      <p:ext uri="{BB962C8B-B14F-4D97-AF65-F5344CB8AC3E}">
        <p14:creationId xmlns:p14="http://schemas.microsoft.com/office/powerpoint/2010/main" val="3503223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ppt_x"/>
                                          </p:val>
                                        </p:tav>
                                        <p:tav>
                                          <p:val>
                                            <p:strVal val="#ppt_x"/>
                                          </p:val>
                                        </p:tav>
                                      </p:tavLst>
                                    </p:anim>
                                    <p:anim calcmode="lin" valueType="num">
                                      <p:cBhvr>
                                        <p:cTn id="8" dur="500" fill="hold"/>
                                        <p:tgtEl>
                                          <p:spTgt spid="2"/>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p:cTn id="12" dur="500" fill="hold"/>
                                        <p:tgtEl>
                                          <p:spTgt spid="2"/>
                                        </p:tgtEl>
                                        <p:attrNameLst>
                                          <p:attrName>ppt_x</p:attrName>
                                        </p:attrNameLst>
                                      </p:cBhvr>
                                      <p:tavLst>
                                        <p:tav tm="100000">
                                          <p:val>
                                            <p:strVal val="#ppt_x"/>
                                          </p:val>
                                        </p:tav>
                                        <p:tav>
                                          <p:val>
                                            <p:strVal val="#ppt_x"/>
                                          </p:val>
                                        </p:tav>
                                      </p:tavLst>
                                    </p:anim>
                                    <p:anim calcmode="lin" valueType="num">
                                      <p:cBhvr>
                                        <p:cTn id="13" dur="500" fill="hold"/>
                                        <p:tgtEl>
                                          <p:spTgt spid="2"/>
                                        </p:tgtEl>
                                        <p:attrNameLst>
                                          <p:attrName>ppt_y</p:attrName>
                                        </p:attrNameLst>
                                      </p:cBhvr>
                                      <p:tavLst>
                                        <p:tav tm="100000">
                                          <p:val>
                                            <p:strVal val="#ppt_y"/>
                                          </p:val>
                                        </p:tav>
                                        <p:tav>
                                          <p:val>
                                            <p:strVal val="1+#ppt_h/2"/>
                                          </p:val>
                                        </p:tav>
                                      </p:tavLst>
                                    </p:anim>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pPr eaLnBrk="1" hangingPunct="1"/>
            <a:r>
              <a:rPr lang="en-US">
                <a:latin typeface="Calibri" charset="0"/>
              </a:rPr>
              <a:t>Data Access Hitting a Wall </a:t>
            </a:r>
          </a:p>
        </p:txBody>
      </p:sp>
      <p:sp>
        <p:nvSpPr>
          <p:cNvPr id="185346" name="Rectangle 3"/>
          <p:cNvSpPr>
            <a:spLocks noGrp="1" noChangeArrowheads="1"/>
          </p:cNvSpPr>
          <p:nvPr>
            <p:ph type="body" sz="half" idx="4294967295"/>
          </p:nvPr>
        </p:nvSpPr>
        <p:spPr>
          <a:xfrm>
            <a:off x="0" y="1239838"/>
            <a:ext cx="9144000" cy="747712"/>
          </a:xfrm>
        </p:spPr>
        <p:txBody>
          <a:bodyPr/>
          <a:lstStyle/>
          <a:p>
            <a:pPr algn="ctr" eaLnBrk="1" hangingPunct="1">
              <a:lnSpc>
                <a:spcPct val="90000"/>
              </a:lnSpc>
              <a:buFontTx/>
              <a:buNone/>
            </a:pPr>
            <a:r>
              <a:rPr lang="en-US" sz="2800">
                <a:latin typeface="Calibri" charset="0"/>
              </a:rPr>
              <a:t>Current science practice based on data download</a:t>
            </a:r>
            <a:br>
              <a:rPr lang="en-US" sz="2800">
                <a:latin typeface="Calibri" charset="0"/>
              </a:rPr>
            </a:br>
            <a:endParaRPr lang="en-US" sz="2800">
              <a:latin typeface="Calibri" charset="0"/>
            </a:endParaRPr>
          </a:p>
        </p:txBody>
      </p:sp>
      <p:pic>
        <p:nvPicPr>
          <p:cNvPr id="185347" name="Picture 5" descr="j0197718[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1063" y="1946275"/>
            <a:ext cx="2046287"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9063" y="1854200"/>
            <a:ext cx="3884612"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649288" y="5519738"/>
            <a:ext cx="7951787"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2" tIns="45705" rIns="91412" bIns="45705"/>
          <a:lst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Calibri"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Calibri"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Calibri"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ctr">
              <a:lnSpc>
                <a:spcPct val="90000"/>
              </a:lnSpc>
              <a:buFontTx/>
              <a:buNone/>
              <a:defRPr/>
            </a:pPr>
            <a:r>
              <a:rPr lang="en-US" sz="2800" dirty="0">
                <a:solidFill>
                  <a:schemeClr val="accent5">
                    <a:lumMod val="10000"/>
                  </a:schemeClr>
                </a:solidFill>
                <a:latin typeface="Calibri"/>
                <a:cs typeface="Calibri"/>
              </a:rPr>
              <a:t>How do you download a petabyte?</a:t>
            </a:r>
          </a:p>
        </p:txBody>
      </p:sp>
    </p:spTree>
    <p:extLst>
      <p:ext uri="{BB962C8B-B14F-4D97-AF65-F5344CB8AC3E}">
        <p14:creationId xmlns:p14="http://schemas.microsoft.com/office/powerpoint/2010/main" val="3759040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a:lstStyle/>
          <a:p>
            <a:pPr eaLnBrk="1" hangingPunct="1"/>
            <a:r>
              <a:rPr lang="en-US">
                <a:latin typeface="Calibri" charset="0"/>
              </a:rPr>
              <a:t>Data Access Hitting a Wall </a:t>
            </a:r>
          </a:p>
        </p:txBody>
      </p:sp>
      <p:sp>
        <p:nvSpPr>
          <p:cNvPr id="186370" name="Rectangle 3"/>
          <p:cNvSpPr>
            <a:spLocks noGrp="1" noChangeArrowheads="1"/>
          </p:cNvSpPr>
          <p:nvPr>
            <p:ph type="body" sz="half" idx="4294967295"/>
          </p:nvPr>
        </p:nvSpPr>
        <p:spPr>
          <a:xfrm>
            <a:off x="0" y="1239838"/>
            <a:ext cx="9144000" cy="747712"/>
          </a:xfrm>
        </p:spPr>
        <p:txBody>
          <a:bodyPr/>
          <a:lstStyle/>
          <a:p>
            <a:pPr algn="ctr" eaLnBrk="1" hangingPunct="1">
              <a:lnSpc>
                <a:spcPct val="90000"/>
              </a:lnSpc>
              <a:buFontTx/>
              <a:buNone/>
            </a:pPr>
            <a:r>
              <a:rPr lang="en-US" sz="2800">
                <a:latin typeface="Calibri" charset="0"/>
              </a:rPr>
              <a:t>Current science practice based on data download</a:t>
            </a:r>
            <a:br>
              <a:rPr lang="en-US" sz="2800">
                <a:latin typeface="Calibri" charset="0"/>
              </a:rPr>
            </a:br>
            <a:endParaRPr lang="en-US" sz="2800">
              <a:latin typeface="Calibri" charset="0"/>
            </a:endParaRPr>
          </a:p>
        </p:txBody>
      </p:sp>
      <p:pic>
        <p:nvPicPr>
          <p:cNvPr id="186371" name="Picture 5" descr="j0197718[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1063" y="1946275"/>
            <a:ext cx="2046287"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9063" y="1854200"/>
            <a:ext cx="3884612"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649288" y="5519738"/>
            <a:ext cx="795178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2" tIns="45705" rIns="91412" bIns="45705"/>
          <a:lst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Calibri"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Calibri"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Calibri"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ctr">
              <a:lnSpc>
                <a:spcPct val="90000"/>
              </a:lnSpc>
              <a:buFontTx/>
              <a:buNone/>
              <a:defRPr/>
            </a:pPr>
            <a:r>
              <a:rPr lang="en-US" sz="2800" dirty="0">
                <a:solidFill>
                  <a:schemeClr val="accent5">
                    <a:lumMod val="10000"/>
                  </a:schemeClr>
                </a:solidFill>
                <a:latin typeface="Calibri"/>
                <a:cs typeface="Calibri"/>
              </a:rPr>
              <a:t>How do you download a petabyte?</a:t>
            </a:r>
          </a:p>
          <a:p>
            <a:pPr algn="ctr">
              <a:lnSpc>
                <a:spcPct val="90000"/>
              </a:lnSpc>
              <a:buFontTx/>
              <a:buNone/>
              <a:defRPr/>
            </a:pPr>
            <a:r>
              <a:rPr lang="en-US" sz="2800" dirty="0">
                <a:solidFill>
                  <a:srgbClr val="800000"/>
                </a:solidFill>
                <a:latin typeface="Calibri"/>
                <a:cs typeface="Calibri"/>
              </a:rPr>
              <a:t>You don’t! Move the software to the archive</a:t>
            </a:r>
          </a:p>
        </p:txBody>
      </p:sp>
    </p:spTree>
    <p:extLst>
      <p:ext uri="{BB962C8B-B14F-4D97-AF65-F5344CB8AC3E}">
        <p14:creationId xmlns:p14="http://schemas.microsoft.com/office/powerpoint/2010/main" val="3570660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a:xfrm>
            <a:off x="684213" y="476250"/>
            <a:ext cx="8153400" cy="762000"/>
          </a:xfrm>
        </p:spPr>
        <p:txBody>
          <a:bodyPr/>
          <a:lstStyle/>
          <a:p>
            <a:r>
              <a:rPr lang="en-US">
                <a:latin typeface="Calibri" charset="0"/>
              </a:rPr>
              <a:t>Scientific Data Management in the Coming Decade (Jim Gray, 2005)</a:t>
            </a:r>
          </a:p>
        </p:txBody>
      </p:sp>
      <p:pic>
        <p:nvPicPr>
          <p:cNvPr id="18739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77050" y="1773238"/>
            <a:ext cx="22352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84213" y="1844675"/>
            <a:ext cx="5954712" cy="4997450"/>
          </a:xfrm>
          <a:prstGeom prst="rect">
            <a:avLst/>
          </a:prstGeom>
          <a:ln>
            <a:solidFill>
              <a:schemeClr val="tx1">
                <a:lumMod val="65000"/>
                <a:lumOff val="35000"/>
              </a:schemeClr>
            </a:solidFill>
          </a:ln>
        </p:spPr>
        <p:txBody>
          <a:bodyPr lIns="91412" tIns="45705" rIns="91412" bIns="45705">
            <a:spAutoFit/>
          </a:bodyPr>
          <a:lstStyle/>
          <a:p>
            <a:pPr>
              <a:defRPr/>
            </a:pPr>
            <a:r>
              <a:rPr lang="en-US" sz="2400" dirty="0">
                <a:latin typeface="Georgia"/>
                <a:cs typeface="Georgia"/>
              </a:rPr>
              <a:t>Next-generation science instruments and simulations will produce </a:t>
            </a:r>
            <a:r>
              <a:rPr lang="en-US" sz="2400" dirty="0" err="1">
                <a:latin typeface="Georgia"/>
                <a:cs typeface="Georgia"/>
              </a:rPr>
              <a:t>peta</a:t>
            </a:r>
            <a:r>
              <a:rPr lang="en-US" sz="2400" dirty="0">
                <a:latin typeface="Georgia"/>
                <a:cs typeface="Georgia"/>
              </a:rPr>
              <a:t>-scale datasets. </a:t>
            </a:r>
            <a:r>
              <a:rPr lang="en-US" sz="2400" dirty="0">
                <a:solidFill>
                  <a:srgbClr val="800000"/>
                </a:solidFill>
                <a:latin typeface="Georgia"/>
                <a:cs typeface="Georgia"/>
              </a:rPr>
              <a:t>Such </a:t>
            </a:r>
            <a:r>
              <a:rPr lang="en-US" sz="2400" dirty="0" err="1">
                <a:solidFill>
                  <a:srgbClr val="800000"/>
                </a:solidFill>
                <a:latin typeface="Georgia"/>
                <a:cs typeface="Georgia"/>
              </a:rPr>
              <a:t>peta</a:t>
            </a:r>
            <a:r>
              <a:rPr lang="en-US" sz="2400" dirty="0">
                <a:solidFill>
                  <a:srgbClr val="800000"/>
                </a:solidFill>
                <a:latin typeface="Georgia"/>
                <a:cs typeface="Georgia"/>
              </a:rPr>
              <a:t>-scale datasets will be housed by science centers that provide substantial storage and processing for scientists who access the data via smart notebooks. </a:t>
            </a:r>
            <a:r>
              <a:rPr lang="en-US" sz="2400" dirty="0">
                <a:latin typeface="Georgia"/>
                <a:cs typeface="Georgia"/>
              </a:rPr>
              <a:t>The procedural stream-of-bytes-file-centric approach to data analysis is both too cumbersome and too serial for such large datasets. Database systems will be judged by their support of common metadata standards and by their ability to manage and access </a:t>
            </a:r>
            <a:r>
              <a:rPr lang="en-US" sz="2400" dirty="0" err="1">
                <a:latin typeface="Georgia"/>
                <a:cs typeface="Georgia"/>
              </a:rPr>
              <a:t>peta</a:t>
            </a:r>
            <a:r>
              <a:rPr lang="en-US" sz="2400" dirty="0">
                <a:latin typeface="Georgia"/>
                <a:cs typeface="Georgia"/>
              </a:rPr>
              <a:t>-scale datasets. </a:t>
            </a:r>
          </a:p>
        </p:txBody>
      </p:sp>
    </p:spTree>
    <p:extLst>
      <p:ext uri="{BB962C8B-B14F-4D97-AF65-F5344CB8AC3E}">
        <p14:creationId xmlns:p14="http://schemas.microsoft.com/office/powerpoint/2010/main" val="13684238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EAA147BC-B843-224B-A263-72D8ABA097D7}" type="slidenum">
              <a:rPr lang="en-US"/>
              <a:pPr eaLnBrk="1" hangingPunct="1"/>
              <a:t>57</a:t>
            </a:fld>
            <a:endParaRPr lang="en-US"/>
          </a:p>
        </p:txBody>
      </p:sp>
      <p:sp>
        <p:nvSpPr>
          <p:cNvPr id="188418" name="Rectangle 3"/>
          <p:cNvSpPr>
            <a:spLocks noGrp="1" noChangeArrowheads="1"/>
          </p:cNvSpPr>
          <p:nvPr>
            <p:ph type="title"/>
          </p:nvPr>
        </p:nvSpPr>
        <p:spPr>
          <a:xfrm>
            <a:off x="774095" y="0"/>
            <a:ext cx="7226904" cy="1446817"/>
          </a:xfrm>
        </p:spPr>
        <p:txBody>
          <a:bodyPr/>
          <a:lstStyle/>
          <a:p>
            <a:pPr eaLnBrk="1" hangingPunct="1"/>
            <a:r>
              <a:rPr lang="en-US" dirty="0">
                <a:latin typeface="Calibri" charset="0"/>
              </a:rPr>
              <a:t/>
            </a:r>
            <a:br>
              <a:rPr lang="en-US" dirty="0">
                <a:latin typeface="Calibri" charset="0"/>
              </a:rPr>
            </a:br>
            <a:r>
              <a:rPr lang="en-US" sz="4000" dirty="0">
                <a:latin typeface="Calibri" charset="0"/>
              </a:rPr>
              <a:t>Virtual Observatory</a:t>
            </a:r>
            <a:r>
              <a:rPr lang="en-US" dirty="0">
                <a:latin typeface="Calibri" charset="0"/>
              </a:rPr>
              <a:t/>
            </a:r>
            <a:br>
              <a:rPr lang="en-US" dirty="0">
                <a:latin typeface="Calibri" charset="0"/>
              </a:rPr>
            </a:br>
            <a:endParaRPr lang="en-US" sz="2800" dirty="0">
              <a:latin typeface="Calibri" charset="0"/>
            </a:endParaRPr>
          </a:p>
        </p:txBody>
      </p:sp>
      <p:sp>
        <p:nvSpPr>
          <p:cNvPr id="188419" name="Rectangle 4"/>
          <p:cNvSpPr>
            <a:spLocks noGrp="1" noChangeArrowheads="1"/>
          </p:cNvSpPr>
          <p:nvPr>
            <p:ph type="body" sz="half" idx="1"/>
          </p:nvPr>
        </p:nvSpPr>
        <p:spPr>
          <a:xfrm>
            <a:off x="628951" y="1700212"/>
            <a:ext cx="3904155" cy="1574164"/>
          </a:xfrm>
          <a:solidFill>
            <a:srgbClr val="D9D9D9"/>
          </a:solidFill>
        </p:spPr>
        <p:txBody>
          <a:bodyPr/>
          <a:lstStyle/>
          <a:p>
            <a:pPr marL="0" indent="0" eaLnBrk="1" hangingPunct="1">
              <a:buFont typeface="Wingdings" charset="0"/>
              <a:buNone/>
            </a:pPr>
            <a:r>
              <a:rPr lang="en-US" sz="2800" dirty="0">
                <a:solidFill>
                  <a:srgbClr val="00005E"/>
                </a:solidFill>
                <a:latin typeface="Calibri" charset="0"/>
              </a:rPr>
              <a:t>If data is online, internet is the world</a:t>
            </a:r>
            <a:r>
              <a:rPr lang="ja-JP" altLang="en-US" sz="2800" dirty="0">
                <a:solidFill>
                  <a:srgbClr val="00005E"/>
                </a:solidFill>
                <a:latin typeface="Arial" charset="0"/>
              </a:rPr>
              <a:t>’</a:t>
            </a:r>
            <a:r>
              <a:rPr lang="en-US" altLang="ja-JP" sz="2800" dirty="0">
                <a:solidFill>
                  <a:srgbClr val="00005E"/>
                </a:solidFill>
                <a:latin typeface="Calibri" charset="0"/>
              </a:rPr>
              <a:t>s best </a:t>
            </a:r>
            <a:r>
              <a:rPr lang="en-US" altLang="ja-JP" sz="2800" dirty="0" smtClean="0">
                <a:solidFill>
                  <a:srgbClr val="00005E"/>
                </a:solidFill>
                <a:latin typeface="Calibri" charset="0"/>
              </a:rPr>
              <a:t>telescope (Jim Gray)</a:t>
            </a:r>
            <a:endParaRPr lang="en-US" sz="2800" dirty="0">
              <a:solidFill>
                <a:srgbClr val="00005E"/>
              </a:solidFill>
              <a:latin typeface="Calibri" charset="0"/>
            </a:endParaRPr>
          </a:p>
        </p:txBody>
      </p:sp>
      <p:grpSp>
        <p:nvGrpSpPr>
          <p:cNvPr id="188420" name="Group 30"/>
          <p:cNvGrpSpPr>
            <a:grpSpLocks/>
          </p:cNvGrpSpPr>
          <p:nvPr/>
        </p:nvGrpSpPr>
        <p:grpSpPr bwMode="auto">
          <a:xfrm>
            <a:off x="3132138" y="0"/>
            <a:ext cx="6164262" cy="7010400"/>
            <a:chOff x="3744" y="0"/>
            <a:chExt cx="2112" cy="4419"/>
          </a:xfrm>
        </p:grpSpPr>
        <p:pic>
          <p:nvPicPr>
            <p:cNvPr id="188422" name="Picture 5" descr="chandr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2" y="0"/>
              <a:ext cx="864"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3" name="Picture 6" descr="ng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2" y="432"/>
              <a:ext cx="81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4" name="Picture 7" descr="GLAST_in_orbi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92" y="960"/>
              <a:ext cx="816"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5" name="Picture 8" descr="hubble-2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92" y="1584"/>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6" name="Picture 9" descr="ImageMonth"/>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92" y="3744"/>
              <a:ext cx="816"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7" name="Picture 10" descr="vla-w40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992" y="3264"/>
              <a:ext cx="816"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8" name="Picture 11" descr="Keck"/>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92" y="2592"/>
              <a:ext cx="853"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12" descr="The Telescope"/>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92" y="2064"/>
              <a:ext cx="816"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7837" name="AutoShape 13"/>
            <p:cNvSpPr>
              <a:spLocks noChangeArrowheads="1"/>
            </p:cNvSpPr>
            <p:nvPr/>
          </p:nvSpPr>
          <p:spPr bwMode="auto">
            <a:xfrm>
              <a:off x="4416" y="0"/>
              <a:ext cx="576" cy="384"/>
            </a:xfrm>
            <a:prstGeom prst="can">
              <a:avLst>
                <a:gd name="adj" fmla="val 25000"/>
              </a:avLst>
            </a:prstGeom>
            <a:gradFill rotWithShape="0">
              <a:gsLst>
                <a:gs pos="0">
                  <a:srgbClr val="CC9900"/>
                </a:gs>
                <a:gs pos="50000">
                  <a:srgbClr val="CC9900">
                    <a:gamma/>
                    <a:tint val="54510"/>
                    <a:invGamma/>
                  </a:srgbClr>
                </a:gs>
                <a:gs pos="100000">
                  <a:srgbClr val="CC99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8" name="AutoShape 14"/>
            <p:cNvSpPr>
              <a:spLocks noChangeArrowheads="1"/>
            </p:cNvSpPr>
            <p:nvPr/>
          </p:nvSpPr>
          <p:spPr bwMode="auto">
            <a:xfrm>
              <a:off x="4416" y="562"/>
              <a:ext cx="576" cy="377"/>
            </a:xfrm>
            <a:prstGeom prst="can">
              <a:avLst>
                <a:gd name="adj" fmla="val 25000"/>
              </a:avLst>
            </a:prstGeom>
            <a:gradFill rotWithShape="0">
              <a:gsLst>
                <a:gs pos="0">
                  <a:srgbClr val="CC9900"/>
                </a:gs>
                <a:gs pos="50000">
                  <a:srgbClr val="CC9900">
                    <a:gamma/>
                    <a:tint val="54510"/>
                    <a:invGamma/>
                  </a:srgbClr>
                </a:gs>
                <a:gs pos="100000">
                  <a:srgbClr val="CC99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9" name="AutoShape 15"/>
            <p:cNvSpPr>
              <a:spLocks noChangeArrowheads="1"/>
            </p:cNvSpPr>
            <p:nvPr/>
          </p:nvSpPr>
          <p:spPr bwMode="auto">
            <a:xfrm>
              <a:off x="4416" y="1124"/>
              <a:ext cx="576" cy="384"/>
            </a:xfrm>
            <a:prstGeom prst="can">
              <a:avLst>
                <a:gd name="adj" fmla="val 25000"/>
              </a:avLst>
            </a:prstGeom>
            <a:gradFill rotWithShape="0">
              <a:gsLst>
                <a:gs pos="0">
                  <a:srgbClr val="CC9900"/>
                </a:gs>
                <a:gs pos="50000">
                  <a:srgbClr val="CC9900">
                    <a:gamma/>
                    <a:tint val="54510"/>
                    <a:invGamma/>
                  </a:srgbClr>
                </a:gs>
                <a:gs pos="100000">
                  <a:srgbClr val="CC99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40" name="AutoShape 16"/>
            <p:cNvSpPr>
              <a:spLocks noChangeArrowheads="1"/>
            </p:cNvSpPr>
            <p:nvPr/>
          </p:nvSpPr>
          <p:spPr bwMode="auto">
            <a:xfrm>
              <a:off x="4416" y="2249"/>
              <a:ext cx="576" cy="384"/>
            </a:xfrm>
            <a:prstGeom prst="can">
              <a:avLst>
                <a:gd name="adj" fmla="val 25000"/>
              </a:avLst>
            </a:prstGeom>
            <a:gradFill rotWithShape="0">
              <a:gsLst>
                <a:gs pos="0">
                  <a:srgbClr val="CC9900"/>
                </a:gs>
                <a:gs pos="50000">
                  <a:srgbClr val="CC9900">
                    <a:gamma/>
                    <a:tint val="54510"/>
                    <a:invGamma/>
                  </a:srgbClr>
                </a:gs>
                <a:gs pos="100000">
                  <a:srgbClr val="CC99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41" name="AutoShape 17"/>
            <p:cNvSpPr>
              <a:spLocks noChangeArrowheads="1"/>
            </p:cNvSpPr>
            <p:nvPr/>
          </p:nvSpPr>
          <p:spPr bwMode="auto">
            <a:xfrm>
              <a:off x="4416" y="2811"/>
              <a:ext cx="576" cy="384"/>
            </a:xfrm>
            <a:prstGeom prst="can">
              <a:avLst>
                <a:gd name="adj" fmla="val 25000"/>
              </a:avLst>
            </a:prstGeom>
            <a:gradFill rotWithShape="0">
              <a:gsLst>
                <a:gs pos="0">
                  <a:srgbClr val="CC9900"/>
                </a:gs>
                <a:gs pos="50000">
                  <a:srgbClr val="CC9900">
                    <a:gamma/>
                    <a:tint val="54510"/>
                    <a:invGamma/>
                  </a:srgbClr>
                </a:gs>
                <a:gs pos="100000">
                  <a:srgbClr val="CC99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42" name="AutoShape 18"/>
            <p:cNvSpPr>
              <a:spLocks noChangeArrowheads="1"/>
            </p:cNvSpPr>
            <p:nvPr/>
          </p:nvSpPr>
          <p:spPr bwMode="auto">
            <a:xfrm>
              <a:off x="4416" y="3373"/>
              <a:ext cx="576" cy="377"/>
            </a:xfrm>
            <a:prstGeom prst="can">
              <a:avLst>
                <a:gd name="adj" fmla="val 25000"/>
              </a:avLst>
            </a:prstGeom>
            <a:gradFill rotWithShape="0">
              <a:gsLst>
                <a:gs pos="0">
                  <a:srgbClr val="CC9900"/>
                </a:gs>
                <a:gs pos="50000">
                  <a:srgbClr val="CC9900">
                    <a:gamma/>
                    <a:tint val="54510"/>
                    <a:invGamma/>
                  </a:srgbClr>
                </a:gs>
                <a:gs pos="100000">
                  <a:srgbClr val="CC99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43" name="AutoShape 19"/>
            <p:cNvSpPr>
              <a:spLocks noChangeArrowheads="1"/>
            </p:cNvSpPr>
            <p:nvPr/>
          </p:nvSpPr>
          <p:spPr bwMode="auto">
            <a:xfrm>
              <a:off x="4416" y="3936"/>
              <a:ext cx="576" cy="384"/>
            </a:xfrm>
            <a:prstGeom prst="can">
              <a:avLst>
                <a:gd name="adj" fmla="val 25000"/>
              </a:avLst>
            </a:prstGeom>
            <a:gradFill rotWithShape="0">
              <a:gsLst>
                <a:gs pos="0">
                  <a:srgbClr val="CC9900"/>
                </a:gs>
                <a:gs pos="50000">
                  <a:srgbClr val="CC9900">
                    <a:gamma/>
                    <a:tint val="54510"/>
                    <a:invGamma/>
                  </a:srgbClr>
                </a:gs>
                <a:gs pos="100000">
                  <a:srgbClr val="CC99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44" name="AutoShape 20"/>
            <p:cNvSpPr>
              <a:spLocks noChangeArrowheads="1"/>
            </p:cNvSpPr>
            <p:nvPr/>
          </p:nvSpPr>
          <p:spPr bwMode="auto">
            <a:xfrm>
              <a:off x="4416" y="1686"/>
              <a:ext cx="576" cy="384"/>
            </a:xfrm>
            <a:prstGeom prst="can">
              <a:avLst>
                <a:gd name="adj" fmla="val 25000"/>
              </a:avLst>
            </a:prstGeom>
            <a:gradFill rotWithShape="0">
              <a:gsLst>
                <a:gs pos="0">
                  <a:srgbClr val="CC9900"/>
                </a:gs>
                <a:gs pos="50000">
                  <a:srgbClr val="CC9900">
                    <a:gamma/>
                    <a:tint val="54510"/>
                    <a:invGamma/>
                  </a:srgbClr>
                </a:gs>
                <a:gs pos="100000">
                  <a:srgbClr val="CC99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88438" name="Picture 21" descr="j019538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flipH="1">
              <a:off x="3744" y="3792"/>
              <a:ext cx="571"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6" name="Line 22"/>
            <p:cNvSpPr>
              <a:spLocks noChangeShapeType="1"/>
            </p:cNvSpPr>
            <p:nvPr/>
          </p:nvSpPr>
          <p:spPr bwMode="auto">
            <a:xfrm flipH="1">
              <a:off x="4032" y="336"/>
              <a:ext cx="384" cy="34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7847" name="Line 23"/>
            <p:cNvSpPr>
              <a:spLocks noChangeShapeType="1"/>
            </p:cNvSpPr>
            <p:nvPr/>
          </p:nvSpPr>
          <p:spPr bwMode="auto">
            <a:xfrm flipH="1" flipV="1">
              <a:off x="4272" y="3936"/>
              <a:ext cx="1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7848" name="Line 24"/>
            <p:cNvSpPr>
              <a:spLocks noChangeShapeType="1"/>
            </p:cNvSpPr>
            <p:nvPr/>
          </p:nvSpPr>
          <p:spPr bwMode="auto">
            <a:xfrm flipH="1">
              <a:off x="4320" y="3696"/>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7849" name="Line 25"/>
            <p:cNvSpPr>
              <a:spLocks noChangeShapeType="1"/>
            </p:cNvSpPr>
            <p:nvPr/>
          </p:nvSpPr>
          <p:spPr bwMode="auto">
            <a:xfrm flipH="1">
              <a:off x="4272" y="3120"/>
              <a:ext cx="144" cy="6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7850" name="Line 26"/>
            <p:cNvSpPr>
              <a:spLocks noChangeShapeType="1"/>
            </p:cNvSpPr>
            <p:nvPr/>
          </p:nvSpPr>
          <p:spPr bwMode="auto">
            <a:xfrm flipH="1">
              <a:off x="4224" y="2592"/>
              <a:ext cx="192" cy="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7851" name="Line 27"/>
            <p:cNvSpPr>
              <a:spLocks noChangeShapeType="1"/>
            </p:cNvSpPr>
            <p:nvPr/>
          </p:nvSpPr>
          <p:spPr bwMode="auto">
            <a:xfrm flipH="1">
              <a:off x="4176" y="2064"/>
              <a:ext cx="240" cy="17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7852" name="Line 28"/>
            <p:cNvSpPr>
              <a:spLocks noChangeShapeType="1"/>
            </p:cNvSpPr>
            <p:nvPr/>
          </p:nvSpPr>
          <p:spPr bwMode="auto">
            <a:xfrm flipH="1">
              <a:off x="4128" y="1488"/>
              <a:ext cx="336" cy="23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7853" name="Line 29"/>
            <p:cNvSpPr>
              <a:spLocks noChangeShapeType="1"/>
            </p:cNvSpPr>
            <p:nvPr/>
          </p:nvSpPr>
          <p:spPr bwMode="auto">
            <a:xfrm flipH="1">
              <a:off x="4080" y="912"/>
              <a:ext cx="336" cy="28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extLst>
      <p:ext uri="{BB962C8B-B14F-4D97-AF65-F5344CB8AC3E}">
        <p14:creationId xmlns:p14="http://schemas.microsoft.com/office/powerpoint/2010/main" val="42941169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78400" y="1848777"/>
            <a:ext cx="4165599" cy="2372603"/>
          </a:xfrm>
          <a:prstGeom prst="rect">
            <a:avLst/>
          </a:prstGeom>
        </p:spPr>
      </p:pic>
      <p:sp>
        <p:nvSpPr>
          <p:cNvPr id="76802" name="Rectangle 59"/>
          <p:cNvSpPr>
            <a:spLocks noGrp="1" noChangeArrowheads="1"/>
          </p:cNvSpPr>
          <p:nvPr>
            <p:ph type="body" idx="4294967295"/>
          </p:nvPr>
        </p:nvSpPr>
        <p:spPr>
          <a:xfrm>
            <a:off x="0" y="4533900"/>
            <a:ext cx="8178800" cy="1181100"/>
          </a:xfrm>
        </p:spPr>
        <p:txBody>
          <a:bodyPr/>
          <a:lstStyle/>
          <a:p>
            <a:pPr eaLnBrk="1" hangingPunct="1"/>
            <a:endParaRPr lang="pt-BR">
              <a:latin typeface="Calibri" charset="0"/>
            </a:endParaRPr>
          </a:p>
          <a:p>
            <a:pPr eaLnBrk="1" hangingPunct="1"/>
            <a:endParaRPr lang="pt-BR">
              <a:latin typeface="Calibri" charset="0"/>
            </a:endParaRPr>
          </a:p>
          <a:p>
            <a:pPr eaLnBrk="1" hangingPunct="1"/>
            <a:endParaRPr lang="pt-BR">
              <a:latin typeface="Calibri" charset="0"/>
            </a:endParaRPr>
          </a:p>
          <a:p>
            <a:pPr eaLnBrk="1" hangingPunct="1"/>
            <a:endParaRPr lang="pt-BR">
              <a:latin typeface="Calibri" charset="0"/>
            </a:endParaRPr>
          </a:p>
        </p:txBody>
      </p:sp>
      <p:sp>
        <p:nvSpPr>
          <p:cNvPr id="329788" name="Rectangle 60"/>
          <p:cNvSpPr>
            <a:spLocks noChangeArrowheads="1"/>
          </p:cNvSpPr>
          <p:nvPr/>
        </p:nvSpPr>
        <p:spPr bwMode="auto">
          <a:xfrm>
            <a:off x="0" y="1219200"/>
            <a:ext cx="3543300" cy="523220"/>
          </a:xfrm>
          <a:prstGeom prst="rect">
            <a:avLst/>
          </a:prstGeom>
          <a:solidFill>
            <a:srgbClr val="D6D6EB"/>
          </a:solidFill>
          <a:ln w="25400" cap="sq">
            <a:noFill/>
            <a:miter lim="800000"/>
            <a:headEnd type="none" w="sm" len="sm"/>
            <a:tailEnd type="none" w="lg" len="med"/>
          </a:ln>
          <a:effectLst/>
        </p:spPr>
        <p:txBody>
          <a:bodyPr wrap="square">
            <a:spAutoFit/>
          </a:bodyPr>
          <a:lstStyle/>
          <a:p>
            <a:pPr algn="just" eaLnBrk="0" hangingPunct="0">
              <a:defRPr/>
            </a:pPr>
            <a:r>
              <a:rPr kumimoji="1" lang="en-US" sz="2800" dirty="0" err="1" smtClean="0">
                <a:solidFill>
                  <a:schemeClr val="bg2">
                    <a:lumMod val="75000"/>
                  </a:schemeClr>
                </a:solidFill>
                <a:latin typeface="Calibri" pitchFamily="34" charset="0"/>
                <a:ea typeface="+mn-ea"/>
                <a:cs typeface="+mn-cs"/>
              </a:rPr>
              <a:t>TerraView</a:t>
            </a:r>
            <a:endParaRPr kumimoji="1" lang="pt-BR" sz="2800" dirty="0">
              <a:solidFill>
                <a:schemeClr val="bg2">
                  <a:lumMod val="75000"/>
                </a:schemeClr>
              </a:solidFill>
              <a:latin typeface="Calibri" pitchFamily="34" charset="0"/>
              <a:ea typeface="+mn-ea"/>
              <a:cs typeface="+mn-cs"/>
            </a:endParaRPr>
          </a:p>
        </p:txBody>
      </p:sp>
      <p:pic>
        <p:nvPicPr>
          <p:cNvPr id="76804" name="Picture 3" descr="Terra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4663"/>
            <a:ext cx="35433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npo0000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71737"/>
            <a:ext cx="3543300" cy="2386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8401" y="4337050"/>
            <a:ext cx="4165600" cy="27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AutoShape 5"/>
          <p:cNvSpPr>
            <a:spLocks noChangeArrowheads="1"/>
          </p:cNvSpPr>
          <p:nvPr/>
        </p:nvSpPr>
        <p:spPr bwMode="auto">
          <a:xfrm>
            <a:off x="2786063" y="3581400"/>
            <a:ext cx="3581400" cy="1219200"/>
          </a:xfrm>
          <a:prstGeom prst="can">
            <a:avLst>
              <a:gd name="adj" fmla="val 25000"/>
            </a:avLst>
          </a:prstGeom>
          <a:solidFill>
            <a:schemeClr val="folHlink"/>
          </a:solidFill>
          <a:ln w="9525">
            <a:solidFill>
              <a:schemeClr val="tx1"/>
            </a:solidFill>
            <a:miter lim="800000"/>
            <a:headEnd/>
            <a:tailEnd/>
          </a:ln>
        </p:spPr>
        <p:txBody>
          <a:bodyPr wrap="none" anchor="ctr"/>
          <a:lstStyle/>
          <a:p>
            <a:pPr algn="ctr">
              <a:defRPr/>
            </a:pPr>
            <a:r>
              <a:rPr lang="en-US" sz="2800" dirty="0" err="1">
                <a:solidFill>
                  <a:schemeClr val="bg2">
                    <a:lumMod val="75000"/>
                  </a:schemeClr>
                </a:solidFill>
                <a:latin typeface="Calibri" pitchFamily="34" charset="0"/>
                <a:ea typeface="+mn-ea"/>
                <a:cs typeface="+mn-cs"/>
              </a:rPr>
              <a:t>Spatio</a:t>
            </a:r>
            <a:r>
              <a:rPr lang="en-US" sz="2800" dirty="0">
                <a:solidFill>
                  <a:schemeClr val="bg2">
                    <a:lumMod val="75000"/>
                  </a:schemeClr>
                </a:solidFill>
                <a:latin typeface="Calibri" pitchFamily="34" charset="0"/>
                <a:ea typeface="+mn-ea"/>
                <a:cs typeface="+mn-cs"/>
              </a:rPr>
              <a:t>-temporal</a:t>
            </a:r>
          </a:p>
          <a:p>
            <a:pPr>
              <a:defRPr/>
            </a:pPr>
            <a:r>
              <a:rPr lang="en-US" sz="2800" dirty="0">
                <a:solidFill>
                  <a:schemeClr val="bg2">
                    <a:lumMod val="75000"/>
                  </a:schemeClr>
                </a:solidFill>
                <a:latin typeface="Calibri" pitchFamily="34" charset="0"/>
                <a:ea typeface="+mn-ea"/>
                <a:cs typeface="+mn-cs"/>
              </a:rPr>
              <a:t>Database (TerraLib)</a:t>
            </a:r>
          </a:p>
        </p:txBody>
      </p:sp>
      <p:sp>
        <p:nvSpPr>
          <p:cNvPr id="67" name="Rectangle 60"/>
          <p:cNvSpPr>
            <a:spLocks noChangeArrowheads="1"/>
          </p:cNvSpPr>
          <p:nvPr/>
        </p:nvSpPr>
        <p:spPr bwMode="auto">
          <a:xfrm>
            <a:off x="5572125" y="1285875"/>
            <a:ext cx="3571875" cy="523875"/>
          </a:xfrm>
          <a:prstGeom prst="rect">
            <a:avLst/>
          </a:prstGeom>
          <a:solidFill>
            <a:srgbClr val="D6D6EB"/>
          </a:solidFill>
          <a:ln w="25400" cap="sq">
            <a:noFill/>
            <a:miter lim="800000"/>
            <a:headEnd type="none" w="sm" len="sm"/>
            <a:tailEnd type="none" w="lg" len="med"/>
          </a:ln>
          <a:effectLst/>
        </p:spPr>
        <p:txBody>
          <a:bodyPr>
            <a:spAutoFit/>
          </a:bodyPr>
          <a:lstStyle/>
          <a:p>
            <a:pPr algn="just" eaLnBrk="0" hangingPunct="0">
              <a:defRPr/>
            </a:pPr>
            <a:r>
              <a:rPr kumimoji="1" lang="en-US" sz="2800" dirty="0">
                <a:solidFill>
                  <a:schemeClr val="bg2">
                    <a:lumMod val="75000"/>
                  </a:schemeClr>
                </a:solidFill>
                <a:latin typeface="Calibri" pitchFamily="34" charset="0"/>
                <a:ea typeface="+mn-ea"/>
                <a:cs typeface="+mn-cs"/>
              </a:rPr>
              <a:t>Modelling (</a:t>
            </a:r>
            <a:r>
              <a:rPr kumimoji="1" lang="en-US" sz="2800" dirty="0" err="1">
                <a:solidFill>
                  <a:schemeClr val="bg2">
                    <a:lumMod val="75000"/>
                  </a:schemeClr>
                </a:solidFill>
                <a:latin typeface="Calibri" pitchFamily="34" charset="0"/>
                <a:ea typeface="+mn-ea"/>
                <a:cs typeface="+mn-cs"/>
              </a:rPr>
              <a:t>TerraME</a:t>
            </a:r>
            <a:r>
              <a:rPr kumimoji="1" lang="en-US" sz="2800" dirty="0">
                <a:solidFill>
                  <a:schemeClr val="bg2">
                    <a:lumMod val="75000"/>
                  </a:schemeClr>
                </a:solidFill>
                <a:latin typeface="Calibri" pitchFamily="34" charset="0"/>
                <a:ea typeface="+mn-ea"/>
                <a:cs typeface="+mn-cs"/>
              </a:rPr>
              <a:t>)</a:t>
            </a:r>
            <a:endParaRPr kumimoji="1" lang="pt-BR" sz="2800" dirty="0">
              <a:solidFill>
                <a:schemeClr val="bg2">
                  <a:lumMod val="75000"/>
                </a:schemeClr>
              </a:solidFill>
              <a:latin typeface="Calibri" pitchFamily="34" charset="0"/>
              <a:ea typeface="+mn-ea"/>
              <a:cs typeface="+mn-cs"/>
            </a:endParaRPr>
          </a:p>
        </p:txBody>
      </p:sp>
      <p:sp>
        <p:nvSpPr>
          <p:cNvPr id="68" name="Rectangle 60"/>
          <p:cNvSpPr>
            <a:spLocks noChangeArrowheads="1"/>
          </p:cNvSpPr>
          <p:nvPr/>
        </p:nvSpPr>
        <p:spPr bwMode="auto">
          <a:xfrm>
            <a:off x="5357813" y="6129338"/>
            <a:ext cx="3571875" cy="523875"/>
          </a:xfrm>
          <a:prstGeom prst="rect">
            <a:avLst/>
          </a:prstGeom>
          <a:solidFill>
            <a:srgbClr val="D6D6EB"/>
          </a:solidFill>
          <a:ln w="25400" cap="sq">
            <a:noFill/>
            <a:miter lim="800000"/>
            <a:headEnd type="none" w="sm" len="sm"/>
            <a:tailEnd type="none" w="lg" len="med"/>
          </a:ln>
          <a:effectLst/>
        </p:spPr>
        <p:txBody>
          <a:bodyPr>
            <a:spAutoFit/>
          </a:bodyPr>
          <a:lstStyle/>
          <a:p>
            <a:pPr eaLnBrk="0" hangingPunct="0">
              <a:defRPr/>
            </a:pPr>
            <a:r>
              <a:rPr kumimoji="1" lang="en-US" sz="2800" dirty="0">
                <a:solidFill>
                  <a:schemeClr val="bg2">
                    <a:lumMod val="75000"/>
                  </a:schemeClr>
                </a:solidFill>
                <a:latin typeface="Calibri" pitchFamily="34" charset="0"/>
                <a:ea typeface="+mn-ea"/>
                <a:cs typeface="+mn-cs"/>
              </a:rPr>
              <a:t>Data Mining(</a:t>
            </a:r>
            <a:r>
              <a:rPr kumimoji="1" lang="en-US" sz="2800" dirty="0" err="1">
                <a:solidFill>
                  <a:schemeClr val="bg2">
                    <a:lumMod val="75000"/>
                  </a:schemeClr>
                </a:solidFill>
                <a:latin typeface="Calibri" pitchFamily="34" charset="0"/>
                <a:ea typeface="+mn-ea"/>
                <a:cs typeface="+mn-cs"/>
              </a:rPr>
              <a:t>GeoDMA</a:t>
            </a:r>
            <a:r>
              <a:rPr kumimoji="1" lang="en-US" sz="2800" dirty="0">
                <a:solidFill>
                  <a:schemeClr val="bg2">
                    <a:lumMod val="75000"/>
                  </a:schemeClr>
                </a:solidFill>
                <a:latin typeface="Calibri" pitchFamily="34" charset="0"/>
                <a:ea typeface="+mn-ea"/>
                <a:cs typeface="+mn-cs"/>
              </a:rPr>
              <a:t>)</a:t>
            </a:r>
            <a:endParaRPr kumimoji="1" lang="pt-BR" sz="2800" dirty="0">
              <a:solidFill>
                <a:schemeClr val="bg2">
                  <a:lumMod val="75000"/>
                </a:schemeClr>
              </a:solidFill>
              <a:latin typeface="Calibri" pitchFamily="34" charset="0"/>
              <a:ea typeface="+mn-ea"/>
              <a:cs typeface="+mn-cs"/>
            </a:endParaRPr>
          </a:p>
        </p:txBody>
      </p:sp>
      <p:sp>
        <p:nvSpPr>
          <p:cNvPr id="69" name="Rectangle 60"/>
          <p:cNvSpPr>
            <a:spLocks noChangeArrowheads="1"/>
          </p:cNvSpPr>
          <p:nvPr/>
        </p:nvSpPr>
        <p:spPr bwMode="auto">
          <a:xfrm>
            <a:off x="0" y="6129338"/>
            <a:ext cx="3571875" cy="523875"/>
          </a:xfrm>
          <a:prstGeom prst="rect">
            <a:avLst/>
          </a:prstGeom>
          <a:solidFill>
            <a:srgbClr val="D6D6EB"/>
          </a:solidFill>
          <a:ln w="25400" cap="sq">
            <a:noFill/>
            <a:miter lim="800000"/>
            <a:headEnd type="none" w="sm" len="sm"/>
            <a:tailEnd type="none" w="lg" len="med"/>
          </a:ln>
          <a:effectLst/>
        </p:spPr>
        <p:txBody>
          <a:bodyPr>
            <a:spAutoFit/>
          </a:bodyPr>
          <a:lstStyle/>
          <a:p>
            <a:pPr eaLnBrk="0" hangingPunct="0">
              <a:defRPr/>
            </a:pPr>
            <a:r>
              <a:rPr kumimoji="1" lang="en-US" sz="2800" dirty="0">
                <a:solidFill>
                  <a:schemeClr val="bg2">
                    <a:lumMod val="75000"/>
                  </a:schemeClr>
                </a:solidFill>
                <a:latin typeface="Calibri" pitchFamily="34" charset="0"/>
                <a:ea typeface="+mn-ea"/>
                <a:cs typeface="+mn-cs"/>
              </a:rPr>
              <a:t>Statistics (R interface)</a:t>
            </a:r>
            <a:endParaRPr kumimoji="1" lang="pt-BR" sz="2800" dirty="0">
              <a:solidFill>
                <a:schemeClr val="bg2">
                  <a:lumMod val="75000"/>
                </a:schemeClr>
              </a:solidFill>
              <a:latin typeface="Calibri" pitchFamily="34" charset="0"/>
              <a:ea typeface="+mn-ea"/>
              <a:cs typeface="+mn-cs"/>
            </a:endParaRPr>
          </a:p>
        </p:txBody>
      </p:sp>
      <p:sp>
        <p:nvSpPr>
          <p:cNvPr id="76811" name="Título 12"/>
          <p:cNvSpPr>
            <a:spLocks noGrp="1"/>
          </p:cNvSpPr>
          <p:nvPr>
            <p:ph type="title"/>
          </p:nvPr>
        </p:nvSpPr>
        <p:spPr>
          <a:xfrm>
            <a:off x="700088" y="279400"/>
            <a:ext cx="8229600" cy="901700"/>
          </a:xfrm>
        </p:spPr>
        <p:txBody>
          <a:bodyPr/>
          <a:lstStyle/>
          <a:p>
            <a:r>
              <a:rPr lang="pt-BR" dirty="0" smtClean="0">
                <a:latin typeface="Calibri" charset="0"/>
              </a:rPr>
              <a:t>Open </a:t>
            </a:r>
            <a:r>
              <a:rPr lang="pt-BR" dirty="0" err="1">
                <a:latin typeface="Calibri" charset="0"/>
              </a:rPr>
              <a:t>source</a:t>
            </a:r>
            <a:r>
              <a:rPr lang="pt-BR" dirty="0">
                <a:latin typeface="Calibri" charset="0"/>
              </a:rPr>
              <a:t> </a:t>
            </a:r>
            <a:r>
              <a:rPr lang="pt-BR" dirty="0" smtClean="0">
                <a:latin typeface="Calibri" charset="0"/>
              </a:rPr>
              <a:t>GIS for big </a:t>
            </a:r>
            <a:r>
              <a:rPr lang="pt-BR" dirty="0" err="1" smtClean="0">
                <a:latin typeface="Calibri" charset="0"/>
              </a:rPr>
              <a:t>geospatial</a:t>
            </a:r>
            <a:r>
              <a:rPr lang="pt-BR" dirty="0" smtClean="0">
                <a:latin typeface="Calibri" charset="0"/>
              </a:rPr>
              <a:t> data</a:t>
            </a:r>
            <a:endParaRPr lang="pt-BR" dirty="0">
              <a:latin typeface="Calibri" charset="0"/>
            </a:endParaRPr>
          </a:p>
        </p:txBody>
      </p:sp>
    </p:spTree>
    <p:extLst>
      <p:ext uri="{BB962C8B-B14F-4D97-AF65-F5344CB8AC3E}">
        <p14:creationId xmlns:p14="http://schemas.microsoft.com/office/powerpoint/2010/main" val="141911026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4"/>
          <p:cNvSpPr>
            <a:spLocks noGrp="1"/>
          </p:cNvSpPr>
          <p:nvPr>
            <p:ph type="title"/>
          </p:nvPr>
        </p:nvSpPr>
        <p:spPr/>
        <p:txBody>
          <a:bodyPr/>
          <a:lstStyle/>
          <a:p>
            <a:r>
              <a:rPr lang="en-US" dirty="0" smtClean="0">
                <a:latin typeface="Calibri" charset="0"/>
              </a:rPr>
              <a:t>Land change information systems today</a:t>
            </a:r>
            <a:endParaRPr lang="en-US" dirty="0">
              <a:latin typeface="Calibri" charset="0"/>
            </a:endParaRPr>
          </a:p>
        </p:txBody>
      </p:sp>
      <p:sp>
        <p:nvSpPr>
          <p:cNvPr id="75781" name="AutoShape 10"/>
          <p:cNvSpPr>
            <a:spLocks noChangeArrowheads="1"/>
          </p:cNvSpPr>
          <p:nvPr/>
        </p:nvSpPr>
        <p:spPr bwMode="auto">
          <a:xfrm>
            <a:off x="3938144" y="5515213"/>
            <a:ext cx="1223962"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b="1" dirty="0" err="1" smtClean="0">
                <a:solidFill>
                  <a:srgbClr val="000000"/>
                </a:solidFill>
                <a:latin typeface="Calibri" charset="0"/>
                <a:cs typeface="Calibri" charset="0"/>
              </a:rPr>
              <a:t>TerraBR</a:t>
            </a:r>
            <a:endParaRPr lang="en-US" sz="2000" b="1" dirty="0">
              <a:solidFill>
                <a:srgbClr val="000000"/>
              </a:solidFill>
              <a:latin typeface="Calibri" charset="0"/>
              <a:cs typeface="Calibri" charset="0"/>
            </a:endParaRPr>
          </a:p>
        </p:txBody>
      </p:sp>
      <p:cxnSp>
        <p:nvCxnSpPr>
          <p:cNvPr id="6" name="Straight Arrow Connector 5"/>
          <p:cNvCxnSpPr/>
          <p:nvPr/>
        </p:nvCxnSpPr>
        <p:spPr bwMode="auto">
          <a:xfrm>
            <a:off x="4531640" y="4646586"/>
            <a:ext cx="18485" cy="868627"/>
          </a:xfrm>
          <a:prstGeom prst="straightConnector1">
            <a:avLst/>
          </a:prstGeom>
          <a:solidFill>
            <a:schemeClr val="accent1"/>
          </a:solidFill>
          <a:ln w="38100" cap="flat" cmpd="sng" algn="ctr">
            <a:solidFill>
              <a:schemeClr val="bg2">
                <a:lumMod val="75000"/>
              </a:schemeClr>
            </a:solidFill>
            <a:prstDash val="solid"/>
            <a:miter lim="800000"/>
            <a:headEnd type="arrow"/>
            <a:tailEnd type="arrow"/>
          </a:ln>
          <a:effectLst/>
        </p:spPr>
      </p:cxnSp>
      <p:sp>
        <p:nvSpPr>
          <p:cNvPr id="17" name="TextBox 16"/>
          <p:cNvSpPr txBox="1"/>
          <p:nvPr/>
        </p:nvSpPr>
        <p:spPr>
          <a:xfrm>
            <a:off x="3855254" y="3638678"/>
            <a:ext cx="1389742" cy="669353"/>
          </a:xfrm>
          <a:prstGeom prst="rect">
            <a:avLst/>
          </a:prstGeom>
          <a:solidFill>
            <a:srgbClr val="CCFFCC"/>
          </a:solidFill>
          <a:ln>
            <a:solidFill>
              <a:schemeClr val="tx1">
                <a:lumMod val="95000"/>
                <a:lumOff val="5000"/>
              </a:schemeClr>
            </a:solidFill>
          </a:ln>
        </p:spPr>
        <p:txBody>
          <a:bodyPr wrap="square" tIns="140400" bIns="187200">
            <a:spAutoFit/>
          </a:bodyPr>
          <a:lstStyle/>
          <a:p>
            <a:pPr algn="ctr">
              <a:spcBef>
                <a:spcPts val="600"/>
              </a:spcBef>
              <a:spcAft>
                <a:spcPts val="600"/>
              </a:spcAft>
              <a:defRPr/>
            </a:pPr>
            <a:r>
              <a:rPr lang="en-US" sz="2200" b="1" dirty="0" smtClean="0">
                <a:latin typeface="Calibri"/>
                <a:cs typeface="Calibri"/>
              </a:rPr>
              <a:t>Database</a:t>
            </a:r>
            <a:endParaRPr lang="en-US" sz="2200" b="1" dirty="0">
              <a:latin typeface="Calibri"/>
              <a:cs typeface="Calibri"/>
            </a:endParaRPr>
          </a:p>
        </p:txBody>
      </p:sp>
      <p:pic>
        <p:nvPicPr>
          <p:cNvPr id="2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1996" y="1262037"/>
            <a:ext cx="1809573" cy="1208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941255" y="2496816"/>
            <a:ext cx="1088800"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PRODES</a:t>
            </a:r>
          </a:p>
        </p:txBody>
      </p:sp>
      <p:pic>
        <p:nvPicPr>
          <p:cNvPr id="3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60079" y="1229281"/>
            <a:ext cx="1690046" cy="126753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220088" y="2496816"/>
            <a:ext cx="1088800"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DETER</a:t>
            </a:r>
          </a:p>
        </p:txBody>
      </p:sp>
      <p:pic>
        <p:nvPicPr>
          <p:cNvPr id="34" name="Picture 33" descr="mapa_mt_nf_le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7787" y="1203140"/>
            <a:ext cx="1639701" cy="1267041"/>
          </a:xfrm>
          <a:prstGeom prst="rect">
            <a:avLst/>
          </a:prstGeom>
          <a:ln>
            <a:solidFill>
              <a:srgbClr val="660066"/>
            </a:solidFill>
          </a:ln>
        </p:spPr>
      </p:pic>
      <p:sp>
        <p:nvSpPr>
          <p:cNvPr id="35" name="TextBox 34"/>
          <p:cNvSpPr txBox="1"/>
          <p:nvPr/>
        </p:nvSpPr>
        <p:spPr>
          <a:xfrm>
            <a:off x="5072649" y="2514580"/>
            <a:ext cx="1426973"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err="1" smtClean="0">
                <a:latin typeface="Calibri"/>
                <a:cs typeface="Calibri"/>
              </a:rPr>
              <a:t>TerraClass</a:t>
            </a:r>
            <a:endParaRPr lang="en-US" b="1" dirty="0" smtClean="0">
              <a:latin typeface="Calibri"/>
              <a:cs typeface="Calibri"/>
            </a:endParaRPr>
          </a:p>
        </p:txBody>
      </p:sp>
      <p:pic>
        <p:nvPicPr>
          <p:cNvPr id="36" name="Imagem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69364" y="1203139"/>
            <a:ext cx="1826080" cy="1267041"/>
          </a:xfrm>
          <a:prstGeom prst="rect">
            <a:avLst/>
          </a:prstGeom>
          <a:ln>
            <a:solidFill>
              <a:srgbClr val="660066"/>
            </a:solidFill>
          </a:ln>
        </p:spPr>
      </p:pic>
      <p:sp>
        <p:nvSpPr>
          <p:cNvPr id="37" name="TextBox 36"/>
          <p:cNvSpPr txBox="1"/>
          <p:nvPr/>
        </p:nvSpPr>
        <p:spPr>
          <a:xfrm>
            <a:off x="7362605" y="2496816"/>
            <a:ext cx="1426973"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err="1" smtClean="0">
                <a:latin typeface="Calibri"/>
                <a:cs typeface="Calibri"/>
              </a:rPr>
              <a:t>AgriSAT</a:t>
            </a:r>
            <a:endParaRPr lang="en-US" b="1" dirty="0" smtClean="0">
              <a:latin typeface="Calibri"/>
              <a:cs typeface="Calibri"/>
            </a:endParaRPr>
          </a:p>
        </p:txBody>
      </p:sp>
      <p:cxnSp>
        <p:nvCxnSpPr>
          <p:cNvPr id="3" name="Elbow Connector 2"/>
          <p:cNvCxnSpPr>
            <a:stCxn id="30" idx="2"/>
            <a:endCxn id="17" idx="1"/>
          </p:cNvCxnSpPr>
          <p:nvPr/>
        </p:nvCxnSpPr>
        <p:spPr bwMode="auto">
          <a:xfrm rot="16200000" flipH="1">
            <a:off x="2141570" y="2259670"/>
            <a:ext cx="1057769" cy="2369599"/>
          </a:xfrm>
          <a:prstGeom prst="bentConnector2">
            <a:avLst/>
          </a:prstGeom>
          <a:solidFill>
            <a:schemeClr val="accent1"/>
          </a:solidFill>
          <a:ln w="9525" cap="flat" cmpd="sng" algn="ctr">
            <a:solidFill>
              <a:schemeClr val="tx1"/>
            </a:solidFill>
            <a:prstDash val="solid"/>
            <a:miter lim="800000"/>
            <a:headEnd type="none" w="med" len="med"/>
            <a:tailEnd type="arrow"/>
          </a:ln>
          <a:effectLst/>
        </p:spPr>
      </p:cxnSp>
      <p:cxnSp>
        <p:nvCxnSpPr>
          <p:cNvPr id="5" name="Elbow Connector 4"/>
          <p:cNvCxnSpPr>
            <a:stCxn id="33" idx="2"/>
            <a:endCxn id="17" idx="0"/>
          </p:cNvCxnSpPr>
          <p:nvPr/>
        </p:nvCxnSpPr>
        <p:spPr bwMode="auto">
          <a:xfrm rot="16200000" flipH="1">
            <a:off x="3795760" y="2884313"/>
            <a:ext cx="723092" cy="785637"/>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8" name="Elbow Connector 7"/>
          <p:cNvCxnSpPr>
            <a:stCxn id="35" idx="2"/>
            <a:endCxn id="17" idx="0"/>
          </p:cNvCxnSpPr>
          <p:nvPr/>
        </p:nvCxnSpPr>
        <p:spPr bwMode="auto">
          <a:xfrm rot="5400000">
            <a:off x="4815467" y="2668009"/>
            <a:ext cx="705328" cy="1236011"/>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0" name="Elbow Connector 9"/>
          <p:cNvCxnSpPr>
            <a:stCxn id="37" idx="2"/>
            <a:endCxn id="17" idx="3"/>
          </p:cNvCxnSpPr>
          <p:nvPr/>
        </p:nvCxnSpPr>
        <p:spPr bwMode="auto">
          <a:xfrm rot="5400000">
            <a:off x="6131660" y="2028922"/>
            <a:ext cx="1057769" cy="2831096"/>
          </a:xfrm>
          <a:prstGeom prst="bentConnector2">
            <a:avLst/>
          </a:prstGeom>
          <a:solidFill>
            <a:schemeClr val="accent1"/>
          </a:solidFill>
          <a:ln w="9525"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39220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Translate</a:t>
            </a:r>
            <a:endParaRPr lang="en-US" dirty="0"/>
          </a:p>
        </p:txBody>
      </p:sp>
      <p:pic>
        <p:nvPicPr>
          <p:cNvPr id="4" name="Picture 3"/>
          <p:cNvPicPr>
            <a:picLocks noChangeAspect="1"/>
          </p:cNvPicPr>
          <p:nvPr/>
        </p:nvPicPr>
        <p:blipFill>
          <a:blip r:embed="rId2"/>
          <a:stretch>
            <a:fillRect/>
          </a:stretch>
        </p:blipFill>
        <p:spPr>
          <a:xfrm>
            <a:off x="1407983" y="1136692"/>
            <a:ext cx="6162471" cy="2147527"/>
          </a:xfrm>
          <a:prstGeom prst="rect">
            <a:avLst/>
          </a:prstGeom>
          <a:ln>
            <a:solidFill>
              <a:srgbClr val="000000"/>
            </a:solidFill>
          </a:ln>
        </p:spPr>
      </p:pic>
      <p:pic>
        <p:nvPicPr>
          <p:cNvPr id="5" name="Picture 4"/>
          <p:cNvPicPr>
            <a:picLocks noChangeAspect="1"/>
          </p:cNvPicPr>
          <p:nvPr/>
        </p:nvPicPr>
        <p:blipFill>
          <a:blip r:embed="rId3"/>
          <a:stretch>
            <a:fillRect/>
          </a:stretch>
        </p:blipFill>
        <p:spPr>
          <a:xfrm>
            <a:off x="482352" y="3454400"/>
            <a:ext cx="8457756" cy="3403600"/>
          </a:xfrm>
          <a:prstGeom prst="rect">
            <a:avLst/>
          </a:prstGeom>
          <a:ln>
            <a:solidFill>
              <a:schemeClr val="tx1"/>
            </a:solidFill>
          </a:ln>
        </p:spPr>
      </p:pic>
    </p:spTree>
    <p:extLst>
      <p:ext uri="{BB962C8B-B14F-4D97-AF65-F5344CB8AC3E}">
        <p14:creationId xmlns:p14="http://schemas.microsoft.com/office/powerpoint/2010/main" val="606833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4"/>
          <p:cNvSpPr>
            <a:spLocks noGrp="1"/>
          </p:cNvSpPr>
          <p:nvPr>
            <p:ph type="title"/>
          </p:nvPr>
        </p:nvSpPr>
        <p:spPr/>
        <p:txBody>
          <a:bodyPr/>
          <a:lstStyle/>
          <a:p>
            <a:r>
              <a:rPr lang="en-US" dirty="0">
                <a:latin typeface="Calibri" charset="0"/>
              </a:rPr>
              <a:t>Land change information </a:t>
            </a:r>
            <a:r>
              <a:rPr lang="en-US" dirty="0" smtClean="0">
                <a:latin typeface="Calibri" charset="0"/>
              </a:rPr>
              <a:t>systems: evolution 1</a:t>
            </a:r>
            <a:endParaRPr lang="en-US" dirty="0">
              <a:latin typeface="Calibri" charset="0"/>
            </a:endParaRPr>
          </a:p>
        </p:txBody>
      </p:sp>
      <p:cxnSp>
        <p:nvCxnSpPr>
          <p:cNvPr id="6" name="Straight Arrow Connector 5"/>
          <p:cNvCxnSpPr>
            <a:stCxn id="17" idx="2"/>
            <a:endCxn id="22" idx="0"/>
          </p:cNvCxnSpPr>
          <p:nvPr/>
        </p:nvCxnSpPr>
        <p:spPr bwMode="auto">
          <a:xfrm>
            <a:off x="4531640" y="4308031"/>
            <a:ext cx="18485" cy="724123"/>
          </a:xfrm>
          <a:prstGeom prst="straightConnector1">
            <a:avLst/>
          </a:prstGeom>
          <a:solidFill>
            <a:schemeClr val="accent1"/>
          </a:solidFill>
          <a:ln w="38100" cap="flat" cmpd="sng" algn="ctr">
            <a:solidFill>
              <a:schemeClr val="bg2">
                <a:lumMod val="75000"/>
              </a:schemeClr>
            </a:solidFill>
            <a:prstDash val="solid"/>
            <a:miter lim="800000"/>
            <a:headEnd type="arrow"/>
            <a:tailEnd type="arrow"/>
          </a:ln>
          <a:effectLst/>
        </p:spPr>
      </p:cxnSp>
      <p:sp>
        <p:nvSpPr>
          <p:cNvPr id="17" name="TextBox 16"/>
          <p:cNvSpPr txBox="1"/>
          <p:nvPr/>
        </p:nvSpPr>
        <p:spPr>
          <a:xfrm>
            <a:off x="3836769" y="3638678"/>
            <a:ext cx="1389742" cy="669353"/>
          </a:xfrm>
          <a:prstGeom prst="rect">
            <a:avLst/>
          </a:prstGeom>
          <a:solidFill>
            <a:srgbClr val="CCFFCC"/>
          </a:solidFill>
          <a:ln>
            <a:solidFill>
              <a:schemeClr val="tx1">
                <a:lumMod val="95000"/>
                <a:lumOff val="5000"/>
              </a:schemeClr>
            </a:solidFill>
          </a:ln>
        </p:spPr>
        <p:txBody>
          <a:bodyPr wrap="square" tIns="140400" bIns="187200">
            <a:spAutoFit/>
          </a:bodyPr>
          <a:lstStyle/>
          <a:p>
            <a:pPr algn="ctr">
              <a:spcBef>
                <a:spcPts val="600"/>
              </a:spcBef>
              <a:spcAft>
                <a:spcPts val="600"/>
              </a:spcAft>
              <a:defRPr/>
            </a:pPr>
            <a:r>
              <a:rPr lang="en-US" sz="2200" b="1" dirty="0" smtClean="0">
                <a:latin typeface="Calibri"/>
                <a:cs typeface="Calibri"/>
              </a:rPr>
              <a:t>Analysis</a:t>
            </a:r>
            <a:endParaRPr lang="en-US" sz="2200" b="1" dirty="0">
              <a:latin typeface="Calibri"/>
              <a:cs typeface="Calibri"/>
            </a:endParaRPr>
          </a:p>
        </p:txBody>
      </p:sp>
      <p:pic>
        <p:nvPicPr>
          <p:cNvPr id="2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1996" y="1262037"/>
            <a:ext cx="1809573" cy="1208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941255" y="2496816"/>
            <a:ext cx="1088800"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PRODES</a:t>
            </a:r>
          </a:p>
        </p:txBody>
      </p:sp>
      <p:pic>
        <p:nvPicPr>
          <p:cNvPr id="3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60079" y="1229281"/>
            <a:ext cx="1690046" cy="126753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220088" y="2496816"/>
            <a:ext cx="1088800"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DETER</a:t>
            </a:r>
          </a:p>
        </p:txBody>
      </p:sp>
      <p:pic>
        <p:nvPicPr>
          <p:cNvPr id="34" name="Picture 33" descr="mapa_mt_nf_le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7787" y="1203140"/>
            <a:ext cx="1639701" cy="1267041"/>
          </a:xfrm>
          <a:prstGeom prst="rect">
            <a:avLst/>
          </a:prstGeom>
          <a:ln>
            <a:solidFill>
              <a:srgbClr val="660066"/>
            </a:solidFill>
          </a:ln>
        </p:spPr>
      </p:pic>
      <p:sp>
        <p:nvSpPr>
          <p:cNvPr id="35" name="TextBox 34"/>
          <p:cNvSpPr txBox="1"/>
          <p:nvPr/>
        </p:nvSpPr>
        <p:spPr>
          <a:xfrm>
            <a:off x="5072649" y="2514580"/>
            <a:ext cx="1426973"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err="1" smtClean="0">
                <a:latin typeface="Calibri"/>
                <a:cs typeface="Calibri"/>
              </a:rPr>
              <a:t>TerraClass</a:t>
            </a:r>
            <a:endParaRPr lang="en-US" b="1" dirty="0" smtClean="0">
              <a:latin typeface="Calibri"/>
              <a:cs typeface="Calibri"/>
            </a:endParaRPr>
          </a:p>
        </p:txBody>
      </p:sp>
      <p:pic>
        <p:nvPicPr>
          <p:cNvPr id="36" name="Imagem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69364" y="1203139"/>
            <a:ext cx="1826080" cy="1267041"/>
          </a:xfrm>
          <a:prstGeom prst="rect">
            <a:avLst/>
          </a:prstGeom>
          <a:ln>
            <a:solidFill>
              <a:srgbClr val="660066"/>
            </a:solidFill>
          </a:ln>
        </p:spPr>
      </p:pic>
      <p:sp>
        <p:nvSpPr>
          <p:cNvPr id="37" name="TextBox 36"/>
          <p:cNvSpPr txBox="1"/>
          <p:nvPr/>
        </p:nvSpPr>
        <p:spPr>
          <a:xfrm>
            <a:off x="7362605" y="2496816"/>
            <a:ext cx="1426973"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err="1" smtClean="0">
                <a:latin typeface="Calibri"/>
                <a:cs typeface="Calibri"/>
              </a:rPr>
              <a:t>AgriSAT</a:t>
            </a:r>
            <a:endParaRPr lang="en-US" b="1" dirty="0" smtClean="0">
              <a:latin typeface="Calibri"/>
              <a:cs typeface="Calibri"/>
            </a:endParaRPr>
          </a:p>
        </p:txBody>
      </p:sp>
      <p:cxnSp>
        <p:nvCxnSpPr>
          <p:cNvPr id="3" name="Elbow Connector 2"/>
          <p:cNvCxnSpPr>
            <a:stCxn id="30" idx="2"/>
            <a:endCxn id="17" idx="1"/>
          </p:cNvCxnSpPr>
          <p:nvPr/>
        </p:nvCxnSpPr>
        <p:spPr bwMode="auto">
          <a:xfrm rot="16200000" flipH="1">
            <a:off x="2132328" y="2268913"/>
            <a:ext cx="1057769" cy="2351114"/>
          </a:xfrm>
          <a:prstGeom prst="bentConnector2">
            <a:avLst/>
          </a:prstGeom>
          <a:solidFill>
            <a:schemeClr val="accent1"/>
          </a:solidFill>
          <a:ln w="9525" cap="flat" cmpd="sng" algn="ctr">
            <a:solidFill>
              <a:schemeClr val="tx1"/>
            </a:solidFill>
            <a:prstDash val="solid"/>
            <a:miter lim="800000"/>
            <a:headEnd type="none" w="med" len="med"/>
            <a:tailEnd type="arrow"/>
          </a:ln>
          <a:effectLst/>
        </p:spPr>
      </p:cxnSp>
      <p:cxnSp>
        <p:nvCxnSpPr>
          <p:cNvPr id="5" name="Elbow Connector 4"/>
          <p:cNvCxnSpPr>
            <a:stCxn id="33" idx="2"/>
            <a:endCxn id="17" idx="0"/>
          </p:cNvCxnSpPr>
          <p:nvPr/>
        </p:nvCxnSpPr>
        <p:spPr bwMode="auto">
          <a:xfrm rot="16200000" flipH="1">
            <a:off x="3786518" y="2893556"/>
            <a:ext cx="723092" cy="767152"/>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8" name="Elbow Connector 7"/>
          <p:cNvCxnSpPr>
            <a:stCxn id="35" idx="2"/>
            <a:endCxn id="17" idx="0"/>
          </p:cNvCxnSpPr>
          <p:nvPr/>
        </p:nvCxnSpPr>
        <p:spPr bwMode="auto">
          <a:xfrm rot="5400000">
            <a:off x="4806224" y="2658766"/>
            <a:ext cx="705328" cy="1254496"/>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0" name="Elbow Connector 9"/>
          <p:cNvCxnSpPr>
            <a:stCxn id="37" idx="2"/>
            <a:endCxn id="17" idx="3"/>
          </p:cNvCxnSpPr>
          <p:nvPr/>
        </p:nvCxnSpPr>
        <p:spPr bwMode="auto">
          <a:xfrm rot="5400000">
            <a:off x="6122418" y="2019680"/>
            <a:ext cx="1057769" cy="2849581"/>
          </a:xfrm>
          <a:prstGeom prst="bentConnector2">
            <a:avLst/>
          </a:prstGeom>
          <a:solidFill>
            <a:schemeClr val="accent1"/>
          </a:solidFill>
          <a:ln w="9525" cap="flat" cmpd="sng" algn="ctr">
            <a:solidFill>
              <a:schemeClr val="tx1"/>
            </a:solidFill>
            <a:prstDash val="solid"/>
            <a:miter lim="800000"/>
            <a:headEnd type="none" w="med" len="med"/>
            <a:tailEnd type="arrow"/>
          </a:ln>
          <a:effectLst/>
        </p:spPr>
      </p:cxnSp>
      <p:sp>
        <p:nvSpPr>
          <p:cNvPr id="22" name="TextBox 21"/>
          <p:cNvSpPr txBox="1"/>
          <p:nvPr/>
        </p:nvSpPr>
        <p:spPr>
          <a:xfrm>
            <a:off x="3855254" y="5032154"/>
            <a:ext cx="1389742" cy="669353"/>
          </a:xfrm>
          <a:prstGeom prst="rect">
            <a:avLst/>
          </a:prstGeom>
          <a:solidFill>
            <a:srgbClr val="CCFFCC"/>
          </a:solidFill>
          <a:ln>
            <a:solidFill>
              <a:schemeClr val="tx1">
                <a:lumMod val="95000"/>
                <a:lumOff val="5000"/>
              </a:schemeClr>
            </a:solidFill>
          </a:ln>
        </p:spPr>
        <p:txBody>
          <a:bodyPr wrap="square" tIns="140400" bIns="187200">
            <a:spAutoFit/>
          </a:bodyPr>
          <a:lstStyle/>
          <a:p>
            <a:pPr algn="ctr">
              <a:spcBef>
                <a:spcPts val="600"/>
              </a:spcBef>
              <a:spcAft>
                <a:spcPts val="600"/>
              </a:spcAft>
              <a:defRPr/>
            </a:pPr>
            <a:r>
              <a:rPr lang="en-US" sz="2200" b="1" dirty="0" smtClean="0">
                <a:latin typeface="Calibri"/>
                <a:cs typeface="Calibri"/>
              </a:rPr>
              <a:t>Database</a:t>
            </a:r>
            <a:endParaRPr lang="en-US" sz="2200" b="1" dirty="0">
              <a:latin typeface="Calibri"/>
              <a:cs typeface="Calibri"/>
            </a:endParaRPr>
          </a:p>
        </p:txBody>
      </p:sp>
      <p:sp>
        <p:nvSpPr>
          <p:cNvPr id="25" name="AutoShape 10"/>
          <p:cNvSpPr>
            <a:spLocks noChangeArrowheads="1"/>
          </p:cNvSpPr>
          <p:nvPr/>
        </p:nvSpPr>
        <p:spPr bwMode="auto">
          <a:xfrm>
            <a:off x="1196019" y="5536031"/>
            <a:ext cx="1225550"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b="1" dirty="0" smtClean="0">
                <a:solidFill>
                  <a:srgbClr val="000000"/>
                </a:solidFill>
                <a:latin typeface="Calibri" charset="0"/>
                <a:cs typeface="Calibri" charset="0"/>
              </a:rPr>
              <a:t>CDSR</a:t>
            </a:r>
            <a:endParaRPr lang="en-US" sz="2000" b="1" dirty="0">
              <a:solidFill>
                <a:srgbClr val="000000"/>
              </a:solidFill>
              <a:latin typeface="Calibri" charset="0"/>
              <a:cs typeface="Calibri" charset="0"/>
            </a:endParaRPr>
          </a:p>
        </p:txBody>
      </p:sp>
      <p:sp>
        <p:nvSpPr>
          <p:cNvPr id="27" name="AutoShape 10"/>
          <p:cNvSpPr>
            <a:spLocks noChangeArrowheads="1"/>
          </p:cNvSpPr>
          <p:nvPr/>
        </p:nvSpPr>
        <p:spPr bwMode="auto">
          <a:xfrm>
            <a:off x="6569624" y="5466444"/>
            <a:ext cx="1223962"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b="1" dirty="0" err="1" smtClean="0">
                <a:solidFill>
                  <a:srgbClr val="000000"/>
                </a:solidFill>
                <a:latin typeface="Calibri" charset="0"/>
                <a:cs typeface="Calibri" charset="0"/>
              </a:rPr>
              <a:t>TerraBR</a:t>
            </a:r>
            <a:endParaRPr lang="en-US" sz="2000" b="1" dirty="0">
              <a:solidFill>
                <a:srgbClr val="000000"/>
              </a:solidFill>
              <a:latin typeface="Calibri" charset="0"/>
              <a:cs typeface="Calibri" charset="0"/>
            </a:endParaRPr>
          </a:p>
        </p:txBody>
      </p:sp>
      <p:sp>
        <p:nvSpPr>
          <p:cNvPr id="31" name="TextBox 30"/>
          <p:cNvSpPr txBox="1"/>
          <p:nvPr/>
        </p:nvSpPr>
        <p:spPr>
          <a:xfrm>
            <a:off x="2131561" y="6040062"/>
            <a:ext cx="1225550" cy="743026"/>
          </a:xfrm>
          <a:prstGeom prst="rect">
            <a:avLst/>
          </a:prstGeom>
          <a:solidFill>
            <a:srgbClr val="CCFFCC"/>
          </a:solidFill>
          <a:ln>
            <a:solidFill>
              <a:schemeClr val="tx1">
                <a:lumMod val="95000"/>
                <a:lumOff val="5000"/>
              </a:schemeClr>
            </a:solidFill>
            <a:prstDash val="dash"/>
          </a:ln>
        </p:spPr>
        <p:txBody>
          <a:bodyPr tIns="93600" bIns="93600">
            <a:spAutoFit/>
          </a:bodyPr>
          <a:lstStyle/>
          <a:p>
            <a:pPr algn="ctr">
              <a:spcBef>
                <a:spcPts val="1800"/>
              </a:spcBef>
              <a:spcAft>
                <a:spcPts val="1800"/>
              </a:spcAft>
              <a:defRPr/>
            </a:pPr>
            <a:r>
              <a:rPr lang="en-US" b="1" dirty="0" smtClean="0">
                <a:latin typeface="Calibri"/>
                <a:cs typeface="Calibri"/>
              </a:rPr>
              <a:t>Remote Analysis</a:t>
            </a:r>
          </a:p>
        </p:txBody>
      </p:sp>
      <p:sp>
        <p:nvSpPr>
          <p:cNvPr id="38" name="TextBox 37"/>
          <p:cNvSpPr txBox="1"/>
          <p:nvPr/>
        </p:nvSpPr>
        <p:spPr>
          <a:xfrm>
            <a:off x="7613650" y="6040062"/>
            <a:ext cx="1225550" cy="743026"/>
          </a:xfrm>
          <a:prstGeom prst="rect">
            <a:avLst/>
          </a:prstGeom>
          <a:solidFill>
            <a:srgbClr val="CCFFCC"/>
          </a:solidFill>
          <a:ln>
            <a:solidFill>
              <a:schemeClr val="tx1">
                <a:lumMod val="95000"/>
                <a:lumOff val="5000"/>
              </a:schemeClr>
            </a:solidFill>
            <a:prstDash val="dash"/>
          </a:ln>
        </p:spPr>
        <p:txBody>
          <a:bodyPr tIns="93600" bIns="93600">
            <a:spAutoFit/>
          </a:bodyPr>
          <a:lstStyle/>
          <a:p>
            <a:pPr algn="ctr">
              <a:spcBef>
                <a:spcPts val="1800"/>
              </a:spcBef>
              <a:spcAft>
                <a:spcPts val="1800"/>
              </a:spcAft>
              <a:defRPr/>
            </a:pPr>
            <a:r>
              <a:rPr lang="en-US" b="1" dirty="0" smtClean="0">
                <a:latin typeface="Calibri"/>
                <a:cs typeface="Calibri"/>
              </a:rPr>
              <a:t>Remote Analysis</a:t>
            </a:r>
          </a:p>
        </p:txBody>
      </p:sp>
      <p:cxnSp>
        <p:nvCxnSpPr>
          <p:cNvPr id="14" name="Elbow Connector 13"/>
          <p:cNvCxnSpPr>
            <a:stCxn id="22" idx="3"/>
            <a:endCxn id="27" idx="2"/>
          </p:cNvCxnSpPr>
          <p:nvPr/>
        </p:nvCxnSpPr>
        <p:spPr bwMode="auto">
          <a:xfrm>
            <a:off x="5244996" y="5366831"/>
            <a:ext cx="1324628" cy="603644"/>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6" name="Elbow Connector 15"/>
          <p:cNvCxnSpPr>
            <a:stCxn id="22" idx="1"/>
            <a:endCxn id="25" idx="4"/>
          </p:cNvCxnSpPr>
          <p:nvPr/>
        </p:nvCxnSpPr>
        <p:spPr bwMode="auto">
          <a:xfrm rot="10800000" flipV="1">
            <a:off x="2421570" y="5366830"/>
            <a:ext cx="1433685" cy="673231"/>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3559570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4"/>
          <p:cNvSpPr>
            <a:spLocks noGrp="1"/>
          </p:cNvSpPr>
          <p:nvPr>
            <p:ph type="title"/>
          </p:nvPr>
        </p:nvSpPr>
        <p:spPr/>
        <p:txBody>
          <a:bodyPr/>
          <a:lstStyle/>
          <a:p>
            <a:r>
              <a:rPr lang="en-US" dirty="0">
                <a:latin typeface="Calibri" charset="0"/>
              </a:rPr>
              <a:t>Land change information systems: evolution </a:t>
            </a:r>
            <a:r>
              <a:rPr lang="en-US" dirty="0" smtClean="0">
                <a:latin typeface="Calibri" charset="0"/>
              </a:rPr>
              <a:t>2</a:t>
            </a:r>
            <a:endParaRPr lang="en-US" dirty="0">
              <a:latin typeface="Calibri" charset="0"/>
            </a:endParaRPr>
          </a:p>
        </p:txBody>
      </p:sp>
      <p:cxnSp>
        <p:nvCxnSpPr>
          <p:cNvPr id="6" name="Straight Arrow Connector 5"/>
          <p:cNvCxnSpPr>
            <a:stCxn id="17" idx="2"/>
            <a:endCxn id="22" idx="0"/>
          </p:cNvCxnSpPr>
          <p:nvPr/>
        </p:nvCxnSpPr>
        <p:spPr bwMode="auto">
          <a:xfrm>
            <a:off x="4531640" y="4308031"/>
            <a:ext cx="18485" cy="724123"/>
          </a:xfrm>
          <a:prstGeom prst="straightConnector1">
            <a:avLst/>
          </a:prstGeom>
          <a:solidFill>
            <a:schemeClr val="accent1"/>
          </a:solidFill>
          <a:ln w="38100" cap="flat" cmpd="sng" algn="ctr">
            <a:solidFill>
              <a:schemeClr val="bg2">
                <a:lumMod val="75000"/>
              </a:schemeClr>
            </a:solidFill>
            <a:prstDash val="solid"/>
            <a:miter lim="800000"/>
            <a:headEnd type="arrow"/>
            <a:tailEnd type="arrow"/>
          </a:ln>
          <a:effectLst/>
        </p:spPr>
      </p:cxnSp>
      <p:sp>
        <p:nvSpPr>
          <p:cNvPr id="17" name="TextBox 16"/>
          <p:cNvSpPr txBox="1"/>
          <p:nvPr/>
        </p:nvSpPr>
        <p:spPr>
          <a:xfrm>
            <a:off x="3836769" y="3638678"/>
            <a:ext cx="1389742" cy="669353"/>
          </a:xfrm>
          <a:prstGeom prst="rect">
            <a:avLst/>
          </a:prstGeom>
          <a:solidFill>
            <a:srgbClr val="CCFFCC"/>
          </a:solidFill>
          <a:ln>
            <a:solidFill>
              <a:schemeClr val="tx1">
                <a:lumMod val="95000"/>
                <a:lumOff val="5000"/>
              </a:schemeClr>
            </a:solidFill>
          </a:ln>
        </p:spPr>
        <p:txBody>
          <a:bodyPr wrap="square" tIns="140400" bIns="187200">
            <a:spAutoFit/>
          </a:bodyPr>
          <a:lstStyle/>
          <a:p>
            <a:pPr algn="ctr">
              <a:spcBef>
                <a:spcPts val="600"/>
              </a:spcBef>
              <a:spcAft>
                <a:spcPts val="600"/>
              </a:spcAft>
              <a:defRPr/>
            </a:pPr>
            <a:r>
              <a:rPr lang="en-US" sz="2200" b="1" dirty="0" smtClean="0">
                <a:latin typeface="Calibri"/>
                <a:cs typeface="Calibri"/>
              </a:rPr>
              <a:t>Analysis</a:t>
            </a:r>
            <a:endParaRPr lang="en-US" sz="2200" b="1" dirty="0">
              <a:latin typeface="Calibri"/>
              <a:cs typeface="Calibri"/>
            </a:endParaRPr>
          </a:p>
        </p:txBody>
      </p:sp>
      <p:pic>
        <p:nvPicPr>
          <p:cNvPr id="2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1996" y="1262037"/>
            <a:ext cx="1809573" cy="1208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941255" y="2496816"/>
            <a:ext cx="1088800"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PRODES</a:t>
            </a:r>
          </a:p>
        </p:txBody>
      </p:sp>
      <p:pic>
        <p:nvPicPr>
          <p:cNvPr id="3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60079" y="1229281"/>
            <a:ext cx="1690046" cy="126753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220088" y="2496816"/>
            <a:ext cx="1088800"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DETER</a:t>
            </a:r>
          </a:p>
        </p:txBody>
      </p:sp>
      <p:pic>
        <p:nvPicPr>
          <p:cNvPr id="34" name="Picture 33" descr="mapa_mt_nf_le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7787" y="1203140"/>
            <a:ext cx="1639701" cy="1267041"/>
          </a:xfrm>
          <a:prstGeom prst="rect">
            <a:avLst/>
          </a:prstGeom>
          <a:ln>
            <a:solidFill>
              <a:srgbClr val="660066"/>
            </a:solidFill>
          </a:ln>
        </p:spPr>
      </p:pic>
      <p:sp>
        <p:nvSpPr>
          <p:cNvPr id="35" name="TextBox 34"/>
          <p:cNvSpPr txBox="1"/>
          <p:nvPr/>
        </p:nvSpPr>
        <p:spPr>
          <a:xfrm>
            <a:off x="5072649" y="2514580"/>
            <a:ext cx="1426973"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err="1" smtClean="0">
                <a:latin typeface="Calibri"/>
                <a:cs typeface="Calibri"/>
              </a:rPr>
              <a:t>TerraClass</a:t>
            </a:r>
            <a:endParaRPr lang="en-US" b="1" dirty="0" smtClean="0">
              <a:latin typeface="Calibri"/>
              <a:cs typeface="Calibri"/>
            </a:endParaRPr>
          </a:p>
        </p:txBody>
      </p:sp>
      <p:pic>
        <p:nvPicPr>
          <p:cNvPr id="36" name="Imagem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69364" y="1203139"/>
            <a:ext cx="1826080" cy="1267041"/>
          </a:xfrm>
          <a:prstGeom prst="rect">
            <a:avLst/>
          </a:prstGeom>
          <a:ln>
            <a:solidFill>
              <a:srgbClr val="660066"/>
            </a:solidFill>
          </a:ln>
        </p:spPr>
      </p:pic>
      <p:sp>
        <p:nvSpPr>
          <p:cNvPr id="37" name="TextBox 36"/>
          <p:cNvSpPr txBox="1"/>
          <p:nvPr/>
        </p:nvSpPr>
        <p:spPr>
          <a:xfrm>
            <a:off x="7362605" y="2496816"/>
            <a:ext cx="1426973"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err="1" smtClean="0">
                <a:latin typeface="Calibri"/>
                <a:cs typeface="Calibri"/>
              </a:rPr>
              <a:t>AgriSAT</a:t>
            </a:r>
            <a:endParaRPr lang="en-US" b="1" dirty="0" smtClean="0">
              <a:latin typeface="Calibri"/>
              <a:cs typeface="Calibri"/>
            </a:endParaRPr>
          </a:p>
        </p:txBody>
      </p:sp>
      <p:cxnSp>
        <p:nvCxnSpPr>
          <p:cNvPr id="3" name="Elbow Connector 2"/>
          <p:cNvCxnSpPr>
            <a:stCxn id="30" idx="2"/>
            <a:endCxn id="17" idx="1"/>
          </p:cNvCxnSpPr>
          <p:nvPr/>
        </p:nvCxnSpPr>
        <p:spPr bwMode="auto">
          <a:xfrm rot="16200000" flipH="1">
            <a:off x="2132328" y="2268913"/>
            <a:ext cx="1057769" cy="2351114"/>
          </a:xfrm>
          <a:prstGeom prst="bentConnector2">
            <a:avLst/>
          </a:prstGeom>
          <a:solidFill>
            <a:schemeClr val="accent1"/>
          </a:solidFill>
          <a:ln w="9525" cap="flat" cmpd="sng" algn="ctr">
            <a:solidFill>
              <a:schemeClr val="tx1"/>
            </a:solidFill>
            <a:prstDash val="solid"/>
            <a:miter lim="800000"/>
            <a:headEnd type="none" w="med" len="med"/>
            <a:tailEnd type="arrow"/>
          </a:ln>
          <a:effectLst/>
        </p:spPr>
      </p:cxnSp>
      <p:cxnSp>
        <p:nvCxnSpPr>
          <p:cNvPr id="5" name="Elbow Connector 4"/>
          <p:cNvCxnSpPr>
            <a:stCxn id="33" idx="2"/>
            <a:endCxn id="17" idx="0"/>
          </p:cNvCxnSpPr>
          <p:nvPr/>
        </p:nvCxnSpPr>
        <p:spPr bwMode="auto">
          <a:xfrm rot="16200000" flipH="1">
            <a:off x="3786518" y="2893556"/>
            <a:ext cx="723092" cy="767152"/>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8" name="Elbow Connector 7"/>
          <p:cNvCxnSpPr>
            <a:stCxn id="35" idx="2"/>
            <a:endCxn id="17" idx="0"/>
          </p:cNvCxnSpPr>
          <p:nvPr/>
        </p:nvCxnSpPr>
        <p:spPr bwMode="auto">
          <a:xfrm rot="5400000">
            <a:off x="4806224" y="2658766"/>
            <a:ext cx="705328" cy="1254496"/>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0" name="Elbow Connector 9"/>
          <p:cNvCxnSpPr>
            <a:stCxn id="37" idx="2"/>
            <a:endCxn id="17" idx="3"/>
          </p:cNvCxnSpPr>
          <p:nvPr/>
        </p:nvCxnSpPr>
        <p:spPr bwMode="auto">
          <a:xfrm rot="5400000">
            <a:off x="6122418" y="2019680"/>
            <a:ext cx="1057769" cy="2849581"/>
          </a:xfrm>
          <a:prstGeom prst="bentConnector2">
            <a:avLst/>
          </a:prstGeom>
          <a:solidFill>
            <a:schemeClr val="accent1"/>
          </a:solidFill>
          <a:ln w="9525" cap="flat" cmpd="sng" algn="ctr">
            <a:solidFill>
              <a:schemeClr val="tx1"/>
            </a:solidFill>
            <a:prstDash val="solid"/>
            <a:miter lim="800000"/>
            <a:headEnd type="none" w="med" len="med"/>
            <a:tailEnd type="arrow"/>
          </a:ln>
          <a:effectLst/>
        </p:spPr>
      </p:cxnSp>
      <p:sp>
        <p:nvSpPr>
          <p:cNvPr id="22" name="TextBox 21"/>
          <p:cNvSpPr txBox="1"/>
          <p:nvPr/>
        </p:nvSpPr>
        <p:spPr>
          <a:xfrm>
            <a:off x="3855254" y="5032154"/>
            <a:ext cx="1389742" cy="669353"/>
          </a:xfrm>
          <a:prstGeom prst="rect">
            <a:avLst/>
          </a:prstGeom>
          <a:solidFill>
            <a:srgbClr val="CCFFCC"/>
          </a:solidFill>
          <a:ln>
            <a:solidFill>
              <a:schemeClr val="tx1">
                <a:lumMod val="95000"/>
                <a:lumOff val="5000"/>
              </a:schemeClr>
            </a:solidFill>
          </a:ln>
        </p:spPr>
        <p:txBody>
          <a:bodyPr wrap="square" tIns="140400" bIns="187200">
            <a:spAutoFit/>
          </a:bodyPr>
          <a:lstStyle/>
          <a:p>
            <a:pPr algn="ctr">
              <a:spcBef>
                <a:spcPts val="600"/>
              </a:spcBef>
              <a:spcAft>
                <a:spcPts val="600"/>
              </a:spcAft>
              <a:defRPr/>
            </a:pPr>
            <a:r>
              <a:rPr lang="en-US" sz="2200" b="1" dirty="0" smtClean="0">
                <a:latin typeface="Calibri"/>
                <a:cs typeface="Calibri"/>
              </a:rPr>
              <a:t>Data base</a:t>
            </a:r>
            <a:endParaRPr lang="en-US" sz="2200" b="1" dirty="0">
              <a:latin typeface="Calibri"/>
              <a:cs typeface="Calibri"/>
            </a:endParaRPr>
          </a:p>
        </p:txBody>
      </p:sp>
      <p:sp>
        <p:nvSpPr>
          <p:cNvPr id="25" name="AutoShape 10"/>
          <p:cNvSpPr>
            <a:spLocks noChangeArrowheads="1"/>
          </p:cNvSpPr>
          <p:nvPr/>
        </p:nvSpPr>
        <p:spPr bwMode="auto">
          <a:xfrm>
            <a:off x="1044436" y="5775026"/>
            <a:ext cx="1225550"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b="1" dirty="0" smtClean="0">
                <a:solidFill>
                  <a:srgbClr val="000000"/>
                </a:solidFill>
                <a:latin typeface="Calibri" charset="0"/>
                <a:cs typeface="Calibri" charset="0"/>
              </a:rPr>
              <a:t>CDSR</a:t>
            </a:r>
            <a:endParaRPr lang="en-US" sz="2000" b="1" dirty="0">
              <a:solidFill>
                <a:srgbClr val="000000"/>
              </a:solidFill>
              <a:latin typeface="Calibri" charset="0"/>
              <a:cs typeface="Calibri" charset="0"/>
            </a:endParaRPr>
          </a:p>
        </p:txBody>
      </p:sp>
      <p:sp>
        <p:nvSpPr>
          <p:cNvPr id="27" name="AutoShape 10"/>
          <p:cNvSpPr>
            <a:spLocks noChangeArrowheads="1"/>
          </p:cNvSpPr>
          <p:nvPr/>
        </p:nvSpPr>
        <p:spPr bwMode="auto">
          <a:xfrm>
            <a:off x="6569624" y="5466444"/>
            <a:ext cx="1223962"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b="1" dirty="0" err="1" smtClean="0">
                <a:solidFill>
                  <a:srgbClr val="000000"/>
                </a:solidFill>
                <a:latin typeface="Calibri" charset="0"/>
                <a:cs typeface="Calibri" charset="0"/>
              </a:rPr>
              <a:t>TerraBR</a:t>
            </a:r>
            <a:endParaRPr lang="en-US" sz="2000" b="1" dirty="0">
              <a:solidFill>
                <a:srgbClr val="000000"/>
              </a:solidFill>
              <a:latin typeface="Calibri" charset="0"/>
              <a:cs typeface="Calibri" charset="0"/>
            </a:endParaRPr>
          </a:p>
        </p:txBody>
      </p:sp>
      <p:sp>
        <p:nvSpPr>
          <p:cNvPr id="31" name="TextBox 30"/>
          <p:cNvSpPr txBox="1"/>
          <p:nvPr/>
        </p:nvSpPr>
        <p:spPr>
          <a:xfrm>
            <a:off x="2150046" y="6387587"/>
            <a:ext cx="2066353"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Remote Analysis</a:t>
            </a:r>
          </a:p>
        </p:txBody>
      </p:sp>
      <p:cxnSp>
        <p:nvCxnSpPr>
          <p:cNvPr id="14" name="Elbow Connector 13"/>
          <p:cNvCxnSpPr>
            <a:stCxn id="22" idx="3"/>
            <a:endCxn id="27" idx="2"/>
          </p:cNvCxnSpPr>
          <p:nvPr/>
        </p:nvCxnSpPr>
        <p:spPr bwMode="auto">
          <a:xfrm>
            <a:off x="5244996" y="5366831"/>
            <a:ext cx="1324628" cy="603644"/>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6" name="Elbow Connector 15"/>
          <p:cNvCxnSpPr>
            <a:stCxn id="22" idx="1"/>
            <a:endCxn id="25" idx="4"/>
          </p:cNvCxnSpPr>
          <p:nvPr/>
        </p:nvCxnSpPr>
        <p:spPr bwMode="auto">
          <a:xfrm rot="10800000" flipV="1">
            <a:off x="2269986" y="5366831"/>
            <a:ext cx="1585268" cy="912226"/>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pic>
        <p:nvPicPr>
          <p:cNvPr id="24" name="Picture 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42827" y="4080298"/>
            <a:ext cx="1485655" cy="1114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42827" y="5194539"/>
            <a:ext cx="1556820"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Time series</a:t>
            </a:r>
          </a:p>
        </p:txBody>
      </p:sp>
      <p:pic>
        <p:nvPicPr>
          <p:cNvPr id="39" name="Imagem 1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8057" y="4051485"/>
            <a:ext cx="1782542" cy="114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7793586" y="5187081"/>
            <a:ext cx="1339998"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Data mining</a:t>
            </a:r>
          </a:p>
        </p:txBody>
      </p:sp>
      <p:cxnSp>
        <p:nvCxnSpPr>
          <p:cNvPr id="15" name="Elbow Connector 14"/>
          <p:cNvCxnSpPr>
            <a:stCxn id="24" idx="3"/>
            <a:endCxn id="17" idx="1"/>
          </p:cNvCxnSpPr>
          <p:nvPr/>
        </p:nvCxnSpPr>
        <p:spPr bwMode="auto">
          <a:xfrm flipV="1">
            <a:off x="2228482" y="3973355"/>
            <a:ext cx="1608287" cy="664064"/>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9" name="Elbow Connector 18"/>
          <p:cNvCxnSpPr>
            <a:stCxn id="39" idx="1"/>
            <a:endCxn id="17" idx="3"/>
          </p:cNvCxnSpPr>
          <p:nvPr/>
        </p:nvCxnSpPr>
        <p:spPr bwMode="auto">
          <a:xfrm rot="10800000">
            <a:off x="5226511" y="3973356"/>
            <a:ext cx="2061546" cy="649657"/>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sp>
        <p:nvSpPr>
          <p:cNvPr id="41" name="TextBox 40"/>
          <p:cNvSpPr txBox="1"/>
          <p:nvPr/>
        </p:nvSpPr>
        <p:spPr>
          <a:xfrm>
            <a:off x="7067231" y="6391973"/>
            <a:ext cx="2066353"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Remote Analysis</a:t>
            </a:r>
          </a:p>
        </p:txBody>
      </p:sp>
    </p:spTree>
    <p:extLst>
      <p:ext uri="{BB962C8B-B14F-4D97-AF65-F5344CB8AC3E}">
        <p14:creationId xmlns:p14="http://schemas.microsoft.com/office/powerpoint/2010/main" val="269402373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4"/>
          <p:cNvSpPr>
            <a:spLocks noGrp="1"/>
          </p:cNvSpPr>
          <p:nvPr>
            <p:ph type="title"/>
          </p:nvPr>
        </p:nvSpPr>
        <p:spPr/>
        <p:txBody>
          <a:bodyPr/>
          <a:lstStyle/>
          <a:p>
            <a:r>
              <a:rPr lang="en-US" dirty="0" smtClean="0">
                <a:latin typeface="Calibri" charset="0"/>
              </a:rPr>
              <a:t>Global Land Knowledge Platform</a:t>
            </a:r>
            <a:endParaRPr lang="en-US" dirty="0">
              <a:latin typeface="Calibri" charset="0"/>
            </a:endParaRPr>
          </a:p>
        </p:txBody>
      </p:sp>
      <p:sp>
        <p:nvSpPr>
          <p:cNvPr id="17" name="TextBox 16"/>
          <p:cNvSpPr txBox="1"/>
          <p:nvPr/>
        </p:nvSpPr>
        <p:spPr>
          <a:xfrm>
            <a:off x="4340952" y="3638680"/>
            <a:ext cx="1931829" cy="669353"/>
          </a:xfrm>
          <a:prstGeom prst="rect">
            <a:avLst/>
          </a:prstGeom>
          <a:solidFill>
            <a:srgbClr val="CCFFCC"/>
          </a:solidFill>
          <a:ln>
            <a:solidFill>
              <a:schemeClr val="tx1">
                <a:lumMod val="95000"/>
                <a:lumOff val="5000"/>
              </a:schemeClr>
            </a:solidFill>
          </a:ln>
        </p:spPr>
        <p:txBody>
          <a:bodyPr wrap="square" tIns="140400" bIns="187200">
            <a:spAutoFit/>
          </a:bodyPr>
          <a:lstStyle/>
          <a:p>
            <a:pPr algn="ctr">
              <a:spcBef>
                <a:spcPts val="600"/>
              </a:spcBef>
              <a:spcAft>
                <a:spcPts val="600"/>
              </a:spcAft>
              <a:defRPr/>
            </a:pPr>
            <a:r>
              <a:rPr lang="en-US" sz="2200" b="1" dirty="0" smtClean="0">
                <a:latin typeface="Calibri"/>
                <a:cs typeface="Calibri"/>
              </a:rPr>
              <a:t>Data Analysis</a:t>
            </a:r>
            <a:endParaRPr lang="en-US" sz="2200" b="1" dirty="0">
              <a:latin typeface="Calibri"/>
              <a:cs typeface="Calibri"/>
            </a:endParaRPr>
          </a:p>
        </p:txBody>
      </p:sp>
      <p:pic>
        <p:nvPicPr>
          <p:cNvPr id="2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87937" y="1935630"/>
            <a:ext cx="1809573" cy="1208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85800" y="3219909"/>
            <a:ext cx="1613847"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Coverages</a:t>
            </a:r>
          </a:p>
        </p:txBody>
      </p:sp>
      <p:cxnSp>
        <p:nvCxnSpPr>
          <p:cNvPr id="3" name="Elbow Connector 2"/>
          <p:cNvCxnSpPr>
            <a:stCxn id="30" idx="2"/>
            <a:endCxn id="17" idx="1"/>
          </p:cNvCxnSpPr>
          <p:nvPr/>
        </p:nvCxnSpPr>
        <p:spPr bwMode="auto">
          <a:xfrm rot="16200000" flipH="1">
            <a:off x="2749499" y="2381904"/>
            <a:ext cx="334678" cy="2848228"/>
          </a:xfrm>
          <a:prstGeom prst="bentConnector2">
            <a:avLst/>
          </a:prstGeom>
          <a:solidFill>
            <a:schemeClr val="accent1"/>
          </a:solidFill>
          <a:ln w="9525" cap="flat" cmpd="sng" algn="ctr">
            <a:solidFill>
              <a:schemeClr val="tx1"/>
            </a:solidFill>
            <a:prstDash val="solid"/>
            <a:miter lim="800000"/>
            <a:headEnd type="none" w="med" len="med"/>
            <a:tailEnd type="arrow"/>
          </a:ln>
          <a:effectLst/>
        </p:spPr>
      </p:cxnSp>
      <p:sp>
        <p:nvSpPr>
          <p:cNvPr id="22" name="TextBox 21"/>
          <p:cNvSpPr txBox="1"/>
          <p:nvPr/>
        </p:nvSpPr>
        <p:spPr>
          <a:xfrm>
            <a:off x="3548824" y="5032153"/>
            <a:ext cx="1931827" cy="1007908"/>
          </a:xfrm>
          <a:prstGeom prst="rect">
            <a:avLst/>
          </a:prstGeom>
          <a:solidFill>
            <a:srgbClr val="CCFFCC"/>
          </a:solidFill>
          <a:ln>
            <a:solidFill>
              <a:schemeClr val="tx1">
                <a:lumMod val="95000"/>
                <a:lumOff val="5000"/>
              </a:schemeClr>
            </a:solidFill>
          </a:ln>
        </p:spPr>
        <p:txBody>
          <a:bodyPr wrap="square" tIns="140400" bIns="187200">
            <a:spAutoFit/>
          </a:bodyPr>
          <a:lstStyle/>
          <a:p>
            <a:pPr algn="ctr">
              <a:spcBef>
                <a:spcPts val="600"/>
              </a:spcBef>
              <a:spcAft>
                <a:spcPts val="600"/>
              </a:spcAft>
              <a:defRPr/>
            </a:pPr>
            <a:r>
              <a:rPr lang="en-US" sz="2200" b="1" dirty="0" smtClean="0">
                <a:latin typeface="Calibri"/>
                <a:cs typeface="Calibri"/>
              </a:rPr>
              <a:t>Data discovery and access</a:t>
            </a:r>
            <a:endParaRPr lang="en-US" sz="2200" b="1" dirty="0">
              <a:latin typeface="Calibri"/>
              <a:cs typeface="Calibri"/>
            </a:endParaRPr>
          </a:p>
        </p:txBody>
      </p:sp>
      <p:sp>
        <p:nvSpPr>
          <p:cNvPr id="25" name="AutoShape 10"/>
          <p:cNvSpPr>
            <a:spLocks noChangeArrowheads="1"/>
          </p:cNvSpPr>
          <p:nvPr/>
        </p:nvSpPr>
        <p:spPr bwMode="auto">
          <a:xfrm>
            <a:off x="742827" y="5775026"/>
            <a:ext cx="1527159"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b="1" dirty="0" err="1" smtClean="0">
                <a:solidFill>
                  <a:srgbClr val="000000"/>
                </a:solidFill>
                <a:latin typeface="Calibri" charset="0"/>
                <a:cs typeface="Calibri" charset="0"/>
              </a:rPr>
              <a:t>Spatiotem</a:t>
            </a:r>
            <a:r>
              <a:rPr lang="en-US" sz="2000" b="1" dirty="0" smtClean="0">
                <a:solidFill>
                  <a:srgbClr val="000000"/>
                </a:solidFill>
                <a:latin typeface="Calibri" charset="0"/>
                <a:cs typeface="Calibri" charset="0"/>
              </a:rPr>
              <a:t> DB</a:t>
            </a:r>
            <a:endParaRPr lang="en-US" sz="2000" b="1" dirty="0">
              <a:solidFill>
                <a:srgbClr val="000000"/>
              </a:solidFill>
              <a:latin typeface="Calibri" charset="0"/>
              <a:cs typeface="Calibri" charset="0"/>
            </a:endParaRPr>
          </a:p>
        </p:txBody>
      </p:sp>
      <p:sp>
        <p:nvSpPr>
          <p:cNvPr id="27" name="AutoShape 10"/>
          <p:cNvSpPr>
            <a:spLocks noChangeArrowheads="1"/>
          </p:cNvSpPr>
          <p:nvPr/>
        </p:nvSpPr>
        <p:spPr bwMode="auto">
          <a:xfrm>
            <a:off x="6569624" y="5466444"/>
            <a:ext cx="1223962"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b="1" dirty="0" err="1" smtClean="0">
                <a:solidFill>
                  <a:srgbClr val="000000"/>
                </a:solidFill>
                <a:latin typeface="Calibri" charset="0"/>
                <a:cs typeface="Calibri" charset="0"/>
              </a:rPr>
              <a:t>Spatiotemp</a:t>
            </a:r>
            <a:endParaRPr lang="en-US" sz="2000" b="1" dirty="0" smtClean="0">
              <a:solidFill>
                <a:srgbClr val="000000"/>
              </a:solidFill>
              <a:latin typeface="Calibri" charset="0"/>
              <a:cs typeface="Calibri" charset="0"/>
            </a:endParaRPr>
          </a:p>
          <a:p>
            <a:pPr algn="ctr"/>
            <a:r>
              <a:rPr lang="en-US" sz="2000" b="1" dirty="0" smtClean="0">
                <a:solidFill>
                  <a:srgbClr val="000000"/>
                </a:solidFill>
                <a:latin typeface="Calibri" charset="0"/>
                <a:cs typeface="Calibri" charset="0"/>
              </a:rPr>
              <a:t>DB</a:t>
            </a:r>
            <a:endParaRPr lang="en-US" sz="2000" b="1" dirty="0">
              <a:solidFill>
                <a:srgbClr val="000000"/>
              </a:solidFill>
              <a:latin typeface="Calibri" charset="0"/>
              <a:cs typeface="Calibri" charset="0"/>
            </a:endParaRPr>
          </a:p>
        </p:txBody>
      </p:sp>
      <p:sp>
        <p:nvSpPr>
          <p:cNvPr id="31" name="TextBox 30"/>
          <p:cNvSpPr txBox="1"/>
          <p:nvPr/>
        </p:nvSpPr>
        <p:spPr>
          <a:xfrm>
            <a:off x="2228481" y="6387587"/>
            <a:ext cx="2056423"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Remote Analysis</a:t>
            </a:r>
          </a:p>
        </p:txBody>
      </p:sp>
      <p:sp>
        <p:nvSpPr>
          <p:cNvPr id="38" name="TextBox 37"/>
          <p:cNvSpPr txBox="1"/>
          <p:nvPr/>
        </p:nvSpPr>
        <p:spPr>
          <a:xfrm>
            <a:off x="7081586" y="6375444"/>
            <a:ext cx="1989013"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Remote Analysis</a:t>
            </a:r>
          </a:p>
        </p:txBody>
      </p:sp>
      <p:cxnSp>
        <p:nvCxnSpPr>
          <p:cNvPr id="14" name="Elbow Connector 13"/>
          <p:cNvCxnSpPr>
            <a:stCxn id="22" idx="3"/>
            <a:endCxn id="27" idx="2"/>
          </p:cNvCxnSpPr>
          <p:nvPr/>
        </p:nvCxnSpPr>
        <p:spPr bwMode="auto">
          <a:xfrm>
            <a:off x="5480651" y="5536107"/>
            <a:ext cx="1088973" cy="434368"/>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6" name="Elbow Connector 15"/>
          <p:cNvCxnSpPr>
            <a:stCxn id="22" idx="1"/>
            <a:endCxn id="25" idx="4"/>
          </p:cNvCxnSpPr>
          <p:nvPr/>
        </p:nvCxnSpPr>
        <p:spPr bwMode="auto">
          <a:xfrm rot="10800000" flipV="1">
            <a:off x="2269986" y="5536107"/>
            <a:ext cx="1278838" cy="742950"/>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pic>
        <p:nvPicPr>
          <p:cNvPr id="2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2827" y="4080298"/>
            <a:ext cx="1485655" cy="1114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42827" y="5194539"/>
            <a:ext cx="1556820"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Time series</a:t>
            </a:r>
          </a:p>
        </p:txBody>
      </p:sp>
      <p:cxnSp>
        <p:nvCxnSpPr>
          <p:cNvPr id="15" name="Elbow Connector 14"/>
          <p:cNvCxnSpPr>
            <a:stCxn id="24" idx="3"/>
            <a:endCxn id="17" idx="1"/>
          </p:cNvCxnSpPr>
          <p:nvPr/>
        </p:nvCxnSpPr>
        <p:spPr bwMode="auto">
          <a:xfrm flipV="1">
            <a:off x="2228482" y="3973357"/>
            <a:ext cx="2112470" cy="664062"/>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9" name="Elbow Connector 18"/>
          <p:cNvCxnSpPr>
            <a:endCxn id="17" idx="3"/>
          </p:cNvCxnSpPr>
          <p:nvPr/>
        </p:nvCxnSpPr>
        <p:spPr bwMode="auto">
          <a:xfrm rot="10800000">
            <a:off x="6272781" y="3973358"/>
            <a:ext cx="1846566" cy="649657"/>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pic>
        <p:nvPicPr>
          <p:cNvPr id="62" name="Picture 61"/>
          <p:cNvPicPr>
            <a:picLocks noChangeAspect="1"/>
          </p:cNvPicPr>
          <p:nvPr/>
        </p:nvPicPr>
        <p:blipFill>
          <a:blip r:embed="rId4"/>
          <a:stretch>
            <a:fillRect/>
          </a:stretch>
        </p:blipFill>
        <p:spPr>
          <a:xfrm>
            <a:off x="7409691" y="3777820"/>
            <a:ext cx="1520434" cy="1389933"/>
          </a:xfrm>
          <a:prstGeom prst="rect">
            <a:avLst/>
          </a:prstGeom>
          <a:ln w="12700" cmpd="sng">
            <a:solidFill>
              <a:schemeClr val="tx1"/>
            </a:solidFill>
          </a:ln>
        </p:spPr>
      </p:pic>
      <p:sp>
        <p:nvSpPr>
          <p:cNvPr id="65" name="TextBox 64"/>
          <p:cNvSpPr txBox="1"/>
          <p:nvPr/>
        </p:nvSpPr>
        <p:spPr>
          <a:xfrm>
            <a:off x="7607927" y="4961525"/>
            <a:ext cx="1556820"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Trajectories</a:t>
            </a:r>
          </a:p>
        </p:txBody>
      </p:sp>
      <p:cxnSp>
        <p:nvCxnSpPr>
          <p:cNvPr id="75795" name="Elbow Connector 75794"/>
          <p:cNvCxnSpPr>
            <a:stCxn id="17" idx="2"/>
            <a:endCxn id="22" idx="0"/>
          </p:cNvCxnSpPr>
          <p:nvPr/>
        </p:nvCxnSpPr>
        <p:spPr bwMode="auto">
          <a:xfrm rot="5400000">
            <a:off x="4548743" y="4274029"/>
            <a:ext cx="724120" cy="792129"/>
          </a:xfrm>
          <a:prstGeom prst="bentConnector3">
            <a:avLst/>
          </a:prstGeom>
          <a:solidFill>
            <a:schemeClr val="accent1"/>
          </a:solidFill>
          <a:ln w="38100" cap="flat" cmpd="sng" algn="ctr">
            <a:solidFill>
              <a:srgbClr val="800000"/>
            </a:solidFill>
            <a:prstDash val="solid"/>
            <a:miter lim="800000"/>
            <a:headEnd type="arrow" w="med" len="med"/>
            <a:tailEnd type="arrow"/>
          </a:ln>
          <a:effectLst/>
        </p:spPr>
      </p:cxnSp>
    </p:spTree>
    <p:extLst>
      <p:ext uri="{BB962C8B-B14F-4D97-AF65-F5344CB8AC3E}">
        <p14:creationId xmlns:p14="http://schemas.microsoft.com/office/powerpoint/2010/main" val="13125107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4"/>
          <p:cNvSpPr>
            <a:spLocks noGrp="1"/>
          </p:cNvSpPr>
          <p:nvPr>
            <p:ph type="title"/>
          </p:nvPr>
        </p:nvSpPr>
        <p:spPr/>
        <p:txBody>
          <a:bodyPr/>
          <a:lstStyle/>
          <a:p>
            <a:r>
              <a:rPr lang="en-US" dirty="0" smtClean="0">
                <a:latin typeface="Calibri" charset="0"/>
              </a:rPr>
              <a:t>Global Land Knowledge Platform</a:t>
            </a:r>
            <a:endParaRPr lang="en-US" dirty="0">
              <a:latin typeface="Calibri" charset="0"/>
            </a:endParaRPr>
          </a:p>
        </p:txBody>
      </p:sp>
      <p:sp>
        <p:nvSpPr>
          <p:cNvPr id="17" name="TextBox 16"/>
          <p:cNvSpPr txBox="1"/>
          <p:nvPr/>
        </p:nvSpPr>
        <p:spPr>
          <a:xfrm>
            <a:off x="4340952" y="3638680"/>
            <a:ext cx="1931829" cy="669353"/>
          </a:xfrm>
          <a:prstGeom prst="rect">
            <a:avLst/>
          </a:prstGeom>
          <a:solidFill>
            <a:srgbClr val="CCFFCC"/>
          </a:solidFill>
          <a:ln>
            <a:solidFill>
              <a:schemeClr val="tx1">
                <a:lumMod val="95000"/>
                <a:lumOff val="5000"/>
              </a:schemeClr>
            </a:solidFill>
          </a:ln>
        </p:spPr>
        <p:txBody>
          <a:bodyPr wrap="square" tIns="140400" bIns="187200">
            <a:spAutoFit/>
          </a:bodyPr>
          <a:lstStyle/>
          <a:p>
            <a:pPr algn="ctr">
              <a:spcBef>
                <a:spcPts val="600"/>
              </a:spcBef>
              <a:spcAft>
                <a:spcPts val="600"/>
              </a:spcAft>
              <a:defRPr/>
            </a:pPr>
            <a:r>
              <a:rPr lang="en-US" sz="2200" b="1" dirty="0" smtClean="0">
                <a:latin typeface="Calibri"/>
                <a:cs typeface="Calibri"/>
              </a:rPr>
              <a:t>Data Analysis</a:t>
            </a:r>
            <a:endParaRPr lang="en-US" sz="2200" b="1" dirty="0">
              <a:latin typeface="Calibri"/>
              <a:cs typeface="Calibri"/>
            </a:endParaRPr>
          </a:p>
        </p:txBody>
      </p:sp>
      <p:pic>
        <p:nvPicPr>
          <p:cNvPr id="2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87937" y="1935630"/>
            <a:ext cx="1809573" cy="1208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85800" y="3219909"/>
            <a:ext cx="1613847"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Coverages</a:t>
            </a:r>
          </a:p>
        </p:txBody>
      </p:sp>
      <p:sp>
        <p:nvSpPr>
          <p:cNvPr id="33" name="TextBox 32"/>
          <p:cNvSpPr txBox="1"/>
          <p:nvPr/>
        </p:nvSpPr>
        <p:spPr>
          <a:xfrm>
            <a:off x="2678549" y="2496816"/>
            <a:ext cx="2566447"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Land Commodity Trade</a:t>
            </a:r>
          </a:p>
        </p:txBody>
      </p:sp>
      <p:pic>
        <p:nvPicPr>
          <p:cNvPr id="34" name="Picture 33" descr="mapa_mt_nf_le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6845" y="1049112"/>
            <a:ext cx="1839033" cy="1421070"/>
          </a:xfrm>
          <a:prstGeom prst="rect">
            <a:avLst/>
          </a:prstGeom>
          <a:ln>
            <a:solidFill>
              <a:srgbClr val="660066"/>
            </a:solidFill>
          </a:ln>
        </p:spPr>
      </p:pic>
      <p:sp>
        <p:nvSpPr>
          <p:cNvPr id="35" name="TextBox 34"/>
          <p:cNvSpPr txBox="1"/>
          <p:nvPr/>
        </p:nvSpPr>
        <p:spPr>
          <a:xfrm>
            <a:off x="6180954" y="2496814"/>
            <a:ext cx="2210814" cy="418770"/>
          </a:xfrm>
          <a:prstGeom prst="rect">
            <a:avLst/>
          </a:prstGeom>
          <a:solidFill>
            <a:srgbClr val="CCFFCC"/>
          </a:solidFill>
          <a:ln>
            <a:solidFill>
              <a:schemeClr val="tx1">
                <a:lumMod val="95000"/>
                <a:lumOff val="5000"/>
              </a:schemeClr>
            </a:solidFill>
          </a:ln>
        </p:spPr>
        <p:txBody>
          <a:bodyPr wrap="square" tIns="46800" bIns="93600">
            <a:spAutoFit/>
          </a:bodyPr>
          <a:lstStyle/>
          <a:p>
            <a:pPr algn="ctr">
              <a:spcBef>
                <a:spcPts val="600"/>
              </a:spcBef>
              <a:spcAft>
                <a:spcPts val="600"/>
              </a:spcAft>
              <a:defRPr/>
            </a:pPr>
            <a:r>
              <a:rPr lang="en-US" b="1" dirty="0" smtClean="0">
                <a:latin typeface="Calibri"/>
                <a:cs typeface="Calibri"/>
              </a:rPr>
              <a:t>Land Policy Scenarios</a:t>
            </a:r>
          </a:p>
        </p:txBody>
      </p:sp>
      <p:cxnSp>
        <p:nvCxnSpPr>
          <p:cNvPr id="3" name="Elbow Connector 2"/>
          <p:cNvCxnSpPr>
            <a:stCxn id="30" idx="2"/>
            <a:endCxn id="17" idx="1"/>
          </p:cNvCxnSpPr>
          <p:nvPr/>
        </p:nvCxnSpPr>
        <p:spPr bwMode="auto">
          <a:xfrm rot="16200000" flipH="1">
            <a:off x="2749499" y="2381904"/>
            <a:ext cx="334678" cy="2848228"/>
          </a:xfrm>
          <a:prstGeom prst="bentConnector2">
            <a:avLst/>
          </a:prstGeom>
          <a:solidFill>
            <a:schemeClr val="accent1"/>
          </a:solidFill>
          <a:ln w="9525" cap="flat" cmpd="sng" algn="ctr">
            <a:solidFill>
              <a:schemeClr val="tx1"/>
            </a:solidFill>
            <a:prstDash val="solid"/>
            <a:miter lim="800000"/>
            <a:headEnd type="none" w="med" len="med"/>
            <a:tailEnd type="arrow"/>
          </a:ln>
          <a:effectLst/>
        </p:spPr>
      </p:cxnSp>
      <p:cxnSp>
        <p:nvCxnSpPr>
          <p:cNvPr id="5" name="Elbow Connector 4"/>
          <p:cNvCxnSpPr>
            <a:stCxn id="33" idx="2"/>
            <a:endCxn id="17" idx="0"/>
          </p:cNvCxnSpPr>
          <p:nvPr/>
        </p:nvCxnSpPr>
        <p:spPr bwMode="auto">
          <a:xfrm rot="16200000" flipH="1">
            <a:off x="4272773" y="2604586"/>
            <a:ext cx="723094" cy="1345094"/>
          </a:xfrm>
          <a:prstGeom prst="bentConnector3">
            <a:avLst/>
          </a:prstGeom>
          <a:solidFill>
            <a:schemeClr val="accent1"/>
          </a:solidFill>
          <a:ln w="38100" cap="flat" cmpd="sng" algn="ctr">
            <a:solidFill>
              <a:srgbClr val="800000"/>
            </a:solidFill>
            <a:prstDash val="solid"/>
            <a:miter lim="800000"/>
            <a:headEnd type="arrow" w="med" len="med"/>
            <a:tailEnd type="arrow"/>
          </a:ln>
          <a:effectLst/>
        </p:spPr>
      </p:cxnSp>
      <p:cxnSp>
        <p:nvCxnSpPr>
          <p:cNvPr id="8" name="Elbow Connector 7"/>
          <p:cNvCxnSpPr>
            <a:stCxn id="35" idx="2"/>
            <a:endCxn id="17" idx="0"/>
          </p:cNvCxnSpPr>
          <p:nvPr/>
        </p:nvCxnSpPr>
        <p:spPr bwMode="auto">
          <a:xfrm rot="5400000">
            <a:off x="5935066" y="2287385"/>
            <a:ext cx="723096" cy="1979494"/>
          </a:xfrm>
          <a:prstGeom prst="bentConnector3">
            <a:avLst/>
          </a:prstGeom>
          <a:solidFill>
            <a:schemeClr val="accent1"/>
          </a:solidFill>
          <a:ln w="38100" cap="flat" cmpd="sng" algn="ctr">
            <a:solidFill>
              <a:srgbClr val="800000"/>
            </a:solidFill>
            <a:prstDash val="solid"/>
            <a:miter lim="800000"/>
            <a:headEnd type="arrow" w="med" len="med"/>
            <a:tailEnd type="arrow"/>
          </a:ln>
          <a:effectLst/>
        </p:spPr>
      </p:cxnSp>
      <p:sp>
        <p:nvSpPr>
          <p:cNvPr id="22" name="TextBox 21"/>
          <p:cNvSpPr txBox="1"/>
          <p:nvPr/>
        </p:nvSpPr>
        <p:spPr>
          <a:xfrm>
            <a:off x="3548824" y="5032153"/>
            <a:ext cx="1931827" cy="1007908"/>
          </a:xfrm>
          <a:prstGeom prst="rect">
            <a:avLst/>
          </a:prstGeom>
          <a:solidFill>
            <a:srgbClr val="CCFFCC"/>
          </a:solidFill>
          <a:ln>
            <a:solidFill>
              <a:schemeClr val="tx1">
                <a:lumMod val="95000"/>
                <a:lumOff val="5000"/>
              </a:schemeClr>
            </a:solidFill>
          </a:ln>
        </p:spPr>
        <p:txBody>
          <a:bodyPr wrap="square" tIns="140400" bIns="187200">
            <a:spAutoFit/>
          </a:bodyPr>
          <a:lstStyle/>
          <a:p>
            <a:pPr algn="ctr">
              <a:spcBef>
                <a:spcPts val="600"/>
              </a:spcBef>
              <a:spcAft>
                <a:spcPts val="600"/>
              </a:spcAft>
              <a:defRPr/>
            </a:pPr>
            <a:r>
              <a:rPr lang="en-US" sz="2200" b="1" dirty="0" smtClean="0">
                <a:latin typeface="Calibri"/>
                <a:cs typeface="Calibri"/>
              </a:rPr>
              <a:t>Data discovery and access</a:t>
            </a:r>
            <a:endParaRPr lang="en-US" sz="2200" b="1" dirty="0">
              <a:latin typeface="Calibri"/>
              <a:cs typeface="Calibri"/>
            </a:endParaRPr>
          </a:p>
        </p:txBody>
      </p:sp>
      <p:sp>
        <p:nvSpPr>
          <p:cNvPr id="25" name="AutoShape 10"/>
          <p:cNvSpPr>
            <a:spLocks noChangeArrowheads="1"/>
          </p:cNvSpPr>
          <p:nvPr/>
        </p:nvSpPr>
        <p:spPr bwMode="auto">
          <a:xfrm>
            <a:off x="742827" y="5775026"/>
            <a:ext cx="1527159"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b="1" dirty="0" err="1" smtClean="0">
                <a:solidFill>
                  <a:srgbClr val="000000"/>
                </a:solidFill>
                <a:latin typeface="Calibri" charset="0"/>
                <a:cs typeface="Calibri" charset="0"/>
              </a:rPr>
              <a:t>Spatiotem</a:t>
            </a:r>
            <a:r>
              <a:rPr lang="en-US" sz="2000" b="1" dirty="0" smtClean="0">
                <a:solidFill>
                  <a:srgbClr val="000000"/>
                </a:solidFill>
                <a:latin typeface="Calibri" charset="0"/>
                <a:cs typeface="Calibri" charset="0"/>
              </a:rPr>
              <a:t> DB</a:t>
            </a:r>
            <a:endParaRPr lang="en-US" sz="2000" b="1" dirty="0">
              <a:solidFill>
                <a:srgbClr val="000000"/>
              </a:solidFill>
              <a:latin typeface="Calibri" charset="0"/>
              <a:cs typeface="Calibri" charset="0"/>
            </a:endParaRPr>
          </a:p>
        </p:txBody>
      </p:sp>
      <p:sp>
        <p:nvSpPr>
          <p:cNvPr id="27" name="AutoShape 10"/>
          <p:cNvSpPr>
            <a:spLocks noChangeArrowheads="1"/>
          </p:cNvSpPr>
          <p:nvPr/>
        </p:nvSpPr>
        <p:spPr bwMode="auto">
          <a:xfrm>
            <a:off x="6569624" y="5466444"/>
            <a:ext cx="1223962" cy="1008062"/>
          </a:xfrm>
          <a:prstGeom prst="can">
            <a:avLst>
              <a:gd name="adj" fmla="val 27204"/>
            </a:avLst>
          </a:prstGeom>
          <a:solidFill>
            <a:srgbClr val="E3E3B5"/>
          </a:solidFill>
          <a:ln w="9525">
            <a:solidFill>
              <a:schemeClr val="tx1"/>
            </a:solidFill>
            <a:round/>
            <a:headEnd/>
            <a:tailEnd/>
          </a:ln>
        </p:spPr>
        <p:txBody>
          <a:bodyPr wrap="none" anchor="ctr"/>
          <a:lstStyle/>
          <a:p>
            <a:pPr algn="ctr"/>
            <a:r>
              <a:rPr lang="en-US" sz="2000" b="1" dirty="0" err="1" smtClean="0">
                <a:solidFill>
                  <a:srgbClr val="000000"/>
                </a:solidFill>
                <a:latin typeface="Calibri" charset="0"/>
                <a:cs typeface="Calibri" charset="0"/>
              </a:rPr>
              <a:t>Spatiotemp</a:t>
            </a:r>
            <a:endParaRPr lang="en-US" sz="2000" b="1" dirty="0" smtClean="0">
              <a:solidFill>
                <a:srgbClr val="000000"/>
              </a:solidFill>
              <a:latin typeface="Calibri" charset="0"/>
              <a:cs typeface="Calibri" charset="0"/>
            </a:endParaRPr>
          </a:p>
          <a:p>
            <a:pPr algn="ctr"/>
            <a:r>
              <a:rPr lang="en-US" sz="2000" b="1" dirty="0" smtClean="0">
                <a:solidFill>
                  <a:srgbClr val="000000"/>
                </a:solidFill>
                <a:latin typeface="Calibri" charset="0"/>
                <a:cs typeface="Calibri" charset="0"/>
              </a:rPr>
              <a:t>DB</a:t>
            </a:r>
            <a:endParaRPr lang="en-US" sz="2000" b="1" dirty="0">
              <a:solidFill>
                <a:srgbClr val="000000"/>
              </a:solidFill>
              <a:latin typeface="Calibri" charset="0"/>
              <a:cs typeface="Calibri" charset="0"/>
            </a:endParaRPr>
          </a:p>
        </p:txBody>
      </p:sp>
      <p:sp>
        <p:nvSpPr>
          <p:cNvPr id="31" name="TextBox 30"/>
          <p:cNvSpPr txBox="1"/>
          <p:nvPr/>
        </p:nvSpPr>
        <p:spPr>
          <a:xfrm>
            <a:off x="2228481" y="6387587"/>
            <a:ext cx="2056423"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Remote Analysis</a:t>
            </a:r>
          </a:p>
        </p:txBody>
      </p:sp>
      <p:sp>
        <p:nvSpPr>
          <p:cNvPr id="38" name="TextBox 37"/>
          <p:cNvSpPr txBox="1"/>
          <p:nvPr/>
        </p:nvSpPr>
        <p:spPr>
          <a:xfrm>
            <a:off x="7081586" y="6375444"/>
            <a:ext cx="1989013"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Remote Analysis</a:t>
            </a:r>
          </a:p>
        </p:txBody>
      </p:sp>
      <p:cxnSp>
        <p:nvCxnSpPr>
          <p:cNvPr id="14" name="Elbow Connector 13"/>
          <p:cNvCxnSpPr>
            <a:stCxn id="22" idx="3"/>
            <a:endCxn id="27" idx="2"/>
          </p:cNvCxnSpPr>
          <p:nvPr/>
        </p:nvCxnSpPr>
        <p:spPr bwMode="auto">
          <a:xfrm>
            <a:off x="5480651" y="5536107"/>
            <a:ext cx="1088973" cy="434368"/>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6" name="Elbow Connector 15"/>
          <p:cNvCxnSpPr>
            <a:stCxn id="22" idx="1"/>
            <a:endCxn id="25" idx="4"/>
          </p:cNvCxnSpPr>
          <p:nvPr/>
        </p:nvCxnSpPr>
        <p:spPr bwMode="auto">
          <a:xfrm rot="10800000" flipV="1">
            <a:off x="2269986" y="5536107"/>
            <a:ext cx="1278838" cy="742950"/>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pic>
        <p:nvPicPr>
          <p:cNvPr id="24"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2827" y="4080298"/>
            <a:ext cx="1485655" cy="1114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42827" y="5194539"/>
            <a:ext cx="1556820"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Time series</a:t>
            </a:r>
          </a:p>
        </p:txBody>
      </p:sp>
      <p:cxnSp>
        <p:nvCxnSpPr>
          <p:cNvPr id="15" name="Elbow Connector 14"/>
          <p:cNvCxnSpPr>
            <a:stCxn id="24" idx="3"/>
            <a:endCxn id="17" idx="1"/>
          </p:cNvCxnSpPr>
          <p:nvPr/>
        </p:nvCxnSpPr>
        <p:spPr bwMode="auto">
          <a:xfrm flipV="1">
            <a:off x="2228482" y="3973357"/>
            <a:ext cx="2112470" cy="664062"/>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cxnSp>
        <p:nvCxnSpPr>
          <p:cNvPr id="19" name="Elbow Connector 18"/>
          <p:cNvCxnSpPr>
            <a:endCxn id="17" idx="3"/>
          </p:cNvCxnSpPr>
          <p:nvPr/>
        </p:nvCxnSpPr>
        <p:spPr bwMode="auto">
          <a:xfrm rot="10800000">
            <a:off x="6272781" y="3973358"/>
            <a:ext cx="1846566" cy="649657"/>
          </a:xfrm>
          <a:prstGeom prst="bentConnector3">
            <a:avLst/>
          </a:prstGeom>
          <a:solidFill>
            <a:schemeClr val="accent1"/>
          </a:solidFill>
          <a:ln w="9525" cap="flat" cmpd="sng" algn="ctr">
            <a:solidFill>
              <a:schemeClr val="tx1"/>
            </a:solidFill>
            <a:prstDash val="solid"/>
            <a:miter lim="800000"/>
            <a:headEnd type="none" w="med" len="med"/>
            <a:tailEnd type="arrow"/>
          </a:ln>
          <a:effectLst/>
        </p:spPr>
      </p:cxnSp>
      <p:pic>
        <p:nvPicPr>
          <p:cNvPr id="2" name="Picture 1"/>
          <p:cNvPicPr>
            <a:picLocks noChangeAspect="1"/>
          </p:cNvPicPr>
          <p:nvPr/>
        </p:nvPicPr>
        <p:blipFill>
          <a:blip r:embed="rId5"/>
          <a:stretch>
            <a:fillRect/>
          </a:stretch>
        </p:blipFill>
        <p:spPr>
          <a:xfrm>
            <a:off x="2843381" y="1003300"/>
            <a:ext cx="2401615" cy="1536402"/>
          </a:xfrm>
          <a:prstGeom prst="rect">
            <a:avLst/>
          </a:prstGeom>
        </p:spPr>
      </p:pic>
      <p:pic>
        <p:nvPicPr>
          <p:cNvPr id="62" name="Picture 61"/>
          <p:cNvPicPr>
            <a:picLocks noChangeAspect="1"/>
          </p:cNvPicPr>
          <p:nvPr/>
        </p:nvPicPr>
        <p:blipFill>
          <a:blip r:embed="rId6"/>
          <a:stretch>
            <a:fillRect/>
          </a:stretch>
        </p:blipFill>
        <p:spPr>
          <a:xfrm>
            <a:off x="7409691" y="3777820"/>
            <a:ext cx="1520434" cy="1389933"/>
          </a:xfrm>
          <a:prstGeom prst="rect">
            <a:avLst/>
          </a:prstGeom>
          <a:ln w="12700" cmpd="sng">
            <a:solidFill>
              <a:schemeClr val="tx1"/>
            </a:solidFill>
          </a:ln>
        </p:spPr>
      </p:pic>
      <p:sp>
        <p:nvSpPr>
          <p:cNvPr id="65" name="TextBox 64"/>
          <p:cNvSpPr txBox="1"/>
          <p:nvPr/>
        </p:nvSpPr>
        <p:spPr>
          <a:xfrm>
            <a:off x="7607927" y="4961525"/>
            <a:ext cx="1556820" cy="466027"/>
          </a:xfrm>
          <a:prstGeom prst="rect">
            <a:avLst/>
          </a:prstGeom>
          <a:solidFill>
            <a:srgbClr val="CCFFCC"/>
          </a:solidFill>
          <a:ln>
            <a:solidFill>
              <a:schemeClr val="tx1">
                <a:lumMod val="95000"/>
                <a:lumOff val="5000"/>
              </a:schemeClr>
            </a:solidFill>
            <a:prstDash val="dash"/>
          </a:ln>
        </p:spPr>
        <p:txBody>
          <a:bodyPr wrap="square" tIns="93600" bIns="93600">
            <a:spAutoFit/>
          </a:bodyPr>
          <a:lstStyle/>
          <a:p>
            <a:pPr algn="ctr">
              <a:spcBef>
                <a:spcPts val="1800"/>
              </a:spcBef>
              <a:spcAft>
                <a:spcPts val="1800"/>
              </a:spcAft>
              <a:defRPr/>
            </a:pPr>
            <a:r>
              <a:rPr lang="en-US" b="1" dirty="0" smtClean="0">
                <a:latin typeface="Calibri"/>
                <a:cs typeface="Calibri"/>
              </a:rPr>
              <a:t>Trajectories</a:t>
            </a:r>
          </a:p>
        </p:txBody>
      </p:sp>
      <p:cxnSp>
        <p:nvCxnSpPr>
          <p:cNvPr id="75795" name="Elbow Connector 75794"/>
          <p:cNvCxnSpPr>
            <a:stCxn id="17" idx="2"/>
            <a:endCxn id="22" idx="0"/>
          </p:cNvCxnSpPr>
          <p:nvPr/>
        </p:nvCxnSpPr>
        <p:spPr bwMode="auto">
          <a:xfrm rot="5400000">
            <a:off x="4548743" y="4274029"/>
            <a:ext cx="724120" cy="792129"/>
          </a:xfrm>
          <a:prstGeom prst="bentConnector3">
            <a:avLst/>
          </a:prstGeom>
          <a:solidFill>
            <a:schemeClr val="accent1"/>
          </a:solidFill>
          <a:ln w="38100" cap="flat" cmpd="sng" algn="ctr">
            <a:solidFill>
              <a:srgbClr val="800000"/>
            </a:solidFill>
            <a:prstDash val="solid"/>
            <a:miter lim="800000"/>
            <a:headEnd type="arrow" w="med" len="med"/>
            <a:tailEnd type="arrow"/>
          </a:ln>
          <a:effectLst/>
        </p:spPr>
      </p:cxnSp>
    </p:spTree>
    <p:extLst>
      <p:ext uri="{BB962C8B-B14F-4D97-AF65-F5344CB8AC3E}">
        <p14:creationId xmlns:p14="http://schemas.microsoft.com/office/powerpoint/2010/main" val="333735245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challenges for big geospatial data</a:t>
            </a:r>
            <a:endParaRPr lang="en-US" dirty="0"/>
          </a:p>
        </p:txBody>
      </p:sp>
      <p:sp>
        <p:nvSpPr>
          <p:cNvPr id="3" name="TextBox 2"/>
          <p:cNvSpPr txBox="1"/>
          <p:nvPr/>
        </p:nvSpPr>
        <p:spPr>
          <a:xfrm>
            <a:off x="849828" y="1699580"/>
            <a:ext cx="7718128" cy="3046988"/>
          </a:xfrm>
          <a:prstGeom prst="rect">
            <a:avLst/>
          </a:prstGeom>
          <a:noFill/>
        </p:spPr>
        <p:txBody>
          <a:bodyPr wrap="none" rtlCol="0">
            <a:spAutoFit/>
          </a:bodyPr>
          <a:lstStyle/>
          <a:p>
            <a:r>
              <a:rPr lang="en-US" sz="2400" dirty="0" smtClean="0">
                <a:latin typeface="Calibri"/>
                <a:cs typeface="Calibri"/>
              </a:rPr>
              <a:t>Semantics of change, </a:t>
            </a:r>
            <a:r>
              <a:rPr lang="en-US" sz="2400" dirty="0" err="1" smtClean="0">
                <a:latin typeface="Calibri"/>
                <a:cs typeface="Calibri"/>
              </a:rPr>
              <a:t>behaviour</a:t>
            </a:r>
            <a:r>
              <a:rPr lang="en-US" sz="2400" dirty="0" smtClean="0">
                <a:latin typeface="Calibri"/>
                <a:cs typeface="Calibri"/>
              </a:rPr>
              <a:t> and condition</a:t>
            </a:r>
          </a:p>
          <a:p>
            <a:r>
              <a:rPr lang="en-US" sz="2400" dirty="0">
                <a:latin typeface="Calibri"/>
                <a:cs typeface="Calibri"/>
              </a:rPr>
              <a:t>	</a:t>
            </a:r>
            <a:r>
              <a:rPr lang="en-US" sz="2400" dirty="0" smtClean="0">
                <a:latin typeface="Calibri"/>
                <a:cs typeface="Calibri"/>
              </a:rPr>
              <a:t>continuants/</a:t>
            </a:r>
            <a:r>
              <a:rPr lang="en-US" sz="2400" dirty="0" err="1" smtClean="0">
                <a:latin typeface="Calibri"/>
                <a:cs typeface="Calibri"/>
              </a:rPr>
              <a:t>occurents</a:t>
            </a:r>
            <a:endParaRPr lang="en-US" sz="2400" dirty="0">
              <a:latin typeface="Calibri"/>
              <a:cs typeface="Calibri"/>
            </a:endParaRPr>
          </a:p>
          <a:p>
            <a:r>
              <a:rPr lang="en-US" sz="2400" dirty="0">
                <a:latin typeface="Calibri"/>
                <a:cs typeface="Calibri"/>
              </a:rPr>
              <a:t>	</a:t>
            </a:r>
            <a:r>
              <a:rPr lang="en-US" sz="2400" dirty="0" smtClean="0">
                <a:latin typeface="Calibri"/>
                <a:cs typeface="Calibri"/>
              </a:rPr>
              <a:t>ontology of </a:t>
            </a:r>
            <a:r>
              <a:rPr lang="en-US" sz="2400" dirty="0" err="1" smtClean="0">
                <a:latin typeface="Calibri"/>
                <a:cs typeface="Calibri"/>
              </a:rPr>
              <a:t>connnections</a:t>
            </a:r>
            <a:endParaRPr lang="en-US" sz="2400" dirty="0" smtClean="0">
              <a:latin typeface="Calibri"/>
              <a:cs typeface="Calibri"/>
            </a:endParaRPr>
          </a:p>
          <a:p>
            <a:r>
              <a:rPr lang="en-US" sz="2400" dirty="0">
                <a:latin typeface="Calibri"/>
                <a:cs typeface="Calibri"/>
              </a:rPr>
              <a:t>	</a:t>
            </a:r>
            <a:r>
              <a:rPr lang="en-US" sz="2400" dirty="0" smtClean="0">
                <a:latin typeface="Calibri"/>
                <a:cs typeface="Calibri"/>
              </a:rPr>
              <a:t>what is “all”?</a:t>
            </a:r>
          </a:p>
          <a:p>
            <a:endParaRPr lang="en-US" sz="2400" dirty="0" smtClean="0">
              <a:latin typeface="Calibri"/>
              <a:cs typeface="Calibri"/>
            </a:endParaRPr>
          </a:p>
          <a:p>
            <a:r>
              <a:rPr lang="en-US" sz="2400" dirty="0" smtClean="0">
                <a:latin typeface="Calibri"/>
                <a:cs typeface="Calibri"/>
              </a:rPr>
              <a:t>Semantic data discovery</a:t>
            </a:r>
          </a:p>
          <a:p>
            <a:r>
              <a:rPr lang="en-US" sz="2400" dirty="0">
                <a:latin typeface="Calibri"/>
                <a:cs typeface="Calibri"/>
              </a:rPr>
              <a:t>	</a:t>
            </a:r>
            <a:r>
              <a:rPr lang="en-US" sz="2400" dirty="0" smtClean="0">
                <a:latin typeface="Calibri"/>
                <a:cs typeface="Calibri"/>
              </a:rPr>
              <a:t>Dealing with incomplete, messy and conflicting data sets </a:t>
            </a:r>
          </a:p>
          <a:p>
            <a:endParaRPr lang="en-US" sz="2400" dirty="0">
              <a:latin typeface="Calibri"/>
              <a:cs typeface="Calibri"/>
            </a:endParaRPr>
          </a:p>
        </p:txBody>
      </p:sp>
    </p:spTree>
    <p:extLst>
      <p:ext uri="{BB962C8B-B14F-4D97-AF65-F5344CB8AC3E}">
        <p14:creationId xmlns:p14="http://schemas.microsoft.com/office/powerpoint/2010/main" val="2443466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challenges for big geospatial data</a:t>
            </a:r>
            <a:endParaRPr lang="en-US" dirty="0"/>
          </a:p>
        </p:txBody>
      </p:sp>
      <p:sp>
        <p:nvSpPr>
          <p:cNvPr id="3" name="TextBox 2"/>
          <p:cNvSpPr txBox="1"/>
          <p:nvPr/>
        </p:nvSpPr>
        <p:spPr>
          <a:xfrm>
            <a:off x="771737" y="1441778"/>
            <a:ext cx="4855416" cy="3785652"/>
          </a:xfrm>
          <a:prstGeom prst="rect">
            <a:avLst/>
          </a:prstGeom>
          <a:noFill/>
        </p:spPr>
        <p:txBody>
          <a:bodyPr wrap="none" rtlCol="0">
            <a:spAutoFit/>
          </a:bodyPr>
          <a:lstStyle/>
          <a:p>
            <a:r>
              <a:rPr lang="en-US" sz="2400" dirty="0" smtClean="0">
                <a:latin typeface="Calibri"/>
                <a:cs typeface="Calibri"/>
              </a:rPr>
              <a:t>Analysis of inherent bias in big data </a:t>
            </a:r>
            <a:r>
              <a:rPr lang="en-US" sz="2400" dirty="0">
                <a:latin typeface="Calibri"/>
                <a:cs typeface="Calibri"/>
              </a:rPr>
              <a:t>	</a:t>
            </a:r>
            <a:endParaRPr lang="en-US" sz="2400" dirty="0" smtClean="0">
              <a:latin typeface="Calibri"/>
              <a:cs typeface="Calibri"/>
            </a:endParaRPr>
          </a:p>
          <a:p>
            <a:r>
              <a:rPr lang="en-US" sz="2400" dirty="0">
                <a:latin typeface="Calibri"/>
                <a:cs typeface="Calibri"/>
              </a:rPr>
              <a:t>	</a:t>
            </a:r>
            <a:r>
              <a:rPr lang="en-US" sz="2400" dirty="0" smtClean="0">
                <a:latin typeface="Calibri"/>
                <a:cs typeface="Calibri"/>
              </a:rPr>
              <a:t>privacy x public (</a:t>
            </a:r>
            <a:r>
              <a:rPr lang="en-US" sz="2400" dirty="0" err="1" smtClean="0">
                <a:latin typeface="Calibri"/>
                <a:cs typeface="Calibri"/>
              </a:rPr>
              <a:t>microsimulation</a:t>
            </a:r>
            <a:r>
              <a:rPr lang="en-US" sz="2400" dirty="0" smtClean="0">
                <a:latin typeface="Calibri"/>
                <a:cs typeface="Calibri"/>
              </a:rPr>
              <a:t>)</a:t>
            </a:r>
            <a:endParaRPr lang="en-US" sz="2400" dirty="0">
              <a:latin typeface="Calibri"/>
              <a:cs typeface="Calibri"/>
            </a:endParaRPr>
          </a:p>
          <a:p>
            <a:r>
              <a:rPr lang="en-US" sz="2400" dirty="0">
                <a:latin typeface="Calibri"/>
                <a:cs typeface="Calibri"/>
              </a:rPr>
              <a:t>	</a:t>
            </a:r>
            <a:r>
              <a:rPr lang="en-US" sz="2400" dirty="0" smtClean="0">
                <a:latin typeface="Calibri"/>
                <a:cs typeface="Calibri"/>
              </a:rPr>
              <a:t>Agent-based </a:t>
            </a:r>
            <a:r>
              <a:rPr lang="en-US" sz="2400" dirty="0" err="1" smtClean="0">
                <a:latin typeface="Calibri"/>
                <a:cs typeface="Calibri"/>
              </a:rPr>
              <a:t>modelling</a:t>
            </a:r>
            <a:r>
              <a:rPr lang="en-US" sz="2400" dirty="0" smtClean="0">
                <a:latin typeface="Calibri"/>
                <a:cs typeface="Calibri"/>
              </a:rPr>
              <a:t>?</a:t>
            </a:r>
          </a:p>
          <a:p>
            <a:r>
              <a:rPr lang="en-US" sz="2400" dirty="0">
                <a:latin typeface="Calibri"/>
                <a:cs typeface="Calibri"/>
              </a:rPr>
              <a:t>	W</a:t>
            </a:r>
            <a:r>
              <a:rPr lang="en-US" sz="2400" dirty="0" smtClean="0">
                <a:latin typeface="Calibri"/>
                <a:cs typeface="Calibri"/>
              </a:rPr>
              <a:t>hat is “all”?</a:t>
            </a:r>
          </a:p>
          <a:p>
            <a:r>
              <a:rPr lang="en-US" sz="2400" dirty="0">
                <a:latin typeface="Calibri"/>
                <a:cs typeface="Calibri"/>
              </a:rPr>
              <a:t>	</a:t>
            </a:r>
            <a:r>
              <a:rPr lang="en-US" sz="2400" dirty="0" smtClean="0">
                <a:latin typeface="Calibri"/>
                <a:cs typeface="Calibri"/>
              </a:rPr>
              <a:t>spatially sensitive time series</a:t>
            </a:r>
          </a:p>
          <a:p>
            <a:endParaRPr lang="en-US" sz="2400" dirty="0" smtClean="0">
              <a:latin typeface="Calibri"/>
              <a:cs typeface="Calibri"/>
            </a:endParaRPr>
          </a:p>
          <a:p>
            <a:r>
              <a:rPr lang="en-US" sz="2400" dirty="0" smtClean="0">
                <a:latin typeface="Calibri"/>
                <a:cs typeface="Calibri"/>
              </a:rPr>
              <a:t>Calibration and validation</a:t>
            </a:r>
          </a:p>
          <a:p>
            <a:r>
              <a:rPr lang="en-US" sz="2400" dirty="0" smtClean="0">
                <a:latin typeface="Calibri"/>
                <a:cs typeface="Calibri"/>
              </a:rPr>
              <a:t>Better theoretical models</a:t>
            </a:r>
          </a:p>
          <a:p>
            <a:r>
              <a:rPr lang="en-US" sz="2400">
                <a:latin typeface="Calibri"/>
                <a:cs typeface="Calibri"/>
              </a:rPr>
              <a:t>	</a:t>
            </a:r>
            <a:endParaRPr lang="en-US" sz="2400" dirty="0" smtClean="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4112424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npo0000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9175" y="0"/>
            <a:ext cx="43148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p:txBody>
          <a:bodyPr/>
          <a:lstStyle/>
          <a:p>
            <a:pPr eaLnBrk="1" hangingPunct="1"/>
            <a:r>
              <a:rPr lang="pt-BR" sz="3600">
                <a:latin typeface="Calibri" charset="0"/>
              </a:rPr>
              <a:t>Global Change</a:t>
            </a:r>
          </a:p>
        </p:txBody>
      </p:sp>
      <p:pic>
        <p:nvPicPr>
          <p:cNvPr id="573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50831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3" descr="glp_senega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90800" y="3276600"/>
            <a:ext cx="6553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32766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683568" y="1556792"/>
            <a:ext cx="7920880" cy="4524315"/>
          </a:xfrm>
          <a:prstGeom prst="rect">
            <a:avLst/>
          </a:prstGeom>
          <a:solidFill>
            <a:schemeClr val="accent2">
              <a:lumMod val="20000"/>
              <a:lumOff val="80000"/>
              <a:alpha val="78000"/>
            </a:schemeClr>
          </a:solidFill>
          <a:ln>
            <a:noFill/>
          </a:ln>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lvl="0"/>
            <a:r>
              <a:rPr lang="en-GB" sz="2400" dirty="0" smtClean="0">
                <a:solidFill>
                  <a:schemeClr val="bg2">
                    <a:lumMod val="75000"/>
                  </a:schemeClr>
                </a:solidFill>
                <a:latin typeface="Georgia"/>
                <a:cs typeface="Georgia"/>
              </a:rPr>
              <a:t>“How can </a:t>
            </a:r>
            <a:r>
              <a:rPr lang="en-GB" sz="2400" dirty="0">
                <a:solidFill>
                  <a:schemeClr val="bg2">
                    <a:lumMod val="75000"/>
                  </a:schemeClr>
                </a:solidFill>
                <a:latin typeface="Georgia"/>
                <a:cs typeface="Georgia"/>
              </a:rPr>
              <a:t>we improve </a:t>
            </a:r>
            <a:r>
              <a:rPr lang="en-GB" sz="2400" dirty="0" smtClean="0">
                <a:solidFill>
                  <a:schemeClr val="bg2">
                    <a:lumMod val="75000"/>
                  </a:schemeClr>
                </a:solidFill>
                <a:latin typeface="Georgia"/>
                <a:cs typeface="Georgia"/>
              </a:rPr>
              <a:t>geospatial information </a:t>
            </a:r>
            <a:r>
              <a:rPr lang="en-GB" sz="2400" dirty="0">
                <a:solidFill>
                  <a:schemeClr val="bg2">
                    <a:lumMod val="75000"/>
                  </a:schemeClr>
                </a:solidFill>
                <a:latin typeface="Georgia"/>
                <a:cs typeface="Georgia"/>
              </a:rPr>
              <a:t>systems to increase their capacity to deal with big geospatial data sets and to provide better information for researchers and decision-</a:t>
            </a:r>
            <a:r>
              <a:rPr lang="en-GB" sz="2400" dirty="0" smtClean="0">
                <a:solidFill>
                  <a:schemeClr val="bg2">
                    <a:lumMod val="75000"/>
                  </a:schemeClr>
                </a:solidFill>
                <a:latin typeface="Georgia"/>
                <a:cs typeface="Georgia"/>
              </a:rPr>
              <a:t>makers for public policies?</a:t>
            </a:r>
            <a:r>
              <a:rPr lang="en-GB" sz="2400" dirty="0">
                <a:solidFill>
                  <a:schemeClr val="bg2">
                    <a:lumMod val="75000"/>
                  </a:schemeClr>
                </a:solidFill>
                <a:latin typeface="Georgia"/>
                <a:cs typeface="Georgia"/>
              </a:rPr>
              <a:t>” </a:t>
            </a:r>
            <a:endParaRPr lang="en-GB" sz="2400" dirty="0" smtClean="0">
              <a:solidFill>
                <a:schemeClr val="bg2">
                  <a:lumMod val="75000"/>
                </a:schemeClr>
              </a:solidFill>
              <a:latin typeface="Georgia"/>
              <a:cs typeface="Georgia"/>
            </a:endParaRPr>
          </a:p>
          <a:p>
            <a:pPr lvl="0"/>
            <a:endParaRPr lang="pt-BR" sz="2400" dirty="0">
              <a:solidFill>
                <a:schemeClr val="bg2">
                  <a:lumMod val="75000"/>
                </a:schemeClr>
              </a:solidFill>
              <a:latin typeface="Georgia"/>
              <a:cs typeface="Georgia"/>
            </a:endParaRPr>
          </a:p>
          <a:p>
            <a:pPr lvl="0"/>
            <a:r>
              <a:rPr lang="en-GB" sz="2400" dirty="0">
                <a:solidFill>
                  <a:schemeClr val="bg2">
                    <a:lumMod val="75000"/>
                  </a:schemeClr>
                </a:solidFill>
                <a:latin typeface="Georgia"/>
                <a:cs typeface="Georgia"/>
              </a:rPr>
              <a:t> </a:t>
            </a:r>
            <a:r>
              <a:rPr lang="en-GB" sz="2400" dirty="0" smtClean="0">
                <a:solidFill>
                  <a:schemeClr val="bg2">
                    <a:lumMod val="75000"/>
                  </a:schemeClr>
                </a:solidFill>
                <a:latin typeface="Georgia"/>
                <a:cs typeface="Georgia"/>
              </a:rPr>
              <a:t>“How can </a:t>
            </a:r>
            <a:r>
              <a:rPr lang="en-GB" sz="2400" dirty="0">
                <a:solidFill>
                  <a:schemeClr val="bg2">
                    <a:lumMod val="75000"/>
                  </a:schemeClr>
                </a:solidFill>
                <a:latin typeface="Georgia"/>
                <a:cs typeface="Georgia"/>
              </a:rPr>
              <a:t>we </a:t>
            </a:r>
            <a:r>
              <a:rPr lang="en-GB" sz="2400" dirty="0" smtClean="0">
                <a:solidFill>
                  <a:schemeClr val="bg2">
                    <a:lumMod val="75000"/>
                  </a:schemeClr>
                </a:solidFill>
                <a:latin typeface="Georgia"/>
                <a:cs typeface="Georgia"/>
              </a:rPr>
              <a:t>build semantic models to capture change, behaviour and condition inherent in big data to help us better understand our world?</a:t>
            </a:r>
          </a:p>
          <a:p>
            <a:pPr lvl="0"/>
            <a:endParaRPr lang="en-GB" sz="2400" dirty="0">
              <a:solidFill>
                <a:schemeClr val="bg2">
                  <a:lumMod val="75000"/>
                </a:schemeClr>
              </a:solidFill>
              <a:latin typeface="Georgia"/>
              <a:cs typeface="Georgia"/>
            </a:endParaRPr>
          </a:p>
          <a:p>
            <a:pPr lvl="0"/>
            <a:r>
              <a:rPr lang="en-GB" sz="2400" dirty="0" smtClean="0">
                <a:solidFill>
                  <a:schemeClr val="bg2">
                    <a:lumMod val="75000"/>
                  </a:schemeClr>
                </a:solidFill>
                <a:latin typeface="Georgia"/>
                <a:cs typeface="Georgia"/>
              </a:rPr>
              <a:t>“How can we develop new data analysis </a:t>
            </a:r>
            <a:r>
              <a:rPr lang="en-GB" sz="2400" dirty="0">
                <a:solidFill>
                  <a:schemeClr val="bg2">
                    <a:lumMod val="75000"/>
                  </a:schemeClr>
                </a:solidFill>
                <a:latin typeface="Georgia"/>
                <a:cs typeface="Georgia"/>
              </a:rPr>
              <a:t>methods </a:t>
            </a:r>
            <a:r>
              <a:rPr lang="en-GB" sz="2400" dirty="0" smtClean="0">
                <a:solidFill>
                  <a:schemeClr val="bg2">
                    <a:lumMod val="75000"/>
                  </a:schemeClr>
                </a:solidFill>
                <a:latin typeface="Georgia"/>
                <a:cs typeface="Georgia"/>
              </a:rPr>
              <a:t>to extract information from big data to support equitable public policy making?</a:t>
            </a:r>
            <a:r>
              <a:rPr lang="en-GB" sz="2400" dirty="0">
                <a:solidFill>
                  <a:schemeClr val="bg2">
                    <a:lumMod val="75000"/>
                  </a:schemeClr>
                </a:solidFill>
                <a:latin typeface="Georgia"/>
                <a:cs typeface="Georgia"/>
              </a:rPr>
              <a:t>”</a:t>
            </a:r>
            <a:endParaRPr lang="pt-BR" sz="2400" dirty="0">
              <a:solidFill>
                <a:schemeClr val="bg2">
                  <a:lumMod val="75000"/>
                </a:schemeClr>
              </a:solidFill>
              <a:latin typeface="Georgia"/>
              <a:cs typeface="Georgia"/>
            </a:endParaRPr>
          </a:p>
        </p:txBody>
      </p:sp>
      <p:sp>
        <p:nvSpPr>
          <p:cNvPr id="57351" name="Text Box 6"/>
          <p:cNvSpPr txBox="1">
            <a:spLocks noChangeArrowheads="1"/>
          </p:cNvSpPr>
          <p:nvPr/>
        </p:nvSpPr>
        <p:spPr bwMode="auto">
          <a:xfrm>
            <a:off x="1643063" y="0"/>
            <a:ext cx="5756704" cy="1077218"/>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pt-BR" sz="3200" b="1" dirty="0" smtClean="0">
                <a:solidFill>
                  <a:srgbClr val="800000"/>
                </a:solidFill>
                <a:latin typeface="Calibri" charset="0"/>
              </a:rPr>
              <a:t>B</a:t>
            </a:r>
            <a:r>
              <a:rPr lang="pt-BR" sz="3200" b="1" dirty="0" smtClean="0">
                <a:solidFill>
                  <a:srgbClr val="00007D"/>
                </a:solidFill>
                <a:latin typeface="Calibri" charset="0"/>
              </a:rPr>
              <a:t>ig data </a:t>
            </a:r>
            <a:r>
              <a:rPr lang="pt-BR" sz="3200" b="1" dirty="0" err="1">
                <a:solidFill>
                  <a:srgbClr val="800000"/>
                </a:solidFill>
                <a:latin typeface="Calibri" charset="0"/>
              </a:rPr>
              <a:t>L</a:t>
            </a:r>
            <a:r>
              <a:rPr lang="pt-BR" sz="3200" b="1" dirty="0" err="1" smtClean="0">
                <a:solidFill>
                  <a:srgbClr val="00007D"/>
                </a:solidFill>
                <a:latin typeface="Calibri" charset="0"/>
              </a:rPr>
              <a:t>ab</a:t>
            </a:r>
            <a:r>
              <a:rPr lang="pt-BR" sz="3200" b="1" dirty="0" smtClean="0">
                <a:solidFill>
                  <a:srgbClr val="00007D"/>
                </a:solidFill>
                <a:latin typeface="Calibri" charset="0"/>
              </a:rPr>
              <a:t> for </a:t>
            </a:r>
            <a:r>
              <a:rPr lang="pt-BR" sz="3200" b="1" dirty="0" err="1" smtClean="0">
                <a:solidFill>
                  <a:srgbClr val="800000"/>
                </a:solidFill>
                <a:latin typeface="Calibri" charset="0"/>
              </a:rPr>
              <a:t>I</a:t>
            </a:r>
            <a:r>
              <a:rPr lang="pt-BR" sz="3200" b="1" dirty="0" err="1" smtClean="0">
                <a:solidFill>
                  <a:srgbClr val="00007D"/>
                </a:solidFill>
                <a:latin typeface="Calibri" charset="0"/>
              </a:rPr>
              <a:t>nterdisciplinary</a:t>
            </a:r>
            <a:r>
              <a:rPr lang="pt-BR" sz="3200" b="1" dirty="0" smtClean="0">
                <a:solidFill>
                  <a:srgbClr val="00007D"/>
                </a:solidFill>
                <a:latin typeface="Calibri" charset="0"/>
              </a:rPr>
              <a:t> </a:t>
            </a:r>
          </a:p>
          <a:p>
            <a:pPr eaLnBrk="1" hangingPunct="1"/>
            <a:r>
              <a:rPr lang="en-US" sz="3200" b="1" dirty="0" smtClean="0">
                <a:solidFill>
                  <a:srgbClr val="800000"/>
                </a:solidFill>
                <a:latin typeface="Calibri" charset="0"/>
              </a:rPr>
              <a:t>S</a:t>
            </a:r>
            <a:r>
              <a:rPr lang="pt-BR" sz="3200" b="1" dirty="0" err="1" smtClean="0">
                <a:solidFill>
                  <a:srgbClr val="00007D"/>
                </a:solidFill>
                <a:latin typeface="Calibri" charset="0"/>
              </a:rPr>
              <a:t>patially-enabled</a:t>
            </a:r>
            <a:r>
              <a:rPr lang="pt-BR" sz="3200" b="1" dirty="0" smtClean="0">
                <a:solidFill>
                  <a:srgbClr val="00007D"/>
                </a:solidFill>
                <a:latin typeface="Calibri" charset="0"/>
              </a:rPr>
              <a:t> </a:t>
            </a:r>
            <a:r>
              <a:rPr lang="pt-BR" sz="3200" b="1" dirty="0" smtClean="0">
                <a:solidFill>
                  <a:srgbClr val="800000"/>
                </a:solidFill>
                <a:latin typeface="Calibri" charset="0"/>
              </a:rPr>
              <a:t>S</a:t>
            </a:r>
            <a:r>
              <a:rPr lang="pt-BR" sz="3200" b="1" dirty="0" smtClean="0">
                <a:solidFill>
                  <a:srgbClr val="00007D"/>
                </a:solidFill>
                <a:latin typeface="Calibri" charset="0"/>
              </a:rPr>
              <a:t>cience (BLISS)</a:t>
            </a:r>
            <a:endParaRPr lang="en-US" sz="3200" b="1" dirty="0">
              <a:solidFill>
                <a:srgbClr val="00007D"/>
              </a:solidFill>
              <a:latin typeface="Calibri" charset="0"/>
            </a:endParaRPr>
          </a:p>
        </p:txBody>
      </p:sp>
      <p:sp>
        <p:nvSpPr>
          <p:cNvPr id="57352" name="Text Box 13"/>
          <p:cNvSpPr txBox="1">
            <a:spLocks noChangeArrowheads="1"/>
          </p:cNvSpPr>
          <p:nvPr/>
        </p:nvSpPr>
        <p:spPr bwMode="auto">
          <a:xfrm>
            <a:off x="7500938" y="6521450"/>
            <a:ext cx="1643062" cy="307975"/>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50000"/>
              </a:spcBef>
            </a:pPr>
            <a:r>
              <a:rPr lang="en-US">
                <a:solidFill>
                  <a:srgbClr val="000000"/>
                </a:solidFill>
                <a:latin typeface="Calibri" charset="0"/>
              </a:rPr>
              <a:t>photo: A. Reenberg</a:t>
            </a:r>
          </a:p>
        </p:txBody>
      </p:sp>
    </p:spTree>
    <p:extLst>
      <p:ext uri="{BB962C8B-B14F-4D97-AF65-F5344CB8AC3E}">
        <p14:creationId xmlns:p14="http://schemas.microsoft.com/office/powerpoint/2010/main" val="691962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lang="en-US" smtClean="0"/>
              <a:t>Openshaw</a:t>
            </a:r>
            <a:r>
              <a:rPr dirty="0" lang="en-US" smtClean="0"/>
              <a:t> saw it first…</a:t>
            </a:r>
            <a:endParaRPr dirty="0" lang="en-US"/>
          </a:p>
        </p:txBody>
      </p:sp>
      <p:pic>
        <p:nvPicPr>
          <p:cNvPr id="4" name="Picture 4"/>
          <p:cNvPicPr>
            <a:picLocks noChangeArrowheads="1" noChangeAspect="1"/>
          </p:cNvPicPr>
          <p:nvPr/>
        </p:nvPicPr>
        <p:blipFill>
          <a:blip r:embed="rId2">
            <a:extLst>
              <a:ext uri="{28A0092B-C50C-407E-A947-70E740481C1C}">
                <a14:useLocalDpi xmlns:a14="http://schemas.microsoft.com/office/drawing/2010/main" val="0"/>
              </a:ext>
            </a:extLst>
          </a:blip>
          <a:srcRect b="133"/>
          <a:stretch>
            <a:fillRect/>
          </a:stretch>
        </p:blipFill>
        <p:spPr bwMode="auto">
          <a:xfrm>
            <a:off x="877957" y="1342887"/>
            <a:ext cx="3804478" cy="221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pic>
      <p:sp>
        <p:nvSpPr>
          <p:cNvPr id="5" name="Rectangle 2"/>
          <p:cNvSpPr txBox="1">
            <a:spLocks noChangeArrowheads="1"/>
          </p:cNvSpPr>
          <p:nvPr/>
        </p:nvSpPr>
        <p:spPr bwMode="auto">
          <a:xfrm>
            <a:off x="4785139" y="1723887"/>
            <a:ext cx="40540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1pPr>
            <a:lvl2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2pPr>
            <a:lvl3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3pPr>
            <a:lvl4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4pPr>
            <a:lvl5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5pPr>
            <a:lvl6pPr algn="l" eaLnBrk="1" fontAlgn="base" hangingPunct="1" marL="457200" rtl="0">
              <a:spcBef>
                <a:spcPct val="0"/>
              </a:spcBef>
              <a:spcAft>
                <a:spcPct val="0"/>
              </a:spcAft>
              <a:defRPr b="1" sz="3200">
                <a:solidFill>
                  <a:srgbClr val="003366"/>
                </a:solidFill>
                <a:latin charset="0" pitchFamily="34" typeface="ZapfHumnst BT"/>
              </a:defRPr>
            </a:lvl6pPr>
            <a:lvl7pPr algn="l" eaLnBrk="1" fontAlgn="base" hangingPunct="1" marL="914400" rtl="0">
              <a:spcBef>
                <a:spcPct val="0"/>
              </a:spcBef>
              <a:spcAft>
                <a:spcPct val="0"/>
              </a:spcAft>
              <a:defRPr b="1" sz="3200">
                <a:solidFill>
                  <a:srgbClr val="003366"/>
                </a:solidFill>
                <a:latin charset="0" pitchFamily="34" typeface="ZapfHumnst BT"/>
              </a:defRPr>
            </a:lvl7pPr>
            <a:lvl8pPr algn="l" eaLnBrk="1" fontAlgn="base" hangingPunct="1" marL="1371600" rtl="0">
              <a:spcBef>
                <a:spcPct val="0"/>
              </a:spcBef>
              <a:spcAft>
                <a:spcPct val="0"/>
              </a:spcAft>
              <a:defRPr b="1" sz="3200">
                <a:solidFill>
                  <a:srgbClr val="003366"/>
                </a:solidFill>
                <a:latin charset="0" pitchFamily="34" typeface="ZapfHumnst BT"/>
              </a:defRPr>
            </a:lvl8pPr>
            <a:lvl9pPr algn="l" eaLnBrk="1" fontAlgn="base" hangingPunct="1" marL="1828800" rtl="0">
              <a:spcBef>
                <a:spcPct val="0"/>
              </a:spcBef>
              <a:spcAft>
                <a:spcPct val="0"/>
              </a:spcAft>
              <a:defRPr b="1" sz="3200">
                <a:solidFill>
                  <a:srgbClr val="003366"/>
                </a:solidFill>
                <a:latin charset="0" pitchFamily="34" typeface="ZapfHumnst BT"/>
              </a:defRPr>
            </a:lvl9pPr>
          </a:lstStyle>
          <a:p>
            <a:r>
              <a:rPr dirty="0" lang="en-GB" smtClean="0" sz="2800"/>
              <a:t>Mountains of Data</a:t>
            </a:r>
            <a:endParaRPr dirty="0" lang="en-GB" sz="2800"/>
          </a:p>
        </p:txBody>
      </p:sp>
      <p:pic>
        <p:nvPicPr>
          <p:cNvPr id="6" name="Picture 3"/>
          <p:cNvPicPr>
            <a:picLocks noChangeArrowheads="1" noChangeAspect="1"/>
          </p:cNvPicPr>
          <p:nvPr/>
        </p:nvPicPr>
        <p:blipFill>
          <a:blip r:embed="rId3">
            <a:extLst>
              <a:ext uri="{28A0092B-C50C-407E-A947-70E740481C1C}">
                <a14:useLocalDpi xmlns:a14="http://schemas.microsoft.com/office/drawing/2010/main" val="0"/>
              </a:ext>
            </a:extLst>
          </a:blip>
          <a:stretch>
            <a:fillRect/>
          </a:stretch>
        </p:blipFill>
        <p:spPr bwMode="auto">
          <a:xfrm>
            <a:off x="4880114" y="3590522"/>
            <a:ext cx="3881782" cy="306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pic>
      <p:sp>
        <p:nvSpPr>
          <p:cNvPr id="7" name="Rectangle 2"/>
          <p:cNvSpPr txBox="1">
            <a:spLocks noChangeArrowheads="1"/>
          </p:cNvSpPr>
          <p:nvPr/>
        </p:nvSpPr>
        <p:spPr bwMode="auto">
          <a:xfrm>
            <a:off x="731078" y="5012635"/>
            <a:ext cx="40540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1pPr>
            <a:lvl2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2pPr>
            <a:lvl3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3pPr>
            <a:lvl4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4pPr>
            <a:lvl5pPr algn="l" eaLnBrk="0" fontAlgn="base" hangingPunct="0" rtl="0">
              <a:spcBef>
                <a:spcPct val="0"/>
              </a:spcBef>
              <a:spcAft>
                <a:spcPct val="0"/>
              </a:spcAft>
              <a:defRPr b="1" sz="3200">
                <a:solidFill>
                  <a:srgbClr val="003366"/>
                </a:solidFill>
                <a:latin charset="0" pitchFamily="34" typeface="Calibri"/>
                <a:ea charset="0" typeface="ＭＳ Ｐゴシック"/>
                <a:cs charset="0" typeface="ＭＳ Ｐゴシック"/>
              </a:defRPr>
            </a:lvl5pPr>
            <a:lvl6pPr algn="l" eaLnBrk="1" fontAlgn="base" hangingPunct="1" marL="457200" rtl="0">
              <a:spcBef>
                <a:spcPct val="0"/>
              </a:spcBef>
              <a:spcAft>
                <a:spcPct val="0"/>
              </a:spcAft>
              <a:defRPr b="1" sz="3200">
                <a:solidFill>
                  <a:srgbClr val="003366"/>
                </a:solidFill>
                <a:latin charset="0" pitchFamily="34" typeface="ZapfHumnst BT"/>
              </a:defRPr>
            </a:lvl6pPr>
            <a:lvl7pPr algn="l" eaLnBrk="1" fontAlgn="base" hangingPunct="1" marL="914400" rtl="0">
              <a:spcBef>
                <a:spcPct val="0"/>
              </a:spcBef>
              <a:spcAft>
                <a:spcPct val="0"/>
              </a:spcAft>
              <a:defRPr b="1" sz="3200">
                <a:solidFill>
                  <a:srgbClr val="003366"/>
                </a:solidFill>
                <a:latin charset="0" pitchFamily="34" typeface="ZapfHumnst BT"/>
              </a:defRPr>
            </a:lvl7pPr>
            <a:lvl8pPr algn="l" eaLnBrk="1" fontAlgn="base" hangingPunct="1" marL="1371600" rtl="0">
              <a:spcBef>
                <a:spcPct val="0"/>
              </a:spcBef>
              <a:spcAft>
                <a:spcPct val="0"/>
              </a:spcAft>
              <a:defRPr b="1" sz="3200">
                <a:solidFill>
                  <a:srgbClr val="003366"/>
                </a:solidFill>
                <a:latin charset="0" pitchFamily="34" typeface="ZapfHumnst BT"/>
              </a:defRPr>
            </a:lvl8pPr>
            <a:lvl9pPr algn="l" eaLnBrk="1" fontAlgn="base" hangingPunct="1" marL="1828800" rtl="0">
              <a:spcBef>
                <a:spcPct val="0"/>
              </a:spcBef>
              <a:spcAft>
                <a:spcPct val="0"/>
              </a:spcAft>
              <a:defRPr b="1" sz="3200">
                <a:solidFill>
                  <a:srgbClr val="003366"/>
                </a:solidFill>
                <a:latin charset="0" pitchFamily="34" typeface="ZapfHumnst BT"/>
              </a:defRPr>
            </a:lvl9pPr>
          </a:lstStyle>
          <a:p>
            <a:pPr algn="r"/>
            <a:r>
              <a:rPr dirty="0" lang="en-GB" smtClean="0" sz="2800"/>
              <a:t>Data Swamps</a:t>
            </a:r>
            <a:endParaRPr dirty="0" lang="en-GB" sz="2800"/>
          </a:p>
        </p:txBody>
      </p:sp>
      <p:sp>
        <p:nvSpPr>
          <p:cNvPr id="8" name="Text Box 6"/>
          <p:cNvSpPr txBox="1">
            <a:spLocks noChangeArrowheads="1"/>
          </p:cNvSpPr>
          <p:nvPr/>
        </p:nvSpPr>
        <p:spPr bwMode="auto">
          <a:xfrm>
            <a:off x="571224" y="6381750"/>
            <a:ext cx="2106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txBody>
          <a:bodyPr wrap="none">
            <a:spAutoFit/>
          </a:bodyPr>
          <a:lstStyle/>
          <a:p>
            <a:pPr>
              <a:defRPr/>
            </a:pPr>
            <a:r>
              <a:rPr dirty="0" err="1" lang="pt-BR"/>
              <a:t>Source</a:t>
            </a:r>
            <a:r>
              <a:rPr dirty="0" lang="pt-BR"/>
              <a:t>: Stan </a:t>
            </a:r>
            <a:r>
              <a:rPr dirty="0" err="1" lang="pt-BR"/>
              <a:t>Openshaw</a:t>
            </a:r>
            <a:endParaRPr dirty="0" lang="en-US"/>
          </a:p>
        </p:txBody>
      </p:sp>
    </p:spTree>
    <p:extLst>
      <p:ext uri="{BB962C8B-B14F-4D97-AF65-F5344CB8AC3E}">
        <p14:creationId xmlns:p14="http://schemas.microsoft.com/office/powerpoint/2010/main" val="3524306621"/>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0833" name="Rectangle 2"/>
          <p:cNvSpPr>
            <a:spLocks noChangeArrowheads="1" noGrp="1"/>
          </p:cNvSpPr>
          <p:nvPr>
            <p:ph type="title"/>
          </p:nvPr>
        </p:nvSpPr>
        <p:spPr/>
        <p:txBody>
          <a:bodyPr/>
          <a:lstStyle/>
          <a:p>
            <a:r>
              <a:rPr lang="en-GB">
                <a:latin charset="0" typeface="Calibri"/>
              </a:rPr>
              <a:t>We know how much you spend...</a:t>
            </a:r>
          </a:p>
        </p:txBody>
      </p:sp>
      <p:pic>
        <p:nvPicPr>
          <p:cNvPr descr="RBS" id="216067" name="Picture 3"/>
          <p:cNvPicPr>
            <a:picLocks noChangeArrowheads="1" noChangeAspect="1"/>
          </p:cNvPicPr>
          <p:nvPr/>
        </p:nvPicPr>
        <p:blipFill>
          <a:blip r:embed="rId3">
            <a:clrChange>
              <a:clrFrom>
                <a:srgbClr val="FBFDFC"/>
              </a:clrFrom>
              <a:clrTo>
                <a:srgbClr val="FBFDFC">
                  <a:alpha val="0"/>
                </a:srgbClr>
              </a:clrTo>
            </a:clrChange>
            <a:extLst>
              <a:ext uri="{28A0092B-C50C-407E-A947-70E740481C1C}">
                <a14:useLocalDpi xmlns:a14="http://schemas.microsoft.com/office/drawing/2010/main" val="0"/>
              </a:ext>
            </a:extLst>
          </a:blip>
          <a:stretch>
            <a:fillRect/>
          </a:stretch>
        </p:blipFill>
        <p:spPr bwMode="auto">
          <a:xfrm>
            <a:off x="1009374" y="1143000"/>
            <a:ext cx="3352800" cy="215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algn="ctr" blurRad="63500" dir="2700000" dist="38099" rotWithShape="0">
                    <a:srgbClr val="000000">
                      <a:alpha val="74998"/>
                    </a:srgbClr>
                  </a:outerShdw>
                </a:effectLst>
              </a14:hiddenEffects>
            </a:ext>
          </a:extLst>
        </p:spPr>
      </p:pic>
      <p:pic>
        <p:nvPicPr>
          <p:cNvPr descr="npo00002d" id="216072" name="Picture 4"/>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8478" y="981075"/>
            <a:ext cx="312420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algn="ctr" blurRad="63500" dir="2700000" dist="38099" rotWithShape="0">
                    <a:srgbClr val="000000">
                      <a:alpha val="74998"/>
                    </a:srgbClr>
                  </a:outerShdw>
                </a:effectLst>
              </a14:hiddenEffects>
            </a:ext>
          </a:extLst>
        </p:spPr>
      </p:pic>
      <p:sp>
        <p:nvSpPr>
          <p:cNvPr id="216069" name="Text Box 5"/>
          <p:cNvSpPr txBox="1">
            <a:spLocks noChangeArrowheads="1"/>
          </p:cNvSpPr>
          <p:nvPr/>
        </p:nvSpPr>
        <p:spPr bwMode="auto">
          <a:xfrm>
            <a:off x="6342294" y="6402457"/>
            <a:ext cx="2801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txBody>
          <a:bodyPr wrap="none">
            <a:spAutoFit/>
          </a:bodyPr>
          <a:lstStyle/>
          <a:p>
            <a:pPr>
              <a:defRPr/>
            </a:pPr>
            <a:r>
              <a:rPr dirty="0" err="1" lang="pt-BR">
                <a:solidFill>
                  <a:schemeClr val="bg2">
                    <a:lumMod val="50000"/>
                  </a:schemeClr>
                </a:solidFill>
              </a:rPr>
              <a:t>Source</a:t>
            </a:r>
            <a:r>
              <a:rPr dirty="0" lang="pt-BR">
                <a:solidFill>
                  <a:schemeClr val="bg2">
                    <a:lumMod val="50000"/>
                  </a:schemeClr>
                </a:solidFill>
              </a:rPr>
              <a:t>: Stan </a:t>
            </a:r>
            <a:r>
              <a:rPr dirty="0" err="1" lang="pt-BR">
                <a:solidFill>
                  <a:schemeClr val="bg2">
                    <a:lumMod val="50000"/>
                  </a:schemeClr>
                </a:solidFill>
              </a:rPr>
              <a:t>Openshaw</a:t>
            </a:r>
            <a:endParaRPr dirty="0" lang="en-US">
              <a:solidFill>
                <a:schemeClr val="bg2">
                  <a:lumMod val="50000"/>
                </a:schemeClr>
              </a:solidFill>
            </a:endParaRPr>
          </a:p>
        </p:txBody>
      </p:sp>
      <p:pic>
        <p:nvPicPr>
          <p:cNvPr descr="LOYAL" id="6" name="Picture 3"/>
          <p:cNvPicPr>
            <a:picLocks noChangeArrowheads="1" noChangeAspect="1"/>
          </p:cNvPicPr>
          <p:nvPr/>
        </p:nvPicPr>
        <p:blipFill>
          <a:blip r:embed="rId5">
            <a:clrChange>
              <a:clrFrom>
                <a:srgbClr val="FBFDFB"/>
              </a:clrFrom>
              <a:clrTo>
                <a:srgbClr val="FBFDFB">
                  <a:alpha val="0"/>
                </a:srgbClr>
              </a:clrTo>
            </a:clrChange>
            <a:extLst>
              <a:ext uri="{28A0092B-C50C-407E-A947-70E740481C1C}">
                <a14:useLocalDpi xmlns:a14="http://schemas.microsoft.com/office/drawing/2010/main" val="0"/>
              </a:ext>
            </a:extLst>
          </a:blip>
          <a:srcRect b="33478" l="5246" r="2951" t="34522"/>
          <a:stretch>
            <a:fillRect/>
          </a:stretch>
        </p:blipFill>
        <p:spPr bwMode="auto">
          <a:xfrm>
            <a:off x="685800" y="4901096"/>
            <a:ext cx="26670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algn="ctr" blurRad="63500" dir="2700000" dist="38099" rotWithShape="0">
                    <a:srgbClr val="000000">
                      <a:alpha val="74998"/>
                    </a:srgbClr>
                  </a:outerShdw>
                </a:effectLst>
              </a14:hiddenEffects>
            </a:ext>
          </a:extLst>
        </p:spPr>
      </p:pic>
      <p:pic>
        <p:nvPicPr>
          <p:cNvPr descr="LOYAL" id="7" name="Picture 4"/>
          <p:cNvPicPr>
            <a:picLocks noChangeArrowheads="1" noChangeAspect="1"/>
          </p:cNvPicPr>
          <p:nvPr/>
        </p:nvPicPr>
        <p:blipFill>
          <a:blip r:embed="rId5">
            <a:clrChange>
              <a:clrFrom>
                <a:srgbClr val="FBFDFB"/>
              </a:clrFrom>
              <a:clrTo>
                <a:srgbClr val="FBFDFB">
                  <a:alpha val="0"/>
                </a:srgbClr>
              </a:clrTo>
            </a:clrChange>
            <a:extLst>
              <a:ext uri="{28A0092B-C50C-407E-A947-70E740481C1C}">
                <a14:useLocalDpi xmlns:a14="http://schemas.microsoft.com/office/drawing/2010/main" val="0"/>
              </a:ext>
            </a:extLst>
          </a:blip>
          <a:srcRect b="68000" r="328"/>
          <a:stretch>
            <a:fillRect/>
          </a:stretch>
        </p:blipFill>
        <p:spPr bwMode="auto">
          <a:xfrm>
            <a:off x="6142383" y="4484757"/>
            <a:ext cx="28956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algn="ctr" blurRad="63500" dir="2700000" dist="38099" rotWithShape="0">
                    <a:srgbClr val="000000">
                      <a:alpha val="74998"/>
                    </a:srgbClr>
                  </a:outerShdw>
                </a:effectLst>
              </a14:hiddenEffects>
            </a:ext>
          </a:extLst>
        </p:spPr>
      </p:pic>
      <p:pic>
        <p:nvPicPr>
          <p:cNvPr descr="LOYAL" id="8" name="Picture 5"/>
          <p:cNvPicPr>
            <a:picLocks noChangeArrowheads="1" noChangeAspect="1"/>
          </p:cNvPicPr>
          <p:nvPr/>
        </p:nvPicPr>
        <p:blipFill>
          <a:blip r:embed="rId5">
            <a:clrChange>
              <a:clrFrom>
                <a:srgbClr val="FBFDFB"/>
              </a:clrFrom>
              <a:clrTo>
                <a:srgbClr val="FBFDFB">
                  <a:alpha val="0"/>
                </a:srgbClr>
              </a:clrTo>
            </a:clrChange>
            <a:extLst>
              <a:ext uri="{28A0092B-C50C-407E-A947-70E740481C1C}">
                <a14:useLocalDpi xmlns:a14="http://schemas.microsoft.com/office/drawing/2010/main" val="0"/>
              </a:ext>
            </a:extLst>
          </a:blip>
          <a:srcRect b="86" l="2623" t="67913"/>
          <a:stretch>
            <a:fillRect/>
          </a:stretch>
        </p:blipFill>
        <p:spPr bwMode="auto">
          <a:xfrm>
            <a:off x="3236153" y="4157318"/>
            <a:ext cx="2828925"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algn="ctr" blurRad="63500" dir="2700000" dist="38099" rotWithShape="0">
                    <a:srgbClr val="000000">
                      <a:alpha val="74998"/>
                    </a:srgbClr>
                  </a:outerShdw>
                </a:effectLst>
              </a14:hiddenEffects>
            </a:ext>
          </a:extLst>
        </p:spPr>
      </p:pic>
      <p:sp>
        <p:nvSpPr>
          <p:cNvPr id="2" name="Rectangle 1"/>
          <p:cNvSpPr/>
          <p:nvPr/>
        </p:nvSpPr>
        <p:spPr>
          <a:xfrm>
            <a:off x="2614494" y="3434522"/>
            <a:ext cx="3450584" cy="584776"/>
          </a:xfrm>
          <a:prstGeom prst="rect">
            <a:avLst/>
          </a:prstGeom>
          <a:solidFill>
            <a:schemeClr val="accent6">
              <a:lumMod val="20000"/>
              <a:lumOff val="80000"/>
            </a:schemeClr>
          </a:solidFill>
        </p:spPr>
        <p:txBody>
          <a:bodyPr wrap="none">
            <a:spAutoFit/>
          </a:bodyPr>
          <a:lstStyle/>
          <a:p>
            <a:r>
              <a:rPr dirty="0" lang="en-GB" smtClean="0" sz="3200">
                <a:solidFill>
                  <a:srgbClr val="00003F"/>
                </a:solidFill>
                <a:latin charset="0" typeface="Calibri"/>
              </a:rPr>
              <a:t>…where </a:t>
            </a:r>
            <a:r>
              <a:rPr dirty="0" lang="en-GB" sz="3200">
                <a:solidFill>
                  <a:srgbClr val="00003F"/>
                </a:solidFill>
                <a:latin charset="0" typeface="Calibri"/>
              </a:rPr>
              <a:t>you </a:t>
            </a:r>
            <a:r>
              <a:rPr dirty="0" lang="en-GB" smtClean="0" sz="3200">
                <a:solidFill>
                  <a:srgbClr val="00003F"/>
                </a:solidFill>
                <a:latin charset="0" typeface="Calibri"/>
              </a:rPr>
              <a:t>shop.</a:t>
            </a:r>
            <a:r>
              <a:rPr dirty="0" lang="en-GB" sz="3200">
                <a:solidFill>
                  <a:srgbClr val="00003F"/>
                </a:solidFill>
                <a:latin charset="0" typeface="Calibri"/>
              </a:rPr>
              <a:t>..</a:t>
            </a:r>
            <a:endParaRPr dirty="0" lang="en-GB" sz="3200">
              <a:solidFill>
                <a:srgbClr val="00003F"/>
              </a:solidFill>
            </a:endParaRPr>
          </a:p>
        </p:txBody>
      </p:sp>
    </p:spTree>
    <p:extLst>
      <p:ext uri="{BB962C8B-B14F-4D97-AF65-F5344CB8AC3E}">
        <p14:creationId xmlns:p14="http://schemas.microsoft.com/office/powerpoint/2010/main" val="2836492518"/>
      </p:ext>
    </p:extLst>
  </p:cSld>
  <p:clrMapOvr>
    <a:masterClrMapping/>
  </p:clrMapOvr>
  <p:timing>
    <p:tnLst>
      <p:par>
        <p:cTn xmlns:p14="http://schemas.microsoft.com/office/powerpoint/2010/mai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r>
              <a:rPr lang="en-GB">
                <a:latin typeface="Calibri" charset="0"/>
              </a:rPr>
              <a:t>…who you talk to...</a:t>
            </a:r>
          </a:p>
        </p:txBody>
      </p:sp>
      <p:pic>
        <p:nvPicPr>
          <p:cNvPr id="218118" name="Picture 3" descr="npo0000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870" y="2489010"/>
            <a:ext cx="3366880" cy="2416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8116" name="Picture 4" descr="mrv368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1074738"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8117" name="Text Box 5"/>
          <p:cNvSpPr txBox="1">
            <a:spLocks noChangeArrowheads="1"/>
          </p:cNvSpPr>
          <p:nvPr/>
        </p:nvSpPr>
        <p:spPr bwMode="auto">
          <a:xfrm>
            <a:off x="6159224" y="6381750"/>
            <a:ext cx="2106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dirty="0" err="1"/>
              <a:t>Source</a:t>
            </a:r>
            <a:r>
              <a:rPr lang="pt-BR" dirty="0"/>
              <a:t>: Stan </a:t>
            </a:r>
            <a:r>
              <a:rPr lang="pt-BR" dirty="0" err="1"/>
              <a:t>Openshaw</a:t>
            </a:r>
            <a:endParaRPr lang="en-US" dirty="0"/>
          </a:p>
        </p:txBody>
      </p:sp>
    </p:spTree>
    <p:extLst>
      <p:ext uri="{BB962C8B-B14F-4D97-AF65-F5344CB8AC3E}">
        <p14:creationId xmlns:p14="http://schemas.microsoft.com/office/powerpoint/2010/main" val="14221061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etodo_cientifico">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itstream Vera Sans"/>
        <a:ea typeface="Arial Unicode MS"/>
        <a:cs typeface="Arial Unicode MS"/>
      </a:majorFont>
      <a:minorFont>
        <a:latin typeface="Bitstream Vera San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Arial Unicode MS"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Arial Unicode MS"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13466</TotalTime>
  <Words>1658</Words>
  <Application>Microsoft Macintosh PowerPoint</Application>
  <PresentationFormat>On-screen Show (4:3)</PresentationFormat>
  <Paragraphs>345</Paragraphs>
  <Slides>66</Slides>
  <Notes>17</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metodo_cientifico</vt:lpstr>
      <vt:lpstr>3_Office Theme</vt:lpstr>
      <vt:lpstr>“Big Data: Challenges and Possibilities for Geoinformatics Research”</vt:lpstr>
      <vt:lpstr>The motivation for “big data”</vt:lpstr>
      <vt:lpstr>Greece or Rome: who has had more influence?</vt:lpstr>
      <vt:lpstr>Google Earth Engine: massive image data</vt:lpstr>
      <vt:lpstr>Beer or church? (evidence from tweets)</vt:lpstr>
      <vt:lpstr>Google Translate</vt:lpstr>
      <vt:lpstr>Openshaw saw it first…</vt:lpstr>
      <vt:lpstr>We know how much you spend...</vt:lpstr>
      <vt:lpstr>…who you talk to...</vt:lpstr>
      <vt:lpstr>…where you live...</vt:lpstr>
      <vt:lpstr>...what your neighbors are like...</vt:lpstr>
      <vt:lpstr>...your misbehaviour and...</vt:lpstr>
      <vt:lpstr>...your health</vt:lpstr>
      <vt:lpstr>Big data allow new business models</vt:lpstr>
      <vt:lpstr>A working definition of big data</vt:lpstr>
      <vt:lpstr>When does statistics work well? </vt:lpstr>
      <vt:lpstr>When does statistics work well? </vt:lpstr>
      <vt:lpstr>A working definition of big data</vt:lpstr>
      <vt:lpstr>What is all? </vt:lpstr>
      <vt:lpstr>Is the scientific method obsolete?</vt:lpstr>
      <vt:lpstr>The view from the Science community</vt:lpstr>
      <vt:lpstr>The fundamental question of our time</vt:lpstr>
      <vt:lpstr>We need cooperation at a global level…</vt:lpstr>
      <vt:lpstr>PowerPoint Presentation</vt:lpstr>
      <vt:lpstr>PowerPoint Presentation</vt:lpstr>
      <vt:lpstr>ICSU “Grand challenges”</vt:lpstr>
      <vt:lpstr>What do we know we don’t know? </vt:lpstr>
      <vt:lpstr>Geoinformatics enables crucial links between nature and society</vt:lpstr>
      <vt:lpstr>The known unknowns (limits of our knowledge)</vt:lpstr>
      <vt:lpstr>Big geospatial data</vt:lpstr>
      <vt:lpstr>Representing and modelling change</vt:lpstr>
      <vt:lpstr>Representing condition</vt:lpstr>
      <vt:lpstr>PowerPoint Presentation</vt:lpstr>
      <vt:lpstr>Objects and events</vt:lpstr>
      <vt:lpstr>Object (GPS buoy) + event (tsunami)</vt:lpstr>
      <vt:lpstr>PowerPoint Presentation</vt:lpstr>
      <vt:lpstr>Time Series</vt:lpstr>
      <vt:lpstr>PowerPoint Presentation</vt:lpstr>
      <vt:lpstr>PowerPoint Presentation</vt:lpstr>
      <vt:lpstr>PowerPoint Presentation</vt:lpstr>
      <vt:lpstr>PowerPoint Presentation</vt:lpstr>
      <vt:lpstr>PowerPoint Presentation</vt:lpstr>
      <vt:lpstr>Land cover</vt:lpstr>
      <vt:lpstr>Land use</vt:lpstr>
      <vt:lpstr>The transition from natural to managed land as seen by remote sensing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Access Hitting a Wall </vt:lpstr>
      <vt:lpstr>Data Access Hitting a Wall </vt:lpstr>
      <vt:lpstr>Scientific Data Management in the Coming Decade (Jim Gray, 2005)</vt:lpstr>
      <vt:lpstr> Virtual Observatory </vt:lpstr>
      <vt:lpstr>Open source GIS for big geospatial data</vt:lpstr>
      <vt:lpstr>Land change information systems today</vt:lpstr>
      <vt:lpstr>Land change information systems: evolution 1</vt:lpstr>
      <vt:lpstr>Land change information systems: evolution 2</vt:lpstr>
      <vt:lpstr>Global Land Knowledge Platform</vt:lpstr>
      <vt:lpstr>Global Land Knowledge Platform</vt:lpstr>
      <vt:lpstr>Semantic challenges for big geospatial data</vt:lpstr>
      <vt:lpstr>Analytical challenges for big geospatial data</vt:lpstr>
      <vt:lpstr>Global Change</vt:lpstr>
    </vt:vector>
  </TitlesOfParts>
  <Manager/>
  <Company>INPE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global: geoinformatics and environmental change</dc:title>
  <dc:subject/>
  <dc:creator>Gilberto Camara</dc:creator>
  <cp:keywords/>
  <dc:description/>
  <cp:lastModifiedBy>Gilberto Camara</cp:lastModifiedBy>
  <cp:revision>157</cp:revision>
  <dcterms:created xsi:type="dcterms:W3CDTF">2012-07-05T08:10:21Z</dcterms:created>
  <dcterms:modified xsi:type="dcterms:W3CDTF">2013-10-25T06:12:57Z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3583576</vt:lpwstr>
  </property>
  <property fmtid="{D5CDD505-2E9C-101B-9397-08002B2CF9AE}" name="NXPowerLiteSettings" pid="3">
    <vt:lpwstr>F7000400038000</vt:lpwstr>
  </property>
  <property fmtid="{D5CDD505-2E9C-101B-9397-08002B2CF9AE}" name="NXPowerLiteVersion" pid="4">
    <vt:lpwstr>D5.0.6</vt:lpwstr>
  </property>
</Properties>
</file>