
<file path=[Content_Types].xml><?xml version="1.0" encoding="utf-8"?>
<Types xmlns="http://schemas.openxmlformats.org/package/2006/content-types">
  <Default ContentType="application/xml" Extension="xml"/>
  <Default ContentType="image/jpeg" Extension="jpeg"/>
  <Default ContentType="application/vnd.openxmlformats-officedocument.presentationml.printerSettings" Extension="bin"/>
  <Default ContentType="image/png" Extension="png"/>
  <Default ContentType="application/vnd.openxmlformats-package.relationships+xml" Extension="rels"/>
  <Default ContentType="image/x-emf" Extension="em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theme+xml" PartName="/ppt/theme/theme2.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theme+xml" PartName="/ppt/theme/theme3.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drawingml.chart+xml" PartName="/ppt/charts/chart1.xml"/>
  <Override ContentType="application/vnd.openxmlformats-officedocument.themeOverride+xml" PartName="/ppt/theme/themeOverride1.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186" r:id="rId2"/>
    <p:sldMasterId id="2147484198" r:id="rId3"/>
    <p:sldMasterId id="2147484450" r:id="rId4"/>
  </p:sldMasterIdLst>
  <p:notesMasterIdLst>
    <p:notesMasterId r:id="rId83"/>
  </p:notesMasterIdLst>
  <p:sldIdLst>
    <p:sldId id="814" r:id="rId5"/>
    <p:sldId id="694" r:id="rId6"/>
    <p:sldId id="817" r:id="rId7"/>
    <p:sldId id="841" r:id="rId8"/>
    <p:sldId id="819" r:id="rId9"/>
    <p:sldId id="820" r:id="rId10"/>
    <p:sldId id="818" r:id="rId11"/>
    <p:sldId id="798" r:id="rId12"/>
    <p:sldId id="791" r:id="rId13"/>
    <p:sldId id="821" r:id="rId14"/>
    <p:sldId id="822" r:id="rId15"/>
    <p:sldId id="823" r:id="rId16"/>
    <p:sldId id="824" r:id="rId17"/>
    <p:sldId id="696" r:id="rId18"/>
    <p:sldId id="697" r:id="rId19"/>
    <p:sldId id="698" r:id="rId20"/>
    <p:sldId id="655" r:id="rId21"/>
    <p:sldId id="799" r:id="rId22"/>
    <p:sldId id="800" r:id="rId23"/>
    <p:sldId id="801" r:id="rId24"/>
    <p:sldId id="802" r:id="rId25"/>
    <p:sldId id="803" r:id="rId26"/>
    <p:sldId id="804" r:id="rId27"/>
    <p:sldId id="838" r:id="rId28"/>
    <p:sldId id="839" r:id="rId29"/>
    <p:sldId id="840" r:id="rId30"/>
    <p:sldId id="805" r:id="rId31"/>
    <p:sldId id="790" r:id="rId32"/>
    <p:sldId id="807" r:id="rId33"/>
    <p:sldId id="764" r:id="rId34"/>
    <p:sldId id="765" r:id="rId35"/>
    <p:sldId id="766" r:id="rId36"/>
    <p:sldId id="767" r:id="rId37"/>
    <p:sldId id="768" r:id="rId38"/>
    <p:sldId id="769" r:id="rId39"/>
    <p:sldId id="770" r:id="rId40"/>
    <p:sldId id="771" r:id="rId41"/>
    <p:sldId id="772" r:id="rId42"/>
    <p:sldId id="773" r:id="rId43"/>
    <p:sldId id="703" r:id="rId44"/>
    <p:sldId id="704" r:id="rId45"/>
    <p:sldId id="811" r:id="rId46"/>
    <p:sldId id="812" r:id="rId47"/>
    <p:sldId id="816" r:id="rId48"/>
    <p:sldId id="815" r:id="rId49"/>
    <p:sldId id="813" r:id="rId50"/>
    <p:sldId id="705" r:id="rId51"/>
    <p:sldId id="785" r:id="rId52"/>
    <p:sldId id="786" r:id="rId53"/>
    <p:sldId id="787" r:id="rId54"/>
    <p:sldId id="741" r:id="rId55"/>
    <p:sldId id="716" r:id="rId56"/>
    <p:sldId id="825" r:id="rId57"/>
    <p:sldId id="826" r:id="rId58"/>
    <p:sldId id="784" r:id="rId59"/>
    <p:sldId id="827" r:id="rId60"/>
    <p:sldId id="828" r:id="rId61"/>
    <p:sldId id="829" r:id="rId62"/>
    <p:sldId id="830" r:id="rId63"/>
    <p:sldId id="831" r:id="rId64"/>
    <p:sldId id="832" r:id="rId65"/>
    <p:sldId id="833" r:id="rId66"/>
    <p:sldId id="834" r:id="rId67"/>
    <p:sldId id="835" r:id="rId68"/>
    <p:sldId id="836" r:id="rId69"/>
    <p:sldId id="837" r:id="rId70"/>
    <p:sldId id="842" r:id="rId71"/>
    <p:sldId id="843" r:id="rId72"/>
    <p:sldId id="850" r:id="rId73"/>
    <p:sldId id="844" r:id="rId74"/>
    <p:sldId id="846" r:id="rId75"/>
    <p:sldId id="847" r:id="rId76"/>
    <p:sldId id="848" r:id="rId77"/>
    <p:sldId id="849" r:id="rId78"/>
    <p:sldId id="851" r:id="rId79"/>
    <p:sldId id="852" r:id="rId80"/>
    <p:sldId id="789" r:id="rId81"/>
    <p:sldId id="783" r:id="rId82"/>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212"/>
    <a:srgbClr val="510000"/>
    <a:srgbClr val="B8B800"/>
    <a:srgbClr val="065413"/>
    <a:srgbClr val="0EA426"/>
    <a:srgbClr val="CAFFC0"/>
    <a:srgbClr val="66FEAC"/>
    <a:srgbClr val="BEC9EB"/>
    <a:srgbClr val="D6E0FE"/>
    <a:srgbClr val="CAD8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5" d="100"/>
          <a:sy n="85" d="100"/>
        </p:scale>
        <p:origin x="-1136"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gilbertocamara:Documents:Apresentacoes:Palestras:GLP:Dados_TERRACLASS_municipios_2008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AC!$B$28</c:f>
              <c:strCache>
                <c:ptCount val="1"/>
                <c:pt idx="0">
                  <c:v>Grains</c:v>
                </c:pt>
              </c:strCache>
            </c:strRef>
          </c:tx>
          <c:spPr>
            <a:solidFill>
              <a:schemeClr val="accent2">
                <a:lumMod val="60000"/>
                <a:lumOff val="40000"/>
              </a:schemeClr>
            </a:solidFill>
          </c:spPr>
          <c:invertIfNegative val="0"/>
          <c:cat>
            <c:strRef>
              <c:f>AC!$A$29:$A$32</c:f>
              <c:strCache>
                <c:ptCount val="4"/>
                <c:pt idx="0">
                  <c:v>AC</c:v>
                </c:pt>
                <c:pt idx="1">
                  <c:v>MT</c:v>
                </c:pt>
                <c:pt idx="2">
                  <c:v>PA</c:v>
                </c:pt>
                <c:pt idx="3">
                  <c:v>RO</c:v>
                </c:pt>
              </c:strCache>
            </c:strRef>
          </c:cat>
          <c:val>
            <c:numRef>
              <c:f>AC!$B$29:$B$32</c:f>
              <c:numCache>
                <c:formatCode>0</c:formatCode>
                <c:ptCount val="4"/>
                <c:pt idx="0">
                  <c:v>0.0</c:v>
                </c:pt>
                <c:pt idx="1">
                  <c:v>30952.41489410447</c:v>
                </c:pt>
                <c:pt idx="2">
                  <c:v>2100.232687195014</c:v>
                </c:pt>
                <c:pt idx="3">
                  <c:v>1440.418663048101</c:v>
                </c:pt>
              </c:numCache>
            </c:numRef>
          </c:val>
        </c:ser>
        <c:ser>
          <c:idx val="1"/>
          <c:order val="1"/>
          <c:tx>
            <c:strRef>
              <c:f>AC!$C$28</c:f>
              <c:strCache>
                <c:ptCount val="1"/>
                <c:pt idx="0">
                  <c:v>Small Farms</c:v>
                </c:pt>
              </c:strCache>
            </c:strRef>
          </c:tx>
          <c:spPr>
            <a:solidFill>
              <a:schemeClr val="accent1">
                <a:lumMod val="75000"/>
              </a:schemeClr>
            </a:solidFill>
          </c:spPr>
          <c:invertIfNegative val="0"/>
          <c:cat>
            <c:strRef>
              <c:f>AC!$A$29:$A$32</c:f>
              <c:strCache>
                <c:ptCount val="4"/>
                <c:pt idx="0">
                  <c:v>AC</c:v>
                </c:pt>
                <c:pt idx="1">
                  <c:v>MT</c:v>
                </c:pt>
                <c:pt idx="2">
                  <c:v>PA</c:v>
                </c:pt>
                <c:pt idx="3">
                  <c:v>RO</c:v>
                </c:pt>
              </c:strCache>
            </c:strRef>
          </c:cat>
          <c:val>
            <c:numRef>
              <c:f>AC!$C$29:$C$32</c:f>
              <c:numCache>
                <c:formatCode>0</c:formatCode>
                <c:ptCount val="4"/>
                <c:pt idx="0">
                  <c:v>1522.318835716187</c:v>
                </c:pt>
                <c:pt idx="1">
                  <c:v>2292.085414949328</c:v>
                </c:pt>
                <c:pt idx="2">
                  <c:v>11388.06047220214</c:v>
                </c:pt>
                <c:pt idx="3">
                  <c:v>774.961167000066</c:v>
                </c:pt>
              </c:numCache>
            </c:numRef>
          </c:val>
        </c:ser>
        <c:ser>
          <c:idx val="2"/>
          <c:order val="2"/>
          <c:tx>
            <c:strRef>
              <c:f>AC!$D$28</c:f>
              <c:strCache>
                <c:ptCount val="1"/>
                <c:pt idx="0">
                  <c:v>Pasture</c:v>
                </c:pt>
              </c:strCache>
            </c:strRef>
          </c:tx>
          <c:spPr>
            <a:solidFill>
              <a:schemeClr val="accent3">
                <a:lumMod val="40000"/>
                <a:lumOff val="60000"/>
              </a:schemeClr>
            </a:solidFill>
          </c:spPr>
          <c:invertIfNegative val="0"/>
          <c:cat>
            <c:strRef>
              <c:f>AC!$A$29:$A$32</c:f>
              <c:strCache>
                <c:ptCount val="4"/>
                <c:pt idx="0">
                  <c:v>AC</c:v>
                </c:pt>
                <c:pt idx="1">
                  <c:v>MT</c:v>
                </c:pt>
                <c:pt idx="2">
                  <c:v>PA</c:v>
                </c:pt>
                <c:pt idx="3">
                  <c:v>RO</c:v>
                </c:pt>
              </c:strCache>
            </c:strRef>
          </c:cat>
          <c:val>
            <c:numRef>
              <c:f>AC!$D$29:$D$32</c:f>
              <c:numCache>
                <c:formatCode>0</c:formatCode>
                <c:ptCount val="4"/>
                <c:pt idx="0">
                  <c:v>11498.16376911453</c:v>
                </c:pt>
                <c:pt idx="1">
                  <c:v>107499.0970759917</c:v>
                </c:pt>
                <c:pt idx="2">
                  <c:v>107251.6739559034</c:v>
                </c:pt>
                <c:pt idx="3">
                  <c:v>52871.30812893906</c:v>
                </c:pt>
              </c:numCache>
            </c:numRef>
          </c:val>
        </c:ser>
        <c:ser>
          <c:idx val="3"/>
          <c:order val="3"/>
          <c:tx>
            <c:strRef>
              <c:f>AC!$E$28</c:f>
              <c:strCache>
                <c:ptCount val="1"/>
                <c:pt idx="0">
                  <c:v>Degrad Pasture</c:v>
                </c:pt>
              </c:strCache>
            </c:strRef>
          </c:tx>
          <c:spPr>
            <a:solidFill>
              <a:schemeClr val="accent3">
                <a:lumMod val="75000"/>
              </a:schemeClr>
            </a:solidFill>
          </c:spPr>
          <c:invertIfNegative val="0"/>
          <c:cat>
            <c:strRef>
              <c:f>AC!$A$29:$A$32</c:f>
              <c:strCache>
                <c:ptCount val="4"/>
                <c:pt idx="0">
                  <c:v>AC</c:v>
                </c:pt>
                <c:pt idx="1">
                  <c:v>MT</c:v>
                </c:pt>
                <c:pt idx="2">
                  <c:v>PA</c:v>
                </c:pt>
                <c:pt idx="3">
                  <c:v>RO</c:v>
                </c:pt>
              </c:strCache>
            </c:strRef>
          </c:cat>
          <c:val>
            <c:numRef>
              <c:f>AC!$E$29:$E$32</c:f>
              <c:numCache>
                <c:formatCode>0</c:formatCode>
                <c:ptCount val="4"/>
                <c:pt idx="0">
                  <c:v>1525.393946226915</c:v>
                </c:pt>
                <c:pt idx="1">
                  <c:v>29213.75405771313</c:v>
                </c:pt>
                <c:pt idx="2">
                  <c:v>38871.61236465801</c:v>
                </c:pt>
                <c:pt idx="3">
                  <c:v>12725.04014366379</c:v>
                </c:pt>
              </c:numCache>
            </c:numRef>
          </c:val>
        </c:ser>
        <c:ser>
          <c:idx val="4"/>
          <c:order val="4"/>
          <c:tx>
            <c:strRef>
              <c:f>AC!$F$28</c:f>
              <c:strCache>
                <c:ptCount val="1"/>
                <c:pt idx="0">
                  <c:v>Second Veg</c:v>
                </c:pt>
              </c:strCache>
            </c:strRef>
          </c:tx>
          <c:spPr>
            <a:solidFill>
              <a:schemeClr val="accent3">
                <a:lumMod val="50000"/>
              </a:schemeClr>
            </a:solidFill>
          </c:spPr>
          <c:invertIfNegative val="0"/>
          <c:cat>
            <c:strRef>
              <c:f>AC!$A$29:$A$32</c:f>
              <c:strCache>
                <c:ptCount val="4"/>
                <c:pt idx="0">
                  <c:v>AC</c:v>
                </c:pt>
                <c:pt idx="1">
                  <c:v>MT</c:v>
                </c:pt>
                <c:pt idx="2">
                  <c:v>PA</c:v>
                </c:pt>
                <c:pt idx="3">
                  <c:v>RO</c:v>
                </c:pt>
              </c:strCache>
            </c:strRef>
          </c:cat>
          <c:val>
            <c:numRef>
              <c:f>AC!$F$29:$F$32</c:f>
              <c:numCache>
                <c:formatCode>0</c:formatCode>
                <c:ptCount val="4"/>
                <c:pt idx="0">
                  <c:v>3785.93715664022</c:v>
                </c:pt>
                <c:pt idx="1">
                  <c:v>27987.6784246267</c:v>
                </c:pt>
                <c:pt idx="2">
                  <c:v>57624.78055387977</c:v>
                </c:pt>
                <c:pt idx="3">
                  <c:v>13349.14890690585</c:v>
                </c:pt>
              </c:numCache>
            </c:numRef>
          </c:val>
        </c:ser>
        <c:ser>
          <c:idx val="5"/>
          <c:order val="5"/>
          <c:tx>
            <c:strRef>
              <c:f>AC!$G$28</c:f>
              <c:strCache>
                <c:ptCount val="1"/>
                <c:pt idx="0">
                  <c:v>Degraded Land</c:v>
                </c:pt>
              </c:strCache>
            </c:strRef>
          </c:tx>
          <c:invertIfNegative val="0"/>
          <c:cat>
            <c:strRef>
              <c:f>AC!$A$29:$A$32</c:f>
              <c:strCache>
                <c:ptCount val="4"/>
                <c:pt idx="0">
                  <c:v>AC</c:v>
                </c:pt>
                <c:pt idx="1">
                  <c:v>MT</c:v>
                </c:pt>
                <c:pt idx="2">
                  <c:v>PA</c:v>
                </c:pt>
                <c:pt idx="3">
                  <c:v>RO</c:v>
                </c:pt>
              </c:strCache>
            </c:strRef>
          </c:cat>
          <c:val>
            <c:numRef>
              <c:f>AC!$G$29:$G$32</c:f>
              <c:numCache>
                <c:formatCode>0</c:formatCode>
                <c:ptCount val="4"/>
                <c:pt idx="0">
                  <c:v>1.090658428148883</c:v>
                </c:pt>
                <c:pt idx="1">
                  <c:v>336.2716601994901</c:v>
                </c:pt>
                <c:pt idx="2">
                  <c:v>243.9432736934937</c:v>
                </c:pt>
                <c:pt idx="3">
                  <c:v>1.795490216545629</c:v>
                </c:pt>
              </c:numCache>
            </c:numRef>
          </c:val>
        </c:ser>
        <c:dLbls>
          <c:showLegendKey val="0"/>
          <c:showVal val="0"/>
          <c:showCatName val="0"/>
          <c:showSerName val="0"/>
          <c:showPercent val="0"/>
          <c:showBubbleSize val="0"/>
        </c:dLbls>
        <c:gapWidth val="150"/>
        <c:overlap val="100"/>
        <c:axId val="2138990056"/>
        <c:axId val="2138993224"/>
      </c:barChart>
      <c:catAx>
        <c:axId val="2138990056"/>
        <c:scaling>
          <c:orientation val="minMax"/>
        </c:scaling>
        <c:delete val="0"/>
        <c:axPos val="b"/>
        <c:majorTickMark val="out"/>
        <c:minorTickMark val="none"/>
        <c:tickLblPos val="nextTo"/>
        <c:txPr>
          <a:bodyPr/>
          <a:lstStyle/>
          <a:p>
            <a:pPr>
              <a:defRPr sz="1800">
                <a:latin typeface="Calibri"/>
                <a:cs typeface="Calibri"/>
              </a:defRPr>
            </a:pPr>
            <a:endParaRPr lang="en-US"/>
          </a:p>
        </c:txPr>
        <c:crossAx val="2138993224"/>
        <c:crosses val="autoZero"/>
        <c:auto val="1"/>
        <c:lblAlgn val="ctr"/>
        <c:lblOffset val="100"/>
        <c:noMultiLvlLbl val="0"/>
      </c:catAx>
      <c:valAx>
        <c:axId val="2138993224"/>
        <c:scaling>
          <c:orientation val="minMax"/>
        </c:scaling>
        <c:delete val="0"/>
        <c:axPos val="l"/>
        <c:majorGridlines/>
        <c:numFmt formatCode="0%" sourceLinked="1"/>
        <c:majorTickMark val="out"/>
        <c:minorTickMark val="none"/>
        <c:tickLblPos val="nextTo"/>
        <c:txPr>
          <a:bodyPr/>
          <a:lstStyle/>
          <a:p>
            <a:pPr>
              <a:defRPr sz="1800">
                <a:latin typeface="Calibri"/>
                <a:cs typeface="Calibri"/>
              </a:defRPr>
            </a:pPr>
            <a:endParaRPr lang="en-US"/>
          </a:p>
        </c:txPr>
        <c:crossAx val="2138990056"/>
        <c:crosses val="autoZero"/>
        <c:crossBetween val="between"/>
      </c:valAx>
    </c:plotArea>
    <c:legend>
      <c:legendPos val="r"/>
      <c:layout/>
      <c:overlay val="0"/>
      <c:txPr>
        <a:bodyPr/>
        <a:lstStyle/>
        <a:p>
          <a:pPr>
            <a:defRPr sz="1800">
              <a:latin typeface="Calibri"/>
              <a:cs typeface="Calibri"/>
            </a:defRPr>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Clique para editar os estilos do texto mestre</a:t>
            </a:r>
          </a:p>
          <a:p>
            <a:pPr lvl="1"/>
            <a:r>
              <a:rPr lang="en-US" noProof="0"/>
              <a:t>Segundo nível</a:t>
            </a:r>
          </a:p>
          <a:p>
            <a:pPr lvl="2"/>
            <a:r>
              <a:rPr lang="en-US" noProof="0"/>
              <a:t>Terceiro nível</a:t>
            </a:r>
          </a:p>
          <a:p>
            <a:pPr lvl="3"/>
            <a:r>
              <a:rPr lang="en-US" noProof="0"/>
              <a:t>Quarto nível</a:t>
            </a:r>
          </a:p>
          <a:p>
            <a:pPr lvl="4"/>
            <a:r>
              <a:rPr lang="en-US" noProof="0"/>
              <a:t>Quinto nível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05D0D7D7-D2C6-B243-97DE-71DC34479274}" type="slidenum">
              <a:rPr lang="en-US"/>
              <a:pPr>
                <a:defRPr/>
              </a:pPr>
              <a:t>‹#›</a:t>
            </a:fld>
            <a:endParaRPr lang="en-US"/>
          </a:p>
        </p:txBody>
      </p:sp>
    </p:spTree>
    <p:extLst>
      <p:ext uri="{BB962C8B-B14F-4D97-AF65-F5344CB8AC3E}">
        <p14:creationId xmlns:p14="http://schemas.microsoft.com/office/powerpoint/2010/main" val="1213454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7BCACC0C-97A1-B84B-AB99-E2B601829FCA}" type="slidenum">
              <a:rPr lang="pt-BR" sz="1200"/>
              <a:pPr eaLnBrk="1" hangingPunct="1"/>
              <a:t>1</a:t>
            </a:fld>
            <a:endParaRPr lang="pt-BR"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5F249F43-1004-E442-91D1-907011A998BB}" type="slidenum">
              <a:rPr lang="pt-BR" sz="1200">
                <a:solidFill>
                  <a:srgbClr val="000000"/>
                </a:solidFill>
              </a:rPr>
              <a:pPr eaLnBrk="1" hangingPunct="1"/>
              <a:t>17</a:t>
            </a:fld>
            <a:endParaRPr lang="pt-BR" sz="1200">
              <a:solidFill>
                <a:srgbClr val="000000"/>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D999A0EC-E658-AD48-BE8A-8B286063147F}" type="slidenum">
              <a:rPr lang="en-US" sz="1200">
                <a:ea typeface="Geneva" charset="0"/>
                <a:cs typeface="Geneva" charset="0"/>
              </a:rPr>
              <a:pPr eaLnBrk="1" hangingPunct="1"/>
              <a:t>18</a:t>
            </a:fld>
            <a:endParaRPr lang="en-US" sz="1200">
              <a:ea typeface="Geneva" charset="0"/>
              <a:cs typeface="Geneva"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1A29D1AE-E152-614A-B3A8-540B5597F582}" type="slidenum">
              <a:rPr lang="en-US" sz="1200">
                <a:ea typeface="Geneva" charset="0"/>
                <a:cs typeface="Geneva" charset="0"/>
              </a:rPr>
              <a:pPr eaLnBrk="1" hangingPunct="1"/>
              <a:t>19</a:t>
            </a:fld>
            <a:endParaRPr lang="en-US" sz="1200">
              <a:ea typeface="Geneva" charset="0"/>
              <a:cs typeface="Geneva"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CEA10F3A-25E9-C345-B8B3-7075CBEC72B6}" type="slidenum">
              <a:rPr lang="en-US" sz="1200">
                <a:ea typeface="Geneva" charset="0"/>
                <a:cs typeface="Geneva" charset="0"/>
              </a:rPr>
              <a:pPr eaLnBrk="1" hangingPunct="1"/>
              <a:t>20</a:t>
            </a:fld>
            <a:endParaRPr lang="en-US" sz="1200">
              <a:ea typeface="Geneva" charset="0"/>
              <a:cs typeface="Geneva"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6664303D-B075-D646-A866-D0D76722A01B}" type="slidenum">
              <a:rPr lang="en-US" sz="1200">
                <a:ea typeface="Geneva" charset="0"/>
                <a:cs typeface="Geneva" charset="0"/>
              </a:rPr>
              <a:pPr eaLnBrk="1" hangingPunct="1"/>
              <a:t>21</a:t>
            </a:fld>
            <a:endParaRPr lang="en-US" sz="1200">
              <a:ea typeface="Geneva" charset="0"/>
              <a:cs typeface="Geneva"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59E8FD77-A2AB-8540-8BEE-DFB7D8B42441}" type="slidenum">
              <a:rPr lang="en-US" sz="1200">
                <a:ea typeface="Geneva" charset="0"/>
                <a:cs typeface="Geneva" charset="0"/>
              </a:rPr>
              <a:pPr eaLnBrk="1" hangingPunct="1"/>
              <a:t>22</a:t>
            </a:fld>
            <a:endParaRPr lang="en-US" sz="1200">
              <a:ea typeface="Geneva" charset="0"/>
              <a:cs typeface="Geneva"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A7381CE2-4318-664C-B593-25B91C2919BD}" type="slidenum">
              <a:rPr lang="pt-BR" sz="1200">
                <a:ea typeface="Geneva" charset="0"/>
                <a:cs typeface="Geneva" charset="0"/>
              </a:rPr>
              <a:pPr eaLnBrk="1" hangingPunct="1"/>
              <a:t>23</a:t>
            </a:fld>
            <a:endParaRPr lang="pt-BR" sz="1200">
              <a:ea typeface="Geneva" charset="0"/>
              <a:cs typeface="Geneva"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fld id="{F1ADAA85-A82B-E846-B9D4-E3AAD86773CB}" type="slidenum">
              <a:rPr lang="pt-BR" sz="1200"/>
              <a:pPr eaLnBrk="1" hangingPunct="1"/>
              <a:t>24</a:t>
            </a:fld>
            <a:endParaRPr lang="pt-BR"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fld id="{6FAD1396-09F4-484D-8AC2-312ECDA29A20}" type="slidenum">
              <a:rPr lang="pt-BR" sz="1200"/>
              <a:pPr eaLnBrk="1" hangingPunct="1"/>
              <a:t>25</a:t>
            </a:fld>
            <a:endParaRPr lang="pt-BR"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fld id="{87A4B908-98D7-534B-823B-3249A0020C38}" type="slidenum">
              <a:rPr lang="pt-BR" sz="1200"/>
              <a:pPr eaLnBrk="1" hangingPunct="1"/>
              <a:t>26</a:t>
            </a:fld>
            <a:endParaRPr lang="pt-BR" sz="120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fld id="{8F7DF1A1-E7DB-1E48-BF9D-A09A987FCE0D}" type="slidenum">
              <a:rPr lang="pt-BR" sz="1200"/>
              <a:pPr eaLnBrk="1" hangingPunct="1"/>
              <a:t>5</a:t>
            </a:fld>
            <a:endParaRPr lang="pt-BR"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85D7B190-0697-C14F-A4E5-E4706AC81212}" type="slidenum">
              <a:rPr lang="pt-BR" sz="1200">
                <a:solidFill>
                  <a:srgbClr val="000000"/>
                </a:solidFill>
                <a:ea typeface="Geneva" charset="0"/>
                <a:cs typeface="Geneva" charset="0"/>
              </a:rPr>
              <a:pPr eaLnBrk="1" hangingPunct="1"/>
              <a:t>29</a:t>
            </a:fld>
            <a:endParaRPr lang="pt-BR" sz="1200">
              <a:solidFill>
                <a:srgbClr val="000000"/>
              </a:solidFill>
              <a:ea typeface="Geneva" charset="0"/>
              <a:cs typeface="Geneva"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a:xfrm>
            <a:off x="1588" y="0"/>
            <a:ext cx="0" cy="1588"/>
          </a:xfrm>
          <a:solidFill>
            <a:srgbClr val="FFFFFF"/>
          </a:solidFill>
          <a:ln/>
        </p:spPr>
      </p:sp>
      <p:sp>
        <p:nvSpPr>
          <p:cNvPr id="79875" name="Rectangle 2"/>
          <p:cNvSpPr>
            <a:spLocks noGrp="1" noChangeArrowheads="1"/>
          </p:cNvSpPr>
          <p:nvPr>
            <p:ph type="body" idx="1"/>
          </p:nvPr>
        </p:nvSpPr>
        <p:spPr>
          <a:xfrm>
            <a:off x="685800" y="4344988"/>
            <a:ext cx="5484813"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GB">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xfrm>
            <a:off x="1588" y="0"/>
            <a:ext cx="0" cy="1588"/>
          </a:xfrm>
          <a:solidFill>
            <a:srgbClr val="FFFFFF"/>
          </a:solidFill>
          <a:ln/>
        </p:spPr>
      </p:sp>
      <p:sp>
        <p:nvSpPr>
          <p:cNvPr id="81923" name="Rectangle 2"/>
          <p:cNvSpPr>
            <a:spLocks noGrp="1" noChangeArrowheads="1"/>
          </p:cNvSpPr>
          <p:nvPr>
            <p:ph type="body" idx="1"/>
          </p:nvPr>
        </p:nvSpPr>
        <p:spPr>
          <a:xfrm>
            <a:off x="685800" y="4344988"/>
            <a:ext cx="5484813"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GB">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ço Reservado para Imagem de Slide 1"/>
          <p:cNvSpPr>
            <a:spLocks noGrp="1" noRot="1" noChangeAspect="1" noTextEdit="1"/>
          </p:cNvSpPr>
          <p:nvPr>
            <p:ph type="sldImg"/>
          </p:nvPr>
        </p:nvSpPr>
        <p:spPr>
          <a:ln/>
        </p:spPr>
      </p:sp>
      <p:sp>
        <p:nvSpPr>
          <p:cNvPr id="83970"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
        <p:nvSpPr>
          <p:cNvPr id="83971"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D11CBE1B-7D93-A24D-BCAE-98E8CB41572A}" type="slidenum">
              <a:rPr lang="pt-BR" sz="1200"/>
              <a:pPr eaLnBrk="1" hangingPunct="1"/>
              <a:t>51</a:t>
            </a:fld>
            <a:endParaRPr lang="pt-B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8CCD3EDF-4610-C245-A0F6-964DE5E4B9DC}" type="slidenum">
              <a:rPr lang="pt-BR" sz="1200">
                <a:cs typeface="Arial" charset="0"/>
              </a:rPr>
              <a:pPr eaLnBrk="1" hangingPunct="1"/>
              <a:t>53</a:t>
            </a:fld>
            <a:endParaRPr lang="pt-BR" sz="120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E7930DBA-7A19-0644-BE95-5F8C12B4EAE3}" type="slidenum">
              <a:rPr lang="en-US" sz="1200">
                <a:solidFill>
                  <a:srgbClr val="000000"/>
                </a:solidFill>
                <a:cs typeface="Arial" charset="0"/>
              </a:rPr>
              <a:pPr eaLnBrk="1" hangingPunct="1"/>
              <a:t>55</a:t>
            </a:fld>
            <a:endParaRPr lang="en-US" sz="1200">
              <a:solidFill>
                <a:srgbClr val="000000"/>
              </a:solidFill>
              <a:cs typeface="Arial"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pt-BR"/>
              <a:t>Cena de maior prioridade utilizou imagens CBRES na s tres principais areas: 166-112, 165-113 2 166-113. Sendo complementada por imagem TM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D6E0F14C-2872-4D45-ABF8-62C488A02FF0}" type="slidenum">
              <a:rPr lang="en-US" sz="1200">
                <a:cs typeface="Arial" charset="0"/>
              </a:rPr>
              <a:pPr eaLnBrk="1" hangingPunct="1"/>
              <a:t>56</a:t>
            </a:fld>
            <a:endParaRPr lang="en-US" sz="120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fld id="{B224B8C4-75CE-1D4C-8DC1-3349049F8F4F}" type="slidenum">
              <a:rPr lang="pt-BR" sz="1200"/>
              <a:pPr eaLnBrk="1" hangingPunct="1"/>
              <a:t>66</a:t>
            </a:fld>
            <a:endParaRPr lang="pt-BR" sz="1200"/>
          </a:p>
        </p:txBody>
      </p:sp>
      <p:sp>
        <p:nvSpPr>
          <p:cNvPr id="124931" name="Text Box 2"/>
          <p:cNvSpPr txBox="1">
            <a:spLocks noChangeArrowheads="1"/>
          </p:cNvSpPr>
          <p:nvPr/>
        </p:nvSpPr>
        <p:spPr bwMode="auto">
          <a:xfrm>
            <a:off x="2143125" y="693738"/>
            <a:ext cx="2571750" cy="3429000"/>
          </a:xfrm>
          <a:prstGeom prst="rect">
            <a:avLst/>
          </a:prstGeom>
          <a:solidFill>
            <a:srgbClr val="FFFFFF"/>
          </a:solidFill>
          <a:ln w="9360">
            <a:solidFill>
              <a:srgbClr val="000000"/>
            </a:solidFill>
            <a:miter lim="800000"/>
            <a:headEnd/>
            <a:tailEnd/>
          </a:ln>
        </p:spPr>
        <p:txBody>
          <a:bodyPr wrap="none" anchor="ct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endParaRPr lang="pt-BR"/>
          </a:p>
        </p:txBody>
      </p:sp>
      <p:sp>
        <p:nvSpPr>
          <p:cNvPr id="124932" name="Rectangle 3"/>
          <p:cNvSpPr>
            <a:spLocks noGrp="1" noChangeArrowheads="1"/>
          </p:cNvSpPr>
          <p:nvPr>
            <p:ph type="body"/>
          </p:nvPr>
        </p:nvSpPr>
        <p:spPr>
          <a:xfrm>
            <a:off x="685800" y="4343400"/>
            <a:ext cx="54800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pt-BR">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C0BE78D3-C11C-154B-898A-5D23FC8F3079}" type="slidenum">
              <a:rPr lang="pt-BR" sz="1200">
                <a:cs typeface="Arial" charset="0"/>
              </a:rPr>
              <a:pPr eaLnBrk="1" hangingPunct="1"/>
              <a:t>67</a:t>
            </a:fld>
            <a:endParaRPr lang="pt-BR" sz="1200">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t>In distinct socioeconomic, biophysical and political contexts, multiple actors and institutional arrangements contribute to shape the different trajectories of changes in the region, which translates into diverse rates and patterns of land change in space and time.</a:t>
            </a:r>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CEC2E3D3-25C5-F34F-8283-1A0755935483}" type="slidenum">
              <a:rPr lang="en-US" sz="1200">
                <a:latin typeface="Times New Roman" charset="0"/>
              </a:rPr>
              <a:pPr eaLnBrk="1" hangingPunct="1"/>
              <a:t>69</a:t>
            </a:fld>
            <a:endParaRPr lang="en-US" sz="1200">
              <a:latin typeface="Times New Roman"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atin typeface="Times New Roman" charset="0"/>
              </a:rPr>
              <a:t>Cena de maior prioridade utilizou imagens CBRES na s tres principais areas: 166-112, 165-113 2 166-113. Sendo complementada por imagem TM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fld id="{48974336-6BB0-7946-87D8-F1C3F386A13C}" type="slidenum">
              <a:rPr lang="pt-BR" sz="1200"/>
              <a:pPr eaLnBrk="1" hangingPunct="1"/>
              <a:t>6</a:t>
            </a:fld>
            <a:endParaRPr lang="pt-B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877" indent="-285722" eaLnBrk="0" hangingPunct="0">
              <a:defRPr sz="1400">
                <a:solidFill>
                  <a:schemeClr val="tx1"/>
                </a:solidFill>
                <a:latin typeface="Arial" charset="0"/>
                <a:ea typeface="ＭＳ Ｐゴシック" charset="0"/>
              </a:defRPr>
            </a:lvl2pPr>
            <a:lvl3pPr marL="1142888" indent="-228578" eaLnBrk="0" hangingPunct="0">
              <a:defRPr sz="1400">
                <a:solidFill>
                  <a:schemeClr val="tx1"/>
                </a:solidFill>
                <a:latin typeface="Arial" charset="0"/>
                <a:ea typeface="ＭＳ Ｐゴシック" charset="0"/>
              </a:defRPr>
            </a:lvl3pPr>
            <a:lvl4pPr marL="1600043" indent="-228578" eaLnBrk="0" hangingPunct="0">
              <a:defRPr sz="1400">
                <a:solidFill>
                  <a:schemeClr val="tx1"/>
                </a:solidFill>
                <a:latin typeface="Arial" charset="0"/>
                <a:ea typeface="ＭＳ Ｐゴシック" charset="0"/>
              </a:defRPr>
            </a:lvl4pPr>
            <a:lvl5pPr marL="2057199" indent="-228578" eaLnBrk="0" hangingPunct="0">
              <a:defRPr sz="1400">
                <a:solidFill>
                  <a:schemeClr val="tx1"/>
                </a:solidFill>
                <a:latin typeface="Arial" charset="0"/>
                <a:ea typeface="ＭＳ Ｐゴシック" charset="0"/>
              </a:defRPr>
            </a:lvl5pPr>
            <a:lvl6pPr marL="2514354" indent="-228578" eaLnBrk="0" fontAlgn="base" hangingPunct="0">
              <a:spcBef>
                <a:spcPct val="0"/>
              </a:spcBef>
              <a:spcAft>
                <a:spcPct val="0"/>
              </a:spcAft>
              <a:defRPr sz="1400">
                <a:solidFill>
                  <a:schemeClr val="tx1"/>
                </a:solidFill>
                <a:latin typeface="Arial" charset="0"/>
                <a:ea typeface="ＭＳ Ｐゴシック" charset="0"/>
              </a:defRPr>
            </a:lvl6pPr>
            <a:lvl7pPr marL="2971509" indent="-228578" eaLnBrk="0" fontAlgn="base" hangingPunct="0">
              <a:spcBef>
                <a:spcPct val="0"/>
              </a:spcBef>
              <a:spcAft>
                <a:spcPct val="0"/>
              </a:spcAft>
              <a:defRPr sz="1400">
                <a:solidFill>
                  <a:schemeClr val="tx1"/>
                </a:solidFill>
                <a:latin typeface="Arial" charset="0"/>
                <a:ea typeface="ＭＳ Ｐゴシック" charset="0"/>
              </a:defRPr>
            </a:lvl7pPr>
            <a:lvl8pPr marL="3428664" indent="-228578" eaLnBrk="0" fontAlgn="base" hangingPunct="0">
              <a:spcBef>
                <a:spcPct val="0"/>
              </a:spcBef>
              <a:spcAft>
                <a:spcPct val="0"/>
              </a:spcAft>
              <a:defRPr sz="1400">
                <a:solidFill>
                  <a:schemeClr val="tx1"/>
                </a:solidFill>
                <a:latin typeface="Arial" charset="0"/>
                <a:ea typeface="ＭＳ Ｐゴシック" charset="0"/>
              </a:defRPr>
            </a:lvl8pPr>
            <a:lvl9pPr marL="3885819" indent="-228578"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14A44C57-D4B4-9C41-9A8A-22EE4060FDE0}" type="slidenum">
              <a:rPr lang="pt-BR" sz="1200">
                <a:solidFill>
                  <a:srgbClr val="000000"/>
                </a:solidFill>
              </a:rPr>
              <a:pPr eaLnBrk="1" hangingPunct="1"/>
              <a:t>70</a:t>
            </a:fld>
            <a:endParaRPr lang="pt-BR" sz="1200">
              <a:solidFill>
                <a:srgbClr val="000000"/>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smtClean="0"/>
              <a:t>É </a:t>
            </a:r>
            <a:r>
              <a:rPr lang="en-US" dirty="0" err="1" smtClean="0"/>
              <a:t>uma</a:t>
            </a:r>
            <a:r>
              <a:rPr lang="en-US" dirty="0" smtClean="0"/>
              <a:t> </a:t>
            </a:r>
            <a:r>
              <a:rPr lang="en-US" dirty="0" err="1" smtClean="0"/>
              <a:t>ferramenta</a:t>
            </a:r>
            <a:r>
              <a:rPr lang="en-US" dirty="0" smtClean="0"/>
              <a:t> </a:t>
            </a:r>
            <a:r>
              <a:rPr lang="en-US" dirty="0" err="1" smtClean="0"/>
              <a:t>que</a:t>
            </a:r>
            <a:r>
              <a:rPr lang="en-US" dirty="0" smtClean="0"/>
              <a:t> </a:t>
            </a:r>
            <a:r>
              <a:rPr lang="en-US" dirty="0" err="1" smtClean="0"/>
              <a:t>usa</a:t>
            </a:r>
            <a:r>
              <a:rPr lang="en-US" dirty="0" smtClean="0"/>
              <a:t> </a:t>
            </a:r>
            <a:r>
              <a:rPr lang="en-US" dirty="0" err="1" smtClean="0"/>
              <a:t>técnicas</a:t>
            </a:r>
            <a:r>
              <a:rPr lang="en-US" dirty="0" smtClean="0"/>
              <a:t> de data mining </a:t>
            </a:r>
            <a:r>
              <a:rPr lang="en-US" dirty="0" err="1" smtClean="0"/>
              <a:t>para</a:t>
            </a:r>
            <a:r>
              <a:rPr lang="en-US" dirty="0" smtClean="0"/>
              <a:t> </a:t>
            </a:r>
            <a:r>
              <a:rPr lang="en-US" dirty="0" err="1" smtClean="0"/>
              <a:t>classificar</a:t>
            </a:r>
            <a:r>
              <a:rPr lang="en-US" dirty="0" smtClean="0"/>
              <a:t> e </a:t>
            </a:r>
            <a:r>
              <a:rPr lang="en-US" dirty="0" err="1" smtClean="0"/>
              <a:t>identificar</a:t>
            </a:r>
            <a:r>
              <a:rPr lang="en-US" dirty="0" smtClean="0"/>
              <a:t> </a:t>
            </a:r>
            <a:r>
              <a:rPr lang="en-US" dirty="0" err="1" smtClean="0"/>
              <a:t>padrões</a:t>
            </a:r>
            <a:r>
              <a:rPr lang="en-US" dirty="0" smtClean="0"/>
              <a:t> </a:t>
            </a:r>
            <a:r>
              <a:rPr lang="en-US" dirty="0" err="1" smtClean="0"/>
              <a:t>em</a:t>
            </a:r>
            <a:r>
              <a:rPr lang="en-US" dirty="0" smtClean="0"/>
              <a:t> </a:t>
            </a:r>
            <a:r>
              <a:rPr lang="en-US" dirty="0" err="1" smtClean="0"/>
              <a:t>imagens</a:t>
            </a:r>
            <a:r>
              <a:rPr lang="en-US" dirty="0" smtClean="0"/>
              <a:t> de sr.</a:t>
            </a:r>
          </a:p>
          <a:p>
            <a:r>
              <a:rPr lang="en-US" dirty="0" err="1" smtClean="0"/>
              <a:t>Est;a</a:t>
            </a:r>
            <a:r>
              <a:rPr lang="en-US" dirty="0" smtClean="0"/>
              <a:t> </a:t>
            </a:r>
            <a:r>
              <a:rPr lang="en-US" dirty="0" err="1" smtClean="0"/>
              <a:t>dispon;ivel</a:t>
            </a:r>
            <a:r>
              <a:rPr lang="en-US" dirty="0" smtClean="0"/>
              <a:t> </a:t>
            </a:r>
            <a:r>
              <a:rPr lang="en-US" dirty="0" err="1" smtClean="0"/>
              <a:t>na</a:t>
            </a:r>
            <a:r>
              <a:rPr lang="en-US" dirty="0" smtClean="0"/>
              <a:t> forma de </a:t>
            </a:r>
            <a:r>
              <a:rPr lang="en-US" dirty="0" err="1" smtClean="0"/>
              <a:t>plugi</a:t>
            </a:r>
            <a:r>
              <a:rPr lang="en-US" dirty="0" smtClean="0"/>
              <a:t> do </a:t>
            </a:r>
            <a:r>
              <a:rPr lang="en-US" dirty="0" err="1" smtClean="0"/>
              <a:t>terraview</a:t>
            </a:r>
            <a:endParaRPr lang="en-US" dirty="0" smtClean="0"/>
          </a:p>
          <a:p>
            <a:r>
              <a:rPr lang="en-US" dirty="0" smtClean="0"/>
              <a:t>É </a:t>
            </a:r>
            <a:r>
              <a:rPr lang="en-US" dirty="0" err="1" smtClean="0"/>
              <a:t>fruto</a:t>
            </a:r>
            <a:r>
              <a:rPr lang="en-US" dirty="0" smtClean="0"/>
              <a:t> de </a:t>
            </a:r>
            <a:r>
              <a:rPr lang="en-US" dirty="0" err="1" smtClean="0"/>
              <a:t>uma</a:t>
            </a:r>
            <a:r>
              <a:rPr lang="en-US" dirty="0" smtClean="0"/>
              <a:t> </a:t>
            </a:r>
            <a:r>
              <a:rPr lang="en-US" dirty="0" err="1" smtClean="0"/>
              <a:t>tese</a:t>
            </a:r>
            <a:r>
              <a:rPr lang="en-US" dirty="0" smtClean="0"/>
              <a:t> de </a:t>
            </a:r>
            <a:r>
              <a:rPr lang="en-US" dirty="0" err="1" smtClean="0"/>
              <a:t>doutorado</a:t>
            </a:r>
            <a:r>
              <a:rPr lang="en-US" dirty="0" smtClean="0"/>
              <a:t>, o </a:t>
            </a:r>
            <a:r>
              <a:rPr lang="en-US" dirty="0" err="1" smtClean="0"/>
              <a:t>aluno</a:t>
            </a:r>
            <a:r>
              <a:rPr lang="en-US" dirty="0" smtClean="0"/>
              <a:t> agora </a:t>
            </a:r>
            <a:r>
              <a:rPr lang="en-US" dirty="0" err="1" smtClean="0"/>
              <a:t>faz</a:t>
            </a:r>
            <a:r>
              <a:rPr lang="en-US" dirty="0" smtClean="0"/>
              <a:t> parte do time de </a:t>
            </a:r>
            <a:r>
              <a:rPr lang="en-US" dirty="0" err="1" smtClean="0"/>
              <a:t>desenvolvimento</a:t>
            </a:r>
            <a:r>
              <a:rPr lang="en-US" dirty="0" smtClean="0"/>
              <a:t> </a:t>
            </a:r>
            <a:r>
              <a:rPr lang="en-US" dirty="0" err="1" smtClean="0"/>
              <a:t>da</a:t>
            </a:r>
            <a:r>
              <a:rPr lang="en-US" dirty="0" smtClean="0"/>
              <a:t> TL.</a:t>
            </a:r>
          </a:p>
          <a:p>
            <a:endParaRPr lang="en-US" dirty="0"/>
          </a:p>
        </p:txBody>
      </p:sp>
      <p:sp>
        <p:nvSpPr>
          <p:cNvPr id="4" name="Espaço Reservado para Número de Slide 3"/>
          <p:cNvSpPr>
            <a:spLocks noGrp="1"/>
          </p:cNvSpPr>
          <p:nvPr>
            <p:ph type="sldNum" sz="quarter" idx="10"/>
          </p:nvPr>
        </p:nvSpPr>
        <p:spPr/>
        <p:txBody>
          <a:bodyPr/>
          <a:lstStyle/>
          <a:p>
            <a:pPr>
              <a:defRPr/>
            </a:pPr>
            <a:fld id="{B39EFC95-6D7C-4147-AD5A-C0BE34EC50F9}" type="slidenum">
              <a:rPr lang="en-US" smtClean="0"/>
              <a:pPr>
                <a:defRPr/>
              </a:pPr>
              <a:t>71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smtClean="0"/>
              <a:t>This tool has being used to identify patterns of occupation footprints in Amazonia.</a:t>
            </a:r>
          </a:p>
          <a:p>
            <a:r>
              <a:rPr lang="en-US" dirty="0" smtClean="0"/>
              <a:t>This table shows all the patterns informed by an specialist in order to prepare a complete map with the occupation footprints.</a:t>
            </a:r>
          </a:p>
          <a:p>
            <a:endParaRPr lang="en-US" dirty="0" smtClean="0"/>
          </a:p>
          <a:p>
            <a:endParaRPr lang="en-US" dirty="0" smtClean="0"/>
          </a:p>
          <a:p>
            <a:r>
              <a:rPr lang="en-US" dirty="0" smtClean="0"/>
              <a:t>In</a:t>
            </a:r>
            <a:r>
              <a:rPr lang="en-US" baseline="0" dirty="0" smtClean="0"/>
              <a:t> this column we have some image samples, in this columns we have the deforestation patterns as indicated by an specialist, its </a:t>
            </a:r>
            <a:r>
              <a:rPr lang="en-US" baseline="0" dirty="0" err="1" smtClean="0"/>
              <a:t>desciption</a:t>
            </a:r>
            <a:r>
              <a:rPr lang="en-US" baseline="0" dirty="0" smtClean="0"/>
              <a:t> and semantics</a:t>
            </a:r>
          </a:p>
          <a:p>
            <a:endParaRPr lang="en-US" baseline="0" dirty="0" smtClean="0"/>
          </a:p>
          <a:p>
            <a:endParaRPr lang="en-US" dirty="0" smtClean="0"/>
          </a:p>
          <a:p>
            <a:r>
              <a:rPr lang="en-US" dirty="0" smtClean="0"/>
              <a:t>NOME-DO-PADRAO;</a:t>
            </a:r>
            <a:r>
              <a:rPr lang="en-US" baseline="0" dirty="0" smtClean="0"/>
              <a:t> DESCRICAO DO PADRAO</a:t>
            </a:r>
            <a:endParaRPr lang="en-US" dirty="0"/>
          </a:p>
        </p:txBody>
      </p:sp>
      <p:sp>
        <p:nvSpPr>
          <p:cNvPr id="4" name="Espaço Reservado para Número de Slide 3"/>
          <p:cNvSpPr>
            <a:spLocks noGrp="1"/>
          </p:cNvSpPr>
          <p:nvPr>
            <p:ph type="sldNum" sz="quarter" idx="10"/>
          </p:nvPr>
        </p:nvSpPr>
        <p:spPr/>
        <p:txBody>
          <a:bodyPr/>
          <a:lstStyle/>
          <a:p>
            <a:pPr>
              <a:defRPr/>
            </a:pPr>
            <a:fld id="{B39EFC95-6D7C-4147-AD5A-C0BE34EC50F9}" type="slidenum">
              <a:rPr lang="en-US" smtClean="0"/>
              <a:pPr>
                <a:defRPr/>
              </a:pPr>
              <a:t>72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smtClean="0"/>
              <a:t>Here we have the resulting map where each cell was given a deforestation pattern.</a:t>
            </a:r>
          </a:p>
          <a:p>
            <a:r>
              <a:rPr lang="en-US" dirty="0" smtClean="0"/>
              <a:t>The final classification is done for</a:t>
            </a:r>
            <a:r>
              <a:rPr lang="en-US" baseline="0" dirty="0" smtClean="0"/>
              <a:t> cells…</a:t>
            </a:r>
            <a:endParaRPr lang="en-US" dirty="0"/>
          </a:p>
        </p:txBody>
      </p:sp>
      <p:sp>
        <p:nvSpPr>
          <p:cNvPr id="4" name="Espaço Reservado para Número de Slide 3"/>
          <p:cNvSpPr>
            <a:spLocks noGrp="1"/>
          </p:cNvSpPr>
          <p:nvPr>
            <p:ph type="sldNum" sz="quarter" idx="10"/>
          </p:nvPr>
        </p:nvSpPr>
        <p:spPr/>
        <p:txBody>
          <a:bodyPr/>
          <a:lstStyle/>
          <a:p>
            <a:pPr>
              <a:defRPr/>
            </a:pPr>
            <a:fld id="{B39EFC95-6D7C-4147-AD5A-C0BE34EC50F9}" type="slidenum">
              <a:rPr lang="en-US" smtClean="0"/>
              <a:pPr>
                <a:defRPr/>
              </a:pPr>
              <a:t>73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877" indent="-285722" eaLnBrk="0" hangingPunct="0">
              <a:defRPr sz="1400">
                <a:solidFill>
                  <a:schemeClr val="tx1"/>
                </a:solidFill>
                <a:latin typeface="Arial" charset="0"/>
                <a:ea typeface="ＭＳ Ｐゴシック" charset="0"/>
                <a:cs typeface="ＭＳ Ｐゴシック" charset="0"/>
              </a:defRPr>
            </a:lvl2pPr>
            <a:lvl3pPr marL="1142888" indent="-228578" eaLnBrk="0" hangingPunct="0">
              <a:defRPr sz="1400">
                <a:solidFill>
                  <a:schemeClr val="tx1"/>
                </a:solidFill>
                <a:latin typeface="Arial" charset="0"/>
                <a:ea typeface="ＭＳ Ｐゴシック" charset="0"/>
                <a:cs typeface="ＭＳ Ｐゴシック" charset="0"/>
              </a:defRPr>
            </a:lvl3pPr>
            <a:lvl4pPr marL="1600043" indent="-228578" eaLnBrk="0" hangingPunct="0">
              <a:defRPr sz="1400">
                <a:solidFill>
                  <a:schemeClr val="tx1"/>
                </a:solidFill>
                <a:latin typeface="Arial" charset="0"/>
                <a:ea typeface="ＭＳ Ｐゴシック" charset="0"/>
                <a:cs typeface="ＭＳ Ｐゴシック" charset="0"/>
              </a:defRPr>
            </a:lvl4pPr>
            <a:lvl5pPr marL="2057199" indent="-228578" eaLnBrk="0" hangingPunct="0">
              <a:defRPr sz="1400">
                <a:solidFill>
                  <a:schemeClr val="tx1"/>
                </a:solidFill>
                <a:latin typeface="Arial" charset="0"/>
                <a:ea typeface="ＭＳ Ｐゴシック" charset="0"/>
                <a:cs typeface="ＭＳ Ｐゴシック" charset="0"/>
              </a:defRPr>
            </a:lvl5pPr>
            <a:lvl6pPr marL="2514354" indent="-228578"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509" indent="-228578"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8664" indent="-228578"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5819" indent="-228578"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9F28E4D8-F808-6649-BF34-4E1D7A5FA800}" type="slidenum">
              <a:rPr lang="en-GB" sz="1200">
                <a:latin typeface="DejaVu Sans" charset="0"/>
              </a:rPr>
              <a:pPr eaLnBrk="1" hangingPunct="1"/>
              <a:t>74</a:t>
            </a:fld>
            <a:endParaRPr lang="en-GB" sz="1200">
              <a:latin typeface="DejaVu Sans" charset="0"/>
            </a:endParaRPr>
          </a:p>
        </p:txBody>
      </p:sp>
      <p:sp>
        <p:nvSpPr>
          <p:cNvPr id="78851" name="Text Box 1"/>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p:spPr>
        <p:txBody>
          <a:bodyPr wrap="none" lIns="91431" tIns="45716" rIns="91431" bIns="45716" anchor="ct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endParaRPr lang="en-US"/>
          </a:p>
        </p:txBody>
      </p:sp>
      <p:sp>
        <p:nvSpPr>
          <p:cNvPr id="78852" name="Rectangle 2"/>
          <p:cNvSpPr>
            <a:spLocks noGrp="1" noChangeArrowheads="1"/>
          </p:cNvSpPr>
          <p:nvPr>
            <p:ph type="body"/>
          </p:nvPr>
        </p:nvSpPr>
        <p:spPr>
          <a:xfrm>
            <a:off x="685800" y="4343400"/>
            <a:ext cx="5461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r>
              <a:rPr lang="en-US" dirty="0" err="1" smtClean="0"/>
              <a:t>TerraME</a:t>
            </a:r>
            <a:r>
              <a:rPr lang="en-US" dirty="0" smtClean="0"/>
              <a:t> is…</a:t>
            </a:r>
          </a:p>
          <a:p>
            <a:r>
              <a:rPr lang="en-US" dirty="0" smtClean="0"/>
              <a:t>It is</a:t>
            </a:r>
            <a:r>
              <a:rPr lang="en-US" baseline="0" dirty="0" smtClean="0"/>
              <a:t> capable of accessing data</a:t>
            </a:r>
            <a:r>
              <a:rPr lang="en-US" baseline="0" dirty="0"/>
              <a:t> </a:t>
            </a:r>
            <a:r>
              <a:rPr lang="en-US" baseline="0" dirty="0" smtClean="0"/>
              <a:t>in a spatial database through </a:t>
            </a:r>
            <a:r>
              <a:rPr lang="en-US" baseline="0" dirty="0" err="1" smtClean="0"/>
              <a:t>terralib</a:t>
            </a:r>
            <a:endParaRPr lang="en-US" baseline="0" dirty="0" smtClean="0"/>
          </a:p>
          <a:p>
            <a:r>
              <a:rPr lang="en-US" baseline="0" dirty="0" smtClean="0"/>
              <a:t>It has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Grp="1" noRot="1" noChangeAspect="1" noChangeArrowheads="1"/>
          </p:cNvSpPr>
          <p:nvPr>
            <p:ph type="sldImg"/>
          </p:nvPr>
        </p:nvSpPr>
        <p:spPr>
          <a:solidFill>
            <a:srgbClr val="FFFFFF"/>
          </a:solidFill>
          <a:ln/>
        </p:spPr>
      </p:sp>
      <p:sp>
        <p:nvSpPr>
          <p:cNvPr id="9113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solidFill>
                  <a:srgbClr val="000000"/>
                </a:solidFill>
                <a:cs typeface="Arial" charset="0"/>
                <a:sym typeface="Arial" charset="0"/>
              </a:rPr>
              <a:t>Este slide mostra uma imagem CBERS-2B da região de Marcelândia, norte de Mato Grosso. A imagem foi composta por uma imagem monocromática de alta resolução HRC (2,5 m) com uma imagem multespectral CCD (20 m). A imagem mostra que é possivel identificar com o sensor HRC, alem de desmatamentos por corte raso (áreas claras na imagem), as áreas de degradação florestal (áreas verdes com partes claras).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0FA67621-32B3-3742-AC35-974478CA77ED}" type="slidenum">
              <a:rPr lang="pt-BR" sz="1200">
                <a:solidFill>
                  <a:srgbClr val="000000"/>
                </a:solidFill>
                <a:ea typeface="Geneva" charset="0"/>
                <a:cs typeface="Geneva" charset="0"/>
              </a:rPr>
              <a:pPr eaLnBrk="1" hangingPunct="1"/>
              <a:t>9</a:t>
            </a:fld>
            <a:endParaRPr lang="pt-BR" sz="1200">
              <a:solidFill>
                <a:srgbClr val="000000"/>
              </a:solidFill>
              <a:ea typeface="Geneva" charset="0"/>
              <a:cs typeface="Geneva"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fld id="{051FD3E8-B848-7945-9ADB-A4C6E00616E6}" type="slidenum">
              <a:rPr lang="en-US" sz="1200">
                <a:solidFill>
                  <a:srgbClr val="000000"/>
                </a:solidFill>
              </a:rPr>
              <a:pPr eaLnBrk="1" hangingPunct="1"/>
              <a:t>10</a:t>
            </a:fld>
            <a:endParaRPr lang="en-US" sz="120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fld id="{5B1BFAC1-27E6-BE4C-BB3A-31E80AD8851B}" type="slidenum">
              <a:rPr lang="pt-BR" sz="1200"/>
              <a:pPr eaLnBrk="1" hangingPunct="1"/>
              <a:t>12</a:t>
            </a:fld>
            <a:endParaRPr lang="pt-BR"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59248F2C-5EE8-F24F-AA8F-F798BB40074A}" type="slidenum">
              <a:rPr lang="pt-BR" sz="1200">
                <a:cs typeface="Arial" charset="0"/>
              </a:rPr>
              <a:pPr eaLnBrk="1" hangingPunct="1"/>
              <a:t>14</a:t>
            </a:fld>
            <a:endParaRPr lang="pt-BR" sz="120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sz="2400">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700">
                <a:solidFill>
                  <a:srgbClr val="FFFFFF"/>
                </a:solidFill>
              </a:defRPr>
            </a:lvl1pPr>
          </a:lstStyle>
          <a:p>
            <a:r>
              <a:rPr lang="pt-BR"/>
              <a:t>Clique para editar o estilo do título mestre</a:t>
            </a:r>
          </a:p>
        </p:txBody>
      </p:sp>
      <p:sp>
        <p:nvSpPr>
          <p:cNvPr id="51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a:t>Clique para editar o estilo do subtítulo mestre</a:t>
            </a: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cs typeface="Arial" charset="0"/>
              </a:defRPr>
            </a:lvl1pPr>
          </a:lstStyle>
          <a:p>
            <a:pPr>
              <a:defRPr/>
            </a:pPr>
            <a:fld id="{5F1DD53F-348F-9843-A1A5-42EE845D71F2}" type="slidenum">
              <a:rPr lang="pt-BR"/>
              <a:pPr>
                <a:defRPr/>
              </a:pPr>
              <a:t>‹#›</a:t>
            </a:fld>
            <a:endParaRPr lang="pt-BR"/>
          </a:p>
        </p:txBody>
      </p:sp>
    </p:spTree>
    <p:extLst>
      <p:ext uri="{BB962C8B-B14F-4D97-AF65-F5344CB8AC3E}">
        <p14:creationId xmlns:p14="http://schemas.microsoft.com/office/powerpoint/2010/main" val="49755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86732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1327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64454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lip-art 2"/>
          <p:cNvSpPr>
            <a:spLocks noGrp="1"/>
          </p:cNvSpPr>
          <p:nvPr>
            <p:ph type="clipArt" sz="half" idx="1"/>
          </p:nvPr>
        </p:nvSpPr>
        <p:spPr>
          <a:xfrm>
            <a:off x="609600" y="1524000"/>
            <a:ext cx="4038600" cy="4724400"/>
          </a:xfrm>
        </p:spPr>
        <p:txBody>
          <a:bodyPr/>
          <a:lstStyle/>
          <a:p>
            <a:pPr lvl="0"/>
            <a:endParaRPr lang="pt-BR" noProof="0" smtClean="0"/>
          </a:p>
        </p:txBody>
      </p:sp>
      <p:sp>
        <p:nvSpPr>
          <p:cNvPr id="4" name="Espaço Reservado para Texto 3"/>
          <p:cNvSpPr>
            <a:spLocks noGrp="1"/>
          </p:cNvSpPr>
          <p:nvPr>
            <p:ph type="body" sz="half" idx="2"/>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48373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91080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88738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dirty="0" smtClean="0"/>
              <a:t>Clique para editar o estilo do título mestre</a:t>
            </a:r>
            <a:endParaRPr lang="en-US"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lvl1pPr>
              <a:defRPr/>
            </a:lvl1pPr>
          </a:lstStyle>
          <a:p>
            <a:pPr>
              <a:defRPr/>
            </a:pPr>
            <a:fld id="{CEEB4141-DB12-264D-AD61-223E4C2255E2}" type="datetimeFigureOut">
              <a:rPr lang="pt-BR"/>
              <a:pPr>
                <a:defRPr/>
              </a:pPr>
              <a:t>28.11.13</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59F7EA76-42C1-3348-91FF-4431630F69DF}" type="slidenum">
              <a:rPr lang="en-US"/>
              <a:pPr>
                <a:defRPr/>
              </a:pPr>
              <a:t>‹#›</a:t>
            </a:fld>
            <a:endParaRPr lang="en-US"/>
          </a:p>
        </p:txBody>
      </p:sp>
    </p:spTree>
    <p:extLst>
      <p:ext uri="{BB962C8B-B14F-4D97-AF65-F5344CB8AC3E}">
        <p14:creationId xmlns:p14="http://schemas.microsoft.com/office/powerpoint/2010/main" val="3848681273"/>
      </p:ext>
    </p:extLst>
  </p:cSld>
  <p:clrMapOvr>
    <a:masterClrMapping/>
  </p:clrMapOvr>
  <p:transition xmlns:p14="http://schemas.microsoft.com/office/powerpoint/2010/mai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64F5618B-9A2C-0846-858A-067C6A5AD3BB}" type="datetimeFigureOut">
              <a:rPr lang="pt-BR"/>
              <a:pPr>
                <a:defRPr/>
              </a:pPr>
              <a:t>28.11.13</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248E58ED-DF7A-F74C-B1D5-DEB588E2EDF5}" type="slidenum">
              <a:rPr lang="en-US"/>
              <a:pPr>
                <a:defRPr/>
              </a:pPr>
              <a:t>‹#›</a:t>
            </a:fld>
            <a:endParaRPr lang="en-US"/>
          </a:p>
        </p:txBody>
      </p:sp>
    </p:spTree>
    <p:extLst>
      <p:ext uri="{BB962C8B-B14F-4D97-AF65-F5344CB8AC3E}">
        <p14:creationId xmlns:p14="http://schemas.microsoft.com/office/powerpoint/2010/main" val="1644803961"/>
      </p:ext>
    </p:extLst>
  </p:cSld>
  <p:clrMapOvr>
    <a:masterClrMapping/>
  </p:clrMapOvr>
  <p:transition xmlns:p14="http://schemas.microsoft.com/office/powerpoint/2010/mai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E0E02D1C-3459-FF4E-A00F-21F4CC0F2108}" type="datetimeFigureOut">
              <a:rPr lang="pt-BR"/>
              <a:pPr>
                <a:defRPr/>
              </a:pPr>
              <a:t>28.11.13</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F505EB5D-D443-5647-9C07-958CFC2B0706}" type="slidenum">
              <a:rPr lang="en-US"/>
              <a:pPr>
                <a:defRPr/>
              </a:pPr>
              <a:t>‹#›</a:t>
            </a:fld>
            <a:endParaRPr lang="en-US"/>
          </a:p>
        </p:txBody>
      </p:sp>
    </p:spTree>
    <p:extLst>
      <p:ext uri="{BB962C8B-B14F-4D97-AF65-F5344CB8AC3E}">
        <p14:creationId xmlns:p14="http://schemas.microsoft.com/office/powerpoint/2010/main" val="2757517087"/>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3"/>
          <p:cNvSpPr>
            <a:spLocks noGrp="1"/>
          </p:cNvSpPr>
          <p:nvPr>
            <p:ph type="dt" sz="half" idx="10"/>
          </p:nvPr>
        </p:nvSpPr>
        <p:spPr/>
        <p:txBody>
          <a:bodyPr/>
          <a:lstStyle>
            <a:lvl1pPr>
              <a:defRPr/>
            </a:lvl1pPr>
          </a:lstStyle>
          <a:p>
            <a:pPr>
              <a:defRPr/>
            </a:pPr>
            <a:fld id="{C3BCA8DF-C43B-F843-A51E-6EDE1B0E6E41}" type="datetimeFigureOut">
              <a:rPr lang="pt-BR"/>
              <a:pPr>
                <a:defRPr/>
              </a:pPr>
              <a:t>28.11.13</a:t>
            </a:fld>
            <a:endParaRPr lang="en-US"/>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7EAC726E-4694-944F-9097-F7D9578017A8}" type="slidenum">
              <a:rPr lang="en-US"/>
              <a:pPr>
                <a:defRPr/>
              </a:pPr>
              <a:t>‹#›</a:t>
            </a:fld>
            <a:endParaRPr lang="en-US"/>
          </a:p>
        </p:txBody>
      </p:sp>
    </p:spTree>
    <p:extLst>
      <p:ext uri="{BB962C8B-B14F-4D97-AF65-F5344CB8AC3E}">
        <p14:creationId xmlns:p14="http://schemas.microsoft.com/office/powerpoint/2010/main" val="2475825143"/>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Calibri" pitchFamily="34" charset="0"/>
                <a:cs typeface="Calibri" pitchFamily="34" charset="0"/>
              </a:defRPr>
            </a:lvl1p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81943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3"/>
          <p:cNvSpPr>
            <a:spLocks noGrp="1"/>
          </p:cNvSpPr>
          <p:nvPr>
            <p:ph type="dt" sz="half" idx="10"/>
          </p:nvPr>
        </p:nvSpPr>
        <p:spPr/>
        <p:txBody>
          <a:bodyPr/>
          <a:lstStyle>
            <a:lvl1pPr>
              <a:defRPr/>
            </a:lvl1pPr>
          </a:lstStyle>
          <a:p>
            <a:pPr>
              <a:defRPr/>
            </a:pPr>
            <a:fld id="{DFE714E5-5642-E140-89A9-CB1B6F0FC875}" type="datetimeFigureOut">
              <a:rPr lang="pt-BR"/>
              <a:pPr>
                <a:defRPr/>
              </a:pPr>
              <a:t>28.11.13</a:t>
            </a:fld>
            <a:endParaRPr lang="en-US"/>
          </a:p>
        </p:txBody>
      </p:sp>
      <p:sp>
        <p:nvSpPr>
          <p:cNvPr id="8" name="Espaço Reservado para Rodapé 4"/>
          <p:cNvSpPr>
            <a:spLocks noGrp="1"/>
          </p:cNvSpPr>
          <p:nvPr>
            <p:ph type="ftr" sz="quarter" idx="11"/>
          </p:nvPr>
        </p:nvSpPr>
        <p:spPr/>
        <p:txBody>
          <a:bodyPr/>
          <a:lstStyle>
            <a:lvl1pPr>
              <a:defRPr/>
            </a:lvl1pPr>
          </a:lstStyle>
          <a:p>
            <a:pPr>
              <a:defRPr/>
            </a:pPr>
            <a:endParaRPr lang="en-US"/>
          </a:p>
        </p:txBody>
      </p:sp>
      <p:sp>
        <p:nvSpPr>
          <p:cNvPr id="9" name="Espaço Reservado para Número de Slide 5"/>
          <p:cNvSpPr>
            <a:spLocks noGrp="1"/>
          </p:cNvSpPr>
          <p:nvPr>
            <p:ph type="sldNum" sz="quarter" idx="12"/>
          </p:nvPr>
        </p:nvSpPr>
        <p:spPr/>
        <p:txBody>
          <a:bodyPr/>
          <a:lstStyle>
            <a:lvl1pPr>
              <a:defRPr/>
            </a:lvl1pPr>
          </a:lstStyle>
          <a:p>
            <a:pPr>
              <a:defRPr/>
            </a:pPr>
            <a:fld id="{C3D87668-D1A8-A042-936C-B63CCDE2D315}" type="slidenum">
              <a:rPr lang="en-US"/>
              <a:pPr>
                <a:defRPr/>
              </a:pPr>
              <a:t>‹#›</a:t>
            </a:fld>
            <a:endParaRPr lang="en-US"/>
          </a:p>
        </p:txBody>
      </p:sp>
    </p:spTree>
    <p:extLst>
      <p:ext uri="{BB962C8B-B14F-4D97-AF65-F5344CB8AC3E}">
        <p14:creationId xmlns:p14="http://schemas.microsoft.com/office/powerpoint/2010/main" val="3719181527"/>
      </p:ext>
    </p:extLst>
  </p:cSld>
  <p:clrMapOvr>
    <a:masterClrMapping/>
  </p:clrMapOvr>
  <p:transition xmlns:p14="http://schemas.microsoft.com/office/powerpoint/2010/mai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3"/>
          <p:cNvSpPr>
            <a:spLocks noGrp="1"/>
          </p:cNvSpPr>
          <p:nvPr>
            <p:ph type="dt" sz="half" idx="10"/>
          </p:nvPr>
        </p:nvSpPr>
        <p:spPr/>
        <p:txBody>
          <a:bodyPr/>
          <a:lstStyle>
            <a:lvl1pPr>
              <a:defRPr/>
            </a:lvl1pPr>
          </a:lstStyle>
          <a:p>
            <a:pPr>
              <a:defRPr/>
            </a:pPr>
            <a:fld id="{E06D87DC-BEBF-D947-BF56-457C3595A495}" type="datetimeFigureOut">
              <a:rPr lang="pt-BR"/>
              <a:pPr>
                <a:defRPr/>
              </a:pPr>
              <a:t>28.11.13</a:t>
            </a:fld>
            <a:endParaRPr lang="en-US"/>
          </a:p>
        </p:txBody>
      </p:sp>
      <p:sp>
        <p:nvSpPr>
          <p:cNvPr id="4" name="Espaço Reservado para Rodapé 4"/>
          <p:cNvSpPr>
            <a:spLocks noGrp="1"/>
          </p:cNvSpPr>
          <p:nvPr>
            <p:ph type="ftr" sz="quarter" idx="11"/>
          </p:nvPr>
        </p:nvSpPr>
        <p:spPr/>
        <p:txBody>
          <a:bodyPr/>
          <a:lstStyle>
            <a:lvl1pPr>
              <a:defRPr/>
            </a:lvl1pPr>
          </a:lstStyle>
          <a:p>
            <a:pPr>
              <a:defRPr/>
            </a:pPr>
            <a:endParaRPr lang="en-US"/>
          </a:p>
        </p:txBody>
      </p:sp>
      <p:sp>
        <p:nvSpPr>
          <p:cNvPr id="5" name="Espaço Reservado para Número de Slide 5"/>
          <p:cNvSpPr>
            <a:spLocks noGrp="1"/>
          </p:cNvSpPr>
          <p:nvPr>
            <p:ph type="sldNum" sz="quarter" idx="12"/>
          </p:nvPr>
        </p:nvSpPr>
        <p:spPr/>
        <p:txBody>
          <a:bodyPr/>
          <a:lstStyle>
            <a:lvl1pPr>
              <a:defRPr/>
            </a:lvl1pPr>
          </a:lstStyle>
          <a:p>
            <a:pPr>
              <a:defRPr/>
            </a:pPr>
            <a:fld id="{E74F9B93-BCC2-A34C-B8F8-E91B54326AA8}" type="slidenum">
              <a:rPr lang="en-US"/>
              <a:pPr>
                <a:defRPr/>
              </a:pPr>
              <a:t>‹#›</a:t>
            </a:fld>
            <a:endParaRPr lang="en-US"/>
          </a:p>
        </p:txBody>
      </p:sp>
    </p:spTree>
    <p:extLst>
      <p:ext uri="{BB962C8B-B14F-4D97-AF65-F5344CB8AC3E}">
        <p14:creationId xmlns:p14="http://schemas.microsoft.com/office/powerpoint/2010/main" val="3716585025"/>
      </p:ext>
    </p:extLst>
  </p:cSld>
  <p:clrMapOvr>
    <a:masterClrMapping/>
  </p:clrMapOvr>
  <p:transition xmlns:p14="http://schemas.microsoft.com/office/powerpoint/2010/mai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784305A3-367B-934C-8879-BED6EC7E5647}" type="datetimeFigureOut">
              <a:rPr lang="pt-BR"/>
              <a:pPr>
                <a:defRPr/>
              </a:pPr>
              <a:t>28.11.13</a:t>
            </a:fld>
            <a:endParaRPr lang="en-US"/>
          </a:p>
        </p:txBody>
      </p:sp>
      <p:sp>
        <p:nvSpPr>
          <p:cNvPr id="3" name="Espaço Reservado para Rodapé 4"/>
          <p:cNvSpPr>
            <a:spLocks noGrp="1"/>
          </p:cNvSpPr>
          <p:nvPr>
            <p:ph type="ftr" sz="quarter" idx="11"/>
          </p:nvPr>
        </p:nvSpPr>
        <p:spPr/>
        <p:txBody>
          <a:bodyPr/>
          <a:lstStyle>
            <a:lvl1pPr>
              <a:defRPr/>
            </a:lvl1pPr>
          </a:lstStyle>
          <a:p>
            <a:pPr>
              <a:defRPr/>
            </a:pPr>
            <a:endParaRPr lang="en-US"/>
          </a:p>
        </p:txBody>
      </p:sp>
      <p:sp>
        <p:nvSpPr>
          <p:cNvPr id="4" name="Espaço Reservado para Número de Slide 5"/>
          <p:cNvSpPr>
            <a:spLocks noGrp="1"/>
          </p:cNvSpPr>
          <p:nvPr>
            <p:ph type="sldNum" sz="quarter" idx="12"/>
          </p:nvPr>
        </p:nvSpPr>
        <p:spPr/>
        <p:txBody>
          <a:bodyPr/>
          <a:lstStyle>
            <a:lvl1pPr>
              <a:defRPr/>
            </a:lvl1pPr>
          </a:lstStyle>
          <a:p>
            <a:pPr>
              <a:defRPr/>
            </a:pPr>
            <a:fld id="{E859F527-4C06-6141-A592-3DFE25C8D075}" type="slidenum">
              <a:rPr lang="en-US"/>
              <a:pPr>
                <a:defRPr/>
              </a:pPr>
              <a:t>‹#›</a:t>
            </a:fld>
            <a:endParaRPr lang="en-US"/>
          </a:p>
        </p:txBody>
      </p:sp>
    </p:spTree>
    <p:extLst>
      <p:ext uri="{BB962C8B-B14F-4D97-AF65-F5344CB8AC3E}">
        <p14:creationId xmlns:p14="http://schemas.microsoft.com/office/powerpoint/2010/main" val="3857233819"/>
      </p:ext>
    </p:extLst>
  </p:cSld>
  <p:clrMapOvr>
    <a:masterClrMapping/>
  </p:clrMapOvr>
  <p:transition xmlns:p14="http://schemas.microsoft.com/office/powerpoint/2010/mai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66E33F05-ACD5-7B41-857F-EA409CCF04E2}" type="datetimeFigureOut">
              <a:rPr lang="pt-BR"/>
              <a:pPr>
                <a:defRPr/>
              </a:pPr>
              <a:t>28.11.13</a:t>
            </a:fld>
            <a:endParaRPr lang="en-US"/>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53B6FACC-B683-A24F-AA2A-2967AA9C9FC7}" type="slidenum">
              <a:rPr lang="en-US"/>
              <a:pPr>
                <a:defRPr/>
              </a:pPr>
              <a:t>‹#›</a:t>
            </a:fld>
            <a:endParaRPr lang="en-US"/>
          </a:p>
        </p:txBody>
      </p:sp>
    </p:spTree>
    <p:extLst>
      <p:ext uri="{BB962C8B-B14F-4D97-AF65-F5344CB8AC3E}">
        <p14:creationId xmlns:p14="http://schemas.microsoft.com/office/powerpoint/2010/main" val="2661438575"/>
      </p:ext>
    </p:extLst>
  </p:cSld>
  <p:clrMapOvr>
    <a:masterClrMapping/>
  </p:clrMapOvr>
  <p:transition xmlns:p14="http://schemas.microsoft.com/office/powerpoint/2010/mai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B4F1FCC-0D41-764A-AC52-96220C4787EB}" type="datetimeFigureOut">
              <a:rPr lang="pt-BR"/>
              <a:pPr>
                <a:defRPr/>
              </a:pPr>
              <a:t>28.11.13</a:t>
            </a:fld>
            <a:endParaRPr lang="en-US"/>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4500F8E2-8B04-F94E-BBC0-F471B03EB4DF}" type="slidenum">
              <a:rPr lang="en-US"/>
              <a:pPr>
                <a:defRPr/>
              </a:pPr>
              <a:t>‹#›</a:t>
            </a:fld>
            <a:endParaRPr lang="en-US"/>
          </a:p>
        </p:txBody>
      </p:sp>
    </p:spTree>
    <p:extLst>
      <p:ext uri="{BB962C8B-B14F-4D97-AF65-F5344CB8AC3E}">
        <p14:creationId xmlns:p14="http://schemas.microsoft.com/office/powerpoint/2010/main" val="3573368215"/>
      </p:ext>
    </p:extLst>
  </p:cSld>
  <p:clrMapOvr>
    <a:masterClrMapping/>
  </p:clrMapOvr>
  <p:transition xmlns:p14="http://schemas.microsoft.com/office/powerpoint/2010/mai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1FFC39C5-C15C-894B-946B-9BAA4AB4762F}" type="datetimeFigureOut">
              <a:rPr lang="pt-BR"/>
              <a:pPr>
                <a:defRPr/>
              </a:pPr>
              <a:t>28.11.13</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43D2A093-63D8-204E-8552-8C807ACBF836}" type="slidenum">
              <a:rPr lang="en-US"/>
              <a:pPr>
                <a:defRPr/>
              </a:pPr>
              <a:t>‹#›</a:t>
            </a:fld>
            <a:endParaRPr lang="en-US"/>
          </a:p>
        </p:txBody>
      </p:sp>
    </p:spTree>
    <p:extLst>
      <p:ext uri="{BB962C8B-B14F-4D97-AF65-F5344CB8AC3E}">
        <p14:creationId xmlns:p14="http://schemas.microsoft.com/office/powerpoint/2010/main" val="93912734"/>
      </p:ext>
    </p:extLst>
  </p:cSld>
  <p:clrMapOvr>
    <a:masterClrMapping/>
  </p:clrMapOvr>
  <p:transition xmlns:p14="http://schemas.microsoft.com/office/powerpoint/2010/mai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62CA69D2-C8B2-C543-9D00-15D77FB94690}" type="datetimeFigureOut">
              <a:rPr lang="pt-BR"/>
              <a:pPr>
                <a:defRPr/>
              </a:pPr>
              <a:t>28.11.13</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3544977D-69F7-E544-AB2F-527491899302}" type="slidenum">
              <a:rPr lang="en-US"/>
              <a:pPr>
                <a:defRPr/>
              </a:pPr>
              <a:t>‹#›</a:t>
            </a:fld>
            <a:endParaRPr lang="en-US"/>
          </a:p>
        </p:txBody>
      </p:sp>
    </p:spTree>
    <p:extLst>
      <p:ext uri="{BB962C8B-B14F-4D97-AF65-F5344CB8AC3E}">
        <p14:creationId xmlns:p14="http://schemas.microsoft.com/office/powerpoint/2010/main" val="2836830405"/>
      </p:ext>
    </p:extLst>
  </p:cSld>
  <p:clrMapOvr>
    <a:masterClrMapping/>
  </p:clrMapOvr>
  <p:transition xmlns:p14="http://schemas.microsoft.com/office/powerpoint/2010/mai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sz="2400">
              <a:solidFill>
                <a:srgbClr val="000000"/>
              </a:solidFill>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600">
                <a:solidFill>
                  <a:srgbClr val="FFFFFF"/>
                </a:solidFill>
                <a:latin typeface="Calibri" pitchFamily="34" charset="0"/>
              </a:defRPr>
            </a:lvl1pPr>
          </a:lstStyle>
          <a:p>
            <a:r>
              <a:rPr lang="pt-BR" smtClean="0"/>
              <a:t>Clique para editar o estilo do título mestre</a:t>
            </a:r>
            <a:endParaRPr lang="pt-BR" dirty="0"/>
          </a:p>
        </p:txBody>
      </p:sp>
      <p:sp>
        <p:nvSpPr>
          <p:cNvPr id="5139" name="Rectangle 19"/>
          <p:cNvSpPr>
            <a:spLocks noGrp="1" noChangeArrowheads="1"/>
          </p:cNvSpPr>
          <p:nvPr>
            <p:ph type="subTitle" idx="1"/>
          </p:nvPr>
        </p:nvSpPr>
        <p:spPr>
          <a:xfrm>
            <a:off x="2971800" y="4267200"/>
            <a:ext cx="6019800" cy="1752600"/>
          </a:xfrm>
        </p:spPr>
        <p:txBody>
          <a:bodyPr/>
          <a:lstStyle>
            <a:lvl1pPr marL="0" indent="0">
              <a:defRPr sz="3000">
                <a:latin typeface="Calibri" pitchFamily="34" charset="0"/>
              </a:defRPr>
            </a:lvl1pPr>
          </a:lstStyle>
          <a:p>
            <a:r>
              <a:rPr lang="pt-BR" smtClean="0"/>
              <a:t>Clique para editar o estilo do subtítulo mestre</a:t>
            </a:r>
            <a:endParaRPr lang="pt-BR" dirty="0"/>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charset="0"/>
                <a:cs typeface="+mn-cs"/>
              </a:defRPr>
            </a:lvl1pPr>
          </a:lstStyle>
          <a:p>
            <a:pPr>
              <a:defRPr/>
            </a:pPr>
            <a:fld id="{14045CD6-301E-0646-B318-241DC3A49D7C}" type="slidenum">
              <a:rPr lang="pt-BR"/>
              <a:pPr>
                <a:defRPr/>
              </a:pPr>
              <a:t>‹#›</a:t>
            </a:fld>
            <a:endParaRPr lang="pt-BR"/>
          </a:p>
        </p:txBody>
      </p:sp>
    </p:spTree>
    <p:extLst>
      <p:ext uri="{BB962C8B-B14F-4D97-AF65-F5344CB8AC3E}">
        <p14:creationId xmlns:p14="http://schemas.microsoft.com/office/powerpoint/2010/main" val="1096951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baseline="0">
                <a:latin typeface="Calibri" pitchFamily="34" charset="0"/>
                <a:ea typeface="DejaVu Sans" pitchFamily="34" charset="0"/>
                <a:cs typeface="DejaVu Sans" pitchFamily="34" charset="0"/>
              </a:defRPr>
            </a:lvl1pPr>
          </a:lstStyle>
          <a:p>
            <a:r>
              <a:rPr lang="pt-BR" smtClean="0"/>
              <a:t>Clique para editar o estilo do título mestre</a:t>
            </a:r>
            <a:endParaRPr lang="pt-BR" dirty="0"/>
          </a:p>
        </p:txBody>
      </p:sp>
      <p:sp>
        <p:nvSpPr>
          <p:cNvPr id="3" name="Espaço Reservado para Conteúdo 2"/>
          <p:cNvSpPr>
            <a:spLocks noGrp="1"/>
          </p:cNvSpPr>
          <p:nvPr>
            <p:ph idx="1"/>
          </p:nvPr>
        </p:nvSpPr>
        <p:spPr/>
        <p:txBody>
          <a:bodyPr/>
          <a:lstStyle>
            <a:lvl1pPr>
              <a:buFont typeface="Wingdings" pitchFamily="2" charset="2"/>
              <a:buChar char="q"/>
              <a:defRPr sz="2200">
                <a:latin typeface="Calibri" pitchFamily="34" charset="0"/>
              </a:defRPr>
            </a:lvl1pPr>
            <a:lvl2pPr>
              <a:buFont typeface="Courier New" pitchFamily="49" charset="0"/>
              <a:buChar char="o"/>
              <a:defRPr sz="1800">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1107339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91501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580144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41660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59530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smtClean="0"/>
              <a:t>Clique para editar o estilo do título mestre</a:t>
            </a:r>
            <a:endParaRPr lang="pt-BR" dirty="0"/>
          </a:p>
        </p:txBody>
      </p:sp>
    </p:spTree>
    <p:extLst>
      <p:ext uri="{BB962C8B-B14F-4D97-AF65-F5344CB8AC3E}">
        <p14:creationId xmlns:p14="http://schemas.microsoft.com/office/powerpoint/2010/main" val="2079060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81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696960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lvl1pPr>
              <a:defRPr sz="3200"/>
            </a:lvl1p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09600" y="1524000"/>
            <a:ext cx="8229600" cy="4724400"/>
          </a:xfrm>
        </p:spPr>
        <p:txBody>
          <a:bodyPr/>
          <a:lstStyle/>
          <a:p>
            <a:pPr lvl="0"/>
            <a:r>
              <a:rPr lang="pt-BR" noProof="0" smtClean="0"/>
              <a:t>Clique no ícone para adicionar tabela</a:t>
            </a:r>
          </a:p>
        </p:txBody>
      </p:sp>
    </p:spTree>
    <p:extLst>
      <p:ext uri="{BB962C8B-B14F-4D97-AF65-F5344CB8AC3E}">
        <p14:creationId xmlns:p14="http://schemas.microsoft.com/office/powerpoint/2010/main" val="1262366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AndObj" preserve="1">
  <p:cSld name="Título, 2 partes pequenas de conteúd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609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09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half" idx="3"/>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167859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644402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842730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827088" y="260350"/>
            <a:ext cx="7075487" cy="862013"/>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524000"/>
            <a:ext cx="4038600" cy="476091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3034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79863"/>
            <a:ext cx="4038600" cy="230505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9943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99321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269475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sz="2400">
              <a:solidFill>
                <a:srgbClr val="000000"/>
              </a:solidFill>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700">
                <a:solidFill>
                  <a:srgbClr val="FFFFFF"/>
                </a:solidFill>
              </a:defRPr>
            </a:lvl1pPr>
          </a:lstStyle>
          <a:p>
            <a:r>
              <a:rPr lang="pt-BR"/>
              <a:t>Clique para editar o estilo do título mestre</a:t>
            </a:r>
          </a:p>
        </p:txBody>
      </p:sp>
      <p:sp>
        <p:nvSpPr>
          <p:cNvPr id="51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a:t>Clique para editar o estilo do subtítulo mestre</a:t>
            </a: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charset="0"/>
                <a:cs typeface="Arial" charset="0"/>
              </a:defRPr>
            </a:lvl1pPr>
          </a:lstStyle>
          <a:p>
            <a:pPr>
              <a:defRPr/>
            </a:pPr>
            <a:fld id="{9E28FEE3-5932-4945-99FA-71ABCC313385}" type="slidenum">
              <a:rPr lang="pt-BR"/>
              <a:pPr>
                <a:defRPr/>
              </a:pPr>
              <a:t>‹#›</a:t>
            </a:fld>
            <a:endParaRPr lang="pt-BR"/>
          </a:p>
        </p:txBody>
      </p:sp>
    </p:spTree>
    <p:extLst>
      <p:ext uri="{BB962C8B-B14F-4D97-AF65-F5344CB8AC3E}">
        <p14:creationId xmlns:p14="http://schemas.microsoft.com/office/powerpoint/2010/main" val="3368274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Calibri" pitchFamily="34" charset="0"/>
                <a:cs typeface="Calibri" pitchFamily="34" charset="0"/>
              </a:defRPr>
            </a:lvl1p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83848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3289790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762256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041253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8462839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692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510273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22635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522501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58100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3560727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874584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lip-art 2"/>
          <p:cNvSpPr>
            <a:spLocks noGrp="1"/>
          </p:cNvSpPr>
          <p:nvPr>
            <p:ph type="clipArt" sz="half" idx="1"/>
          </p:nvPr>
        </p:nvSpPr>
        <p:spPr>
          <a:xfrm>
            <a:off x="609600" y="1524000"/>
            <a:ext cx="4038600" cy="4724400"/>
          </a:xfrm>
        </p:spPr>
        <p:txBody>
          <a:bodyPr/>
          <a:lstStyle/>
          <a:p>
            <a:pPr lvl="0"/>
            <a:endParaRPr lang="pt-BR" noProof="0" smtClean="0"/>
          </a:p>
        </p:txBody>
      </p:sp>
      <p:sp>
        <p:nvSpPr>
          <p:cNvPr id="4" name="Espaço Reservado para Texto 3"/>
          <p:cNvSpPr>
            <a:spLocks noGrp="1"/>
          </p:cNvSpPr>
          <p:nvPr>
            <p:ph type="body" sz="half" idx="2"/>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3073797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42074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59599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03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26938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604547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theme" Target="../theme/theme3.xml"/><Relationship Id="rId16" Type="http://schemas.openxmlformats.org/officeDocument/2006/relationships/image" Target="../media/image4.png"/><Relationship Id="rId17" Type="http://schemas.openxmlformats.org/officeDocument/2006/relationships/image" Target="../media/image5.jpe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theme" Target="../theme/theme4.xml"/><Relationship Id="rId16" Type="http://schemas.openxmlformats.org/officeDocument/2006/relationships/image" Target="../media/image1.jpe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pt-BR" sz="2400">
              <a:latin typeface="Times New Roman" charset="0"/>
            </a:endParaRPr>
          </a:p>
        </p:txBody>
      </p:sp>
      <p:sp>
        <p:nvSpPr>
          <p:cNvPr id="1027"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8"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1029" name="Picture 5" descr="inpe_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57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33" r:id="rId12"/>
    <p:sldLayoutId id="2147484534" r:id="rId13"/>
    <p:sldLayoutId id="2147484575" r:id="rId14"/>
    <p:sldLayoutId id="2147484576" r:id="rId15"/>
  </p:sldLayoutIdLst>
  <p:txStyles>
    <p:titleStyle>
      <a:lvl1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1pPr>
      <a:lvl2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2pPr>
      <a:lvl3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3pPr>
      <a:lvl4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4pPr>
      <a:lvl5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800">
          <a:solidFill>
            <a:schemeClr val="tx1"/>
          </a:solidFill>
          <a:latin typeface="Calibri" pitchFamily="34" charset="0"/>
          <a:ea typeface="ＭＳ Ｐゴシック" charset="0"/>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Calibri"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pitchFamily="34" charset="0"/>
          <a:ea typeface="Calibri"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Calibri" charset="0"/>
          <a:cs typeface="Calibri" pitchFamily="34"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Calibri"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dirty="0"/>
              <a:t>Clique para editar o estilo do título mestre</a:t>
            </a:r>
            <a:endParaRPr lang="en-US" dirty="0"/>
          </a:p>
        </p:txBody>
      </p:sp>
      <p:sp>
        <p:nvSpPr>
          <p:cNvPr id="3075"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898989"/>
                </a:solidFill>
                <a:latin typeface="Calibri"/>
                <a:ea typeface="ＭＳ Ｐゴシック" pitchFamily="34" charset="-128"/>
                <a:cs typeface="Arial" pitchFamily="34" charset="0"/>
              </a:defRPr>
            </a:lvl1pPr>
          </a:lstStyle>
          <a:p>
            <a:pPr>
              <a:defRPr/>
            </a:pPr>
            <a:fld id="{4DB5167B-3DC8-FC41-9A78-AF78B4D8F058}" type="datetimeFigureOut">
              <a:rPr lang="pt-BR" smtClean="0"/>
              <a:pPr>
                <a:defRPr/>
              </a:pPr>
              <a:t>28.11.13</a:t>
            </a:fld>
            <a:endParaRPr lang="en-US"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prstClr val="black">
                    <a:tint val="75000"/>
                  </a:prstClr>
                </a:solidFill>
                <a:latin typeface="Calibri"/>
                <a:ea typeface="+mn-ea"/>
                <a:cs typeface="+mn-cs"/>
              </a:defRPr>
            </a:lvl1pPr>
          </a:lstStyle>
          <a:p>
            <a:pPr>
              <a:defRPr/>
            </a:pPr>
            <a:endParaRPr lang="en-US"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latin typeface="Calibri"/>
                <a:ea typeface="ＭＳ Ｐゴシック" pitchFamily="34" charset="-128"/>
                <a:cs typeface="Arial" pitchFamily="34" charset="0"/>
              </a:defRPr>
            </a:lvl1pPr>
          </a:lstStyle>
          <a:p>
            <a:pPr>
              <a:defRPr/>
            </a:pPr>
            <a:fld id="{137B799E-1DFC-E842-ABF6-7D40B9FD4509}" type="slidenum">
              <a:rPr lang="en-US" smtClean="0"/>
              <a:pPr>
                <a:defRPr/>
              </a:pPr>
              <a:t>‹#›</a:t>
            </a:fld>
            <a:endParaRPr lang="en-US" dirty="0"/>
          </a:p>
        </p:txBody>
      </p:sp>
      <p:sp>
        <p:nvSpPr>
          <p:cNvPr id="3079" name="Line 19"/>
          <p:cNvSpPr>
            <a:spLocks noChangeShapeType="1"/>
          </p:cNvSpPr>
          <p:nvPr userDrawn="1"/>
        </p:nvSpPr>
        <p:spPr bwMode="auto">
          <a:xfrm flipH="1">
            <a:off x="847725" y="533400"/>
            <a:ext cx="8035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pic>
        <p:nvPicPr>
          <p:cNvPr id="3080" name="Imagem 4" descr="logo_inpe_4.gi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38125" y="92075"/>
            <a:ext cx="774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advClick="0"/>
  <p:txStyles>
    <p:titleStyle>
      <a:lvl1pPr algn="ctr" rtl="0" eaLnBrk="0" fontAlgn="base" hangingPunct="0">
        <a:spcBef>
          <a:spcPct val="0"/>
        </a:spcBef>
        <a:spcAft>
          <a:spcPct val="0"/>
        </a:spcAft>
        <a:defRPr sz="4000" kern="1200">
          <a:solidFill>
            <a:schemeClr val="tx1"/>
          </a:solidFill>
          <a:latin typeface="Calibri"/>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5pPr>
      <a:lvl6pPr marL="457200" algn="ctr" rtl="0" fontAlgn="base">
        <a:spcBef>
          <a:spcPct val="0"/>
        </a:spcBef>
        <a:spcAft>
          <a:spcPct val="0"/>
        </a:spcAft>
        <a:defRPr sz="4000">
          <a:solidFill>
            <a:schemeClr val="tx1"/>
          </a:solidFill>
          <a:latin typeface="Humnst777 BT" pitchFamily="34" charset="0"/>
        </a:defRPr>
      </a:lvl6pPr>
      <a:lvl7pPr marL="914400" algn="ctr" rtl="0" fontAlgn="base">
        <a:spcBef>
          <a:spcPct val="0"/>
        </a:spcBef>
        <a:spcAft>
          <a:spcPct val="0"/>
        </a:spcAft>
        <a:defRPr sz="4000">
          <a:solidFill>
            <a:schemeClr val="tx1"/>
          </a:solidFill>
          <a:latin typeface="Humnst777 BT" pitchFamily="34" charset="0"/>
        </a:defRPr>
      </a:lvl7pPr>
      <a:lvl8pPr marL="1371600" algn="ctr" rtl="0" fontAlgn="base">
        <a:spcBef>
          <a:spcPct val="0"/>
        </a:spcBef>
        <a:spcAft>
          <a:spcPct val="0"/>
        </a:spcAft>
        <a:defRPr sz="4000">
          <a:solidFill>
            <a:schemeClr val="tx1"/>
          </a:solidFill>
          <a:latin typeface="Humnst777 BT" pitchFamily="34" charset="0"/>
        </a:defRPr>
      </a:lvl8pPr>
      <a:lvl9pPr marL="1828800" algn="ctr" rtl="0" fontAlgn="base">
        <a:spcBef>
          <a:spcPct val="0"/>
        </a:spcBef>
        <a:spcAft>
          <a:spcPct val="0"/>
        </a:spcAft>
        <a:defRPr sz="4000">
          <a:solidFill>
            <a:schemeClr val="tx1"/>
          </a:solidFill>
          <a:latin typeface="Humnst777 BT"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charset="0"/>
          <a:cs typeface="ＭＳ Ｐゴシック"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charset="0"/>
          <a:cs typeface="ＭＳ Ｐゴシック"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charset="0"/>
          <a:cs typeface="ＭＳ Ｐゴシック"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charset="0"/>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5363"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5364"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5365" name="Imagem 6" descr="borda_slide.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258763"/>
            <a:ext cx="431800" cy="66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m 6" descr="ìnpe_simbolo.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71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3"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Lst>
  <p:txStyles>
    <p:title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000" b="1">
          <a:solidFill>
            <a:srgbClr val="003366"/>
          </a:solidFill>
          <a:latin typeface="ZapfHumnst BT" pitchFamily="34" charset="0"/>
        </a:defRPr>
      </a:lvl6pPr>
      <a:lvl7pPr marL="914400" algn="l" rtl="0" eaLnBrk="1" fontAlgn="base" hangingPunct="1">
        <a:spcBef>
          <a:spcPct val="0"/>
        </a:spcBef>
        <a:spcAft>
          <a:spcPct val="0"/>
        </a:spcAft>
        <a:defRPr sz="3000" b="1">
          <a:solidFill>
            <a:srgbClr val="003366"/>
          </a:solidFill>
          <a:latin typeface="ZapfHumnst BT" pitchFamily="34" charset="0"/>
        </a:defRPr>
      </a:lvl7pPr>
      <a:lvl8pPr marL="1371600" algn="l" rtl="0" eaLnBrk="1" fontAlgn="base" hangingPunct="1">
        <a:spcBef>
          <a:spcPct val="0"/>
        </a:spcBef>
        <a:spcAft>
          <a:spcPct val="0"/>
        </a:spcAft>
        <a:defRPr sz="3000" b="1">
          <a:solidFill>
            <a:srgbClr val="003366"/>
          </a:solidFill>
          <a:latin typeface="ZapfHumnst BT" pitchFamily="34" charset="0"/>
        </a:defRPr>
      </a:lvl8pPr>
      <a:lvl9pPr marL="1828800" algn="l" rtl="0" eaLnBrk="1" fontAlgn="base" hangingPunct="1">
        <a:spcBef>
          <a:spcPct val="0"/>
        </a:spcBef>
        <a:spcAft>
          <a:spcPct val="0"/>
        </a:spcAft>
        <a:defRPr sz="30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
        <a:defRPr sz="2800">
          <a:solidFill>
            <a:schemeClr val="tx1"/>
          </a:solidFill>
          <a:latin typeface="Calibri"/>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Calibri"/>
          <a:ea typeface="ＭＳ Ｐゴシック" charset="0"/>
          <a:cs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
        <a:defRPr sz="2000">
          <a:solidFill>
            <a:schemeClr val="tx1"/>
          </a:solidFill>
          <a:latin typeface="Calibri"/>
          <a:ea typeface="ＭＳ Ｐゴシック" charset="0"/>
          <a:cs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a:ea typeface="ＭＳ Ｐゴシック" charset="0"/>
          <a:cs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a:ea typeface="ＭＳ Ｐゴシック" charset="0"/>
          <a:cs typeface="ＭＳ Ｐゴシック"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pt-BR" sz="2400">
              <a:solidFill>
                <a:srgbClr val="000000"/>
              </a:solidFill>
              <a:latin typeface="Times New Roman" charset="0"/>
            </a:endParaRPr>
          </a:p>
        </p:txBody>
      </p:sp>
      <p:sp>
        <p:nvSpPr>
          <p:cNvPr id="17411"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7412"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17413" name="Picture 5" descr="inpe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574"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 id="2147484570" r:id="rId13"/>
    <p:sldLayoutId id="2147484571" r:id="rId14"/>
  </p:sldLayoutIdLst>
  <p:txStyles>
    <p:titleStyle>
      <a:lvl1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1pPr>
      <a:lvl2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2pPr>
      <a:lvl3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3pPr>
      <a:lvl4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4pPr>
      <a:lvl5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800">
          <a:solidFill>
            <a:schemeClr val="tx1"/>
          </a:solidFill>
          <a:latin typeface="Calibri" pitchFamily="34" charset="0"/>
          <a:ea typeface="ＭＳ Ｐゴシック" charset="0"/>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Calibri"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pitchFamily="34" charset="0"/>
          <a:ea typeface="Calibri"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Calibri" charset="0"/>
          <a:cs typeface="Calibri" pitchFamily="34"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Calibri"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13.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arget="../media/image47.jpeg" Type="http://schemas.openxmlformats.org/officeDocument/2006/relationships/image"/><Relationship Id="rId4" Target="../media/image48.jpeg" Type="http://schemas.openxmlformats.org/officeDocument/2006/relationships/image"/><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59.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60.jpeg" Type="http://schemas.openxmlformats.org/officeDocument/2006/relationships/image"/></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eg"/><Relationship Id="rId5" Type="http://schemas.openxmlformats.org/officeDocument/2006/relationships/image" Target="../media/image64.jpeg"/><Relationship Id="rId1" Type="http://schemas.openxmlformats.org/officeDocument/2006/relationships/slideLayout" Target="../slideLayouts/slideLayout6.xml"/><Relationship Id="rId2"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png"/><Relationship Id="rId5"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68.jpeg" Type="http://schemas.openxmlformats.org/officeDocument/2006/relationships/image"/></Relationships>
</file>

<file path=ppt/slides/_rels/slide31.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69.jpeg" Type="http://schemas.openxmlformats.org/officeDocument/2006/relationships/image"/></Relationships>
</file>

<file path=ppt/slides/_rels/slide32.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70.jpeg" Type="http://schemas.openxmlformats.org/officeDocument/2006/relationships/image"/></Relationships>
</file>

<file path=ppt/slides/_rels/slide33.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71.jpeg" Type="http://schemas.openxmlformats.org/officeDocument/2006/relationships/image"/></Relationships>
</file>

<file path=ppt/slides/_rels/slide34.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72.jpeg" Type="http://schemas.openxmlformats.org/officeDocument/2006/relationships/image"/></Relationships>
</file>

<file path=ppt/slides/_rels/slide35.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73.jpeg" Type="http://schemas.openxmlformats.org/officeDocument/2006/relationships/image"/></Relationships>
</file>

<file path=ppt/slides/_rels/slide36.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74.jpeg" Type="http://schemas.openxmlformats.org/officeDocument/2006/relationships/image"/></Relationships>
</file>

<file path=ppt/slides/_rels/slide37.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75.jpeg" Type="http://schemas.openxmlformats.org/officeDocument/2006/relationships/image"/></Relationships>
</file>

<file path=ppt/slides/_rels/slide38.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76.jpeg" Type="http://schemas.openxmlformats.org/officeDocument/2006/relationships/image"/></Relationships>
</file>

<file path=ppt/slides/_rels/slide39.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77.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jpeg"/><Relationship Id="rId6" Type="http://schemas.openxmlformats.org/officeDocument/2006/relationships/image" Target="../media/image84.png"/><Relationship Id="rId7" Type="http://schemas.openxmlformats.org/officeDocument/2006/relationships/image" Target="../media/image85.png"/><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44.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86.png" Type="http://schemas.openxmlformats.org/officeDocument/2006/relationships/image"/><Relationship Id="rId3" Target="../media/image87.jpeg" Type="http://schemas.openxmlformats.org/officeDocument/2006/relationships/image"/></Relationships>
</file>

<file path=ppt/slides/_rels/slide45.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88.png" Type="http://schemas.openxmlformats.org/officeDocument/2006/relationships/image"/><Relationship Id="rId3" Target="../media/image89.jpeg" Type="http://schemas.openxmlformats.org/officeDocument/2006/relationships/image"/></Relationships>
</file>

<file path=ppt/slides/_rels/slide46.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2.jpeg"/><Relationship Id="rId1" Type="http://schemas.openxmlformats.org/officeDocument/2006/relationships/slideLayout" Target="../slideLayouts/slideLayout6.xml"/><Relationship Id="rId2"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 Id="rId3" Type="http://schemas.openxmlformats.org/officeDocument/2006/relationships/image" Target="../media/image9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97.png"/></Relationships>
</file>

<file path=ppt/slides/_rels/slide51.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5" Type="http://schemas.openxmlformats.org/officeDocument/2006/relationships/image" Target="../media/image100.jpeg"/><Relationship Id="rId6" Type="http://schemas.openxmlformats.org/officeDocument/2006/relationships/image" Target="../media/image10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2.jpeg"/><Relationship Id="rId3" Type="http://schemas.openxmlformats.org/officeDocument/2006/relationships/image" Target="../media/image10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0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6.jpeg"/></Relationships>
</file>

<file path=ppt/slides/_rels/slide56.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107.jpeg" Type="http://schemas.openxmlformats.org/officeDocument/2006/relationships/image"/></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8.jpeg"/><Relationship Id="rId3" Type="http://schemas.openxmlformats.org/officeDocument/2006/relationships/image" Target="../media/image109.png"/></Relationships>
</file>

<file path=ppt/slides/_rels/slide58.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10.jpeg" Type="http://schemas.openxmlformats.org/officeDocument/2006/relationships/image"/></Relationships>
</file>

<file path=ppt/slides/_rels/slide59.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11.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12.jpeg" Type="http://schemas.openxmlformats.org/officeDocument/2006/relationships/image"/></Relationships>
</file>

<file path=ppt/slides/_rels/slide61.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13.jpeg" Type="http://schemas.openxmlformats.org/officeDocument/2006/relationships/image"/></Relationships>
</file>

<file path=ppt/slides/_rels/slide62.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14.jpeg" Type="http://schemas.openxmlformats.org/officeDocument/2006/relationships/image"/></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16.png"/><Relationship Id="rId4" Type="http://schemas.openxmlformats.org/officeDocument/2006/relationships/image" Target="../media/image117.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67.xml.rels><?xml version="1.0" encoding="UTF-8" standalone="yes" ?><Relationships xmlns="http://schemas.openxmlformats.org/package/2006/relationships"><Relationship Id="rId3" Target="../media/image118.jpeg" Type="http://schemas.openxmlformats.org/officeDocument/2006/relationships/image"/><Relationship Id="rId4" Target="../media/image119.jpeg" Type="http://schemas.openxmlformats.org/officeDocument/2006/relationships/image"/><Relationship Id="rId5" Target="../media/image120.jpeg" Type="http://schemas.openxmlformats.org/officeDocument/2006/relationships/image"/><Relationship Id="rId6" Target="../media/image121.jpeg" Type="http://schemas.openxmlformats.org/officeDocument/2006/relationships/image"/><Relationship Id="rId1" Target="../slideLayouts/slideLayout6.xml" Type="http://schemas.openxmlformats.org/officeDocument/2006/relationships/slideLayout"/><Relationship Id="rId2" Target="../notesSlides/notesSlide28.xml" Type="http://schemas.openxmlformats.org/officeDocument/2006/relationships/notesSlide"/></Relationships>
</file>

<file path=ppt/slides/_rels/slide68.xml.rels><?xml version="1.0" encoding="UTF-8" standalone="yes"?>
<Relationships xmlns="http://schemas.openxmlformats.org/package/2006/relationships"><Relationship Id="rId3" Type="http://schemas.openxmlformats.org/officeDocument/2006/relationships/image" Target="../media/image123.jpeg"/><Relationship Id="rId4" Type="http://schemas.openxmlformats.org/officeDocument/2006/relationships/image" Target="../media/image124.jpeg"/><Relationship Id="rId1" Type="http://schemas.openxmlformats.org/officeDocument/2006/relationships/slideLayout" Target="../slideLayouts/slideLayout14.xml"/><Relationship Id="rId2" Type="http://schemas.openxmlformats.org/officeDocument/2006/relationships/image" Target="../media/image122.jpeg"/></Relationships>
</file>

<file path=ppt/slides/_rels/slide69.xml.rels><?xml version="1.0" encoding="UTF-8" standalone="yes" ?><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25.jpeg" Type="http://schemas.openxmlformats.org/officeDocument/2006/relationships/image"/></Relationships>
</file>

<file path=ppt/slides/_rels/slide7.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18.jpeg" Type="http://schemas.openxmlformats.org/officeDocument/2006/relationships/image"/></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71.xml.rels><?xml version="1.0" encoding="UTF-8" standalone="yes"?>
<Relationships xmlns="http://schemas.openxmlformats.org/package/2006/relationships"><Relationship Id="rId3" Type="http://schemas.openxmlformats.org/officeDocument/2006/relationships/image" Target="../media/image126.jpeg"/><Relationship Id="rId4" Type="http://schemas.openxmlformats.org/officeDocument/2006/relationships/image" Target="../media/image127.png"/><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28.emf"/></Relationships>
</file>

<file path=ppt/slides/_rels/slide73.xml.rels><?xml version="1.0" encoding="UTF-8" standalone="yes" ?><Relationships xmlns="http://schemas.openxmlformats.org/package/2006/relationships"><Relationship Id="rId1" Target="../slideLayouts/slideLayout15.xml" Type="http://schemas.openxmlformats.org/officeDocument/2006/relationships/slideLayout"/><Relationship Id="rId2" Target="../notesSlides/notesSlide33.xml" Type="http://schemas.openxmlformats.org/officeDocument/2006/relationships/notesSlide"/><Relationship Id="rId3" Target="../media/image129.jpeg" Type="http://schemas.openxmlformats.org/officeDocument/2006/relationships/image"/></Relationships>
</file>

<file path=ppt/slides/_rels/slide74.xml.rels><?xml version="1.0" encoding="UTF-8" standalone="yes"?>
<Relationships xmlns="http://schemas.openxmlformats.org/package/2006/relationships"><Relationship Id="rId3" Type="http://schemas.openxmlformats.org/officeDocument/2006/relationships/image" Target="../media/image130.jpeg"/><Relationship Id="rId4" Type="http://schemas.openxmlformats.org/officeDocument/2006/relationships/image" Target="../media/image131.jpeg"/><Relationship Id="rId5" Type="http://schemas.openxmlformats.org/officeDocument/2006/relationships/image" Target="../media/image132.jpeg"/><Relationship Id="rId6" Type="http://schemas.openxmlformats.org/officeDocument/2006/relationships/image" Target="../media/image133.jpe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4.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5.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5.xml"/><Relationship Id="rId3" Type="http://schemas.openxmlformats.org/officeDocument/2006/relationships/image" Target="../media/image13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p:txBody>
          <a:bodyPr/>
          <a:lstStyle/>
          <a:p>
            <a:pPr eaLnBrk="1" hangingPunct="1"/>
            <a:r>
              <a:rPr lang="pt-BR" sz="3600" dirty="0" smtClean="0">
                <a:latin typeface="Calibri" charset="0"/>
              </a:rPr>
              <a:t>Land </a:t>
            </a:r>
            <a:r>
              <a:rPr lang="pt-BR" sz="3600" dirty="0" err="1" smtClean="0">
                <a:latin typeface="Calibri" charset="0"/>
              </a:rPr>
              <a:t>change</a:t>
            </a:r>
            <a:r>
              <a:rPr lang="pt-BR" sz="3600" dirty="0" smtClean="0">
                <a:latin typeface="Calibri" charset="0"/>
              </a:rPr>
              <a:t> in </a:t>
            </a:r>
            <a:r>
              <a:rPr lang="pt-BR" sz="3600" dirty="0" err="1">
                <a:latin typeface="Calibri" charset="0"/>
              </a:rPr>
              <a:t>B</a:t>
            </a:r>
            <a:r>
              <a:rPr lang="pt-BR" sz="3600" dirty="0" err="1" smtClean="0">
                <a:latin typeface="Calibri" charset="0"/>
              </a:rPr>
              <a:t>razilian</a:t>
            </a:r>
            <a:r>
              <a:rPr lang="pt-BR" sz="3600" dirty="0" smtClean="0">
                <a:latin typeface="Calibri" charset="0"/>
              </a:rPr>
              <a:t> </a:t>
            </a:r>
            <a:r>
              <a:rPr lang="pt-BR" sz="3600" dirty="0" err="1">
                <a:latin typeface="Calibri" charset="0"/>
              </a:rPr>
              <a:t>A</a:t>
            </a:r>
            <a:r>
              <a:rPr lang="pt-BR" sz="3600" dirty="0" err="1" smtClean="0">
                <a:latin typeface="Calibri" charset="0"/>
              </a:rPr>
              <a:t>mazonia</a:t>
            </a:r>
            <a:r>
              <a:rPr lang="pt-BR" sz="3600" dirty="0" smtClean="0">
                <a:latin typeface="Calibri" charset="0"/>
              </a:rPr>
              <a:t>: A case </a:t>
            </a:r>
            <a:r>
              <a:rPr lang="pt-BR" sz="3600" dirty="0" err="1" smtClean="0">
                <a:latin typeface="Calibri" charset="0"/>
              </a:rPr>
              <a:t>study</a:t>
            </a:r>
            <a:r>
              <a:rPr lang="pt-BR" sz="3600" dirty="0" smtClean="0">
                <a:latin typeface="Calibri" charset="0"/>
              </a:rPr>
              <a:t> in </a:t>
            </a:r>
            <a:r>
              <a:rPr lang="pt-BR" sz="3600" dirty="0" err="1" smtClean="0">
                <a:latin typeface="Calibri" charset="0"/>
              </a:rPr>
              <a:t>nature-society</a:t>
            </a:r>
            <a:r>
              <a:rPr lang="pt-BR" sz="3600" dirty="0" smtClean="0">
                <a:latin typeface="Calibri" charset="0"/>
              </a:rPr>
              <a:t> </a:t>
            </a:r>
            <a:r>
              <a:rPr lang="pt-BR" sz="3600" dirty="0" err="1" smtClean="0">
                <a:latin typeface="Calibri" charset="0"/>
              </a:rPr>
              <a:t>interaction</a:t>
            </a:r>
            <a:r>
              <a:rPr lang="pt-BR" sz="3600" dirty="0" smtClean="0">
                <a:latin typeface="Calibri" charset="0"/>
              </a:rPr>
              <a:t> </a:t>
            </a:r>
            <a:endParaRPr lang="pt-BR" sz="3600" dirty="0">
              <a:latin typeface="Calibri" charset="0"/>
            </a:endParaRPr>
          </a:p>
        </p:txBody>
      </p:sp>
      <p:sp>
        <p:nvSpPr>
          <p:cNvPr id="5123" name="Rectangle 3"/>
          <p:cNvSpPr>
            <a:spLocks noGrp="1" noChangeArrowheads="1"/>
          </p:cNvSpPr>
          <p:nvPr>
            <p:ph type="subTitle" idx="1"/>
          </p:nvPr>
        </p:nvSpPr>
        <p:spPr>
          <a:xfrm>
            <a:off x="2905125" y="4267200"/>
            <a:ext cx="6238875" cy="2463800"/>
          </a:xfrm>
        </p:spPr>
        <p:txBody>
          <a:bodyPr/>
          <a:lstStyle/>
          <a:p>
            <a:pPr eaLnBrk="1" hangingPunct="1">
              <a:defRPr/>
            </a:pPr>
            <a:r>
              <a:rPr lang="pt-BR" dirty="0" smtClean="0">
                <a:solidFill>
                  <a:schemeClr val="bg2">
                    <a:lumMod val="50000"/>
                  </a:schemeClr>
                </a:solidFill>
                <a:ea typeface="+mn-ea"/>
                <a:cs typeface="+mn-cs"/>
              </a:rPr>
              <a:t>Gilberto Câmara</a:t>
            </a:r>
          </a:p>
          <a:p>
            <a:pPr eaLnBrk="1" hangingPunct="1">
              <a:defRPr/>
            </a:pPr>
            <a:r>
              <a:rPr lang="pt-BR" dirty="0" err="1" smtClean="0">
                <a:solidFill>
                  <a:schemeClr val="bg2">
                    <a:lumMod val="50000"/>
                  </a:schemeClr>
                </a:solidFill>
                <a:ea typeface="+mn-ea"/>
                <a:cs typeface="+mn-cs"/>
              </a:rPr>
              <a:t>National</a:t>
            </a:r>
            <a:r>
              <a:rPr lang="pt-BR" dirty="0" smtClean="0">
                <a:solidFill>
                  <a:schemeClr val="bg2">
                    <a:lumMod val="50000"/>
                  </a:schemeClr>
                </a:solidFill>
                <a:ea typeface="+mn-ea"/>
                <a:cs typeface="+mn-cs"/>
              </a:rPr>
              <a:t> </a:t>
            </a:r>
            <a:r>
              <a:rPr lang="pt-BR" dirty="0" err="1" smtClean="0">
                <a:solidFill>
                  <a:schemeClr val="bg2">
                    <a:lumMod val="50000"/>
                  </a:schemeClr>
                </a:solidFill>
                <a:ea typeface="+mn-ea"/>
                <a:cs typeface="+mn-cs"/>
              </a:rPr>
              <a:t>Institute</a:t>
            </a:r>
            <a:r>
              <a:rPr lang="pt-BR" dirty="0" smtClean="0">
                <a:solidFill>
                  <a:schemeClr val="bg2">
                    <a:lumMod val="50000"/>
                  </a:schemeClr>
                </a:solidFill>
                <a:ea typeface="+mn-ea"/>
                <a:cs typeface="+mn-cs"/>
              </a:rPr>
              <a:t> for Space </a:t>
            </a:r>
            <a:r>
              <a:rPr lang="pt-BR" dirty="0" err="1" smtClean="0">
                <a:solidFill>
                  <a:schemeClr val="bg2">
                    <a:lumMod val="50000"/>
                  </a:schemeClr>
                </a:solidFill>
                <a:ea typeface="+mn-ea"/>
                <a:cs typeface="+mn-cs"/>
              </a:rPr>
              <a:t>Research</a:t>
            </a:r>
            <a:r>
              <a:rPr lang="pt-BR" dirty="0" smtClean="0">
                <a:solidFill>
                  <a:schemeClr val="bg2">
                    <a:lumMod val="50000"/>
                  </a:schemeClr>
                </a:solidFill>
                <a:ea typeface="+mn-ea"/>
                <a:cs typeface="+mn-cs"/>
              </a:rPr>
              <a:t> (INPE)</a:t>
            </a:r>
          </a:p>
          <a:p>
            <a:pPr eaLnBrk="1" hangingPunct="1">
              <a:defRPr/>
            </a:pPr>
            <a:r>
              <a:rPr lang="pt-BR" dirty="0" err="1" smtClean="0">
                <a:solidFill>
                  <a:schemeClr val="bg2">
                    <a:lumMod val="50000"/>
                  </a:schemeClr>
                </a:solidFill>
                <a:ea typeface="+mn-ea"/>
                <a:cs typeface="+mn-cs"/>
              </a:rPr>
              <a:t>Brazil</a:t>
            </a:r>
            <a:endParaRPr lang="pt-BR" dirty="0" smtClean="0">
              <a:solidFill>
                <a:schemeClr val="bg2">
                  <a:lumMod val="50000"/>
                </a:schemeClr>
              </a:solidFill>
              <a:ea typeface="+mn-ea"/>
              <a:cs typeface="+mn-cs"/>
            </a:endParaRPr>
          </a:p>
          <a:p>
            <a:pPr eaLnBrk="1" hangingPunct="1">
              <a:defRPr/>
            </a:pPr>
            <a:r>
              <a:rPr lang="pt-BR" dirty="0" smtClean="0">
                <a:solidFill>
                  <a:schemeClr val="bg2">
                    <a:lumMod val="50000"/>
                  </a:schemeClr>
                </a:solidFill>
                <a:ea typeface="+mn-ea"/>
                <a:cs typeface="+mn-cs"/>
              </a:rPr>
              <a:t>IFGI, </a:t>
            </a:r>
            <a:r>
              <a:rPr lang="pt-BR" dirty="0" err="1" smtClean="0">
                <a:solidFill>
                  <a:schemeClr val="bg2">
                    <a:lumMod val="50000"/>
                  </a:schemeClr>
                </a:solidFill>
                <a:ea typeface="+mn-ea"/>
                <a:cs typeface="+mn-cs"/>
              </a:rPr>
              <a:t>University</a:t>
            </a:r>
            <a:r>
              <a:rPr lang="pt-BR" dirty="0" smtClean="0">
                <a:solidFill>
                  <a:schemeClr val="bg2">
                    <a:lumMod val="50000"/>
                  </a:schemeClr>
                </a:solidFill>
                <a:ea typeface="+mn-ea"/>
                <a:cs typeface="+mn-cs"/>
              </a:rPr>
              <a:t> </a:t>
            </a:r>
            <a:r>
              <a:rPr lang="pt-BR" dirty="0" err="1" smtClean="0">
                <a:solidFill>
                  <a:schemeClr val="bg2">
                    <a:lumMod val="50000"/>
                  </a:schemeClr>
                </a:solidFill>
                <a:ea typeface="+mn-ea"/>
                <a:cs typeface="+mn-cs"/>
              </a:rPr>
              <a:t>of</a:t>
            </a:r>
            <a:r>
              <a:rPr lang="pt-BR" dirty="0" smtClean="0">
                <a:solidFill>
                  <a:schemeClr val="bg2">
                    <a:lumMod val="50000"/>
                  </a:schemeClr>
                </a:solidFill>
                <a:ea typeface="+mn-ea"/>
                <a:cs typeface="+mn-cs"/>
              </a:rPr>
              <a:t> Münster, </a:t>
            </a:r>
            <a:r>
              <a:rPr lang="pt-BR" dirty="0" err="1" smtClean="0">
                <a:solidFill>
                  <a:schemeClr val="bg2">
                    <a:lumMod val="50000"/>
                  </a:schemeClr>
                </a:solidFill>
                <a:ea typeface="+mn-ea"/>
                <a:cs typeface="+mn-cs"/>
              </a:rPr>
              <a:t>Germany</a:t>
            </a:r>
            <a:endParaRPr lang="pt-BR" dirty="0" smtClean="0">
              <a:solidFill>
                <a:schemeClr val="bg2">
                  <a:lumMod val="50000"/>
                </a:schemeClr>
              </a:solidFill>
              <a:ea typeface="+mn-ea"/>
              <a:cs typeface="+mn-cs"/>
            </a:endParaRPr>
          </a:p>
          <a:p>
            <a:pPr eaLnBrk="1" hangingPunct="1">
              <a:defRPr/>
            </a:pPr>
            <a:r>
              <a:rPr lang="pt-BR" sz="2400" dirty="0" err="1" smtClean="0">
                <a:solidFill>
                  <a:schemeClr val="bg2">
                    <a:lumMod val="50000"/>
                  </a:schemeClr>
                </a:solidFill>
                <a:latin typeface="Consolas"/>
                <a:ea typeface="+mn-ea"/>
                <a:cs typeface="Consolas"/>
              </a:rPr>
              <a:t>http</a:t>
            </a:r>
            <a:r>
              <a:rPr lang="pt-BR" sz="2400" dirty="0" smtClean="0">
                <a:solidFill>
                  <a:schemeClr val="bg2">
                    <a:lumMod val="50000"/>
                  </a:schemeClr>
                </a:solidFill>
                <a:latin typeface="Consolas"/>
                <a:ea typeface="+mn-ea"/>
                <a:cs typeface="Consolas"/>
              </a:rPr>
              <a:t>://</a:t>
            </a:r>
            <a:r>
              <a:rPr lang="pt-BR" sz="2400" dirty="0" err="1" smtClean="0">
                <a:solidFill>
                  <a:schemeClr val="bg2">
                    <a:lumMod val="50000"/>
                  </a:schemeClr>
                </a:solidFill>
                <a:latin typeface="Consolas"/>
                <a:ea typeface="+mn-ea"/>
                <a:cs typeface="Consolas"/>
              </a:rPr>
              <a:t>www.dpi.inpe.br</a:t>
            </a:r>
            <a:r>
              <a:rPr lang="pt-BR" sz="2400" dirty="0" smtClean="0">
                <a:solidFill>
                  <a:schemeClr val="bg2">
                    <a:lumMod val="50000"/>
                  </a:schemeClr>
                </a:solidFill>
                <a:latin typeface="Consolas"/>
                <a:ea typeface="+mn-ea"/>
                <a:cs typeface="Consolas"/>
              </a:rPr>
              <a:t>/</a:t>
            </a:r>
            <a:r>
              <a:rPr lang="pt-BR" sz="2400" dirty="0" err="1" smtClean="0">
                <a:solidFill>
                  <a:schemeClr val="bg2">
                    <a:lumMod val="50000"/>
                  </a:schemeClr>
                </a:solidFill>
                <a:latin typeface="Consolas"/>
                <a:ea typeface="+mn-ea"/>
                <a:cs typeface="Consolas"/>
              </a:rPr>
              <a:t>gilberto</a:t>
            </a:r>
            <a:endParaRPr lang="pt-BR" sz="2400" dirty="0" smtClean="0">
              <a:solidFill>
                <a:schemeClr val="bg2">
                  <a:lumMod val="50000"/>
                </a:schemeClr>
              </a:solidFill>
              <a:latin typeface="Consolas"/>
              <a:ea typeface="+mn-ea"/>
              <a:cs typeface="Consolas"/>
            </a:endParaRPr>
          </a:p>
        </p:txBody>
      </p:sp>
      <p:sp>
        <p:nvSpPr>
          <p:cNvPr id="4" name="Rectangle 3"/>
          <p:cNvSpPr txBox="1">
            <a:spLocks noChangeArrowheads="1"/>
          </p:cNvSpPr>
          <p:nvPr/>
        </p:nvSpPr>
        <p:spPr bwMode="auto">
          <a:xfrm>
            <a:off x="2720975" y="1162050"/>
            <a:ext cx="6199188" cy="511175"/>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defRPr/>
            </a:pPr>
            <a:r>
              <a:rPr lang="pt-BR" sz="2800" kern="0" dirty="0" smtClean="0">
                <a:solidFill>
                  <a:srgbClr val="002060"/>
                </a:solidFill>
                <a:latin typeface="Calibri" pitchFamily="34" charset="0"/>
                <a:ea typeface="+mn-ea"/>
                <a:cs typeface="+mn-cs"/>
              </a:rPr>
              <a:t> ILÖK </a:t>
            </a:r>
            <a:r>
              <a:rPr lang="pt-BR" sz="2800" kern="0" dirty="0" err="1" smtClean="0">
                <a:solidFill>
                  <a:srgbClr val="002060"/>
                </a:solidFill>
                <a:latin typeface="Calibri" pitchFamily="34" charset="0"/>
                <a:ea typeface="+mn-ea"/>
                <a:cs typeface="+mn-cs"/>
              </a:rPr>
              <a:t>Kolloquium</a:t>
            </a:r>
            <a:r>
              <a:rPr lang="pt-BR" sz="2800" kern="0" dirty="0" smtClean="0">
                <a:solidFill>
                  <a:srgbClr val="002060"/>
                </a:solidFill>
                <a:latin typeface="Calibri" pitchFamily="34" charset="0"/>
                <a:ea typeface="+mn-ea"/>
                <a:cs typeface="+mn-cs"/>
              </a:rPr>
              <a:t> 2013</a:t>
            </a:r>
            <a:r>
              <a:rPr lang="pt-BR" sz="2800" kern="0" dirty="0">
                <a:solidFill>
                  <a:srgbClr val="002060"/>
                </a:solidFill>
                <a:latin typeface="Calibri" pitchFamily="34" charset="0"/>
                <a:ea typeface="+mn-ea"/>
                <a:cs typeface="+mn-cs"/>
              </a:rPr>
              <a:t>, </a:t>
            </a:r>
            <a:r>
              <a:rPr lang="pt-BR" sz="2800" kern="0" dirty="0" smtClean="0">
                <a:solidFill>
                  <a:srgbClr val="002060"/>
                </a:solidFill>
                <a:latin typeface="Calibri" pitchFamily="34" charset="0"/>
                <a:ea typeface="+mn-ea"/>
                <a:cs typeface="+mn-cs"/>
              </a:rPr>
              <a:t>Münster</a:t>
            </a:r>
            <a:endParaRPr lang="pt-BR" sz="2800" kern="0" dirty="0">
              <a:solidFill>
                <a:srgbClr val="002060"/>
              </a:solidFill>
              <a:latin typeface="Calibri" pitchFamily="34"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pt-BR" sz="3600" dirty="0">
                <a:latin typeface="Calibri"/>
              </a:rPr>
              <a:t>Global </a:t>
            </a:r>
            <a:r>
              <a:rPr lang="pt-BR" sz="3600" dirty="0" err="1">
                <a:latin typeface="Calibri"/>
              </a:rPr>
              <a:t>Change</a:t>
            </a:r>
            <a:endParaRPr lang="pt-BR" sz="3600" dirty="0">
              <a:latin typeface="Calibri"/>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831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npo0000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71888"/>
            <a:ext cx="447675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npo000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175" y="0"/>
            <a:ext cx="43148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p:cNvSpPr txBox="1">
            <a:spLocks noChangeArrowheads="1"/>
          </p:cNvSpPr>
          <p:nvPr/>
        </p:nvSpPr>
        <p:spPr bwMode="auto">
          <a:xfrm>
            <a:off x="0" y="0"/>
            <a:ext cx="9143999" cy="1736800"/>
          </a:xfrm>
          <a:prstGeom prst="rect">
            <a:avLst/>
          </a:prstGeom>
          <a:solidFill>
            <a:schemeClr val="accent6">
              <a:lumMod val="20000"/>
              <a:lumOff val="80000"/>
              <a:alpha val="74000"/>
            </a:schemeClr>
          </a:solidFill>
          <a:ln>
            <a:noFill/>
          </a:ln>
        </p:spPr>
        <p:txBody>
          <a:bodyPr wrap="square">
            <a:spAutoFit/>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algn="ctr" eaLnBrk="1" hangingPunct="1">
              <a:lnSpc>
                <a:spcPts val="4200"/>
              </a:lnSpc>
            </a:pPr>
            <a:r>
              <a:rPr lang="pt-BR" sz="3200" dirty="0" err="1" smtClean="0">
                <a:solidFill>
                  <a:schemeClr val="accent6">
                    <a:lumMod val="50000"/>
                  </a:schemeClr>
                </a:solidFill>
                <a:latin typeface="Calibri"/>
                <a:cs typeface="Calibri"/>
              </a:rPr>
              <a:t>How</a:t>
            </a:r>
            <a:r>
              <a:rPr lang="pt-BR" sz="3200" dirty="0" smtClean="0">
                <a:solidFill>
                  <a:schemeClr val="accent6">
                    <a:lumMod val="50000"/>
                  </a:schemeClr>
                </a:solidFill>
                <a:latin typeface="Calibri"/>
                <a:cs typeface="Calibri"/>
              </a:rPr>
              <a:t> does </a:t>
            </a:r>
            <a:r>
              <a:rPr lang="pt-BR" sz="3200" dirty="0" err="1" smtClean="0">
                <a:solidFill>
                  <a:schemeClr val="accent6">
                    <a:lumMod val="50000"/>
                  </a:schemeClr>
                </a:solidFill>
                <a:latin typeface="Calibri"/>
                <a:cs typeface="Calibri"/>
              </a:rPr>
              <a:t>change</a:t>
            </a:r>
            <a:r>
              <a:rPr lang="pt-BR" sz="3200" dirty="0" smtClean="0">
                <a:solidFill>
                  <a:schemeClr val="accent6">
                    <a:lumMod val="50000"/>
                  </a:schemeClr>
                </a:solidFill>
                <a:latin typeface="Calibri"/>
                <a:cs typeface="Calibri"/>
              </a:rPr>
              <a:t> </a:t>
            </a:r>
            <a:r>
              <a:rPr lang="pt-BR" sz="3200" dirty="0" err="1" smtClean="0">
                <a:solidFill>
                  <a:schemeClr val="accent6">
                    <a:lumMod val="50000"/>
                  </a:schemeClr>
                </a:solidFill>
                <a:latin typeface="Calibri"/>
                <a:cs typeface="Calibri"/>
              </a:rPr>
              <a:t>occurs</a:t>
            </a:r>
            <a:r>
              <a:rPr lang="pt-BR" sz="3200" dirty="0" smtClean="0">
                <a:solidFill>
                  <a:schemeClr val="accent6">
                    <a:lumMod val="50000"/>
                  </a:schemeClr>
                </a:solidFill>
                <a:latin typeface="Calibri"/>
                <a:cs typeface="Calibri"/>
              </a:rPr>
              <a:t>?  </a:t>
            </a:r>
          </a:p>
          <a:p>
            <a:pPr algn="ctr" eaLnBrk="1" hangingPunct="1">
              <a:lnSpc>
                <a:spcPts val="4200"/>
              </a:lnSpc>
            </a:pPr>
            <a:r>
              <a:rPr lang="pt-BR" sz="3200" dirty="0" err="1" smtClean="0">
                <a:solidFill>
                  <a:schemeClr val="accent6">
                    <a:lumMod val="50000"/>
                  </a:schemeClr>
                </a:solidFill>
                <a:latin typeface="Calibri"/>
                <a:cs typeface="Calibri"/>
              </a:rPr>
              <a:t>How</a:t>
            </a:r>
            <a:r>
              <a:rPr lang="pt-BR" sz="3200" dirty="0" smtClean="0">
                <a:solidFill>
                  <a:schemeClr val="accent6">
                    <a:lumMod val="50000"/>
                  </a:schemeClr>
                </a:solidFill>
                <a:latin typeface="Calibri"/>
                <a:cs typeface="Calibri"/>
              </a:rPr>
              <a:t> </a:t>
            </a:r>
            <a:r>
              <a:rPr lang="pt-BR" sz="3200" dirty="0" err="1" smtClean="0">
                <a:solidFill>
                  <a:schemeClr val="accent6">
                    <a:lumMod val="50000"/>
                  </a:schemeClr>
                </a:solidFill>
                <a:latin typeface="Calibri"/>
                <a:cs typeface="Calibri"/>
              </a:rPr>
              <a:t>much</a:t>
            </a:r>
            <a:r>
              <a:rPr lang="pt-BR" sz="3200" dirty="0" smtClean="0">
                <a:solidFill>
                  <a:schemeClr val="accent6">
                    <a:lumMod val="50000"/>
                  </a:schemeClr>
                </a:solidFill>
                <a:latin typeface="Calibri"/>
                <a:cs typeface="Calibri"/>
              </a:rPr>
              <a:t> </a:t>
            </a:r>
            <a:r>
              <a:rPr lang="pt-BR" sz="3200" dirty="0" err="1" smtClean="0">
                <a:solidFill>
                  <a:schemeClr val="accent6">
                    <a:lumMod val="50000"/>
                  </a:schemeClr>
                </a:solidFill>
                <a:latin typeface="Calibri"/>
                <a:cs typeface="Calibri"/>
              </a:rPr>
              <a:t>change</a:t>
            </a:r>
            <a:r>
              <a:rPr lang="pt-BR" sz="3200" dirty="0" smtClean="0">
                <a:solidFill>
                  <a:schemeClr val="accent6">
                    <a:lumMod val="50000"/>
                  </a:schemeClr>
                </a:solidFill>
                <a:latin typeface="Calibri"/>
                <a:cs typeface="Calibri"/>
              </a:rPr>
              <a:t> </a:t>
            </a:r>
            <a:r>
              <a:rPr lang="pt-BR" sz="3200" dirty="0" err="1">
                <a:solidFill>
                  <a:schemeClr val="accent6">
                    <a:lumMod val="50000"/>
                  </a:schemeClr>
                </a:solidFill>
                <a:latin typeface="Calibri"/>
                <a:cs typeface="Calibri"/>
              </a:rPr>
              <a:t>is</a:t>
            </a:r>
            <a:r>
              <a:rPr lang="pt-BR" sz="3200" dirty="0">
                <a:solidFill>
                  <a:schemeClr val="accent6">
                    <a:lumMod val="50000"/>
                  </a:schemeClr>
                </a:solidFill>
                <a:latin typeface="Calibri"/>
                <a:cs typeface="Calibri"/>
              </a:rPr>
              <a:t> happening? </a:t>
            </a:r>
          </a:p>
          <a:p>
            <a:pPr algn="ctr" eaLnBrk="1" hangingPunct="1">
              <a:lnSpc>
                <a:spcPts val="4200"/>
              </a:lnSpc>
            </a:pPr>
            <a:r>
              <a:rPr lang="pt-BR" sz="3200" dirty="0" err="1">
                <a:solidFill>
                  <a:schemeClr val="accent6">
                    <a:lumMod val="50000"/>
                  </a:schemeClr>
                </a:solidFill>
                <a:latin typeface="Calibri"/>
                <a:cs typeface="Calibri"/>
              </a:rPr>
              <a:t>Where</a:t>
            </a:r>
            <a:r>
              <a:rPr lang="pt-BR" sz="3200" dirty="0">
                <a:solidFill>
                  <a:schemeClr val="accent6">
                    <a:lumMod val="50000"/>
                  </a:schemeClr>
                </a:solidFill>
                <a:latin typeface="Calibri"/>
                <a:cs typeface="Calibri"/>
              </a:rPr>
              <a:t> are </a:t>
            </a:r>
            <a:r>
              <a:rPr lang="pt-BR" sz="3200" dirty="0" err="1" smtClean="0">
                <a:solidFill>
                  <a:schemeClr val="accent6">
                    <a:lumMod val="50000"/>
                  </a:schemeClr>
                </a:solidFill>
                <a:latin typeface="Calibri"/>
                <a:cs typeface="Calibri"/>
              </a:rPr>
              <a:t>changes</a:t>
            </a:r>
            <a:r>
              <a:rPr lang="pt-BR" sz="3200" dirty="0" smtClean="0">
                <a:solidFill>
                  <a:schemeClr val="accent6">
                    <a:lumMod val="50000"/>
                  </a:schemeClr>
                </a:solidFill>
                <a:latin typeface="Calibri"/>
                <a:cs typeface="Calibri"/>
              </a:rPr>
              <a:t> </a:t>
            </a:r>
            <a:r>
              <a:rPr lang="pt-BR" sz="3200" dirty="0" err="1">
                <a:solidFill>
                  <a:schemeClr val="accent6">
                    <a:lumMod val="50000"/>
                  </a:schemeClr>
                </a:solidFill>
                <a:latin typeface="Calibri"/>
                <a:cs typeface="Calibri"/>
              </a:rPr>
              <a:t>taking</a:t>
            </a:r>
            <a:r>
              <a:rPr lang="pt-BR" sz="3200" dirty="0">
                <a:solidFill>
                  <a:schemeClr val="accent6">
                    <a:lumMod val="50000"/>
                  </a:schemeClr>
                </a:solidFill>
                <a:latin typeface="Calibri"/>
                <a:cs typeface="Calibri"/>
              </a:rPr>
              <a:t> </a:t>
            </a:r>
            <a:r>
              <a:rPr lang="pt-BR" sz="3200" dirty="0" err="1">
                <a:solidFill>
                  <a:schemeClr val="accent6">
                    <a:lumMod val="50000"/>
                  </a:schemeClr>
                </a:solidFill>
                <a:latin typeface="Calibri"/>
                <a:cs typeface="Calibri"/>
              </a:rPr>
              <a:t>place</a:t>
            </a:r>
            <a:r>
              <a:rPr lang="pt-BR" sz="3200" dirty="0">
                <a:solidFill>
                  <a:schemeClr val="accent6">
                    <a:lumMod val="50000"/>
                  </a:schemeClr>
                </a:solidFill>
                <a:latin typeface="Calibri"/>
                <a:cs typeface="Calibri"/>
              </a:rPr>
              <a:t>? </a:t>
            </a:r>
          </a:p>
        </p:txBody>
      </p:sp>
      <p:pic>
        <p:nvPicPr>
          <p:cNvPr id="21511" name="Picture 3" descr="npo00002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8150" y="3314700"/>
            <a:ext cx="48958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6"/>
          <p:cNvSpPr txBox="1">
            <a:spLocks noChangeArrowheads="1"/>
          </p:cNvSpPr>
          <p:nvPr/>
        </p:nvSpPr>
        <p:spPr bwMode="auto">
          <a:xfrm>
            <a:off x="0" y="5157534"/>
            <a:ext cx="9144000" cy="1700466"/>
          </a:xfrm>
          <a:prstGeom prst="rect">
            <a:avLst/>
          </a:prstGeom>
          <a:solidFill>
            <a:schemeClr val="folHlink">
              <a:alpha val="70000"/>
            </a:schemeClr>
          </a:solidFill>
          <a:ln>
            <a:noFill/>
          </a:ln>
        </p:spPr>
        <p:txBody>
          <a:bodyPr wrap="square">
            <a:spAutoFit/>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algn="ctr" eaLnBrk="1" hangingPunct="1">
              <a:lnSpc>
                <a:spcPts val="4200"/>
              </a:lnSpc>
            </a:pPr>
            <a:r>
              <a:rPr lang="pt-BR" sz="3200" dirty="0">
                <a:solidFill>
                  <a:srgbClr val="000000"/>
                </a:solidFill>
                <a:latin typeface="Calibri"/>
                <a:cs typeface="Calibri"/>
              </a:rPr>
              <a:t>Who </a:t>
            </a:r>
            <a:r>
              <a:rPr lang="pt-BR" sz="3200" dirty="0" err="1">
                <a:solidFill>
                  <a:srgbClr val="000000"/>
                </a:solidFill>
                <a:latin typeface="Calibri"/>
                <a:cs typeface="Calibri"/>
              </a:rPr>
              <a:t>is</a:t>
            </a:r>
            <a:r>
              <a:rPr lang="pt-BR" sz="3200" dirty="0">
                <a:solidFill>
                  <a:srgbClr val="000000"/>
                </a:solidFill>
                <a:latin typeface="Calibri"/>
                <a:cs typeface="Calibri"/>
              </a:rPr>
              <a:t> </a:t>
            </a:r>
            <a:r>
              <a:rPr lang="pt-BR" sz="3200" dirty="0" err="1">
                <a:solidFill>
                  <a:srgbClr val="000000"/>
                </a:solidFill>
                <a:latin typeface="Calibri"/>
                <a:cs typeface="Calibri"/>
              </a:rPr>
              <a:t>causing</a:t>
            </a:r>
            <a:r>
              <a:rPr lang="pt-BR" sz="3200" dirty="0">
                <a:solidFill>
                  <a:srgbClr val="000000"/>
                </a:solidFill>
                <a:latin typeface="Calibri"/>
                <a:cs typeface="Calibri"/>
              </a:rPr>
              <a:t> </a:t>
            </a:r>
            <a:r>
              <a:rPr lang="pt-BR" sz="3200" dirty="0" err="1" smtClean="0">
                <a:solidFill>
                  <a:srgbClr val="000000"/>
                </a:solidFill>
                <a:latin typeface="Calibri"/>
                <a:cs typeface="Calibri"/>
              </a:rPr>
              <a:t>change</a:t>
            </a:r>
            <a:r>
              <a:rPr lang="pt-BR" sz="3200" dirty="0">
                <a:solidFill>
                  <a:srgbClr val="000000"/>
                </a:solidFill>
                <a:latin typeface="Calibri"/>
                <a:cs typeface="Calibri"/>
              </a:rPr>
              <a:t>?</a:t>
            </a:r>
          </a:p>
          <a:p>
            <a:pPr algn="ctr" eaLnBrk="1" hangingPunct="1">
              <a:lnSpc>
                <a:spcPts val="4200"/>
              </a:lnSpc>
            </a:pPr>
            <a:r>
              <a:rPr lang="pt-BR" sz="3200" dirty="0" err="1">
                <a:solidFill>
                  <a:srgbClr val="000000"/>
                </a:solidFill>
                <a:latin typeface="Calibri"/>
                <a:cs typeface="Calibri"/>
              </a:rPr>
              <a:t>What</a:t>
            </a:r>
            <a:r>
              <a:rPr lang="pt-BR" sz="3200" dirty="0">
                <a:solidFill>
                  <a:srgbClr val="000000"/>
                </a:solidFill>
                <a:latin typeface="Calibri"/>
                <a:cs typeface="Calibri"/>
              </a:rPr>
              <a:t> are </a:t>
            </a:r>
            <a:r>
              <a:rPr lang="pt-BR" sz="3200" dirty="0" err="1">
                <a:solidFill>
                  <a:srgbClr val="000000"/>
                </a:solidFill>
                <a:latin typeface="Calibri"/>
                <a:cs typeface="Calibri"/>
              </a:rPr>
              <a:t>the</a:t>
            </a:r>
            <a:r>
              <a:rPr lang="pt-BR" sz="3200" dirty="0">
                <a:solidFill>
                  <a:srgbClr val="000000"/>
                </a:solidFill>
                <a:latin typeface="Calibri"/>
                <a:cs typeface="Calibri"/>
              </a:rPr>
              <a:t> </a:t>
            </a:r>
            <a:r>
              <a:rPr lang="pt-BR" sz="3200" dirty="0" err="1">
                <a:solidFill>
                  <a:srgbClr val="000000"/>
                </a:solidFill>
                <a:latin typeface="Calibri"/>
                <a:cs typeface="Calibri"/>
              </a:rPr>
              <a:t>impacts</a:t>
            </a:r>
            <a:r>
              <a:rPr lang="pt-BR" sz="3200" dirty="0">
                <a:solidFill>
                  <a:srgbClr val="000000"/>
                </a:solidFill>
                <a:latin typeface="Calibri"/>
                <a:cs typeface="Calibri"/>
              </a:rPr>
              <a:t> </a:t>
            </a:r>
            <a:r>
              <a:rPr lang="pt-BR" sz="3200" dirty="0" err="1">
                <a:solidFill>
                  <a:srgbClr val="000000"/>
                </a:solidFill>
                <a:latin typeface="Calibri"/>
                <a:cs typeface="Calibri"/>
              </a:rPr>
              <a:t>of</a:t>
            </a:r>
            <a:r>
              <a:rPr lang="pt-BR" sz="3200" dirty="0">
                <a:solidFill>
                  <a:srgbClr val="000000"/>
                </a:solidFill>
                <a:latin typeface="Calibri"/>
                <a:cs typeface="Calibri"/>
              </a:rPr>
              <a:t> </a:t>
            </a:r>
            <a:r>
              <a:rPr lang="pt-BR" sz="3200" dirty="0" err="1">
                <a:solidFill>
                  <a:srgbClr val="000000"/>
                </a:solidFill>
                <a:latin typeface="Calibri"/>
                <a:cs typeface="Calibri"/>
              </a:rPr>
              <a:t>public</a:t>
            </a:r>
            <a:r>
              <a:rPr lang="pt-BR" sz="3200" dirty="0">
                <a:solidFill>
                  <a:srgbClr val="000000"/>
                </a:solidFill>
                <a:latin typeface="Calibri"/>
                <a:cs typeface="Calibri"/>
              </a:rPr>
              <a:t> policies?</a:t>
            </a:r>
          </a:p>
          <a:p>
            <a:pPr algn="ctr" eaLnBrk="1" hangingPunct="1">
              <a:lnSpc>
                <a:spcPts val="4200"/>
              </a:lnSpc>
            </a:pPr>
            <a:r>
              <a:rPr lang="pt-BR" sz="3200" dirty="0" err="1">
                <a:solidFill>
                  <a:srgbClr val="000000"/>
                </a:solidFill>
                <a:latin typeface="Calibri"/>
                <a:cs typeface="Calibri"/>
              </a:rPr>
              <a:t>What</a:t>
            </a:r>
            <a:r>
              <a:rPr lang="pt-BR" sz="3200" dirty="0">
                <a:solidFill>
                  <a:srgbClr val="000000"/>
                </a:solidFill>
                <a:latin typeface="Calibri"/>
                <a:cs typeface="Calibri"/>
              </a:rPr>
              <a:t> </a:t>
            </a:r>
            <a:r>
              <a:rPr lang="pt-BR" sz="3200" dirty="0" err="1">
                <a:solidFill>
                  <a:srgbClr val="000000"/>
                </a:solidFill>
                <a:latin typeface="Calibri"/>
                <a:cs typeface="Calibri"/>
              </a:rPr>
              <a:t>will</a:t>
            </a:r>
            <a:r>
              <a:rPr lang="pt-BR" sz="3200" dirty="0">
                <a:solidFill>
                  <a:srgbClr val="000000"/>
                </a:solidFill>
                <a:latin typeface="Calibri"/>
                <a:cs typeface="Calibri"/>
              </a:rPr>
              <a:t> </a:t>
            </a:r>
            <a:r>
              <a:rPr lang="pt-BR" sz="3200" dirty="0" err="1">
                <a:solidFill>
                  <a:srgbClr val="000000"/>
                </a:solidFill>
                <a:latin typeface="Calibri"/>
                <a:cs typeface="Calibri"/>
              </a:rPr>
              <a:t>happen</a:t>
            </a:r>
            <a:r>
              <a:rPr lang="pt-BR" sz="3200" dirty="0">
                <a:solidFill>
                  <a:srgbClr val="000000"/>
                </a:solidFill>
                <a:latin typeface="Calibri"/>
                <a:cs typeface="Calibri"/>
              </a:rPr>
              <a:t> in </a:t>
            </a:r>
            <a:r>
              <a:rPr lang="pt-BR" sz="3200" dirty="0" err="1">
                <a:solidFill>
                  <a:srgbClr val="000000"/>
                </a:solidFill>
                <a:latin typeface="Calibri"/>
                <a:cs typeface="Calibri"/>
              </a:rPr>
              <a:t>the</a:t>
            </a:r>
            <a:r>
              <a:rPr lang="pt-BR" sz="3200" dirty="0">
                <a:solidFill>
                  <a:srgbClr val="000000"/>
                </a:solidFill>
                <a:latin typeface="Calibri"/>
                <a:cs typeface="Calibri"/>
              </a:rPr>
              <a:t> future?</a:t>
            </a:r>
            <a:endParaRPr lang="en-US" sz="3200" dirty="0">
              <a:solidFill>
                <a:srgbClr val="000000"/>
              </a:solidFill>
              <a:latin typeface="Calibri"/>
              <a:cs typeface="Calibri"/>
            </a:endParaRPr>
          </a:p>
        </p:txBody>
      </p:sp>
    </p:spTree>
    <p:extLst>
      <p:ext uri="{BB962C8B-B14F-4D97-AF65-F5344CB8AC3E}">
        <p14:creationId xmlns:p14="http://schemas.microsoft.com/office/powerpoint/2010/main" val="1187295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p:txBody>
          <a:bodyPr/>
          <a:lstStyle/>
          <a:p>
            <a:pPr eaLnBrk="1" hangingPunct="1"/>
            <a:r>
              <a:rPr lang="pt-BR" dirty="0" err="1" smtClean="0">
                <a:latin typeface="Calibri"/>
              </a:rPr>
              <a:t>How</a:t>
            </a:r>
            <a:r>
              <a:rPr lang="pt-BR" dirty="0" smtClean="0">
                <a:latin typeface="Calibri"/>
              </a:rPr>
              <a:t> does </a:t>
            </a:r>
            <a:r>
              <a:rPr lang="pt-BR" dirty="0" err="1" smtClean="0">
                <a:latin typeface="Calibri"/>
              </a:rPr>
              <a:t>deforestation</a:t>
            </a:r>
            <a:r>
              <a:rPr lang="pt-BR" dirty="0" smtClean="0">
                <a:latin typeface="Calibri"/>
              </a:rPr>
              <a:t> </a:t>
            </a:r>
            <a:r>
              <a:rPr lang="pt-BR" dirty="0" err="1" smtClean="0">
                <a:latin typeface="Calibri"/>
              </a:rPr>
              <a:t>happen</a:t>
            </a:r>
            <a:r>
              <a:rPr lang="pt-BR" dirty="0" smtClean="0">
                <a:latin typeface="Calibri"/>
              </a:rPr>
              <a:t>?</a:t>
            </a:r>
            <a:endParaRPr lang="pt-BR" dirty="0">
              <a:latin typeface="Calibri"/>
            </a:endParaRPr>
          </a:p>
        </p:txBody>
      </p:sp>
      <p:pic>
        <p:nvPicPr>
          <p:cNvPr id="24579"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32864" y="1275977"/>
            <a:ext cx="3783106" cy="5044141"/>
          </a:xfrm>
        </p:spPr>
      </p:pic>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756" y="1255059"/>
            <a:ext cx="3777525" cy="4985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1296894" y="6334780"/>
            <a:ext cx="2335946" cy="523220"/>
          </a:xfrm>
          <a:prstGeom prst="rect">
            <a:avLst/>
          </a:prstGeom>
          <a:solidFill>
            <a:schemeClr val="bg1">
              <a:lumMod val="85000"/>
            </a:schemeClr>
          </a:solidFill>
        </p:spPr>
        <p:txBody>
          <a:bodyPr wrap="none">
            <a:spAutoFit/>
          </a:bodyPr>
          <a:lstStyle/>
          <a:p>
            <a:pPr>
              <a:defRPr/>
            </a:pPr>
            <a:r>
              <a:rPr lang="pt-BR" sz="2800" dirty="0" err="1">
                <a:latin typeface="Calibri"/>
                <a:ea typeface="+mn-ea"/>
                <a:cs typeface="Calibri"/>
              </a:rPr>
              <a:t>Slash</a:t>
            </a:r>
            <a:r>
              <a:rPr lang="pt-BR" sz="2800" dirty="0">
                <a:latin typeface="Calibri"/>
                <a:ea typeface="+mn-ea"/>
                <a:cs typeface="Calibri"/>
              </a:rPr>
              <a:t> </a:t>
            </a:r>
            <a:r>
              <a:rPr lang="pt-BR" sz="2800" dirty="0" err="1">
                <a:latin typeface="Calibri"/>
                <a:ea typeface="+mn-ea"/>
                <a:cs typeface="Calibri"/>
              </a:rPr>
              <a:t>and</a:t>
            </a:r>
            <a:r>
              <a:rPr lang="pt-BR" sz="2800" dirty="0">
                <a:latin typeface="Calibri"/>
                <a:ea typeface="+mn-ea"/>
                <a:cs typeface="Calibri"/>
              </a:rPr>
              <a:t> </a:t>
            </a:r>
            <a:r>
              <a:rPr lang="pt-BR" sz="2800" dirty="0" err="1">
                <a:latin typeface="Calibri"/>
                <a:ea typeface="+mn-ea"/>
                <a:cs typeface="Calibri"/>
              </a:rPr>
              <a:t>burn</a:t>
            </a:r>
            <a:endParaRPr lang="pt-BR" sz="2800" dirty="0">
              <a:latin typeface="Calibri"/>
              <a:ea typeface="+mn-ea"/>
              <a:cs typeface="Calibri"/>
            </a:endParaRPr>
          </a:p>
        </p:txBody>
      </p:sp>
      <p:sp>
        <p:nvSpPr>
          <p:cNvPr id="8" name="CaixaDeTexto 7"/>
          <p:cNvSpPr txBox="1"/>
          <p:nvPr/>
        </p:nvSpPr>
        <p:spPr>
          <a:xfrm>
            <a:off x="4791636" y="6334780"/>
            <a:ext cx="3715079" cy="523220"/>
          </a:xfrm>
          <a:prstGeom prst="rect">
            <a:avLst/>
          </a:prstGeom>
          <a:solidFill>
            <a:schemeClr val="bg1">
              <a:lumMod val="85000"/>
            </a:schemeClr>
          </a:solidFill>
        </p:spPr>
        <p:txBody>
          <a:bodyPr wrap="none">
            <a:spAutoFit/>
          </a:bodyPr>
          <a:lstStyle/>
          <a:p>
            <a:pPr>
              <a:defRPr/>
            </a:pPr>
            <a:r>
              <a:rPr lang="pt-BR" sz="2800" dirty="0" err="1">
                <a:latin typeface="Calibri"/>
                <a:ea typeface="+mn-ea"/>
                <a:cs typeface="Calibri"/>
              </a:rPr>
              <a:t>Progressive</a:t>
            </a:r>
            <a:r>
              <a:rPr lang="pt-BR" sz="2800" dirty="0">
                <a:latin typeface="Calibri"/>
                <a:ea typeface="+mn-ea"/>
                <a:cs typeface="Calibri"/>
              </a:rPr>
              <a:t> </a:t>
            </a:r>
            <a:r>
              <a:rPr lang="pt-BR" sz="2800" dirty="0" err="1">
                <a:latin typeface="Calibri"/>
                <a:ea typeface="+mn-ea"/>
                <a:cs typeface="Calibri"/>
              </a:rPr>
              <a:t>degradation</a:t>
            </a:r>
            <a:endParaRPr lang="pt-BR" sz="2800" dirty="0">
              <a:latin typeface="Calibri"/>
              <a:ea typeface="+mn-ea"/>
              <a:cs typeface="Calibri"/>
            </a:endParaRPr>
          </a:p>
        </p:txBody>
      </p:sp>
    </p:spTree>
    <p:extLst>
      <p:ext uri="{BB962C8B-B14F-4D97-AF65-F5344CB8AC3E}">
        <p14:creationId xmlns:p14="http://schemas.microsoft.com/office/powerpoint/2010/main" val="11865949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m 13" descr="imagem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80772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050"/>
          <p:cNvSpPr>
            <a:spLocks noGrp="1" noChangeArrowheads="1"/>
          </p:cNvSpPr>
          <p:nvPr>
            <p:ph type="title"/>
          </p:nvPr>
        </p:nvSpPr>
        <p:spPr>
          <a:xfrm>
            <a:off x="714375" y="431894"/>
            <a:ext cx="8162925" cy="519112"/>
          </a:xfrm>
        </p:spPr>
        <p:txBody>
          <a:bodyPr/>
          <a:lstStyle/>
          <a:p>
            <a:pPr eaLnBrk="1" hangingPunct="1"/>
            <a:r>
              <a:rPr lang="pt-BR" sz="3600" dirty="0" err="1">
                <a:latin typeface="Calibri"/>
                <a:cs typeface="Calibri"/>
              </a:rPr>
              <a:t>Slash</a:t>
            </a:r>
            <a:r>
              <a:rPr lang="pt-BR" sz="3600" dirty="0">
                <a:latin typeface="Calibri"/>
                <a:cs typeface="Calibri"/>
              </a:rPr>
              <a:t> </a:t>
            </a:r>
            <a:r>
              <a:rPr lang="pt-BR" sz="3600" dirty="0" err="1">
                <a:latin typeface="Calibri"/>
                <a:cs typeface="Calibri"/>
              </a:rPr>
              <a:t>and</a:t>
            </a:r>
            <a:r>
              <a:rPr lang="pt-BR" sz="3600" dirty="0">
                <a:latin typeface="Calibri"/>
                <a:cs typeface="Calibri"/>
              </a:rPr>
              <a:t> </a:t>
            </a:r>
            <a:r>
              <a:rPr lang="pt-BR" sz="3600" dirty="0" err="1">
                <a:latin typeface="Calibri"/>
                <a:cs typeface="Calibri"/>
              </a:rPr>
              <a:t>burn</a:t>
            </a:r>
            <a:endParaRPr lang="pt-BR" sz="3600" dirty="0">
              <a:latin typeface="Calibri"/>
              <a:cs typeface="Calibri"/>
            </a:endParaRPr>
          </a:p>
        </p:txBody>
      </p:sp>
      <p:grpSp>
        <p:nvGrpSpPr>
          <p:cNvPr id="2" name="Group 2063"/>
          <p:cNvGrpSpPr>
            <a:grpSpLocks/>
          </p:cNvGrpSpPr>
          <p:nvPr/>
        </p:nvGrpSpPr>
        <p:grpSpPr bwMode="auto">
          <a:xfrm>
            <a:off x="762000" y="1066800"/>
            <a:ext cx="8153400" cy="5524500"/>
            <a:chOff x="496" y="1053"/>
            <a:chExt cx="5024" cy="3099"/>
          </a:xfrm>
        </p:grpSpPr>
        <p:grpSp>
          <p:nvGrpSpPr>
            <p:cNvPr id="25608" name="Group 2060"/>
            <p:cNvGrpSpPr>
              <a:grpSpLocks/>
            </p:cNvGrpSpPr>
            <p:nvPr/>
          </p:nvGrpSpPr>
          <p:grpSpPr bwMode="auto">
            <a:xfrm>
              <a:off x="496" y="1053"/>
              <a:ext cx="5024" cy="3099"/>
              <a:chOff x="496" y="1053"/>
              <a:chExt cx="5024" cy="3099"/>
            </a:xfrm>
          </p:grpSpPr>
          <p:pic>
            <p:nvPicPr>
              <p:cNvPr id="25610" name="Picture 2053" descr="2007_1009_14hs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592"/>
                <a:ext cx="4080" cy="156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 Box 2058"/>
              <p:cNvSpPr txBox="1">
                <a:spLocks noChangeArrowheads="1"/>
              </p:cNvSpPr>
              <p:nvPr/>
            </p:nvSpPr>
            <p:spPr bwMode="auto">
              <a:xfrm>
                <a:off x="1440" y="2607"/>
                <a:ext cx="2020" cy="259"/>
              </a:xfrm>
              <a:prstGeom prst="rect">
                <a:avLst/>
              </a:prstGeom>
              <a:solidFill>
                <a:srgbClr val="DDDDDD">
                  <a:alpha val="50195"/>
                </a:srgbClr>
              </a:solidFill>
              <a:ln w="9525">
                <a:noFill/>
                <a:miter lim="800000"/>
                <a:headEnd/>
                <a:tailEnd/>
              </a:ln>
            </p:spPr>
            <p:txBody>
              <a:bodyPr>
                <a:spAutoFit/>
              </a:bodyPr>
              <a:lstStyle/>
              <a:p>
                <a:pPr>
                  <a:defRPr/>
                </a:pPr>
                <a:r>
                  <a:rPr lang="pt-BR" sz="2400" dirty="0" err="1">
                    <a:latin typeface="Calibri"/>
                    <a:ea typeface="+mn-ea"/>
                    <a:cs typeface="Calibri"/>
                  </a:rPr>
                  <a:t>Burn</a:t>
                </a:r>
                <a:r>
                  <a:rPr lang="pt-BR" sz="2400" dirty="0">
                    <a:latin typeface="Calibri"/>
                    <a:ea typeface="+mn-ea"/>
                    <a:cs typeface="Calibri"/>
                  </a:rPr>
                  <a:t>: </a:t>
                </a:r>
                <a:r>
                  <a:rPr lang="pt-BR" sz="2400" dirty="0" err="1">
                    <a:latin typeface="Calibri"/>
                    <a:ea typeface="+mn-ea"/>
                    <a:cs typeface="Calibri"/>
                  </a:rPr>
                  <a:t>end</a:t>
                </a:r>
                <a:r>
                  <a:rPr lang="pt-BR" sz="2400" dirty="0">
                    <a:latin typeface="Calibri"/>
                    <a:ea typeface="+mn-ea"/>
                    <a:cs typeface="Calibri"/>
                  </a:rPr>
                  <a:t> </a:t>
                </a:r>
                <a:r>
                  <a:rPr lang="pt-BR" sz="2400" dirty="0" err="1">
                    <a:latin typeface="Calibri"/>
                    <a:ea typeface="+mn-ea"/>
                    <a:cs typeface="Calibri"/>
                  </a:rPr>
                  <a:t>of</a:t>
                </a:r>
                <a:r>
                  <a:rPr lang="pt-BR" sz="2400" dirty="0">
                    <a:latin typeface="Calibri"/>
                    <a:ea typeface="+mn-ea"/>
                    <a:cs typeface="Calibri"/>
                  </a:rPr>
                  <a:t> </a:t>
                </a:r>
                <a:r>
                  <a:rPr lang="pt-BR" sz="2400" dirty="0" err="1">
                    <a:latin typeface="Calibri"/>
                    <a:ea typeface="+mn-ea"/>
                    <a:cs typeface="Calibri"/>
                  </a:rPr>
                  <a:t>dry</a:t>
                </a:r>
                <a:r>
                  <a:rPr lang="pt-BR" sz="2400" dirty="0">
                    <a:latin typeface="Calibri"/>
                    <a:ea typeface="+mn-ea"/>
                    <a:cs typeface="Calibri"/>
                  </a:rPr>
                  <a:t> </a:t>
                </a:r>
                <a:r>
                  <a:rPr lang="pt-BR" sz="2400" dirty="0" err="1">
                    <a:latin typeface="Calibri"/>
                    <a:ea typeface="+mn-ea"/>
                    <a:cs typeface="Calibri"/>
                  </a:rPr>
                  <a:t>season</a:t>
                </a:r>
                <a:endParaRPr lang="pt-BR" sz="2400" dirty="0">
                  <a:latin typeface="Calibri"/>
                  <a:ea typeface="+mn-ea"/>
                  <a:cs typeface="Calibri"/>
                </a:endParaRPr>
              </a:p>
            </p:txBody>
          </p:sp>
          <p:sp>
            <p:nvSpPr>
              <p:cNvPr id="15" name="Text Box 2058"/>
              <p:cNvSpPr txBox="1">
                <a:spLocks noChangeArrowheads="1"/>
              </p:cNvSpPr>
              <p:nvPr/>
            </p:nvSpPr>
            <p:spPr bwMode="auto">
              <a:xfrm>
                <a:off x="496" y="1053"/>
                <a:ext cx="2032" cy="259"/>
              </a:xfrm>
              <a:prstGeom prst="rect">
                <a:avLst/>
              </a:prstGeom>
              <a:solidFill>
                <a:srgbClr val="DDDDDD">
                  <a:alpha val="50195"/>
                </a:srgbClr>
              </a:solidFill>
              <a:ln w="9525">
                <a:noFill/>
                <a:miter lim="800000"/>
                <a:headEnd/>
                <a:tailEnd/>
              </a:ln>
            </p:spPr>
            <p:txBody>
              <a:bodyPr wrap="none">
                <a:spAutoFit/>
              </a:bodyPr>
              <a:lstStyle/>
              <a:p>
                <a:pPr>
                  <a:defRPr/>
                </a:pPr>
                <a:r>
                  <a:rPr lang="pt-BR" sz="2400" dirty="0" err="1">
                    <a:latin typeface="Calibri"/>
                    <a:ea typeface="+mn-ea"/>
                    <a:cs typeface="Calibri"/>
                  </a:rPr>
                  <a:t>Slash</a:t>
                </a:r>
                <a:r>
                  <a:rPr lang="pt-BR" sz="2400" dirty="0">
                    <a:latin typeface="Calibri"/>
                    <a:ea typeface="+mn-ea"/>
                    <a:cs typeface="Calibri"/>
                  </a:rPr>
                  <a:t>: start </a:t>
                </a:r>
                <a:r>
                  <a:rPr lang="pt-BR" sz="2400" dirty="0" err="1">
                    <a:latin typeface="Calibri"/>
                    <a:ea typeface="+mn-ea"/>
                    <a:cs typeface="Calibri"/>
                  </a:rPr>
                  <a:t>of</a:t>
                </a:r>
                <a:r>
                  <a:rPr lang="pt-BR" sz="2400" dirty="0">
                    <a:latin typeface="Calibri"/>
                    <a:ea typeface="+mn-ea"/>
                    <a:cs typeface="Calibri"/>
                  </a:rPr>
                  <a:t> </a:t>
                </a:r>
                <a:r>
                  <a:rPr lang="pt-BR" sz="2400" dirty="0" err="1">
                    <a:latin typeface="Calibri"/>
                    <a:ea typeface="+mn-ea"/>
                    <a:cs typeface="Calibri"/>
                  </a:rPr>
                  <a:t>dry</a:t>
                </a:r>
                <a:r>
                  <a:rPr lang="pt-BR" sz="2400" dirty="0">
                    <a:latin typeface="Calibri"/>
                    <a:ea typeface="+mn-ea"/>
                    <a:cs typeface="Calibri"/>
                  </a:rPr>
                  <a:t> </a:t>
                </a:r>
                <a:r>
                  <a:rPr lang="pt-BR" sz="2400" dirty="0" err="1">
                    <a:latin typeface="Calibri"/>
                    <a:ea typeface="+mn-ea"/>
                    <a:cs typeface="Calibri"/>
                  </a:rPr>
                  <a:t>season</a:t>
                </a:r>
                <a:endParaRPr lang="pt-BR" sz="2400" dirty="0">
                  <a:latin typeface="Calibri"/>
                  <a:ea typeface="+mn-ea"/>
                  <a:cs typeface="Calibri"/>
                </a:endParaRPr>
              </a:p>
            </p:txBody>
          </p:sp>
        </p:grpSp>
        <p:sp>
          <p:nvSpPr>
            <p:cNvPr id="25609" name="AutoShape 2056"/>
            <p:cNvSpPr>
              <a:spLocks noChangeArrowheads="1"/>
            </p:cNvSpPr>
            <p:nvPr/>
          </p:nvSpPr>
          <p:spPr bwMode="auto">
            <a:xfrm>
              <a:off x="1200" y="3264"/>
              <a:ext cx="432" cy="384"/>
            </a:xfrm>
            <a:prstGeom prst="rightArrow">
              <a:avLst>
                <a:gd name="adj1" fmla="val 50000"/>
                <a:gd name="adj2" fmla="val 28125"/>
              </a:avLst>
            </a:prstGeom>
            <a:solidFill>
              <a:srgbClr val="FF9933">
                <a:alpha val="50195"/>
              </a:srgbClr>
            </a:solidFill>
            <a:ln w="9525">
              <a:solidFill>
                <a:schemeClr val="tx1"/>
              </a:solidFill>
              <a:miter lim="800000"/>
              <a:headEnd/>
              <a:tailEnd/>
            </a:ln>
          </p:spPr>
          <p:txBody>
            <a:bodyPr wrap="none" anchor="ctr"/>
            <a:lstStyle/>
            <a:p>
              <a:endParaRPr lang="pt-BR"/>
            </a:p>
          </p:txBody>
        </p:sp>
      </p:grpSp>
      <p:grpSp>
        <p:nvGrpSpPr>
          <p:cNvPr id="4" name="Group 2062"/>
          <p:cNvGrpSpPr>
            <a:grpSpLocks/>
          </p:cNvGrpSpPr>
          <p:nvPr/>
        </p:nvGrpSpPr>
        <p:grpSpPr bwMode="auto">
          <a:xfrm>
            <a:off x="533400" y="3352800"/>
            <a:ext cx="1576388" cy="3200400"/>
            <a:chOff x="288" y="2160"/>
            <a:chExt cx="993" cy="2016"/>
          </a:xfrm>
        </p:grpSpPr>
        <p:pic>
          <p:nvPicPr>
            <p:cNvPr id="25606" name="Picture 4"/>
            <p:cNvPicPr>
              <a:picLocks noChangeAspect="1" noChangeArrowheads="1"/>
            </p:cNvPicPr>
            <p:nvPr/>
          </p:nvPicPr>
          <p:blipFill>
            <a:blip r:embed="rId5">
              <a:extLst>
                <a:ext uri="{28A0092B-C50C-407E-A947-70E740481C1C}">
                  <a14:useLocalDpi xmlns:a14="http://schemas.microsoft.com/office/drawing/2010/main" val="0"/>
                </a:ext>
              </a:extLst>
            </a:blip>
            <a:srcRect r="47"/>
            <a:stretch>
              <a:fillRect/>
            </a:stretch>
          </p:blipFill>
          <p:spPr bwMode="auto">
            <a:xfrm>
              <a:off x="288" y="2496"/>
              <a:ext cx="993" cy="168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7" name="AutoShape 2055"/>
            <p:cNvSpPr>
              <a:spLocks noChangeArrowheads="1"/>
            </p:cNvSpPr>
            <p:nvPr/>
          </p:nvSpPr>
          <p:spPr bwMode="auto">
            <a:xfrm>
              <a:off x="528" y="2160"/>
              <a:ext cx="336" cy="720"/>
            </a:xfrm>
            <a:prstGeom prst="downArrow">
              <a:avLst>
                <a:gd name="adj1" fmla="val 50000"/>
                <a:gd name="adj2" fmla="val 53571"/>
              </a:avLst>
            </a:prstGeom>
            <a:solidFill>
              <a:srgbClr val="FF9933">
                <a:alpha val="50195"/>
              </a:srgbClr>
            </a:solidFill>
            <a:ln w="9525">
              <a:solidFill>
                <a:schemeClr val="tx1"/>
              </a:solidFill>
              <a:miter lim="800000"/>
              <a:headEnd/>
              <a:tailEnd/>
            </a:ln>
          </p:spPr>
          <p:txBody>
            <a:bodyPr wrap="none" anchor="ctr"/>
            <a:lstStyle/>
            <a:p>
              <a:endParaRPr lang="pt-BR"/>
            </a:p>
          </p:txBody>
        </p:sp>
      </p:grpSp>
    </p:spTree>
    <p:extLst>
      <p:ext uri="{BB962C8B-B14F-4D97-AF65-F5344CB8AC3E}">
        <p14:creationId xmlns:p14="http://schemas.microsoft.com/office/powerpoint/2010/main" val="1679737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m 11" descr="seletiv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434340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ítulo 1"/>
          <p:cNvSpPr>
            <a:spLocks noGrp="1"/>
          </p:cNvSpPr>
          <p:nvPr>
            <p:ph type="title"/>
          </p:nvPr>
        </p:nvSpPr>
        <p:spPr/>
        <p:txBody>
          <a:bodyPr/>
          <a:lstStyle/>
          <a:p>
            <a:pPr eaLnBrk="1" hangingPunct="1"/>
            <a:r>
              <a:rPr lang="pt-BR" dirty="0" err="1">
                <a:latin typeface="Calibri"/>
              </a:rPr>
              <a:t>Progressive</a:t>
            </a:r>
            <a:r>
              <a:rPr lang="pt-BR" dirty="0">
                <a:latin typeface="Calibri"/>
              </a:rPr>
              <a:t> </a:t>
            </a:r>
            <a:r>
              <a:rPr lang="pt-BR" dirty="0" err="1">
                <a:latin typeface="Calibri"/>
              </a:rPr>
              <a:t>degradation</a:t>
            </a:r>
            <a:endParaRPr lang="pt-BR" dirty="0">
              <a:latin typeface="Calibri"/>
            </a:endParaRP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1219200"/>
            <a:ext cx="4632325"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7200"/>
            <a:ext cx="43434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4500563" y="1214438"/>
            <a:ext cx="3865161" cy="461665"/>
          </a:xfrm>
          <a:prstGeom prst="rect">
            <a:avLst/>
          </a:prstGeom>
          <a:solidFill>
            <a:schemeClr val="accent6">
              <a:lumMod val="40000"/>
              <a:lumOff val="60000"/>
            </a:schemeClr>
          </a:solidFill>
        </p:spPr>
        <p:txBody>
          <a:bodyPr wrap="none">
            <a:spAutoFit/>
          </a:bodyPr>
          <a:lstStyle/>
          <a:p>
            <a:pPr>
              <a:defRPr/>
            </a:pPr>
            <a:r>
              <a:rPr lang="pt-BR" sz="2400" dirty="0">
                <a:latin typeface="Calibri"/>
                <a:ea typeface="+mn-ea"/>
              </a:rPr>
              <a:t>Wood </a:t>
            </a:r>
            <a:r>
              <a:rPr lang="pt-BR" sz="2400" dirty="0" err="1">
                <a:latin typeface="Calibri"/>
                <a:ea typeface="+mn-ea"/>
              </a:rPr>
              <a:t>extraction</a:t>
            </a:r>
            <a:r>
              <a:rPr lang="pt-BR" sz="2400" dirty="0">
                <a:latin typeface="Calibri"/>
                <a:ea typeface="+mn-ea"/>
              </a:rPr>
              <a:t> </a:t>
            </a:r>
            <a:r>
              <a:rPr lang="pt-BR" sz="2400" dirty="0" err="1">
                <a:latin typeface="Calibri"/>
                <a:ea typeface="+mn-ea"/>
              </a:rPr>
              <a:t>and</a:t>
            </a:r>
            <a:r>
              <a:rPr lang="pt-BR" sz="2400" dirty="0">
                <a:latin typeface="Calibri"/>
                <a:ea typeface="+mn-ea"/>
              </a:rPr>
              <a:t> </a:t>
            </a:r>
            <a:r>
              <a:rPr lang="pt-BR" sz="2400" dirty="0" err="1">
                <a:latin typeface="Calibri"/>
                <a:ea typeface="+mn-ea"/>
              </a:rPr>
              <a:t>burning</a:t>
            </a:r>
            <a:endParaRPr lang="pt-BR" sz="2400" dirty="0">
              <a:latin typeface="Calibri"/>
              <a:ea typeface="+mn-ea"/>
            </a:endParaRPr>
          </a:p>
        </p:txBody>
      </p:sp>
      <p:sp>
        <p:nvSpPr>
          <p:cNvPr id="10" name="CaixaDeTexto 9"/>
          <p:cNvSpPr txBox="1"/>
          <p:nvPr/>
        </p:nvSpPr>
        <p:spPr>
          <a:xfrm>
            <a:off x="0" y="1214438"/>
            <a:ext cx="2266215" cy="461665"/>
          </a:xfrm>
          <a:prstGeom prst="rect">
            <a:avLst/>
          </a:prstGeom>
          <a:solidFill>
            <a:schemeClr val="accent6">
              <a:lumMod val="40000"/>
              <a:lumOff val="60000"/>
            </a:schemeClr>
          </a:solidFill>
        </p:spPr>
        <p:txBody>
          <a:bodyPr wrap="none">
            <a:spAutoFit/>
          </a:bodyPr>
          <a:lstStyle/>
          <a:p>
            <a:pPr>
              <a:defRPr/>
            </a:pPr>
            <a:r>
              <a:rPr lang="pt-BR" sz="2400" dirty="0" err="1">
                <a:latin typeface="Calibri"/>
                <a:ea typeface="+mn-ea"/>
              </a:rPr>
              <a:t>Selective</a:t>
            </a:r>
            <a:r>
              <a:rPr lang="pt-BR" sz="2400" dirty="0">
                <a:latin typeface="Calibri"/>
                <a:ea typeface="+mn-ea"/>
              </a:rPr>
              <a:t> </a:t>
            </a:r>
            <a:r>
              <a:rPr lang="pt-BR" sz="2400" dirty="0" err="1">
                <a:latin typeface="Calibri"/>
                <a:ea typeface="+mn-ea"/>
              </a:rPr>
              <a:t>logging</a:t>
            </a:r>
            <a:endParaRPr lang="pt-BR" sz="2400" dirty="0">
              <a:latin typeface="Calibri"/>
              <a:ea typeface="+mn-ea"/>
            </a:endParaRPr>
          </a:p>
        </p:txBody>
      </p:sp>
      <p:sp>
        <p:nvSpPr>
          <p:cNvPr id="11" name="CaixaDeTexto 10"/>
          <p:cNvSpPr txBox="1"/>
          <p:nvPr/>
        </p:nvSpPr>
        <p:spPr>
          <a:xfrm>
            <a:off x="0" y="4191000"/>
            <a:ext cx="4343400" cy="461963"/>
          </a:xfrm>
          <a:prstGeom prst="rect">
            <a:avLst/>
          </a:prstGeom>
          <a:solidFill>
            <a:schemeClr val="accent6">
              <a:lumMod val="40000"/>
              <a:lumOff val="60000"/>
            </a:schemeClr>
          </a:solidFill>
        </p:spPr>
        <p:txBody>
          <a:bodyPr>
            <a:spAutoFit/>
          </a:bodyPr>
          <a:lstStyle/>
          <a:p>
            <a:pPr>
              <a:defRPr/>
            </a:pPr>
            <a:r>
              <a:rPr lang="pt-BR" sz="2400" dirty="0" err="1">
                <a:latin typeface="Calibri"/>
                <a:ea typeface="+mn-ea"/>
              </a:rPr>
              <a:t>Further</a:t>
            </a:r>
            <a:r>
              <a:rPr lang="pt-BR" sz="2400" dirty="0">
                <a:latin typeface="Calibri"/>
                <a:ea typeface="+mn-ea"/>
              </a:rPr>
              <a:t> </a:t>
            </a:r>
            <a:r>
              <a:rPr lang="pt-BR" sz="2400" dirty="0" err="1">
                <a:latin typeface="Calibri"/>
                <a:ea typeface="+mn-ea"/>
              </a:rPr>
              <a:t>burning</a:t>
            </a:r>
            <a:r>
              <a:rPr lang="pt-BR" sz="2400" dirty="0">
                <a:latin typeface="Calibri"/>
                <a:ea typeface="+mn-ea"/>
              </a:rPr>
              <a:t> </a:t>
            </a:r>
            <a:r>
              <a:rPr lang="pt-BR" sz="2400" dirty="0" err="1">
                <a:latin typeface="Calibri"/>
                <a:ea typeface="+mn-ea"/>
              </a:rPr>
              <a:t>and</a:t>
            </a:r>
            <a:r>
              <a:rPr lang="pt-BR" sz="2400" dirty="0">
                <a:latin typeface="Calibri"/>
                <a:ea typeface="+mn-ea"/>
              </a:rPr>
              <a:t> </a:t>
            </a:r>
            <a:r>
              <a:rPr lang="pt-BR" sz="2400" dirty="0" err="1">
                <a:latin typeface="Calibri"/>
                <a:ea typeface="+mn-ea"/>
              </a:rPr>
              <a:t>pasture</a:t>
            </a:r>
            <a:endParaRPr lang="pt-BR" sz="2400" dirty="0">
              <a:latin typeface="Calibri"/>
              <a:ea typeface="+mn-ea"/>
            </a:endParaRPr>
          </a:p>
        </p:txBody>
      </p:sp>
      <p:sp>
        <p:nvSpPr>
          <p:cNvPr id="26633" name="Text Box 5"/>
          <p:cNvSpPr txBox="1">
            <a:spLocks noChangeArrowheads="1"/>
          </p:cNvSpPr>
          <p:nvPr/>
        </p:nvSpPr>
        <p:spPr bwMode="auto">
          <a:xfrm>
            <a:off x="6632575" y="487363"/>
            <a:ext cx="22922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r>
              <a:rPr lang="en-US" sz="1600" dirty="0">
                <a:latin typeface="Calibri"/>
              </a:rPr>
              <a:t>Barlow and Peters (2008)</a:t>
            </a:r>
          </a:p>
        </p:txBody>
      </p:sp>
      <p:pic>
        <p:nvPicPr>
          <p:cNvPr id="26634" name="Imagem 12" descr="corte_ras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191000"/>
            <a:ext cx="46482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4495800" y="4191000"/>
            <a:ext cx="4343400" cy="461963"/>
          </a:xfrm>
          <a:prstGeom prst="rect">
            <a:avLst/>
          </a:prstGeom>
          <a:solidFill>
            <a:schemeClr val="accent6">
              <a:lumMod val="40000"/>
              <a:lumOff val="60000"/>
            </a:schemeClr>
          </a:solidFill>
        </p:spPr>
        <p:txBody>
          <a:bodyPr>
            <a:spAutoFit/>
          </a:bodyPr>
          <a:lstStyle/>
          <a:p>
            <a:pPr>
              <a:defRPr/>
            </a:pPr>
            <a:r>
              <a:rPr lang="pt-BR" sz="2400" dirty="0" err="1">
                <a:latin typeface="Calibri"/>
                <a:ea typeface="+mn-ea"/>
              </a:rPr>
              <a:t>Clear</a:t>
            </a:r>
            <a:r>
              <a:rPr lang="pt-BR" sz="2400" dirty="0">
                <a:latin typeface="Calibri"/>
                <a:ea typeface="+mn-ea"/>
              </a:rPr>
              <a:t> </a:t>
            </a:r>
            <a:r>
              <a:rPr lang="pt-BR" sz="2400" dirty="0" err="1">
                <a:latin typeface="Calibri"/>
                <a:ea typeface="+mn-ea"/>
              </a:rPr>
              <a:t>cut</a:t>
            </a:r>
            <a:endParaRPr lang="pt-BR" sz="2400" dirty="0">
              <a:latin typeface="Calibri"/>
              <a:ea typeface="+mn-ea"/>
            </a:endParaRPr>
          </a:p>
        </p:txBody>
      </p:sp>
    </p:spTree>
    <p:extLst>
      <p:ext uri="{BB962C8B-B14F-4D97-AF65-F5344CB8AC3E}">
        <p14:creationId xmlns:p14="http://schemas.microsoft.com/office/powerpoint/2010/main" val="25451224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4630738" y="3827463"/>
            <a:ext cx="4564062" cy="3205162"/>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2"/>
          <p:cNvGrpSpPr>
            <a:grpSpLocks/>
          </p:cNvGrpSpPr>
          <p:nvPr/>
        </p:nvGrpSpPr>
        <p:grpSpPr bwMode="auto">
          <a:xfrm>
            <a:off x="3590925" y="1166813"/>
            <a:ext cx="5553075" cy="2987675"/>
            <a:chOff x="2180" y="768"/>
            <a:chExt cx="3580" cy="1882"/>
          </a:xfrm>
        </p:grpSpPr>
        <p:pic>
          <p:nvPicPr>
            <p:cNvPr id="34827" name="Picture 27"/>
            <p:cNvPicPr>
              <a:picLocks noChangeAspect="1" noChangeArrowheads="1"/>
            </p:cNvPicPr>
            <p:nvPr/>
          </p:nvPicPr>
          <p:blipFill>
            <a:blip r:embed="rId4">
              <a:lum bright="10000" contrast="40000"/>
              <a:extLst>
                <a:ext uri="{28A0092B-C50C-407E-A947-70E740481C1C}">
                  <a14:useLocalDpi xmlns:a14="http://schemas.microsoft.com/office/drawing/2010/main" val="0"/>
                </a:ext>
              </a:extLst>
            </a:blip>
            <a:srcRect l="-1299"/>
            <a:stretch>
              <a:fillRect/>
            </a:stretch>
          </p:blipFill>
          <p:spPr bwMode="auto">
            <a:xfrm>
              <a:off x="2180" y="768"/>
              <a:ext cx="3580" cy="1882"/>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4828" name="Text Box 31"/>
            <p:cNvSpPr txBox="1">
              <a:spLocks noChangeArrowheads="1"/>
            </p:cNvSpPr>
            <p:nvPr/>
          </p:nvSpPr>
          <p:spPr bwMode="auto">
            <a:xfrm>
              <a:off x="2960" y="768"/>
              <a:ext cx="2182"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T2 – Loss of smaller trees</a:t>
              </a:r>
            </a:p>
          </p:txBody>
        </p:sp>
      </p:grpSp>
      <p:sp>
        <p:nvSpPr>
          <p:cNvPr id="34819" name="Rectangle 2"/>
          <p:cNvSpPr>
            <a:spLocks noGrp="1" noChangeArrowheads="1"/>
          </p:cNvSpPr>
          <p:nvPr>
            <p:ph type="title"/>
          </p:nvPr>
        </p:nvSpPr>
        <p:spPr>
          <a:xfrm>
            <a:off x="752475" y="460375"/>
            <a:ext cx="8162925" cy="519113"/>
          </a:xfrm>
        </p:spPr>
        <p:txBody>
          <a:bodyPr/>
          <a:lstStyle/>
          <a:p>
            <a:pPr eaLnBrk="1" hangingPunct="1"/>
            <a:r>
              <a:rPr lang="pt-BR">
                <a:latin typeface="Calibri" charset="0"/>
              </a:rPr>
              <a:t>How does deforestation happen?</a:t>
            </a:r>
          </a:p>
        </p:txBody>
      </p:sp>
      <p:grpSp>
        <p:nvGrpSpPr>
          <p:cNvPr id="3" name="Group 22"/>
          <p:cNvGrpSpPr>
            <a:grpSpLocks/>
          </p:cNvGrpSpPr>
          <p:nvPr/>
        </p:nvGrpSpPr>
        <p:grpSpPr bwMode="auto">
          <a:xfrm>
            <a:off x="0" y="1143000"/>
            <a:ext cx="4648200" cy="2994025"/>
            <a:chOff x="0" y="720"/>
            <a:chExt cx="2928" cy="1886"/>
          </a:xfrm>
        </p:grpSpPr>
        <p:pic>
          <p:nvPicPr>
            <p:cNvPr id="34825" name="Picture 13"/>
            <p:cNvPicPr>
              <a:picLocks noChangeAspect="1" noChangeArrowheads="1"/>
            </p:cNvPicPr>
            <p:nvPr/>
          </p:nvPicPr>
          <p:blipFill>
            <a:blip r:embed="rId5">
              <a:lum contrast="30000"/>
              <a:extLst>
                <a:ext uri="{28A0092B-C50C-407E-A947-70E740481C1C}">
                  <a14:useLocalDpi xmlns:a14="http://schemas.microsoft.com/office/drawing/2010/main" val="0"/>
                </a:ext>
              </a:extLst>
            </a:blip>
            <a:srcRect b="-117"/>
            <a:stretch>
              <a:fillRect/>
            </a:stretch>
          </p:blipFill>
          <p:spPr bwMode="auto">
            <a:xfrm>
              <a:off x="0" y="720"/>
              <a:ext cx="2928" cy="1886"/>
            </a:xfrm>
            <a:prstGeom prst="rect">
              <a:avLst/>
            </a:prstGeom>
            <a:noFill/>
            <a:ln w="31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Text Box 17"/>
            <p:cNvSpPr txBox="1">
              <a:spLocks noChangeArrowheads="1"/>
            </p:cNvSpPr>
            <p:nvPr/>
          </p:nvSpPr>
          <p:spPr bwMode="auto">
            <a:xfrm>
              <a:off x="0" y="720"/>
              <a:ext cx="1837"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T1 – Selective logging</a:t>
              </a:r>
            </a:p>
          </p:txBody>
        </p:sp>
      </p:grpSp>
      <p:grpSp>
        <p:nvGrpSpPr>
          <p:cNvPr id="4" name="Group 35"/>
          <p:cNvGrpSpPr>
            <a:grpSpLocks/>
          </p:cNvGrpSpPr>
          <p:nvPr/>
        </p:nvGrpSpPr>
        <p:grpSpPr bwMode="auto">
          <a:xfrm>
            <a:off x="0" y="4114800"/>
            <a:ext cx="7956550" cy="2908300"/>
            <a:chOff x="0" y="2592"/>
            <a:chExt cx="5012" cy="1832"/>
          </a:xfrm>
        </p:grpSpPr>
        <p:pic>
          <p:nvPicPr>
            <p:cNvPr id="34822" name="Picture 2"/>
            <p:cNvPicPr>
              <a:picLocks noChangeAspect="1" noChangeArrowheads="1"/>
            </p:cNvPicPr>
            <p:nvPr/>
          </p:nvPicPr>
          <p:blipFill>
            <a:blip r:embed="rId6">
              <a:lum bright="10000" contrast="10000"/>
              <a:extLst>
                <a:ext uri="{28A0092B-C50C-407E-A947-70E740481C1C}">
                  <a14:useLocalDpi xmlns:a14="http://schemas.microsoft.com/office/drawing/2010/main" val="0"/>
                </a:ext>
              </a:extLst>
            </a:blip>
            <a:srcRect/>
            <a:stretch>
              <a:fillRect/>
            </a:stretch>
          </p:blipFill>
          <p:spPr bwMode="auto">
            <a:xfrm>
              <a:off x="0" y="2592"/>
              <a:ext cx="2919" cy="183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4823" name="Text Box 18"/>
            <p:cNvSpPr txBox="1">
              <a:spLocks noChangeArrowheads="1"/>
            </p:cNvSpPr>
            <p:nvPr/>
          </p:nvSpPr>
          <p:spPr bwMode="auto">
            <a:xfrm>
              <a:off x="0" y="2592"/>
              <a:ext cx="2036"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T3 – Loss &gt;50% of forest</a:t>
              </a:r>
            </a:p>
          </p:txBody>
        </p:sp>
        <p:sp>
          <p:nvSpPr>
            <p:cNvPr id="34824" name="Text Box 18"/>
            <p:cNvSpPr txBox="1">
              <a:spLocks noChangeArrowheads="1"/>
            </p:cNvSpPr>
            <p:nvPr/>
          </p:nvSpPr>
          <p:spPr bwMode="auto">
            <a:xfrm>
              <a:off x="2976" y="2592"/>
              <a:ext cx="2036"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T4 – Loss &gt;90% of forest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0" y="1143000"/>
            <a:ext cx="4572000" cy="584200"/>
          </a:xfrm>
          <a:prstGeom prst="rect">
            <a:avLst/>
          </a:prstGeom>
          <a:solidFill>
            <a:schemeClr val="bg1">
              <a:lumMod val="95000"/>
            </a:schemeClr>
          </a:solidFill>
        </p:spPr>
        <p:txBody>
          <a:bodyPr>
            <a:spAutoFit/>
          </a:bodyPr>
          <a:lstStyle>
            <a:lvl1pPr eaLnBrk="0" hangingPunct="0">
              <a:defRPr sz="1300">
                <a:solidFill>
                  <a:schemeClr val="tx1"/>
                </a:solidFill>
                <a:latin typeface="Trebuchet MS" charset="0"/>
                <a:ea typeface="ＭＳ Ｐゴシック" charset="0"/>
              </a:defRPr>
            </a:lvl1pPr>
            <a:lvl2pPr marL="742950" indent="-285750" eaLnBrk="0" hangingPunct="0">
              <a:defRPr sz="1300">
                <a:solidFill>
                  <a:schemeClr val="tx1"/>
                </a:solidFill>
                <a:latin typeface="Trebuchet MS" charset="0"/>
                <a:ea typeface="ＭＳ Ｐゴシック" charset="0"/>
              </a:defRPr>
            </a:lvl2pPr>
            <a:lvl3pPr marL="1143000" indent="-228600" eaLnBrk="0" hangingPunct="0">
              <a:defRPr sz="1300">
                <a:solidFill>
                  <a:schemeClr val="tx1"/>
                </a:solidFill>
                <a:latin typeface="Trebuchet MS" charset="0"/>
                <a:ea typeface="ＭＳ Ｐゴシック" charset="0"/>
              </a:defRPr>
            </a:lvl3pPr>
            <a:lvl4pPr marL="1600200" indent="-228600" eaLnBrk="0" hangingPunct="0">
              <a:defRPr sz="1300">
                <a:solidFill>
                  <a:schemeClr val="tx1"/>
                </a:solidFill>
                <a:latin typeface="Trebuchet MS" charset="0"/>
                <a:ea typeface="ＭＳ Ｐゴシック" charset="0"/>
              </a:defRPr>
            </a:lvl4pPr>
            <a:lvl5pPr marL="2057400" indent="-228600" eaLnBrk="0" hangingPunct="0">
              <a:defRPr sz="1300">
                <a:solidFill>
                  <a:schemeClr val="tx1"/>
                </a:solidFill>
                <a:latin typeface="Trebuchet MS" charset="0"/>
                <a:ea typeface="ＭＳ Ｐゴシック" charset="0"/>
              </a:defRPr>
            </a:lvl5pPr>
            <a:lvl6pPr marL="2514600" indent="-228600" algn="ctr" eaLnBrk="0" fontAlgn="base" hangingPunct="0">
              <a:spcBef>
                <a:spcPct val="50000"/>
              </a:spcBef>
              <a:spcAft>
                <a:spcPct val="0"/>
              </a:spcAft>
              <a:defRPr sz="1300">
                <a:solidFill>
                  <a:schemeClr val="tx1"/>
                </a:solidFill>
                <a:latin typeface="Trebuchet MS" charset="0"/>
                <a:ea typeface="ＭＳ Ｐゴシック" charset="0"/>
              </a:defRPr>
            </a:lvl6pPr>
            <a:lvl7pPr marL="2971800" indent="-228600" algn="ctr" eaLnBrk="0" fontAlgn="base" hangingPunct="0">
              <a:spcBef>
                <a:spcPct val="50000"/>
              </a:spcBef>
              <a:spcAft>
                <a:spcPct val="0"/>
              </a:spcAft>
              <a:defRPr sz="1300">
                <a:solidFill>
                  <a:schemeClr val="tx1"/>
                </a:solidFill>
                <a:latin typeface="Trebuchet MS" charset="0"/>
                <a:ea typeface="ＭＳ Ｐゴシック" charset="0"/>
              </a:defRPr>
            </a:lvl7pPr>
            <a:lvl8pPr marL="3429000" indent="-228600" algn="ctr" eaLnBrk="0" fontAlgn="base" hangingPunct="0">
              <a:spcBef>
                <a:spcPct val="50000"/>
              </a:spcBef>
              <a:spcAft>
                <a:spcPct val="0"/>
              </a:spcAft>
              <a:defRPr sz="1300">
                <a:solidFill>
                  <a:schemeClr val="tx1"/>
                </a:solidFill>
                <a:latin typeface="Trebuchet MS" charset="0"/>
                <a:ea typeface="ＭＳ Ｐゴシック" charset="0"/>
              </a:defRPr>
            </a:lvl8pPr>
            <a:lvl9pPr marL="3886200" indent="-228600" algn="ctr" eaLnBrk="0" fontAlgn="base" hangingPunct="0">
              <a:spcBef>
                <a:spcPct val="50000"/>
              </a:spcBef>
              <a:spcAft>
                <a:spcPct val="0"/>
              </a:spcAft>
              <a:defRPr sz="1300">
                <a:solidFill>
                  <a:schemeClr val="tx1"/>
                </a:solidFill>
                <a:latin typeface="Trebuchet MS" charset="0"/>
                <a:ea typeface="ＭＳ Ｐゴシック" charset="0"/>
              </a:defRPr>
            </a:lvl9pPr>
          </a:lstStyle>
          <a:p>
            <a:pPr eaLnBrk="1" hangingPunct="1">
              <a:defRPr/>
            </a:pPr>
            <a:r>
              <a:rPr lang="pt-BR" sz="3200" dirty="0" smtClean="0">
                <a:latin typeface="Calibri" charset="0"/>
                <a:cs typeface="Arial" charset="0"/>
              </a:rPr>
              <a:t>Final = </a:t>
            </a:r>
            <a:r>
              <a:rPr lang="pt-BR" sz="3200" dirty="0" err="1" smtClean="0">
                <a:latin typeface="Calibri" charset="0"/>
                <a:cs typeface="Arial" charset="0"/>
              </a:rPr>
              <a:t>Clear</a:t>
            </a:r>
            <a:r>
              <a:rPr lang="pt-BR" sz="3200" dirty="0" smtClean="0">
                <a:latin typeface="Calibri" charset="0"/>
                <a:cs typeface="Arial" charset="0"/>
              </a:rPr>
              <a:t> </a:t>
            </a:r>
            <a:r>
              <a:rPr lang="pt-BR" sz="3200" dirty="0" err="1" smtClean="0">
                <a:latin typeface="Calibri" charset="0"/>
                <a:cs typeface="Arial" charset="0"/>
              </a:rPr>
              <a:t>cut</a:t>
            </a:r>
            <a:endParaRPr lang="pt-BR" sz="3200" dirty="0" smtClean="0">
              <a:latin typeface="Calibri" charset="0"/>
              <a:cs typeface="Arial" charset="0"/>
            </a:endParaRPr>
          </a:p>
        </p:txBody>
      </p:sp>
      <p:sp>
        <p:nvSpPr>
          <p:cNvPr id="4" name="CaixaDeTexto 3"/>
          <p:cNvSpPr txBox="1"/>
          <p:nvPr/>
        </p:nvSpPr>
        <p:spPr>
          <a:xfrm>
            <a:off x="6705600" y="1447800"/>
            <a:ext cx="2438400" cy="584200"/>
          </a:xfrm>
          <a:prstGeom prst="rect">
            <a:avLst/>
          </a:prstGeom>
          <a:solidFill>
            <a:schemeClr val="bg1">
              <a:lumMod val="95000"/>
            </a:schemeClr>
          </a:solidFill>
        </p:spPr>
        <p:txBody>
          <a:bodyPr>
            <a:spAutoFit/>
          </a:bodyPr>
          <a:lstStyle/>
          <a:p>
            <a:pPr>
              <a:defRPr/>
            </a:pPr>
            <a:r>
              <a:rPr lang="pt-BR" sz="3200" dirty="0" err="1">
                <a:latin typeface="Calibri" pitchFamily="34" charset="0"/>
                <a:ea typeface="+mn-ea"/>
                <a:cs typeface="Arial" charset="0"/>
              </a:rPr>
              <a:t>Pasture</a:t>
            </a:r>
            <a:endParaRPr lang="pt-BR" sz="3200" dirty="0">
              <a:latin typeface="Calibri" pitchFamily="34" charset="0"/>
              <a:ea typeface="+mn-ea"/>
              <a:cs typeface="Arial" charset="0"/>
            </a:endParaRPr>
          </a:p>
        </p:txBody>
      </p:sp>
      <p:sp>
        <p:nvSpPr>
          <p:cNvPr id="5" name="Seta para a direita 4"/>
          <p:cNvSpPr/>
          <p:nvPr/>
        </p:nvSpPr>
        <p:spPr bwMode="auto">
          <a:xfrm>
            <a:off x="4800600" y="1524000"/>
            <a:ext cx="1676400" cy="381000"/>
          </a:xfrm>
          <a:prstGeom prst="rightArrow">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Imagem 15" descr="seletiv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247650"/>
            <a:ext cx="3509962" cy="2352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2809875"/>
            <a:ext cx="3527425" cy="204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447800" y="5791200"/>
            <a:ext cx="938929" cy="369332"/>
          </a:xfrm>
          <a:prstGeom prst="rect">
            <a:avLst/>
          </a:prstGeom>
          <a:solidFill>
            <a:schemeClr val="accent6">
              <a:lumMod val="40000"/>
              <a:lumOff val="60000"/>
            </a:schemeClr>
          </a:solidFill>
        </p:spPr>
        <p:txBody>
          <a:bodyPr wrap="none">
            <a:spAutoFit/>
          </a:bodyPr>
          <a:lstStyle/>
          <a:p>
            <a:pPr>
              <a:defRPr/>
            </a:pPr>
            <a:r>
              <a:rPr lang="pt-BR" sz="1800" dirty="0">
                <a:latin typeface="Calibri"/>
                <a:ea typeface="+mn-ea"/>
                <a:cs typeface="Arial" charset="0"/>
              </a:rPr>
              <a:t>Floresta </a:t>
            </a:r>
          </a:p>
        </p:txBody>
      </p:sp>
      <p:pic>
        <p:nvPicPr>
          <p:cNvPr id="38916" name="Imagem 12" descr="corte_ras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738" y="4979988"/>
            <a:ext cx="3524250" cy="1878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Seta para baixo 17"/>
          <p:cNvSpPr>
            <a:spLocks noChangeArrowheads="1"/>
          </p:cNvSpPr>
          <p:nvPr/>
        </p:nvSpPr>
        <p:spPr bwMode="auto">
          <a:xfrm>
            <a:off x="4343400" y="285750"/>
            <a:ext cx="280988" cy="6572250"/>
          </a:xfrm>
          <a:prstGeom prst="downArrow">
            <a:avLst>
              <a:gd name="adj1" fmla="val 50000"/>
              <a:gd name="adj2" fmla="val 49812"/>
            </a:avLst>
          </a:prstGeom>
          <a:solidFill>
            <a:srgbClr val="258B64"/>
          </a:solidFill>
          <a:ln w="9525">
            <a:solidFill>
              <a:schemeClr val="tx1"/>
            </a:solidFill>
            <a:miter lim="800000"/>
            <a:headEnd/>
            <a:tailEnd/>
          </a:ln>
        </p:spPr>
        <p:txBody>
          <a:bodyPr wrap="none"/>
          <a:lstStyle/>
          <a:p>
            <a:endParaRPr lang="en-GB"/>
          </a:p>
        </p:txBody>
      </p:sp>
      <p:sp>
        <p:nvSpPr>
          <p:cNvPr id="8199" name="CaixaDeTexto 18"/>
          <p:cNvSpPr txBox="1">
            <a:spLocks noChangeArrowheads="1"/>
          </p:cNvSpPr>
          <p:nvPr/>
        </p:nvSpPr>
        <p:spPr bwMode="auto">
          <a:xfrm rot="-5400000">
            <a:off x="3506787" y="3351213"/>
            <a:ext cx="1216025" cy="457200"/>
          </a:xfrm>
          <a:prstGeom prst="rect">
            <a:avLst/>
          </a:prstGeom>
          <a:noFill/>
          <a:ln w="9525">
            <a:noFill/>
            <a:miter lim="800000"/>
            <a:headEnd/>
            <a:tailEnd/>
          </a:ln>
        </p:spPr>
        <p:txBody>
          <a:bodyPr>
            <a:spAutoFit/>
          </a:bodyPr>
          <a:lstStyle/>
          <a:p>
            <a:pPr>
              <a:defRPr/>
            </a:pPr>
            <a:r>
              <a:rPr lang="pt-BR" sz="2400" dirty="0">
                <a:solidFill>
                  <a:schemeClr val="bg2">
                    <a:lumMod val="75000"/>
                  </a:schemeClr>
                </a:solidFill>
                <a:latin typeface="Calibri" pitchFamily="34" charset="0"/>
                <a:ea typeface="+mn-ea"/>
                <a:cs typeface="Calibri" pitchFamily="34" charset="0"/>
              </a:rPr>
              <a:t>time</a:t>
            </a:r>
          </a:p>
        </p:txBody>
      </p:sp>
      <p:sp>
        <p:nvSpPr>
          <p:cNvPr id="38919" name="Chave direita 19"/>
          <p:cNvSpPr>
            <a:spLocks/>
          </p:cNvSpPr>
          <p:nvPr/>
        </p:nvSpPr>
        <p:spPr bwMode="auto">
          <a:xfrm>
            <a:off x="4791075" y="257175"/>
            <a:ext cx="1905000" cy="6600825"/>
          </a:xfrm>
          <a:prstGeom prst="rightBrace">
            <a:avLst>
              <a:gd name="adj1" fmla="val 8326"/>
              <a:gd name="adj2" fmla="val 50000"/>
            </a:avLst>
          </a:prstGeom>
          <a:solidFill>
            <a:srgbClr val="258B64"/>
          </a:solidFill>
          <a:ln w="9525">
            <a:solidFill>
              <a:schemeClr val="tx1"/>
            </a:solidFill>
            <a:miter lim="800000"/>
            <a:headEnd/>
            <a:tailEnd/>
          </a:ln>
        </p:spPr>
        <p:txBody>
          <a:bodyPr wrap="none"/>
          <a:lstStyle/>
          <a:p>
            <a:endParaRPr lang="en-GB"/>
          </a:p>
        </p:txBody>
      </p:sp>
      <p:sp>
        <p:nvSpPr>
          <p:cNvPr id="8201" name="CaixaDeTexto 20"/>
          <p:cNvSpPr txBox="1">
            <a:spLocks noChangeArrowheads="1"/>
          </p:cNvSpPr>
          <p:nvPr/>
        </p:nvSpPr>
        <p:spPr bwMode="auto">
          <a:xfrm>
            <a:off x="5837238" y="2506663"/>
            <a:ext cx="3101975" cy="830262"/>
          </a:xfrm>
          <a:prstGeom prst="rect">
            <a:avLst/>
          </a:prstGeom>
          <a:noFill/>
          <a:ln w="9525">
            <a:noFill/>
            <a:miter lim="800000"/>
            <a:headEnd/>
            <a:tailEnd/>
          </a:ln>
        </p:spPr>
        <p:txBody>
          <a:bodyPr>
            <a:spAutoFit/>
          </a:bodyPr>
          <a:lstStyle/>
          <a:p>
            <a:pPr>
              <a:defRPr/>
            </a:pPr>
            <a:r>
              <a:rPr lang="pt-BR" sz="2400" b="1" dirty="0" err="1">
                <a:solidFill>
                  <a:schemeClr val="bg2">
                    <a:lumMod val="75000"/>
                  </a:schemeClr>
                </a:solidFill>
                <a:latin typeface="Calibri" pitchFamily="34" charset="0"/>
                <a:ea typeface="+mn-ea"/>
                <a:cs typeface="Calibri" pitchFamily="34" charset="0"/>
              </a:rPr>
              <a:t>dialy</a:t>
            </a:r>
            <a:r>
              <a:rPr lang="pt-BR" sz="2400" b="1" dirty="0">
                <a:solidFill>
                  <a:schemeClr val="bg2">
                    <a:lumMod val="75000"/>
                  </a:schemeClr>
                </a:solidFill>
                <a:latin typeface="Calibri" pitchFamily="34" charset="0"/>
                <a:ea typeface="+mn-ea"/>
                <a:cs typeface="Calibri" pitchFamily="34" charset="0"/>
              </a:rPr>
              <a:t> </a:t>
            </a:r>
            <a:r>
              <a:rPr lang="pt-BR" sz="2400" b="1" dirty="0" err="1">
                <a:solidFill>
                  <a:schemeClr val="bg2">
                    <a:lumMod val="75000"/>
                  </a:schemeClr>
                </a:solidFill>
                <a:latin typeface="Calibri" pitchFamily="34" charset="0"/>
                <a:ea typeface="+mn-ea"/>
                <a:cs typeface="Calibri" pitchFamily="34" charset="0"/>
              </a:rPr>
              <a:t>deforestation</a:t>
            </a:r>
            <a:r>
              <a:rPr lang="pt-BR" sz="2400" b="1" dirty="0">
                <a:solidFill>
                  <a:schemeClr val="bg2">
                    <a:lumMod val="75000"/>
                  </a:schemeClr>
                </a:solidFill>
                <a:latin typeface="Calibri" pitchFamily="34" charset="0"/>
                <a:ea typeface="+mn-ea"/>
                <a:cs typeface="Calibri" pitchFamily="34" charset="0"/>
              </a:rPr>
              <a:t> </a:t>
            </a:r>
            <a:r>
              <a:rPr lang="pt-BR" sz="2400" b="1" dirty="0" err="1">
                <a:solidFill>
                  <a:schemeClr val="bg2">
                    <a:lumMod val="75000"/>
                  </a:schemeClr>
                </a:solidFill>
                <a:latin typeface="Calibri" pitchFamily="34" charset="0"/>
                <a:ea typeface="+mn-ea"/>
                <a:cs typeface="Calibri" pitchFamily="34" charset="0"/>
              </a:rPr>
              <a:t>alerts</a:t>
            </a:r>
            <a:endParaRPr lang="pt-BR" sz="2400" b="1" dirty="0">
              <a:solidFill>
                <a:schemeClr val="bg2">
                  <a:lumMod val="75000"/>
                </a:schemeClr>
              </a:solidFill>
              <a:latin typeface="Calibri" pitchFamily="34" charset="0"/>
              <a:ea typeface="+mn-ea"/>
              <a:cs typeface="Calibri" pitchFamily="34" charset="0"/>
            </a:endParaRPr>
          </a:p>
        </p:txBody>
      </p:sp>
      <p:sp>
        <p:nvSpPr>
          <p:cNvPr id="38921" name="Chave direita 21"/>
          <p:cNvSpPr>
            <a:spLocks/>
          </p:cNvSpPr>
          <p:nvPr/>
        </p:nvSpPr>
        <p:spPr bwMode="auto">
          <a:xfrm>
            <a:off x="5824538" y="5229225"/>
            <a:ext cx="1905000" cy="1447800"/>
          </a:xfrm>
          <a:prstGeom prst="rightBrace">
            <a:avLst>
              <a:gd name="adj1" fmla="val 8333"/>
              <a:gd name="adj2" fmla="val 50000"/>
            </a:avLst>
          </a:prstGeom>
          <a:solidFill>
            <a:srgbClr val="E6BC70"/>
          </a:solidFill>
          <a:ln w="9525">
            <a:solidFill>
              <a:schemeClr val="tx1"/>
            </a:solidFill>
            <a:miter lim="800000"/>
            <a:headEnd/>
            <a:tailEnd/>
          </a:ln>
        </p:spPr>
        <p:txBody>
          <a:bodyPr wrap="none"/>
          <a:lstStyle/>
          <a:p>
            <a:endParaRPr lang="en-GB"/>
          </a:p>
        </p:txBody>
      </p:sp>
      <p:sp>
        <p:nvSpPr>
          <p:cNvPr id="8203" name="CaixaDeTexto 22"/>
          <p:cNvSpPr txBox="1">
            <a:spLocks noChangeArrowheads="1"/>
          </p:cNvSpPr>
          <p:nvPr/>
        </p:nvSpPr>
        <p:spPr bwMode="auto">
          <a:xfrm>
            <a:off x="6824663" y="4764088"/>
            <a:ext cx="2319337" cy="831850"/>
          </a:xfrm>
          <a:prstGeom prst="rect">
            <a:avLst/>
          </a:prstGeom>
          <a:noFill/>
          <a:ln w="9525">
            <a:noFill/>
            <a:miter lim="800000"/>
            <a:headEnd/>
            <a:tailEnd/>
          </a:ln>
        </p:spPr>
        <p:txBody>
          <a:bodyPr>
            <a:spAutoFit/>
          </a:bodyPr>
          <a:lstStyle/>
          <a:p>
            <a:pPr>
              <a:defRPr/>
            </a:pPr>
            <a:r>
              <a:rPr lang="pt-BR" sz="2400" b="1" dirty="0" err="1">
                <a:solidFill>
                  <a:schemeClr val="bg2">
                    <a:lumMod val="75000"/>
                  </a:schemeClr>
                </a:solidFill>
                <a:latin typeface="Calibri" pitchFamily="34" charset="0"/>
                <a:ea typeface="+mn-ea"/>
                <a:cs typeface="Calibri" pitchFamily="34" charset="0"/>
              </a:rPr>
              <a:t>Yearly</a:t>
            </a:r>
            <a:r>
              <a:rPr lang="pt-BR" sz="2400" b="1" dirty="0">
                <a:solidFill>
                  <a:schemeClr val="bg2">
                    <a:lumMod val="75000"/>
                  </a:schemeClr>
                </a:solidFill>
                <a:latin typeface="Calibri" pitchFamily="34" charset="0"/>
                <a:ea typeface="+mn-ea"/>
                <a:cs typeface="Calibri" pitchFamily="34" charset="0"/>
              </a:rPr>
              <a:t> rates </a:t>
            </a:r>
            <a:r>
              <a:rPr lang="pt-BR" sz="2400" b="1" dirty="0" err="1">
                <a:solidFill>
                  <a:schemeClr val="bg2">
                    <a:lumMod val="75000"/>
                  </a:schemeClr>
                </a:solidFill>
                <a:latin typeface="Calibri" pitchFamily="34" charset="0"/>
                <a:ea typeface="+mn-ea"/>
                <a:cs typeface="Calibri" pitchFamily="34" charset="0"/>
              </a:rPr>
              <a:t>of</a:t>
            </a:r>
            <a:r>
              <a:rPr lang="pt-BR" sz="2400" b="1" dirty="0">
                <a:solidFill>
                  <a:schemeClr val="bg2">
                    <a:lumMod val="75000"/>
                  </a:schemeClr>
                </a:solidFill>
                <a:latin typeface="Calibri" pitchFamily="34" charset="0"/>
                <a:ea typeface="+mn-ea"/>
                <a:cs typeface="Calibri" pitchFamily="34" charset="0"/>
              </a:rPr>
              <a:t> </a:t>
            </a:r>
            <a:r>
              <a:rPr lang="en-US" sz="2400" b="1" dirty="0">
                <a:solidFill>
                  <a:schemeClr val="bg2">
                    <a:lumMod val="75000"/>
                  </a:schemeClr>
                </a:solidFill>
                <a:latin typeface="Calibri" pitchFamily="34" charset="0"/>
                <a:ea typeface="+mn-ea"/>
                <a:cs typeface="Calibri" pitchFamily="34" charset="0"/>
              </a:rPr>
              <a:t>c</a:t>
            </a:r>
            <a:r>
              <a:rPr lang="pt-BR" sz="2400" b="1" dirty="0" err="1">
                <a:solidFill>
                  <a:schemeClr val="bg2">
                    <a:lumMod val="75000"/>
                  </a:schemeClr>
                </a:solidFill>
                <a:latin typeface="Calibri" pitchFamily="34" charset="0"/>
                <a:ea typeface="+mn-ea"/>
                <a:cs typeface="Calibri" pitchFamily="34" charset="0"/>
              </a:rPr>
              <a:t>lear</a:t>
            </a:r>
            <a:r>
              <a:rPr lang="pt-BR" sz="2400" b="1" dirty="0">
                <a:solidFill>
                  <a:schemeClr val="bg2">
                    <a:lumMod val="75000"/>
                  </a:schemeClr>
                </a:solidFill>
                <a:latin typeface="Calibri" pitchFamily="34" charset="0"/>
                <a:ea typeface="+mn-ea"/>
                <a:cs typeface="Calibri" pitchFamily="34" charset="0"/>
              </a:rPr>
              <a:t> </a:t>
            </a:r>
            <a:r>
              <a:rPr lang="pt-BR" sz="2400" b="1" dirty="0" err="1">
                <a:solidFill>
                  <a:schemeClr val="bg2">
                    <a:lumMod val="75000"/>
                  </a:schemeClr>
                </a:solidFill>
                <a:latin typeface="Calibri" pitchFamily="34" charset="0"/>
                <a:ea typeface="+mn-ea"/>
                <a:cs typeface="Calibri" pitchFamily="34" charset="0"/>
              </a:rPr>
              <a:t>cuts</a:t>
            </a:r>
            <a:endParaRPr lang="pt-BR" sz="2400" b="1" dirty="0">
              <a:solidFill>
                <a:schemeClr val="bg2">
                  <a:lumMod val="75000"/>
                </a:schemeClr>
              </a:solidFill>
              <a:latin typeface="Calibri" pitchFamily="34" charset="0"/>
              <a:ea typeface="+mn-ea"/>
              <a:cs typeface="Calibri" pitchFamily="34" charset="0"/>
            </a:endParaRPr>
          </a:p>
        </p:txBody>
      </p:sp>
      <p:sp>
        <p:nvSpPr>
          <p:cNvPr id="16" name="CaixaDeTexto 20"/>
          <p:cNvSpPr txBox="1">
            <a:spLocks noChangeArrowheads="1"/>
          </p:cNvSpPr>
          <p:nvPr/>
        </p:nvSpPr>
        <p:spPr bwMode="auto">
          <a:xfrm>
            <a:off x="5162550" y="325438"/>
            <a:ext cx="3981450" cy="954087"/>
          </a:xfrm>
          <a:prstGeom prst="rect">
            <a:avLst/>
          </a:prstGeom>
          <a:solidFill>
            <a:schemeClr val="accent2">
              <a:lumMod val="40000"/>
              <a:lumOff val="60000"/>
            </a:schemeClr>
          </a:solidFill>
          <a:ln w="9525">
            <a:noFill/>
            <a:miter lim="800000"/>
            <a:headEnd/>
            <a:tailEnd/>
          </a:ln>
        </p:spPr>
        <p:txBody>
          <a:bodyPr>
            <a:spAutoFit/>
          </a:bodyPr>
          <a:lstStyle/>
          <a:p>
            <a:pPr>
              <a:defRPr/>
            </a:pPr>
            <a:r>
              <a:rPr lang="pt-BR" sz="2800" b="1" dirty="0" err="1">
                <a:solidFill>
                  <a:schemeClr val="bg2">
                    <a:lumMod val="75000"/>
                  </a:schemeClr>
                </a:solidFill>
                <a:latin typeface="Calibri" pitchFamily="34" charset="0"/>
                <a:ea typeface="+mn-ea"/>
                <a:cs typeface="Calibri" pitchFamily="34" charset="0"/>
              </a:rPr>
              <a:t>INPE’s</a:t>
            </a:r>
            <a:r>
              <a:rPr lang="pt-BR" sz="2800" b="1" dirty="0">
                <a:solidFill>
                  <a:schemeClr val="bg2">
                    <a:lumMod val="75000"/>
                  </a:schemeClr>
                </a:solidFill>
                <a:latin typeface="Calibri" pitchFamily="34" charset="0"/>
                <a:ea typeface="+mn-ea"/>
                <a:cs typeface="Calibri" pitchFamily="34" charset="0"/>
              </a:rPr>
              <a:t> </a:t>
            </a:r>
            <a:r>
              <a:rPr lang="pt-BR" sz="2800" b="1" dirty="0" err="1">
                <a:solidFill>
                  <a:schemeClr val="bg2">
                    <a:lumMod val="75000"/>
                  </a:schemeClr>
                </a:solidFill>
                <a:latin typeface="Calibri" pitchFamily="34" charset="0"/>
                <a:ea typeface="+mn-ea"/>
                <a:cs typeface="Calibri" pitchFamily="34" charset="0"/>
              </a:rPr>
              <a:t>Monitoring</a:t>
            </a:r>
            <a:r>
              <a:rPr lang="pt-BR" sz="2800" b="1" dirty="0">
                <a:solidFill>
                  <a:schemeClr val="bg2">
                    <a:lumMod val="75000"/>
                  </a:schemeClr>
                </a:solidFill>
                <a:latin typeface="Calibri" pitchFamily="34" charset="0"/>
                <a:ea typeface="+mn-ea"/>
                <a:cs typeface="Calibri" pitchFamily="34" charset="0"/>
              </a:rPr>
              <a:t> Systems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2" name="Rectangle 3"/>
          <p:cNvSpPr>
            <a:spLocks noChangeArrowheads="1"/>
          </p:cNvSpPr>
          <p:nvPr/>
        </p:nvSpPr>
        <p:spPr bwMode="auto">
          <a:xfrm>
            <a:off x="0" y="6151563"/>
            <a:ext cx="9144000" cy="706437"/>
          </a:xfrm>
          <a:prstGeom prst="rect">
            <a:avLst/>
          </a:prstGeom>
          <a:solidFill>
            <a:srgbClr val="F2F2F2"/>
          </a:solidFill>
          <a:ln w="9525">
            <a:solidFill>
              <a:schemeClr val="tx1"/>
            </a:solidFill>
            <a:miter lim="800000"/>
            <a:headEnd/>
            <a:tailEnd/>
          </a:ln>
        </p:spPr>
        <p:txBody>
          <a:bodyPr wrap="none" anchor="ctr"/>
          <a:lstStyle/>
          <a:p>
            <a:pPr algn="ctr"/>
            <a:r>
              <a:rPr lang="pt-BR" sz="2800" b="1">
                <a:solidFill>
                  <a:srgbClr val="002060"/>
                </a:solidFill>
                <a:latin typeface="Calibri" charset="0"/>
              </a:rPr>
              <a:t>Daily warnings of newly deforested large areas</a:t>
            </a:r>
            <a:endParaRPr lang="en-US" sz="2800" b="1">
              <a:solidFill>
                <a:srgbClr val="002060"/>
              </a:solidFill>
              <a:latin typeface="Calibri" charset="0"/>
            </a:endParaRPr>
          </a:p>
        </p:txBody>
      </p:sp>
      <p:pic>
        <p:nvPicPr>
          <p:cNvPr id="40963" name="Picture 5" descr="logo_in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477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txBox="1">
            <a:spLocks noChangeArrowheads="1"/>
          </p:cNvSpPr>
          <p:nvPr/>
        </p:nvSpPr>
        <p:spPr bwMode="auto">
          <a:xfrm>
            <a:off x="0" y="0"/>
            <a:ext cx="9144000" cy="676275"/>
          </a:xfrm>
          <a:prstGeom prst="rect">
            <a:avLst/>
          </a:prstGeom>
          <a:solidFill>
            <a:schemeClr val="accent3">
              <a:lumMod val="95000"/>
            </a:schemeClr>
          </a:solidFill>
          <a:ln>
            <a:noFill/>
          </a:ln>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20000"/>
              </a:spcBef>
              <a:buClr>
                <a:srgbClr val="00007D"/>
              </a:buClr>
              <a:buSzPct val="75000"/>
              <a:defRPr/>
            </a:pPr>
            <a:r>
              <a:rPr lang="en-US" sz="3200" b="1" smtClean="0">
                <a:solidFill>
                  <a:srgbClr val="003366"/>
                </a:solidFill>
                <a:latin typeface="Calibri" charset="0"/>
                <a:cs typeface="Calibri" charset="0"/>
              </a:rPr>
              <a:t>Real-time Deforestation Monitoring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npo00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9050"/>
            <a:ext cx="91059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3"/>
          <p:cNvSpPr txBox="1">
            <a:spLocks noChangeArrowheads="1"/>
          </p:cNvSpPr>
          <p:nvPr/>
        </p:nvSpPr>
        <p:spPr bwMode="auto">
          <a:xfrm>
            <a:off x="0" y="0"/>
            <a:ext cx="9144000" cy="5191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spcBef>
                <a:spcPct val="50000"/>
              </a:spcBef>
            </a:pPr>
            <a:r>
              <a:rPr lang="pt-BR" sz="2800" b="1">
                <a:solidFill>
                  <a:srgbClr val="00003F"/>
                </a:solidFill>
                <a:latin typeface="Calibri" charset="0"/>
                <a:ea typeface="Geneva" charset="0"/>
                <a:cs typeface="Geneva" charset="0"/>
              </a:rPr>
              <a:t>Altamira (Pará) – LANDSAT Image – 22 August 2003  </a:t>
            </a:r>
          </a:p>
        </p:txBody>
      </p:sp>
      <p:sp>
        <p:nvSpPr>
          <p:cNvPr id="43011" name="Oval 4"/>
          <p:cNvSpPr>
            <a:spLocks noChangeArrowheads="1"/>
          </p:cNvSpPr>
          <p:nvPr/>
        </p:nvSpPr>
        <p:spPr bwMode="auto">
          <a:xfrm>
            <a:off x="4267200" y="2743200"/>
            <a:ext cx="2514600" cy="1524000"/>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43012" name="Line 5"/>
          <p:cNvSpPr>
            <a:spLocks noChangeShapeType="1"/>
          </p:cNvSpPr>
          <p:nvPr/>
        </p:nvSpPr>
        <p:spPr bwMode="auto">
          <a:xfrm>
            <a:off x="5435600" y="546100"/>
            <a:ext cx="12700" cy="21717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7" descr="npo000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1059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Oval 3"/>
          <p:cNvSpPr>
            <a:spLocks noChangeArrowheads="1"/>
          </p:cNvSpPr>
          <p:nvPr/>
        </p:nvSpPr>
        <p:spPr bwMode="auto">
          <a:xfrm>
            <a:off x="4267200" y="2743200"/>
            <a:ext cx="2514600" cy="1524000"/>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45059" name="Line 4"/>
          <p:cNvSpPr>
            <a:spLocks noChangeShapeType="1"/>
          </p:cNvSpPr>
          <p:nvPr/>
        </p:nvSpPr>
        <p:spPr bwMode="auto">
          <a:xfrm>
            <a:off x="5435600" y="546100"/>
            <a:ext cx="12700" cy="21717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60" name="Text Box 5"/>
          <p:cNvSpPr txBox="1">
            <a:spLocks noChangeArrowheads="1"/>
          </p:cNvSpPr>
          <p:nvPr/>
        </p:nvSpPr>
        <p:spPr bwMode="auto">
          <a:xfrm>
            <a:off x="0" y="0"/>
            <a:ext cx="9144000" cy="5191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spcBef>
                <a:spcPct val="50000"/>
              </a:spcBef>
            </a:pPr>
            <a:r>
              <a:rPr lang="pt-BR" sz="2800" b="1">
                <a:solidFill>
                  <a:srgbClr val="00003F"/>
                </a:solidFill>
                <a:latin typeface="Calibri" charset="0"/>
                <a:ea typeface="Geneva" charset="0"/>
                <a:cs typeface="Geneva" charset="0"/>
              </a:rPr>
              <a:t>Altamira (Pará) – MODIS Image – 07 May 2004</a:t>
            </a:r>
            <a:r>
              <a:rPr lang="pt-BR" sz="1800" b="1">
                <a:solidFill>
                  <a:srgbClr val="00003F"/>
                </a:solidFill>
                <a:latin typeface="Calibri" charset="0"/>
                <a:ea typeface="Geneva" charset="0"/>
                <a:cs typeface="Geneva" charset="0"/>
              </a:rPr>
              <a:t>  </a:t>
            </a:r>
            <a:endParaRPr lang="pt-BR" sz="2400" b="1">
              <a:solidFill>
                <a:srgbClr val="00003F"/>
              </a:solidFill>
              <a:latin typeface="Calibri" charset="0"/>
              <a:ea typeface="Geneva" charset="0"/>
              <a:cs typeface="Geneva"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ítulo 1"/>
          <p:cNvSpPr>
            <a:spLocks noGrp="1"/>
          </p:cNvSpPr>
          <p:nvPr>
            <p:ph type="title"/>
          </p:nvPr>
        </p:nvSpPr>
        <p:spPr/>
        <p:txBody>
          <a:bodyPr/>
          <a:lstStyle/>
          <a:p>
            <a:endParaRPr lang="en-GB">
              <a:latin typeface="Calibri" charset="0"/>
            </a:endParaRPr>
          </a:p>
        </p:txBody>
      </p:sp>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55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6283325" y="0"/>
            <a:ext cx="2860675" cy="461963"/>
          </a:xfrm>
          <a:prstGeom prst="rect">
            <a:avLst/>
          </a:prstGeom>
          <a:solidFill>
            <a:srgbClr val="C9D6FF"/>
          </a:solidFill>
        </p:spPr>
        <p:txBody>
          <a:bodyPr>
            <a:spAutoFit/>
          </a:bodyPr>
          <a:lstStyle/>
          <a:p>
            <a:pPr>
              <a:defRPr/>
            </a:pPr>
            <a:r>
              <a:rPr lang="en-US" sz="2400" b="1" dirty="0">
                <a:solidFill>
                  <a:schemeClr val="bg2">
                    <a:lumMod val="75000"/>
                  </a:schemeClr>
                </a:solidFill>
                <a:latin typeface="Calibri" pitchFamily="34" charset="0"/>
                <a:ea typeface="+mn-ea"/>
                <a:cs typeface="Calibri" pitchFamily="34" charset="0"/>
              </a:rPr>
              <a:t>Nature, 29 July 2010</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7" descr="npo0000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9050"/>
            <a:ext cx="91059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152400" y="6096000"/>
            <a:ext cx="8458200" cy="519113"/>
          </a:xfrm>
          <a:prstGeom prst="rect">
            <a:avLst/>
          </a:prstGeom>
          <a:solidFill>
            <a:srgbClr val="C0C0C0"/>
          </a:solidFill>
          <a:ln w="9525">
            <a:noFill/>
            <a:miter lim="800000"/>
            <a:headEnd/>
            <a:tailEnd/>
          </a:ln>
        </p:spPr>
        <p:txBody>
          <a:bodyPr>
            <a:spAutoFit/>
          </a:bodyPr>
          <a:lstStyle/>
          <a:p>
            <a:pPr>
              <a:spcBef>
                <a:spcPct val="50000"/>
              </a:spcBef>
              <a:defRPr/>
            </a:pPr>
            <a:r>
              <a:rPr lang="pt-BR" sz="2800">
                <a:solidFill>
                  <a:schemeClr val="bg2">
                    <a:lumMod val="50000"/>
                  </a:schemeClr>
                </a:solidFill>
                <a:latin typeface="Calibri" pitchFamily="34" charset="0"/>
                <a:ea typeface="+mn-ea"/>
                <a:cs typeface="Calibri" pitchFamily="34" charset="0"/>
              </a:rPr>
              <a:t>6.000 hectares deforested in one month!</a:t>
            </a:r>
            <a:r>
              <a:rPr lang="pt-BR" sz="1800">
                <a:solidFill>
                  <a:schemeClr val="bg2">
                    <a:lumMod val="50000"/>
                  </a:schemeClr>
                </a:solidFill>
                <a:latin typeface="Calibri" pitchFamily="34" charset="0"/>
                <a:ea typeface="+mn-ea"/>
                <a:cs typeface="Calibri" pitchFamily="34" charset="0"/>
              </a:rPr>
              <a:t>  </a:t>
            </a:r>
          </a:p>
        </p:txBody>
      </p:sp>
      <p:sp>
        <p:nvSpPr>
          <p:cNvPr id="47107" name="Oval 4"/>
          <p:cNvSpPr>
            <a:spLocks noChangeArrowheads="1"/>
          </p:cNvSpPr>
          <p:nvPr/>
        </p:nvSpPr>
        <p:spPr bwMode="auto">
          <a:xfrm>
            <a:off x="4267200" y="2743200"/>
            <a:ext cx="2514600" cy="1524000"/>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47108" name="Line 5"/>
          <p:cNvSpPr>
            <a:spLocks noChangeShapeType="1"/>
          </p:cNvSpPr>
          <p:nvPr/>
        </p:nvSpPr>
        <p:spPr bwMode="auto">
          <a:xfrm>
            <a:off x="5435600" y="546100"/>
            <a:ext cx="12700" cy="21717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09" name="Text Box 6"/>
          <p:cNvSpPr txBox="1">
            <a:spLocks noChangeArrowheads="1"/>
          </p:cNvSpPr>
          <p:nvPr/>
        </p:nvSpPr>
        <p:spPr bwMode="auto">
          <a:xfrm>
            <a:off x="0" y="0"/>
            <a:ext cx="9144000" cy="5191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spcBef>
                <a:spcPct val="50000"/>
              </a:spcBef>
            </a:pPr>
            <a:r>
              <a:rPr lang="pt-BR" sz="2800" b="1">
                <a:solidFill>
                  <a:srgbClr val="00003F"/>
                </a:solidFill>
                <a:latin typeface="Calibri" charset="0"/>
                <a:ea typeface="Geneva" charset="0"/>
                <a:cs typeface="Geneva" charset="0"/>
              </a:rPr>
              <a:t>Altamira (Pará) – MODIS Image – 22 June 2004</a:t>
            </a:r>
            <a:r>
              <a:rPr lang="pt-BR" sz="1800" b="1">
                <a:solidFill>
                  <a:srgbClr val="00003F"/>
                </a:solidFill>
                <a:latin typeface="Calibri" charset="0"/>
                <a:ea typeface="Geneva" charset="0"/>
                <a:cs typeface="Geneva" charset="0"/>
              </a:rPr>
              <a:t>  </a:t>
            </a:r>
            <a:endParaRPr lang="pt-BR" sz="2400" b="1">
              <a:solidFill>
                <a:srgbClr val="00003F"/>
              </a:solidFill>
              <a:latin typeface="Calibri" charset="0"/>
              <a:ea typeface="Geneva" charset="0"/>
              <a:cs typeface="Geneva"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Object 6" descr="npo0000d0"/>
          <p:cNvPicPr>
            <a:picLocks noChangeAspect="1" noChangeArrowheads="1"/>
          </p:cNvPicPr>
          <p:nvPr/>
        </p:nvPicPr>
        <p:blipFill>
          <a:blip r:embed="rId3">
            <a:lum bright="-28000" contrast="30000"/>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3"/>
          <p:cNvSpPr txBox="1">
            <a:spLocks noChangeArrowheads="1"/>
          </p:cNvSpPr>
          <p:nvPr/>
        </p:nvSpPr>
        <p:spPr bwMode="auto">
          <a:xfrm>
            <a:off x="3086100" y="0"/>
            <a:ext cx="5981700" cy="588963"/>
          </a:xfrm>
          <a:prstGeom prst="rect">
            <a:avLst/>
          </a:prstGeom>
          <a:solidFill>
            <a:schemeClr val="folHlink"/>
          </a:solidFill>
          <a:ln w="9525">
            <a:solidFill>
              <a:srgbClr val="9933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spcBef>
                <a:spcPct val="50000"/>
              </a:spcBef>
            </a:pPr>
            <a:r>
              <a:rPr lang="pt-BR" sz="3200" b="1">
                <a:solidFill>
                  <a:srgbClr val="990000"/>
                </a:solidFill>
                <a:latin typeface="Calibri" charset="0"/>
                <a:ea typeface="Geneva" charset="0"/>
                <a:cs typeface="Geneva" charset="0"/>
              </a:rPr>
              <a:t>Go to the field....</a:t>
            </a:r>
          </a:p>
        </p:txBody>
      </p:sp>
      <p:pic>
        <p:nvPicPr>
          <p:cNvPr id="49155" name="Object 14" descr="npo0000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9525"/>
            <a:ext cx="2995612"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Line 5"/>
          <p:cNvSpPr>
            <a:spLocks noChangeShapeType="1"/>
          </p:cNvSpPr>
          <p:nvPr/>
        </p:nvSpPr>
        <p:spPr bwMode="auto">
          <a:xfrm>
            <a:off x="762000" y="1066800"/>
            <a:ext cx="1905000" cy="3886200"/>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157" name="Oval 6"/>
          <p:cNvSpPr>
            <a:spLocks noChangeArrowheads="1"/>
          </p:cNvSpPr>
          <p:nvPr/>
        </p:nvSpPr>
        <p:spPr bwMode="auto">
          <a:xfrm>
            <a:off x="357188" y="555625"/>
            <a:ext cx="709612" cy="523875"/>
          </a:xfrm>
          <a:prstGeom prst="ellipse">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Object 4" descr="npo0000d4"/>
          <p:cNvPicPr>
            <a:picLocks noChangeAspect="1" noChangeArrowheads="1"/>
          </p:cNvPicPr>
          <p:nvPr/>
        </p:nvPicPr>
        <p:blipFill>
          <a:blip r:embed="rId3">
            <a:lum bright="-24000" contrast="28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3"/>
          <p:cNvSpPr txBox="1">
            <a:spLocks noChangeArrowheads="1"/>
          </p:cNvSpPr>
          <p:nvPr/>
        </p:nvSpPr>
        <p:spPr bwMode="auto">
          <a:xfrm>
            <a:off x="3086100" y="0"/>
            <a:ext cx="5981700" cy="588963"/>
          </a:xfrm>
          <a:prstGeom prst="rect">
            <a:avLst/>
          </a:prstGeom>
          <a:solidFill>
            <a:schemeClr val="folHlink"/>
          </a:solidFill>
          <a:ln w="9525">
            <a:solidFill>
              <a:srgbClr val="9933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spcBef>
                <a:spcPct val="50000"/>
              </a:spcBef>
            </a:pPr>
            <a:r>
              <a:rPr lang="pt-BR" sz="3200" b="1">
                <a:solidFill>
                  <a:srgbClr val="990000"/>
                </a:solidFill>
                <a:latin typeface="Calibri" charset="0"/>
                <a:ea typeface="Geneva" charset="0"/>
                <a:cs typeface="Geneva" charset="0"/>
              </a:rPr>
              <a:t>...and get the bad guys!</a:t>
            </a:r>
          </a:p>
        </p:txBody>
      </p:sp>
      <p:pic>
        <p:nvPicPr>
          <p:cNvPr id="512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188"/>
            <a:ext cx="40767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i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44196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6" descr="raso"/>
          <p:cNvPicPr>
            <a:picLocks noChangeAspect="1" noChangeArrowheads="1"/>
          </p:cNvPicPr>
          <p:nvPr/>
        </p:nvPicPr>
        <p:blipFill>
          <a:blip r:embed="rId4">
            <a:extLst>
              <a:ext uri="{28A0092B-C50C-407E-A947-70E740481C1C}">
                <a14:useLocalDpi xmlns:a14="http://schemas.microsoft.com/office/drawing/2010/main" val="0"/>
              </a:ext>
            </a:extLst>
          </a:blip>
          <a:srcRect r="-75" b="96"/>
          <a:stretch>
            <a:fillRect/>
          </a:stretch>
        </p:blipFill>
        <p:spPr bwMode="auto">
          <a:xfrm>
            <a:off x="4343400" y="1524000"/>
            <a:ext cx="48006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Oval 7"/>
          <p:cNvSpPr>
            <a:spLocks noChangeArrowheads="1"/>
          </p:cNvSpPr>
          <p:nvPr/>
        </p:nvSpPr>
        <p:spPr bwMode="auto">
          <a:xfrm>
            <a:off x="1625600" y="2120900"/>
            <a:ext cx="838200" cy="1295400"/>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3252" name="Oval 8"/>
          <p:cNvSpPr>
            <a:spLocks noChangeArrowheads="1"/>
          </p:cNvSpPr>
          <p:nvPr/>
        </p:nvSpPr>
        <p:spPr bwMode="auto">
          <a:xfrm>
            <a:off x="6184900" y="2374900"/>
            <a:ext cx="838200" cy="1295400"/>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0" name="Text Box 4"/>
          <p:cNvSpPr txBox="1">
            <a:spLocks noChangeArrowheads="1"/>
          </p:cNvSpPr>
          <p:nvPr/>
        </p:nvSpPr>
        <p:spPr bwMode="auto">
          <a:xfrm>
            <a:off x="5257800" y="5257800"/>
            <a:ext cx="2895600" cy="369888"/>
          </a:xfrm>
          <a:prstGeom prst="rect">
            <a:avLst/>
          </a:prstGeom>
          <a:solidFill>
            <a:srgbClr val="A6B99D"/>
          </a:solidFill>
          <a:ln w="9525">
            <a:noFill/>
            <a:miter lim="800000"/>
            <a:headEnd/>
            <a:tailEnd/>
          </a:ln>
        </p:spPr>
        <p:txBody>
          <a:bodyPr>
            <a:spAutoFit/>
          </a:bodyPr>
          <a:lstStyle/>
          <a:p>
            <a:pPr algn="ctr">
              <a:spcBef>
                <a:spcPct val="50000"/>
              </a:spcBef>
              <a:defRPr/>
            </a:pPr>
            <a:r>
              <a:rPr lang="pt-BR" sz="1800" dirty="0">
                <a:latin typeface="Calibri"/>
                <a:ea typeface="+mn-ea"/>
                <a:cs typeface="Arial" pitchFamily="34" charset="0"/>
              </a:rPr>
              <a:t>Alerta DETER </a:t>
            </a:r>
            <a:r>
              <a:rPr lang="pt-BR" sz="1800" dirty="0" err="1">
                <a:latin typeface="Calibri"/>
                <a:ea typeface="+mn-ea"/>
                <a:cs typeface="Arial" pitchFamily="34" charset="0"/>
              </a:rPr>
              <a:t>nov</a:t>
            </a:r>
            <a:r>
              <a:rPr lang="pt-BR" sz="1800" dirty="0">
                <a:latin typeface="Calibri"/>
                <a:ea typeface="+mn-ea"/>
                <a:cs typeface="Arial" pitchFamily="34" charset="0"/>
              </a:rPr>
              <a:t>-2007</a:t>
            </a:r>
          </a:p>
        </p:txBody>
      </p:sp>
      <p:sp>
        <p:nvSpPr>
          <p:cNvPr id="9" name="Text Box 4"/>
          <p:cNvSpPr txBox="1">
            <a:spLocks noChangeArrowheads="1"/>
          </p:cNvSpPr>
          <p:nvPr/>
        </p:nvSpPr>
        <p:spPr bwMode="auto">
          <a:xfrm>
            <a:off x="533400" y="5181600"/>
            <a:ext cx="2895600" cy="1169988"/>
          </a:xfrm>
          <a:prstGeom prst="rect">
            <a:avLst/>
          </a:prstGeom>
          <a:solidFill>
            <a:schemeClr val="accent6">
              <a:lumMod val="40000"/>
              <a:lumOff val="60000"/>
            </a:schemeClr>
          </a:solidFill>
          <a:ln w="9525">
            <a:noFill/>
            <a:miter lim="800000"/>
            <a:headEnd/>
            <a:tailEnd/>
          </a:ln>
        </p:spPr>
        <p:txBody>
          <a:bodyPr>
            <a:spAutoFit/>
          </a:bodyPr>
          <a:lstStyle/>
          <a:p>
            <a:pPr algn="ctr">
              <a:spcBef>
                <a:spcPct val="50000"/>
              </a:spcBef>
              <a:defRPr/>
            </a:pPr>
            <a:r>
              <a:rPr lang="pt-BR" sz="2800" dirty="0" err="1">
                <a:solidFill>
                  <a:schemeClr val="bg2">
                    <a:lumMod val="50000"/>
                  </a:schemeClr>
                </a:solidFill>
                <a:latin typeface="Calibri" pitchFamily="34" charset="0"/>
                <a:ea typeface="+mn-ea"/>
                <a:cs typeface="Calibri" pitchFamily="34" charset="0"/>
              </a:rPr>
              <a:t>Landsat</a:t>
            </a:r>
            <a:r>
              <a:rPr lang="pt-BR" sz="2800" dirty="0">
                <a:solidFill>
                  <a:schemeClr val="bg2">
                    <a:lumMod val="50000"/>
                  </a:schemeClr>
                </a:solidFill>
                <a:latin typeface="Calibri" pitchFamily="34" charset="0"/>
                <a:ea typeface="+mn-ea"/>
                <a:cs typeface="Calibri" pitchFamily="34" charset="0"/>
              </a:rPr>
              <a:t>/TM</a:t>
            </a:r>
          </a:p>
          <a:p>
            <a:pPr algn="ctr">
              <a:spcBef>
                <a:spcPct val="50000"/>
              </a:spcBef>
              <a:defRPr/>
            </a:pPr>
            <a:r>
              <a:rPr lang="pt-BR" sz="2800" dirty="0">
                <a:solidFill>
                  <a:schemeClr val="bg2">
                    <a:lumMod val="50000"/>
                  </a:schemeClr>
                </a:solidFill>
                <a:latin typeface="Calibri" pitchFamily="34" charset="0"/>
                <a:ea typeface="+mn-ea"/>
                <a:cs typeface="Calibri" pitchFamily="34" charset="0"/>
              </a:rPr>
              <a:t>August 2007</a:t>
            </a:r>
          </a:p>
        </p:txBody>
      </p:sp>
      <p:sp>
        <p:nvSpPr>
          <p:cNvPr id="11" name="Text Box 4"/>
          <p:cNvSpPr txBox="1">
            <a:spLocks noChangeArrowheads="1"/>
          </p:cNvSpPr>
          <p:nvPr/>
        </p:nvSpPr>
        <p:spPr bwMode="auto">
          <a:xfrm>
            <a:off x="5268913" y="5213350"/>
            <a:ext cx="2895600" cy="1169988"/>
          </a:xfrm>
          <a:prstGeom prst="rect">
            <a:avLst/>
          </a:prstGeom>
          <a:solidFill>
            <a:schemeClr val="accent6">
              <a:lumMod val="40000"/>
              <a:lumOff val="60000"/>
            </a:schemeClr>
          </a:solidFill>
          <a:ln w="9525">
            <a:noFill/>
            <a:miter lim="800000"/>
            <a:headEnd/>
            <a:tailEnd/>
          </a:ln>
        </p:spPr>
        <p:txBody>
          <a:bodyPr>
            <a:spAutoFit/>
          </a:bodyPr>
          <a:lstStyle/>
          <a:p>
            <a:pPr algn="ctr">
              <a:spcBef>
                <a:spcPct val="50000"/>
              </a:spcBef>
              <a:defRPr/>
            </a:pPr>
            <a:r>
              <a:rPr lang="pt-BR" sz="2800" dirty="0">
                <a:solidFill>
                  <a:schemeClr val="bg2">
                    <a:lumMod val="50000"/>
                  </a:schemeClr>
                </a:solidFill>
                <a:latin typeface="Calibri" pitchFamily="34" charset="0"/>
                <a:ea typeface="+mn-ea"/>
                <a:cs typeface="Calibri" pitchFamily="34" charset="0"/>
              </a:rPr>
              <a:t>MODIS </a:t>
            </a:r>
          </a:p>
          <a:p>
            <a:pPr algn="ctr">
              <a:spcBef>
                <a:spcPct val="50000"/>
              </a:spcBef>
              <a:defRPr/>
            </a:pPr>
            <a:r>
              <a:rPr lang="pt-BR" sz="2800" dirty="0" err="1">
                <a:solidFill>
                  <a:schemeClr val="bg2">
                    <a:lumMod val="50000"/>
                  </a:schemeClr>
                </a:solidFill>
                <a:latin typeface="Calibri" pitchFamily="34" charset="0"/>
                <a:ea typeface="+mn-ea"/>
                <a:cs typeface="Calibri" pitchFamily="34" charset="0"/>
              </a:rPr>
              <a:t>November</a:t>
            </a:r>
            <a:r>
              <a:rPr lang="pt-BR" sz="2800" dirty="0">
                <a:solidFill>
                  <a:schemeClr val="bg2">
                    <a:lumMod val="50000"/>
                  </a:schemeClr>
                </a:solidFill>
                <a:latin typeface="Calibri" pitchFamily="34" charset="0"/>
                <a:ea typeface="+mn-ea"/>
                <a:cs typeface="Calibri" pitchFamily="34" charset="0"/>
              </a:rPr>
              <a:t> 2007</a:t>
            </a:r>
          </a:p>
        </p:txBody>
      </p:sp>
      <p:sp>
        <p:nvSpPr>
          <p:cNvPr id="53256" name="Título 11"/>
          <p:cNvSpPr>
            <a:spLocks noGrp="1"/>
          </p:cNvSpPr>
          <p:nvPr>
            <p:ph type="title"/>
          </p:nvPr>
        </p:nvSpPr>
        <p:spPr>
          <a:xfrm>
            <a:off x="685800" y="481013"/>
            <a:ext cx="8153400" cy="762000"/>
          </a:xfrm>
        </p:spPr>
        <p:txBody>
          <a:bodyPr/>
          <a:lstStyle/>
          <a:p>
            <a:r>
              <a:rPr lang="pt-BR">
                <a:latin typeface="Calibri" charset="0"/>
              </a:rPr>
              <a:t>How hard is to use MODIS images to detect deforestation?</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a:extLst>
              <a:ext uri="{28A0092B-C50C-407E-A947-70E740481C1C}">
                <a14:useLocalDpi xmlns:a14="http://schemas.microsoft.com/office/drawing/2010/main" val="0"/>
              </a:ext>
            </a:extLst>
          </a:blip>
          <a:srcRect r="23" b="46"/>
          <a:stretch>
            <a:fillRect/>
          </a:stretch>
        </p:blipFill>
        <p:spPr bwMode="auto">
          <a:xfrm>
            <a:off x="3810000" y="1905000"/>
            <a:ext cx="5334000" cy="4953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347" name="Picture 4"/>
          <p:cNvPicPr>
            <a:picLocks noChangeAspect="1" noChangeArrowheads="1"/>
          </p:cNvPicPr>
          <p:nvPr/>
        </p:nvPicPr>
        <p:blipFill>
          <a:blip r:embed="rId4">
            <a:extLst>
              <a:ext uri="{28A0092B-C50C-407E-A947-70E740481C1C}">
                <a14:useLocalDpi xmlns:a14="http://schemas.microsoft.com/office/drawing/2010/main" val="0"/>
              </a:ext>
            </a:extLst>
          </a:blip>
          <a:srcRect r="38" b="-35"/>
          <a:stretch>
            <a:fillRect/>
          </a:stretch>
        </p:blipFill>
        <p:spPr bwMode="auto">
          <a:xfrm>
            <a:off x="0" y="3657600"/>
            <a:ext cx="4367213" cy="3200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48" name="Text Box 5"/>
          <p:cNvSpPr txBox="1">
            <a:spLocks noChangeArrowheads="1"/>
          </p:cNvSpPr>
          <p:nvPr/>
        </p:nvSpPr>
        <p:spPr bwMode="auto">
          <a:xfrm>
            <a:off x="4800600" y="457200"/>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endParaRPr lang="pt-BR"/>
          </a:p>
        </p:txBody>
      </p:sp>
      <p:pic>
        <p:nvPicPr>
          <p:cNvPr id="57349" name="Picture 2"/>
          <p:cNvPicPr>
            <a:picLocks noChangeAspect="1" noChangeArrowheads="1"/>
          </p:cNvPicPr>
          <p:nvPr/>
        </p:nvPicPr>
        <p:blipFill>
          <a:blip r:embed="rId5">
            <a:extLst>
              <a:ext uri="{28A0092B-C50C-407E-A947-70E740481C1C}">
                <a14:useLocalDpi xmlns:a14="http://schemas.microsoft.com/office/drawing/2010/main" val="0"/>
              </a:ext>
            </a:extLst>
          </a:blip>
          <a:srcRect r="-18" b="64"/>
          <a:stretch>
            <a:fillRect/>
          </a:stretch>
        </p:blipFill>
        <p:spPr bwMode="auto">
          <a:xfrm>
            <a:off x="0" y="0"/>
            <a:ext cx="5330825" cy="3835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5403850" y="1200150"/>
            <a:ext cx="3254375" cy="523875"/>
          </a:xfrm>
          <a:prstGeom prst="rect">
            <a:avLst/>
          </a:prstGeom>
          <a:solidFill>
            <a:schemeClr val="accent6">
              <a:lumMod val="40000"/>
              <a:lumOff val="60000"/>
            </a:schemeClr>
          </a:solidFill>
          <a:ln w="9525">
            <a:noFill/>
            <a:miter lim="800000"/>
            <a:headEnd/>
            <a:tailEnd/>
          </a:ln>
        </p:spPr>
        <p:txBody>
          <a:bodyPr wrap="none">
            <a:spAutoFit/>
          </a:bodyPr>
          <a:lstStyle/>
          <a:p>
            <a:pPr>
              <a:defRPr/>
            </a:pPr>
            <a:r>
              <a:rPr lang="pt-BR" sz="2800" b="1" dirty="0" err="1">
                <a:solidFill>
                  <a:srgbClr val="003366"/>
                </a:solidFill>
                <a:latin typeface="+mn-lt"/>
                <a:ea typeface="+mn-ea"/>
              </a:rPr>
              <a:t>Clear-cut</a:t>
            </a:r>
            <a:r>
              <a:rPr lang="pt-BR" sz="2800" b="1" dirty="0">
                <a:solidFill>
                  <a:srgbClr val="003366"/>
                </a:solidFill>
                <a:latin typeface="+mn-lt"/>
                <a:ea typeface="+mn-ea"/>
              </a:rPr>
              <a:t> for </a:t>
            </a:r>
            <a:r>
              <a:rPr lang="pt-BR" sz="2800" b="1" dirty="0" err="1">
                <a:solidFill>
                  <a:srgbClr val="003366"/>
                </a:solidFill>
                <a:latin typeface="+mn-lt"/>
                <a:ea typeface="+mn-ea"/>
              </a:rPr>
              <a:t>pasture</a:t>
            </a:r>
            <a:endParaRPr lang="pt-BR" sz="2800" b="1" dirty="0">
              <a:solidFill>
                <a:srgbClr val="003366"/>
              </a:solidFill>
              <a:latin typeface="+mn-lt"/>
              <a:ea typeface="+mn-ea"/>
            </a:endParaRPr>
          </a:p>
        </p:txBody>
      </p:sp>
      <p:sp>
        <p:nvSpPr>
          <p:cNvPr id="7" name="Text Box 4"/>
          <p:cNvSpPr txBox="1">
            <a:spLocks noChangeArrowheads="1"/>
          </p:cNvSpPr>
          <p:nvPr/>
        </p:nvSpPr>
        <p:spPr bwMode="auto">
          <a:xfrm>
            <a:off x="434975" y="0"/>
            <a:ext cx="8016875" cy="584200"/>
          </a:xfrm>
          <a:prstGeom prst="rect">
            <a:avLst/>
          </a:prstGeom>
          <a:solidFill>
            <a:schemeClr val="accent6">
              <a:lumMod val="40000"/>
              <a:lumOff val="60000"/>
            </a:schemeClr>
          </a:solidFill>
          <a:ln w="9525">
            <a:noFill/>
            <a:miter lim="800000"/>
            <a:headEnd/>
            <a:tailEnd/>
          </a:ln>
        </p:spPr>
        <p:txBody>
          <a:bodyPr>
            <a:spAutoFit/>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algn="ctr" eaLnBrk="1" hangingPunct="1">
              <a:spcBef>
                <a:spcPct val="50000"/>
              </a:spcBef>
            </a:pPr>
            <a:r>
              <a:rPr lang="pt-BR" sz="3200" b="1">
                <a:solidFill>
                  <a:srgbClr val="003366"/>
                </a:solidFill>
                <a:latin typeface="Calibri" charset="0"/>
                <a:cs typeface="Arial" charset="0"/>
              </a:rPr>
              <a:t>Checking DETER´s data (February 2008)</a:t>
            </a:r>
          </a:p>
        </p:txBody>
      </p:sp>
    </p:spTree>
    <p:extLst>
      <p:ext uri="{BB962C8B-B14F-4D97-AF65-F5344CB8AC3E}">
        <p14:creationId xmlns:p14="http://schemas.microsoft.com/office/powerpoint/2010/main" val="21872498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caminh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37338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6" descr="pc"/>
          <p:cNvPicPr>
            <a:picLocks noChangeAspect="1" noChangeArrowheads="1"/>
          </p:cNvPicPr>
          <p:nvPr/>
        </p:nvPicPr>
        <p:blipFill>
          <a:blip r:embed="rId4">
            <a:extLst>
              <a:ext uri="{28A0092B-C50C-407E-A947-70E740481C1C}">
                <a14:useLocalDpi xmlns:a14="http://schemas.microsoft.com/office/drawing/2010/main" val="0"/>
              </a:ext>
            </a:extLst>
          </a:blip>
          <a:srcRect r="-76" b="23"/>
          <a:stretch>
            <a:fillRect/>
          </a:stretch>
        </p:blipFill>
        <p:spPr bwMode="auto">
          <a:xfrm>
            <a:off x="4191000" y="2209800"/>
            <a:ext cx="44196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685800" y="5334000"/>
            <a:ext cx="2895600" cy="1015663"/>
          </a:xfrm>
          <a:prstGeom prst="rect">
            <a:avLst/>
          </a:prstGeom>
          <a:noFill/>
          <a:ln w="9525">
            <a:noFill/>
            <a:miter lim="800000"/>
            <a:headEnd/>
            <a:tailEnd/>
          </a:ln>
        </p:spPr>
        <p:txBody>
          <a:bodyPr>
            <a:spAutoFit/>
          </a:bodyPr>
          <a:lstStyle/>
          <a:p>
            <a:pPr algn="ctr">
              <a:spcBef>
                <a:spcPct val="50000"/>
              </a:spcBef>
              <a:defRPr/>
            </a:pPr>
            <a:r>
              <a:rPr lang="pt-BR" sz="2400" dirty="0" err="1">
                <a:latin typeface="Calibri"/>
                <a:ea typeface="+mn-ea"/>
                <a:cs typeface="Calibri"/>
              </a:rPr>
              <a:t>Landsat</a:t>
            </a:r>
            <a:r>
              <a:rPr lang="pt-BR" sz="2400" dirty="0">
                <a:latin typeface="Calibri"/>
                <a:ea typeface="+mn-ea"/>
                <a:cs typeface="Calibri"/>
              </a:rPr>
              <a:t>/TM 226/68</a:t>
            </a:r>
          </a:p>
          <a:p>
            <a:pPr algn="ctr">
              <a:spcBef>
                <a:spcPct val="50000"/>
              </a:spcBef>
              <a:defRPr/>
            </a:pPr>
            <a:r>
              <a:rPr lang="pt-BR" sz="2400" dirty="0">
                <a:latin typeface="Calibri"/>
                <a:ea typeface="+mn-ea"/>
                <a:cs typeface="Calibri"/>
              </a:rPr>
              <a:t>17/Ago/2007</a:t>
            </a:r>
          </a:p>
        </p:txBody>
      </p:sp>
      <p:sp>
        <p:nvSpPr>
          <p:cNvPr id="58373" name="Rectangle 4"/>
          <p:cNvSpPr>
            <a:spLocks noChangeArrowheads="1"/>
          </p:cNvSpPr>
          <p:nvPr/>
        </p:nvSpPr>
        <p:spPr bwMode="auto">
          <a:xfrm>
            <a:off x="1271588" y="1603375"/>
            <a:ext cx="5413837" cy="523220"/>
          </a:xfrm>
          <a:prstGeom prst="rect">
            <a:avLst/>
          </a:prstGeom>
          <a:noFill/>
          <a:ln>
            <a:noFill/>
          </a:ln>
        </p:spPr>
        <p:txBody>
          <a:bodyPr wrap="none">
            <a:spAutoFit/>
          </a:bodyPr>
          <a:lstStyle/>
          <a:p>
            <a:r>
              <a:rPr lang="pt-BR" sz="2800" dirty="0">
                <a:solidFill>
                  <a:srgbClr val="003366"/>
                </a:solidFill>
                <a:latin typeface="Calibri"/>
                <a:cs typeface="Calibri"/>
              </a:rPr>
              <a:t>New </a:t>
            </a:r>
            <a:r>
              <a:rPr lang="pt-BR" sz="2800" dirty="0" err="1">
                <a:solidFill>
                  <a:srgbClr val="003366"/>
                </a:solidFill>
                <a:latin typeface="Calibri"/>
                <a:cs typeface="Calibri"/>
              </a:rPr>
              <a:t>deforestation</a:t>
            </a:r>
            <a:r>
              <a:rPr lang="pt-BR" sz="2800" dirty="0">
                <a:solidFill>
                  <a:srgbClr val="003366"/>
                </a:solidFill>
                <a:latin typeface="Calibri"/>
                <a:cs typeface="Calibri"/>
              </a:rPr>
              <a:t> </a:t>
            </a:r>
            <a:r>
              <a:rPr lang="pt-BR" sz="2800" dirty="0" err="1">
                <a:solidFill>
                  <a:srgbClr val="003366"/>
                </a:solidFill>
                <a:latin typeface="Calibri"/>
                <a:cs typeface="Calibri"/>
              </a:rPr>
              <a:t>shown</a:t>
            </a:r>
            <a:r>
              <a:rPr lang="pt-BR" sz="2800" dirty="0">
                <a:solidFill>
                  <a:srgbClr val="003366"/>
                </a:solidFill>
                <a:latin typeface="Calibri"/>
                <a:cs typeface="Calibri"/>
              </a:rPr>
              <a:t> </a:t>
            </a:r>
            <a:r>
              <a:rPr lang="pt-BR" sz="2800" dirty="0" err="1">
                <a:solidFill>
                  <a:srgbClr val="003366"/>
                </a:solidFill>
                <a:latin typeface="Calibri"/>
                <a:cs typeface="Calibri"/>
              </a:rPr>
              <a:t>by</a:t>
            </a:r>
            <a:r>
              <a:rPr lang="pt-BR" sz="2800" dirty="0">
                <a:solidFill>
                  <a:srgbClr val="003366"/>
                </a:solidFill>
                <a:latin typeface="Calibri"/>
                <a:cs typeface="Calibri"/>
              </a:rPr>
              <a:t> DETER</a:t>
            </a:r>
            <a:endParaRPr lang="en-US" sz="2800" dirty="0">
              <a:solidFill>
                <a:srgbClr val="003366"/>
              </a:solidFill>
              <a:latin typeface="Calibri"/>
              <a:cs typeface="Calibri"/>
            </a:endParaRPr>
          </a:p>
        </p:txBody>
      </p:sp>
      <p:sp>
        <p:nvSpPr>
          <p:cNvPr id="9" name="Text Box 4"/>
          <p:cNvSpPr txBox="1">
            <a:spLocks noChangeArrowheads="1"/>
          </p:cNvSpPr>
          <p:nvPr/>
        </p:nvSpPr>
        <p:spPr bwMode="auto">
          <a:xfrm>
            <a:off x="5181600" y="5486400"/>
            <a:ext cx="2895600" cy="461665"/>
          </a:xfrm>
          <a:prstGeom prst="rect">
            <a:avLst/>
          </a:prstGeom>
          <a:noFill/>
          <a:ln w="9525">
            <a:noFill/>
            <a:miter lim="800000"/>
            <a:headEnd/>
            <a:tailEnd/>
          </a:ln>
        </p:spPr>
        <p:txBody>
          <a:bodyPr>
            <a:spAutoFit/>
          </a:bodyPr>
          <a:lstStyle/>
          <a:p>
            <a:pPr algn="ctr">
              <a:spcBef>
                <a:spcPct val="50000"/>
              </a:spcBef>
              <a:defRPr/>
            </a:pPr>
            <a:r>
              <a:rPr lang="pt-BR" sz="2400" dirty="0">
                <a:latin typeface="Calibri"/>
                <a:ea typeface="+mn-ea"/>
                <a:cs typeface="Calibri"/>
              </a:rPr>
              <a:t> DETER out-2007</a:t>
            </a:r>
          </a:p>
        </p:txBody>
      </p:sp>
      <p:sp>
        <p:nvSpPr>
          <p:cNvPr id="58375" name="Título 99"/>
          <p:cNvSpPr>
            <a:spLocks noGrp="1"/>
          </p:cNvSpPr>
          <p:nvPr>
            <p:ph type="title"/>
          </p:nvPr>
        </p:nvSpPr>
        <p:spPr/>
        <p:txBody>
          <a:bodyPr/>
          <a:lstStyle/>
          <a:p>
            <a:r>
              <a:rPr lang="pt-BR" dirty="0" err="1">
                <a:latin typeface="Calibri" charset="0"/>
              </a:rPr>
              <a:t>How</a:t>
            </a:r>
            <a:r>
              <a:rPr lang="pt-BR" dirty="0">
                <a:latin typeface="Calibri" charset="0"/>
              </a:rPr>
              <a:t> hard </a:t>
            </a:r>
            <a:r>
              <a:rPr lang="pt-BR" dirty="0" err="1">
                <a:latin typeface="Calibri" charset="0"/>
              </a:rPr>
              <a:t>is</a:t>
            </a:r>
            <a:r>
              <a:rPr lang="pt-BR" dirty="0">
                <a:latin typeface="Calibri" charset="0"/>
              </a:rPr>
              <a:t> </a:t>
            </a:r>
            <a:r>
              <a:rPr lang="pt-BR" dirty="0" err="1">
                <a:latin typeface="Calibri" charset="0"/>
              </a:rPr>
              <a:t>to</a:t>
            </a:r>
            <a:r>
              <a:rPr lang="pt-BR" dirty="0">
                <a:latin typeface="Calibri" charset="0"/>
              </a:rPr>
              <a:t> use MODIS </a:t>
            </a:r>
            <a:r>
              <a:rPr lang="pt-BR" dirty="0" err="1">
                <a:latin typeface="Calibri" charset="0"/>
              </a:rPr>
              <a:t>images</a:t>
            </a:r>
            <a:r>
              <a:rPr lang="pt-BR" dirty="0">
                <a:latin typeface="Calibri" charset="0"/>
              </a:rPr>
              <a:t> </a:t>
            </a:r>
            <a:r>
              <a:rPr lang="pt-BR" dirty="0" err="1">
                <a:latin typeface="Calibri" charset="0"/>
              </a:rPr>
              <a:t>to</a:t>
            </a:r>
            <a:r>
              <a:rPr lang="pt-BR" dirty="0">
                <a:latin typeface="Calibri" charset="0"/>
              </a:rPr>
              <a:t> </a:t>
            </a:r>
            <a:r>
              <a:rPr lang="pt-BR" dirty="0" err="1">
                <a:latin typeface="Calibri" charset="0"/>
              </a:rPr>
              <a:t>detect</a:t>
            </a:r>
            <a:r>
              <a:rPr lang="pt-BR" dirty="0">
                <a:latin typeface="Calibri" charset="0"/>
              </a:rPr>
              <a:t> </a:t>
            </a:r>
            <a:r>
              <a:rPr lang="pt-BR" dirty="0" err="1">
                <a:latin typeface="Calibri" charset="0"/>
              </a:rPr>
              <a:t>deforestation</a:t>
            </a:r>
            <a:r>
              <a:rPr lang="pt-BR" dirty="0">
                <a:latin typeface="Calibri" charset="0"/>
              </a:rPr>
              <a:t>?</a:t>
            </a:r>
          </a:p>
        </p:txBody>
      </p:sp>
    </p:spTree>
    <p:extLst>
      <p:ext uri="{BB962C8B-B14F-4D97-AF65-F5344CB8AC3E}">
        <p14:creationId xmlns:p14="http://schemas.microsoft.com/office/powerpoint/2010/main" val="21428775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noChangeArrowheads="1"/>
          </p:cNvPicPr>
          <p:nvPr/>
        </p:nvPicPr>
        <p:blipFill>
          <a:blip r:embed="rId3">
            <a:lum bright="4000" contrast="-10000"/>
            <a:extLst>
              <a:ext uri="{28A0092B-C50C-407E-A947-70E740481C1C}">
                <a14:useLocalDpi xmlns:a14="http://schemas.microsoft.com/office/drawing/2010/main" val="0"/>
              </a:ext>
            </a:extLst>
          </a:blip>
          <a:srcRect/>
          <a:stretch>
            <a:fillRect/>
          </a:stretch>
        </p:blipFill>
        <p:spPr bwMode="auto">
          <a:xfrm>
            <a:off x="0" y="0"/>
            <a:ext cx="46021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59395" name="Picture 4"/>
          <p:cNvPicPr>
            <a:picLocks noChangeAspect="1" noChangeArrowheads="1"/>
          </p:cNvPicPr>
          <p:nvPr/>
        </p:nvPicPr>
        <p:blipFill>
          <a:blip r:embed="rId4">
            <a:lum bright="18000" contrast="-8000"/>
            <a:extLst>
              <a:ext uri="{28A0092B-C50C-407E-A947-70E740481C1C}">
                <a14:useLocalDpi xmlns:a14="http://schemas.microsoft.com/office/drawing/2010/main" val="0"/>
              </a:ext>
            </a:extLst>
          </a:blip>
          <a:srcRect/>
          <a:stretch>
            <a:fillRect/>
          </a:stretch>
        </p:blipFill>
        <p:spPr bwMode="auto">
          <a:xfrm>
            <a:off x="4276725" y="0"/>
            <a:ext cx="48672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59396" name="Picture 5"/>
          <p:cNvPicPr>
            <a:picLocks noChangeAspect="1" noChangeArrowheads="1"/>
          </p:cNvPicPr>
          <p:nvPr/>
        </p:nvPicPr>
        <p:blipFill>
          <a:blip r:embed="rId5">
            <a:lum bright="-18000" contrast="-2000"/>
            <a:extLst>
              <a:ext uri="{28A0092B-C50C-407E-A947-70E740481C1C}">
                <a14:useLocalDpi xmlns:a14="http://schemas.microsoft.com/office/drawing/2010/main" val="0"/>
              </a:ext>
            </a:extLst>
          </a:blip>
          <a:srcRect/>
          <a:stretch>
            <a:fillRect/>
          </a:stretch>
        </p:blipFill>
        <p:spPr bwMode="auto">
          <a:xfrm>
            <a:off x="4572000" y="3352800"/>
            <a:ext cx="4724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59397" name="Line 6"/>
          <p:cNvSpPr>
            <a:spLocks noChangeShapeType="1"/>
          </p:cNvSpPr>
          <p:nvPr/>
        </p:nvSpPr>
        <p:spPr bwMode="auto">
          <a:xfrm flipH="1">
            <a:off x="6400800" y="2743200"/>
            <a:ext cx="1219200" cy="20574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9398" name="Text Box 7"/>
          <p:cNvSpPr txBox="1">
            <a:spLocks noChangeArrowheads="1"/>
          </p:cNvSpPr>
          <p:nvPr/>
        </p:nvSpPr>
        <p:spPr bwMode="auto">
          <a:xfrm>
            <a:off x="4632325" y="188913"/>
            <a:ext cx="295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r>
              <a:rPr lang="pt-BR"/>
              <a:t>Exploração – estágio inicial</a:t>
            </a:r>
          </a:p>
        </p:txBody>
      </p:sp>
      <p:pic>
        <p:nvPicPr>
          <p:cNvPr id="5939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52800"/>
            <a:ext cx="45720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8" name="Text Box 5"/>
          <p:cNvSpPr txBox="1">
            <a:spLocks noChangeArrowheads="1"/>
          </p:cNvSpPr>
          <p:nvPr/>
        </p:nvSpPr>
        <p:spPr bwMode="auto">
          <a:xfrm>
            <a:off x="1981200" y="0"/>
            <a:ext cx="5376863" cy="646113"/>
          </a:xfrm>
          <a:prstGeom prst="rect">
            <a:avLst/>
          </a:prstGeom>
          <a:solidFill>
            <a:srgbClr val="A6B99D"/>
          </a:solidFill>
          <a:ln w="9525">
            <a:noFill/>
            <a:miter lim="800000"/>
            <a:headEnd/>
            <a:tailEnd/>
          </a:ln>
        </p:spPr>
        <p:txBody>
          <a:bodyPr wrap="none">
            <a:spAutoFit/>
          </a:bodyPr>
          <a:lstStyle/>
          <a:p>
            <a:pPr>
              <a:defRPr/>
            </a:pPr>
            <a:r>
              <a:rPr lang="pt-BR" sz="3600" b="1" dirty="0" err="1">
                <a:solidFill>
                  <a:schemeClr val="bg2">
                    <a:lumMod val="75000"/>
                  </a:schemeClr>
                </a:solidFill>
                <a:latin typeface="Calibri" pitchFamily="34" charset="0"/>
                <a:ea typeface="+mn-ea"/>
              </a:rPr>
              <a:t>Intensive</a:t>
            </a:r>
            <a:r>
              <a:rPr lang="pt-BR" sz="3600" b="1" dirty="0">
                <a:solidFill>
                  <a:schemeClr val="bg2">
                    <a:lumMod val="75000"/>
                  </a:schemeClr>
                </a:solidFill>
                <a:latin typeface="Calibri" pitchFamily="34" charset="0"/>
                <a:ea typeface="+mn-ea"/>
              </a:rPr>
              <a:t> </a:t>
            </a:r>
            <a:r>
              <a:rPr lang="pt-BR" sz="3600" b="1" dirty="0" err="1">
                <a:solidFill>
                  <a:schemeClr val="bg2">
                    <a:lumMod val="75000"/>
                  </a:schemeClr>
                </a:solidFill>
                <a:latin typeface="Calibri" pitchFamily="34" charset="0"/>
                <a:ea typeface="+mn-ea"/>
              </a:rPr>
              <a:t>timber</a:t>
            </a:r>
            <a:r>
              <a:rPr lang="pt-BR" sz="3600" b="1" dirty="0">
                <a:solidFill>
                  <a:schemeClr val="bg2">
                    <a:lumMod val="75000"/>
                  </a:schemeClr>
                </a:solidFill>
                <a:latin typeface="Calibri" pitchFamily="34" charset="0"/>
                <a:ea typeface="+mn-ea"/>
              </a:rPr>
              <a:t> </a:t>
            </a:r>
            <a:r>
              <a:rPr lang="pt-BR" sz="3600" b="1" dirty="0" err="1">
                <a:solidFill>
                  <a:schemeClr val="bg2">
                    <a:lumMod val="75000"/>
                  </a:schemeClr>
                </a:solidFill>
                <a:latin typeface="Calibri" pitchFamily="34" charset="0"/>
                <a:ea typeface="+mn-ea"/>
              </a:rPr>
              <a:t>extraction</a:t>
            </a:r>
            <a:endParaRPr lang="pt-BR" sz="3600" b="1" dirty="0">
              <a:solidFill>
                <a:schemeClr val="bg2">
                  <a:lumMod val="75000"/>
                </a:schemeClr>
              </a:solidFill>
              <a:latin typeface="Calibri" pitchFamily="34" charset="0"/>
              <a:ea typeface="+mn-ea"/>
            </a:endParaRPr>
          </a:p>
        </p:txBody>
      </p:sp>
    </p:spTree>
    <p:extLst>
      <p:ext uri="{BB962C8B-B14F-4D97-AF65-F5344CB8AC3E}">
        <p14:creationId xmlns:p14="http://schemas.microsoft.com/office/powerpoint/2010/main" val="11592386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708025" y="317500"/>
            <a:ext cx="8153400" cy="762000"/>
          </a:xfrm>
        </p:spPr>
        <p:txBody>
          <a:bodyPr/>
          <a:lstStyle/>
          <a:p>
            <a:r>
              <a:rPr lang="pt-BR">
                <a:latin typeface="Calibri" charset="0"/>
              </a:rPr>
              <a:t>Monitoring forest degradation</a:t>
            </a:r>
          </a:p>
        </p:txBody>
      </p:sp>
      <p:sp>
        <p:nvSpPr>
          <p:cNvPr id="216072" name="Rectangle 8"/>
          <p:cNvSpPr>
            <a:spLocks noChangeArrowheads="1"/>
          </p:cNvSpPr>
          <p:nvPr/>
        </p:nvSpPr>
        <p:spPr bwMode="auto">
          <a:xfrm>
            <a:off x="3027363" y="6457950"/>
            <a:ext cx="2916237" cy="400050"/>
          </a:xfrm>
          <a:prstGeom prst="rect">
            <a:avLst/>
          </a:prstGeom>
          <a:solidFill>
            <a:schemeClr val="accent6">
              <a:lumMod val="20000"/>
              <a:lumOff val="80000"/>
            </a:schemeClr>
          </a:solidFill>
          <a:ln w="9525">
            <a:noFill/>
            <a:miter lim="800000"/>
            <a:headEnd/>
            <a:tailEnd/>
          </a:ln>
          <a:effectLst/>
        </p:spPr>
        <p:txBody>
          <a:bodyPr>
            <a:spAutoFit/>
          </a:bodyPr>
          <a:lstStyle/>
          <a:p>
            <a:pPr eaLnBrk="0" hangingPunct="0">
              <a:defRPr/>
            </a:pPr>
            <a:r>
              <a:rPr lang="en-US" sz="2000" dirty="0">
                <a:solidFill>
                  <a:srgbClr val="213F66"/>
                </a:solidFill>
                <a:latin typeface="Calibri" pitchFamily="34" charset="0"/>
                <a:ea typeface="+mn-ea"/>
                <a:cs typeface="Times New Roman" pitchFamily="18" charset="0"/>
              </a:rPr>
              <a:t>(S 12,27</a:t>
            </a:r>
            <a:r>
              <a:rPr lang="en-US" sz="2000" baseline="30000" dirty="0">
                <a:solidFill>
                  <a:srgbClr val="213F66"/>
                </a:solidFill>
                <a:latin typeface="Calibri" pitchFamily="34" charset="0"/>
                <a:ea typeface="+mn-ea"/>
                <a:cs typeface="Times New Roman" pitchFamily="18" charset="0"/>
              </a:rPr>
              <a:t>0</a:t>
            </a:r>
            <a:r>
              <a:rPr lang="en-US" sz="2000" dirty="0">
                <a:solidFill>
                  <a:srgbClr val="213F66"/>
                </a:solidFill>
                <a:latin typeface="Calibri" pitchFamily="34" charset="0"/>
                <a:ea typeface="+mn-ea"/>
                <a:cs typeface="Times New Roman" pitchFamily="18" charset="0"/>
              </a:rPr>
              <a:t> ; W 54,13</a:t>
            </a:r>
            <a:r>
              <a:rPr lang="en-US" sz="2000" baseline="30000" dirty="0">
                <a:solidFill>
                  <a:srgbClr val="213F66"/>
                </a:solidFill>
                <a:latin typeface="Calibri" pitchFamily="34" charset="0"/>
                <a:ea typeface="+mn-ea"/>
                <a:cs typeface="Times New Roman" pitchFamily="18" charset="0"/>
              </a:rPr>
              <a:t>0</a:t>
            </a:r>
            <a:r>
              <a:rPr lang="en-US" sz="2000" dirty="0">
                <a:solidFill>
                  <a:srgbClr val="213F66"/>
                </a:solidFill>
                <a:latin typeface="Calibri" pitchFamily="34" charset="0"/>
                <a:ea typeface="+mn-ea"/>
                <a:cs typeface="Times New Roman" pitchFamily="18" charset="0"/>
              </a:rPr>
              <a:t>)</a:t>
            </a:r>
          </a:p>
        </p:txBody>
      </p:sp>
      <p:sp>
        <p:nvSpPr>
          <p:cNvPr id="55299" name="AutoShape 3"/>
          <p:cNvSpPr>
            <a:spLocks noChangeAspect="1" noChangeArrowheads="1" noTextEdit="1"/>
          </p:cNvSpPr>
          <p:nvPr/>
        </p:nvSpPr>
        <p:spPr bwMode="auto">
          <a:xfrm>
            <a:off x="0" y="1017588"/>
            <a:ext cx="9144000"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53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5063"/>
            <a:ext cx="9144000"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2363"/>
            <a:ext cx="5842000" cy="523081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143000"/>
            <a:ext cx="2074863" cy="785813"/>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ítulo 4"/>
          <p:cNvSpPr>
            <a:spLocks noGrp="1"/>
          </p:cNvSpPr>
          <p:nvPr>
            <p:ph type="title"/>
          </p:nvPr>
        </p:nvSpPr>
        <p:spPr>
          <a:xfrm>
            <a:off x="685800" y="381000"/>
            <a:ext cx="8458200" cy="762000"/>
          </a:xfrm>
        </p:spPr>
        <p:txBody>
          <a:bodyPr/>
          <a:lstStyle/>
          <a:p>
            <a:pPr eaLnBrk="1" hangingPunct="1"/>
            <a:r>
              <a:rPr lang="pt-BR">
                <a:latin typeface="Calibri" charset="0"/>
              </a:rPr>
              <a:t>Reaching out to public policy</a:t>
            </a:r>
          </a:p>
        </p:txBody>
      </p:sp>
      <p:pic>
        <p:nvPicPr>
          <p:cNvPr id="563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15050"/>
            <a:ext cx="55006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5857875" y="3643313"/>
            <a:ext cx="3286125" cy="830262"/>
          </a:xfrm>
          <a:prstGeom prst="rect">
            <a:avLst/>
          </a:prstGeom>
          <a:solidFill>
            <a:schemeClr val="accent6">
              <a:lumMod val="40000"/>
              <a:lumOff val="60000"/>
            </a:schemeClr>
          </a:solidFill>
        </p:spPr>
        <p:txBody>
          <a:bodyPr>
            <a:spAutoFit/>
          </a:bodyPr>
          <a:lstStyle/>
          <a:p>
            <a:pPr algn="ctr" fontAlgn="auto">
              <a:spcBef>
                <a:spcPts val="0"/>
              </a:spcBef>
              <a:spcAft>
                <a:spcPts val="0"/>
              </a:spcAft>
              <a:defRPr/>
            </a:pPr>
            <a:r>
              <a:rPr lang="en-US" sz="2400" dirty="0">
                <a:solidFill>
                  <a:srgbClr val="000000"/>
                </a:solidFill>
                <a:latin typeface="Calibri" pitchFamily="34" charset="0"/>
                <a:cs typeface="+mn-cs"/>
              </a:rPr>
              <a:t>500.000 registrations</a:t>
            </a:r>
          </a:p>
          <a:p>
            <a:pPr algn="ctr" fontAlgn="auto">
              <a:spcBef>
                <a:spcPts val="0"/>
              </a:spcBef>
              <a:spcAft>
                <a:spcPts val="0"/>
              </a:spcAft>
              <a:defRPr/>
            </a:pPr>
            <a:r>
              <a:rPr lang="en-US" sz="2400" dirty="0">
                <a:solidFill>
                  <a:srgbClr val="000000"/>
                </a:solidFill>
                <a:latin typeface="Calibri" pitchFamily="34" charset="0"/>
                <a:cs typeface="+mn-cs"/>
              </a:rPr>
              <a:t>46 million protests</a:t>
            </a:r>
            <a:endParaRPr lang="pt-BR" sz="2400" dirty="0">
              <a:solidFill>
                <a:srgbClr val="000000"/>
              </a:solidFill>
              <a:latin typeface="Calibri" pitchFamily="34" charset="0"/>
              <a:cs typeface="+mn-cs"/>
            </a:endParaRPr>
          </a:p>
        </p:txBody>
      </p:sp>
      <p:pic>
        <p:nvPicPr>
          <p:cNvPr id="56326" name="Imagem 8" descr="ìnpe_simbol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2214563"/>
            <a:ext cx="1652587"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381000"/>
            <a:ext cx="8591550" cy="762000"/>
          </a:xfrm>
        </p:spPr>
        <p:txBody>
          <a:bodyPr/>
          <a:lstStyle/>
          <a:p>
            <a:pPr eaLnBrk="1" hangingPunct="1"/>
            <a:r>
              <a:rPr lang="en-US" sz="3200">
                <a:latin typeface="Calibri" charset="0"/>
              </a:rPr>
              <a:t>Transparency builds credibility </a:t>
            </a:r>
          </a:p>
        </p:txBody>
      </p:sp>
      <p:pic>
        <p:nvPicPr>
          <p:cNvPr id="57346" name="Picture 6" descr="science_caption"/>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82625" y="1174750"/>
            <a:ext cx="5173663" cy="557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7347" name="Picture 2" descr="npo0000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588" y="3271838"/>
            <a:ext cx="5078412"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3" y="1741488"/>
            <a:ext cx="64928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tângulo 8"/>
          <p:cNvSpPr>
            <a:spLocks noChangeArrowheads="1"/>
          </p:cNvSpPr>
          <p:nvPr/>
        </p:nvSpPr>
        <p:spPr bwMode="auto">
          <a:xfrm>
            <a:off x="0" y="3551238"/>
            <a:ext cx="5200650" cy="193833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a:solidFill>
                  <a:srgbClr val="002060"/>
                </a:solidFill>
                <a:latin typeface="Georgia" charset="0"/>
              </a:rPr>
              <a:t>“</a:t>
            </a:r>
            <a:r>
              <a:rPr lang="en-US" altLang="ja-JP" sz="2400">
                <a:solidFill>
                  <a:srgbClr val="002060"/>
                </a:solidFill>
                <a:latin typeface="Georgia" charset="0"/>
              </a:rPr>
              <a:t>Today, Brazil</a:t>
            </a:r>
            <a:r>
              <a:rPr lang="ja-JP" altLang="en-US" sz="2400">
                <a:solidFill>
                  <a:srgbClr val="002060"/>
                </a:solidFill>
                <a:latin typeface="Georgia" charset="0"/>
              </a:rPr>
              <a:t>’</a:t>
            </a:r>
            <a:r>
              <a:rPr lang="en-US" altLang="ja-JP" sz="2400">
                <a:solidFill>
                  <a:srgbClr val="002060"/>
                </a:solidFill>
                <a:latin typeface="Georgia" charset="0"/>
              </a:rPr>
              <a:t>s monitoring system is the envy of the world. INPE provides</a:t>
            </a:r>
          </a:p>
          <a:p>
            <a:r>
              <a:rPr lang="en-US" sz="2400">
                <a:solidFill>
                  <a:srgbClr val="002060"/>
                </a:solidFill>
                <a:latin typeface="Georgia" charset="0"/>
              </a:rPr>
              <a:t>automated bi-weekly alerts that</a:t>
            </a:r>
          </a:p>
          <a:p>
            <a:r>
              <a:rPr lang="en-US" sz="2400">
                <a:solidFill>
                  <a:srgbClr val="002060"/>
                </a:solidFill>
                <a:latin typeface="Georgia" charset="0"/>
              </a:rPr>
              <a:t>other tropical nations would love to emulate.</a:t>
            </a:r>
            <a:r>
              <a:rPr lang="ja-JP" altLang="en-US" sz="2400">
                <a:solidFill>
                  <a:srgbClr val="002060"/>
                </a:solidFill>
                <a:latin typeface="Georgia" charset="0"/>
              </a:rPr>
              <a:t>”</a:t>
            </a:r>
            <a:endParaRPr lang="pt-BR" sz="2400">
              <a:solidFill>
                <a:srgbClr val="002060"/>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ítulo 1"/>
          <p:cNvSpPr>
            <a:spLocks noGrp="1"/>
          </p:cNvSpPr>
          <p:nvPr>
            <p:ph type="title"/>
          </p:nvPr>
        </p:nvSpPr>
        <p:spPr/>
        <p:txBody>
          <a:bodyPr/>
          <a:lstStyle/>
          <a:p>
            <a:endParaRPr lang="en-US">
              <a:latin typeface="Calibri" charset="0"/>
            </a:endParaRPr>
          </a:p>
        </p:txBody>
      </p:sp>
      <p:pic>
        <p:nvPicPr>
          <p:cNvPr id="3891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39238" cy="655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6283325" y="0"/>
            <a:ext cx="2860675" cy="461963"/>
          </a:xfrm>
          <a:prstGeom prst="rect">
            <a:avLst/>
          </a:prstGeom>
          <a:solidFill>
            <a:srgbClr val="C9D6FF"/>
          </a:solidFill>
        </p:spPr>
        <p:txBody>
          <a:bodyPr>
            <a:spAutoFit/>
          </a:bodyPr>
          <a:lstStyle/>
          <a:p>
            <a:pPr>
              <a:defRPr/>
            </a:pPr>
            <a:r>
              <a:rPr lang="en-US" sz="2400" b="1" dirty="0">
                <a:solidFill>
                  <a:schemeClr val="bg2">
                    <a:lumMod val="75000"/>
                  </a:schemeClr>
                </a:solidFill>
                <a:latin typeface="Calibri" pitchFamily="34" charset="0"/>
                <a:ea typeface="+mn-ea"/>
                <a:cs typeface="Calibri" pitchFamily="34" charset="0"/>
              </a:rPr>
              <a:t>Nature, 29 July 2010</a:t>
            </a:r>
          </a:p>
        </p:txBody>
      </p:sp>
      <p:sp>
        <p:nvSpPr>
          <p:cNvPr id="5" name="Título 1"/>
          <p:cNvSpPr txBox="1">
            <a:spLocks/>
          </p:cNvSpPr>
          <p:nvPr/>
        </p:nvSpPr>
        <p:spPr bwMode="auto">
          <a:xfrm>
            <a:off x="0" y="2065338"/>
            <a:ext cx="9144000" cy="1911350"/>
          </a:xfrm>
          <a:prstGeom prst="rect">
            <a:avLst/>
          </a:prstGeom>
          <a:solidFill>
            <a:schemeClr val="accent6">
              <a:lumMod val="40000"/>
              <a:lumOff val="60000"/>
            </a:schemeClr>
          </a:solidFill>
          <a:ln w="9525">
            <a:noFill/>
            <a:miter lim="800000"/>
            <a:headEnd/>
            <a:tailEnd/>
          </a:ln>
          <a:effectLst>
            <a:outerShdw blurRad="50800" dist="38100" dir="2700000" algn="tl" rotWithShape="0">
              <a:prstClr val="black">
                <a:alpha val="40000"/>
              </a:prstClr>
            </a:outerShdw>
          </a:effectLst>
        </p:spPr>
        <p:txBody>
          <a:bodyPr anchor="ctr"/>
          <a:lstStyle/>
          <a:p>
            <a:pPr algn="ctr" eaLnBrk="0" hangingPunct="0">
              <a:defRPr/>
            </a:pPr>
            <a:endParaRPr lang="en-US" sz="2800" dirty="0">
              <a:solidFill>
                <a:srgbClr val="003366"/>
              </a:solidFill>
              <a:latin typeface="Calibri" pitchFamily="34" charset="0"/>
              <a:ea typeface="ＭＳ Ｐゴシック" pitchFamily="34" charset="-128"/>
              <a:cs typeface="+mn-cs"/>
            </a:endParaRPr>
          </a:p>
          <a:p>
            <a:pPr algn="ctr" eaLnBrk="0" hangingPunct="0">
              <a:defRPr/>
            </a:pPr>
            <a:r>
              <a:rPr lang="en-US" sz="2800" dirty="0">
                <a:solidFill>
                  <a:srgbClr val="003366"/>
                </a:solidFill>
                <a:latin typeface="Calibri" pitchFamily="34" charset="0"/>
                <a:ea typeface="ＭＳ Ｐゴシック" pitchFamily="34" charset="-128"/>
                <a:cs typeface="+mn-cs"/>
              </a:rPr>
              <a:t>Brazil is the world’s current largest experiment on land change and its effects: </a:t>
            </a:r>
            <a:r>
              <a:rPr lang="en-US" sz="2800" dirty="0">
                <a:solidFill>
                  <a:srgbClr val="800000"/>
                </a:solidFill>
                <a:latin typeface="Calibri" pitchFamily="34" charset="0"/>
                <a:ea typeface="ＭＳ Ｐゴシック" pitchFamily="34" charset="-128"/>
                <a:cs typeface="+mn-cs"/>
              </a:rPr>
              <a:t>will it also happen elsewhere?</a:t>
            </a:r>
          </a:p>
          <a:p>
            <a:pPr algn="ctr" eaLnBrk="0" hangingPunct="0">
              <a:defRPr/>
            </a:pPr>
            <a:r>
              <a:rPr lang="en-US" sz="2800" dirty="0">
                <a:solidFill>
                  <a:srgbClr val="003366"/>
                </a:solidFill>
                <a:latin typeface="Calibri" pitchFamily="34" charset="0"/>
                <a:ea typeface="ＭＳ Ｐゴシック" pitchFamily="34" charset="-128"/>
                <a:cs typeface="+mn-cs"/>
              </a:rPr>
              <a:t>Today’s questions about Brazil could be tomorrow’s questions for other countries</a:t>
            </a:r>
          </a:p>
          <a:p>
            <a:pPr algn="ctr" eaLnBrk="0" hangingPunct="0">
              <a:defRPr/>
            </a:pPr>
            <a:endParaRPr lang="pt-BR" sz="2800" dirty="0">
              <a:solidFill>
                <a:srgbClr val="003366"/>
              </a:solidFill>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60918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9393" name="Título 7"/>
          <p:cNvSpPr>
            <a:spLocks noGrp="1"/>
          </p:cNvSpPr>
          <p:nvPr>
            <p:ph type="title"/>
          </p:nvPr>
        </p:nvSpPr>
        <p:spPr/>
        <p:txBody>
          <a:bodyPr/>
          <a:lstStyle/>
          <a:p>
            <a:endParaRPr lang="pt-BR">
              <a:latin charset="0" typeface="Calibri"/>
            </a:endParaRPr>
          </a:p>
        </p:txBody>
      </p:sp>
      <p:pic>
        <p:nvPicPr>
          <p:cNvPr id="59394" name="Picture 5"/>
          <p:cNvPicPr>
            <a:picLocks noChangeArrowheads="1" noChangeAspect="1"/>
          </p:cNvPicPr>
          <p:nvPr/>
        </p:nvPicPr>
        <p:blipFill>
          <a:blip r:embed="rId2">
            <a:extLst>
              <a:ext uri="{28A0092B-C50C-407E-A947-70E740481C1C}">
                <a14:useLocalDpi xmlns:a14="http://schemas.microsoft.com/office/drawing/2010/main" val="0"/>
              </a:ext>
            </a:extLst>
          </a:blip>
          <a:srcRect r="5"/>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(1997)</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0417" name="Título 7"/>
          <p:cNvSpPr>
            <a:spLocks noGrp="1"/>
          </p:cNvSpPr>
          <p:nvPr>
            <p:ph type="title"/>
          </p:nvPr>
        </p:nvSpPr>
        <p:spPr/>
        <p:txBody>
          <a:bodyPr/>
          <a:lstStyle/>
          <a:p>
            <a:endParaRPr lang="pt-BR">
              <a:latin charset="0" typeface="Calibri"/>
            </a:endParaRPr>
          </a:p>
        </p:txBody>
      </p:sp>
      <p:sp>
        <p:nvSpPr>
          <p:cNvPr id="60418" name="Content Placeholder 1"/>
          <p:cNvSpPr>
            <a:spLocks noGrp="1"/>
          </p:cNvSpPr>
          <p:nvPr>
            <p:ph idx="1"/>
          </p:nvPr>
        </p:nvSpPr>
        <p:spPr/>
        <p:txBody>
          <a:bodyPr/>
          <a:lstStyle/>
          <a:p>
            <a:endParaRPr lang="en-GB">
              <a:latin charset="0" typeface="Calibri"/>
            </a:endParaRPr>
          </a:p>
        </p:txBody>
      </p:sp>
      <p:pic>
        <p:nvPicPr>
          <p:cNvPr id="60419" name="Picture 2"/>
          <p:cNvPicPr>
            <a:picLocks noChangeArrowheads="1" noChangeAspect="1"/>
          </p:cNvPicPr>
          <p:nvPr/>
        </p:nvPicPr>
        <p:blipFill>
          <a:blip r:embed="rId2">
            <a:extLst>
              <a:ext uri="{28A0092B-C50C-407E-A947-70E740481C1C}">
                <a14:useLocalDpi xmlns:a14="http://schemas.microsoft.com/office/drawing/2010/main" val="0"/>
              </a:ext>
            </a:extLst>
          </a:blip>
          <a:srcRect r="35"/>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(2000)</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41" name="Título 7"/>
          <p:cNvSpPr>
            <a:spLocks noGrp="1"/>
          </p:cNvSpPr>
          <p:nvPr>
            <p:ph type="title"/>
          </p:nvPr>
        </p:nvSpPr>
        <p:spPr/>
        <p:txBody>
          <a:bodyPr/>
          <a:lstStyle/>
          <a:p>
            <a:endParaRPr lang="pt-BR">
              <a:latin charset="0" typeface="Calibri"/>
            </a:endParaRPr>
          </a:p>
        </p:txBody>
      </p:sp>
      <p:sp>
        <p:nvSpPr>
          <p:cNvPr id="61442" name="Content Placeholder 1"/>
          <p:cNvSpPr>
            <a:spLocks noGrp="1"/>
          </p:cNvSpPr>
          <p:nvPr>
            <p:ph idx="1"/>
          </p:nvPr>
        </p:nvSpPr>
        <p:spPr/>
        <p:txBody>
          <a:bodyPr/>
          <a:lstStyle/>
          <a:p>
            <a:endParaRPr lang="en-GB">
              <a:latin charset="0" typeface="Calibri"/>
            </a:endParaRPr>
          </a:p>
        </p:txBody>
      </p:sp>
      <p:pic>
        <p:nvPicPr>
          <p:cNvPr id="61443" name="Picture 2"/>
          <p:cNvPicPr>
            <a:picLocks noChangeArrowheads="1" noChangeAspect="1"/>
          </p:cNvPicPr>
          <p:nvPr/>
        </p:nvPicPr>
        <p:blipFill>
          <a:blip r:embed="rId2">
            <a:extLst>
              <a:ext uri="{28A0092B-C50C-407E-A947-70E740481C1C}">
                <a14:useLocalDpi xmlns:a14="http://schemas.microsoft.com/office/drawing/2010/main" val="0"/>
              </a:ext>
            </a:extLst>
          </a:blip>
          <a:srcRect r="3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(2001)</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2465" name="Título 7"/>
          <p:cNvSpPr>
            <a:spLocks noGrp="1"/>
          </p:cNvSpPr>
          <p:nvPr>
            <p:ph type="title"/>
          </p:nvPr>
        </p:nvSpPr>
        <p:spPr/>
        <p:txBody>
          <a:bodyPr/>
          <a:lstStyle/>
          <a:p>
            <a:endParaRPr lang="pt-BR">
              <a:latin charset="0" typeface="Calibri"/>
            </a:endParaRPr>
          </a:p>
        </p:txBody>
      </p:sp>
      <p:sp>
        <p:nvSpPr>
          <p:cNvPr id="62466" name="Content Placeholder 2"/>
          <p:cNvSpPr>
            <a:spLocks noGrp="1"/>
          </p:cNvSpPr>
          <p:nvPr>
            <p:ph idx="1"/>
          </p:nvPr>
        </p:nvSpPr>
        <p:spPr/>
        <p:txBody>
          <a:bodyPr/>
          <a:lstStyle/>
          <a:p>
            <a:endParaRPr lang="en-GB">
              <a:latin charset="0" typeface="Calibri"/>
            </a:endParaRPr>
          </a:p>
        </p:txBody>
      </p:sp>
      <p:pic>
        <p:nvPicPr>
          <p:cNvPr id="62467" name="Picture 2"/>
          <p:cNvPicPr>
            <a:picLocks noChangeArrowheads="1"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7938"/>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8"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(2002)</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3489" name="Título 7"/>
          <p:cNvSpPr>
            <a:spLocks noGrp="1"/>
          </p:cNvSpPr>
          <p:nvPr>
            <p:ph type="title"/>
          </p:nvPr>
        </p:nvSpPr>
        <p:spPr/>
        <p:txBody>
          <a:bodyPr/>
          <a:lstStyle/>
          <a:p>
            <a:endParaRPr lang="pt-BR">
              <a:latin charset="0" typeface="Calibri"/>
            </a:endParaRPr>
          </a:p>
        </p:txBody>
      </p:sp>
      <p:sp>
        <p:nvSpPr>
          <p:cNvPr id="63490" name="Content Placeholder 1"/>
          <p:cNvSpPr>
            <a:spLocks noGrp="1"/>
          </p:cNvSpPr>
          <p:nvPr>
            <p:ph idx="1"/>
          </p:nvPr>
        </p:nvSpPr>
        <p:spPr/>
        <p:txBody>
          <a:bodyPr/>
          <a:lstStyle/>
          <a:p>
            <a:endParaRPr lang="en-GB">
              <a:latin charset="0" typeface="Calibri"/>
            </a:endParaRPr>
          </a:p>
        </p:txBody>
      </p:sp>
      <p:pic>
        <p:nvPicPr>
          <p:cNvPr id="63491" name="Picture 2"/>
          <p:cNvPicPr>
            <a:picLocks noChangeArrowheads="1" noChangeAspect="1"/>
          </p:cNvPicPr>
          <p:nvPr/>
        </p:nvPicPr>
        <p:blipFill>
          <a:blip r:embed="rId2">
            <a:extLst>
              <a:ext uri="{28A0092B-C50C-407E-A947-70E740481C1C}">
                <a14:useLocalDpi xmlns:a14="http://schemas.microsoft.com/office/drawing/2010/main" val="0"/>
              </a:ext>
            </a:extLst>
          </a:blip>
          <a:srcRect r="15"/>
          <a:stretch>
            <a:fillRect/>
          </a:stretch>
        </p:blipFill>
        <p:spPr bwMode="auto">
          <a:xfrm>
            <a:off x="0" y="0"/>
            <a:ext cx="9196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(2003)</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4513" name="Título 7"/>
          <p:cNvSpPr>
            <a:spLocks noGrp="1"/>
          </p:cNvSpPr>
          <p:nvPr>
            <p:ph type="title"/>
          </p:nvPr>
        </p:nvSpPr>
        <p:spPr/>
        <p:txBody>
          <a:bodyPr/>
          <a:lstStyle/>
          <a:p>
            <a:endParaRPr lang="pt-BR">
              <a:latin charset="0" typeface="Calibri"/>
            </a:endParaRPr>
          </a:p>
        </p:txBody>
      </p:sp>
      <p:sp>
        <p:nvSpPr>
          <p:cNvPr id="64514" name="Content Placeholder 1"/>
          <p:cNvSpPr>
            <a:spLocks noGrp="1"/>
          </p:cNvSpPr>
          <p:nvPr>
            <p:ph idx="1"/>
          </p:nvPr>
        </p:nvSpPr>
        <p:spPr/>
        <p:txBody>
          <a:bodyPr/>
          <a:lstStyle/>
          <a:p>
            <a:endParaRPr lang="en-GB">
              <a:latin charset="0" typeface="Calibri"/>
            </a:endParaRPr>
          </a:p>
        </p:txBody>
      </p:sp>
      <p:pic>
        <p:nvPicPr>
          <p:cNvPr id="64515" name="Picture 2"/>
          <p:cNvPicPr>
            <a:picLocks noChangeArrowheads="1" noChangeAspect="1"/>
          </p:cNvPicPr>
          <p:nvPr/>
        </p:nvPicPr>
        <p:blipFill>
          <a:blip r:embed="rId2">
            <a:extLst>
              <a:ext uri="{28A0092B-C50C-407E-A947-70E740481C1C}">
                <a14:useLocalDpi xmlns:a14="http://schemas.microsoft.com/office/drawing/2010/main" val="0"/>
              </a:ext>
            </a:extLst>
          </a:blip>
          <a:srcRect r="14"/>
          <a:stretch>
            <a:fillRect/>
          </a:stretch>
        </p:blipFill>
        <p:spPr bwMode="auto">
          <a:xfrm>
            <a:off x="1588" y="0"/>
            <a:ext cx="9142412"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(2004)</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5537" name="Título 7"/>
          <p:cNvSpPr>
            <a:spLocks noGrp="1"/>
          </p:cNvSpPr>
          <p:nvPr>
            <p:ph type="title"/>
          </p:nvPr>
        </p:nvSpPr>
        <p:spPr/>
        <p:txBody>
          <a:bodyPr/>
          <a:lstStyle/>
          <a:p>
            <a:endParaRPr lang="pt-BR">
              <a:latin charset="0" typeface="Calibri"/>
            </a:endParaRPr>
          </a:p>
        </p:txBody>
      </p:sp>
      <p:sp>
        <p:nvSpPr>
          <p:cNvPr id="65538" name="Content Placeholder 1"/>
          <p:cNvSpPr>
            <a:spLocks noGrp="1"/>
          </p:cNvSpPr>
          <p:nvPr>
            <p:ph idx="1"/>
          </p:nvPr>
        </p:nvSpPr>
        <p:spPr/>
        <p:txBody>
          <a:bodyPr/>
          <a:lstStyle/>
          <a:p>
            <a:endParaRPr lang="en-GB">
              <a:latin charset="0" typeface="Calibri"/>
            </a:endParaRPr>
          </a:p>
        </p:txBody>
      </p:sp>
      <p:pic>
        <p:nvPicPr>
          <p:cNvPr id="65539" name="Picture 2"/>
          <p:cNvPicPr>
            <a:picLocks noChangeArrowheads="1" noChangeAspect="1"/>
          </p:cNvPicPr>
          <p:nvPr/>
        </p:nvPicPr>
        <p:blipFill>
          <a:blip r:embed="rId2">
            <a:extLst>
              <a:ext uri="{28A0092B-C50C-407E-A947-70E740481C1C}">
                <a14:useLocalDpi xmlns:a14="http://schemas.microsoft.com/office/drawing/2010/main" val="0"/>
              </a:ext>
            </a:extLst>
          </a:blip>
          <a:srcRect r="9"/>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(2005)</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6561" name="Título 7"/>
          <p:cNvSpPr>
            <a:spLocks noGrp="1"/>
          </p:cNvSpPr>
          <p:nvPr>
            <p:ph type="title"/>
          </p:nvPr>
        </p:nvSpPr>
        <p:spPr/>
        <p:txBody>
          <a:bodyPr/>
          <a:lstStyle/>
          <a:p>
            <a:endParaRPr lang="pt-BR">
              <a:latin charset="0" typeface="Calibri"/>
            </a:endParaRPr>
          </a:p>
        </p:txBody>
      </p:sp>
      <p:sp>
        <p:nvSpPr>
          <p:cNvPr id="66562" name="Content Placeholder 1"/>
          <p:cNvSpPr>
            <a:spLocks noGrp="1"/>
          </p:cNvSpPr>
          <p:nvPr>
            <p:ph idx="1"/>
          </p:nvPr>
        </p:nvSpPr>
        <p:spPr/>
        <p:txBody>
          <a:bodyPr/>
          <a:lstStyle/>
          <a:p>
            <a:endParaRPr lang="en-GB">
              <a:latin charset="0" typeface="Calibri"/>
            </a:endParaRPr>
          </a:p>
        </p:txBody>
      </p:sp>
      <p:pic>
        <p:nvPicPr>
          <p:cNvPr id="66563" name="Picture 3"/>
          <p:cNvPicPr>
            <a:picLocks noChangeArrowheads="1" noChangeAspect="1"/>
          </p:cNvPicPr>
          <p:nvPr/>
        </p:nvPicPr>
        <p:blipFill>
          <a:blip r:embed="rId2">
            <a:extLst>
              <a:ext uri="{28A0092B-C50C-407E-A947-70E740481C1C}">
                <a14:useLocalDpi xmlns:a14="http://schemas.microsoft.com/office/drawing/2010/main" val="0"/>
              </a:ext>
            </a:extLst>
          </a:blip>
          <a:srcRect r="43"/>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(2006)</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7585" name="Título 7"/>
          <p:cNvSpPr>
            <a:spLocks noGrp="1"/>
          </p:cNvSpPr>
          <p:nvPr>
            <p:ph type="title"/>
          </p:nvPr>
        </p:nvSpPr>
        <p:spPr/>
        <p:txBody>
          <a:bodyPr/>
          <a:lstStyle/>
          <a:p>
            <a:endParaRPr lang="pt-BR">
              <a:latin charset="0" typeface="Calibri"/>
            </a:endParaRPr>
          </a:p>
        </p:txBody>
      </p:sp>
      <p:sp>
        <p:nvSpPr>
          <p:cNvPr id="67586" name="Content Placeholder 1"/>
          <p:cNvSpPr>
            <a:spLocks noGrp="1"/>
          </p:cNvSpPr>
          <p:nvPr>
            <p:ph idx="1"/>
          </p:nvPr>
        </p:nvSpPr>
        <p:spPr/>
        <p:txBody>
          <a:bodyPr/>
          <a:lstStyle/>
          <a:p>
            <a:endParaRPr lang="en-GB">
              <a:latin charset="0" typeface="Calibri"/>
            </a:endParaRPr>
          </a:p>
        </p:txBody>
      </p:sp>
      <p:pic>
        <p:nvPicPr>
          <p:cNvPr id="67587" name="Picture 2"/>
          <p:cNvPicPr>
            <a:picLocks noChangeArrowheads="1" noChangeAspect="1"/>
          </p:cNvPicPr>
          <p:nvPr/>
        </p:nvPicPr>
        <p:blipFill>
          <a:blip r:embed="rId2">
            <a:extLst>
              <a:ext uri="{28A0092B-C50C-407E-A947-70E740481C1C}">
                <a14:useLocalDpi xmlns:a14="http://schemas.microsoft.com/office/drawing/2010/main" val="0"/>
              </a:ext>
            </a:extLst>
          </a:blip>
          <a:srcRect r="46"/>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(2007)</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8609" name="Título 7"/>
          <p:cNvSpPr>
            <a:spLocks noGrp="1"/>
          </p:cNvSpPr>
          <p:nvPr>
            <p:ph type="title"/>
          </p:nvPr>
        </p:nvSpPr>
        <p:spPr/>
        <p:txBody>
          <a:bodyPr/>
          <a:lstStyle/>
          <a:p>
            <a:endParaRPr lang="pt-BR">
              <a:latin charset="0" typeface="Calibri"/>
            </a:endParaRPr>
          </a:p>
        </p:txBody>
      </p:sp>
      <p:sp>
        <p:nvSpPr>
          <p:cNvPr id="68610" name="Content Placeholder 1"/>
          <p:cNvSpPr>
            <a:spLocks noGrp="1"/>
          </p:cNvSpPr>
          <p:nvPr>
            <p:ph idx="1"/>
          </p:nvPr>
        </p:nvSpPr>
        <p:spPr/>
        <p:txBody>
          <a:bodyPr/>
          <a:lstStyle/>
          <a:p>
            <a:endParaRPr lang="en-GB">
              <a:latin charset="0" typeface="Calibri"/>
            </a:endParaRPr>
          </a:p>
        </p:txBody>
      </p:sp>
      <p:pic>
        <p:nvPicPr>
          <p:cNvPr id="68611" name="Picture 2"/>
          <p:cNvPicPr>
            <a:picLocks noChangeArrowheads="1" noChangeAspect="1"/>
          </p:cNvPicPr>
          <p:nvPr/>
        </p:nvPicPr>
        <p:blipFill>
          <a:blip r:embed="rId2">
            <a:extLst>
              <a:ext uri="{28A0092B-C50C-407E-A947-70E740481C1C}">
                <a14:useLocalDpi xmlns:a14="http://schemas.microsoft.com/office/drawing/2010/main" val="0"/>
              </a:ext>
            </a:extLst>
          </a:blip>
          <a:srcRect r="46"/>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(2008)</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magem 8" descr="amazonia_desmatamento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0"/>
            <a:ext cx="927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ítulo 2"/>
          <p:cNvSpPr>
            <a:spLocks noGrp="1"/>
          </p:cNvSpPr>
          <p:nvPr>
            <p:ph type="title"/>
          </p:nvPr>
        </p:nvSpPr>
        <p:spPr>
          <a:xfrm>
            <a:off x="-128588" y="227013"/>
            <a:ext cx="9272588" cy="762000"/>
          </a:xfrm>
          <a:solidFill>
            <a:srgbClr val="B6DEF2"/>
          </a:solidFill>
        </p:spPr>
        <p:txBody>
          <a:bodyPr/>
          <a:lstStyle/>
          <a:p>
            <a:pPr algn="ctr"/>
            <a:r>
              <a:rPr lang="pt-BR">
                <a:latin typeface="Calibri" charset="0"/>
              </a:rPr>
              <a:t>The challenge: reducing deforestation</a:t>
            </a:r>
          </a:p>
        </p:txBody>
      </p:sp>
      <p:pic>
        <p:nvPicPr>
          <p:cNvPr id="389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713" y="5054600"/>
            <a:ext cx="5838825" cy="962025"/>
          </a:xfrm>
          <a:prstGeom prst="rect">
            <a:avLst/>
          </a:prstGeom>
          <a:solidFill>
            <a:schemeClr val="bg1">
              <a:lumMod val="95000"/>
            </a:schemeClr>
          </a:solidFill>
          <a:ln>
            <a:noFill/>
          </a:ln>
        </p:spPr>
      </p:pic>
      <p:pic>
        <p:nvPicPr>
          <p:cNvPr id="389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4684713"/>
            <a:ext cx="13509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086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ítulo 7"/>
          <p:cNvSpPr>
            <a:spLocks noGrp="1"/>
          </p:cNvSpPr>
          <p:nvPr>
            <p:ph type="title"/>
          </p:nvPr>
        </p:nvSpPr>
        <p:spPr>
          <a:xfrm>
            <a:off x="685800" y="377825"/>
            <a:ext cx="8153400" cy="762000"/>
          </a:xfrm>
        </p:spPr>
        <p:txBody>
          <a:bodyPr/>
          <a:lstStyle/>
          <a:p>
            <a:r>
              <a:rPr lang="pt-BR">
                <a:solidFill>
                  <a:srgbClr val="800000"/>
                </a:solidFill>
                <a:latin typeface="Calibri" charset="0"/>
              </a:rPr>
              <a:t>Finding</a:t>
            </a:r>
            <a:r>
              <a:rPr lang="pt-BR">
                <a:latin typeface="Calibri" charset="0"/>
              </a:rPr>
              <a:t>: Protected areas deter deforestation</a:t>
            </a:r>
          </a:p>
        </p:txBody>
      </p:sp>
      <p:pic>
        <p:nvPicPr>
          <p:cNvPr id="696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3" y="1047750"/>
            <a:ext cx="7540625" cy="566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ítulo 1"/>
          <p:cNvSpPr>
            <a:spLocks noGrp="1"/>
          </p:cNvSpPr>
          <p:nvPr>
            <p:ph type="title"/>
          </p:nvPr>
        </p:nvSpPr>
        <p:spPr>
          <a:xfrm>
            <a:off x="695325" y="387350"/>
            <a:ext cx="8153400" cy="762000"/>
          </a:xfrm>
        </p:spPr>
        <p:txBody>
          <a:bodyPr/>
          <a:lstStyle/>
          <a:p>
            <a:r>
              <a:rPr lang="pt-BR" sz="3200">
                <a:solidFill>
                  <a:srgbClr val="800000"/>
                </a:solidFill>
                <a:latin typeface="Calibri" charset="0"/>
              </a:rPr>
              <a:t>Finding</a:t>
            </a:r>
            <a:r>
              <a:rPr lang="pt-BR" sz="3200">
                <a:latin typeface="Calibri" charset="0"/>
              </a:rPr>
              <a:t>: Deforestation is becoming harder to detect </a:t>
            </a: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228725"/>
            <a:ext cx="79295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725488" y="6088063"/>
            <a:ext cx="7870825" cy="769937"/>
          </a:xfrm>
          <a:prstGeom prst="rect">
            <a:avLst/>
          </a:prstGeom>
          <a:solidFill>
            <a:schemeClr val="accent6">
              <a:lumMod val="40000"/>
              <a:lumOff val="60000"/>
            </a:schemeClr>
          </a:solidFill>
          <a:ln w="9525" algn="ctr">
            <a:noFill/>
            <a:miter lim="800000"/>
            <a:headEnd/>
            <a:tailEnd/>
          </a:ln>
        </p:spPr>
        <p:txBody>
          <a:bodyPr>
            <a:spAutoFit/>
          </a:bodyPr>
          <a:lstStyle/>
          <a:p>
            <a:pPr>
              <a:spcBef>
                <a:spcPct val="20000"/>
              </a:spcBef>
              <a:buClr>
                <a:srgbClr val="00007D"/>
              </a:buClr>
              <a:buSzPct val="75000"/>
              <a:buFont typeface="Wingdings" pitchFamily="2" charset="2"/>
              <a:buNone/>
              <a:defRPr/>
            </a:pPr>
            <a:r>
              <a:rPr lang="pt-BR" sz="2000" dirty="0" err="1">
                <a:solidFill>
                  <a:srgbClr val="00007D">
                    <a:lumMod val="50000"/>
                  </a:srgbClr>
                </a:solidFill>
                <a:latin typeface="Calibri" pitchFamily="34" charset="0"/>
              </a:rPr>
              <a:t>Proportion</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of</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clear</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cuts</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by</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size</a:t>
            </a:r>
            <a:r>
              <a:rPr lang="pt-BR" sz="2000" dirty="0">
                <a:solidFill>
                  <a:srgbClr val="00007D">
                    <a:lumMod val="50000"/>
                  </a:srgbClr>
                </a:solidFill>
                <a:latin typeface="Calibri" pitchFamily="34" charset="0"/>
              </a:rPr>
              <a:t> (ha)</a:t>
            </a:r>
          </a:p>
          <a:p>
            <a:pPr>
              <a:spcBef>
                <a:spcPct val="20000"/>
              </a:spcBef>
              <a:buClr>
                <a:srgbClr val="00007D"/>
              </a:buClr>
              <a:buSzPct val="75000"/>
              <a:buFont typeface="Wingdings" pitchFamily="2" charset="2"/>
              <a:buNone/>
              <a:defRPr/>
            </a:pPr>
            <a:r>
              <a:rPr lang="pt-BR" sz="2000" dirty="0" err="1">
                <a:solidFill>
                  <a:srgbClr val="00007D">
                    <a:lumMod val="50000"/>
                  </a:srgbClr>
                </a:solidFill>
                <a:latin typeface="Calibri" pitchFamily="34" charset="0"/>
              </a:rPr>
              <a:t>Clearings</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less</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than</a:t>
            </a:r>
            <a:r>
              <a:rPr lang="pt-BR" sz="2000" dirty="0">
                <a:solidFill>
                  <a:srgbClr val="00007D">
                    <a:lumMod val="50000"/>
                  </a:srgbClr>
                </a:solidFill>
                <a:latin typeface="Calibri" pitchFamily="34" charset="0"/>
              </a:rPr>
              <a:t> 50 ha:  35% </a:t>
            </a:r>
            <a:r>
              <a:rPr lang="pt-BR" sz="2000" dirty="0" err="1">
                <a:solidFill>
                  <a:srgbClr val="00007D">
                    <a:lumMod val="50000"/>
                  </a:srgbClr>
                </a:solidFill>
                <a:latin typeface="Calibri" pitchFamily="34" charset="0"/>
              </a:rPr>
              <a:t>of</a:t>
            </a:r>
            <a:r>
              <a:rPr lang="pt-BR" sz="2000" dirty="0">
                <a:solidFill>
                  <a:srgbClr val="00007D">
                    <a:lumMod val="50000"/>
                  </a:srgbClr>
                </a:solidFill>
                <a:latin typeface="Calibri" pitchFamily="34" charset="0"/>
              </a:rPr>
              <a:t> total in 2002 </a:t>
            </a:r>
            <a:r>
              <a:rPr lang="pt-BR" sz="2000" dirty="0" err="1">
                <a:solidFill>
                  <a:srgbClr val="00007D">
                    <a:lumMod val="50000"/>
                  </a:srgbClr>
                </a:solidFill>
                <a:latin typeface="Calibri" pitchFamily="34" charset="0"/>
              </a:rPr>
              <a:t>to</a:t>
            </a:r>
            <a:r>
              <a:rPr lang="pt-BR" sz="2000" dirty="0">
                <a:solidFill>
                  <a:srgbClr val="00007D">
                    <a:lumMod val="50000"/>
                  </a:srgbClr>
                </a:solidFill>
                <a:latin typeface="Calibri" pitchFamily="34" charset="0"/>
              </a:rPr>
              <a:t> </a:t>
            </a:r>
            <a:r>
              <a:rPr lang="pt-BR" sz="2000" dirty="0">
                <a:solidFill>
                  <a:srgbClr val="600000"/>
                </a:solidFill>
                <a:latin typeface="Calibri" pitchFamily="34" charset="0"/>
              </a:rPr>
              <a:t>80% </a:t>
            </a:r>
            <a:r>
              <a:rPr lang="pt-BR" sz="2000" dirty="0" err="1">
                <a:solidFill>
                  <a:srgbClr val="600000"/>
                </a:solidFill>
                <a:latin typeface="Calibri" pitchFamily="34" charset="0"/>
              </a:rPr>
              <a:t>of</a:t>
            </a:r>
            <a:r>
              <a:rPr lang="pt-BR" sz="2000" dirty="0">
                <a:solidFill>
                  <a:srgbClr val="600000"/>
                </a:solidFill>
                <a:latin typeface="Calibri" pitchFamily="34" charset="0"/>
              </a:rPr>
              <a:t> total in 2010</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ítulo 5"/>
          <p:cNvSpPr>
            <a:spLocks noGrp="1"/>
          </p:cNvSpPr>
          <p:nvPr>
            <p:ph type="title"/>
          </p:nvPr>
        </p:nvSpPr>
        <p:spPr/>
        <p:txBody>
          <a:bodyPr/>
          <a:lstStyle/>
          <a:p>
            <a:r>
              <a:rPr lang="pt-BR">
                <a:latin typeface="Calibri" charset="0"/>
              </a:rPr>
              <a:t>For a while, everything was well...</a:t>
            </a:r>
          </a:p>
        </p:txBody>
      </p:sp>
      <p:pic>
        <p:nvPicPr>
          <p:cNvPr id="716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3" y="1647825"/>
            <a:ext cx="7062787"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Imagem 9" descr="amazonia_desmatamento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0938" y="358775"/>
            <a:ext cx="418306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ítulo 2"/>
          <p:cNvSpPr>
            <a:spLocks noGrp="1"/>
          </p:cNvSpPr>
          <p:nvPr>
            <p:ph type="title"/>
          </p:nvPr>
        </p:nvSpPr>
        <p:spPr/>
        <p:txBody>
          <a:bodyPr/>
          <a:lstStyle/>
          <a:p>
            <a:r>
              <a:rPr lang="pt-BR">
                <a:latin typeface="Calibri" charset="0"/>
              </a:rPr>
              <a:t>Then, in January 2008...</a:t>
            </a:r>
          </a:p>
        </p:txBody>
      </p:sp>
      <p:pic>
        <p:nvPicPr>
          <p:cNvPr id="727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588" y="3721100"/>
            <a:ext cx="4846637"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tângulo de cantos arredondados 10"/>
          <p:cNvSpPr>
            <a:spLocks noChangeArrowheads="1"/>
          </p:cNvSpPr>
          <p:nvPr/>
        </p:nvSpPr>
        <p:spPr bwMode="auto">
          <a:xfrm>
            <a:off x="7234238" y="4433888"/>
            <a:ext cx="1909762" cy="1920875"/>
          </a:xfrm>
          <a:prstGeom prst="roundRect">
            <a:avLst>
              <a:gd name="adj"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pt-BR"/>
          </a:p>
        </p:txBody>
      </p:sp>
      <p:pic>
        <p:nvPicPr>
          <p:cNvPr id="727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1944688"/>
            <a:ext cx="4419600" cy="74295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 y="1338263"/>
            <a:ext cx="2476500" cy="388937"/>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6"/>
          <a:srcRect/>
          <a:stretch>
            <a:fillRect/>
          </a:stretch>
        </p:blipFill>
        <p:spPr bwMode="auto">
          <a:xfrm>
            <a:off x="568325" y="2917825"/>
            <a:ext cx="2568575" cy="854075"/>
          </a:xfrm>
          <a:prstGeom prst="rect">
            <a:avLst/>
          </a:prstGeom>
          <a:noFill/>
          <a:ln w="9525" cap="flat" cmpd="sng">
            <a:noFill/>
            <a:prstDash val="solid"/>
            <a:miter lim="800000"/>
            <a:headEnd type="none" w="med" len="med"/>
            <a:tailEnd type="none" w="med" len="med"/>
          </a:ln>
          <a:effectLst>
            <a:outerShdw blurRad="50800" dist="50800" dir="5400000" algn="ctr" rotWithShape="0">
              <a:schemeClr val="tx1"/>
            </a:outerShdw>
          </a:effectLst>
        </p:spPr>
      </p:pic>
      <p:pic>
        <p:nvPicPr>
          <p:cNvPr id="727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 y="3771900"/>
            <a:ext cx="4092575" cy="611188"/>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397000"/>
            <a:ext cx="7605713" cy="2030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3730" name="Title 2"/>
          <p:cNvSpPr>
            <a:spLocks noGrp="1"/>
          </p:cNvSpPr>
          <p:nvPr>
            <p:ph type="title"/>
          </p:nvPr>
        </p:nvSpPr>
        <p:spPr/>
        <p:txBody>
          <a:bodyPr/>
          <a:lstStyle/>
          <a:p>
            <a:r>
              <a:rPr lang="en-US">
                <a:latin typeface="Calibri" charset="0"/>
              </a:rPr>
              <a:t>What do you do when you make an error?</a:t>
            </a:r>
          </a:p>
        </p:txBody>
      </p:sp>
      <p:pic>
        <p:nvPicPr>
          <p:cNvPr id="737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3608388"/>
            <a:ext cx="3182938" cy="290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endParaRPr lang="en-GB">
              <a:latin typeface="Calibri" charset="0"/>
            </a:endParaRPr>
          </a:p>
        </p:txBody>
      </p:sp>
      <p:pic>
        <p:nvPicPr>
          <p:cNvPr id="7475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5207000"/>
            <a:ext cx="5753100" cy="151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7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0"/>
            <a:ext cx="5794375" cy="496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43450"/>
            <a:ext cx="390683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325" y="1465263"/>
            <a:ext cx="6035675" cy="382111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298700"/>
            <a:ext cx="1247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8"/>
          <p:cNvSpPr>
            <a:spLocks noGrp="1"/>
          </p:cNvSpPr>
          <p:nvPr>
            <p:ph type="title"/>
          </p:nvPr>
        </p:nvSpPr>
        <p:spPr>
          <a:xfrm>
            <a:off x="685800" y="381000"/>
            <a:ext cx="8153400" cy="993775"/>
          </a:xfrm>
        </p:spPr>
        <p:txBody>
          <a:bodyPr/>
          <a:lstStyle/>
          <a:p>
            <a:pPr eaLnBrk="1" hangingPunct="1">
              <a:defRPr/>
            </a:pPr>
            <a:r>
              <a:rPr lang="pt-BR" dirty="0" err="1" smtClean="0">
                <a:ea typeface="+mj-ea"/>
              </a:rPr>
              <a:t>Public</a:t>
            </a:r>
            <a:r>
              <a:rPr lang="pt-BR" dirty="0" smtClean="0">
                <a:ea typeface="+mj-ea"/>
              </a:rPr>
              <a:t> </a:t>
            </a:r>
            <a:r>
              <a:rPr lang="pt-BR" dirty="0" err="1" smtClean="0">
                <a:ea typeface="+mj-ea"/>
              </a:rPr>
              <a:t>opinion</a:t>
            </a:r>
            <a:r>
              <a:rPr lang="pt-BR" dirty="0" smtClean="0">
                <a:ea typeface="+mj-ea"/>
              </a:rPr>
              <a:t> – </a:t>
            </a:r>
            <a:r>
              <a:rPr lang="pt-BR" dirty="0" err="1" smtClean="0">
                <a:ea typeface="+mj-ea"/>
              </a:rPr>
              <a:t>based</a:t>
            </a:r>
            <a:r>
              <a:rPr lang="pt-BR" dirty="0" smtClean="0">
                <a:ea typeface="+mj-ea"/>
              </a:rPr>
              <a:t> </a:t>
            </a:r>
            <a:r>
              <a:rPr lang="pt-BR" dirty="0" err="1" smtClean="0">
                <a:ea typeface="+mj-ea"/>
              </a:rPr>
              <a:t>on</a:t>
            </a:r>
            <a:r>
              <a:rPr lang="pt-BR" dirty="0" smtClean="0">
                <a:ea typeface="+mj-ea"/>
              </a:rPr>
              <a:t> open data – forces </a:t>
            </a:r>
            <a:r>
              <a:rPr lang="pt-BR" dirty="0" err="1" smtClean="0">
                <a:ea typeface="+mj-ea"/>
              </a:rPr>
              <a:t>government</a:t>
            </a:r>
            <a:r>
              <a:rPr lang="pt-BR" dirty="0" smtClean="0">
                <a:ea typeface="+mj-ea"/>
              </a:rPr>
              <a:t> </a:t>
            </a:r>
            <a:r>
              <a:rPr lang="pt-BR" dirty="0" err="1" smtClean="0">
                <a:ea typeface="+mj-ea"/>
              </a:rPr>
              <a:t>to</a:t>
            </a:r>
            <a:r>
              <a:rPr lang="pt-BR" dirty="0" smtClean="0">
                <a:ea typeface="+mj-ea"/>
              </a:rPr>
              <a:t> </a:t>
            </a:r>
            <a:r>
              <a:rPr lang="pt-BR" dirty="0" err="1" smtClean="0">
                <a:ea typeface="+mj-ea"/>
              </a:rPr>
              <a:t>act</a:t>
            </a:r>
            <a:r>
              <a:rPr lang="pt-BR" dirty="0" smtClean="0">
                <a:ea typeface="+mj-ea"/>
              </a:rPr>
              <a:t> </a:t>
            </a:r>
            <a:endParaRPr lang="pt-BR" dirty="0">
              <a:latin typeface="Calibri"/>
              <a:ea typeface="+mj-ea"/>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5875"/>
            <a:ext cx="6380163" cy="539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187575" y="6188075"/>
            <a:ext cx="5497513" cy="523875"/>
          </a:xfrm>
          <a:prstGeom prst="rect">
            <a:avLst/>
          </a:prstGeom>
          <a:solidFill>
            <a:schemeClr val="accent6">
              <a:lumMod val="20000"/>
              <a:lumOff val="80000"/>
            </a:schemeClr>
          </a:solidFill>
        </p:spPr>
        <p:txBody>
          <a:bodyPr>
            <a:spAutoFit/>
          </a:bodyPr>
          <a:lstStyle/>
          <a:p>
            <a:pPr>
              <a:defRPr/>
            </a:pPr>
            <a:r>
              <a:rPr lang="pt-BR" sz="2800" b="1" dirty="0" err="1">
                <a:solidFill>
                  <a:srgbClr val="00007D">
                    <a:lumMod val="75000"/>
                  </a:srgbClr>
                </a:solidFill>
                <a:latin typeface="Calibri" pitchFamily="34" charset="0"/>
                <a:cs typeface="Calibri" pitchFamily="34" charset="0"/>
              </a:rPr>
              <a:t>Almost</a:t>
            </a:r>
            <a:r>
              <a:rPr lang="pt-BR" sz="2800" b="1" dirty="0">
                <a:solidFill>
                  <a:srgbClr val="00007D">
                    <a:lumMod val="75000"/>
                  </a:srgbClr>
                </a:solidFill>
                <a:latin typeface="Calibri" pitchFamily="34" charset="0"/>
                <a:cs typeface="Calibri" pitchFamily="34" charset="0"/>
              </a:rPr>
              <a:t> </a:t>
            </a:r>
            <a:r>
              <a:rPr lang="pt-BR" sz="2800" b="1" dirty="0" err="1">
                <a:solidFill>
                  <a:srgbClr val="00007D">
                    <a:lumMod val="75000"/>
                  </a:srgbClr>
                </a:solidFill>
                <a:latin typeface="Calibri" pitchFamily="34" charset="0"/>
                <a:cs typeface="Calibri" pitchFamily="34" charset="0"/>
              </a:rPr>
              <a:t>all</a:t>
            </a:r>
            <a:r>
              <a:rPr lang="pt-BR" sz="2800" b="1" dirty="0">
                <a:solidFill>
                  <a:srgbClr val="00007D">
                    <a:lumMod val="75000"/>
                  </a:srgbClr>
                </a:solidFill>
                <a:latin typeface="Calibri" pitchFamily="34" charset="0"/>
                <a:cs typeface="Calibri" pitchFamily="34" charset="0"/>
              </a:rPr>
              <a:t> </a:t>
            </a:r>
            <a:r>
              <a:rPr lang="pt-BR" sz="2800" b="1" dirty="0" err="1">
                <a:solidFill>
                  <a:srgbClr val="00007D">
                    <a:lumMod val="75000"/>
                  </a:srgbClr>
                </a:solidFill>
                <a:latin typeface="Calibri" pitchFamily="34" charset="0"/>
                <a:cs typeface="Calibri" pitchFamily="34" charset="0"/>
              </a:rPr>
              <a:t>deforestation</a:t>
            </a:r>
            <a:r>
              <a:rPr lang="pt-BR" sz="2800" b="1" dirty="0">
                <a:solidFill>
                  <a:srgbClr val="00007D">
                    <a:lumMod val="75000"/>
                  </a:srgbClr>
                </a:solidFill>
                <a:latin typeface="Calibri" pitchFamily="34" charset="0"/>
                <a:cs typeface="Calibri" pitchFamily="34" charset="0"/>
              </a:rPr>
              <a:t> </a:t>
            </a:r>
            <a:r>
              <a:rPr lang="pt-BR" sz="2800" b="1" dirty="0" err="1">
                <a:solidFill>
                  <a:srgbClr val="00007D">
                    <a:lumMod val="75000"/>
                  </a:srgbClr>
                </a:solidFill>
                <a:latin typeface="Calibri" pitchFamily="34" charset="0"/>
                <a:cs typeface="Calibri" pitchFamily="34" charset="0"/>
              </a:rPr>
              <a:t>is</a:t>
            </a:r>
            <a:r>
              <a:rPr lang="pt-BR" sz="2800" b="1" dirty="0">
                <a:solidFill>
                  <a:srgbClr val="00007D">
                    <a:lumMod val="75000"/>
                  </a:srgbClr>
                </a:solidFill>
                <a:latin typeface="Calibri" pitchFamily="34" charset="0"/>
                <a:cs typeface="Calibri" pitchFamily="34" charset="0"/>
              </a:rPr>
              <a:t> </a:t>
            </a:r>
            <a:r>
              <a:rPr lang="pt-BR" sz="2800" b="1" dirty="0" err="1">
                <a:solidFill>
                  <a:srgbClr val="00007D">
                    <a:lumMod val="75000"/>
                  </a:srgbClr>
                </a:solidFill>
                <a:latin typeface="Calibri" pitchFamily="34" charset="0"/>
                <a:cs typeface="Calibri" pitchFamily="34" charset="0"/>
              </a:rPr>
              <a:t>illegal</a:t>
            </a:r>
            <a:endParaRPr lang="pt-BR" sz="2800" b="1" dirty="0">
              <a:solidFill>
                <a:srgbClr val="00007D">
                  <a:lumMod val="75000"/>
                </a:srgbClr>
              </a:solidFill>
              <a:latin typeface="Calibri" pitchFamily="34" charset="0"/>
              <a:cs typeface="Calibri" pitchFamily="34" charset="0"/>
            </a:endParaRPr>
          </a:p>
        </p:txBody>
      </p:sp>
      <p:sp>
        <p:nvSpPr>
          <p:cNvPr id="2" name="Title 1"/>
          <p:cNvSpPr>
            <a:spLocks noGrp="1"/>
          </p:cNvSpPr>
          <p:nvPr>
            <p:ph type="title"/>
          </p:nvPr>
        </p:nvSpPr>
        <p:spPr>
          <a:xfrm>
            <a:off x="730250" y="649288"/>
            <a:ext cx="8234363" cy="800100"/>
          </a:xfrm>
        </p:spPr>
        <p:txBody>
          <a:bodyPr/>
          <a:lstStyle/>
          <a:p>
            <a:pPr>
              <a:defRPr/>
            </a:pPr>
            <a:r>
              <a:rPr lang="en-US" sz="3200" dirty="0" smtClean="0">
                <a:solidFill>
                  <a:srgbClr val="C00000"/>
                </a:solidFill>
                <a:latin typeface="Calibri" charset="0"/>
                <a:cs typeface="Calibri" charset="0"/>
              </a:rPr>
              <a:t>Finding: </a:t>
            </a:r>
            <a:r>
              <a:rPr lang="en-US" sz="3200" dirty="0" smtClean="0">
                <a:latin typeface="Calibri" charset="0"/>
                <a:cs typeface="Calibri" charset="0"/>
              </a:rPr>
              <a:t> </a:t>
            </a:r>
            <a:r>
              <a:rPr lang="en-US" sz="3200" dirty="0" smtClean="0">
                <a:solidFill>
                  <a:schemeClr val="bg2">
                    <a:lumMod val="75000"/>
                  </a:schemeClr>
                </a:solidFill>
                <a:latin typeface="Calibri" charset="0"/>
                <a:cs typeface="Calibri" charset="0"/>
              </a:rPr>
              <a:t>Command and control actions are effective means to curb deforestation</a:t>
            </a:r>
            <a:r>
              <a:rPr lang="en-US" sz="3200" dirty="0" smtClean="0">
                <a:latin typeface="Calibri" charset="0"/>
                <a:cs typeface="Calibri" charset="0"/>
              </a:rPr>
              <a:t/>
            </a:r>
            <a:br>
              <a:rPr lang="en-US" sz="3200" dirty="0" smtClean="0">
                <a:latin typeface="Calibri" charset="0"/>
                <a:cs typeface="Calibri" charset="0"/>
              </a:rPr>
            </a:br>
            <a:endParaRPr lang="en-US" sz="3200" dirty="0"/>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4" descr="http://www.dpi.inpe.br/obt/deter/images/Deter/deter_2011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0111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CaixaDeTexto 5"/>
          <p:cNvSpPr txBox="1">
            <a:spLocks noChangeArrowheads="1"/>
          </p:cNvSpPr>
          <p:nvPr/>
        </p:nvSpPr>
        <p:spPr bwMode="auto">
          <a:xfrm>
            <a:off x="1252538" y="6149975"/>
            <a:ext cx="6732587" cy="708025"/>
          </a:xfrm>
          <a:prstGeom prst="rect">
            <a:avLst/>
          </a:prstGeom>
          <a:solidFill>
            <a:srgbClr val="D1D1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4000">
                <a:solidFill>
                  <a:srgbClr val="000090"/>
                </a:solidFill>
                <a:latin typeface="Calibri" charset="0"/>
                <a:cs typeface="Calibri" charset="0"/>
              </a:rPr>
              <a:t>Jan-April/2011: 126% increase </a:t>
            </a:r>
            <a:endParaRPr lang="en-US" sz="4000">
              <a:solidFill>
                <a:srgbClr val="000090"/>
              </a:solidFill>
              <a:latin typeface="Calibri" charset="0"/>
              <a:cs typeface="Calibri" charset="0"/>
            </a:endParaRPr>
          </a:p>
        </p:txBody>
      </p:sp>
      <p:pic>
        <p:nvPicPr>
          <p:cNvPr id="77827" name="Picture 1" descr="correntao Sin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554672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CaixaDeTexto 5"/>
          <p:cNvSpPr txBox="1">
            <a:spLocks noChangeArrowheads="1"/>
          </p:cNvSpPr>
          <p:nvPr/>
        </p:nvSpPr>
        <p:spPr bwMode="auto">
          <a:xfrm>
            <a:off x="4346575" y="120650"/>
            <a:ext cx="4643438" cy="708025"/>
          </a:xfrm>
          <a:prstGeom prst="rect">
            <a:avLst/>
          </a:prstGeom>
          <a:solidFill>
            <a:srgbClr val="D1D1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pt-BR" sz="4000">
                <a:solidFill>
                  <a:srgbClr val="000090"/>
                </a:solidFill>
                <a:latin typeface="Calibri" charset="0"/>
                <a:cs typeface="Calibri" charset="0"/>
              </a:rPr>
              <a:t>Keep watching!</a:t>
            </a:r>
            <a:endParaRPr lang="en-US" sz="4000">
              <a:solidFill>
                <a:srgbClr val="000090"/>
              </a:solidFill>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63" y="1000125"/>
            <a:ext cx="8326437"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8850" name="Title 1"/>
          <p:cNvSpPr>
            <a:spLocks noGrp="1"/>
          </p:cNvSpPr>
          <p:nvPr>
            <p:ph type="title"/>
          </p:nvPr>
        </p:nvSpPr>
        <p:spPr/>
        <p:txBody>
          <a:bodyPr/>
          <a:lstStyle/>
          <a:p>
            <a:r>
              <a:rPr lang="en-US">
                <a:latin typeface="Calibri" charset="0"/>
              </a:rPr>
              <a:t>Deforestation hotspots: March-May 2011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po000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1750"/>
            <a:ext cx="4741863"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npo0000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5" y="-12700"/>
            <a:ext cx="457835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npo00002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494088"/>
            <a:ext cx="5135563"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npo000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025" y="2935288"/>
            <a:ext cx="450215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80975" y="6491288"/>
            <a:ext cx="2891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r>
              <a:rPr lang="pt-BR" sz="1800" dirty="0" err="1">
                <a:solidFill>
                  <a:schemeClr val="folHlink"/>
                </a:solidFill>
                <a:latin typeface="Calibri"/>
                <a:cs typeface="Calibri"/>
              </a:rPr>
              <a:t>Source</a:t>
            </a:r>
            <a:r>
              <a:rPr lang="pt-BR" sz="1800" dirty="0">
                <a:solidFill>
                  <a:schemeClr val="folHlink"/>
                </a:solidFill>
                <a:latin typeface="Calibri"/>
                <a:cs typeface="Calibri"/>
              </a:rPr>
              <a:t>:  Carlos Nobre (INPE)</a:t>
            </a:r>
          </a:p>
        </p:txBody>
      </p:sp>
      <p:sp>
        <p:nvSpPr>
          <p:cNvPr id="18439" name="Text Box 7"/>
          <p:cNvSpPr txBox="1">
            <a:spLocks noChangeArrowheads="1"/>
          </p:cNvSpPr>
          <p:nvPr/>
        </p:nvSpPr>
        <p:spPr bwMode="auto">
          <a:xfrm>
            <a:off x="0" y="188258"/>
            <a:ext cx="9024471" cy="707886"/>
          </a:xfrm>
          <a:prstGeom prst="rect">
            <a:avLst/>
          </a:prstGeom>
          <a:solidFill>
            <a:schemeClr val="accent6">
              <a:lumMod val="20000"/>
              <a:lumOff val="80000"/>
              <a:alpha val="68000"/>
            </a:schemeClr>
          </a:solidFill>
          <a:ln>
            <a:noFill/>
          </a:ln>
        </p:spPr>
        <p:txBody>
          <a:bodyPr wrap="square">
            <a:spAutoFit/>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algn="ctr" eaLnBrk="1" hangingPunct="1"/>
            <a:r>
              <a:rPr lang="en-US" sz="4000" b="1" dirty="0" smtClean="0">
                <a:solidFill>
                  <a:schemeClr val="bg2"/>
                </a:solidFill>
                <a:latin typeface="Calibri"/>
                <a:cs typeface="Calibri"/>
              </a:rPr>
              <a:t>How can </a:t>
            </a:r>
            <a:r>
              <a:rPr lang="en-US" sz="4000" b="1" dirty="0">
                <a:solidFill>
                  <a:schemeClr val="bg2"/>
                </a:solidFill>
                <a:latin typeface="Calibri"/>
                <a:cs typeface="Calibri"/>
              </a:rPr>
              <a:t>we avoid that </a:t>
            </a:r>
            <a:r>
              <a:rPr lang="en-US" sz="4000" b="1" dirty="0" smtClean="0">
                <a:solidFill>
                  <a:schemeClr val="bg2"/>
                </a:solidFill>
                <a:latin typeface="Calibri"/>
                <a:cs typeface="Calibri"/>
              </a:rPr>
              <a:t>the forest…</a:t>
            </a:r>
            <a:r>
              <a:rPr lang="en-US" sz="4000" b="1" dirty="0">
                <a:solidFill>
                  <a:schemeClr val="bg2"/>
                </a:solidFill>
                <a:latin typeface="Calibri"/>
                <a:cs typeface="Calibri"/>
              </a:rPr>
              <a:t>.</a:t>
            </a:r>
          </a:p>
        </p:txBody>
      </p:sp>
    </p:spTree>
    <p:extLst>
      <p:ext uri="{BB962C8B-B14F-4D97-AF65-F5344CB8AC3E}">
        <p14:creationId xmlns:p14="http://schemas.microsoft.com/office/powerpoint/2010/main" val="3700164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958850"/>
            <a:ext cx="8370887"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0898" name="Title 1"/>
          <p:cNvSpPr>
            <a:spLocks noGrp="1"/>
          </p:cNvSpPr>
          <p:nvPr>
            <p:ph type="title"/>
          </p:nvPr>
        </p:nvSpPr>
        <p:spPr>
          <a:xfrm>
            <a:off x="685800" y="381000"/>
            <a:ext cx="8458200" cy="762000"/>
          </a:xfrm>
        </p:spPr>
        <p:txBody>
          <a:bodyPr/>
          <a:lstStyle/>
          <a:p>
            <a:r>
              <a:rPr lang="en-US">
                <a:latin typeface="Calibri" charset="0"/>
              </a:rPr>
              <a:t>Deforestation hotspots: June-August 2011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ítulo 1"/>
          <p:cNvSpPr>
            <a:spLocks noGrp="1"/>
          </p:cNvSpPr>
          <p:nvPr>
            <p:ph type="title"/>
          </p:nvPr>
        </p:nvSpPr>
        <p:spPr/>
        <p:txBody>
          <a:bodyPr/>
          <a:lstStyle/>
          <a:p>
            <a:pPr eaLnBrk="1" hangingPunct="1"/>
            <a:r>
              <a:rPr lang="pt-BR">
                <a:latin typeface="Calibri" charset="0"/>
              </a:rPr>
              <a:t>Finding: Markets have a positive rôle</a:t>
            </a:r>
          </a:p>
        </p:txBody>
      </p:sp>
      <p:pic>
        <p:nvPicPr>
          <p:cNvPr id="829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4438"/>
            <a:ext cx="82867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4000500"/>
            <a:ext cx="3857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063" y="3929063"/>
            <a:ext cx="35718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38" y="5856288"/>
            <a:ext cx="391001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473450" y="474663"/>
            <a:ext cx="5432425" cy="1200150"/>
          </a:xfrm>
          <a:prstGeom prst="rect">
            <a:avLst/>
          </a:prstGeom>
          <a:solidFill>
            <a:schemeClr val="accent2">
              <a:lumMod val="20000"/>
              <a:lumOff val="80000"/>
            </a:schemeClr>
          </a:solidFill>
        </p:spPr>
        <p:txBody>
          <a:bodyPr>
            <a:spAutoFit/>
          </a:bodyPr>
          <a:lstStyle/>
          <a:p>
            <a:pPr>
              <a:defRPr/>
            </a:pPr>
            <a:r>
              <a:rPr lang="pt-BR" sz="2400" dirty="0">
                <a:solidFill>
                  <a:srgbClr val="00005E"/>
                </a:solidFill>
                <a:latin typeface="Calibri" charset="0"/>
                <a:cs typeface="Calibri" charset="0"/>
              </a:rPr>
              <a:t>“</a:t>
            </a:r>
            <a:r>
              <a:rPr lang="pt-BR" sz="2400" dirty="0" err="1">
                <a:solidFill>
                  <a:srgbClr val="00005E"/>
                </a:solidFill>
                <a:latin typeface="Calibri" charset="0"/>
                <a:cs typeface="Calibri" charset="0"/>
              </a:rPr>
              <a:t>By</a:t>
            </a:r>
            <a:r>
              <a:rPr lang="pt-BR" sz="2400" dirty="0">
                <a:solidFill>
                  <a:srgbClr val="00005E"/>
                </a:solidFill>
                <a:latin typeface="Calibri" charset="0"/>
                <a:cs typeface="Calibri" charset="0"/>
              </a:rPr>
              <a:t> 2020, </a:t>
            </a:r>
            <a:r>
              <a:rPr lang="pt-BR" sz="2400" dirty="0" err="1">
                <a:solidFill>
                  <a:srgbClr val="00005E"/>
                </a:solidFill>
                <a:latin typeface="Calibri" charset="0"/>
                <a:cs typeface="Calibri" charset="0"/>
              </a:rPr>
              <a:t>Brazil</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will</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reduce</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deforestation</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by</a:t>
            </a:r>
            <a:r>
              <a:rPr lang="pt-BR" sz="2400" dirty="0">
                <a:solidFill>
                  <a:srgbClr val="00005E"/>
                </a:solidFill>
                <a:latin typeface="Calibri" charset="0"/>
                <a:cs typeface="Calibri" charset="0"/>
              </a:rPr>
              <a:t> 80% </a:t>
            </a:r>
            <a:r>
              <a:rPr lang="pt-BR" sz="2400" dirty="0" err="1">
                <a:solidFill>
                  <a:srgbClr val="00005E"/>
                </a:solidFill>
                <a:latin typeface="Calibri" charset="0"/>
                <a:cs typeface="Calibri" charset="0"/>
              </a:rPr>
              <a:t>relative</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to</a:t>
            </a:r>
            <a:r>
              <a:rPr lang="pt-BR" sz="2400" dirty="0">
                <a:solidFill>
                  <a:srgbClr val="00005E"/>
                </a:solidFill>
                <a:latin typeface="Calibri" charset="0"/>
                <a:cs typeface="Calibri" charset="0"/>
              </a:rPr>
              <a:t> 2005.” (pres. Lula in Copenhagen COP-15)</a:t>
            </a:r>
          </a:p>
        </p:txBody>
      </p:sp>
      <p:pic>
        <p:nvPicPr>
          <p:cNvPr id="87042" name="Picture 6" descr="http://www.ergoeco.org/img/COP%2015%20LULA%20DA%20SILVA%201812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893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52675"/>
            <a:ext cx="900906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p:cNvSpPr txBox="1">
            <a:spLocks noChangeArrowheads="1"/>
          </p:cNvSpPr>
          <p:nvPr/>
        </p:nvSpPr>
        <p:spPr bwMode="auto">
          <a:xfrm>
            <a:off x="7200900" y="142875"/>
            <a:ext cx="1790700" cy="307975"/>
          </a:xfrm>
          <a:prstGeom prst="rect">
            <a:avLst/>
          </a:prstGeom>
          <a:noFill/>
          <a:ln w="12700">
            <a:noFill/>
            <a:miter lim="800000"/>
            <a:headEnd type="none" w="sm" len="sm"/>
            <a:tailEnd type="none" w="sm" len="sm"/>
          </a:ln>
          <a:effectLst>
            <a:outerShdw dist="53882" dir="2700000" algn="ctr" rotWithShape="0">
              <a:srgbClr val="000032">
                <a:alpha val="50000"/>
              </a:srgbClr>
            </a:outerShdw>
          </a:effectLst>
        </p:spPr>
        <p:txBody>
          <a:bodyPr lIns="91412" tIns="45705" rIns="91412" bIns="45705" anchor="ctr">
            <a:spAutoFit/>
          </a:bodyPr>
          <a:lstStyle/>
          <a:p>
            <a:pPr algn="ctr" eaLnBrk="0" hangingPunct="0">
              <a:defRPr/>
            </a:pPr>
            <a:endParaRPr lang="pt-BR" b="1">
              <a:ea typeface="+mn-ea"/>
              <a:cs typeface="+mn-cs"/>
            </a:endParaRPr>
          </a:p>
        </p:txBody>
      </p:sp>
      <p:sp>
        <p:nvSpPr>
          <p:cNvPr id="137220" name="Rectangle 4"/>
          <p:cNvSpPr>
            <a:spLocks noGrp="1" noChangeArrowheads="1"/>
          </p:cNvSpPr>
          <p:nvPr>
            <p:ph type="title"/>
          </p:nvPr>
        </p:nvSpPr>
        <p:spPr>
          <a:xfrm>
            <a:off x="701675" y="411163"/>
            <a:ext cx="8153400" cy="762000"/>
          </a:xfrm>
        </p:spPr>
        <p:txBody>
          <a:bodyPr/>
          <a:lstStyle/>
          <a:p>
            <a:pPr eaLnBrk="1" hangingPunct="1">
              <a:defRPr/>
            </a:pPr>
            <a:r>
              <a:rPr lang="en-US" dirty="0" smtClean="0">
                <a:ea typeface="+mj-ea"/>
              </a:rPr>
              <a:t>How does Science influence policy? </a:t>
            </a:r>
            <a:endParaRPr lang="en-US" dirty="0">
              <a:ea typeface="+mj-ea"/>
            </a:endParaRPr>
          </a:p>
        </p:txBody>
      </p:sp>
      <p:sp>
        <p:nvSpPr>
          <p:cNvPr id="8" name="Rectangle 7"/>
          <p:cNvSpPr/>
          <p:nvPr/>
        </p:nvSpPr>
        <p:spPr bwMode="auto">
          <a:xfrm>
            <a:off x="755650" y="5661025"/>
            <a:ext cx="8208963" cy="1081088"/>
          </a:xfrm>
          <a:prstGeom prst="rect">
            <a:avLst/>
          </a:prstGeom>
          <a:solidFill>
            <a:srgbClr val="AFC7FF"/>
          </a:solidFill>
          <a:ln w="9525" cap="flat" cmpd="sng" algn="ctr">
            <a:solidFill>
              <a:schemeClr val="tx1"/>
            </a:solidFill>
            <a:prstDash val="solid"/>
            <a:miter lim="800000"/>
            <a:headEnd type="none" w="med" len="med"/>
            <a:tailEnd type="none" w="med" len="med"/>
          </a:ln>
          <a:effectLst/>
        </p:spPr>
        <p:txBody>
          <a:bodyPr wrap="none"/>
          <a:lstStyle/>
          <a:p>
            <a:pPr algn="ctr">
              <a:defRPr/>
            </a:pPr>
            <a:r>
              <a:rPr lang="en-GB" sz="3000" dirty="0">
                <a:solidFill>
                  <a:schemeClr val="bg2">
                    <a:lumMod val="75000"/>
                  </a:schemeClr>
                </a:solidFill>
                <a:latin typeface="Calibri"/>
                <a:cs typeface="Calibri"/>
              </a:rPr>
              <a:t>Deforestation in Brazilian Amazonia (1988-</a:t>
            </a:r>
            <a:r>
              <a:rPr lang="en-GB" sz="3000" dirty="0" smtClean="0">
                <a:solidFill>
                  <a:schemeClr val="bg2">
                    <a:lumMod val="75000"/>
                  </a:schemeClr>
                </a:solidFill>
                <a:latin typeface="Calibri"/>
                <a:cs typeface="Calibri"/>
              </a:rPr>
              <a:t>2012)</a:t>
            </a:r>
            <a:endParaRPr lang="en-GB" sz="3000" dirty="0">
              <a:solidFill>
                <a:schemeClr val="bg2">
                  <a:lumMod val="75000"/>
                </a:schemeClr>
              </a:solidFill>
              <a:latin typeface="Calibri"/>
              <a:cs typeface="Calibri"/>
            </a:endParaRPr>
          </a:p>
          <a:p>
            <a:pPr algn="ctr">
              <a:defRPr/>
            </a:pPr>
            <a:r>
              <a:rPr lang="en-GB" sz="3000" dirty="0">
                <a:solidFill>
                  <a:schemeClr val="bg2">
                    <a:lumMod val="75000"/>
                  </a:schemeClr>
                </a:solidFill>
                <a:latin typeface="Calibri"/>
                <a:cs typeface="Calibri"/>
              </a:rPr>
              <a:t>dropped from 27,000 km</a:t>
            </a:r>
            <a:r>
              <a:rPr lang="en-GB" sz="3000" baseline="30000" dirty="0">
                <a:solidFill>
                  <a:schemeClr val="bg2">
                    <a:lumMod val="75000"/>
                  </a:schemeClr>
                </a:solidFill>
                <a:latin typeface="Calibri"/>
                <a:cs typeface="Calibri"/>
              </a:rPr>
              <a:t>2</a:t>
            </a:r>
            <a:r>
              <a:rPr lang="en-GB" sz="3000" dirty="0">
                <a:solidFill>
                  <a:schemeClr val="bg2">
                    <a:lumMod val="75000"/>
                  </a:schemeClr>
                </a:solidFill>
                <a:latin typeface="Calibri"/>
                <a:cs typeface="Calibri"/>
              </a:rPr>
              <a:t> to </a:t>
            </a:r>
            <a:r>
              <a:rPr lang="en-GB" sz="3000" dirty="0" smtClean="0">
                <a:solidFill>
                  <a:schemeClr val="bg2">
                    <a:lumMod val="75000"/>
                  </a:schemeClr>
                </a:solidFill>
                <a:latin typeface="Calibri"/>
                <a:cs typeface="Calibri"/>
              </a:rPr>
              <a:t>4,800 </a:t>
            </a:r>
            <a:r>
              <a:rPr lang="en-GB" sz="3000" dirty="0">
                <a:solidFill>
                  <a:schemeClr val="bg2">
                    <a:lumMod val="75000"/>
                  </a:schemeClr>
                </a:solidFill>
                <a:latin typeface="Calibri"/>
                <a:cs typeface="Calibri"/>
              </a:rPr>
              <a:t>km</a:t>
            </a:r>
            <a:r>
              <a:rPr lang="en-GB" sz="3000" baseline="30000" dirty="0">
                <a:solidFill>
                  <a:schemeClr val="bg2">
                    <a:lumMod val="75000"/>
                  </a:schemeClr>
                </a:solidFill>
                <a:latin typeface="Calibri"/>
                <a:cs typeface="Calibri"/>
              </a:rPr>
              <a:t>2</a:t>
            </a:r>
          </a:p>
          <a:p>
            <a:pPr algn="ctr">
              <a:defRPr/>
            </a:pPr>
            <a:endParaRPr lang="en-GB" sz="3000" dirty="0">
              <a:solidFill>
                <a:schemeClr val="bg2">
                  <a:lumMod val="75000"/>
                </a:schemeClr>
              </a:solidFill>
              <a:latin typeface="Calibri"/>
              <a:cs typeface="Calibri"/>
            </a:endParaRP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1363663"/>
            <a:ext cx="8174037"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82158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m 4" descr="bertrand_negro_ri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tângulo 3"/>
          <p:cNvSpPr>
            <a:spLocks noChangeArrowheads="1"/>
          </p:cNvSpPr>
          <p:nvPr/>
        </p:nvSpPr>
        <p:spPr bwMode="auto">
          <a:xfrm>
            <a:off x="0" y="4221163"/>
            <a:ext cx="9144000" cy="1815882"/>
          </a:xfrm>
          <a:prstGeom prst="rect">
            <a:avLst/>
          </a:prstGeom>
          <a:solidFill>
            <a:srgbClr val="E3FED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ja-JP" sz="2800" dirty="0">
                <a:solidFill>
                  <a:srgbClr val="00005E"/>
                </a:solidFill>
                <a:latin typeface="Calibri"/>
                <a:cs typeface="Calibri"/>
              </a:rPr>
              <a:t>“Deforestation in Brazilian Amazonia is down by a whopping 78% from its recent high in 2004. If Brazil can maintain that progress </a:t>
            </a:r>
            <a:r>
              <a:rPr lang="en-US" altLang="ja-JP" sz="2800" dirty="0" smtClean="0">
                <a:solidFill>
                  <a:srgbClr val="00005E"/>
                </a:solidFill>
                <a:latin typeface="Calibri"/>
                <a:cs typeface="Calibri"/>
              </a:rPr>
              <a:t>it </a:t>
            </a:r>
            <a:r>
              <a:rPr lang="en-US" altLang="ja-JP" sz="2800" dirty="0">
                <a:solidFill>
                  <a:srgbClr val="00005E"/>
                </a:solidFill>
                <a:latin typeface="Calibri"/>
                <a:cs typeface="Calibri"/>
              </a:rPr>
              <a:t>would be the biggest environmental success in decades”  (</a:t>
            </a:r>
            <a:r>
              <a:rPr lang="en-US" altLang="ja-JP" sz="2800" i="1" dirty="0">
                <a:solidFill>
                  <a:srgbClr val="00005E"/>
                </a:solidFill>
                <a:latin typeface="Calibri"/>
                <a:cs typeface="Calibri"/>
              </a:rPr>
              <a:t>Nature</a:t>
            </a:r>
            <a:r>
              <a:rPr lang="en-US" altLang="ja-JP" sz="2800" dirty="0">
                <a:solidFill>
                  <a:srgbClr val="00005E"/>
                </a:solidFill>
                <a:latin typeface="Calibri"/>
                <a:cs typeface="Calibri"/>
              </a:rPr>
              <a:t>, Rio + 20 editorial)</a:t>
            </a:r>
          </a:p>
        </p:txBody>
      </p:sp>
    </p:spTree>
    <p:extLst>
      <p:ext uri="{BB962C8B-B14F-4D97-AF65-F5344CB8AC3E}">
        <p14:creationId xmlns:p14="http://schemas.microsoft.com/office/powerpoint/2010/main" val="3054290801"/>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terraAmaz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ext Box 3"/>
          <p:cNvSpPr txBox="1">
            <a:spLocks noChangeArrowheads="1"/>
          </p:cNvSpPr>
          <p:nvPr/>
        </p:nvSpPr>
        <p:spPr bwMode="auto">
          <a:xfrm>
            <a:off x="5334000" y="4800600"/>
            <a:ext cx="1295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a:solidFill>
                  <a:srgbClr val="FFFFFF"/>
                </a:solidFill>
              </a:rPr>
              <a:t>166-112</a:t>
            </a:r>
          </a:p>
          <a:p>
            <a:endParaRPr lang="pt-BR" sz="2400">
              <a:solidFill>
                <a:srgbClr val="000000"/>
              </a:solidFill>
              <a:latin typeface="Times New Roman" charset="0"/>
            </a:endParaRPr>
          </a:p>
        </p:txBody>
      </p:sp>
      <p:sp>
        <p:nvSpPr>
          <p:cNvPr id="84995" name="Text Box 4"/>
          <p:cNvSpPr txBox="1">
            <a:spLocks noChangeArrowheads="1"/>
          </p:cNvSpPr>
          <p:nvPr/>
        </p:nvSpPr>
        <p:spPr bwMode="auto">
          <a:xfrm>
            <a:off x="3260725" y="4303713"/>
            <a:ext cx="10223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a:solidFill>
                  <a:srgbClr val="FFFFFF"/>
                </a:solidFill>
              </a:rPr>
              <a:t>116-113</a:t>
            </a:r>
            <a:endParaRPr lang="pt-BR" sz="2400">
              <a:solidFill>
                <a:srgbClr val="000000"/>
              </a:solidFill>
              <a:latin typeface="Times New Roman" charset="0"/>
            </a:endParaRPr>
          </a:p>
          <a:p>
            <a:endParaRPr lang="pt-BR" sz="2400">
              <a:solidFill>
                <a:srgbClr val="000000"/>
              </a:solidFill>
              <a:latin typeface="Times New Roman" charset="0"/>
            </a:endParaRPr>
          </a:p>
        </p:txBody>
      </p:sp>
      <p:sp>
        <p:nvSpPr>
          <p:cNvPr id="84996" name="Text Box 5"/>
          <p:cNvSpPr txBox="1">
            <a:spLocks noChangeArrowheads="1"/>
          </p:cNvSpPr>
          <p:nvPr/>
        </p:nvSpPr>
        <p:spPr bwMode="auto">
          <a:xfrm>
            <a:off x="4022725" y="178911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a:solidFill>
                  <a:srgbClr val="FFFFFF"/>
                </a:solidFill>
              </a:rPr>
              <a:t>116-112</a:t>
            </a:r>
            <a:endParaRPr lang="pt-BR">
              <a:solidFill>
                <a:srgbClr val="000000"/>
              </a:solidFill>
            </a:endParaRPr>
          </a:p>
        </p:txBody>
      </p:sp>
      <p:sp>
        <p:nvSpPr>
          <p:cNvPr id="84997" name="Text Box 6"/>
          <p:cNvSpPr txBox="1">
            <a:spLocks noChangeArrowheads="1"/>
          </p:cNvSpPr>
          <p:nvPr/>
        </p:nvSpPr>
        <p:spPr bwMode="auto">
          <a:xfrm>
            <a:off x="1763713" y="2205038"/>
            <a:ext cx="6032500" cy="2308225"/>
          </a:xfrm>
          <a:prstGeom prst="rect">
            <a:avLst/>
          </a:prstGeom>
          <a:solidFill>
            <a:srgbClr val="AFC7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3600">
                <a:solidFill>
                  <a:srgbClr val="000090"/>
                </a:solidFill>
                <a:latin typeface="Calibri" charset="0"/>
                <a:cs typeface="Calibri" charset="0"/>
              </a:rPr>
              <a:t>30 Tb of data</a:t>
            </a:r>
          </a:p>
          <a:p>
            <a:pPr algn="ctr" eaLnBrk="1" hangingPunct="1"/>
            <a:r>
              <a:rPr lang="en-US" sz="3600">
                <a:solidFill>
                  <a:srgbClr val="000090"/>
                </a:solidFill>
                <a:latin typeface="Calibri" charset="0"/>
                <a:cs typeface="Calibri" charset="0"/>
              </a:rPr>
              <a:t>500.000 lines of code</a:t>
            </a:r>
          </a:p>
          <a:p>
            <a:pPr algn="ctr" eaLnBrk="1" hangingPunct="1"/>
            <a:r>
              <a:rPr lang="en-US" sz="3600">
                <a:solidFill>
                  <a:srgbClr val="000090"/>
                </a:solidFill>
                <a:latin typeface="Calibri" charset="0"/>
                <a:cs typeface="Calibri" charset="0"/>
              </a:rPr>
              <a:t>150 man/years of software dev</a:t>
            </a:r>
          </a:p>
          <a:p>
            <a:pPr algn="ctr" eaLnBrk="1" hangingPunct="1"/>
            <a:r>
              <a:rPr lang="en-US" sz="3600">
                <a:solidFill>
                  <a:srgbClr val="000090"/>
                </a:solidFill>
                <a:latin typeface="Calibri" charset="0"/>
                <a:cs typeface="Calibri" charset="0"/>
              </a:rPr>
              <a:t>200 man/years of interpreters</a:t>
            </a:r>
          </a:p>
        </p:txBody>
      </p:sp>
      <p:sp>
        <p:nvSpPr>
          <p:cNvPr id="84998" name="Título 9"/>
          <p:cNvSpPr>
            <a:spLocks noGrp="1"/>
          </p:cNvSpPr>
          <p:nvPr>
            <p:ph type="title"/>
          </p:nvPr>
        </p:nvSpPr>
        <p:spPr>
          <a:xfrm>
            <a:off x="0" y="0"/>
            <a:ext cx="9144000" cy="838200"/>
          </a:xfrm>
          <a:solidFill>
            <a:srgbClr val="AFC7FF">
              <a:alpha val="79999"/>
            </a:srgbClr>
          </a:solidFill>
        </p:spPr>
        <p:txBody>
          <a:bodyPr/>
          <a:lstStyle/>
          <a:p>
            <a:pPr algn="ctr" eaLnBrk="1" hangingPunct="1"/>
            <a:r>
              <a:rPr lang="en-US" sz="4000" b="0">
                <a:solidFill>
                  <a:srgbClr val="000090"/>
                </a:solidFill>
                <a:latin typeface="Calibri" charset="0"/>
              </a:rPr>
              <a:t>How much it takes to survey Amazonia?</a:t>
            </a:r>
            <a:endParaRPr lang="pt-BR" sz="4000" b="0">
              <a:solidFill>
                <a:srgbClr val="000090"/>
              </a:solidFill>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2000" y="762000"/>
            <a:ext cx="8153400"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4"/>
          <p:cNvSpPr txBox="1"/>
          <p:nvPr/>
        </p:nvSpPr>
        <p:spPr>
          <a:xfrm>
            <a:off x="702748" y="424383"/>
            <a:ext cx="8441252" cy="584776"/>
          </a:xfrm>
          <a:prstGeom prst="rect">
            <a:avLst/>
          </a:prstGeom>
          <a:solidFill>
            <a:schemeClr val="bg1"/>
          </a:solidFill>
        </p:spPr>
        <p:txBody>
          <a:bodyPr wrap="square">
            <a:spAutoFit/>
          </a:bodyPr>
          <a:lstStyle/>
          <a:p>
            <a:pPr algn="ctr">
              <a:defRPr/>
            </a:pPr>
            <a:r>
              <a:rPr lang="en-US" sz="3200" b="1" dirty="0">
                <a:solidFill>
                  <a:schemeClr val="bg2">
                    <a:lumMod val="50000"/>
                  </a:schemeClr>
                </a:solidFill>
                <a:latin typeface="Calibri"/>
                <a:cs typeface="Calibri"/>
              </a:rPr>
              <a:t>What happened with 720.000 km2 deforested?</a:t>
            </a:r>
            <a:endParaRPr lang="pt-BR" sz="3200" b="1" dirty="0">
              <a:solidFill>
                <a:schemeClr val="bg2">
                  <a:lumMod val="50000"/>
                </a:schemeClr>
              </a:solidFill>
              <a:latin typeface="Calibri"/>
              <a:cs typeface="Calibri"/>
            </a:endParaRPr>
          </a:p>
        </p:txBody>
      </p:sp>
      <p:sp>
        <p:nvSpPr>
          <p:cNvPr id="7" name="Rectangle 3"/>
          <p:cNvSpPr txBox="1">
            <a:spLocks noChangeArrowheads="1"/>
          </p:cNvSpPr>
          <p:nvPr/>
        </p:nvSpPr>
        <p:spPr bwMode="auto">
          <a:xfrm>
            <a:off x="495300" y="5854700"/>
            <a:ext cx="8382000" cy="762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chemeClr val="bg2"/>
              </a:buClr>
              <a:buSzPct val="75000"/>
              <a:buFont typeface="Wingdings" charset="0"/>
              <a:buChar char="n"/>
              <a:defRPr sz="2800">
                <a:solidFill>
                  <a:schemeClr val="tx1"/>
                </a:solidFill>
                <a:latin typeface="Calibri"/>
                <a:ea typeface="ＭＳ Ｐゴシック" charset="0"/>
                <a:cs typeface="Calibri"/>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Calibri"/>
                <a:ea typeface="ＭＳ Ｐゴシック" charset="0"/>
                <a:cs typeface="Calibri"/>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a:ea typeface="ＭＳ Ｐゴシック" charset="0"/>
                <a:cs typeface="Calibri"/>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a:ea typeface="ＭＳ Ｐゴシック" charset="0"/>
                <a:cs typeface="Calibri"/>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a:ea typeface="ＭＳ Ｐゴシック" charset="0"/>
                <a:cs typeface="Calibri"/>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ctr">
              <a:lnSpc>
                <a:spcPct val="90000"/>
              </a:lnSpc>
              <a:buFont typeface="Wingdings" charset="0"/>
              <a:buNone/>
              <a:defRPr/>
            </a:pPr>
            <a:r>
              <a:rPr lang="pt-BR" dirty="0" err="1" smtClean="0"/>
              <a:t>TerraClass</a:t>
            </a:r>
            <a:r>
              <a:rPr lang="pt-BR" dirty="0" smtClean="0"/>
              <a:t> - </a:t>
            </a:r>
            <a:r>
              <a:rPr lang="pt-BR" dirty="0" err="1" smtClean="0"/>
              <a:t>first</a:t>
            </a:r>
            <a:r>
              <a:rPr lang="pt-BR" dirty="0" smtClean="0"/>
              <a:t> </a:t>
            </a:r>
            <a:r>
              <a:rPr lang="pt-BR" dirty="0" err="1" smtClean="0"/>
              <a:t>map</a:t>
            </a:r>
            <a:r>
              <a:rPr lang="pt-BR" dirty="0" smtClean="0"/>
              <a:t> </a:t>
            </a:r>
            <a:r>
              <a:rPr lang="pt-BR" dirty="0" err="1" smtClean="0"/>
              <a:t>of</a:t>
            </a:r>
            <a:r>
              <a:rPr lang="pt-BR" dirty="0" smtClean="0"/>
              <a:t> </a:t>
            </a:r>
            <a:r>
              <a:rPr lang="pt-BR" dirty="0" err="1" smtClean="0"/>
              <a:t>land</a:t>
            </a:r>
            <a:r>
              <a:rPr lang="pt-BR" dirty="0" smtClean="0"/>
              <a:t> use </a:t>
            </a:r>
            <a:r>
              <a:rPr lang="pt-BR" dirty="0" err="1" smtClean="0"/>
              <a:t>and</a:t>
            </a:r>
            <a:r>
              <a:rPr lang="pt-BR" dirty="0" smtClean="0"/>
              <a:t> </a:t>
            </a:r>
            <a:r>
              <a:rPr lang="pt-BR" dirty="0" err="1" smtClean="0"/>
              <a:t>land</a:t>
            </a:r>
            <a:r>
              <a:rPr lang="pt-BR" dirty="0" smtClean="0"/>
              <a:t> cover </a:t>
            </a:r>
            <a:r>
              <a:rPr lang="pt-BR" dirty="0" err="1" smtClean="0"/>
              <a:t>of</a:t>
            </a:r>
            <a:r>
              <a:rPr lang="pt-BR" dirty="0" smtClean="0"/>
              <a:t> </a:t>
            </a:r>
            <a:r>
              <a:rPr lang="pt-BR" dirty="0" err="1" smtClean="0"/>
              <a:t>Amazonia</a:t>
            </a:r>
            <a:endParaRPr lang="pt-BR" dirty="0"/>
          </a:p>
        </p:txBody>
      </p:sp>
    </p:spTree>
    <p:extLst>
      <p:ext uri="{BB962C8B-B14F-4D97-AF65-F5344CB8AC3E}">
        <p14:creationId xmlns:p14="http://schemas.microsoft.com/office/powerpoint/2010/main" val="8843176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1" descr="F10_pastage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2497138"/>
            <a:ext cx="5638800"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CaixaDeTexto 17"/>
          <p:cNvSpPr txBox="1">
            <a:spLocks noChangeArrowheads="1"/>
          </p:cNvSpPr>
          <p:nvPr/>
        </p:nvSpPr>
        <p:spPr bwMode="auto">
          <a:xfrm>
            <a:off x="3657600" y="28956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800"/>
              <a:t>Pasto limpo</a:t>
            </a:r>
            <a:endParaRPr lang="pt-BR" sz="2800"/>
          </a:p>
        </p:txBody>
      </p:sp>
      <p:pic>
        <p:nvPicPr>
          <p:cNvPr id="101379" name="Imagem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2400"/>
            <a:ext cx="899795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4"/>
          <p:cNvSpPr txBox="1"/>
          <p:nvPr/>
        </p:nvSpPr>
        <p:spPr>
          <a:xfrm>
            <a:off x="914400" y="-11113"/>
            <a:ext cx="7467600" cy="954088"/>
          </a:xfrm>
          <a:prstGeom prst="rect">
            <a:avLst/>
          </a:prstGeom>
          <a:solidFill>
            <a:schemeClr val="accent2">
              <a:lumMod val="40000"/>
              <a:lumOff val="60000"/>
              <a:alpha val="73000"/>
            </a:schemeClr>
          </a:solidFill>
        </p:spPr>
        <p:txBody>
          <a:bodyPr>
            <a:spAutoFit/>
          </a:bodyPr>
          <a:lstStyle/>
          <a:p>
            <a:pPr algn="ctr">
              <a:defRPr/>
            </a:pPr>
            <a:r>
              <a:rPr lang="en-US" sz="2800" b="1" dirty="0" err="1">
                <a:solidFill>
                  <a:schemeClr val="bg2">
                    <a:lumMod val="50000"/>
                  </a:schemeClr>
                </a:solidFill>
                <a:latin typeface="Calibri"/>
                <a:cs typeface="Calibri"/>
              </a:rPr>
              <a:t>Nível</a:t>
            </a:r>
            <a:r>
              <a:rPr lang="en-US" sz="2800" b="1" dirty="0">
                <a:solidFill>
                  <a:schemeClr val="bg2">
                    <a:lumMod val="50000"/>
                  </a:schemeClr>
                </a:solidFill>
                <a:latin typeface="Calibri"/>
                <a:cs typeface="Calibri"/>
              </a:rPr>
              <a:t> </a:t>
            </a:r>
            <a:r>
              <a:rPr lang="en-US" sz="2800" b="1" dirty="0" err="1">
                <a:solidFill>
                  <a:schemeClr val="bg2">
                    <a:lumMod val="50000"/>
                  </a:schemeClr>
                </a:solidFill>
                <a:latin typeface="Calibri"/>
                <a:cs typeface="Calibri"/>
              </a:rPr>
              <a:t>inédito</a:t>
            </a:r>
            <a:r>
              <a:rPr lang="en-US" sz="2800" b="1" dirty="0">
                <a:solidFill>
                  <a:schemeClr val="bg2">
                    <a:lumMod val="50000"/>
                  </a:schemeClr>
                </a:solidFill>
                <a:latin typeface="Calibri"/>
                <a:cs typeface="Calibri"/>
              </a:rPr>
              <a:t> de </a:t>
            </a:r>
            <a:r>
              <a:rPr lang="en-US" sz="2800" b="1" dirty="0" err="1">
                <a:solidFill>
                  <a:schemeClr val="bg2">
                    <a:lumMod val="50000"/>
                  </a:schemeClr>
                </a:solidFill>
                <a:latin typeface="Calibri"/>
                <a:cs typeface="Calibri"/>
              </a:rPr>
              <a:t>detalhe</a:t>
            </a:r>
            <a:r>
              <a:rPr lang="en-US" sz="2800" b="1" dirty="0">
                <a:solidFill>
                  <a:schemeClr val="bg2">
                    <a:lumMod val="50000"/>
                  </a:schemeClr>
                </a:solidFill>
                <a:latin typeface="Calibri"/>
                <a:cs typeface="Calibri"/>
              </a:rPr>
              <a:t> </a:t>
            </a:r>
            <a:r>
              <a:rPr lang="en-US" sz="2800" b="1" dirty="0" err="1">
                <a:solidFill>
                  <a:schemeClr val="bg2">
                    <a:lumMod val="50000"/>
                  </a:schemeClr>
                </a:solidFill>
                <a:latin typeface="Calibri"/>
                <a:cs typeface="Calibri"/>
              </a:rPr>
              <a:t>espacial</a:t>
            </a:r>
            <a:r>
              <a:rPr lang="en-US" sz="2800" b="1" dirty="0">
                <a:solidFill>
                  <a:schemeClr val="bg2">
                    <a:lumMod val="50000"/>
                  </a:schemeClr>
                </a:solidFill>
                <a:latin typeface="Calibri"/>
                <a:cs typeface="Calibri"/>
              </a:rPr>
              <a:t>: 20 m (CBERS) e 30 m (LANDSAT)</a:t>
            </a:r>
            <a:endParaRPr lang="pt-BR" sz="2800" b="1" dirty="0">
              <a:solidFill>
                <a:schemeClr val="bg2">
                  <a:lumMod val="50000"/>
                </a:schemeClr>
              </a:solidFill>
              <a:latin typeface="Calibri"/>
              <a:cs typeface="Calibri"/>
            </a:endParaRPr>
          </a:p>
        </p:txBody>
      </p:sp>
    </p:spTree>
    <p:extLst>
      <p:ext uri="{BB962C8B-B14F-4D97-AF65-F5344CB8AC3E}">
        <p14:creationId xmlns:p14="http://schemas.microsoft.com/office/powerpoint/2010/main" val="50324187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66800" y="152400"/>
            <a:ext cx="6781800" cy="762000"/>
          </a:xfrm>
          <a:prstGeom prst="rect">
            <a:avLst/>
          </a:prstGeom>
          <a:solidFill>
            <a:schemeClr val="bg1">
              <a:alpha val="63000"/>
            </a:schemeClr>
          </a:solidFill>
        </p:spPr>
        <p:txBody>
          <a:bodyPr>
            <a:spAutoFit/>
          </a:bodyPr>
          <a:lstStyle/>
          <a:p>
            <a:pPr algn="ctr">
              <a:defRPr/>
            </a:pPr>
            <a:r>
              <a:rPr lang="en-US" sz="4400" dirty="0">
                <a:solidFill>
                  <a:schemeClr val="bg2">
                    <a:lumMod val="50000"/>
                  </a:schemeClr>
                </a:solidFill>
                <a:latin typeface="Lucida Bright"/>
                <a:cs typeface="Lucida Bright"/>
              </a:rPr>
              <a:t>Agriculture (grains)</a:t>
            </a:r>
          </a:p>
        </p:txBody>
      </p:sp>
    </p:spTree>
    <p:extLst>
      <p:ext uri="{BB962C8B-B14F-4D97-AF65-F5344CB8AC3E}">
        <p14:creationId xmlns:p14="http://schemas.microsoft.com/office/powerpoint/2010/main" val="11403376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86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66800" y="152400"/>
            <a:ext cx="6781800" cy="762000"/>
          </a:xfrm>
          <a:prstGeom prst="rect">
            <a:avLst/>
          </a:prstGeom>
          <a:solidFill>
            <a:schemeClr val="bg1">
              <a:alpha val="63000"/>
            </a:schemeClr>
          </a:solidFill>
        </p:spPr>
        <p:txBody>
          <a:bodyPr>
            <a:spAutoFit/>
          </a:bodyPr>
          <a:lstStyle/>
          <a:p>
            <a:pPr algn="ctr">
              <a:defRPr/>
            </a:pPr>
            <a:r>
              <a:rPr lang="en-US" sz="4400" dirty="0">
                <a:solidFill>
                  <a:schemeClr val="bg2">
                    <a:lumMod val="50000"/>
                  </a:schemeClr>
                </a:solidFill>
                <a:latin typeface="Lucida Bright"/>
                <a:cs typeface="Lucida Bright"/>
              </a:rPr>
              <a:t>Cleared pasture </a:t>
            </a:r>
          </a:p>
        </p:txBody>
      </p:sp>
    </p:spTree>
    <p:extLst>
      <p:ext uri="{BB962C8B-B14F-4D97-AF65-F5344CB8AC3E}">
        <p14:creationId xmlns:p14="http://schemas.microsoft.com/office/powerpoint/2010/main" val="16609497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po0000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38100"/>
            <a:ext cx="5126038"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npo00003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0"/>
            <a:ext cx="4638676"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npo000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 y="4241800"/>
            <a:ext cx="4445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149225" y="168275"/>
            <a:ext cx="90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1400">
                <a:solidFill>
                  <a:schemeClr val="tx1"/>
                </a:solidFill>
                <a:latin typeface="Arial" charset="0"/>
                <a:ea typeface="Geneva" charset="0"/>
              </a:defRPr>
            </a:lvl1pPr>
            <a:lvl2pPr marL="742950" indent="-285750" defTabSz="762000" eaLnBrk="0" hangingPunct="0">
              <a:defRPr sz="1400">
                <a:solidFill>
                  <a:schemeClr val="tx1"/>
                </a:solidFill>
                <a:latin typeface="Arial" charset="0"/>
                <a:ea typeface="Geneva" charset="0"/>
              </a:defRPr>
            </a:lvl2pPr>
            <a:lvl3pPr marL="1143000" indent="-228600" defTabSz="762000" eaLnBrk="0" hangingPunct="0">
              <a:defRPr sz="1400">
                <a:solidFill>
                  <a:schemeClr val="tx1"/>
                </a:solidFill>
                <a:latin typeface="Arial" charset="0"/>
                <a:ea typeface="Geneva" charset="0"/>
              </a:defRPr>
            </a:lvl3pPr>
            <a:lvl4pPr marL="1600200" indent="-228600" defTabSz="762000" eaLnBrk="0" hangingPunct="0">
              <a:defRPr sz="1400">
                <a:solidFill>
                  <a:schemeClr val="tx1"/>
                </a:solidFill>
                <a:latin typeface="Arial" charset="0"/>
                <a:ea typeface="Geneva" charset="0"/>
              </a:defRPr>
            </a:lvl4pPr>
            <a:lvl5pPr marL="2057400" indent="-228600" defTabSz="762000" eaLnBrk="0" hangingPunct="0">
              <a:defRPr sz="1400">
                <a:solidFill>
                  <a:schemeClr val="tx1"/>
                </a:solidFill>
                <a:latin typeface="Arial" charset="0"/>
                <a:ea typeface="Geneva" charset="0"/>
              </a:defRPr>
            </a:lvl5pPr>
            <a:lvl6pPr marL="2514600" indent="-228600" defTabSz="762000" eaLnBrk="0" fontAlgn="base" hangingPunct="0">
              <a:spcBef>
                <a:spcPct val="0"/>
              </a:spcBef>
              <a:spcAft>
                <a:spcPct val="0"/>
              </a:spcAft>
              <a:defRPr sz="1400">
                <a:solidFill>
                  <a:schemeClr val="tx1"/>
                </a:solidFill>
                <a:latin typeface="Arial" charset="0"/>
                <a:ea typeface="Geneva" charset="0"/>
              </a:defRPr>
            </a:lvl6pPr>
            <a:lvl7pPr marL="2971800" indent="-228600" defTabSz="762000" eaLnBrk="0" fontAlgn="base" hangingPunct="0">
              <a:spcBef>
                <a:spcPct val="0"/>
              </a:spcBef>
              <a:spcAft>
                <a:spcPct val="0"/>
              </a:spcAft>
              <a:defRPr sz="1400">
                <a:solidFill>
                  <a:schemeClr val="tx1"/>
                </a:solidFill>
                <a:latin typeface="Arial" charset="0"/>
                <a:ea typeface="Geneva" charset="0"/>
              </a:defRPr>
            </a:lvl7pPr>
            <a:lvl8pPr marL="3429000" indent="-228600" defTabSz="762000" eaLnBrk="0" fontAlgn="base" hangingPunct="0">
              <a:spcBef>
                <a:spcPct val="0"/>
              </a:spcBef>
              <a:spcAft>
                <a:spcPct val="0"/>
              </a:spcAft>
              <a:defRPr sz="1400">
                <a:solidFill>
                  <a:schemeClr val="tx1"/>
                </a:solidFill>
                <a:latin typeface="Arial" charset="0"/>
                <a:ea typeface="Geneva" charset="0"/>
              </a:defRPr>
            </a:lvl8pPr>
            <a:lvl9pPr marL="3886200" indent="-228600" defTabSz="762000" eaLnBrk="0" fontAlgn="base" hangingPunct="0">
              <a:spcBef>
                <a:spcPct val="0"/>
              </a:spcBef>
              <a:spcAft>
                <a:spcPct val="0"/>
              </a:spcAft>
              <a:defRPr sz="1400">
                <a:solidFill>
                  <a:schemeClr val="tx1"/>
                </a:solidFill>
                <a:latin typeface="Arial" charset="0"/>
                <a:ea typeface="Geneva" charset="0"/>
              </a:defRPr>
            </a:lvl9pPr>
          </a:lstStyle>
          <a:p>
            <a:r>
              <a:rPr lang="en-US" sz="2400">
                <a:latin typeface="Times New Roman" charset="0"/>
              </a:rPr>
              <a:t>Fire...</a:t>
            </a:r>
          </a:p>
        </p:txBody>
      </p:sp>
      <p:pic>
        <p:nvPicPr>
          <p:cNvPr id="19462" name="Picture 6" descr="npo000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863" y="3352800"/>
            <a:ext cx="490378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5905500" y="6491287"/>
            <a:ext cx="310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eaLnBrk="1" hangingPunct="1"/>
            <a:r>
              <a:rPr lang="pt-BR" sz="1800" b="1" dirty="0" err="1">
                <a:solidFill>
                  <a:schemeClr val="bg1"/>
                </a:solidFill>
                <a:latin typeface="ZapfHumnst BT" charset="0"/>
              </a:rPr>
              <a:t>Source</a:t>
            </a:r>
            <a:r>
              <a:rPr lang="pt-BR" sz="1800" b="1" dirty="0">
                <a:solidFill>
                  <a:schemeClr val="bg1"/>
                </a:solidFill>
                <a:latin typeface="ZapfHumnst BT" charset="0"/>
              </a:rPr>
              <a:t>:  Carlos Nobre (INPE)</a:t>
            </a:r>
          </a:p>
        </p:txBody>
      </p:sp>
      <p:sp>
        <p:nvSpPr>
          <p:cNvPr id="19464" name="Text Box 8"/>
          <p:cNvSpPr txBox="1">
            <a:spLocks noChangeArrowheads="1"/>
          </p:cNvSpPr>
          <p:nvPr/>
        </p:nvSpPr>
        <p:spPr bwMode="auto">
          <a:xfrm>
            <a:off x="732119" y="431800"/>
            <a:ext cx="8128000" cy="707886"/>
          </a:xfrm>
          <a:prstGeom prst="rect">
            <a:avLst/>
          </a:prstGeom>
          <a:solidFill>
            <a:srgbClr val="3E1212">
              <a:alpha val="61000"/>
            </a:srgbClr>
          </a:solidFill>
          <a:ln>
            <a:noFill/>
          </a:ln>
        </p:spPr>
        <p:txBody>
          <a:bodyPr wrap="square">
            <a:spAutoFit/>
          </a:bodyPr>
          <a:lstStyle>
            <a:lvl1pPr eaLnBrk="0" hangingPunct="0">
              <a:defRPr sz="1400">
                <a:solidFill>
                  <a:schemeClr val="tx1"/>
                </a:solidFill>
                <a:latin typeface="Arial" charset="0"/>
                <a:ea typeface="Geneva" charset="0"/>
              </a:defRPr>
            </a:lvl1pPr>
            <a:lvl2pPr marL="742950" indent="-285750" eaLnBrk="0" hangingPunct="0">
              <a:defRPr sz="1400">
                <a:solidFill>
                  <a:schemeClr val="tx1"/>
                </a:solidFill>
                <a:latin typeface="Arial" charset="0"/>
                <a:ea typeface="Geneva" charset="0"/>
              </a:defRPr>
            </a:lvl2pPr>
            <a:lvl3pPr marL="1143000" indent="-228600" eaLnBrk="0" hangingPunct="0">
              <a:defRPr sz="1400">
                <a:solidFill>
                  <a:schemeClr val="tx1"/>
                </a:solidFill>
                <a:latin typeface="Arial" charset="0"/>
                <a:ea typeface="Geneva" charset="0"/>
              </a:defRPr>
            </a:lvl3pPr>
            <a:lvl4pPr marL="1600200" indent="-228600" eaLnBrk="0" hangingPunct="0">
              <a:defRPr sz="1400">
                <a:solidFill>
                  <a:schemeClr val="tx1"/>
                </a:solidFill>
                <a:latin typeface="Arial" charset="0"/>
                <a:ea typeface="Geneva" charset="0"/>
              </a:defRPr>
            </a:lvl4pPr>
            <a:lvl5pPr marL="2057400" indent="-228600" eaLnBrk="0" hangingPunct="0">
              <a:defRPr sz="1400">
                <a:solidFill>
                  <a:schemeClr val="tx1"/>
                </a:solidFill>
                <a:latin typeface="Arial" charset="0"/>
                <a:ea typeface="Geneva" charset="0"/>
              </a:defRPr>
            </a:lvl5pPr>
            <a:lvl6pPr marL="2514600" indent="-228600" eaLnBrk="0" fontAlgn="base" hangingPunct="0">
              <a:spcBef>
                <a:spcPct val="0"/>
              </a:spcBef>
              <a:spcAft>
                <a:spcPct val="0"/>
              </a:spcAft>
              <a:defRPr sz="1400">
                <a:solidFill>
                  <a:schemeClr val="tx1"/>
                </a:solidFill>
                <a:latin typeface="Arial" charset="0"/>
                <a:ea typeface="Geneva" charset="0"/>
              </a:defRPr>
            </a:lvl6pPr>
            <a:lvl7pPr marL="2971800" indent="-228600" eaLnBrk="0" fontAlgn="base" hangingPunct="0">
              <a:spcBef>
                <a:spcPct val="0"/>
              </a:spcBef>
              <a:spcAft>
                <a:spcPct val="0"/>
              </a:spcAft>
              <a:defRPr sz="1400">
                <a:solidFill>
                  <a:schemeClr val="tx1"/>
                </a:solidFill>
                <a:latin typeface="Arial" charset="0"/>
                <a:ea typeface="Geneva" charset="0"/>
              </a:defRPr>
            </a:lvl7pPr>
            <a:lvl8pPr marL="3429000" indent="-228600" eaLnBrk="0" fontAlgn="base" hangingPunct="0">
              <a:spcBef>
                <a:spcPct val="0"/>
              </a:spcBef>
              <a:spcAft>
                <a:spcPct val="0"/>
              </a:spcAft>
              <a:defRPr sz="1400">
                <a:solidFill>
                  <a:schemeClr val="tx1"/>
                </a:solidFill>
                <a:latin typeface="Arial" charset="0"/>
                <a:ea typeface="Geneva" charset="0"/>
              </a:defRPr>
            </a:lvl8pPr>
            <a:lvl9pPr marL="3886200" indent="-228600" eaLnBrk="0" fontAlgn="base" hangingPunct="0">
              <a:spcBef>
                <a:spcPct val="0"/>
              </a:spcBef>
              <a:spcAft>
                <a:spcPct val="0"/>
              </a:spcAft>
              <a:defRPr sz="1400">
                <a:solidFill>
                  <a:schemeClr val="tx1"/>
                </a:solidFill>
                <a:latin typeface="Arial" charset="0"/>
                <a:ea typeface="Geneva" charset="0"/>
              </a:defRPr>
            </a:lvl9pPr>
          </a:lstStyle>
          <a:p>
            <a:pPr algn="r" eaLnBrk="1" hangingPunct="1"/>
            <a:r>
              <a:rPr lang="en-US" sz="4000" dirty="0" smtClean="0">
                <a:solidFill>
                  <a:srgbClr val="FFFF00"/>
                </a:solidFill>
                <a:latin typeface="Calibri"/>
                <a:cs typeface="Calibri"/>
              </a:rPr>
              <a:t>… will not become a waste land?</a:t>
            </a:r>
            <a:endParaRPr lang="en-US" sz="4000" dirty="0">
              <a:solidFill>
                <a:srgbClr val="FFFF00"/>
              </a:solidFill>
              <a:latin typeface="Calibri"/>
              <a:cs typeface="Calibri"/>
            </a:endParaRPr>
          </a:p>
        </p:txBody>
      </p:sp>
    </p:spTree>
    <p:extLst>
      <p:ext uri="{BB962C8B-B14F-4D97-AF65-F5344CB8AC3E}">
        <p14:creationId xmlns:p14="http://schemas.microsoft.com/office/powerpoint/2010/main" val="369788744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66800" y="152400"/>
            <a:ext cx="6781800" cy="762000"/>
          </a:xfrm>
          <a:prstGeom prst="rect">
            <a:avLst/>
          </a:prstGeom>
          <a:solidFill>
            <a:schemeClr val="bg1">
              <a:alpha val="63000"/>
            </a:schemeClr>
          </a:solidFill>
        </p:spPr>
        <p:txBody>
          <a:bodyPr>
            <a:spAutoFit/>
          </a:bodyPr>
          <a:lstStyle/>
          <a:p>
            <a:pPr algn="ctr">
              <a:defRPr/>
            </a:pPr>
            <a:r>
              <a:rPr lang="en-US" sz="4400" dirty="0">
                <a:solidFill>
                  <a:schemeClr val="bg2">
                    <a:lumMod val="50000"/>
                  </a:schemeClr>
                </a:solidFill>
                <a:latin typeface="Lucida Bright"/>
                <a:cs typeface="Lucida Bright"/>
              </a:rPr>
              <a:t>Degraded pasture</a:t>
            </a:r>
          </a:p>
        </p:txBody>
      </p:sp>
    </p:spTree>
    <p:extLst>
      <p:ext uri="{BB962C8B-B14F-4D97-AF65-F5344CB8AC3E}">
        <p14:creationId xmlns:p14="http://schemas.microsoft.com/office/powerpoint/2010/main" val="314818324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3188" y="0"/>
            <a:ext cx="94138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66800" y="152400"/>
            <a:ext cx="6781800" cy="762000"/>
          </a:xfrm>
          <a:prstGeom prst="rect">
            <a:avLst/>
          </a:prstGeom>
          <a:solidFill>
            <a:schemeClr val="bg1">
              <a:alpha val="63000"/>
            </a:schemeClr>
          </a:solidFill>
        </p:spPr>
        <p:txBody>
          <a:bodyPr>
            <a:spAutoFit/>
          </a:bodyPr>
          <a:lstStyle/>
          <a:p>
            <a:pPr algn="ctr">
              <a:defRPr/>
            </a:pPr>
            <a:r>
              <a:rPr lang="en-US" sz="4400" dirty="0">
                <a:solidFill>
                  <a:schemeClr val="bg2">
                    <a:lumMod val="50000"/>
                  </a:schemeClr>
                </a:solidFill>
                <a:latin typeface="Lucida Bright"/>
                <a:cs typeface="Lucida Bright"/>
              </a:rPr>
              <a:t>Small-scale agriculture</a:t>
            </a:r>
          </a:p>
        </p:txBody>
      </p:sp>
    </p:spTree>
    <p:extLst>
      <p:ext uri="{BB962C8B-B14F-4D97-AF65-F5344CB8AC3E}">
        <p14:creationId xmlns:p14="http://schemas.microsoft.com/office/powerpoint/2010/main" val="222409156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66800" y="152400"/>
            <a:ext cx="6781800" cy="762000"/>
          </a:xfrm>
          <a:prstGeom prst="rect">
            <a:avLst/>
          </a:prstGeom>
          <a:solidFill>
            <a:schemeClr val="bg1">
              <a:alpha val="63000"/>
            </a:schemeClr>
          </a:solidFill>
        </p:spPr>
        <p:txBody>
          <a:bodyPr>
            <a:spAutoFit/>
          </a:bodyPr>
          <a:lstStyle/>
          <a:p>
            <a:pPr algn="ctr">
              <a:defRPr/>
            </a:pPr>
            <a:r>
              <a:rPr lang="en-US" sz="4400" dirty="0">
                <a:solidFill>
                  <a:schemeClr val="bg2">
                    <a:lumMod val="50000"/>
                  </a:schemeClr>
                </a:solidFill>
                <a:latin typeface="Lucida Bright"/>
                <a:cs typeface="Lucida Bright"/>
              </a:rPr>
              <a:t>Degraded land</a:t>
            </a:r>
          </a:p>
        </p:txBody>
      </p:sp>
    </p:spTree>
    <p:extLst>
      <p:ext uri="{BB962C8B-B14F-4D97-AF65-F5344CB8AC3E}">
        <p14:creationId xmlns:p14="http://schemas.microsoft.com/office/powerpoint/2010/main" val="374624728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Calibri" charset="0"/>
                <a:ea typeface="ＭＳ Ｐゴシック" charset="0"/>
                <a:cs typeface="ＭＳ Ｐゴシック" charset="0"/>
              </a:rPr>
              <a:t>How are we using the forest?</a:t>
            </a:r>
          </a:p>
        </p:txBody>
      </p:sp>
      <p:graphicFrame>
        <p:nvGraphicFramePr>
          <p:cNvPr id="5" name="Chart 4"/>
          <p:cNvGraphicFramePr>
            <a:graphicFrameLocks/>
          </p:cNvGraphicFramePr>
          <p:nvPr/>
        </p:nvGraphicFramePr>
        <p:xfrm>
          <a:off x="584815" y="1203231"/>
          <a:ext cx="8354500" cy="56547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696868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atin typeface="Calibri" charset="0"/>
                <a:ea typeface="ＭＳ Ｐゴシック" charset="0"/>
                <a:cs typeface="ＭＳ Ｐゴシック" charset="0"/>
              </a:rPr>
              <a:t>The extent of illegal deforestation</a:t>
            </a:r>
          </a:p>
        </p:txBody>
      </p:sp>
      <p:pic>
        <p:nvPicPr>
          <p:cNvPr id="7782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4213" y="1223963"/>
            <a:ext cx="8307387"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56193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90488"/>
          <a:ext cx="8686800" cy="6462710"/>
        </p:xfrm>
        <a:graphic>
          <a:graphicData uri="http://schemas.openxmlformats.org/drawingml/2006/table">
            <a:tbl>
              <a:tblPr/>
              <a:tblGrid>
                <a:gridCol w="4374648"/>
                <a:gridCol w="2468551"/>
                <a:gridCol w="1843601"/>
              </a:tblGrid>
              <a:tr h="832826">
                <a:tc>
                  <a:txBody>
                    <a:bodyPr/>
                    <a:lstStyle/>
                    <a:p>
                      <a:pPr algn="ctr" fontAlgn="ctr"/>
                      <a:r>
                        <a:rPr lang="en-US" sz="2600" b="0" i="0" u="none" strike="noStrike" dirty="0" smtClean="0">
                          <a:solidFill>
                            <a:schemeClr val="accent1">
                              <a:lumMod val="25000"/>
                            </a:schemeClr>
                          </a:solidFill>
                          <a:effectLst/>
                          <a:latin typeface="Calibri"/>
                          <a:cs typeface="Calibri"/>
                        </a:rPr>
                        <a:t>Class</a:t>
                      </a:r>
                      <a:endParaRPr lang="en-US" sz="2600" b="0" i="0" u="none" strike="noStrike" dirty="0">
                        <a:solidFill>
                          <a:schemeClr val="accent1">
                            <a:lumMod val="25000"/>
                          </a:schemeClr>
                        </a:solidFill>
                        <a:effectLst/>
                        <a:latin typeface="Calibri"/>
                        <a:cs typeface="Calibri"/>
                      </a:endParaRPr>
                    </a:p>
                  </a:txBody>
                  <a:tcPr marL="12700" marR="12700" marT="12699" marB="0" anchor="ctr">
                    <a:lnL>
                      <a:noFill/>
                    </a:lnL>
                    <a:lnR>
                      <a:noFill/>
                    </a:lnR>
                    <a:lnT>
                      <a:noFill/>
                    </a:lnT>
                    <a:lnB>
                      <a:noFill/>
                    </a:lnB>
                    <a:solidFill>
                      <a:srgbClr val="B7DEE8"/>
                    </a:solidFill>
                  </a:tcPr>
                </a:tc>
                <a:tc>
                  <a:txBody>
                    <a:bodyPr/>
                    <a:lstStyle/>
                    <a:p>
                      <a:pPr algn="ctr" fontAlgn="ctr"/>
                      <a:r>
                        <a:rPr lang="en-US" sz="2600" b="0" i="0" u="none" strike="noStrike" dirty="0" smtClean="0">
                          <a:solidFill>
                            <a:schemeClr val="accent1">
                              <a:lumMod val="25000"/>
                            </a:schemeClr>
                          </a:solidFill>
                          <a:effectLst/>
                          <a:latin typeface="Calibri"/>
                          <a:cs typeface="Calibri"/>
                        </a:rPr>
                        <a:t>TOTAL (km</a:t>
                      </a:r>
                      <a:r>
                        <a:rPr lang="en-US" sz="2600" b="0" i="0" u="none" strike="noStrike" baseline="30000" dirty="0" smtClean="0">
                          <a:solidFill>
                            <a:schemeClr val="accent1">
                              <a:lumMod val="25000"/>
                            </a:schemeClr>
                          </a:solidFill>
                          <a:effectLst/>
                          <a:latin typeface="Calibri"/>
                          <a:cs typeface="Calibri"/>
                        </a:rPr>
                        <a:t>2</a:t>
                      </a:r>
                      <a:r>
                        <a:rPr lang="en-US" sz="2600" b="0" i="0" u="none" strike="noStrike" dirty="0" smtClean="0">
                          <a:solidFill>
                            <a:schemeClr val="accent1">
                              <a:lumMod val="25000"/>
                            </a:schemeClr>
                          </a:solidFill>
                          <a:effectLst/>
                          <a:latin typeface="Calibri"/>
                          <a:cs typeface="Calibri"/>
                        </a:rPr>
                        <a:t>)</a:t>
                      </a:r>
                      <a:endParaRPr lang="en-US" sz="2600" b="0" i="0" u="none" strike="noStrike" dirty="0">
                        <a:solidFill>
                          <a:schemeClr val="accent1">
                            <a:lumMod val="25000"/>
                          </a:schemeClr>
                        </a:solidFill>
                        <a:effectLst/>
                        <a:latin typeface="Calibri"/>
                        <a:cs typeface="Calibri"/>
                      </a:endParaRPr>
                    </a:p>
                  </a:txBody>
                  <a:tcPr marL="12700" marR="12700" marT="12699" marB="0" anchor="ctr">
                    <a:lnL>
                      <a:noFill/>
                    </a:lnL>
                    <a:lnR>
                      <a:noFill/>
                    </a:lnR>
                    <a:lnT>
                      <a:noFill/>
                    </a:lnT>
                    <a:lnB>
                      <a:noFill/>
                    </a:lnB>
                    <a:solidFill>
                      <a:srgbClr val="B7DEE8"/>
                    </a:solidFill>
                  </a:tcPr>
                </a:tc>
                <a:tc>
                  <a:txBody>
                    <a:bodyPr/>
                    <a:lstStyle/>
                    <a:p>
                      <a:pPr algn="ctr" fontAlgn="ctr"/>
                      <a:endParaRPr lang="es-ES_tradnl" sz="2600" b="0" i="0" u="none" strike="noStrike" dirty="0">
                        <a:solidFill>
                          <a:schemeClr val="accent1">
                            <a:lumMod val="25000"/>
                          </a:schemeClr>
                        </a:solidFill>
                        <a:effectLst/>
                        <a:latin typeface="Calibri"/>
                        <a:cs typeface="Calibri"/>
                      </a:endParaRPr>
                    </a:p>
                  </a:txBody>
                  <a:tcPr marL="12700" marR="12700" marT="12699" marB="0" anchor="ctr">
                    <a:lnL>
                      <a:noFill/>
                    </a:lnL>
                    <a:lnR>
                      <a:noFill/>
                    </a:lnR>
                    <a:lnT>
                      <a:noFill/>
                    </a:lnT>
                    <a:lnB>
                      <a:noFill/>
                    </a:lnB>
                    <a:solidFill>
                      <a:srgbClr val="B7DEE8"/>
                    </a:solidFill>
                  </a:tcPr>
                </a:tc>
              </a:tr>
              <a:tr h="433068">
                <a:tc>
                  <a:txBody>
                    <a:bodyPr/>
                    <a:lstStyle/>
                    <a:p>
                      <a:pPr algn="l" fontAlgn="b"/>
                      <a:r>
                        <a:rPr lang="en-US" sz="2600" b="0" i="0" u="none" strike="noStrike" dirty="0" smtClean="0">
                          <a:solidFill>
                            <a:schemeClr val="accent1">
                              <a:lumMod val="25000"/>
                            </a:schemeClr>
                          </a:solidFill>
                          <a:effectLst/>
                          <a:latin typeface="Calibri"/>
                          <a:cs typeface="Calibri"/>
                        </a:rPr>
                        <a:t>Clean</a:t>
                      </a:r>
                      <a:r>
                        <a:rPr lang="en-US" sz="2600" b="0" i="0" u="none" strike="noStrike" baseline="0" dirty="0" smtClean="0">
                          <a:solidFill>
                            <a:schemeClr val="accent1">
                              <a:lumMod val="25000"/>
                            </a:schemeClr>
                          </a:solidFill>
                          <a:effectLst/>
                          <a:latin typeface="Calibri"/>
                          <a:cs typeface="Calibri"/>
                        </a:rPr>
                        <a:t> Pasture</a:t>
                      </a:r>
                      <a:endParaRPr lang="en-US"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 335.714,94 </a:t>
                      </a: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46,7%</a:t>
                      </a:r>
                    </a:p>
                  </a:txBody>
                  <a:tcPr marL="12700" marR="12700" marT="12699" marB="0" anchor="b">
                    <a:lnL>
                      <a:noFill/>
                    </a:lnL>
                    <a:lnR>
                      <a:noFill/>
                    </a:lnR>
                    <a:lnT>
                      <a:noFill/>
                    </a:lnT>
                    <a:lnB>
                      <a:noFill/>
                    </a:lnB>
                    <a:solidFill>
                      <a:srgbClr val="DCE6F1"/>
                    </a:solidFill>
                  </a:tcPr>
                </a:tc>
              </a:tr>
              <a:tr h="433068">
                <a:tc>
                  <a:txBody>
                    <a:bodyPr/>
                    <a:lstStyle/>
                    <a:p>
                      <a:pPr algn="l" fontAlgn="b"/>
                      <a:r>
                        <a:rPr lang="pt-BR" sz="2600" b="0" i="0" u="none" strike="noStrike" dirty="0" err="1" smtClean="0">
                          <a:solidFill>
                            <a:schemeClr val="accent1">
                              <a:lumMod val="25000"/>
                            </a:schemeClr>
                          </a:solidFill>
                          <a:effectLst/>
                          <a:latin typeface="Calibri"/>
                          <a:cs typeface="Calibri"/>
                        </a:rPr>
                        <a:t>Secundary</a:t>
                      </a:r>
                      <a:r>
                        <a:rPr lang="pt-BR" sz="2600" b="0" i="0" u="none" strike="noStrike" dirty="0" smtClean="0">
                          <a:solidFill>
                            <a:schemeClr val="accent1">
                              <a:lumMod val="25000"/>
                            </a:schemeClr>
                          </a:solidFill>
                          <a:effectLst/>
                          <a:latin typeface="Calibri"/>
                          <a:cs typeface="Calibri"/>
                        </a:rPr>
                        <a:t> </a:t>
                      </a:r>
                      <a:r>
                        <a:rPr lang="pt-BR" sz="2600" b="0" i="0" u="none" strike="noStrike" dirty="0" err="1" smtClean="0">
                          <a:solidFill>
                            <a:schemeClr val="accent1">
                              <a:lumMod val="25000"/>
                            </a:schemeClr>
                          </a:solidFill>
                          <a:effectLst/>
                          <a:latin typeface="Calibri"/>
                          <a:cs typeface="Calibri"/>
                        </a:rPr>
                        <a:t>Vegetation</a:t>
                      </a:r>
                      <a:endParaRPr lang="pt-BR"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a:noFill/>
                    </a:lnB>
                  </a:tcPr>
                </a:tc>
                <a:tc>
                  <a:txBody>
                    <a:bodyPr/>
                    <a:lstStyle/>
                    <a:p>
                      <a:pPr algn="r" fontAlgn="b"/>
                      <a:r>
                        <a:rPr lang="en-US" sz="2600" b="0" i="0" u="none" strike="noStrike">
                          <a:solidFill>
                            <a:schemeClr val="accent1">
                              <a:lumMod val="25000"/>
                            </a:schemeClr>
                          </a:solidFill>
                          <a:effectLst/>
                          <a:latin typeface="Calibri"/>
                          <a:cs typeface="Calibri"/>
                        </a:rPr>
                        <a:t> 150.815,31 </a:t>
                      </a:r>
                    </a:p>
                  </a:txBody>
                  <a:tcPr marL="12700" marR="12700" marT="12699" marB="0" anchor="b">
                    <a:lnL>
                      <a:noFill/>
                    </a:lnL>
                    <a:lnR>
                      <a:noFill/>
                    </a:lnR>
                    <a:lnT>
                      <a:noFill/>
                    </a:lnT>
                    <a:lnB>
                      <a:noFill/>
                    </a:lnB>
                  </a:tcPr>
                </a:tc>
                <a:tc>
                  <a:txBody>
                    <a:bodyPr/>
                    <a:lstStyle/>
                    <a:p>
                      <a:pPr algn="r" fontAlgn="b"/>
                      <a:r>
                        <a:rPr lang="en-US" sz="2600" b="0" i="0" u="none" strike="noStrike">
                          <a:solidFill>
                            <a:schemeClr val="accent1">
                              <a:lumMod val="25000"/>
                            </a:schemeClr>
                          </a:solidFill>
                          <a:effectLst/>
                          <a:latin typeface="Calibri"/>
                          <a:cs typeface="Calibri"/>
                        </a:rPr>
                        <a:t>21,0%</a:t>
                      </a:r>
                    </a:p>
                  </a:txBody>
                  <a:tcPr marL="12700" marR="12700" marT="12699" marB="0" anchor="b">
                    <a:lnL>
                      <a:noFill/>
                    </a:lnL>
                    <a:lnR>
                      <a:noFill/>
                    </a:lnR>
                    <a:lnT>
                      <a:noFill/>
                    </a:lnT>
                    <a:lnB>
                      <a:noFill/>
                    </a:lnB>
                  </a:tcPr>
                </a:tc>
              </a:tr>
              <a:tr h="433068">
                <a:tc>
                  <a:txBody>
                    <a:bodyPr/>
                    <a:lstStyle/>
                    <a:p>
                      <a:pPr algn="l" fontAlgn="b"/>
                      <a:r>
                        <a:rPr lang="es-ES_tradnl" sz="2600" b="0" i="0" u="none" strike="noStrike" dirty="0" err="1" smtClean="0">
                          <a:solidFill>
                            <a:schemeClr val="accent1">
                              <a:lumMod val="25000"/>
                            </a:schemeClr>
                          </a:solidFill>
                          <a:effectLst/>
                          <a:latin typeface="Calibri"/>
                          <a:cs typeface="Calibri"/>
                        </a:rPr>
                        <a:t>Dirty</a:t>
                      </a:r>
                      <a:r>
                        <a:rPr lang="es-ES_tradnl" sz="2600" b="0" i="0" u="none" strike="noStrike" baseline="0" dirty="0" smtClean="0">
                          <a:solidFill>
                            <a:schemeClr val="accent1">
                              <a:lumMod val="25000"/>
                            </a:schemeClr>
                          </a:solidFill>
                          <a:effectLst/>
                          <a:latin typeface="Calibri"/>
                          <a:cs typeface="Calibri"/>
                        </a:rPr>
                        <a:t> pasture</a:t>
                      </a:r>
                      <a:endParaRPr lang="es-ES_tradnl"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 62.823,75 </a:t>
                      </a: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8,7%</a:t>
                      </a:r>
                    </a:p>
                  </a:txBody>
                  <a:tcPr marL="12700" marR="12700" marT="12699" marB="0" anchor="b">
                    <a:lnL>
                      <a:noFill/>
                    </a:lnL>
                    <a:lnR>
                      <a:noFill/>
                    </a:lnR>
                    <a:lnT>
                      <a:noFill/>
                    </a:lnT>
                    <a:lnB>
                      <a:noFill/>
                    </a:lnB>
                    <a:solidFill>
                      <a:srgbClr val="DCE6F1"/>
                    </a:solidFill>
                  </a:tcPr>
                </a:tc>
              </a:tr>
              <a:tr h="433068">
                <a:tc>
                  <a:txBody>
                    <a:bodyPr/>
                    <a:lstStyle/>
                    <a:p>
                      <a:pPr algn="l" fontAlgn="b"/>
                      <a:r>
                        <a:rPr lang="pt-BR" sz="2600" b="0" i="0" u="none" strike="noStrike" dirty="0" err="1" smtClean="0">
                          <a:solidFill>
                            <a:schemeClr val="accent1">
                              <a:lumMod val="25000"/>
                            </a:schemeClr>
                          </a:solidFill>
                          <a:effectLst/>
                          <a:latin typeface="Calibri"/>
                          <a:cs typeface="Calibri"/>
                        </a:rPr>
                        <a:t>Regeneration</a:t>
                      </a:r>
                      <a:r>
                        <a:rPr lang="pt-BR" sz="2600" b="0" i="0" u="none" strike="noStrike" baseline="0" dirty="0" smtClean="0">
                          <a:solidFill>
                            <a:schemeClr val="accent1">
                              <a:lumMod val="25000"/>
                            </a:schemeClr>
                          </a:solidFill>
                          <a:effectLst/>
                          <a:latin typeface="Calibri"/>
                          <a:cs typeface="Calibri"/>
                        </a:rPr>
                        <a:t> </a:t>
                      </a:r>
                      <a:r>
                        <a:rPr lang="pt-BR" sz="2600" b="0" i="0" u="none" strike="noStrike" baseline="0" dirty="0" err="1" smtClean="0">
                          <a:solidFill>
                            <a:schemeClr val="accent1">
                              <a:lumMod val="25000"/>
                            </a:schemeClr>
                          </a:solidFill>
                          <a:effectLst/>
                          <a:latin typeface="Calibri"/>
                          <a:cs typeface="Calibri"/>
                        </a:rPr>
                        <a:t>with</a:t>
                      </a:r>
                      <a:r>
                        <a:rPr lang="pt-BR" sz="2600" b="0" i="0" u="none" strike="noStrike" dirty="0" smtClean="0">
                          <a:solidFill>
                            <a:schemeClr val="accent1">
                              <a:lumMod val="25000"/>
                            </a:schemeClr>
                          </a:solidFill>
                          <a:effectLst/>
                          <a:latin typeface="Calibri"/>
                          <a:cs typeface="Calibri"/>
                        </a:rPr>
                        <a:t> </a:t>
                      </a:r>
                      <a:r>
                        <a:rPr lang="pt-BR" sz="2600" b="0" i="0" u="none" strike="noStrike" dirty="0" err="1" smtClean="0">
                          <a:solidFill>
                            <a:schemeClr val="accent1">
                              <a:lumMod val="25000"/>
                            </a:schemeClr>
                          </a:solidFill>
                          <a:effectLst/>
                          <a:latin typeface="Calibri"/>
                          <a:cs typeface="Calibri"/>
                        </a:rPr>
                        <a:t>pasture</a:t>
                      </a:r>
                      <a:endParaRPr lang="pt-BR"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a:noFill/>
                    </a:lnB>
                  </a:tcPr>
                </a:tc>
                <a:tc>
                  <a:txBody>
                    <a:bodyPr/>
                    <a:lstStyle/>
                    <a:p>
                      <a:pPr algn="r" fontAlgn="b"/>
                      <a:r>
                        <a:rPr lang="en-US" sz="2600" b="0" i="0" u="none" strike="noStrike">
                          <a:solidFill>
                            <a:schemeClr val="accent1">
                              <a:lumMod val="25000"/>
                            </a:schemeClr>
                          </a:solidFill>
                          <a:effectLst/>
                          <a:latin typeface="Calibri"/>
                          <a:cs typeface="Calibri"/>
                        </a:rPr>
                        <a:t> 48.027,37 </a:t>
                      </a:r>
                    </a:p>
                  </a:txBody>
                  <a:tcPr marL="12700" marR="12700" marT="12699" marB="0" anchor="b">
                    <a:lnL>
                      <a:noFill/>
                    </a:lnL>
                    <a:lnR>
                      <a:noFill/>
                    </a:lnR>
                    <a:lnT>
                      <a:noFill/>
                    </a:lnT>
                    <a:lnB>
                      <a:noFill/>
                    </a:lnB>
                  </a:tcPr>
                </a:tc>
                <a:tc>
                  <a:txBody>
                    <a:bodyPr/>
                    <a:lstStyle/>
                    <a:p>
                      <a:pPr algn="r" fontAlgn="b"/>
                      <a:r>
                        <a:rPr lang="en-US" sz="2600" b="0" i="0" u="none" strike="noStrike">
                          <a:solidFill>
                            <a:schemeClr val="accent1">
                              <a:lumMod val="25000"/>
                            </a:schemeClr>
                          </a:solidFill>
                          <a:effectLst/>
                          <a:latin typeface="Calibri"/>
                          <a:cs typeface="Calibri"/>
                        </a:rPr>
                        <a:t>6,7%</a:t>
                      </a:r>
                    </a:p>
                  </a:txBody>
                  <a:tcPr marL="12700" marR="12700" marT="12699" marB="0" anchor="b">
                    <a:lnL>
                      <a:noFill/>
                    </a:lnL>
                    <a:lnR>
                      <a:noFill/>
                    </a:lnR>
                    <a:lnT>
                      <a:noFill/>
                    </a:lnT>
                    <a:lnB>
                      <a:noFill/>
                    </a:lnB>
                  </a:tcPr>
                </a:tc>
              </a:tr>
              <a:tr h="433068">
                <a:tc>
                  <a:txBody>
                    <a:bodyPr/>
                    <a:lstStyle/>
                    <a:p>
                      <a:pPr algn="l" fontAlgn="b"/>
                      <a:r>
                        <a:rPr lang="pt-BR" sz="2600" b="0" i="0" u="none" strike="noStrike" dirty="0" smtClean="0">
                          <a:solidFill>
                            <a:schemeClr val="accent1">
                              <a:lumMod val="25000"/>
                            </a:schemeClr>
                          </a:solidFill>
                          <a:effectLst/>
                          <a:latin typeface="Calibri"/>
                          <a:cs typeface="Calibri"/>
                        </a:rPr>
                        <a:t>Non-</a:t>
                      </a:r>
                      <a:r>
                        <a:rPr lang="pt-BR" sz="2600" b="0" i="0" u="none" strike="noStrike" dirty="0" err="1" smtClean="0">
                          <a:solidFill>
                            <a:schemeClr val="accent1">
                              <a:lumMod val="25000"/>
                            </a:schemeClr>
                          </a:solidFill>
                          <a:effectLst/>
                          <a:latin typeface="Calibri"/>
                          <a:cs typeface="Calibri"/>
                        </a:rPr>
                        <a:t>observed</a:t>
                      </a:r>
                      <a:r>
                        <a:rPr lang="pt-BR" sz="2600" b="0" i="0" u="none" strike="noStrike" baseline="0" dirty="0" smtClean="0">
                          <a:solidFill>
                            <a:schemeClr val="accent1">
                              <a:lumMod val="25000"/>
                            </a:schemeClr>
                          </a:solidFill>
                          <a:effectLst/>
                          <a:latin typeface="Calibri"/>
                          <a:cs typeface="Calibri"/>
                        </a:rPr>
                        <a:t> </a:t>
                      </a:r>
                      <a:r>
                        <a:rPr lang="pt-BR" sz="2600" b="0" i="0" u="none" strike="noStrike" baseline="0" dirty="0" err="1" smtClean="0">
                          <a:solidFill>
                            <a:schemeClr val="accent1">
                              <a:lumMod val="25000"/>
                            </a:schemeClr>
                          </a:solidFill>
                          <a:effectLst/>
                          <a:latin typeface="Calibri"/>
                          <a:cs typeface="Calibri"/>
                        </a:rPr>
                        <a:t>areas</a:t>
                      </a:r>
                      <a:endParaRPr lang="pt-BR"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 45.406,27 </a:t>
                      </a: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6,3%</a:t>
                      </a:r>
                    </a:p>
                  </a:txBody>
                  <a:tcPr marL="12700" marR="12700" marT="12699" marB="0" anchor="b">
                    <a:lnL>
                      <a:noFill/>
                    </a:lnL>
                    <a:lnR>
                      <a:noFill/>
                    </a:lnR>
                    <a:lnT>
                      <a:noFill/>
                    </a:lnT>
                    <a:lnB>
                      <a:noFill/>
                    </a:lnB>
                    <a:solidFill>
                      <a:srgbClr val="DCE6F1"/>
                    </a:solidFill>
                  </a:tcPr>
                </a:tc>
              </a:tr>
              <a:tr h="433068">
                <a:tc>
                  <a:txBody>
                    <a:bodyPr/>
                    <a:lstStyle/>
                    <a:p>
                      <a:pPr algn="l" fontAlgn="b"/>
                      <a:r>
                        <a:rPr lang="en-US" sz="2600" b="0" i="0" u="none" strike="noStrike" dirty="0" smtClean="0">
                          <a:solidFill>
                            <a:schemeClr val="accent1">
                              <a:lumMod val="25000"/>
                            </a:schemeClr>
                          </a:solidFill>
                          <a:effectLst/>
                          <a:latin typeface="Calibri"/>
                          <a:cs typeface="Calibri"/>
                        </a:rPr>
                        <a:t>Agriculture</a:t>
                      </a:r>
                      <a:r>
                        <a:rPr lang="en-US" sz="2600" b="0" i="0" u="none" strike="noStrike" baseline="0" dirty="0" smtClean="0">
                          <a:solidFill>
                            <a:schemeClr val="accent1">
                              <a:lumMod val="25000"/>
                            </a:schemeClr>
                          </a:solidFill>
                          <a:effectLst/>
                          <a:latin typeface="Calibri"/>
                          <a:cs typeface="Calibri"/>
                        </a:rPr>
                        <a:t> (large-scale)</a:t>
                      </a:r>
                      <a:endParaRPr lang="en-US"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a:noFill/>
                    </a:lnB>
                  </a:tcPr>
                </a:tc>
                <a:tc>
                  <a:txBody>
                    <a:bodyPr/>
                    <a:lstStyle/>
                    <a:p>
                      <a:pPr algn="r" fontAlgn="b"/>
                      <a:r>
                        <a:rPr lang="en-US" sz="2600" b="0" i="0" u="none" strike="noStrike">
                          <a:solidFill>
                            <a:schemeClr val="accent1">
                              <a:lumMod val="25000"/>
                            </a:schemeClr>
                          </a:solidFill>
                          <a:effectLst/>
                          <a:latin typeface="Calibri"/>
                          <a:cs typeface="Calibri"/>
                        </a:rPr>
                        <a:t> 34.927,24 </a:t>
                      </a:r>
                    </a:p>
                  </a:txBody>
                  <a:tcPr marL="12700" marR="12700" marT="12699" marB="0" anchor="b">
                    <a:lnL>
                      <a:noFill/>
                    </a:lnL>
                    <a:lnR>
                      <a:noFill/>
                    </a:lnR>
                    <a:lnT>
                      <a:noFill/>
                    </a:lnT>
                    <a:lnB>
                      <a:noFill/>
                    </a:lnB>
                  </a:tcPr>
                </a:tc>
                <a:tc>
                  <a:txBody>
                    <a:bodyPr/>
                    <a:lstStyle/>
                    <a:p>
                      <a:pPr algn="r" fontAlgn="b"/>
                      <a:r>
                        <a:rPr lang="en-US" sz="2600" b="0" i="0" u="none" strike="noStrike">
                          <a:solidFill>
                            <a:schemeClr val="accent1">
                              <a:lumMod val="25000"/>
                            </a:schemeClr>
                          </a:solidFill>
                          <a:effectLst/>
                          <a:latin typeface="Calibri"/>
                          <a:cs typeface="Calibri"/>
                        </a:rPr>
                        <a:t>4,9%</a:t>
                      </a:r>
                    </a:p>
                  </a:txBody>
                  <a:tcPr marL="12700" marR="12700" marT="12699" marB="0" anchor="b">
                    <a:lnL>
                      <a:noFill/>
                    </a:lnL>
                    <a:lnR>
                      <a:noFill/>
                    </a:lnR>
                    <a:lnT>
                      <a:noFill/>
                    </a:lnT>
                    <a:lnB>
                      <a:noFill/>
                    </a:lnB>
                  </a:tcPr>
                </a:tc>
              </a:tr>
              <a:tr h="433068">
                <a:tc>
                  <a:txBody>
                    <a:bodyPr/>
                    <a:lstStyle/>
                    <a:p>
                      <a:pPr algn="l" fontAlgn="b"/>
                      <a:r>
                        <a:rPr lang="pt-BR" sz="2600" b="0" i="0" u="none" strike="noStrike" dirty="0" err="1" smtClean="0">
                          <a:solidFill>
                            <a:schemeClr val="accent1">
                              <a:lumMod val="25000"/>
                            </a:schemeClr>
                          </a:solidFill>
                          <a:effectLst/>
                          <a:latin typeface="Calibri"/>
                          <a:cs typeface="Calibri"/>
                        </a:rPr>
                        <a:t>Small</a:t>
                      </a:r>
                      <a:r>
                        <a:rPr lang="pt-BR" sz="2600" b="0" i="0" u="none" strike="noStrike" baseline="0" dirty="0" smtClean="0">
                          <a:solidFill>
                            <a:schemeClr val="accent1">
                              <a:lumMod val="25000"/>
                            </a:schemeClr>
                          </a:solidFill>
                          <a:effectLst/>
                          <a:latin typeface="Calibri"/>
                          <a:cs typeface="Calibri"/>
                        </a:rPr>
                        <a:t> </a:t>
                      </a:r>
                      <a:r>
                        <a:rPr lang="pt-BR" sz="2600" b="0" i="0" u="none" strike="noStrike" baseline="0" dirty="0" err="1" smtClean="0">
                          <a:solidFill>
                            <a:schemeClr val="accent1">
                              <a:lumMod val="25000"/>
                            </a:schemeClr>
                          </a:solidFill>
                          <a:effectLst/>
                          <a:latin typeface="Calibri"/>
                          <a:cs typeface="Calibri"/>
                        </a:rPr>
                        <a:t>farms</a:t>
                      </a:r>
                      <a:r>
                        <a:rPr lang="pt-BR" sz="2600" b="0" i="0" u="none" strike="noStrike" baseline="0" dirty="0" smtClean="0">
                          <a:solidFill>
                            <a:schemeClr val="accent1">
                              <a:lumMod val="25000"/>
                            </a:schemeClr>
                          </a:solidFill>
                          <a:effectLst/>
                          <a:latin typeface="Calibri"/>
                          <a:cs typeface="Calibri"/>
                        </a:rPr>
                        <a:t> </a:t>
                      </a:r>
                      <a:r>
                        <a:rPr lang="pt-BR" sz="2600" b="0" i="0" u="none" strike="noStrike" baseline="0" dirty="0" err="1" smtClean="0">
                          <a:solidFill>
                            <a:schemeClr val="accent1">
                              <a:lumMod val="25000"/>
                            </a:schemeClr>
                          </a:solidFill>
                          <a:effectLst/>
                          <a:latin typeface="Calibri"/>
                          <a:cs typeface="Calibri"/>
                        </a:rPr>
                        <a:t>and</a:t>
                      </a:r>
                      <a:r>
                        <a:rPr lang="pt-BR" sz="2600" b="0" i="0" u="none" strike="noStrike" baseline="0" dirty="0" smtClean="0">
                          <a:solidFill>
                            <a:schemeClr val="accent1">
                              <a:lumMod val="25000"/>
                            </a:schemeClr>
                          </a:solidFill>
                          <a:effectLst/>
                          <a:latin typeface="Calibri"/>
                          <a:cs typeface="Calibri"/>
                        </a:rPr>
                        <a:t> </a:t>
                      </a:r>
                      <a:r>
                        <a:rPr lang="pt-BR" sz="2600" b="0" i="0" u="none" strike="noStrike" baseline="0" dirty="0" err="1" smtClean="0">
                          <a:solidFill>
                            <a:schemeClr val="accent1">
                              <a:lumMod val="25000"/>
                            </a:schemeClr>
                          </a:solidFill>
                          <a:effectLst/>
                          <a:latin typeface="Calibri"/>
                          <a:cs typeface="Calibri"/>
                        </a:rPr>
                        <a:t>settlers</a:t>
                      </a:r>
                      <a:endParaRPr lang="pt-BR"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 24.416,57 </a:t>
                      </a: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3,4%</a:t>
                      </a:r>
                    </a:p>
                  </a:txBody>
                  <a:tcPr marL="12700" marR="12700" marT="12699" marB="0" anchor="b">
                    <a:lnL>
                      <a:noFill/>
                    </a:lnL>
                    <a:lnR>
                      <a:noFill/>
                    </a:lnR>
                    <a:lnT>
                      <a:noFill/>
                    </a:lnT>
                    <a:lnB>
                      <a:noFill/>
                    </a:lnB>
                    <a:solidFill>
                      <a:srgbClr val="DCE6F1"/>
                    </a:solidFill>
                  </a:tcPr>
                </a:tc>
              </a:tr>
              <a:tr h="433068">
                <a:tc>
                  <a:txBody>
                    <a:bodyPr/>
                    <a:lstStyle/>
                    <a:p>
                      <a:pPr algn="l" fontAlgn="b"/>
                      <a:r>
                        <a:rPr lang="ro-RO" sz="2600" b="0" i="0" u="none" strike="noStrike" dirty="0" smtClean="0">
                          <a:solidFill>
                            <a:schemeClr val="accent1">
                              <a:lumMod val="25000"/>
                            </a:schemeClr>
                          </a:solidFill>
                          <a:effectLst/>
                          <a:latin typeface="Calibri"/>
                          <a:cs typeface="Calibri"/>
                        </a:rPr>
                        <a:t>Urban areas</a:t>
                      </a:r>
                      <a:endParaRPr lang="ro-RO"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a:noFill/>
                    </a:lnB>
                  </a:tcPr>
                </a:tc>
                <a:tc>
                  <a:txBody>
                    <a:bodyPr/>
                    <a:lstStyle/>
                    <a:p>
                      <a:pPr algn="r" fontAlgn="b"/>
                      <a:r>
                        <a:rPr lang="en-US" sz="2600" b="0" i="0" u="none" strike="noStrike">
                          <a:solidFill>
                            <a:schemeClr val="accent1">
                              <a:lumMod val="25000"/>
                            </a:schemeClr>
                          </a:solidFill>
                          <a:effectLst/>
                          <a:latin typeface="Calibri"/>
                          <a:cs typeface="Calibri"/>
                        </a:rPr>
                        <a:t> 3.818,14 </a:t>
                      </a:r>
                    </a:p>
                  </a:txBody>
                  <a:tcPr marL="12700" marR="12700" marT="12699" marB="0" anchor="b">
                    <a:lnL>
                      <a:noFill/>
                    </a:lnL>
                    <a:lnR>
                      <a:noFill/>
                    </a:lnR>
                    <a:lnT>
                      <a:noFill/>
                    </a:lnT>
                    <a:lnB>
                      <a:noFill/>
                    </a:lnB>
                  </a:tcPr>
                </a:tc>
                <a:tc>
                  <a:txBody>
                    <a:bodyPr/>
                    <a:lstStyle/>
                    <a:p>
                      <a:pPr algn="r" fontAlgn="b"/>
                      <a:r>
                        <a:rPr lang="en-US" sz="2600" b="0" i="0" u="none" strike="noStrike">
                          <a:solidFill>
                            <a:schemeClr val="accent1">
                              <a:lumMod val="25000"/>
                            </a:schemeClr>
                          </a:solidFill>
                          <a:effectLst/>
                          <a:latin typeface="Calibri"/>
                          <a:cs typeface="Calibri"/>
                        </a:rPr>
                        <a:t>0,5%</a:t>
                      </a:r>
                    </a:p>
                  </a:txBody>
                  <a:tcPr marL="12700" marR="12700" marT="12699" marB="0" anchor="b">
                    <a:lnL>
                      <a:noFill/>
                    </a:lnL>
                    <a:lnR>
                      <a:noFill/>
                    </a:lnR>
                    <a:lnT>
                      <a:noFill/>
                    </a:lnT>
                    <a:lnB>
                      <a:noFill/>
                    </a:lnB>
                  </a:tcPr>
                </a:tc>
              </a:tr>
              <a:tr h="433068">
                <a:tc>
                  <a:txBody>
                    <a:bodyPr/>
                    <a:lstStyle/>
                    <a:p>
                      <a:pPr algn="l" fontAlgn="b"/>
                      <a:r>
                        <a:rPr lang="pt-BR" sz="2600" b="0" i="0" u="none" strike="noStrike" dirty="0" smtClean="0">
                          <a:solidFill>
                            <a:schemeClr val="accent1">
                              <a:lumMod val="25000"/>
                            </a:schemeClr>
                          </a:solidFill>
                          <a:effectLst/>
                          <a:latin typeface="Calibri"/>
                          <a:cs typeface="Calibri"/>
                        </a:rPr>
                        <a:t>Mining</a:t>
                      </a:r>
                      <a:endParaRPr lang="pt-BR"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 730,68 </a:t>
                      </a: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0,1%</a:t>
                      </a:r>
                    </a:p>
                  </a:txBody>
                  <a:tcPr marL="12700" marR="12700" marT="12699" marB="0" anchor="b">
                    <a:lnL>
                      <a:noFill/>
                    </a:lnL>
                    <a:lnR>
                      <a:noFill/>
                    </a:lnR>
                    <a:lnT>
                      <a:noFill/>
                    </a:lnT>
                    <a:lnB>
                      <a:noFill/>
                    </a:lnB>
                    <a:solidFill>
                      <a:srgbClr val="DCE6F1"/>
                    </a:solidFill>
                  </a:tcPr>
                </a:tc>
              </a:tr>
              <a:tr h="433068">
                <a:tc>
                  <a:txBody>
                    <a:bodyPr/>
                    <a:lstStyle/>
                    <a:p>
                      <a:pPr algn="l" fontAlgn="b"/>
                      <a:r>
                        <a:rPr lang="pt-BR" sz="2600" b="0" i="0" u="none" strike="noStrike" dirty="0" err="1" smtClean="0">
                          <a:solidFill>
                            <a:schemeClr val="accent1">
                              <a:lumMod val="25000"/>
                            </a:schemeClr>
                          </a:solidFill>
                          <a:effectLst/>
                          <a:latin typeface="Calibri"/>
                          <a:cs typeface="Calibri"/>
                        </a:rPr>
                        <a:t>Degraded</a:t>
                      </a:r>
                      <a:r>
                        <a:rPr lang="pt-BR" sz="2600" b="0" i="0" u="none" strike="noStrike" baseline="0" dirty="0" smtClean="0">
                          <a:solidFill>
                            <a:schemeClr val="accent1">
                              <a:lumMod val="25000"/>
                            </a:schemeClr>
                          </a:solidFill>
                          <a:effectLst/>
                          <a:latin typeface="Calibri"/>
                          <a:cs typeface="Calibri"/>
                        </a:rPr>
                        <a:t> </a:t>
                      </a:r>
                      <a:r>
                        <a:rPr lang="pt-BR" sz="2600" b="0" i="0" u="none" strike="noStrike" baseline="0" dirty="0" err="1" smtClean="0">
                          <a:solidFill>
                            <a:schemeClr val="accent1">
                              <a:lumMod val="25000"/>
                            </a:schemeClr>
                          </a:solidFill>
                          <a:effectLst/>
                          <a:latin typeface="Calibri"/>
                          <a:cs typeface="Calibri"/>
                        </a:rPr>
                        <a:t>areas</a:t>
                      </a:r>
                      <a:endParaRPr lang="pt-BR"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a:noFill/>
                    </a:lnB>
                  </a:tcPr>
                </a:tc>
                <a:tc>
                  <a:txBody>
                    <a:bodyPr/>
                    <a:lstStyle/>
                    <a:p>
                      <a:pPr algn="r" fontAlgn="b"/>
                      <a:r>
                        <a:rPr lang="en-US" sz="2600" b="0" i="0" u="none" strike="noStrike">
                          <a:solidFill>
                            <a:schemeClr val="accent1">
                              <a:lumMod val="25000"/>
                            </a:schemeClr>
                          </a:solidFill>
                          <a:effectLst/>
                          <a:latin typeface="Calibri"/>
                          <a:cs typeface="Calibri"/>
                        </a:rPr>
                        <a:t> 594,19 </a:t>
                      </a:r>
                    </a:p>
                  </a:txBody>
                  <a:tcPr marL="12700" marR="12700" marT="12699" marB="0" anchor="b">
                    <a:lnL>
                      <a:noFill/>
                    </a:lnL>
                    <a:lnR>
                      <a:noFill/>
                    </a:lnR>
                    <a:lnT>
                      <a:noFill/>
                    </a:lnT>
                    <a:lnB>
                      <a:noFill/>
                    </a:lnB>
                  </a:tcPr>
                </a:tc>
                <a:tc>
                  <a:txBody>
                    <a:bodyPr/>
                    <a:lstStyle/>
                    <a:p>
                      <a:pPr algn="r" fontAlgn="b"/>
                      <a:r>
                        <a:rPr lang="en-US" sz="2600" b="0" i="0" u="none" strike="noStrike">
                          <a:solidFill>
                            <a:schemeClr val="accent1">
                              <a:lumMod val="25000"/>
                            </a:schemeClr>
                          </a:solidFill>
                          <a:effectLst/>
                          <a:latin typeface="Calibri"/>
                          <a:cs typeface="Calibri"/>
                        </a:rPr>
                        <a:t>0,1%</a:t>
                      </a:r>
                    </a:p>
                  </a:txBody>
                  <a:tcPr marL="12700" marR="12700" marT="12699" marB="0" anchor="b">
                    <a:lnL>
                      <a:noFill/>
                    </a:lnL>
                    <a:lnR>
                      <a:noFill/>
                    </a:lnR>
                    <a:lnT>
                      <a:noFill/>
                    </a:lnT>
                    <a:lnB>
                      <a:noFill/>
                    </a:lnB>
                  </a:tcPr>
                </a:tc>
              </a:tr>
              <a:tr h="433068">
                <a:tc>
                  <a:txBody>
                    <a:bodyPr/>
                    <a:lstStyle/>
                    <a:p>
                      <a:pPr algn="l" fontAlgn="b"/>
                      <a:r>
                        <a:rPr lang="pt-BR" sz="2600" b="0" i="0" u="none" strike="noStrike" dirty="0" err="1" smtClean="0">
                          <a:solidFill>
                            <a:schemeClr val="accent1">
                              <a:lumMod val="25000"/>
                            </a:schemeClr>
                          </a:solidFill>
                          <a:effectLst/>
                          <a:latin typeface="Calibri"/>
                          <a:cs typeface="Calibri"/>
                        </a:rPr>
                        <a:t>Others</a:t>
                      </a:r>
                      <a:endParaRPr lang="pt-BR"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 477,88 </a:t>
                      </a:r>
                    </a:p>
                  </a:txBody>
                  <a:tcPr marL="12700" marR="12700" marT="12699" marB="0" anchor="b">
                    <a:lnL>
                      <a:noFill/>
                    </a:lnL>
                    <a:lnR>
                      <a:noFill/>
                    </a:lnR>
                    <a:lnT>
                      <a:noFill/>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0,1%</a:t>
                      </a:r>
                    </a:p>
                  </a:txBody>
                  <a:tcPr marL="12700" marR="12700" marT="12699" marB="0" anchor="b">
                    <a:lnL>
                      <a:noFill/>
                    </a:lnL>
                    <a:lnR>
                      <a:noFill/>
                    </a:lnR>
                    <a:lnT>
                      <a:noFill/>
                    </a:lnT>
                    <a:lnB>
                      <a:noFill/>
                    </a:lnB>
                    <a:solidFill>
                      <a:srgbClr val="DCE6F1"/>
                    </a:solidFill>
                  </a:tcPr>
                </a:tc>
              </a:tr>
              <a:tr h="433068">
                <a:tc>
                  <a:txBody>
                    <a:bodyPr/>
                    <a:lstStyle/>
                    <a:p>
                      <a:pPr algn="l" fontAlgn="b"/>
                      <a:r>
                        <a:rPr lang="fi-FI" sz="2600" b="0" i="0" u="none" strike="noStrike" dirty="0" err="1" smtClean="0">
                          <a:solidFill>
                            <a:schemeClr val="accent1">
                              <a:lumMod val="25000"/>
                            </a:schemeClr>
                          </a:solidFill>
                          <a:effectLst/>
                          <a:latin typeface="Calibri"/>
                          <a:cs typeface="Calibri"/>
                        </a:rPr>
                        <a:t>Desflorestation</a:t>
                      </a:r>
                      <a:r>
                        <a:rPr lang="fi-FI" sz="2600" b="0" i="0" u="none" strike="noStrike" baseline="0" dirty="0" smtClean="0">
                          <a:solidFill>
                            <a:schemeClr val="accent1">
                              <a:lumMod val="25000"/>
                            </a:schemeClr>
                          </a:solidFill>
                          <a:effectLst/>
                          <a:latin typeface="Calibri"/>
                          <a:cs typeface="Calibri"/>
                        </a:rPr>
                        <a:t> </a:t>
                      </a:r>
                      <a:r>
                        <a:rPr lang="fi-FI" sz="2600" b="0" i="0" u="none" strike="noStrike" dirty="0" smtClean="0">
                          <a:solidFill>
                            <a:schemeClr val="accent1">
                              <a:lumMod val="25000"/>
                            </a:schemeClr>
                          </a:solidFill>
                          <a:effectLst/>
                          <a:latin typeface="Calibri"/>
                          <a:cs typeface="Calibri"/>
                        </a:rPr>
                        <a:t>2008</a:t>
                      </a:r>
                      <a:endParaRPr lang="fi-FI"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2600" b="0" i="0" u="none" strike="noStrike" dirty="0">
                          <a:solidFill>
                            <a:schemeClr val="accent1">
                              <a:lumMod val="25000"/>
                            </a:schemeClr>
                          </a:solidFill>
                          <a:effectLst/>
                          <a:latin typeface="Calibri"/>
                          <a:cs typeface="Calibri"/>
                        </a:rPr>
                        <a:t> 11.458,64 </a:t>
                      </a:r>
                    </a:p>
                  </a:txBody>
                  <a:tcPr marL="12700" marR="12700" marT="126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2600" b="0" i="0" u="none" strike="noStrike" dirty="0">
                          <a:solidFill>
                            <a:schemeClr val="accent1">
                              <a:lumMod val="25000"/>
                            </a:schemeClr>
                          </a:solidFill>
                          <a:effectLst/>
                          <a:latin typeface="Calibri"/>
                          <a:cs typeface="Calibri"/>
                        </a:rPr>
                        <a:t>1,6%</a:t>
                      </a:r>
                    </a:p>
                  </a:txBody>
                  <a:tcPr marL="12700" marR="12700" marT="12699" marB="0" anchor="b">
                    <a:lnL>
                      <a:noFill/>
                    </a:lnL>
                    <a:lnR>
                      <a:noFill/>
                    </a:lnR>
                    <a:lnT>
                      <a:noFill/>
                    </a:lnT>
                    <a:lnB w="12700" cap="flat" cmpd="sng" algn="ctr">
                      <a:solidFill>
                        <a:srgbClr val="000000"/>
                      </a:solidFill>
                      <a:prstDash val="solid"/>
                      <a:round/>
                      <a:headEnd type="none" w="med" len="med"/>
                      <a:tailEnd type="none" w="med" len="med"/>
                    </a:lnB>
                  </a:tcPr>
                </a:tc>
              </a:tr>
              <a:tr h="433068">
                <a:tc>
                  <a:txBody>
                    <a:bodyPr/>
                    <a:lstStyle/>
                    <a:p>
                      <a:pPr algn="l" fontAlgn="b"/>
                      <a:r>
                        <a:rPr lang="en-US" sz="2600" b="0" i="0" u="none" strike="noStrike" dirty="0">
                          <a:solidFill>
                            <a:schemeClr val="accent1">
                              <a:lumMod val="25000"/>
                            </a:schemeClr>
                          </a:solidFill>
                          <a:effectLst/>
                          <a:latin typeface="Calibri"/>
                          <a:cs typeface="Calibri"/>
                        </a:rPr>
                        <a:t>TOTAL</a:t>
                      </a:r>
                    </a:p>
                  </a:txBody>
                  <a:tcPr marL="12700" marR="12700" marT="12699" marB="0" anchor="b">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r>
                        <a:rPr lang="en-US" sz="2600" b="0" i="0" u="none" strike="noStrike">
                          <a:solidFill>
                            <a:schemeClr val="accent1">
                              <a:lumMod val="25000"/>
                            </a:schemeClr>
                          </a:solidFill>
                          <a:effectLst/>
                          <a:latin typeface="Calibri"/>
                          <a:cs typeface="Calibri"/>
                        </a:rPr>
                        <a:t> 719.210,99 </a:t>
                      </a:r>
                    </a:p>
                  </a:txBody>
                  <a:tcPr marL="12700" marR="12700" marT="12699" marB="0" anchor="b">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endParaRPr lang="en-US" sz="2600" b="0" i="0" u="none" strike="noStrike" dirty="0">
                        <a:solidFill>
                          <a:schemeClr val="accent1">
                            <a:lumMod val="25000"/>
                          </a:schemeClr>
                        </a:solidFill>
                        <a:effectLst/>
                        <a:latin typeface="Calibri"/>
                        <a:cs typeface="Calibri"/>
                      </a:endParaRPr>
                    </a:p>
                  </a:txBody>
                  <a:tcPr marL="12700" marR="12700" marT="12699"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2" name="Rectangle 1"/>
          <p:cNvSpPr/>
          <p:nvPr/>
        </p:nvSpPr>
        <p:spPr>
          <a:xfrm>
            <a:off x="0" y="963613"/>
            <a:ext cx="8916988" cy="1730375"/>
          </a:xfrm>
          <a:prstGeom prst="rect">
            <a:avLst/>
          </a:prstGeom>
          <a:solidFill>
            <a:schemeClr val="accent1">
              <a:lumMod val="20000"/>
              <a:lumOff val="80000"/>
              <a:alpha val="29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0000"/>
              </a:solidFill>
            </a:endParaRPr>
          </a:p>
        </p:txBody>
      </p:sp>
    </p:spTree>
    <p:extLst>
      <p:ext uri="{BB962C8B-B14F-4D97-AF65-F5344CB8AC3E}">
        <p14:creationId xmlns:p14="http://schemas.microsoft.com/office/powerpoint/2010/main" val="1549831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114800"/>
            <a:ext cx="53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83" name="Text Box 3"/>
          <p:cNvSpPr txBox="1">
            <a:spLocks noChangeArrowheads="1"/>
          </p:cNvSpPr>
          <p:nvPr/>
        </p:nvSpPr>
        <p:spPr bwMode="auto">
          <a:xfrm>
            <a:off x="5056188" y="914400"/>
            <a:ext cx="4087812" cy="463550"/>
          </a:xfrm>
          <a:prstGeom prst="rect">
            <a:avLst/>
          </a:prstGeom>
          <a:noFill/>
          <a:ln w="9525">
            <a:noFill/>
            <a:round/>
            <a:headEnd/>
            <a:tailEnd/>
          </a:ln>
          <a:effectLst/>
        </p:spPr>
        <p:txBody>
          <a:bodyPr wrap="none" lIns="90000" tIns="46800" rIns="90000" bIns="46800">
            <a:spAutoFit/>
          </a:bodyPr>
          <a:lstStyle/>
          <a:p>
            <a:pPr algn="ctr" defTabSz="449263">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dirty="0">
                <a:solidFill>
                  <a:schemeClr val="bg2">
                    <a:lumMod val="75000"/>
                  </a:schemeClr>
                </a:solidFill>
                <a:latin typeface="Calibri" pitchFamily="34" charset="0"/>
                <a:ea typeface="+mn-ea"/>
              </a:rPr>
              <a:t>Deforestation classes per area </a:t>
            </a:r>
          </a:p>
        </p:txBody>
      </p:sp>
      <p:grpSp>
        <p:nvGrpSpPr>
          <p:cNvPr id="33796" name="Group 4"/>
          <p:cNvGrpSpPr>
            <a:grpSpLocks/>
          </p:cNvGrpSpPr>
          <p:nvPr/>
        </p:nvGrpSpPr>
        <p:grpSpPr bwMode="auto">
          <a:xfrm>
            <a:off x="0" y="1354138"/>
            <a:ext cx="8763000" cy="2760662"/>
            <a:chOff x="0" y="576"/>
            <a:chExt cx="5520" cy="1739"/>
          </a:xfrm>
        </p:grpSpPr>
        <p:sp>
          <p:nvSpPr>
            <p:cNvPr id="33811" name="Rectangle 5"/>
            <p:cNvSpPr>
              <a:spLocks noChangeArrowheads="1"/>
            </p:cNvSpPr>
            <p:nvPr/>
          </p:nvSpPr>
          <p:spPr bwMode="auto">
            <a:xfrm>
              <a:off x="4910" y="2104"/>
              <a:ext cx="610" cy="211"/>
            </a:xfrm>
            <a:prstGeom prst="rect">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cs typeface="Arial" charset="0"/>
                </a:rPr>
                <a:t>13%</a:t>
              </a:r>
            </a:p>
          </p:txBody>
        </p:sp>
        <p:sp>
          <p:nvSpPr>
            <p:cNvPr id="33812" name="Rectangle 6"/>
            <p:cNvSpPr>
              <a:spLocks noChangeArrowheads="1"/>
            </p:cNvSpPr>
            <p:nvPr/>
          </p:nvSpPr>
          <p:spPr bwMode="auto">
            <a:xfrm>
              <a:off x="4302" y="2104"/>
              <a:ext cx="608" cy="211"/>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22%</a:t>
              </a:r>
            </a:p>
          </p:txBody>
        </p:sp>
        <p:sp>
          <p:nvSpPr>
            <p:cNvPr id="33813" name="Rectangle 7"/>
            <p:cNvSpPr>
              <a:spLocks noChangeArrowheads="1"/>
            </p:cNvSpPr>
            <p:nvPr/>
          </p:nvSpPr>
          <p:spPr bwMode="auto">
            <a:xfrm>
              <a:off x="3692" y="2104"/>
              <a:ext cx="610" cy="211"/>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27%</a:t>
              </a:r>
            </a:p>
          </p:txBody>
        </p:sp>
        <p:sp>
          <p:nvSpPr>
            <p:cNvPr id="33814" name="Rectangle 8"/>
            <p:cNvSpPr>
              <a:spLocks noChangeArrowheads="1"/>
            </p:cNvSpPr>
            <p:nvPr/>
          </p:nvSpPr>
          <p:spPr bwMode="auto">
            <a:xfrm>
              <a:off x="3083" y="2104"/>
              <a:ext cx="609" cy="211"/>
            </a:xfrm>
            <a:prstGeom prst="rect">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32%</a:t>
              </a:r>
            </a:p>
          </p:txBody>
        </p:sp>
        <p:sp>
          <p:nvSpPr>
            <p:cNvPr id="33815" name="Rectangle 9"/>
            <p:cNvSpPr>
              <a:spLocks noChangeArrowheads="1"/>
            </p:cNvSpPr>
            <p:nvPr/>
          </p:nvSpPr>
          <p:spPr bwMode="auto">
            <a:xfrm>
              <a:off x="2474" y="2104"/>
              <a:ext cx="609" cy="211"/>
            </a:xfrm>
            <a:prstGeom prst="rect">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31%</a:t>
              </a:r>
            </a:p>
          </p:txBody>
        </p:sp>
        <p:sp>
          <p:nvSpPr>
            <p:cNvPr id="33816" name="Rectangle 10"/>
            <p:cNvSpPr>
              <a:spLocks noChangeArrowheads="1"/>
            </p:cNvSpPr>
            <p:nvPr/>
          </p:nvSpPr>
          <p:spPr bwMode="auto">
            <a:xfrm>
              <a:off x="1866" y="2104"/>
              <a:ext cx="608" cy="211"/>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68%</a:t>
              </a:r>
            </a:p>
          </p:txBody>
        </p:sp>
        <p:sp>
          <p:nvSpPr>
            <p:cNvPr id="33817" name="Rectangle 11"/>
            <p:cNvSpPr>
              <a:spLocks noChangeArrowheads="1"/>
            </p:cNvSpPr>
            <p:nvPr/>
          </p:nvSpPr>
          <p:spPr bwMode="auto">
            <a:xfrm>
              <a:off x="1256" y="2104"/>
              <a:ext cx="610" cy="211"/>
            </a:xfrm>
            <a:prstGeom prst="rect">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38%</a:t>
              </a:r>
            </a:p>
          </p:txBody>
        </p:sp>
        <p:sp>
          <p:nvSpPr>
            <p:cNvPr id="33818" name="Rectangle 12"/>
            <p:cNvSpPr>
              <a:spLocks noChangeArrowheads="1"/>
            </p:cNvSpPr>
            <p:nvPr/>
          </p:nvSpPr>
          <p:spPr bwMode="auto">
            <a:xfrm>
              <a:off x="0" y="2104"/>
              <a:ext cx="125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cs typeface="Arial" charset="0"/>
                </a:rPr>
                <a:t>More than 300 ha</a:t>
              </a:r>
            </a:p>
          </p:txBody>
        </p:sp>
        <p:sp>
          <p:nvSpPr>
            <p:cNvPr id="33819" name="Rectangle 13"/>
            <p:cNvSpPr>
              <a:spLocks noChangeArrowheads="1"/>
            </p:cNvSpPr>
            <p:nvPr/>
          </p:nvSpPr>
          <p:spPr bwMode="auto">
            <a:xfrm>
              <a:off x="4910" y="1893"/>
              <a:ext cx="610" cy="211"/>
            </a:xfrm>
            <a:prstGeom prst="rect">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cs typeface="Arial" charset="0"/>
                </a:rPr>
                <a:t>10%</a:t>
              </a:r>
            </a:p>
          </p:txBody>
        </p:sp>
        <p:sp>
          <p:nvSpPr>
            <p:cNvPr id="33820" name="Rectangle 14"/>
            <p:cNvSpPr>
              <a:spLocks noChangeArrowheads="1"/>
            </p:cNvSpPr>
            <p:nvPr/>
          </p:nvSpPr>
          <p:spPr bwMode="auto">
            <a:xfrm>
              <a:off x="4302" y="1893"/>
              <a:ext cx="608" cy="211"/>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11%</a:t>
              </a:r>
            </a:p>
          </p:txBody>
        </p:sp>
        <p:sp>
          <p:nvSpPr>
            <p:cNvPr id="33821" name="Rectangle 15"/>
            <p:cNvSpPr>
              <a:spLocks noChangeArrowheads="1"/>
            </p:cNvSpPr>
            <p:nvPr/>
          </p:nvSpPr>
          <p:spPr bwMode="auto">
            <a:xfrm>
              <a:off x="3692" y="1893"/>
              <a:ext cx="610" cy="211"/>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11%</a:t>
              </a:r>
            </a:p>
          </p:txBody>
        </p:sp>
        <p:sp>
          <p:nvSpPr>
            <p:cNvPr id="33822" name="Rectangle 16"/>
            <p:cNvSpPr>
              <a:spLocks noChangeArrowheads="1"/>
            </p:cNvSpPr>
            <p:nvPr/>
          </p:nvSpPr>
          <p:spPr bwMode="auto">
            <a:xfrm>
              <a:off x="3083" y="1893"/>
              <a:ext cx="609" cy="211"/>
            </a:xfrm>
            <a:prstGeom prst="rect">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12%</a:t>
              </a:r>
            </a:p>
          </p:txBody>
        </p:sp>
        <p:sp>
          <p:nvSpPr>
            <p:cNvPr id="33823" name="Rectangle 17"/>
            <p:cNvSpPr>
              <a:spLocks noChangeArrowheads="1"/>
            </p:cNvSpPr>
            <p:nvPr/>
          </p:nvSpPr>
          <p:spPr bwMode="auto">
            <a:xfrm>
              <a:off x="2474" y="1893"/>
              <a:ext cx="609" cy="211"/>
            </a:xfrm>
            <a:prstGeom prst="rect">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14%</a:t>
              </a:r>
            </a:p>
          </p:txBody>
        </p:sp>
        <p:sp>
          <p:nvSpPr>
            <p:cNvPr id="33824" name="Rectangle 18"/>
            <p:cNvSpPr>
              <a:spLocks noChangeArrowheads="1"/>
            </p:cNvSpPr>
            <p:nvPr/>
          </p:nvSpPr>
          <p:spPr bwMode="auto">
            <a:xfrm>
              <a:off x="1866" y="1893"/>
              <a:ext cx="608" cy="211"/>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6%</a:t>
              </a:r>
            </a:p>
          </p:txBody>
        </p:sp>
        <p:sp>
          <p:nvSpPr>
            <p:cNvPr id="33825" name="Rectangle 19"/>
            <p:cNvSpPr>
              <a:spLocks noChangeArrowheads="1"/>
            </p:cNvSpPr>
            <p:nvPr/>
          </p:nvSpPr>
          <p:spPr bwMode="auto">
            <a:xfrm>
              <a:off x="1256" y="1893"/>
              <a:ext cx="610" cy="211"/>
            </a:xfrm>
            <a:prstGeom prst="rect">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12%</a:t>
              </a:r>
            </a:p>
          </p:txBody>
        </p:sp>
        <p:sp>
          <p:nvSpPr>
            <p:cNvPr id="33826" name="Rectangle 20"/>
            <p:cNvSpPr>
              <a:spLocks noChangeArrowheads="1"/>
            </p:cNvSpPr>
            <p:nvPr/>
          </p:nvSpPr>
          <p:spPr bwMode="auto">
            <a:xfrm>
              <a:off x="0" y="1893"/>
              <a:ext cx="125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cs typeface="Arial" charset="0"/>
                </a:rPr>
                <a:t>150 a 300 ha</a:t>
              </a:r>
            </a:p>
          </p:txBody>
        </p:sp>
        <p:sp>
          <p:nvSpPr>
            <p:cNvPr id="33827" name="Rectangle 21"/>
            <p:cNvSpPr>
              <a:spLocks noChangeArrowheads="1"/>
            </p:cNvSpPr>
            <p:nvPr/>
          </p:nvSpPr>
          <p:spPr bwMode="auto">
            <a:xfrm>
              <a:off x="4910" y="1682"/>
              <a:ext cx="610" cy="211"/>
            </a:xfrm>
            <a:prstGeom prst="rect">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cs typeface="Arial" charset="0"/>
                </a:rPr>
                <a:t>7%</a:t>
              </a:r>
            </a:p>
          </p:txBody>
        </p:sp>
        <p:sp>
          <p:nvSpPr>
            <p:cNvPr id="33828" name="Rectangle 22"/>
            <p:cNvSpPr>
              <a:spLocks noChangeArrowheads="1"/>
            </p:cNvSpPr>
            <p:nvPr/>
          </p:nvSpPr>
          <p:spPr bwMode="auto">
            <a:xfrm>
              <a:off x="4302" y="1682"/>
              <a:ext cx="608" cy="211"/>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7%</a:t>
              </a:r>
            </a:p>
          </p:txBody>
        </p:sp>
        <p:sp>
          <p:nvSpPr>
            <p:cNvPr id="33829" name="Rectangle 23"/>
            <p:cNvSpPr>
              <a:spLocks noChangeArrowheads="1"/>
            </p:cNvSpPr>
            <p:nvPr/>
          </p:nvSpPr>
          <p:spPr bwMode="auto">
            <a:xfrm>
              <a:off x="3692" y="1682"/>
              <a:ext cx="610" cy="211"/>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7%</a:t>
              </a:r>
            </a:p>
          </p:txBody>
        </p:sp>
        <p:sp>
          <p:nvSpPr>
            <p:cNvPr id="33830" name="Rectangle 24"/>
            <p:cNvSpPr>
              <a:spLocks noChangeArrowheads="1"/>
            </p:cNvSpPr>
            <p:nvPr/>
          </p:nvSpPr>
          <p:spPr bwMode="auto">
            <a:xfrm>
              <a:off x="3083" y="1682"/>
              <a:ext cx="609" cy="211"/>
            </a:xfrm>
            <a:prstGeom prst="rect">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7%</a:t>
              </a:r>
            </a:p>
          </p:txBody>
        </p:sp>
        <p:sp>
          <p:nvSpPr>
            <p:cNvPr id="33831" name="Rectangle 25"/>
            <p:cNvSpPr>
              <a:spLocks noChangeArrowheads="1"/>
            </p:cNvSpPr>
            <p:nvPr/>
          </p:nvSpPr>
          <p:spPr bwMode="auto">
            <a:xfrm>
              <a:off x="2474" y="1682"/>
              <a:ext cx="609" cy="211"/>
            </a:xfrm>
            <a:prstGeom prst="rect">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8%</a:t>
              </a:r>
            </a:p>
          </p:txBody>
        </p:sp>
        <p:sp>
          <p:nvSpPr>
            <p:cNvPr id="33832" name="Rectangle 26"/>
            <p:cNvSpPr>
              <a:spLocks noChangeArrowheads="1"/>
            </p:cNvSpPr>
            <p:nvPr/>
          </p:nvSpPr>
          <p:spPr bwMode="auto">
            <a:xfrm>
              <a:off x="1866" y="1682"/>
              <a:ext cx="608" cy="211"/>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3%</a:t>
              </a:r>
            </a:p>
          </p:txBody>
        </p:sp>
        <p:sp>
          <p:nvSpPr>
            <p:cNvPr id="33833" name="Rectangle 27"/>
            <p:cNvSpPr>
              <a:spLocks noChangeArrowheads="1"/>
            </p:cNvSpPr>
            <p:nvPr/>
          </p:nvSpPr>
          <p:spPr bwMode="auto">
            <a:xfrm>
              <a:off x="1256" y="1682"/>
              <a:ext cx="610" cy="211"/>
            </a:xfrm>
            <a:prstGeom prst="rect">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8%</a:t>
              </a:r>
            </a:p>
          </p:txBody>
        </p:sp>
        <p:sp>
          <p:nvSpPr>
            <p:cNvPr id="33834" name="Rectangle 28"/>
            <p:cNvSpPr>
              <a:spLocks noChangeArrowheads="1"/>
            </p:cNvSpPr>
            <p:nvPr/>
          </p:nvSpPr>
          <p:spPr bwMode="auto">
            <a:xfrm>
              <a:off x="0" y="1682"/>
              <a:ext cx="125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cs typeface="Arial" charset="0"/>
                </a:rPr>
                <a:t>100 a 150 ha</a:t>
              </a:r>
            </a:p>
          </p:txBody>
        </p:sp>
        <p:sp>
          <p:nvSpPr>
            <p:cNvPr id="33835" name="Rectangle 29"/>
            <p:cNvSpPr>
              <a:spLocks noChangeArrowheads="1"/>
            </p:cNvSpPr>
            <p:nvPr/>
          </p:nvSpPr>
          <p:spPr bwMode="auto">
            <a:xfrm>
              <a:off x="4910" y="1471"/>
              <a:ext cx="610" cy="211"/>
            </a:xfrm>
            <a:prstGeom prst="rect">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cs typeface="Arial" charset="0"/>
                </a:rPr>
                <a:t>16%</a:t>
              </a:r>
            </a:p>
          </p:txBody>
        </p:sp>
        <p:sp>
          <p:nvSpPr>
            <p:cNvPr id="33836" name="Rectangle 30"/>
            <p:cNvSpPr>
              <a:spLocks noChangeArrowheads="1"/>
            </p:cNvSpPr>
            <p:nvPr/>
          </p:nvSpPr>
          <p:spPr bwMode="auto">
            <a:xfrm>
              <a:off x="4302" y="1471"/>
              <a:ext cx="608" cy="211"/>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14%</a:t>
              </a:r>
            </a:p>
          </p:txBody>
        </p:sp>
        <p:sp>
          <p:nvSpPr>
            <p:cNvPr id="33837" name="Rectangle 31"/>
            <p:cNvSpPr>
              <a:spLocks noChangeArrowheads="1"/>
            </p:cNvSpPr>
            <p:nvPr/>
          </p:nvSpPr>
          <p:spPr bwMode="auto">
            <a:xfrm>
              <a:off x="3692" y="1471"/>
              <a:ext cx="610" cy="211"/>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13%</a:t>
              </a:r>
            </a:p>
          </p:txBody>
        </p:sp>
        <p:sp>
          <p:nvSpPr>
            <p:cNvPr id="33838" name="Rectangle 32"/>
            <p:cNvSpPr>
              <a:spLocks noChangeArrowheads="1"/>
            </p:cNvSpPr>
            <p:nvPr/>
          </p:nvSpPr>
          <p:spPr bwMode="auto">
            <a:xfrm>
              <a:off x="3083" y="1471"/>
              <a:ext cx="609" cy="211"/>
            </a:xfrm>
            <a:prstGeom prst="rect">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12%</a:t>
              </a:r>
            </a:p>
          </p:txBody>
        </p:sp>
        <p:sp>
          <p:nvSpPr>
            <p:cNvPr id="33839" name="Rectangle 33"/>
            <p:cNvSpPr>
              <a:spLocks noChangeArrowheads="1"/>
            </p:cNvSpPr>
            <p:nvPr/>
          </p:nvSpPr>
          <p:spPr bwMode="auto">
            <a:xfrm>
              <a:off x="2474" y="1471"/>
              <a:ext cx="609" cy="211"/>
            </a:xfrm>
            <a:prstGeom prst="rect">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13%</a:t>
              </a:r>
            </a:p>
          </p:txBody>
        </p:sp>
        <p:sp>
          <p:nvSpPr>
            <p:cNvPr id="33840" name="Rectangle 34"/>
            <p:cNvSpPr>
              <a:spLocks noChangeArrowheads="1"/>
            </p:cNvSpPr>
            <p:nvPr/>
          </p:nvSpPr>
          <p:spPr bwMode="auto">
            <a:xfrm>
              <a:off x="1866" y="1471"/>
              <a:ext cx="608" cy="211"/>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6%</a:t>
              </a:r>
            </a:p>
          </p:txBody>
        </p:sp>
        <p:sp>
          <p:nvSpPr>
            <p:cNvPr id="33841" name="Rectangle 35"/>
            <p:cNvSpPr>
              <a:spLocks noChangeArrowheads="1"/>
            </p:cNvSpPr>
            <p:nvPr/>
          </p:nvSpPr>
          <p:spPr bwMode="auto">
            <a:xfrm>
              <a:off x="1256" y="1471"/>
              <a:ext cx="610" cy="211"/>
            </a:xfrm>
            <a:prstGeom prst="rect">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12%</a:t>
              </a:r>
            </a:p>
          </p:txBody>
        </p:sp>
        <p:sp>
          <p:nvSpPr>
            <p:cNvPr id="33842" name="Rectangle 36"/>
            <p:cNvSpPr>
              <a:spLocks noChangeArrowheads="1"/>
            </p:cNvSpPr>
            <p:nvPr/>
          </p:nvSpPr>
          <p:spPr bwMode="auto">
            <a:xfrm>
              <a:off x="0" y="1471"/>
              <a:ext cx="125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cs typeface="Arial" charset="0"/>
                </a:rPr>
                <a:t>50 a 100 ha</a:t>
              </a:r>
            </a:p>
          </p:txBody>
        </p:sp>
        <p:sp>
          <p:nvSpPr>
            <p:cNvPr id="33843" name="Rectangle 37"/>
            <p:cNvSpPr>
              <a:spLocks noChangeArrowheads="1"/>
            </p:cNvSpPr>
            <p:nvPr/>
          </p:nvSpPr>
          <p:spPr bwMode="auto">
            <a:xfrm>
              <a:off x="4910" y="1260"/>
              <a:ext cx="610" cy="211"/>
            </a:xfrm>
            <a:prstGeom prst="rect">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cs typeface="Arial" charset="0"/>
                </a:rPr>
                <a:t>19%</a:t>
              </a:r>
            </a:p>
          </p:txBody>
        </p:sp>
        <p:sp>
          <p:nvSpPr>
            <p:cNvPr id="33844" name="Rectangle 38"/>
            <p:cNvSpPr>
              <a:spLocks noChangeArrowheads="1"/>
            </p:cNvSpPr>
            <p:nvPr/>
          </p:nvSpPr>
          <p:spPr bwMode="auto">
            <a:xfrm>
              <a:off x="4302" y="1260"/>
              <a:ext cx="608" cy="211"/>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16%</a:t>
              </a:r>
            </a:p>
          </p:txBody>
        </p:sp>
        <p:sp>
          <p:nvSpPr>
            <p:cNvPr id="33845" name="Rectangle 39"/>
            <p:cNvSpPr>
              <a:spLocks noChangeArrowheads="1"/>
            </p:cNvSpPr>
            <p:nvPr/>
          </p:nvSpPr>
          <p:spPr bwMode="auto">
            <a:xfrm>
              <a:off x="3692" y="1260"/>
              <a:ext cx="610" cy="211"/>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13%</a:t>
              </a:r>
            </a:p>
          </p:txBody>
        </p:sp>
        <p:sp>
          <p:nvSpPr>
            <p:cNvPr id="33846" name="Rectangle 40"/>
            <p:cNvSpPr>
              <a:spLocks noChangeArrowheads="1"/>
            </p:cNvSpPr>
            <p:nvPr/>
          </p:nvSpPr>
          <p:spPr bwMode="auto">
            <a:xfrm>
              <a:off x="3083" y="1260"/>
              <a:ext cx="609" cy="211"/>
            </a:xfrm>
            <a:prstGeom prst="rect">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11%</a:t>
              </a:r>
            </a:p>
          </p:txBody>
        </p:sp>
        <p:sp>
          <p:nvSpPr>
            <p:cNvPr id="33847" name="Rectangle 41"/>
            <p:cNvSpPr>
              <a:spLocks noChangeArrowheads="1"/>
            </p:cNvSpPr>
            <p:nvPr/>
          </p:nvSpPr>
          <p:spPr bwMode="auto">
            <a:xfrm>
              <a:off x="2474" y="1260"/>
              <a:ext cx="609" cy="211"/>
            </a:xfrm>
            <a:prstGeom prst="rect">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11%</a:t>
              </a:r>
            </a:p>
          </p:txBody>
        </p:sp>
        <p:sp>
          <p:nvSpPr>
            <p:cNvPr id="33848" name="Rectangle 42"/>
            <p:cNvSpPr>
              <a:spLocks noChangeArrowheads="1"/>
            </p:cNvSpPr>
            <p:nvPr/>
          </p:nvSpPr>
          <p:spPr bwMode="auto">
            <a:xfrm>
              <a:off x="1866" y="1260"/>
              <a:ext cx="608" cy="211"/>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5%</a:t>
              </a:r>
            </a:p>
          </p:txBody>
        </p:sp>
        <p:sp>
          <p:nvSpPr>
            <p:cNvPr id="33849" name="Rectangle 43"/>
            <p:cNvSpPr>
              <a:spLocks noChangeArrowheads="1"/>
            </p:cNvSpPr>
            <p:nvPr/>
          </p:nvSpPr>
          <p:spPr bwMode="auto">
            <a:xfrm>
              <a:off x="1256" y="1260"/>
              <a:ext cx="610" cy="211"/>
            </a:xfrm>
            <a:prstGeom prst="rect">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11%</a:t>
              </a:r>
            </a:p>
          </p:txBody>
        </p:sp>
        <p:sp>
          <p:nvSpPr>
            <p:cNvPr id="33850" name="Rectangle 44"/>
            <p:cNvSpPr>
              <a:spLocks noChangeArrowheads="1"/>
            </p:cNvSpPr>
            <p:nvPr/>
          </p:nvSpPr>
          <p:spPr bwMode="auto">
            <a:xfrm>
              <a:off x="0" y="1260"/>
              <a:ext cx="125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cs typeface="Arial" charset="0"/>
                </a:rPr>
                <a:t>25 a 50 ha</a:t>
              </a:r>
            </a:p>
          </p:txBody>
        </p:sp>
        <p:sp>
          <p:nvSpPr>
            <p:cNvPr id="33851" name="Rectangle 45"/>
            <p:cNvSpPr>
              <a:spLocks noChangeArrowheads="1"/>
            </p:cNvSpPr>
            <p:nvPr/>
          </p:nvSpPr>
          <p:spPr bwMode="auto">
            <a:xfrm>
              <a:off x="4910" y="1049"/>
              <a:ext cx="610" cy="211"/>
            </a:xfrm>
            <a:prstGeom prst="rect">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cs typeface="Arial" charset="0"/>
                </a:rPr>
                <a:t>25%</a:t>
              </a:r>
            </a:p>
          </p:txBody>
        </p:sp>
        <p:sp>
          <p:nvSpPr>
            <p:cNvPr id="33852" name="Rectangle 46"/>
            <p:cNvSpPr>
              <a:spLocks noChangeArrowheads="1"/>
            </p:cNvSpPr>
            <p:nvPr/>
          </p:nvSpPr>
          <p:spPr bwMode="auto">
            <a:xfrm>
              <a:off x="4302" y="1049"/>
              <a:ext cx="608" cy="211"/>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20%</a:t>
              </a:r>
            </a:p>
          </p:txBody>
        </p:sp>
        <p:sp>
          <p:nvSpPr>
            <p:cNvPr id="33853" name="Rectangle 47"/>
            <p:cNvSpPr>
              <a:spLocks noChangeArrowheads="1"/>
            </p:cNvSpPr>
            <p:nvPr/>
          </p:nvSpPr>
          <p:spPr bwMode="auto">
            <a:xfrm>
              <a:off x="3692" y="1049"/>
              <a:ext cx="610" cy="211"/>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16%</a:t>
              </a:r>
            </a:p>
          </p:txBody>
        </p:sp>
        <p:sp>
          <p:nvSpPr>
            <p:cNvPr id="33854" name="Rectangle 48"/>
            <p:cNvSpPr>
              <a:spLocks noChangeArrowheads="1"/>
            </p:cNvSpPr>
            <p:nvPr/>
          </p:nvSpPr>
          <p:spPr bwMode="auto">
            <a:xfrm>
              <a:off x="3083" y="1049"/>
              <a:ext cx="609" cy="211"/>
            </a:xfrm>
            <a:prstGeom prst="rect">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14%</a:t>
              </a:r>
            </a:p>
          </p:txBody>
        </p:sp>
        <p:sp>
          <p:nvSpPr>
            <p:cNvPr id="33855" name="Rectangle 49"/>
            <p:cNvSpPr>
              <a:spLocks noChangeArrowheads="1"/>
            </p:cNvSpPr>
            <p:nvPr/>
          </p:nvSpPr>
          <p:spPr bwMode="auto">
            <a:xfrm>
              <a:off x="2474" y="1049"/>
              <a:ext cx="609" cy="211"/>
            </a:xfrm>
            <a:prstGeom prst="rect">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12%</a:t>
              </a:r>
            </a:p>
          </p:txBody>
        </p:sp>
        <p:sp>
          <p:nvSpPr>
            <p:cNvPr id="33856" name="Rectangle 50"/>
            <p:cNvSpPr>
              <a:spLocks noChangeArrowheads="1"/>
            </p:cNvSpPr>
            <p:nvPr/>
          </p:nvSpPr>
          <p:spPr bwMode="auto">
            <a:xfrm>
              <a:off x="1866" y="1049"/>
              <a:ext cx="608" cy="211"/>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6%</a:t>
              </a:r>
            </a:p>
          </p:txBody>
        </p:sp>
        <p:sp>
          <p:nvSpPr>
            <p:cNvPr id="33857" name="Rectangle 51"/>
            <p:cNvSpPr>
              <a:spLocks noChangeArrowheads="1"/>
            </p:cNvSpPr>
            <p:nvPr/>
          </p:nvSpPr>
          <p:spPr bwMode="auto">
            <a:xfrm>
              <a:off x="1256" y="1049"/>
              <a:ext cx="610" cy="211"/>
            </a:xfrm>
            <a:prstGeom prst="rect">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11%</a:t>
              </a:r>
            </a:p>
          </p:txBody>
        </p:sp>
        <p:sp>
          <p:nvSpPr>
            <p:cNvPr id="33858" name="Rectangle 52"/>
            <p:cNvSpPr>
              <a:spLocks noChangeArrowheads="1"/>
            </p:cNvSpPr>
            <p:nvPr/>
          </p:nvSpPr>
          <p:spPr bwMode="auto">
            <a:xfrm>
              <a:off x="0" y="1049"/>
              <a:ext cx="125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cs typeface="Arial" charset="0"/>
                </a:rPr>
                <a:t>10 a 25 ha</a:t>
              </a:r>
            </a:p>
          </p:txBody>
        </p:sp>
        <p:sp>
          <p:nvSpPr>
            <p:cNvPr id="33859" name="Rectangle 53"/>
            <p:cNvSpPr>
              <a:spLocks noChangeArrowheads="1"/>
            </p:cNvSpPr>
            <p:nvPr/>
          </p:nvSpPr>
          <p:spPr bwMode="auto">
            <a:xfrm>
              <a:off x="4910" y="838"/>
              <a:ext cx="610" cy="211"/>
            </a:xfrm>
            <a:prstGeom prst="rect">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cs typeface="Arial" charset="0"/>
                </a:rPr>
                <a:t>10%</a:t>
              </a:r>
            </a:p>
          </p:txBody>
        </p:sp>
        <p:sp>
          <p:nvSpPr>
            <p:cNvPr id="33860" name="Rectangle 54"/>
            <p:cNvSpPr>
              <a:spLocks noChangeArrowheads="1"/>
            </p:cNvSpPr>
            <p:nvPr/>
          </p:nvSpPr>
          <p:spPr bwMode="auto">
            <a:xfrm>
              <a:off x="4302" y="838"/>
              <a:ext cx="608" cy="211"/>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9%</a:t>
              </a:r>
            </a:p>
          </p:txBody>
        </p:sp>
        <p:sp>
          <p:nvSpPr>
            <p:cNvPr id="33861" name="Rectangle 55"/>
            <p:cNvSpPr>
              <a:spLocks noChangeArrowheads="1"/>
            </p:cNvSpPr>
            <p:nvPr/>
          </p:nvSpPr>
          <p:spPr bwMode="auto">
            <a:xfrm>
              <a:off x="3692" y="838"/>
              <a:ext cx="610" cy="211"/>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9%</a:t>
              </a:r>
            </a:p>
          </p:txBody>
        </p:sp>
        <p:sp>
          <p:nvSpPr>
            <p:cNvPr id="33862" name="Rectangle 56"/>
            <p:cNvSpPr>
              <a:spLocks noChangeArrowheads="1"/>
            </p:cNvSpPr>
            <p:nvPr/>
          </p:nvSpPr>
          <p:spPr bwMode="auto">
            <a:xfrm>
              <a:off x="3083" y="838"/>
              <a:ext cx="609" cy="211"/>
            </a:xfrm>
            <a:prstGeom prst="rect">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8%</a:t>
              </a:r>
            </a:p>
          </p:txBody>
        </p:sp>
        <p:sp>
          <p:nvSpPr>
            <p:cNvPr id="33863" name="Rectangle 57"/>
            <p:cNvSpPr>
              <a:spLocks noChangeArrowheads="1"/>
            </p:cNvSpPr>
            <p:nvPr/>
          </p:nvSpPr>
          <p:spPr bwMode="auto">
            <a:xfrm>
              <a:off x="2474" y="838"/>
              <a:ext cx="609" cy="211"/>
            </a:xfrm>
            <a:prstGeom prst="rect">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6%</a:t>
              </a:r>
            </a:p>
          </p:txBody>
        </p:sp>
        <p:sp>
          <p:nvSpPr>
            <p:cNvPr id="33864" name="Rectangle 58"/>
            <p:cNvSpPr>
              <a:spLocks noChangeArrowheads="1"/>
            </p:cNvSpPr>
            <p:nvPr/>
          </p:nvSpPr>
          <p:spPr bwMode="auto">
            <a:xfrm>
              <a:off x="1866" y="838"/>
              <a:ext cx="608" cy="211"/>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4%</a:t>
              </a:r>
            </a:p>
          </p:txBody>
        </p:sp>
        <p:sp>
          <p:nvSpPr>
            <p:cNvPr id="33865" name="Rectangle 59"/>
            <p:cNvSpPr>
              <a:spLocks noChangeArrowheads="1"/>
            </p:cNvSpPr>
            <p:nvPr/>
          </p:nvSpPr>
          <p:spPr bwMode="auto">
            <a:xfrm>
              <a:off x="1256" y="838"/>
              <a:ext cx="610" cy="211"/>
            </a:xfrm>
            <a:prstGeom prst="rect">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5%</a:t>
              </a:r>
            </a:p>
          </p:txBody>
        </p:sp>
        <p:sp>
          <p:nvSpPr>
            <p:cNvPr id="33866" name="Rectangle 60"/>
            <p:cNvSpPr>
              <a:spLocks noChangeArrowheads="1"/>
            </p:cNvSpPr>
            <p:nvPr/>
          </p:nvSpPr>
          <p:spPr bwMode="auto">
            <a:xfrm>
              <a:off x="0" y="838"/>
              <a:ext cx="125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cs typeface="Arial" charset="0"/>
                </a:rPr>
                <a:t>Less than 10 ha</a:t>
              </a:r>
            </a:p>
          </p:txBody>
        </p:sp>
        <p:sp>
          <p:nvSpPr>
            <p:cNvPr id="33867" name="Rectangle 61"/>
            <p:cNvSpPr>
              <a:spLocks noChangeArrowheads="1"/>
            </p:cNvSpPr>
            <p:nvPr/>
          </p:nvSpPr>
          <p:spPr bwMode="auto">
            <a:xfrm>
              <a:off x="4910" y="576"/>
              <a:ext cx="610" cy="262"/>
            </a:xfrm>
            <a:prstGeom prst="rect">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ctr" defTabSz="449263">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cs typeface="Arial" charset="0"/>
                </a:rPr>
                <a:t>2006</a:t>
              </a:r>
            </a:p>
          </p:txBody>
        </p:sp>
        <p:sp>
          <p:nvSpPr>
            <p:cNvPr id="33868" name="Rectangle 62"/>
            <p:cNvSpPr>
              <a:spLocks noChangeArrowheads="1"/>
            </p:cNvSpPr>
            <p:nvPr/>
          </p:nvSpPr>
          <p:spPr bwMode="auto">
            <a:xfrm>
              <a:off x="4302" y="576"/>
              <a:ext cx="608" cy="262"/>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ct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2005</a:t>
              </a:r>
            </a:p>
          </p:txBody>
        </p:sp>
        <p:sp>
          <p:nvSpPr>
            <p:cNvPr id="33869" name="Rectangle 63"/>
            <p:cNvSpPr>
              <a:spLocks noChangeArrowheads="1"/>
            </p:cNvSpPr>
            <p:nvPr/>
          </p:nvSpPr>
          <p:spPr bwMode="auto">
            <a:xfrm>
              <a:off x="3692" y="576"/>
              <a:ext cx="610" cy="262"/>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ct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2004</a:t>
              </a:r>
            </a:p>
          </p:txBody>
        </p:sp>
        <p:sp>
          <p:nvSpPr>
            <p:cNvPr id="33870" name="Rectangle 64"/>
            <p:cNvSpPr>
              <a:spLocks noChangeArrowheads="1"/>
            </p:cNvSpPr>
            <p:nvPr/>
          </p:nvSpPr>
          <p:spPr bwMode="auto">
            <a:xfrm>
              <a:off x="3083" y="576"/>
              <a:ext cx="609" cy="262"/>
            </a:xfrm>
            <a:prstGeom prst="rect">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ct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2003</a:t>
              </a:r>
            </a:p>
          </p:txBody>
        </p:sp>
        <p:sp>
          <p:nvSpPr>
            <p:cNvPr id="33871" name="Rectangle 65"/>
            <p:cNvSpPr>
              <a:spLocks noChangeArrowheads="1"/>
            </p:cNvSpPr>
            <p:nvPr/>
          </p:nvSpPr>
          <p:spPr bwMode="auto">
            <a:xfrm>
              <a:off x="2474" y="576"/>
              <a:ext cx="609" cy="262"/>
            </a:xfrm>
            <a:prstGeom prst="rect">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ct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2002</a:t>
              </a:r>
            </a:p>
          </p:txBody>
        </p:sp>
        <p:sp>
          <p:nvSpPr>
            <p:cNvPr id="33872" name="Rectangle 66"/>
            <p:cNvSpPr>
              <a:spLocks noChangeArrowheads="1"/>
            </p:cNvSpPr>
            <p:nvPr/>
          </p:nvSpPr>
          <p:spPr bwMode="auto">
            <a:xfrm>
              <a:off x="1866" y="576"/>
              <a:ext cx="608" cy="262"/>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ct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2001</a:t>
              </a:r>
            </a:p>
          </p:txBody>
        </p:sp>
        <p:sp>
          <p:nvSpPr>
            <p:cNvPr id="33873" name="Rectangle 67"/>
            <p:cNvSpPr>
              <a:spLocks noChangeArrowheads="1"/>
            </p:cNvSpPr>
            <p:nvPr/>
          </p:nvSpPr>
          <p:spPr bwMode="auto">
            <a:xfrm>
              <a:off x="1256" y="576"/>
              <a:ext cx="610" cy="262"/>
            </a:xfrm>
            <a:prstGeom prst="rect">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ct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2000</a:t>
              </a:r>
            </a:p>
          </p:txBody>
        </p:sp>
        <p:sp>
          <p:nvSpPr>
            <p:cNvPr id="33874" name="Rectangle 68"/>
            <p:cNvSpPr>
              <a:spLocks noChangeArrowheads="1"/>
            </p:cNvSpPr>
            <p:nvPr/>
          </p:nvSpPr>
          <p:spPr bwMode="auto">
            <a:xfrm>
              <a:off x="0" y="576"/>
              <a:ext cx="125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p>
          </p:txBody>
        </p:sp>
        <p:sp>
          <p:nvSpPr>
            <p:cNvPr id="33875" name="Line 69"/>
            <p:cNvSpPr>
              <a:spLocks noChangeShapeType="1"/>
            </p:cNvSpPr>
            <p:nvPr/>
          </p:nvSpPr>
          <p:spPr bwMode="auto">
            <a:xfrm>
              <a:off x="0" y="576"/>
              <a:ext cx="5520"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76" name="Line 70"/>
            <p:cNvSpPr>
              <a:spLocks noChangeShapeType="1"/>
            </p:cNvSpPr>
            <p:nvPr/>
          </p:nvSpPr>
          <p:spPr bwMode="auto">
            <a:xfrm>
              <a:off x="0" y="2315"/>
              <a:ext cx="5520"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77" name="Line 71"/>
            <p:cNvSpPr>
              <a:spLocks noChangeShapeType="1"/>
            </p:cNvSpPr>
            <p:nvPr/>
          </p:nvSpPr>
          <p:spPr bwMode="auto">
            <a:xfrm>
              <a:off x="0" y="576"/>
              <a:ext cx="1" cy="1739"/>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78" name="Line 72"/>
            <p:cNvSpPr>
              <a:spLocks noChangeShapeType="1"/>
            </p:cNvSpPr>
            <p:nvPr/>
          </p:nvSpPr>
          <p:spPr bwMode="auto">
            <a:xfrm>
              <a:off x="5520" y="576"/>
              <a:ext cx="1" cy="1739"/>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79" name="Line 73"/>
            <p:cNvSpPr>
              <a:spLocks noChangeShapeType="1"/>
            </p:cNvSpPr>
            <p:nvPr/>
          </p:nvSpPr>
          <p:spPr bwMode="auto">
            <a:xfrm>
              <a:off x="0" y="838"/>
              <a:ext cx="5520"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80" name="Line 74"/>
            <p:cNvSpPr>
              <a:spLocks noChangeShapeType="1"/>
            </p:cNvSpPr>
            <p:nvPr/>
          </p:nvSpPr>
          <p:spPr bwMode="auto">
            <a:xfrm>
              <a:off x="1256" y="576"/>
              <a:ext cx="1" cy="1739"/>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81" name="Line 75"/>
            <p:cNvSpPr>
              <a:spLocks noChangeShapeType="1"/>
            </p:cNvSpPr>
            <p:nvPr/>
          </p:nvSpPr>
          <p:spPr bwMode="auto">
            <a:xfrm>
              <a:off x="1866" y="576"/>
              <a:ext cx="1" cy="1739"/>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82" name="Line 76"/>
            <p:cNvSpPr>
              <a:spLocks noChangeShapeType="1"/>
            </p:cNvSpPr>
            <p:nvPr/>
          </p:nvSpPr>
          <p:spPr bwMode="auto">
            <a:xfrm>
              <a:off x="2474" y="576"/>
              <a:ext cx="1" cy="1739"/>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83" name="Line 77"/>
            <p:cNvSpPr>
              <a:spLocks noChangeShapeType="1"/>
            </p:cNvSpPr>
            <p:nvPr/>
          </p:nvSpPr>
          <p:spPr bwMode="auto">
            <a:xfrm>
              <a:off x="3083" y="576"/>
              <a:ext cx="1" cy="1739"/>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84" name="Line 78"/>
            <p:cNvSpPr>
              <a:spLocks noChangeShapeType="1"/>
            </p:cNvSpPr>
            <p:nvPr/>
          </p:nvSpPr>
          <p:spPr bwMode="auto">
            <a:xfrm>
              <a:off x="3692" y="576"/>
              <a:ext cx="1" cy="1739"/>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85" name="Line 79"/>
            <p:cNvSpPr>
              <a:spLocks noChangeShapeType="1"/>
            </p:cNvSpPr>
            <p:nvPr/>
          </p:nvSpPr>
          <p:spPr bwMode="auto">
            <a:xfrm>
              <a:off x="4302" y="576"/>
              <a:ext cx="1" cy="1739"/>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86" name="Line 80"/>
            <p:cNvSpPr>
              <a:spLocks noChangeShapeType="1"/>
            </p:cNvSpPr>
            <p:nvPr/>
          </p:nvSpPr>
          <p:spPr bwMode="auto">
            <a:xfrm>
              <a:off x="4910" y="576"/>
              <a:ext cx="1" cy="1739"/>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87" name="Line 81"/>
            <p:cNvSpPr>
              <a:spLocks noChangeShapeType="1"/>
            </p:cNvSpPr>
            <p:nvPr/>
          </p:nvSpPr>
          <p:spPr bwMode="auto">
            <a:xfrm>
              <a:off x="0" y="1049"/>
              <a:ext cx="5520"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88" name="Line 82"/>
            <p:cNvSpPr>
              <a:spLocks noChangeShapeType="1"/>
            </p:cNvSpPr>
            <p:nvPr/>
          </p:nvSpPr>
          <p:spPr bwMode="auto">
            <a:xfrm>
              <a:off x="0" y="1260"/>
              <a:ext cx="5520"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89" name="Line 83"/>
            <p:cNvSpPr>
              <a:spLocks noChangeShapeType="1"/>
            </p:cNvSpPr>
            <p:nvPr/>
          </p:nvSpPr>
          <p:spPr bwMode="auto">
            <a:xfrm>
              <a:off x="0" y="1471"/>
              <a:ext cx="5520"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90" name="Line 84"/>
            <p:cNvSpPr>
              <a:spLocks noChangeShapeType="1"/>
            </p:cNvSpPr>
            <p:nvPr/>
          </p:nvSpPr>
          <p:spPr bwMode="auto">
            <a:xfrm>
              <a:off x="0" y="1682"/>
              <a:ext cx="5520"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91" name="Line 85"/>
            <p:cNvSpPr>
              <a:spLocks noChangeShapeType="1"/>
            </p:cNvSpPr>
            <p:nvPr/>
          </p:nvSpPr>
          <p:spPr bwMode="auto">
            <a:xfrm>
              <a:off x="0" y="1893"/>
              <a:ext cx="5520"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892" name="Line 86"/>
            <p:cNvSpPr>
              <a:spLocks noChangeShapeType="1"/>
            </p:cNvSpPr>
            <p:nvPr/>
          </p:nvSpPr>
          <p:spPr bwMode="auto">
            <a:xfrm>
              <a:off x="0" y="2104"/>
              <a:ext cx="5520"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pic>
        <p:nvPicPr>
          <p:cNvPr id="337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 y="4114800"/>
            <a:ext cx="769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88"/>
          <p:cNvSpPr>
            <a:spLocks noChangeArrowheads="1"/>
          </p:cNvSpPr>
          <p:nvPr/>
        </p:nvSpPr>
        <p:spPr bwMode="auto">
          <a:xfrm>
            <a:off x="885825" y="4191000"/>
            <a:ext cx="3048000" cy="2514600"/>
          </a:xfrm>
          <a:prstGeom prst="rect">
            <a:avLst/>
          </a:prstGeom>
          <a:noFill/>
          <a:ln w="3816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33799" name="Rectangle 89"/>
          <p:cNvSpPr>
            <a:spLocks noChangeArrowheads="1"/>
          </p:cNvSpPr>
          <p:nvPr/>
        </p:nvSpPr>
        <p:spPr bwMode="auto">
          <a:xfrm>
            <a:off x="3933825" y="4191000"/>
            <a:ext cx="1981200" cy="2514600"/>
          </a:xfrm>
          <a:prstGeom prst="rect">
            <a:avLst/>
          </a:prstGeom>
          <a:noFill/>
          <a:ln w="3816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33800" name="Rectangle 90"/>
          <p:cNvSpPr>
            <a:spLocks noChangeArrowheads="1"/>
          </p:cNvSpPr>
          <p:nvPr/>
        </p:nvSpPr>
        <p:spPr bwMode="auto">
          <a:xfrm>
            <a:off x="5915025" y="4191000"/>
            <a:ext cx="2057400" cy="2514600"/>
          </a:xfrm>
          <a:prstGeom prst="rect">
            <a:avLst/>
          </a:prstGeom>
          <a:noFill/>
          <a:ln w="3816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33801" name="Text Box 91"/>
          <p:cNvSpPr txBox="1">
            <a:spLocks noChangeArrowheads="1"/>
          </p:cNvSpPr>
          <p:nvPr/>
        </p:nvSpPr>
        <p:spPr bwMode="auto">
          <a:xfrm>
            <a:off x="1343025" y="4213225"/>
            <a:ext cx="185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9pPr>
          </a:lstStyle>
          <a:p>
            <a:pPr eaLnBrk="1" hangingPunct="1">
              <a:buClr>
                <a:srgbClr val="009900"/>
              </a:buClr>
              <a:buSzPct val="100000"/>
              <a:buFont typeface="Arial" charset="0"/>
              <a:buNone/>
            </a:pPr>
            <a:r>
              <a:rPr lang="en-GB" sz="1200" b="1">
                <a:solidFill>
                  <a:srgbClr val="009900"/>
                </a:solidFill>
              </a:rPr>
              <a:t>Tendência de Aumento</a:t>
            </a:r>
          </a:p>
        </p:txBody>
      </p:sp>
      <p:sp>
        <p:nvSpPr>
          <p:cNvPr id="33802" name="Text Box 92"/>
          <p:cNvSpPr txBox="1">
            <a:spLocks noChangeArrowheads="1"/>
          </p:cNvSpPr>
          <p:nvPr/>
        </p:nvSpPr>
        <p:spPr bwMode="auto">
          <a:xfrm>
            <a:off x="5900738" y="4176713"/>
            <a:ext cx="1844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9pPr>
          </a:lstStyle>
          <a:p>
            <a:pPr eaLnBrk="1" hangingPunct="1">
              <a:buClr>
                <a:srgbClr val="009900"/>
              </a:buClr>
              <a:buSzPct val="100000"/>
              <a:buFont typeface="Arial" charset="0"/>
              <a:buNone/>
            </a:pPr>
            <a:r>
              <a:rPr lang="en-GB" sz="1200" b="1">
                <a:solidFill>
                  <a:srgbClr val="009900"/>
                </a:solidFill>
              </a:rPr>
              <a:t>Tendência de Redução</a:t>
            </a:r>
          </a:p>
        </p:txBody>
      </p:sp>
      <p:sp>
        <p:nvSpPr>
          <p:cNvPr id="33803" name="Text Box 93"/>
          <p:cNvSpPr txBox="1">
            <a:spLocks noChangeArrowheads="1"/>
          </p:cNvSpPr>
          <p:nvPr/>
        </p:nvSpPr>
        <p:spPr bwMode="auto">
          <a:xfrm>
            <a:off x="3905250" y="4191000"/>
            <a:ext cx="1414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charset="0"/>
                <a:ea typeface="Geneva" charset="0"/>
              </a:defRPr>
            </a:lvl9pPr>
          </a:lstStyle>
          <a:p>
            <a:pPr eaLnBrk="1" hangingPunct="1">
              <a:buClr>
                <a:srgbClr val="009900"/>
              </a:buClr>
              <a:buSzPct val="100000"/>
              <a:buFont typeface="Arial" charset="0"/>
              <a:buNone/>
            </a:pPr>
            <a:r>
              <a:rPr lang="en-GB" sz="1200" b="1">
                <a:solidFill>
                  <a:srgbClr val="009900"/>
                </a:solidFill>
              </a:rPr>
              <a:t>Aproxim. Estável</a:t>
            </a:r>
          </a:p>
        </p:txBody>
      </p:sp>
      <p:sp>
        <p:nvSpPr>
          <p:cNvPr id="33804" name="Rectangle 94"/>
          <p:cNvSpPr>
            <a:spLocks noChangeArrowheads="1"/>
          </p:cNvSpPr>
          <p:nvPr/>
        </p:nvSpPr>
        <p:spPr bwMode="auto">
          <a:xfrm>
            <a:off x="0" y="1749425"/>
            <a:ext cx="9142413" cy="990600"/>
          </a:xfrm>
          <a:prstGeom prst="rect">
            <a:avLst/>
          </a:prstGeom>
          <a:noFill/>
          <a:ln w="3816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33805" name="Rectangle 95"/>
          <p:cNvSpPr>
            <a:spLocks noChangeArrowheads="1"/>
          </p:cNvSpPr>
          <p:nvPr/>
        </p:nvSpPr>
        <p:spPr bwMode="auto">
          <a:xfrm>
            <a:off x="1588" y="2740025"/>
            <a:ext cx="9142412" cy="685800"/>
          </a:xfrm>
          <a:prstGeom prst="rect">
            <a:avLst/>
          </a:prstGeom>
          <a:noFill/>
          <a:ln w="3816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33806" name="Rectangle 96"/>
          <p:cNvSpPr>
            <a:spLocks noChangeArrowheads="1"/>
          </p:cNvSpPr>
          <p:nvPr/>
        </p:nvSpPr>
        <p:spPr bwMode="auto">
          <a:xfrm>
            <a:off x="1588" y="3425825"/>
            <a:ext cx="9142412" cy="685800"/>
          </a:xfrm>
          <a:prstGeom prst="rect">
            <a:avLst/>
          </a:prstGeom>
          <a:noFill/>
          <a:ln w="3816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33807" name="Rectangle 97"/>
          <p:cNvSpPr>
            <a:spLocks noChangeArrowheads="1"/>
          </p:cNvSpPr>
          <p:nvPr/>
        </p:nvSpPr>
        <p:spPr bwMode="auto">
          <a:xfrm rot="5400000">
            <a:off x="8541544" y="2093119"/>
            <a:ext cx="727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defTabSz="449263">
              <a:buClr>
                <a:srgbClr val="0099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009900"/>
                </a:solidFill>
              </a:rPr>
              <a:t>Aumento</a:t>
            </a:r>
          </a:p>
        </p:txBody>
      </p:sp>
      <p:sp>
        <p:nvSpPr>
          <p:cNvPr id="33808" name="Rectangle 98"/>
          <p:cNvSpPr>
            <a:spLocks noChangeArrowheads="1"/>
          </p:cNvSpPr>
          <p:nvPr/>
        </p:nvSpPr>
        <p:spPr bwMode="auto">
          <a:xfrm rot="5400000">
            <a:off x="8547100" y="3660775"/>
            <a:ext cx="715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defTabSz="449263">
              <a:buClr>
                <a:srgbClr val="0099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009900"/>
                </a:solidFill>
              </a:rPr>
              <a:t>Redução</a:t>
            </a:r>
          </a:p>
        </p:txBody>
      </p:sp>
      <p:sp>
        <p:nvSpPr>
          <p:cNvPr id="33809" name="Rectangle 99"/>
          <p:cNvSpPr>
            <a:spLocks noChangeArrowheads="1"/>
          </p:cNvSpPr>
          <p:nvPr/>
        </p:nvSpPr>
        <p:spPr bwMode="auto">
          <a:xfrm rot="5400000">
            <a:off x="8602663" y="2930525"/>
            <a:ext cx="623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defTabSz="449263">
              <a:buClr>
                <a:srgbClr val="0099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009900"/>
                </a:solidFill>
              </a:rPr>
              <a:t>Estável</a:t>
            </a:r>
          </a:p>
        </p:txBody>
      </p:sp>
      <p:sp>
        <p:nvSpPr>
          <p:cNvPr id="33810" name="Título 99"/>
          <p:cNvSpPr>
            <a:spLocks noGrp="1"/>
          </p:cNvSpPr>
          <p:nvPr>
            <p:ph type="title"/>
          </p:nvPr>
        </p:nvSpPr>
        <p:spPr/>
        <p:txBody>
          <a:bodyPr/>
          <a:lstStyle/>
          <a:p>
            <a:r>
              <a:rPr lang="pt-BR">
                <a:latin typeface="Calibri" charset="0"/>
              </a:rPr>
              <a:t>Challenges in monitoring</a:t>
            </a:r>
          </a:p>
        </p:txBody>
      </p:sp>
    </p:spTree>
    <p:extLst>
      <p:ext uri="{BB962C8B-B14F-4D97-AF65-F5344CB8AC3E}">
        <p14:creationId xmlns:p14="http://schemas.microsoft.com/office/powerpoint/2010/main" val="168036040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prodes2005" id="20481" name="Picture 2"/>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9713" y="1822450"/>
            <a:ext cx="3824287"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627063" y="5681663"/>
            <a:ext cx="8516937" cy="830262"/>
          </a:xfrm>
          <a:prstGeom prst="rect">
            <a:avLst/>
          </a:prstGeom>
          <a:solidFill>
            <a:schemeClr val="accent3">
              <a:lumMod val="85000"/>
            </a:schemeClr>
          </a:solidFill>
          <a:ln>
            <a:noFill/>
          </a:ln>
        </p:spPr>
        <p:txBody>
          <a:bodyPr>
            <a:spAutoFit/>
          </a:bodyPr>
          <a:lstStyle>
            <a:lvl1pPr eaLnBrk="0" hangingPunct="0">
              <a:defRPr sz="2000">
                <a:solidFill>
                  <a:schemeClr val="tx1"/>
                </a:solidFill>
                <a:latin charset="0" typeface="Arial"/>
                <a:ea charset="0" typeface="ＭＳ Ｐゴシック"/>
              </a:defRPr>
            </a:lvl1pPr>
            <a:lvl2pPr eaLnBrk="0" hangingPunct="0" indent="-285750" marL="742950">
              <a:defRPr sz="2000">
                <a:solidFill>
                  <a:schemeClr val="tx1"/>
                </a:solidFill>
                <a:latin charset="0" typeface="Arial"/>
                <a:ea charset="0" typeface="ＭＳ Ｐゴシック"/>
              </a:defRPr>
            </a:lvl2pPr>
            <a:lvl3pPr eaLnBrk="0" hangingPunct="0" indent="-228600" marL="1143000">
              <a:defRPr sz="2000">
                <a:solidFill>
                  <a:schemeClr val="tx1"/>
                </a:solidFill>
                <a:latin charset="0" typeface="Arial"/>
                <a:ea charset="0" typeface="ＭＳ Ｐゴシック"/>
              </a:defRPr>
            </a:lvl3pPr>
            <a:lvl4pPr eaLnBrk="0" hangingPunct="0" indent="-228600" marL="1600200">
              <a:defRPr sz="2000">
                <a:solidFill>
                  <a:schemeClr val="tx1"/>
                </a:solidFill>
                <a:latin charset="0" typeface="Arial"/>
                <a:ea charset="0" typeface="ＭＳ Ｐゴシック"/>
              </a:defRPr>
            </a:lvl4pPr>
            <a:lvl5pPr eaLnBrk="0" hangingPunct="0" indent="-228600" marL="2057400">
              <a:defRPr sz="2000">
                <a:solidFill>
                  <a:schemeClr val="tx1"/>
                </a:solidFill>
                <a:latin charset="0" typeface="Arial"/>
                <a:ea charset="0" typeface="ＭＳ Ｐゴシック"/>
              </a:defRPr>
            </a:lvl5pPr>
            <a:lvl6pPr eaLnBrk="0" fontAlgn="base" hangingPunct="0" indent="-228600" marL="2514600">
              <a:spcBef>
                <a:spcPct val="0"/>
              </a:spcBef>
              <a:spcAft>
                <a:spcPct val="0"/>
              </a:spcAft>
              <a:defRPr sz="2000">
                <a:solidFill>
                  <a:schemeClr val="tx1"/>
                </a:solidFill>
                <a:latin charset="0" typeface="Arial"/>
                <a:ea charset="0" typeface="ＭＳ Ｐゴシック"/>
              </a:defRPr>
            </a:lvl6pPr>
            <a:lvl7pPr eaLnBrk="0" fontAlgn="base" hangingPunct="0" indent="-228600" marL="2971800">
              <a:spcBef>
                <a:spcPct val="0"/>
              </a:spcBef>
              <a:spcAft>
                <a:spcPct val="0"/>
              </a:spcAft>
              <a:defRPr sz="2000">
                <a:solidFill>
                  <a:schemeClr val="tx1"/>
                </a:solidFill>
                <a:latin charset="0" typeface="Arial"/>
                <a:ea charset="0" typeface="ＭＳ Ｐゴシック"/>
              </a:defRPr>
            </a:lvl7pPr>
            <a:lvl8pPr eaLnBrk="0" fontAlgn="base" hangingPunct="0" indent="-228600" marL="3429000">
              <a:spcBef>
                <a:spcPct val="0"/>
              </a:spcBef>
              <a:spcAft>
                <a:spcPct val="0"/>
              </a:spcAft>
              <a:defRPr sz="2000">
                <a:solidFill>
                  <a:schemeClr val="tx1"/>
                </a:solidFill>
                <a:latin charset="0" typeface="Arial"/>
                <a:ea charset="0" typeface="ＭＳ Ｐゴシック"/>
              </a:defRPr>
            </a:lvl8pPr>
            <a:lvl9pPr eaLnBrk="0" fontAlgn="base" hangingPunct="0" indent="-228600" marL="3886200">
              <a:spcBef>
                <a:spcPct val="0"/>
              </a:spcBef>
              <a:spcAft>
                <a:spcPct val="0"/>
              </a:spcAft>
              <a:defRPr sz="2000">
                <a:solidFill>
                  <a:schemeClr val="tx1"/>
                </a:solidFill>
                <a:latin charset="0" typeface="Arial"/>
                <a:ea charset="0" typeface="ＭＳ Ｐゴシック"/>
              </a:defRPr>
            </a:lvl9pPr>
          </a:lstStyle>
          <a:p>
            <a:pPr algn="ctr" eaLnBrk="1" hangingPunct="1">
              <a:spcBef>
                <a:spcPct val="50000"/>
              </a:spcBef>
              <a:defRPr/>
            </a:pPr>
            <a:r>
              <a:rPr dirty="0" lang="en-US" sz="2400">
                <a:solidFill>
                  <a:schemeClr val="bg2">
                    <a:lumMod val="75000"/>
                  </a:schemeClr>
                </a:solidFill>
                <a:latin typeface="Calibri"/>
                <a:cs typeface="Calibri"/>
              </a:rPr>
              <a:t>The Brazilian Amazon </a:t>
            </a:r>
            <a:r>
              <a:rPr dirty="0" lang="en-US" smtClean="0" sz="2400">
                <a:solidFill>
                  <a:schemeClr val="bg2">
                    <a:lumMod val="75000"/>
                  </a:schemeClr>
                </a:solidFill>
                <a:latin typeface="Calibri"/>
                <a:cs typeface="Calibri"/>
              </a:rPr>
              <a:t>has different </a:t>
            </a:r>
            <a:r>
              <a:rPr dirty="0" lang="en-US" smtClean="0" sz="2400">
                <a:solidFill>
                  <a:srgbClr val="800000"/>
                </a:solidFill>
                <a:latin typeface="Calibri"/>
                <a:cs typeface="Calibri"/>
              </a:rPr>
              <a:t>institutional arrangements </a:t>
            </a:r>
            <a:r>
              <a:rPr dirty="0" lang="en-US" sz="2400">
                <a:solidFill>
                  <a:schemeClr val="bg2">
                    <a:lumMod val="75000"/>
                  </a:schemeClr>
                </a:solidFill>
                <a:latin typeface="Calibri"/>
                <a:cs typeface="Calibri"/>
              </a:rPr>
              <a:t>that influence the spatial and temporal patterns of deforestation.</a:t>
            </a:r>
          </a:p>
        </p:txBody>
      </p:sp>
      <p:sp>
        <p:nvSpPr>
          <p:cNvPr id="20483" name="AutoShape 7"/>
          <p:cNvSpPr>
            <a:spLocks/>
          </p:cNvSpPr>
          <p:nvPr/>
        </p:nvSpPr>
        <p:spPr bwMode="auto">
          <a:xfrm>
            <a:off x="5191125" y="928688"/>
            <a:ext cx="144463" cy="4537075"/>
          </a:xfrm>
          <a:prstGeom prst="rightBracket">
            <a:avLst>
              <a:gd fmla="val 261721" name="adj"/>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wrap="none"/>
          <a:lstStyle/>
          <a:p>
            <a:endParaRPr lang="pt-BR"/>
          </a:p>
        </p:txBody>
      </p:sp>
      <p:pic>
        <p:nvPicPr>
          <p:cNvPr descr="dv118059" id="20484" name="Picture 8"/>
          <p:cNvPicPr>
            <a:picLocks noChangeArrowheads="1" noChangeAspect="1"/>
          </p:cNvPicPr>
          <p:nvPr/>
        </p:nvPicPr>
        <p:blipFill>
          <a:blip r:embed="rId4">
            <a:extLst>
              <a:ext uri="{28A0092B-C50C-407E-A947-70E740481C1C}">
                <a14:useLocalDpi xmlns:a14="http://schemas.microsoft.com/office/drawing/2010/main" val="0"/>
              </a:ext>
            </a:extLst>
          </a:blip>
          <a:srcRect b="78" r="51"/>
          <a:stretch>
            <a:fillRect/>
          </a:stretch>
        </p:blipFill>
        <p:spPr bwMode="auto">
          <a:xfrm>
            <a:off x="620713" y="1101725"/>
            <a:ext cx="45450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sb10065779d-001" id="20485" name="Picture 9"/>
          <p:cNvPicPr>
            <a:picLocks noChangeArrowheads="1" noChangeAspect="1"/>
          </p:cNvPicPr>
          <p:nvPr/>
        </p:nvPicPr>
        <p:blipFill>
          <a:blip r:embed="rId5">
            <a:extLst>
              <a:ext uri="{28A0092B-C50C-407E-A947-70E740481C1C}">
                <a14:useLocalDpi xmlns:a14="http://schemas.microsoft.com/office/drawing/2010/main" val="0"/>
              </a:ext>
            </a:extLst>
          </a:blip>
          <a:stretch>
            <a:fillRect/>
          </a:stretch>
        </p:blipFill>
        <p:spPr bwMode="auto">
          <a:xfrm>
            <a:off x="681038" y="4049713"/>
            <a:ext cx="452755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sb10069833a-001" id="20486" name="Picture 10"/>
          <p:cNvPicPr>
            <a:picLocks noChangeArrowheads="1" noChangeAspect="1"/>
          </p:cNvPicPr>
          <p:nvPr/>
        </p:nvPicPr>
        <p:blipFill>
          <a:blip r:embed="rId6">
            <a:extLst>
              <a:ext uri="{28A0092B-C50C-407E-A947-70E740481C1C}">
                <a14:useLocalDpi xmlns:a14="http://schemas.microsoft.com/office/drawing/2010/main" val="0"/>
              </a:ext>
            </a:extLst>
          </a:blip>
          <a:srcRect b="187" r="81"/>
          <a:stretch>
            <a:fillRect/>
          </a:stretch>
        </p:blipFill>
        <p:spPr bwMode="auto">
          <a:xfrm>
            <a:off x="681038" y="2560638"/>
            <a:ext cx="45132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itle 1"/>
          <p:cNvSpPr>
            <a:spLocks noGrp="1"/>
          </p:cNvSpPr>
          <p:nvPr>
            <p:ph type="title"/>
          </p:nvPr>
        </p:nvSpPr>
        <p:spPr/>
        <p:txBody>
          <a:bodyPr/>
          <a:lstStyle/>
          <a:p>
            <a:r>
              <a:rPr lang="en-US">
                <a:latin charset="0" typeface="Calibri"/>
              </a:rPr>
              <a:t>Working hypothesis</a:t>
            </a:r>
          </a:p>
        </p:txBody>
      </p:sp>
    </p:spTree>
    <p:extLst>
      <p:ext uri="{BB962C8B-B14F-4D97-AF65-F5344CB8AC3E}">
        <p14:creationId xmlns:p14="http://schemas.microsoft.com/office/powerpoint/2010/main" val="4253903436"/>
      </p:ext>
    </p:extLst>
  </p:cSld>
  <p:clrMapOvr>
    <a:masterClrMapping/>
  </p:clrMapOvr>
  <p:timing>
    <p:tnLst>
      <p:par>
        <p:cTn xmlns:p14="http://schemas.microsoft.com/office/powerpoint/2010/main" dur="indefinite" id="1" nodeType="tmRoot" restart="never"/>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8" descr="ex2_tm2010_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05263"/>
            <a:ext cx="345757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itle 1"/>
          <p:cNvSpPr>
            <a:spLocks noGrp="1"/>
          </p:cNvSpPr>
          <p:nvPr>
            <p:ph type="title"/>
          </p:nvPr>
        </p:nvSpPr>
        <p:spPr>
          <a:xfrm>
            <a:off x="683568" y="404664"/>
            <a:ext cx="8153400" cy="762000"/>
          </a:xfrm>
        </p:spPr>
        <p:txBody>
          <a:bodyPr/>
          <a:lstStyle/>
          <a:p>
            <a:r>
              <a:rPr lang="en-US" dirty="0"/>
              <a:t>Deforestation event detection: coverages and time series  </a:t>
            </a:r>
          </a:p>
        </p:txBody>
      </p:sp>
      <p:sp>
        <p:nvSpPr>
          <p:cNvPr id="7" name="CaixaDeTexto 13"/>
          <p:cNvSpPr txBox="1"/>
          <p:nvPr/>
        </p:nvSpPr>
        <p:spPr>
          <a:xfrm>
            <a:off x="468313" y="6307138"/>
            <a:ext cx="1439862" cy="523875"/>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Humanist 777 BT"/>
                <a:ea typeface="ＭＳ Ｐゴシック" charset="0"/>
                <a:cs typeface="Humanist 777 BT"/>
              </a:rPr>
              <a:t>2010</a:t>
            </a:r>
            <a:endParaRPr lang="en-US" sz="2800" dirty="0">
              <a:solidFill>
                <a:schemeClr val="bg2">
                  <a:lumMod val="75000"/>
                </a:schemeClr>
              </a:solidFill>
              <a:latin typeface="Humanist 777 BT"/>
              <a:ea typeface="ＭＳ Ｐゴシック" charset="0"/>
              <a:cs typeface="Humanist 777 BT"/>
            </a:endParaRPr>
          </a:p>
        </p:txBody>
      </p:sp>
      <p:pic>
        <p:nvPicPr>
          <p:cNvPr id="81924" name="Picture 9" descr="ex2_tm2011_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860800"/>
            <a:ext cx="39846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13"/>
          <p:cNvSpPr txBox="1"/>
          <p:nvPr/>
        </p:nvSpPr>
        <p:spPr>
          <a:xfrm>
            <a:off x="7812088" y="6303963"/>
            <a:ext cx="1223962" cy="522287"/>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Humanist 777 BT"/>
                <a:ea typeface="ＭＳ Ｐゴシック" charset="0"/>
                <a:cs typeface="Humanist 777 BT"/>
              </a:rPr>
              <a:t>2011</a:t>
            </a:r>
            <a:endParaRPr lang="en-US" sz="2800" dirty="0">
              <a:solidFill>
                <a:schemeClr val="bg2">
                  <a:lumMod val="75000"/>
                </a:schemeClr>
              </a:solidFill>
              <a:latin typeface="Humanist 777 BT"/>
              <a:ea typeface="ＭＳ Ｐゴシック" charset="0"/>
              <a:cs typeface="Humanist 777 BT"/>
            </a:endParaRPr>
          </a:p>
        </p:txBody>
      </p:sp>
      <p:pic>
        <p:nvPicPr>
          <p:cNvPr id="81926" name="Picture 3" descr="ex2_serie_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475" y="1268413"/>
            <a:ext cx="8645525"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31906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3"/>
          <p:cNvSpPr txBox="1">
            <a:spLocks noChangeArrowheads="1"/>
          </p:cNvSpPr>
          <p:nvPr/>
        </p:nvSpPr>
        <p:spPr bwMode="auto">
          <a:xfrm>
            <a:off x="5334000" y="4800600"/>
            <a:ext cx="1295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sz="1800">
                <a:solidFill>
                  <a:schemeClr val="bg1"/>
                </a:solidFill>
              </a:rPr>
              <a:t>166-112</a:t>
            </a:r>
          </a:p>
          <a:p>
            <a:endParaRPr lang="pt-BR" sz="2400">
              <a:latin typeface="Times New Roman" charset="0"/>
            </a:endParaRPr>
          </a:p>
        </p:txBody>
      </p:sp>
      <p:sp>
        <p:nvSpPr>
          <p:cNvPr id="51202" name="Text Box 4"/>
          <p:cNvSpPr txBox="1">
            <a:spLocks noChangeArrowheads="1"/>
          </p:cNvSpPr>
          <p:nvPr/>
        </p:nvSpPr>
        <p:spPr bwMode="auto">
          <a:xfrm>
            <a:off x="3260725" y="4303713"/>
            <a:ext cx="10223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sz="1800">
                <a:solidFill>
                  <a:schemeClr val="bg1"/>
                </a:solidFill>
              </a:rPr>
              <a:t>116-113</a:t>
            </a:r>
            <a:endParaRPr lang="pt-BR" sz="2400">
              <a:latin typeface="Times New Roman" charset="0"/>
            </a:endParaRPr>
          </a:p>
          <a:p>
            <a:endParaRPr lang="pt-BR" sz="2400">
              <a:latin typeface="Times New Roman" charset="0"/>
            </a:endParaRPr>
          </a:p>
        </p:txBody>
      </p:sp>
      <p:sp>
        <p:nvSpPr>
          <p:cNvPr id="51203" name="Text Box 5"/>
          <p:cNvSpPr txBox="1">
            <a:spLocks noChangeArrowheads="1"/>
          </p:cNvSpPr>
          <p:nvPr/>
        </p:nvSpPr>
        <p:spPr bwMode="auto">
          <a:xfrm>
            <a:off x="4022725" y="178911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sz="1800">
                <a:solidFill>
                  <a:schemeClr val="bg1"/>
                </a:solidFill>
              </a:rPr>
              <a:t>116-112</a:t>
            </a:r>
            <a:endParaRPr lang="pt-BR" sz="1800"/>
          </a:p>
        </p:txBody>
      </p:sp>
      <p:pic>
        <p:nvPicPr>
          <p:cNvPr id="512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9"/>
          <p:cNvSpPr txBox="1">
            <a:spLocks/>
          </p:cNvSpPr>
          <p:nvPr/>
        </p:nvSpPr>
        <p:spPr>
          <a:xfrm>
            <a:off x="0" y="0"/>
            <a:ext cx="9144000" cy="838200"/>
          </a:xfrm>
          <a:prstGeom prst="rect">
            <a:avLst/>
          </a:prstGeom>
          <a:solidFill>
            <a:schemeClr val="accent2">
              <a:lumMod val="20000"/>
              <a:lumOff val="80000"/>
              <a:alpha val="79999"/>
            </a:schemeClr>
          </a:solidFill>
        </p:spPr>
        <p:txBody>
          <a:bodyP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eaLnBrk="1" hangingPunct="1">
              <a:defRPr/>
            </a:pPr>
            <a:r>
              <a:rPr lang="en-US" sz="3600" b="0" dirty="0" smtClean="0">
                <a:solidFill>
                  <a:srgbClr val="000090"/>
                </a:solidFill>
                <a:latin typeface="Humanist 777 BT"/>
              </a:rPr>
              <a:t>How much it takes to survey Amazonia?</a:t>
            </a:r>
            <a:endParaRPr lang="pt-BR" sz="3600" b="0" dirty="0">
              <a:solidFill>
                <a:srgbClr val="000090"/>
              </a:solidFill>
              <a:latin typeface="Humanist 777 BT"/>
            </a:endParaRPr>
          </a:p>
        </p:txBody>
      </p:sp>
      <p:sp>
        <p:nvSpPr>
          <p:cNvPr id="51206" name="Text Box 6"/>
          <p:cNvSpPr txBox="1">
            <a:spLocks noChangeArrowheads="1"/>
          </p:cNvSpPr>
          <p:nvPr/>
        </p:nvSpPr>
        <p:spPr bwMode="auto">
          <a:xfrm>
            <a:off x="1827873" y="2205038"/>
            <a:ext cx="5904180" cy="2062103"/>
          </a:xfrm>
          <a:prstGeom prst="rect">
            <a:avLst/>
          </a:prstGeom>
          <a:solidFill>
            <a:srgbClr val="EBEBF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3200" dirty="0">
                <a:solidFill>
                  <a:srgbClr val="000090"/>
                </a:solidFill>
                <a:latin typeface="Humanist 777 BT"/>
                <a:cs typeface="Humanist 777 BT"/>
              </a:rPr>
              <a:t>30 Tb of data</a:t>
            </a:r>
          </a:p>
          <a:p>
            <a:pPr algn="ctr" eaLnBrk="1" hangingPunct="1"/>
            <a:r>
              <a:rPr lang="en-US" sz="3200" dirty="0">
                <a:solidFill>
                  <a:srgbClr val="000090"/>
                </a:solidFill>
                <a:latin typeface="Humanist 777 BT"/>
                <a:cs typeface="Humanist 777 BT"/>
              </a:rPr>
              <a:t>500.000 lines of code</a:t>
            </a:r>
          </a:p>
          <a:p>
            <a:pPr algn="ctr" eaLnBrk="1" hangingPunct="1"/>
            <a:r>
              <a:rPr lang="en-US" sz="3200" dirty="0">
                <a:solidFill>
                  <a:srgbClr val="000090"/>
                </a:solidFill>
                <a:latin typeface="Humanist 777 BT"/>
                <a:cs typeface="Humanist 777 BT"/>
              </a:rPr>
              <a:t>150 man-years of software </a:t>
            </a:r>
            <a:r>
              <a:rPr lang="en-US" sz="3200" dirty="0" err="1">
                <a:solidFill>
                  <a:srgbClr val="000090"/>
                </a:solidFill>
                <a:latin typeface="Humanist 777 BT"/>
                <a:cs typeface="Humanist 777 BT"/>
              </a:rPr>
              <a:t>dev</a:t>
            </a:r>
            <a:endParaRPr lang="en-US" sz="3200" dirty="0">
              <a:solidFill>
                <a:srgbClr val="000090"/>
              </a:solidFill>
              <a:latin typeface="Humanist 777 BT"/>
              <a:cs typeface="Humanist 777 BT"/>
            </a:endParaRPr>
          </a:p>
          <a:p>
            <a:pPr algn="ctr" eaLnBrk="1" hangingPunct="1"/>
            <a:r>
              <a:rPr lang="en-US" sz="3200" dirty="0">
                <a:solidFill>
                  <a:srgbClr val="000090"/>
                </a:solidFill>
                <a:latin typeface="Humanist 777 BT"/>
                <a:cs typeface="Humanist 777 BT"/>
              </a:rPr>
              <a:t>200 man-years of interpreters</a:t>
            </a:r>
          </a:p>
        </p:txBody>
      </p:sp>
    </p:spTree>
    <p:extLst>
      <p:ext uri="{BB962C8B-B14F-4D97-AF65-F5344CB8AC3E}">
        <p14:creationId xmlns:p14="http://schemas.microsoft.com/office/powerpoint/2010/main" val="12985274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3999" y="1063231"/>
            <a:ext cx="5931647" cy="4800612"/>
          </a:xfrm>
          <a:prstGeom prst="rect">
            <a:avLst/>
          </a:prstGeom>
        </p:spPr>
      </p:pic>
      <p:sp>
        <p:nvSpPr>
          <p:cNvPr id="3" name="Title 2"/>
          <p:cNvSpPr>
            <a:spLocks noGrp="1"/>
          </p:cNvSpPr>
          <p:nvPr>
            <p:ph type="title"/>
          </p:nvPr>
        </p:nvSpPr>
        <p:spPr/>
        <p:txBody>
          <a:bodyPr/>
          <a:lstStyle/>
          <a:p>
            <a:r>
              <a:rPr lang="en-GB" dirty="0" smtClean="0"/>
              <a:t>Amazonia and Europe </a:t>
            </a:r>
            <a:endParaRPr lang="en-GB" dirty="0"/>
          </a:p>
        </p:txBody>
      </p:sp>
      <p:sp>
        <p:nvSpPr>
          <p:cNvPr id="4" name="Rectangle 3"/>
          <p:cNvSpPr/>
          <p:nvPr/>
        </p:nvSpPr>
        <p:spPr bwMode="auto">
          <a:xfrm>
            <a:off x="755650" y="5661025"/>
            <a:ext cx="8208963" cy="1081088"/>
          </a:xfrm>
          <a:prstGeom prst="rect">
            <a:avLst/>
          </a:prstGeom>
          <a:solidFill>
            <a:srgbClr val="AFC7FF"/>
          </a:solidFill>
          <a:ln w="9525" cap="flat" cmpd="sng" algn="ctr">
            <a:solidFill>
              <a:schemeClr val="tx1"/>
            </a:solidFill>
            <a:prstDash val="solid"/>
            <a:miter lim="800000"/>
            <a:headEnd type="none" w="med" len="med"/>
            <a:tailEnd type="none" w="med" len="med"/>
          </a:ln>
          <a:effectLst/>
        </p:spPr>
        <p:txBody>
          <a:bodyPr wrap="none"/>
          <a:lstStyle/>
          <a:p>
            <a:pPr algn="ctr">
              <a:defRPr/>
            </a:pPr>
            <a:r>
              <a:rPr lang="en-GB" sz="3000" dirty="0" smtClean="0">
                <a:solidFill>
                  <a:schemeClr val="bg2">
                    <a:lumMod val="75000"/>
                  </a:schemeClr>
                </a:solidFill>
                <a:latin typeface="Calibri"/>
                <a:cs typeface="Calibri"/>
              </a:rPr>
              <a:t>Brazilian </a:t>
            </a:r>
            <a:r>
              <a:rPr lang="en-GB" sz="3000" dirty="0">
                <a:solidFill>
                  <a:schemeClr val="bg2">
                    <a:lumMod val="75000"/>
                  </a:schemeClr>
                </a:solidFill>
                <a:latin typeface="Calibri"/>
                <a:cs typeface="Calibri"/>
              </a:rPr>
              <a:t>Amazonia </a:t>
            </a:r>
            <a:r>
              <a:rPr lang="en-GB" sz="3000" dirty="0" smtClean="0">
                <a:solidFill>
                  <a:schemeClr val="bg2">
                    <a:lumMod val="75000"/>
                  </a:schemeClr>
                </a:solidFill>
                <a:latin typeface="Calibri"/>
                <a:cs typeface="Calibri"/>
              </a:rPr>
              <a:t>: 4.5 million km</a:t>
            </a:r>
            <a:r>
              <a:rPr lang="en-GB" sz="3000" baseline="30000" dirty="0" smtClean="0">
                <a:solidFill>
                  <a:schemeClr val="bg2">
                    <a:lumMod val="75000"/>
                  </a:schemeClr>
                </a:solidFill>
                <a:latin typeface="Calibri"/>
                <a:cs typeface="Calibri"/>
              </a:rPr>
              <a:t>2</a:t>
            </a:r>
            <a:r>
              <a:rPr lang="en-GB" sz="3000" dirty="0" smtClean="0">
                <a:solidFill>
                  <a:schemeClr val="bg2">
                    <a:lumMod val="75000"/>
                  </a:schemeClr>
                </a:solidFill>
                <a:latin typeface="Calibri"/>
                <a:cs typeface="Calibri"/>
              </a:rPr>
              <a:t> </a:t>
            </a:r>
          </a:p>
          <a:p>
            <a:pPr algn="ctr">
              <a:defRPr/>
            </a:pPr>
            <a:r>
              <a:rPr lang="en-GB" sz="3000" dirty="0" smtClean="0">
                <a:solidFill>
                  <a:schemeClr val="bg2">
                    <a:lumMod val="75000"/>
                  </a:schemeClr>
                </a:solidFill>
                <a:latin typeface="Calibri"/>
                <a:cs typeface="Calibri"/>
              </a:rPr>
              <a:t>European Union:   4.3 </a:t>
            </a:r>
            <a:r>
              <a:rPr lang="en-GB" sz="3000" dirty="0">
                <a:solidFill>
                  <a:schemeClr val="bg2">
                    <a:lumMod val="75000"/>
                  </a:schemeClr>
                </a:solidFill>
                <a:latin typeface="Calibri"/>
                <a:cs typeface="Calibri"/>
              </a:rPr>
              <a:t>million km</a:t>
            </a:r>
            <a:r>
              <a:rPr lang="en-GB" sz="3000" baseline="30000" dirty="0">
                <a:solidFill>
                  <a:schemeClr val="bg2">
                    <a:lumMod val="75000"/>
                  </a:schemeClr>
                </a:solidFill>
                <a:latin typeface="Calibri"/>
                <a:cs typeface="Calibri"/>
              </a:rPr>
              <a:t>2</a:t>
            </a:r>
            <a:r>
              <a:rPr lang="en-GB" sz="3000" dirty="0">
                <a:solidFill>
                  <a:schemeClr val="bg2">
                    <a:lumMod val="75000"/>
                  </a:schemeClr>
                </a:solidFill>
                <a:latin typeface="Calibri"/>
                <a:cs typeface="Calibri"/>
              </a:rPr>
              <a:t> </a:t>
            </a:r>
          </a:p>
          <a:p>
            <a:pPr algn="ctr">
              <a:defRPr/>
            </a:pPr>
            <a:r>
              <a:rPr lang="en-GB" sz="3000" dirty="0" smtClean="0">
                <a:solidFill>
                  <a:schemeClr val="bg2">
                    <a:lumMod val="75000"/>
                  </a:schemeClr>
                </a:solidFill>
                <a:latin typeface="Calibri"/>
                <a:cs typeface="Calibri"/>
              </a:rPr>
              <a:t> </a:t>
            </a:r>
            <a:endParaRPr lang="en-GB" sz="3000" baseline="30000" dirty="0">
              <a:solidFill>
                <a:schemeClr val="bg2">
                  <a:lumMod val="75000"/>
                </a:schemeClr>
              </a:solidFill>
              <a:latin typeface="Calibri"/>
              <a:cs typeface="Calibri"/>
            </a:endParaRPr>
          </a:p>
          <a:p>
            <a:pPr algn="ctr">
              <a:defRPr/>
            </a:pPr>
            <a:endParaRPr lang="en-GB" sz="3000" dirty="0">
              <a:solidFill>
                <a:schemeClr val="bg2">
                  <a:lumMod val="75000"/>
                </a:schemeClr>
              </a:solidFill>
              <a:latin typeface="Calibri"/>
              <a:cs typeface="Calibri"/>
            </a:endParaRPr>
          </a:p>
        </p:txBody>
      </p:sp>
    </p:spTree>
    <p:extLst>
      <p:ext uri="{BB962C8B-B14F-4D97-AF65-F5344CB8AC3E}">
        <p14:creationId xmlns:p14="http://schemas.microsoft.com/office/powerpoint/2010/main" val="18162044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4624"/>
            <a:ext cx="9144000" cy="6858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78" name="Rectangle 3"/>
          <p:cNvSpPr>
            <a:spLocks noChangeArrowheads="1"/>
          </p:cNvSpPr>
          <p:nvPr/>
        </p:nvSpPr>
        <p:spPr bwMode="auto">
          <a:xfrm>
            <a:off x="0" y="5733256"/>
            <a:ext cx="9144000" cy="1124747"/>
          </a:xfrm>
          <a:prstGeom prst="rect">
            <a:avLst/>
          </a:prstGeom>
          <a:solidFill>
            <a:srgbClr val="F2F2F2"/>
          </a:solidFill>
          <a:ln w="9525">
            <a:solidFill>
              <a:schemeClr val="tx1"/>
            </a:solidFill>
            <a:miter lim="800000"/>
            <a:headEnd/>
            <a:tailEnd/>
          </a:ln>
        </p:spPr>
        <p:txBody>
          <a:bodyPr wrap="none" lIns="91410" tIns="45706" rIns="91410" bIns="45706" anchor="ctr"/>
          <a:lstStyle/>
          <a:p>
            <a:pPr algn="ctr"/>
            <a:r>
              <a:rPr lang="pt-BR" sz="2400" dirty="0" err="1" smtClean="0">
                <a:solidFill>
                  <a:srgbClr val="002060"/>
                </a:solidFill>
                <a:latin typeface="Calibri" charset="0"/>
              </a:rPr>
              <a:t>Fifteen</a:t>
            </a:r>
            <a:r>
              <a:rPr lang="pt-BR" sz="2400" dirty="0" smtClean="0">
                <a:solidFill>
                  <a:srgbClr val="002060"/>
                </a:solidFill>
                <a:latin typeface="Calibri" charset="0"/>
              </a:rPr>
              <a:t> </a:t>
            </a:r>
            <a:r>
              <a:rPr lang="pt-BR" sz="2400" dirty="0" err="1" smtClean="0">
                <a:solidFill>
                  <a:srgbClr val="002060"/>
                </a:solidFill>
                <a:latin typeface="Calibri" charset="0"/>
              </a:rPr>
              <a:t>years</a:t>
            </a:r>
            <a:r>
              <a:rPr lang="pt-BR" sz="2400" dirty="0" smtClean="0">
                <a:solidFill>
                  <a:srgbClr val="002060"/>
                </a:solidFill>
                <a:latin typeface="Calibri" charset="0"/>
              </a:rPr>
              <a:t> </a:t>
            </a:r>
            <a:r>
              <a:rPr lang="pt-BR" sz="2400" dirty="0" err="1" smtClean="0">
                <a:solidFill>
                  <a:srgbClr val="002060"/>
                </a:solidFill>
                <a:latin typeface="Calibri" charset="0"/>
              </a:rPr>
              <a:t>of</a:t>
            </a:r>
            <a:r>
              <a:rPr lang="pt-BR" sz="2400" dirty="0" smtClean="0">
                <a:solidFill>
                  <a:srgbClr val="002060"/>
                </a:solidFill>
                <a:latin typeface="Calibri" charset="0"/>
              </a:rPr>
              <a:t> remote </a:t>
            </a:r>
            <a:r>
              <a:rPr lang="pt-BR" sz="2400" dirty="0" err="1" smtClean="0">
                <a:solidFill>
                  <a:srgbClr val="002060"/>
                </a:solidFill>
                <a:latin typeface="Calibri" charset="0"/>
              </a:rPr>
              <a:t>sensing</a:t>
            </a:r>
            <a:r>
              <a:rPr lang="pt-BR" sz="2400" dirty="0" smtClean="0">
                <a:solidFill>
                  <a:srgbClr val="002060"/>
                </a:solidFill>
                <a:latin typeface="Calibri" charset="0"/>
              </a:rPr>
              <a:t> </a:t>
            </a:r>
            <a:r>
              <a:rPr lang="pt-BR" sz="2400" dirty="0" err="1" smtClean="0">
                <a:solidFill>
                  <a:srgbClr val="002060"/>
                </a:solidFill>
                <a:latin typeface="Calibri" charset="0"/>
              </a:rPr>
              <a:t>images</a:t>
            </a:r>
            <a:r>
              <a:rPr lang="pt-BR" sz="2400" dirty="0" smtClean="0">
                <a:solidFill>
                  <a:srgbClr val="002060"/>
                </a:solidFill>
                <a:latin typeface="Calibri" charset="0"/>
              </a:rPr>
              <a:t>,</a:t>
            </a:r>
          </a:p>
          <a:p>
            <a:pPr algn="ctr"/>
            <a:r>
              <a:rPr lang="pt-BR" sz="2400" dirty="0" smtClean="0">
                <a:solidFill>
                  <a:srgbClr val="002060"/>
                </a:solidFill>
                <a:latin typeface="Calibri" charset="0"/>
              </a:rPr>
              <a:t> </a:t>
            </a:r>
            <a:r>
              <a:rPr lang="pt-BR" sz="2400" dirty="0" err="1" smtClean="0">
                <a:solidFill>
                  <a:srgbClr val="002060"/>
                </a:solidFill>
                <a:latin typeface="Calibri" charset="0"/>
              </a:rPr>
              <a:t>deforestation</a:t>
            </a:r>
            <a:r>
              <a:rPr lang="pt-BR" sz="2400" dirty="0" smtClean="0">
                <a:solidFill>
                  <a:srgbClr val="002060"/>
                </a:solidFill>
                <a:latin typeface="Calibri" charset="0"/>
              </a:rPr>
              <a:t> </a:t>
            </a:r>
            <a:r>
              <a:rPr lang="pt-BR" sz="2400" dirty="0" err="1" smtClean="0">
                <a:solidFill>
                  <a:srgbClr val="002060"/>
                </a:solidFill>
                <a:latin typeface="Calibri" charset="0"/>
              </a:rPr>
              <a:t>polygons</a:t>
            </a:r>
            <a:r>
              <a:rPr lang="pt-BR" sz="2400" dirty="0" smtClean="0">
                <a:solidFill>
                  <a:srgbClr val="002060"/>
                </a:solidFill>
                <a:latin typeface="Calibri" charset="0"/>
              </a:rPr>
              <a:t> </a:t>
            </a:r>
            <a:r>
              <a:rPr lang="pt-BR" sz="2400" dirty="0" err="1" smtClean="0">
                <a:solidFill>
                  <a:srgbClr val="002060"/>
                </a:solidFill>
                <a:latin typeface="Calibri" charset="0"/>
              </a:rPr>
              <a:t>and</a:t>
            </a:r>
            <a:r>
              <a:rPr lang="pt-BR" sz="2400" dirty="0" smtClean="0">
                <a:solidFill>
                  <a:srgbClr val="002060"/>
                </a:solidFill>
                <a:latin typeface="Calibri" charset="0"/>
              </a:rPr>
              <a:t> </a:t>
            </a:r>
            <a:r>
              <a:rPr lang="pt-BR" sz="2400" dirty="0" err="1" smtClean="0">
                <a:solidFill>
                  <a:srgbClr val="002060"/>
                </a:solidFill>
                <a:latin typeface="Calibri" charset="0"/>
              </a:rPr>
              <a:t>forest</a:t>
            </a:r>
            <a:r>
              <a:rPr lang="pt-BR" sz="2400" dirty="0" smtClean="0">
                <a:solidFill>
                  <a:srgbClr val="002060"/>
                </a:solidFill>
                <a:latin typeface="Calibri" charset="0"/>
              </a:rPr>
              <a:t> </a:t>
            </a:r>
            <a:r>
              <a:rPr lang="pt-BR" sz="2400" dirty="0" err="1" smtClean="0">
                <a:solidFill>
                  <a:srgbClr val="002060"/>
                </a:solidFill>
                <a:latin typeface="Calibri" charset="0"/>
              </a:rPr>
              <a:t>fire</a:t>
            </a:r>
            <a:r>
              <a:rPr lang="pt-BR" sz="2400" dirty="0" smtClean="0">
                <a:solidFill>
                  <a:srgbClr val="002060"/>
                </a:solidFill>
                <a:latin typeface="Calibri" charset="0"/>
              </a:rPr>
              <a:t> </a:t>
            </a:r>
            <a:r>
              <a:rPr lang="pt-BR" sz="2400" dirty="0" err="1" smtClean="0">
                <a:solidFill>
                  <a:srgbClr val="002060"/>
                </a:solidFill>
                <a:latin typeface="Calibri" charset="0"/>
              </a:rPr>
              <a:t>occurrences</a:t>
            </a:r>
            <a:endParaRPr lang="pt-BR" sz="2400" dirty="0" smtClean="0">
              <a:solidFill>
                <a:srgbClr val="002060"/>
              </a:solidFill>
              <a:latin typeface="Calibri" charset="0"/>
            </a:endParaRPr>
          </a:p>
          <a:p>
            <a:pPr algn="ctr"/>
            <a:r>
              <a:rPr lang="pt-BR" sz="2400" dirty="0" smtClean="0">
                <a:solidFill>
                  <a:srgbClr val="002060"/>
                </a:solidFill>
                <a:latin typeface="Calibri" charset="0"/>
              </a:rPr>
              <a:t>in a </a:t>
            </a:r>
            <a:r>
              <a:rPr lang="pt-BR" sz="2400" dirty="0" err="1" smtClean="0">
                <a:solidFill>
                  <a:srgbClr val="002060"/>
                </a:solidFill>
                <a:latin typeface="Calibri" charset="0"/>
              </a:rPr>
              <a:t>single</a:t>
            </a:r>
            <a:r>
              <a:rPr lang="pt-BR" sz="2400" dirty="0" smtClean="0">
                <a:solidFill>
                  <a:srgbClr val="002060"/>
                </a:solidFill>
                <a:latin typeface="Calibri" charset="0"/>
              </a:rPr>
              <a:t> </a:t>
            </a:r>
            <a:r>
              <a:rPr lang="pt-BR" sz="2400" dirty="0" err="1" smtClean="0">
                <a:solidFill>
                  <a:srgbClr val="002060"/>
                </a:solidFill>
                <a:latin typeface="Calibri" charset="0"/>
              </a:rPr>
              <a:t>information</a:t>
            </a:r>
            <a:r>
              <a:rPr lang="pt-BR" sz="2400" dirty="0" smtClean="0">
                <a:solidFill>
                  <a:srgbClr val="002060"/>
                </a:solidFill>
                <a:latin typeface="Calibri" charset="0"/>
              </a:rPr>
              <a:t> system</a:t>
            </a:r>
            <a:endParaRPr lang="en-US" sz="2400" dirty="0">
              <a:solidFill>
                <a:srgbClr val="002060"/>
              </a:solidFill>
              <a:latin typeface="Calibri" charset="0"/>
            </a:endParaRPr>
          </a:p>
        </p:txBody>
      </p:sp>
      <p:pic>
        <p:nvPicPr>
          <p:cNvPr id="50179" name="Picture 5" descr="logo_in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3"/>
            <a:ext cx="6477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txBox="1">
            <a:spLocks noChangeArrowheads="1"/>
          </p:cNvSpPr>
          <p:nvPr/>
        </p:nvSpPr>
        <p:spPr bwMode="auto">
          <a:xfrm>
            <a:off x="0" y="3"/>
            <a:ext cx="9144000" cy="980725"/>
          </a:xfrm>
          <a:prstGeom prst="rect">
            <a:avLst/>
          </a:prstGeom>
          <a:solidFill>
            <a:schemeClr val="accent3">
              <a:lumMod val="95000"/>
            </a:schemeClr>
          </a:solidFill>
          <a:ln>
            <a:noFill/>
          </a:ln>
        </p:spPr>
        <p:txBody>
          <a:bodyPr lIns="91410" tIns="45706" rIns="91410" bIns="45706"/>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20000"/>
              </a:spcBef>
              <a:buClr>
                <a:srgbClr val="00007D"/>
              </a:buClr>
              <a:buSzPct val="75000"/>
              <a:defRPr/>
            </a:pPr>
            <a:r>
              <a:rPr lang="en-US" sz="3000" b="1" dirty="0" err="1" smtClean="0">
                <a:solidFill>
                  <a:srgbClr val="003366"/>
                </a:solidFill>
                <a:latin typeface="Calibri" charset="0"/>
                <a:cs typeface="Calibri" charset="0"/>
              </a:rPr>
              <a:t>TerraAmazon</a:t>
            </a:r>
            <a:r>
              <a:rPr lang="en-US" sz="3000" b="1" dirty="0" smtClean="0">
                <a:solidFill>
                  <a:srgbClr val="003366"/>
                </a:solidFill>
                <a:latin typeface="Calibri" charset="0"/>
                <a:cs typeface="Calibri" charset="0"/>
              </a:rPr>
              <a:t>: infrastructure for management of deforestation data</a:t>
            </a:r>
            <a:endParaRPr lang="en-US" sz="3000" b="1" dirty="0">
              <a:solidFill>
                <a:srgbClr val="003366"/>
              </a:solidFill>
              <a:latin typeface="Calibri" charset="0"/>
              <a:cs typeface="Calibri" charset="0"/>
            </a:endParaRPr>
          </a:p>
        </p:txBody>
      </p:sp>
    </p:spTree>
    <p:extLst>
      <p:ext uri="{BB962C8B-B14F-4D97-AF65-F5344CB8AC3E}">
        <p14:creationId xmlns:p14="http://schemas.microsoft.com/office/powerpoint/2010/main" val="1095089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ítulo 1"/>
          <p:cNvSpPr>
            <a:spLocks noGrp="1"/>
          </p:cNvSpPr>
          <p:nvPr>
            <p:ph type="title"/>
          </p:nvPr>
        </p:nvSpPr>
        <p:spPr>
          <a:xfrm>
            <a:off x="685800" y="381003"/>
            <a:ext cx="8153400" cy="619125"/>
          </a:xfrm>
        </p:spPr>
        <p:txBody>
          <a:bodyPr/>
          <a:lstStyle/>
          <a:p>
            <a:r>
              <a:rPr lang="pt-BR" sz="3000" dirty="0" err="1" smtClean="0">
                <a:solidFill>
                  <a:srgbClr val="00007D"/>
                </a:solidFill>
                <a:latin typeface="Calibri" charset="0"/>
              </a:rPr>
              <a:t>GeoDMA</a:t>
            </a:r>
            <a:r>
              <a:rPr lang="pt-BR" sz="3000" dirty="0" smtClean="0">
                <a:solidFill>
                  <a:srgbClr val="00007D"/>
                </a:solidFill>
                <a:latin typeface="Calibri" charset="0"/>
              </a:rPr>
              <a:t>: Data </a:t>
            </a:r>
            <a:r>
              <a:rPr lang="pt-BR" sz="3000" dirty="0">
                <a:solidFill>
                  <a:srgbClr val="00007D"/>
                </a:solidFill>
                <a:latin typeface="Calibri" charset="0"/>
              </a:rPr>
              <a:t>mining </a:t>
            </a:r>
            <a:r>
              <a:rPr lang="pt-BR" sz="3000" dirty="0" err="1" smtClean="0">
                <a:solidFill>
                  <a:srgbClr val="00007D"/>
                </a:solidFill>
                <a:latin typeface="Calibri" charset="0"/>
              </a:rPr>
              <a:t>using</a:t>
            </a:r>
            <a:r>
              <a:rPr lang="pt-BR" sz="3000" dirty="0" smtClean="0">
                <a:solidFill>
                  <a:srgbClr val="00007D"/>
                </a:solidFill>
                <a:latin typeface="Calibri" charset="0"/>
              </a:rPr>
              <a:t> </a:t>
            </a:r>
            <a:r>
              <a:rPr lang="pt-BR" sz="3000" dirty="0" err="1" smtClean="0">
                <a:solidFill>
                  <a:srgbClr val="00007D"/>
                </a:solidFill>
                <a:latin typeface="Calibri" charset="0"/>
              </a:rPr>
              <a:t>geospatial</a:t>
            </a:r>
            <a:r>
              <a:rPr lang="pt-BR" sz="3000" dirty="0" smtClean="0">
                <a:solidFill>
                  <a:srgbClr val="00007D"/>
                </a:solidFill>
                <a:latin typeface="Calibri" charset="0"/>
              </a:rPr>
              <a:t> data</a:t>
            </a:r>
            <a:endParaRPr lang="pt-BR" sz="3000" dirty="0">
              <a:solidFill>
                <a:srgbClr val="00007D"/>
              </a:solidFill>
              <a:latin typeface="Calibri" charset="0"/>
            </a:endParaRPr>
          </a:p>
        </p:txBody>
      </p:sp>
      <p:sp>
        <p:nvSpPr>
          <p:cNvPr id="88066" name="CaixaDeTexto 3"/>
          <p:cNvSpPr txBox="1">
            <a:spLocks noChangeArrowheads="1"/>
          </p:cNvSpPr>
          <p:nvPr/>
        </p:nvSpPr>
        <p:spPr bwMode="auto">
          <a:xfrm>
            <a:off x="683568" y="5546729"/>
            <a:ext cx="8460432" cy="1277244"/>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spcAft>
                <a:spcPts val="600"/>
              </a:spcAft>
            </a:pPr>
            <a:r>
              <a:rPr lang="pt-BR" sz="1800" dirty="0">
                <a:solidFill>
                  <a:srgbClr val="00007D"/>
                </a:solidFill>
                <a:latin typeface="Calibri" charset="0"/>
              </a:rPr>
              <a:t>M. </a:t>
            </a:r>
            <a:r>
              <a:rPr lang="pt-BR" sz="1800" dirty="0" smtClean="0">
                <a:solidFill>
                  <a:srgbClr val="00007D"/>
                </a:solidFill>
                <a:latin typeface="Calibri" charset="0"/>
              </a:rPr>
              <a:t>Silva et al., </a:t>
            </a:r>
            <a:r>
              <a:rPr lang="pt-BR" sz="1800" dirty="0">
                <a:solidFill>
                  <a:srgbClr val="00007D"/>
                </a:solidFill>
                <a:latin typeface="Calibri" charset="0"/>
              </a:rPr>
              <a:t>“Remote </a:t>
            </a:r>
            <a:r>
              <a:rPr lang="pt-BR" sz="1800" dirty="0" err="1">
                <a:solidFill>
                  <a:srgbClr val="00007D"/>
                </a:solidFill>
                <a:latin typeface="Calibri" charset="0"/>
              </a:rPr>
              <a:t>sensing</a:t>
            </a:r>
            <a:r>
              <a:rPr lang="pt-BR" sz="1800" dirty="0">
                <a:solidFill>
                  <a:srgbClr val="00007D"/>
                </a:solidFill>
                <a:latin typeface="Calibri" charset="0"/>
              </a:rPr>
              <a:t> </a:t>
            </a:r>
            <a:r>
              <a:rPr lang="pt-BR" sz="1800" dirty="0" err="1">
                <a:solidFill>
                  <a:srgbClr val="00007D"/>
                </a:solidFill>
                <a:latin typeface="Calibri" charset="0"/>
              </a:rPr>
              <a:t>image</a:t>
            </a:r>
            <a:r>
              <a:rPr lang="pt-BR" sz="1800" dirty="0">
                <a:solidFill>
                  <a:srgbClr val="00007D"/>
                </a:solidFill>
                <a:latin typeface="Calibri" charset="0"/>
              </a:rPr>
              <a:t> mining: </a:t>
            </a:r>
            <a:r>
              <a:rPr lang="pt-BR" sz="1800" dirty="0" err="1">
                <a:solidFill>
                  <a:srgbClr val="00007D"/>
                </a:solidFill>
                <a:latin typeface="Calibri" charset="0"/>
              </a:rPr>
              <a:t>detecting</a:t>
            </a:r>
            <a:r>
              <a:rPr lang="pt-BR" sz="1800" dirty="0">
                <a:solidFill>
                  <a:srgbClr val="00007D"/>
                </a:solidFill>
                <a:latin typeface="Calibri" charset="0"/>
              </a:rPr>
              <a:t> </a:t>
            </a:r>
            <a:r>
              <a:rPr lang="pt-BR" sz="1800" dirty="0" err="1">
                <a:solidFill>
                  <a:srgbClr val="00007D"/>
                </a:solidFill>
                <a:latin typeface="Calibri" charset="0"/>
              </a:rPr>
              <a:t>agents</a:t>
            </a:r>
            <a:r>
              <a:rPr lang="pt-BR" sz="1800" dirty="0">
                <a:solidFill>
                  <a:srgbClr val="00007D"/>
                </a:solidFill>
                <a:latin typeface="Calibri" charset="0"/>
              </a:rPr>
              <a:t> </a:t>
            </a:r>
            <a:r>
              <a:rPr lang="pt-BR" sz="1800" dirty="0" err="1">
                <a:solidFill>
                  <a:srgbClr val="00007D"/>
                </a:solidFill>
                <a:latin typeface="Calibri" charset="0"/>
              </a:rPr>
              <a:t>of</a:t>
            </a:r>
            <a:r>
              <a:rPr lang="pt-BR" sz="1800" dirty="0">
                <a:solidFill>
                  <a:srgbClr val="00007D"/>
                </a:solidFill>
                <a:latin typeface="Calibri" charset="0"/>
              </a:rPr>
              <a:t> </a:t>
            </a:r>
            <a:r>
              <a:rPr lang="pt-BR" sz="1800" dirty="0" err="1">
                <a:solidFill>
                  <a:srgbClr val="00007D"/>
                </a:solidFill>
                <a:latin typeface="Calibri" charset="0"/>
              </a:rPr>
              <a:t>land</a:t>
            </a:r>
            <a:r>
              <a:rPr lang="pt-BR" sz="1800" dirty="0">
                <a:solidFill>
                  <a:srgbClr val="00007D"/>
                </a:solidFill>
                <a:latin typeface="Calibri" charset="0"/>
              </a:rPr>
              <a:t> use </a:t>
            </a:r>
            <a:r>
              <a:rPr lang="pt-BR" sz="1800" dirty="0" err="1">
                <a:solidFill>
                  <a:srgbClr val="00007D"/>
                </a:solidFill>
                <a:latin typeface="Calibri" charset="0"/>
              </a:rPr>
              <a:t>change</a:t>
            </a:r>
            <a:r>
              <a:rPr lang="pt-BR" sz="1800" dirty="0">
                <a:solidFill>
                  <a:srgbClr val="00007D"/>
                </a:solidFill>
                <a:latin typeface="Calibri" charset="0"/>
              </a:rPr>
              <a:t> in tropical </a:t>
            </a:r>
            <a:r>
              <a:rPr lang="pt-BR" sz="1800" dirty="0" err="1">
                <a:solidFill>
                  <a:srgbClr val="00007D"/>
                </a:solidFill>
                <a:latin typeface="Calibri" charset="0"/>
              </a:rPr>
              <a:t>forest</a:t>
            </a:r>
            <a:r>
              <a:rPr lang="pt-BR" sz="1800" dirty="0">
                <a:solidFill>
                  <a:srgbClr val="00007D"/>
                </a:solidFill>
                <a:latin typeface="Calibri" charset="0"/>
              </a:rPr>
              <a:t> </a:t>
            </a:r>
            <a:r>
              <a:rPr lang="pt-BR" sz="1800" dirty="0" err="1">
                <a:solidFill>
                  <a:srgbClr val="00007D"/>
                </a:solidFill>
                <a:latin typeface="Calibri" charset="0"/>
              </a:rPr>
              <a:t>areas</a:t>
            </a:r>
            <a:r>
              <a:rPr lang="pt-BR" sz="1800" dirty="0">
                <a:solidFill>
                  <a:srgbClr val="00007D"/>
                </a:solidFill>
                <a:latin typeface="Calibri" charset="0"/>
              </a:rPr>
              <a:t>”. </a:t>
            </a:r>
            <a:r>
              <a:rPr lang="pt-BR" sz="1800" dirty="0" err="1">
                <a:solidFill>
                  <a:srgbClr val="00007D"/>
                </a:solidFill>
                <a:latin typeface="Calibri" charset="0"/>
              </a:rPr>
              <a:t>Int</a:t>
            </a:r>
            <a:r>
              <a:rPr lang="pt-BR" sz="1800" dirty="0">
                <a:solidFill>
                  <a:srgbClr val="00007D"/>
                </a:solidFill>
                <a:latin typeface="Calibri" charset="0"/>
              </a:rPr>
              <a:t> </a:t>
            </a:r>
            <a:r>
              <a:rPr lang="pt-BR" sz="1800" dirty="0" err="1">
                <a:solidFill>
                  <a:srgbClr val="00007D"/>
                </a:solidFill>
                <a:latin typeface="Calibri" charset="0"/>
              </a:rPr>
              <a:t>Journal</a:t>
            </a:r>
            <a:r>
              <a:rPr lang="pt-BR" sz="1800" dirty="0">
                <a:solidFill>
                  <a:srgbClr val="00007D"/>
                </a:solidFill>
                <a:latin typeface="Calibri" charset="0"/>
              </a:rPr>
              <a:t> Remote </a:t>
            </a:r>
            <a:r>
              <a:rPr lang="pt-BR" sz="1800" dirty="0" err="1">
                <a:solidFill>
                  <a:srgbClr val="00007D"/>
                </a:solidFill>
                <a:latin typeface="Calibri" charset="0"/>
              </a:rPr>
              <a:t>Sensing</a:t>
            </a:r>
            <a:r>
              <a:rPr lang="pt-BR" sz="1800" dirty="0">
                <a:solidFill>
                  <a:srgbClr val="00007D"/>
                </a:solidFill>
                <a:latin typeface="Calibri" charset="0"/>
              </a:rPr>
              <a:t>, 29 (16): 4803 – 4822, 2008.</a:t>
            </a:r>
          </a:p>
          <a:p>
            <a:pPr eaLnBrk="1" hangingPunct="1"/>
            <a:r>
              <a:rPr lang="pt-BR" sz="1800" dirty="0">
                <a:solidFill>
                  <a:srgbClr val="00007D"/>
                </a:solidFill>
                <a:latin typeface="Calibri" charset="0"/>
              </a:rPr>
              <a:t>T. </a:t>
            </a:r>
            <a:r>
              <a:rPr lang="pt-BR" sz="1800" dirty="0" err="1" smtClean="0">
                <a:solidFill>
                  <a:srgbClr val="00007D"/>
                </a:solidFill>
                <a:latin typeface="Calibri" charset="0"/>
              </a:rPr>
              <a:t>Korting</a:t>
            </a:r>
            <a:r>
              <a:rPr lang="pt-BR" sz="1800" dirty="0">
                <a:solidFill>
                  <a:srgbClr val="00007D"/>
                </a:solidFill>
                <a:latin typeface="Calibri" charset="0"/>
              </a:rPr>
              <a:t> </a:t>
            </a:r>
            <a:r>
              <a:rPr lang="pt-BR" sz="1800" dirty="0" smtClean="0">
                <a:solidFill>
                  <a:srgbClr val="00007D"/>
                </a:solidFill>
                <a:latin typeface="Calibri" charset="0"/>
              </a:rPr>
              <a:t>et al., </a:t>
            </a:r>
            <a:r>
              <a:rPr lang="pt-BR" sz="1800" dirty="0">
                <a:solidFill>
                  <a:srgbClr val="00007D"/>
                </a:solidFill>
                <a:latin typeface="Calibri" charset="0"/>
              </a:rPr>
              <a:t>“</a:t>
            </a:r>
            <a:r>
              <a:rPr lang="pt-BR" sz="1800" dirty="0" err="1">
                <a:solidFill>
                  <a:srgbClr val="00007D"/>
                </a:solidFill>
                <a:latin typeface="Calibri" charset="0"/>
              </a:rPr>
              <a:t>GeoDMA</a:t>
            </a:r>
            <a:r>
              <a:rPr lang="pt-BR" sz="1800" dirty="0">
                <a:solidFill>
                  <a:srgbClr val="00007D"/>
                </a:solidFill>
                <a:latin typeface="Calibri" charset="0"/>
              </a:rPr>
              <a:t>—</a:t>
            </a:r>
            <a:r>
              <a:rPr lang="pt-BR" sz="1800" dirty="0" err="1">
                <a:solidFill>
                  <a:srgbClr val="00007D"/>
                </a:solidFill>
                <a:latin typeface="Calibri" charset="0"/>
              </a:rPr>
              <a:t>Geographic</a:t>
            </a:r>
            <a:r>
              <a:rPr lang="pt-BR" sz="1800" dirty="0">
                <a:solidFill>
                  <a:srgbClr val="00007D"/>
                </a:solidFill>
                <a:latin typeface="Calibri" charset="0"/>
              </a:rPr>
              <a:t> Data Mining </a:t>
            </a:r>
            <a:r>
              <a:rPr lang="pt-BR" sz="1800" dirty="0" err="1">
                <a:solidFill>
                  <a:srgbClr val="00007D"/>
                </a:solidFill>
                <a:latin typeface="Calibri" charset="0"/>
              </a:rPr>
              <a:t>Analyst</a:t>
            </a:r>
            <a:r>
              <a:rPr lang="pt-BR" sz="1800" dirty="0">
                <a:solidFill>
                  <a:srgbClr val="00007D"/>
                </a:solidFill>
                <a:latin typeface="Calibri" charset="0"/>
              </a:rPr>
              <a:t>”. </a:t>
            </a:r>
            <a:r>
              <a:rPr lang="en-US" sz="1800" dirty="0">
                <a:solidFill>
                  <a:srgbClr val="00007D"/>
                </a:solidFill>
                <a:latin typeface="Calibri" charset="0"/>
              </a:rPr>
              <a:t>Computers &amp; Geosciences, 57:133–145,2013.</a:t>
            </a:r>
            <a:r>
              <a:rPr lang="pt-BR" sz="1800" dirty="0">
                <a:solidFill>
                  <a:srgbClr val="00007D"/>
                </a:solidFill>
                <a:latin typeface="Calibri" charset="0"/>
              </a:rPr>
              <a:t>  </a:t>
            </a:r>
          </a:p>
        </p:txBody>
      </p:sp>
      <p:pic>
        <p:nvPicPr>
          <p:cNvPr id="8806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124744"/>
            <a:ext cx="4049713"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124744"/>
            <a:ext cx="4110037"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bwMode="auto">
          <a:xfrm>
            <a:off x="683568" y="4653136"/>
            <a:ext cx="8352928" cy="769413"/>
          </a:xfrm>
          <a:prstGeom prst="rect">
            <a:avLst/>
          </a:prstGeom>
          <a:solidFill>
            <a:srgbClr val="E1E6F1"/>
          </a:solidFill>
          <a:ln>
            <a:noFill/>
          </a:ln>
        </p:spPr>
        <p:txBody>
          <a:bodyPr wrap="square" lIns="91410" tIns="45706" rIns="91410" bIns="45706">
            <a:spAutoFit/>
          </a:bodyPr>
          <a:lstStyle/>
          <a:p>
            <a:pPr algn="ctr">
              <a:defRPr/>
            </a:pPr>
            <a:r>
              <a:rPr lang="en-GB" sz="2200" dirty="0" smtClean="0">
                <a:solidFill>
                  <a:srgbClr val="00007D"/>
                </a:solidFill>
                <a:latin typeface="Calibri" charset="0"/>
                <a:ea typeface="ＭＳ Ｐゴシック" charset="0"/>
                <a:cs typeface="ＭＳ Ｐゴシック" charset="0"/>
              </a:rPr>
              <a:t>Classification and clustering of objects</a:t>
            </a:r>
          </a:p>
          <a:p>
            <a:pPr algn="ctr">
              <a:defRPr/>
            </a:pPr>
            <a:r>
              <a:rPr lang="en-GB" sz="2200" dirty="0" smtClean="0">
                <a:solidFill>
                  <a:srgbClr val="00007D"/>
                </a:solidFill>
                <a:latin typeface="Calibri" charset="0"/>
                <a:ea typeface="ＭＳ Ｐゴシック" charset="0"/>
                <a:cs typeface="ＭＳ Ｐゴシック" charset="0"/>
              </a:rPr>
              <a:t>extracted from remote sensing images</a:t>
            </a:r>
            <a:endParaRPr lang="en-GB" sz="2200" dirty="0">
              <a:solidFill>
                <a:srgbClr val="00007D"/>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8193222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 patterns in Amazonia</a:t>
            </a:r>
            <a:endParaRPr lang="en-US" dirty="0"/>
          </a:p>
        </p:txBody>
      </p:sp>
      <p:pic>
        <p:nvPicPr>
          <p:cNvPr id="30726" name="Picture 6"/>
          <p:cNvPicPr>
            <a:picLocks noChangeAspect="1" noChangeArrowheads="1"/>
          </p:cNvPicPr>
          <p:nvPr/>
        </p:nvPicPr>
        <p:blipFill>
          <a:blip r:embed="rId3" cstate="print"/>
          <a:srcRect/>
          <a:stretch>
            <a:fillRect/>
          </a:stretch>
        </p:blipFill>
        <p:spPr bwMode="auto">
          <a:xfrm>
            <a:off x="1072963" y="1052736"/>
            <a:ext cx="7171445" cy="5661248"/>
          </a:xfrm>
          <a:prstGeom prst="rect">
            <a:avLst/>
          </a:prstGeom>
          <a:noFill/>
          <a:ln w="9525">
            <a:noFill/>
            <a:miter lim="800000"/>
            <a:headEnd/>
            <a:tailEnd/>
          </a:ln>
          <a:effectLst/>
        </p:spPr>
      </p:pic>
      <p:sp>
        <p:nvSpPr>
          <p:cNvPr id="4" name="Rectangle 8"/>
          <p:cNvSpPr/>
          <p:nvPr/>
        </p:nvSpPr>
        <p:spPr bwMode="auto">
          <a:xfrm>
            <a:off x="1187623" y="6427141"/>
            <a:ext cx="6984777" cy="430859"/>
          </a:xfrm>
          <a:prstGeom prst="rect">
            <a:avLst/>
          </a:prstGeom>
          <a:solidFill>
            <a:srgbClr val="E1E6F1"/>
          </a:solidFill>
          <a:ln>
            <a:noFill/>
          </a:ln>
        </p:spPr>
        <p:txBody>
          <a:bodyPr wrap="square" lIns="91410" tIns="45706" rIns="91410" bIns="45706">
            <a:spAutoFit/>
          </a:bodyPr>
          <a:lstStyle/>
          <a:p>
            <a:pPr algn="ctr">
              <a:defRPr/>
            </a:pPr>
            <a:r>
              <a:rPr lang="en-GB" sz="2200" dirty="0" smtClean="0">
                <a:solidFill>
                  <a:srgbClr val="00007D"/>
                </a:solidFill>
                <a:latin typeface="Calibri" charset="0"/>
                <a:ea typeface="ＭＳ Ｐゴシック" charset="0"/>
                <a:cs typeface="ＭＳ Ｐゴシック" charset="0"/>
              </a:rPr>
              <a:t>Different human actions, different patterns </a:t>
            </a:r>
            <a:endParaRPr lang="en-GB" sz="2200" dirty="0">
              <a:solidFill>
                <a:srgbClr val="00007D"/>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9850111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8460432" cy="762000"/>
          </a:xfrm>
        </p:spPr>
        <p:txBody>
          <a:bodyPr/>
          <a:lstStyle/>
          <a:p>
            <a:r>
              <a:rPr lang="en-US" sz="3000" dirty="0" err="1" smtClean="0"/>
              <a:t>GeoDMA</a:t>
            </a:r>
            <a:r>
              <a:rPr lang="en-US" sz="3000" dirty="0" smtClean="0"/>
              <a:t>: Classification of </a:t>
            </a:r>
            <a:r>
              <a:rPr lang="en-GB" sz="3000" dirty="0">
                <a:solidFill>
                  <a:srgbClr val="00007D"/>
                </a:solidFill>
                <a:latin typeface="Calibri" charset="0"/>
                <a:ea typeface="ＭＳ Ｐゴシック" charset="0"/>
                <a:cs typeface="ＭＳ Ｐゴシック" charset="0"/>
              </a:rPr>
              <a:t>patterns of deforestation </a:t>
            </a:r>
            <a:r>
              <a:rPr lang="en-US" sz="3000" dirty="0"/>
              <a:t/>
            </a:r>
            <a:br>
              <a:rPr lang="en-US" sz="3000" dirty="0"/>
            </a:br>
            <a:endParaRPr lang="en-US" sz="3000" dirty="0"/>
          </a:p>
        </p:txBody>
      </p:sp>
      <p:pic>
        <p:nvPicPr>
          <p:cNvPr id="5" name="Picture 4"/>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568" y="1052736"/>
            <a:ext cx="7992888" cy="5328592"/>
          </a:xfrm>
          <a:prstGeom prst="rect">
            <a:avLst/>
          </a:prstGeom>
          <a:noFill/>
          <a:ln>
            <a:solidFill>
              <a:schemeClr val="tx1"/>
            </a:solidFill>
          </a:ln>
        </p:spPr>
      </p:pic>
      <p:sp>
        <p:nvSpPr>
          <p:cNvPr id="4" name="Rectangle 8"/>
          <p:cNvSpPr/>
          <p:nvPr/>
        </p:nvSpPr>
        <p:spPr bwMode="auto">
          <a:xfrm>
            <a:off x="683568" y="6384544"/>
            <a:ext cx="7992888" cy="461637"/>
          </a:xfrm>
          <a:prstGeom prst="rect">
            <a:avLst/>
          </a:prstGeom>
          <a:solidFill>
            <a:srgbClr val="E1E6F1"/>
          </a:solidFill>
          <a:ln>
            <a:noFill/>
          </a:ln>
        </p:spPr>
        <p:txBody>
          <a:bodyPr wrap="square" lIns="91410" tIns="45706" rIns="91410" bIns="45706">
            <a:spAutoFit/>
          </a:bodyPr>
          <a:lstStyle/>
          <a:p>
            <a:pPr algn="ctr">
              <a:defRPr/>
            </a:pPr>
            <a:r>
              <a:rPr lang="en-GB" sz="2400" dirty="0" smtClean="0">
                <a:solidFill>
                  <a:srgbClr val="00007D"/>
                </a:solidFill>
                <a:latin typeface="Calibri" charset="0"/>
                <a:ea typeface="ＭＳ Ｐゴシック" charset="0"/>
                <a:cs typeface="ＭＳ Ｐゴシック" charset="0"/>
              </a:rPr>
              <a:t>Map shows main patterns in a 50 km x 50 km cell</a:t>
            </a:r>
          </a:p>
        </p:txBody>
      </p:sp>
    </p:spTree>
    <p:extLst>
      <p:ext uri="{BB962C8B-B14F-4D97-AF65-F5344CB8AC3E}">
        <p14:creationId xmlns:p14="http://schemas.microsoft.com/office/powerpoint/2010/main" val="226096126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00808"/>
            <a:ext cx="3154486" cy="1758950"/>
          </a:xfrm>
          <a:prstGeom prst="rect">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pic>
      <p:sp>
        <p:nvSpPr>
          <p:cNvPr id="77826" name="Rectangle 3"/>
          <p:cNvSpPr>
            <a:spLocks noChangeArrowheads="1"/>
          </p:cNvSpPr>
          <p:nvPr/>
        </p:nvSpPr>
        <p:spPr bwMode="auto">
          <a:xfrm rot="-5400000">
            <a:off x="-985441" y="3344665"/>
            <a:ext cx="3744913" cy="457200"/>
          </a:xfrm>
          <a:prstGeom prst="rect">
            <a:avLst/>
          </a:prstGeom>
          <a:solidFill>
            <a:srgbClr val="DFEBFA"/>
          </a:solidFill>
          <a:ln>
            <a:noFill/>
          </a:ln>
        </p:spPr>
        <p:txBody>
          <a:bodyPr lIns="90000" tIns="46800" rIns="90000" bIns="46800"/>
          <a:lstStyle/>
          <a:p>
            <a:pPr marL="315913" indent="-315913">
              <a:spcBef>
                <a:spcPts val="500"/>
              </a:spcBef>
              <a:buClr>
                <a:srgbClr val="00007D"/>
              </a:buClr>
              <a:buFont typeface="Wingdings" charset="0"/>
              <a:buNone/>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n-GB" sz="2400">
                <a:solidFill>
                  <a:srgbClr val="000000"/>
                </a:solidFill>
                <a:latin typeface="Calibri" charset="0"/>
                <a:cs typeface="Calibri" charset="0"/>
              </a:rPr>
              <a:t>      Agent             Space   </a:t>
            </a:r>
          </a:p>
          <a:p>
            <a:pPr marL="315913" indent="-315913">
              <a:spcBef>
                <a:spcPts val="500"/>
              </a:spcBef>
              <a:buClr>
                <a:srgbClr val="00007D"/>
              </a:buClr>
              <a:buFont typeface="Wingdings" charset="0"/>
              <a:buNone/>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endParaRPr lang="en-GB" sz="2400">
              <a:solidFill>
                <a:srgbClr val="000000"/>
              </a:solidFill>
              <a:latin typeface="Calibri" charset="0"/>
              <a:cs typeface="Calibri" charset="0"/>
            </a:endParaRPr>
          </a:p>
          <a:p>
            <a:pPr marL="315913" indent="-315913">
              <a:spcBef>
                <a:spcPts val="500"/>
              </a:spcBef>
              <a:buClr>
                <a:srgbClr val="00007D"/>
              </a:buClr>
              <a:buFont typeface="Wingdings" charset="0"/>
              <a:buNone/>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endParaRPr lang="en-GB" sz="2400">
              <a:solidFill>
                <a:srgbClr val="000000"/>
              </a:solidFill>
              <a:latin typeface="Calibri" charset="0"/>
              <a:cs typeface="Calibri" charset="0"/>
            </a:endParaRPr>
          </a:p>
        </p:txBody>
      </p:sp>
      <p:sp>
        <p:nvSpPr>
          <p:cNvPr id="77827" name="Rectangle 4"/>
          <p:cNvSpPr>
            <a:spLocks noChangeArrowheads="1"/>
          </p:cNvSpPr>
          <p:nvPr/>
        </p:nvSpPr>
        <p:spPr bwMode="auto">
          <a:xfrm>
            <a:off x="1259632" y="1340768"/>
            <a:ext cx="6552728" cy="360040"/>
          </a:xfrm>
          <a:prstGeom prst="rect">
            <a:avLst/>
          </a:prstGeom>
          <a:solidFill>
            <a:srgbClr val="DFEBFA"/>
          </a:solidFill>
          <a:ln>
            <a:noFill/>
          </a:ln>
        </p:spPr>
        <p:txBody>
          <a:bodyPr lIns="90000" tIns="0" rIns="90000" bIns="0"/>
          <a:lstStyle/>
          <a:p>
            <a:pPr marL="315913" indent="-315913">
              <a:spcBef>
                <a:spcPts val="500"/>
              </a:spcBef>
              <a:buClr>
                <a:srgbClr val="00007D"/>
              </a:buClr>
              <a:buFont typeface="Wingdings" charset="0"/>
              <a:buNone/>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n-GB" sz="2400" dirty="0">
                <a:solidFill>
                  <a:srgbClr val="000000"/>
                </a:solidFill>
                <a:latin typeface="Calibri" charset="0"/>
                <a:cs typeface="Calibri" charset="0"/>
              </a:rPr>
              <a:t>        </a:t>
            </a:r>
            <a:r>
              <a:rPr lang="en-GB" sz="2400" dirty="0" smtClean="0">
                <a:solidFill>
                  <a:srgbClr val="000000"/>
                </a:solidFill>
                <a:latin typeface="Calibri" charset="0"/>
                <a:cs typeface="Calibri" charset="0"/>
              </a:rPr>
              <a:t>  Space                                       Agent</a:t>
            </a:r>
            <a:endParaRPr lang="en-GB" sz="2400" dirty="0">
              <a:solidFill>
                <a:srgbClr val="000000"/>
              </a:solidFill>
              <a:latin typeface="Calibri" charset="0"/>
              <a:cs typeface="Calibri" charset="0"/>
            </a:endParaRPr>
          </a:p>
        </p:txBody>
      </p:sp>
      <p:pic>
        <p:nvPicPr>
          <p:cNvPr id="7782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3645024"/>
            <a:ext cx="2501041" cy="1788519"/>
          </a:xfrm>
          <a:prstGeom prst="rect">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pic>
      <p:pic>
        <p:nvPicPr>
          <p:cNvPr id="7782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1772816"/>
            <a:ext cx="2520281" cy="1800200"/>
          </a:xfrm>
          <a:prstGeom prst="rect">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pic>
      <p:pic>
        <p:nvPicPr>
          <p:cNvPr id="7783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3421" y="3573016"/>
            <a:ext cx="3168650" cy="1872208"/>
          </a:xfrm>
          <a:prstGeom prst="rect">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pic>
      <p:sp>
        <p:nvSpPr>
          <p:cNvPr id="77832" name="Título 11"/>
          <p:cNvSpPr>
            <a:spLocks noGrp="1"/>
          </p:cNvSpPr>
          <p:nvPr>
            <p:ph type="title"/>
          </p:nvPr>
        </p:nvSpPr>
        <p:spPr>
          <a:xfrm>
            <a:off x="685800" y="381001"/>
            <a:ext cx="8153400" cy="599727"/>
          </a:xfrm>
        </p:spPr>
        <p:txBody>
          <a:bodyPr/>
          <a:lstStyle/>
          <a:p>
            <a:r>
              <a:rPr lang="pt-BR" sz="3000" dirty="0" err="1">
                <a:latin typeface="Calibri" charset="0"/>
              </a:rPr>
              <a:t>TerraME</a:t>
            </a:r>
            <a:r>
              <a:rPr lang="pt-BR" sz="3000" dirty="0">
                <a:latin typeface="Calibri" charset="0"/>
              </a:rPr>
              <a:t>: </a:t>
            </a:r>
            <a:r>
              <a:rPr lang="pt-BR" sz="3000" dirty="0" err="1" smtClean="0">
                <a:latin typeface="Calibri" charset="0"/>
                <a:cs typeface="Calibri" charset="0"/>
              </a:rPr>
              <a:t>nature</a:t>
            </a:r>
            <a:r>
              <a:rPr lang="pt-BR" sz="3000" dirty="0" err="1">
                <a:latin typeface="Calibri" charset="0"/>
                <a:cs typeface="Calibri" charset="0"/>
              </a:rPr>
              <a:t>-society</a:t>
            </a:r>
            <a:r>
              <a:rPr lang="pt-BR" sz="3000" dirty="0">
                <a:latin typeface="Calibri" charset="0"/>
                <a:cs typeface="Calibri" charset="0"/>
              </a:rPr>
              <a:t> </a:t>
            </a:r>
            <a:r>
              <a:rPr lang="pt-BR" sz="3000" dirty="0" err="1" smtClean="0">
                <a:latin typeface="Calibri" charset="0"/>
                <a:cs typeface="Calibri" charset="0"/>
              </a:rPr>
              <a:t>modelling</a:t>
            </a:r>
            <a:endParaRPr lang="pt-BR" sz="3000" dirty="0">
              <a:latin typeface="Calibri" charset="0"/>
            </a:endParaRPr>
          </a:p>
        </p:txBody>
      </p:sp>
      <p:sp>
        <p:nvSpPr>
          <p:cNvPr id="10" name="Rectangle 3"/>
          <p:cNvSpPr txBox="1">
            <a:spLocks noChangeArrowheads="1"/>
          </p:cNvSpPr>
          <p:nvPr/>
        </p:nvSpPr>
        <p:spPr bwMode="auto">
          <a:xfrm>
            <a:off x="642937" y="6205070"/>
            <a:ext cx="7961511" cy="648072"/>
          </a:xfrm>
          <a:prstGeom prst="rect">
            <a:avLst/>
          </a:prstGeom>
          <a:solidFill>
            <a:srgbClr val="DFEBFA"/>
          </a:solidFill>
          <a:ln w="9525">
            <a:noFill/>
            <a:miter lim="800000"/>
            <a:headEnd/>
            <a:tailEnd/>
          </a:ln>
        </p:spPr>
        <p:txBody>
          <a:bodyPr lIns="91410" tIns="45706" rIns="91410" bIns="45706"/>
          <a:lstStyle>
            <a:lvl1pPr marL="342900" indent="-342900"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marL="53983" indent="0" eaLnBrk="1" hangingPunct="1">
              <a:spcBef>
                <a:spcPct val="20000"/>
              </a:spcBef>
              <a:buClr>
                <a:schemeClr val="bg2"/>
              </a:buClr>
              <a:buSzPct val="75000"/>
              <a:defRPr/>
            </a:pPr>
            <a:r>
              <a:rPr lang="en-US" sz="1800" dirty="0">
                <a:solidFill>
                  <a:srgbClr val="000066"/>
                </a:solidFill>
                <a:latin typeface="Calibri"/>
                <a:cs typeface="Calibri"/>
              </a:rPr>
              <a:t>T. </a:t>
            </a:r>
            <a:r>
              <a:rPr lang="en-US" sz="1800" dirty="0" err="1">
                <a:solidFill>
                  <a:srgbClr val="000066"/>
                </a:solidFill>
                <a:latin typeface="Calibri"/>
                <a:cs typeface="Calibri"/>
              </a:rPr>
              <a:t>Carneiro</a:t>
            </a:r>
            <a:r>
              <a:rPr lang="en-US" sz="1800" dirty="0">
                <a:solidFill>
                  <a:srgbClr val="000066"/>
                </a:solidFill>
                <a:latin typeface="Calibri"/>
                <a:cs typeface="Calibri"/>
              </a:rPr>
              <a:t>, P. Andrade, </a:t>
            </a:r>
            <a:r>
              <a:rPr lang="en-US" sz="1800" dirty="0" smtClean="0">
                <a:solidFill>
                  <a:srgbClr val="000066"/>
                </a:solidFill>
                <a:latin typeface="Calibri"/>
                <a:cs typeface="Calibri"/>
              </a:rPr>
              <a:t>et al., </a:t>
            </a:r>
            <a:r>
              <a:rPr lang="ja-JP" altLang="en-US" sz="1800" dirty="0" smtClean="0">
                <a:solidFill>
                  <a:srgbClr val="000066"/>
                </a:solidFill>
                <a:latin typeface="Calibri"/>
                <a:cs typeface="Calibri"/>
              </a:rPr>
              <a:t>“</a:t>
            </a:r>
            <a:r>
              <a:rPr lang="en-US" sz="1800" dirty="0" smtClean="0">
                <a:solidFill>
                  <a:srgbClr val="000066"/>
                </a:solidFill>
                <a:latin typeface="Calibri"/>
                <a:cs typeface="Calibri"/>
              </a:rPr>
              <a:t>An </a:t>
            </a:r>
            <a:r>
              <a:rPr lang="en-US" sz="1800" dirty="0">
                <a:solidFill>
                  <a:srgbClr val="000066"/>
                </a:solidFill>
                <a:latin typeface="Calibri"/>
                <a:cs typeface="Calibri"/>
              </a:rPr>
              <a:t>extensible toolbox for modeling nature-society interactions</a:t>
            </a:r>
            <a:r>
              <a:rPr lang="en-US" sz="1800" dirty="0" smtClean="0">
                <a:solidFill>
                  <a:srgbClr val="000066"/>
                </a:solidFill>
                <a:latin typeface="Calibri"/>
                <a:cs typeface="Calibri"/>
              </a:rPr>
              <a:t>”. </a:t>
            </a:r>
            <a:r>
              <a:rPr lang="en-US" sz="1800" dirty="0" err="1">
                <a:solidFill>
                  <a:srgbClr val="000066"/>
                </a:solidFill>
                <a:latin typeface="Calibri"/>
                <a:cs typeface="Calibri"/>
              </a:rPr>
              <a:t>Enviromental</a:t>
            </a:r>
            <a:r>
              <a:rPr lang="en-US" sz="1800" dirty="0">
                <a:solidFill>
                  <a:srgbClr val="000066"/>
                </a:solidFill>
                <a:latin typeface="Calibri"/>
                <a:cs typeface="Calibri"/>
              </a:rPr>
              <a:t> </a:t>
            </a:r>
            <a:r>
              <a:rPr lang="en-US" sz="1800" dirty="0" err="1">
                <a:solidFill>
                  <a:srgbClr val="000066"/>
                </a:solidFill>
                <a:latin typeface="Calibri"/>
                <a:cs typeface="Calibri"/>
              </a:rPr>
              <a:t>Modelling</a:t>
            </a:r>
            <a:r>
              <a:rPr lang="en-US" sz="1800" dirty="0">
                <a:solidFill>
                  <a:srgbClr val="000066"/>
                </a:solidFill>
                <a:latin typeface="Calibri"/>
                <a:cs typeface="Calibri"/>
              </a:rPr>
              <a:t> and Software, </a:t>
            </a:r>
            <a:r>
              <a:rPr lang="en-US" sz="1800" dirty="0" smtClean="0">
                <a:solidFill>
                  <a:srgbClr val="000066"/>
                </a:solidFill>
                <a:latin typeface="Calibri"/>
                <a:cs typeface="Calibri"/>
              </a:rPr>
              <a:t>2013 (Two PhDs). </a:t>
            </a:r>
            <a:endParaRPr lang="pt-BR" sz="1800" dirty="0">
              <a:solidFill>
                <a:srgbClr val="000066"/>
              </a:solidFill>
              <a:latin typeface="Calibri"/>
              <a:cs typeface="Calibri"/>
            </a:endParaRPr>
          </a:p>
        </p:txBody>
      </p:sp>
      <p:sp>
        <p:nvSpPr>
          <p:cNvPr id="11" name="Rectangle 3"/>
          <p:cNvSpPr txBox="1">
            <a:spLocks noChangeArrowheads="1"/>
          </p:cNvSpPr>
          <p:nvPr/>
        </p:nvSpPr>
        <p:spPr bwMode="auto">
          <a:xfrm>
            <a:off x="683568" y="5517232"/>
            <a:ext cx="7920880" cy="432048"/>
          </a:xfrm>
          <a:prstGeom prst="rect">
            <a:avLst/>
          </a:prstGeom>
          <a:solidFill>
            <a:srgbClr val="DFEBFA"/>
          </a:solidFill>
          <a:ln w="9525">
            <a:noFill/>
            <a:miter lim="800000"/>
            <a:headEnd/>
            <a:tailEnd/>
          </a:ln>
        </p:spPr>
        <p:txBody>
          <a:bodyPr lIns="91410" tIns="45706" rIns="91410" bIns="45706"/>
          <a:lstStyle>
            <a:lvl1pPr marL="342900" indent="-342900"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marL="53983" indent="0" eaLnBrk="1" hangingPunct="1">
              <a:spcBef>
                <a:spcPct val="20000"/>
              </a:spcBef>
              <a:buClr>
                <a:schemeClr val="bg2"/>
              </a:buClr>
              <a:buSzPct val="75000"/>
              <a:defRPr/>
            </a:pPr>
            <a:r>
              <a:rPr lang="en-US" sz="2000" dirty="0" smtClean="0">
                <a:solidFill>
                  <a:srgbClr val="000066"/>
                </a:solidFill>
                <a:latin typeface="Calibri"/>
                <a:cs typeface="Calibri"/>
              </a:rPr>
              <a:t>Nature </a:t>
            </a:r>
            <a:r>
              <a:rPr lang="en-US" sz="2000" dirty="0">
                <a:solidFill>
                  <a:srgbClr val="000066"/>
                </a:solidFill>
                <a:latin typeface="Calibri"/>
                <a:cs typeface="Calibri"/>
              </a:rPr>
              <a:t>r</a:t>
            </a:r>
            <a:r>
              <a:rPr lang="en-US" sz="2000" dirty="0" smtClean="0">
                <a:solidFill>
                  <a:srgbClr val="000066"/>
                </a:solidFill>
                <a:latin typeface="Calibri"/>
                <a:cs typeface="Calibri"/>
              </a:rPr>
              <a:t>epresented in cellular spaces,  society represented as agents</a:t>
            </a:r>
            <a:endParaRPr lang="pt-BR" sz="2000" dirty="0">
              <a:solidFill>
                <a:srgbClr val="000066"/>
              </a:solidFill>
              <a:latin typeface="Calibri"/>
              <a:cs typeface="Calibri"/>
            </a:endParaRPr>
          </a:p>
        </p:txBody>
      </p:sp>
    </p:spTree>
    <p:extLst>
      <p:ext uri="{BB962C8B-B14F-4D97-AF65-F5344CB8AC3E}">
        <p14:creationId xmlns:p14="http://schemas.microsoft.com/office/powerpoint/2010/main" val="400458637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Deforestation: simulated x observed</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7344816" cy="5328592"/>
          </a:xfrm>
          <a:prstGeom prst="rect">
            <a:avLst/>
          </a:prstGeom>
          <a:noFill/>
          <a:ln>
            <a:noFill/>
          </a:ln>
        </p:spPr>
      </p:pic>
    </p:spTree>
    <p:extLst>
      <p:ext uri="{BB962C8B-B14F-4D97-AF65-F5344CB8AC3E}">
        <p14:creationId xmlns:p14="http://schemas.microsoft.com/office/powerpoint/2010/main" val="29240507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Frontier evolution in Sao Felix</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666667" cy="4438863"/>
          </a:xfrm>
          <a:prstGeom prst="rect">
            <a:avLst/>
          </a:prstGeom>
          <a:noFill/>
          <a:ln>
            <a:solidFill>
              <a:schemeClr val="tx1"/>
            </a:solidFill>
          </a:ln>
        </p:spPr>
      </p:pic>
      <p:sp>
        <p:nvSpPr>
          <p:cNvPr id="4" name="Rectangle 8"/>
          <p:cNvSpPr>
            <a:spLocks noChangeArrowheads="1"/>
          </p:cNvSpPr>
          <p:nvPr/>
        </p:nvSpPr>
        <p:spPr bwMode="auto">
          <a:xfrm>
            <a:off x="827584" y="6021388"/>
            <a:ext cx="7992887" cy="719980"/>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15913" indent="-315913" algn="ctr">
              <a:spcBef>
                <a:spcPts val="300"/>
              </a:spcBef>
              <a:buClr>
                <a:srgbClr val="00007D"/>
              </a:buCl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pPr>
            <a:r>
              <a:rPr lang="en-GB" sz="2000" dirty="0" smtClean="0">
                <a:solidFill>
                  <a:srgbClr val="00005E"/>
                </a:solidFill>
                <a:latin typeface="Calibri" charset="0"/>
                <a:cs typeface="Calibri" charset="0"/>
              </a:rPr>
              <a:t>Consolidated </a:t>
            </a:r>
            <a:r>
              <a:rPr lang="en-GB" sz="2000" dirty="0">
                <a:solidFill>
                  <a:srgbClr val="00005E"/>
                </a:solidFill>
                <a:latin typeface="Calibri" charset="0"/>
                <a:cs typeface="Calibri" charset="0"/>
              </a:rPr>
              <a:t>(dark red), pre-frontier (light red),  frontier (light green) and post-frontier (dark green).</a:t>
            </a:r>
          </a:p>
        </p:txBody>
      </p:sp>
    </p:spTree>
    <p:extLst>
      <p:ext uri="{BB962C8B-B14F-4D97-AF65-F5344CB8AC3E}">
        <p14:creationId xmlns:p14="http://schemas.microsoft.com/office/powerpoint/2010/main" val="21344936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Calibri" charset="0"/>
              </a:rPr>
              <a:t>Foundations of modern democracies</a:t>
            </a:r>
          </a:p>
        </p:txBody>
      </p:sp>
      <p:sp>
        <p:nvSpPr>
          <p:cNvPr id="89090" name="Isosceles Triangle 2"/>
          <p:cNvSpPr>
            <a:spLocks noChangeArrowheads="1"/>
          </p:cNvSpPr>
          <p:nvPr/>
        </p:nvSpPr>
        <p:spPr bwMode="auto">
          <a:xfrm>
            <a:off x="1882775" y="1895475"/>
            <a:ext cx="4748213" cy="3841750"/>
          </a:xfrm>
          <a:prstGeom prst="triangle">
            <a:avLst>
              <a:gd name="adj" fmla="val 50000"/>
            </a:avLst>
          </a:prstGeom>
          <a:solidFill>
            <a:srgbClr val="F1F18D"/>
          </a:solidFill>
          <a:ln w="9525">
            <a:solidFill>
              <a:schemeClr val="tx1"/>
            </a:solidFill>
            <a:miter lim="800000"/>
            <a:headEnd/>
            <a:tailEnd/>
          </a:ln>
        </p:spPr>
        <p:txBody>
          <a:bodyPr wrap="none"/>
          <a:lstStyle/>
          <a:p>
            <a:endParaRPr lang="en-GB"/>
          </a:p>
        </p:txBody>
      </p:sp>
      <p:sp>
        <p:nvSpPr>
          <p:cNvPr id="89091" name="TextBox 3"/>
          <p:cNvSpPr txBox="1">
            <a:spLocks noChangeArrowheads="1"/>
          </p:cNvSpPr>
          <p:nvPr/>
        </p:nvSpPr>
        <p:spPr bwMode="auto">
          <a:xfrm>
            <a:off x="1958975" y="1409700"/>
            <a:ext cx="4711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en-US" sz="2800">
                <a:solidFill>
                  <a:srgbClr val="00005E"/>
                </a:solidFill>
                <a:latin typeface="Calibri" charset="0"/>
                <a:cs typeface="Calibri" charset="0"/>
              </a:rPr>
              <a:t>State (</a:t>
            </a:r>
            <a:r>
              <a:rPr lang="en-US" sz="2800" i="1">
                <a:solidFill>
                  <a:srgbClr val="00005E"/>
                </a:solidFill>
                <a:latin typeface="Calibri" charset="0"/>
                <a:cs typeface="Calibri" charset="0"/>
              </a:rPr>
              <a:t>power by technical staff</a:t>
            </a:r>
            <a:r>
              <a:rPr lang="en-US" sz="2800">
                <a:solidFill>
                  <a:srgbClr val="00005E"/>
                </a:solidFill>
                <a:latin typeface="Calibri" charset="0"/>
                <a:cs typeface="Calibri" charset="0"/>
              </a:rPr>
              <a:t>)</a:t>
            </a:r>
          </a:p>
        </p:txBody>
      </p:sp>
      <p:sp>
        <p:nvSpPr>
          <p:cNvPr id="89092" name="TextBox 4"/>
          <p:cNvSpPr txBox="1">
            <a:spLocks noChangeArrowheads="1"/>
          </p:cNvSpPr>
          <p:nvPr/>
        </p:nvSpPr>
        <p:spPr bwMode="auto">
          <a:xfrm>
            <a:off x="5586413" y="5767388"/>
            <a:ext cx="34194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800">
                <a:solidFill>
                  <a:srgbClr val="00005E"/>
                </a:solidFill>
                <a:latin typeface="Calibri" charset="0"/>
                <a:cs typeface="Calibri" charset="0"/>
              </a:rPr>
              <a:t>Society</a:t>
            </a:r>
          </a:p>
          <a:p>
            <a:pPr algn="ctr" eaLnBrk="1" hangingPunct="1"/>
            <a:r>
              <a:rPr lang="en-US" sz="2800">
                <a:solidFill>
                  <a:srgbClr val="00005E"/>
                </a:solidFill>
                <a:latin typeface="Calibri" charset="0"/>
                <a:cs typeface="Calibri" charset="0"/>
              </a:rPr>
              <a:t>(</a:t>
            </a:r>
            <a:r>
              <a:rPr lang="en-US" sz="2800" i="1">
                <a:solidFill>
                  <a:srgbClr val="00005E"/>
                </a:solidFill>
                <a:latin typeface="Calibri" charset="0"/>
                <a:cs typeface="Calibri" charset="0"/>
              </a:rPr>
              <a:t>public accountability</a:t>
            </a:r>
            <a:r>
              <a:rPr lang="en-US" sz="2800">
                <a:solidFill>
                  <a:srgbClr val="00005E"/>
                </a:solidFill>
                <a:latin typeface="Calibri" charset="0"/>
                <a:cs typeface="Calibri" charset="0"/>
              </a:rPr>
              <a:t>)</a:t>
            </a:r>
          </a:p>
        </p:txBody>
      </p:sp>
      <p:sp>
        <p:nvSpPr>
          <p:cNvPr id="89093" name="TextBox 5"/>
          <p:cNvSpPr txBox="1">
            <a:spLocks noChangeArrowheads="1"/>
          </p:cNvSpPr>
          <p:nvPr/>
        </p:nvSpPr>
        <p:spPr bwMode="auto">
          <a:xfrm>
            <a:off x="658813" y="5711825"/>
            <a:ext cx="21955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800">
                <a:solidFill>
                  <a:srgbClr val="00005E"/>
                </a:solidFill>
                <a:latin typeface="Calibri" charset="0"/>
                <a:cs typeface="Calibri" charset="0"/>
              </a:rPr>
              <a:t>Rule of law</a:t>
            </a:r>
          </a:p>
          <a:p>
            <a:pPr algn="ctr" eaLnBrk="1" hangingPunct="1"/>
            <a:r>
              <a:rPr lang="en-US" sz="2800">
                <a:solidFill>
                  <a:srgbClr val="00005E"/>
                </a:solidFill>
                <a:latin typeface="Calibri" charset="0"/>
                <a:cs typeface="Calibri" charset="0"/>
              </a:rPr>
              <a:t>(</a:t>
            </a:r>
            <a:r>
              <a:rPr lang="en-US" sz="2800" i="1">
                <a:solidFill>
                  <a:srgbClr val="00005E"/>
                </a:solidFill>
                <a:latin typeface="Calibri" charset="0"/>
                <a:cs typeface="Calibri" charset="0"/>
              </a:rPr>
              <a:t>limits power</a:t>
            </a:r>
            <a:r>
              <a:rPr lang="en-US" sz="2800">
                <a:solidFill>
                  <a:srgbClr val="00005E"/>
                </a:solidFill>
                <a:latin typeface="Calibri" charset="0"/>
                <a:cs typeface="Calibri" charset="0"/>
              </a:rPr>
              <a:t>)</a:t>
            </a:r>
          </a:p>
        </p:txBody>
      </p:sp>
      <p:sp>
        <p:nvSpPr>
          <p:cNvPr id="89094" name="TextBox 6"/>
          <p:cNvSpPr txBox="1">
            <a:spLocks noChangeArrowheads="1"/>
          </p:cNvSpPr>
          <p:nvPr/>
        </p:nvSpPr>
        <p:spPr bwMode="auto">
          <a:xfrm>
            <a:off x="6858000" y="1098550"/>
            <a:ext cx="2286000" cy="338138"/>
          </a:xfrm>
          <a:prstGeom prst="rect">
            <a:avLst/>
          </a:prstGeom>
          <a:solidFill>
            <a:srgbClr val="C9D6FF"/>
          </a:solidFill>
          <a:ln w="9525">
            <a:solidFill>
              <a:srgbClr val="000000"/>
            </a:solidFill>
            <a:miter lim="800000"/>
            <a:headEnd/>
            <a:tailEnd/>
          </a:ln>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en-US" sz="1600">
                <a:latin typeface="Calibri" charset="0"/>
                <a:cs typeface="Calibri" charset="0"/>
              </a:rPr>
              <a:t>source: Fukuyama (2011)</a:t>
            </a:r>
          </a:p>
        </p:txBody>
      </p:sp>
      <p:sp>
        <p:nvSpPr>
          <p:cNvPr id="89095" name="Hexagon 2"/>
          <p:cNvSpPr>
            <a:spLocks noChangeArrowheads="1"/>
          </p:cNvSpPr>
          <p:nvPr/>
        </p:nvSpPr>
        <p:spPr bwMode="auto">
          <a:xfrm>
            <a:off x="3600450" y="3271838"/>
            <a:ext cx="1493838" cy="1300162"/>
          </a:xfrm>
          <a:prstGeom prst="hexagon">
            <a:avLst>
              <a:gd name="adj" fmla="val 24990"/>
              <a:gd name="vf" fmla="val 115470"/>
            </a:avLst>
          </a:prstGeom>
          <a:solidFill>
            <a:srgbClr val="B8B800"/>
          </a:solidFill>
          <a:ln w="9525">
            <a:solidFill>
              <a:schemeClr val="tx1"/>
            </a:solidFill>
            <a:miter lim="800000"/>
            <a:headEnd/>
            <a:tailEnd/>
          </a:ln>
        </p:spPr>
        <p:txBody>
          <a:bodyPr wrap="none"/>
          <a:lstStyle/>
          <a:p>
            <a:r>
              <a:rPr lang="en-US" sz="1800">
                <a:latin typeface="Calibri" charset="0"/>
                <a:cs typeface="Calibri" charset="0"/>
              </a:rPr>
              <a:t>Science </a:t>
            </a:r>
          </a:p>
          <a:p>
            <a:r>
              <a:rPr lang="en-US" sz="1800">
                <a:latin typeface="Calibri" charset="0"/>
                <a:cs typeface="Calibri" charset="0"/>
              </a:rPr>
              <a:t>State</a:t>
            </a:r>
          </a:p>
          <a:p>
            <a:r>
              <a:rPr lang="en-US" sz="1800">
                <a:latin typeface="Calibri" charset="0"/>
                <a:cs typeface="Calibri" charset="0"/>
              </a:rPr>
              <a:t>Institutions</a:t>
            </a:r>
          </a:p>
        </p:txBody>
      </p:sp>
      <p:cxnSp>
        <p:nvCxnSpPr>
          <p:cNvPr id="89096" name="Straight Arrow Connector 4"/>
          <p:cNvCxnSpPr>
            <a:cxnSpLocks noChangeShapeType="1"/>
          </p:cNvCxnSpPr>
          <p:nvPr/>
        </p:nvCxnSpPr>
        <p:spPr bwMode="auto">
          <a:xfrm>
            <a:off x="5214938" y="4706938"/>
            <a:ext cx="806450" cy="776287"/>
          </a:xfrm>
          <a:prstGeom prst="straightConnector1">
            <a:avLst/>
          </a:prstGeom>
          <a:noFill/>
          <a:ln w="101600">
            <a:solidFill>
              <a:srgbClr val="800000"/>
            </a:solidFill>
            <a:miter lim="800000"/>
            <a:headEnd/>
            <a:tailEnd type="arrow" w="med" len="med"/>
          </a:ln>
          <a:extLst>
            <a:ext uri="{909E8E84-426E-40dd-AFC4-6F175D3DCCD1}">
              <a14:hiddenFill xmlns:a14="http://schemas.microsoft.com/office/drawing/2010/main">
                <a:noFill/>
              </a14:hiddenFill>
            </a:ext>
          </a:extLst>
        </p:spPr>
      </p:cxnSp>
      <p:cxnSp>
        <p:nvCxnSpPr>
          <p:cNvPr id="89097" name="Straight Arrow Connector 12"/>
          <p:cNvCxnSpPr>
            <a:cxnSpLocks noChangeShapeType="1"/>
          </p:cNvCxnSpPr>
          <p:nvPr/>
        </p:nvCxnSpPr>
        <p:spPr bwMode="auto">
          <a:xfrm flipH="1" flipV="1">
            <a:off x="4229100" y="2062163"/>
            <a:ext cx="58738" cy="941387"/>
          </a:xfrm>
          <a:prstGeom prst="straightConnector1">
            <a:avLst/>
          </a:prstGeom>
          <a:noFill/>
          <a:ln w="57150">
            <a:solidFill>
              <a:srgbClr val="800000"/>
            </a:solidFill>
            <a:miter lim="800000"/>
            <a:headEnd/>
            <a:tailEnd type="arrow" w="med" len="med"/>
          </a:ln>
          <a:extLst>
            <a:ext uri="{909E8E84-426E-40dd-AFC4-6F175D3DCCD1}">
              <a14:hiddenFill xmlns:a14="http://schemas.microsoft.com/office/drawing/2010/main">
                <a:noFill/>
              </a14:hiddenFill>
            </a:ext>
          </a:extLst>
        </p:spPr>
      </p:cxnSp>
      <p:cxnSp>
        <p:nvCxnSpPr>
          <p:cNvPr id="89098" name="Straight Arrow Connector 16"/>
          <p:cNvCxnSpPr>
            <a:cxnSpLocks noChangeShapeType="1"/>
          </p:cNvCxnSpPr>
          <p:nvPr/>
        </p:nvCxnSpPr>
        <p:spPr bwMode="auto">
          <a:xfrm flipH="1">
            <a:off x="2451100" y="4559300"/>
            <a:ext cx="928688" cy="893763"/>
          </a:xfrm>
          <a:prstGeom prst="straightConnector1">
            <a:avLst/>
          </a:prstGeom>
          <a:noFill/>
          <a:ln w="38100">
            <a:solidFill>
              <a:srgbClr val="800000"/>
            </a:solidFill>
            <a:miter lim="800000"/>
            <a:headEnd/>
            <a:tailEnd type="arrow" w="med" len="med"/>
          </a:ln>
          <a:extLst>
            <a:ext uri="{909E8E84-426E-40dd-AFC4-6F175D3DCCD1}">
              <a14:hiddenFill xmlns:a14="http://schemas.microsoft.com/office/drawing/2010/main">
                <a:noFill/>
              </a14:hiddenFill>
            </a:ext>
          </a:extLst>
        </p:spPr>
      </p:cxnSp>
      <p:cxnSp>
        <p:nvCxnSpPr>
          <p:cNvPr id="89099" name="Curved Connector 10"/>
          <p:cNvCxnSpPr>
            <a:cxnSpLocks noChangeShapeType="1"/>
          </p:cNvCxnSpPr>
          <p:nvPr/>
        </p:nvCxnSpPr>
        <p:spPr bwMode="auto">
          <a:xfrm rot="16200000" flipV="1">
            <a:off x="4318000" y="2868613"/>
            <a:ext cx="2719387" cy="1614488"/>
          </a:xfrm>
          <a:prstGeom prst="curvedConnector3">
            <a:avLst>
              <a:gd name="adj1" fmla="val 101097"/>
            </a:avLst>
          </a:prstGeom>
          <a:noFill/>
          <a:ln w="76200">
            <a:solidFill>
              <a:srgbClr val="80000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reeform 1"/>
          <p:cNvSpPr>
            <a:spLocks/>
          </p:cNvSpPr>
          <p:nvPr/>
        </p:nvSpPr>
        <p:spPr bwMode="auto">
          <a:xfrm>
            <a:off x="685800" y="381000"/>
            <a:ext cx="8229600" cy="609600"/>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0" y="0"/>
                </a:lnTo>
                <a:lnTo>
                  <a:pt x="21600" y="0"/>
                </a:lnTo>
              </a:path>
            </a:pathLst>
          </a:custGeom>
          <a:noFill/>
          <a:ln w="19050" cap="flat">
            <a:solidFill>
              <a:srgbClr val="00669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9011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033463"/>
            <a:ext cx="8234363"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115" name="Rectangle 5"/>
          <p:cNvSpPr>
            <a:spLocks noGrp="1" noChangeArrowheads="1"/>
          </p:cNvSpPr>
          <p:nvPr>
            <p:ph type="title"/>
          </p:nvPr>
        </p:nvSpPr>
        <p:spPr>
          <a:xfrm>
            <a:off x="685800" y="0"/>
            <a:ext cx="8153400" cy="1514475"/>
          </a:xfrm>
        </p:spPr>
        <p:txBody>
          <a:bodyPr rIns="132080"/>
          <a:lstStyle/>
          <a:p>
            <a:pPr eaLnBrk="1" hangingPunct="1"/>
            <a:r>
              <a:rPr lang="en-US">
                <a:solidFill>
                  <a:srgbClr val="800000"/>
                </a:solidFill>
                <a:latin typeface="Calibri" charset="0"/>
              </a:rPr>
              <a:t>Finding: </a:t>
            </a:r>
            <a:r>
              <a:rPr lang="en-US">
                <a:solidFill>
                  <a:srgbClr val="002060"/>
                </a:solidFill>
                <a:latin typeface="Calibri" charset="0"/>
              </a:rPr>
              <a:t>Transparency builds governance!</a:t>
            </a:r>
          </a:p>
        </p:txBody>
      </p:sp>
      <p:sp>
        <p:nvSpPr>
          <p:cNvPr id="90116" name="Rectangle 6"/>
          <p:cNvSpPr>
            <a:spLocks/>
          </p:cNvSpPr>
          <p:nvPr/>
        </p:nvSpPr>
        <p:spPr bwMode="auto">
          <a:xfrm>
            <a:off x="7048500" y="1000125"/>
            <a:ext cx="1898650" cy="400050"/>
          </a:xfrm>
          <a:prstGeom prst="rect">
            <a:avLst/>
          </a:prstGeom>
          <a:solidFill>
            <a:srgbClr val="D0D0E3"/>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lgn="ctr"/>
            <a:r>
              <a:rPr lang="en-US" sz="2000">
                <a:solidFill>
                  <a:srgbClr val="00005E"/>
                </a:solidFill>
                <a:latin typeface="Calibri" charset="0"/>
                <a:ea typeface="ヒラギノ角ゴ ProN W3" charset="0"/>
                <a:cs typeface="ヒラギノ角ゴ ProN W3" charset="0"/>
                <a:sym typeface="Calibri" charset="0"/>
              </a:rPr>
              <a:t>CBERS image </a:t>
            </a:r>
          </a:p>
        </p:txBody>
      </p:sp>
      <p:sp>
        <p:nvSpPr>
          <p:cNvPr id="90117" name="Rectangle 7"/>
          <p:cNvSpPr>
            <a:spLocks/>
          </p:cNvSpPr>
          <p:nvPr/>
        </p:nvSpPr>
        <p:spPr bwMode="auto">
          <a:xfrm>
            <a:off x="496888" y="6027738"/>
            <a:ext cx="8661400" cy="838200"/>
          </a:xfrm>
          <a:prstGeom prst="rect">
            <a:avLst/>
          </a:prstGeom>
          <a:solidFill>
            <a:srgbClr val="C9D2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575"/>
              </a:spcBef>
            </a:pPr>
            <a:r>
              <a:rPr lang="en-US" sz="2400">
                <a:solidFill>
                  <a:srgbClr val="00003F"/>
                </a:solidFill>
                <a:latin typeface="Calibri" charset="0"/>
                <a:ea typeface="ヒラギノ角ゴ ProN W3" charset="0"/>
                <a:cs typeface="ヒラギノ角ゴ ProN W3" charset="0"/>
                <a:sym typeface="Calibri" charset="0"/>
              </a:rPr>
              <a:t>Science (27 April 2007):  </a:t>
            </a:r>
            <a:r>
              <a:rPr lang="ja-JP" altLang="en-US" sz="2400">
                <a:solidFill>
                  <a:srgbClr val="00003F"/>
                </a:solidFill>
                <a:ea typeface="ヒラギノ角ゴ ProN W3" charset="0"/>
                <a:cs typeface="ヒラギノ角ゴ ProN W3" charset="0"/>
                <a:sym typeface="Calibri Italic" charset="0"/>
              </a:rPr>
              <a:t>“</a:t>
            </a:r>
            <a:r>
              <a:rPr lang="en-US" altLang="ja-JP" sz="2400">
                <a:solidFill>
                  <a:srgbClr val="00003F"/>
                </a:solidFill>
                <a:latin typeface="Calibri Italic" charset="0"/>
                <a:cs typeface="Calibri Italic" charset="0"/>
                <a:sym typeface="Calibri Italic" charset="0"/>
              </a:rPr>
              <a:t>Brazil´s monitoring system is the envy of the world</a:t>
            </a:r>
            <a:r>
              <a:rPr lang="ja-JP" altLang="en-US" sz="2400">
                <a:solidFill>
                  <a:srgbClr val="00003F"/>
                </a:solidFill>
                <a:ea typeface="ヒラギノ角ゴ ProN W3" charset="0"/>
                <a:cs typeface="ヒラギノ角ゴ ProN W3" charset="0"/>
                <a:sym typeface="Calibri Italic" charset="0"/>
              </a:rPr>
              <a:t>”</a:t>
            </a:r>
            <a:r>
              <a:rPr lang="en-US" altLang="ja-JP" sz="2400">
                <a:solidFill>
                  <a:srgbClr val="00003F"/>
                </a:solidFill>
                <a:latin typeface="Calibri Italic" charset="0"/>
                <a:cs typeface="Calibri Italic" charset="0"/>
                <a:sym typeface="Calibri Italic" charset="0"/>
              </a:rPr>
              <a:t>. </a:t>
            </a:r>
            <a:endParaRPr lang="en-US" sz="2400">
              <a:solidFill>
                <a:srgbClr val="00003F"/>
              </a:solidFill>
              <a:latin typeface="Calibri Italic" charset="0"/>
              <a:cs typeface="Calibri Italic" charset="0"/>
              <a:sym typeface="Calibri Italic" charset="0"/>
            </a:endParaRPr>
          </a:p>
        </p:txBody>
      </p:sp>
      <p:sp>
        <p:nvSpPr>
          <p:cNvPr id="90118" name="Rectangle 8"/>
          <p:cNvSpPr>
            <a:spLocks/>
          </p:cNvSpPr>
          <p:nvPr/>
        </p:nvSpPr>
        <p:spPr bwMode="auto">
          <a:xfrm>
            <a:off x="7143750" y="3143250"/>
            <a:ext cx="1870075" cy="400050"/>
          </a:xfrm>
          <a:prstGeom prst="rect">
            <a:avLst/>
          </a:prstGeom>
          <a:solidFill>
            <a:srgbClr val="D0D0E3"/>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r>
              <a:rPr lang="en-US" sz="2000">
                <a:solidFill>
                  <a:srgbClr val="00005E"/>
                </a:solidFill>
                <a:latin typeface="Calibri" charset="0"/>
                <a:ea typeface="ヒラギノ角ゴ ProN W3" charset="0"/>
                <a:cs typeface="ヒラギノ角ゴ ProN W3" charset="0"/>
                <a:sym typeface="Calibri" charset="0"/>
              </a:rPr>
              <a:t>Deforestation</a:t>
            </a:r>
          </a:p>
        </p:txBody>
      </p:sp>
      <p:sp>
        <p:nvSpPr>
          <p:cNvPr id="90119" name="Line 9"/>
          <p:cNvSpPr>
            <a:spLocks noChangeShapeType="1"/>
          </p:cNvSpPr>
          <p:nvPr/>
        </p:nvSpPr>
        <p:spPr bwMode="auto">
          <a:xfrm flipH="1">
            <a:off x="6072188" y="3429000"/>
            <a:ext cx="1071562" cy="857250"/>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0" name="Line 10"/>
          <p:cNvSpPr>
            <a:spLocks noChangeShapeType="1"/>
          </p:cNvSpPr>
          <p:nvPr/>
        </p:nvSpPr>
        <p:spPr bwMode="auto">
          <a:xfrm rot="10800000">
            <a:off x="6500813" y="1857375"/>
            <a:ext cx="1214437" cy="1285875"/>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1" name="Line 11"/>
          <p:cNvSpPr>
            <a:spLocks noChangeShapeType="1"/>
          </p:cNvSpPr>
          <p:nvPr/>
        </p:nvSpPr>
        <p:spPr bwMode="auto">
          <a:xfrm flipH="1">
            <a:off x="8001000" y="3573463"/>
            <a:ext cx="1588" cy="1071562"/>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2" name="Rectangle 12"/>
          <p:cNvSpPr>
            <a:spLocks/>
          </p:cNvSpPr>
          <p:nvPr/>
        </p:nvSpPr>
        <p:spPr bwMode="auto">
          <a:xfrm>
            <a:off x="642938" y="3214688"/>
            <a:ext cx="1589087" cy="400050"/>
          </a:xfrm>
          <a:prstGeom prst="rect">
            <a:avLst/>
          </a:prstGeom>
          <a:solidFill>
            <a:srgbClr val="DDDD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r>
              <a:rPr lang="en-US" sz="2000">
                <a:solidFill>
                  <a:srgbClr val="00005E"/>
                </a:solidFill>
                <a:latin typeface="Calibri" charset="0"/>
                <a:ea typeface="ヒラギノ角ゴ ProN W3" charset="0"/>
                <a:cs typeface="ヒラギノ角ゴ ProN W3" charset="0"/>
                <a:sym typeface="Calibri" charset="0"/>
              </a:rPr>
              <a:t>Degradation </a:t>
            </a:r>
          </a:p>
        </p:txBody>
      </p:sp>
      <p:sp>
        <p:nvSpPr>
          <p:cNvPr id="90123" name="Line 13"/>
          <p:cNvSpPr>
            <a:spLocks noChangeShapeType="1"/>
          </p:cNvSpPr>
          <p:nvPr/>
        </p:nvSpPr>
        <p:spPr bwMode="auto">
          <a:xfrm>
            <a:off x="2276475" y="3476625"/>
            <a:ext cx="1295400" cy="881063"/>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4" name="Freeform 14"/>
          <p:cNvSpPr>
            <a:spLocks/>
          </p:cNvSpPr>
          <p:nvPr/>
        </p:nvSpPr>
        <p:spPr bwMode="auto">
          <a:xfrm>
            <a:off x="2822575" y="3524250"/>
            <a:ext cx="3152775" cy="2476500"/>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0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5963" y="4181"/>
                </a:moveTo>
                <a:lnTo>
                  <a:pt x="5172" y="10839"/>
                </a:lnTo>
                <a:lnTo>
                  <a:pt x="1095" y="16413"/>
                </a:lnTo>
                <a:lnTo>
                  <a:pt x="0" y="21523"/>
                </a:lnTo>
                <a:lnTo>
                  <a:pt x="16063" y="21600"/>
                </a:lnTo>
                <a:lnTo>
                  <a:pt x="21174" y="19277"/>
                </a:lnTo>
                <a:lnTo>
                  <a:pt x="20261" y="17806"/>
                </a:lnTo>
                <a:lnTo>
                  <a:pt x="16550" y="19123"/>
                </a:lnTo>
                <a:lnTo>
                  <a:pt x="16550" y="17265"/>
                </a:lnTo>
                <a:lnTo>
                  <a:pt x="21600" y="14632"/>
                </a:lnTo>
                <a:lnTo>
                  <a:pt x="20018" y="13626"/>
                </a:lnTo>
                <a:cubicBezTo>
                  <a:pt x="19097" y="11125"/>
                  <a:pt x="19105" y="12060"/>
                  <a:pt x="19105" y="11071"/>
                </a:cubicBezTo>
                <a:lnTo>
                  <a:pt x="20201" y="10452"/>
                </a:lnTo>
                <a:lnTo>
                  <a:pt x="18254" y="6968"/>
                </a:lnTo>
                <a:lnTo>
                  <a:pt x="13690" y="8439"/>
                </a:lnTo>
                <a:lnTo>
                  <a:pt x="13021" y="6348"/>
                </a:lnTo>
                <a:lnTo>
                  <a:pt x="16550" y="5574"/>
                </a:lnTo>
                <a:lnTo>
                  <a:pt x="15698" y="3639"/>
                </a:lnTo>
                <a:lnTo>
                  <a:pt x="14725" y="4955"/>
                </a:lnTo>
                <a:lnTo>
                  <a:pt x="14542" y="4026"/>
                </a:lnTo>
                <a:lnTo>
                  <a:pt x="16367" y="2632"/>
                </a:lnTo>
                <a:lnTo>
                  <a:pt x="15576" y="1781"/>
                </a:lnTo>
                <a:lnTo>
                  <a:pt x="14481" y="3097"/>
                </a:lnTo>
                <a:lnTo>
                  <a:pt x="15272" y="1316"/>
                </a:lnTo>
                <a:lnTo>
                  <a:pt x="14116" y="2400"/>
                </a:lnTo>
                <a:lnTo>
                  <a:pt x="13934" y="2090"/>
                </a:lnTo>
                <a:lnTo>
                  <a:pt x="13994" y="0"/>
                </a:lnTo>
                <a:lnTo>
                  <a:pt x="6510" y="1935"/>
                </a:lnTo>
                <a:lnTo>
                  <a:pt x="5963" y="4181"/>
                </a:lnTo>
                <a:close/>
                <a:moveTo>
                  <a:pt x="5963" y="4181"/>
                </a:moveTo>
              </a:path>
            </a:pathLst>
          </a:custGeom>
          <a:noFill/>
          <a:ln w="38100" cap="flat">
            <a:solidFill>
              <a:srgbClr val="3333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0125" name="Freeform 15"/>
          <p:cNvSpPr>
            <a:spLocks/>
          </p:cNvSpPr>
          <p:nvPr/>
        </p:nvSpPr>
        <p:spPr bwMode="auto">
          <a:xfrm>
            <a:off x="2859088" y="1651000"/>
            <a:ext cx="1374775" cy="9413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5992" y="6928"/>
                </a:moveTo>
                <a:lnTo>
                  <a:pt x="3763" y="13449"/>
                </a:lnTo>
                <a:lnTo>
                  <a:pt x="0" y="15079"/>
                </a:lnTo>
                <a:lnTo>
                  <a:pt x="1951" y="20174"/>
                </a:lnTo>
                <a:lnTo>
                  <a:pt x="10034" y="21600"/>
                </a:lnTo>
                <a:lnTo>
                  <a:pt x="17977" y="18543"/>
                </a:lnTo>
                <a:lnTo>
                  <a:pt x="21600" y="13857"/>
                </a:lnTo>
                <a:lnTo>
                  <a:pt x="19092" y="0"/>
                </a:lnTo>
                <a:lnTo>
                  <a:pt x="13935" y="3260"/>
                </a:lnTo>
                <a:lnTo>
                  <a:pt x="12681" y="4075"/>
                </a:lnTo>
                <a:lnTo>
                  <a:pt x="10591" y="3260"/>
                </a:lnTo>
                <a:lnTo>
                  <a:pt x="6968" y="1019"/>
                </a:lnTo>
                <a:lnTo>
                  <a:pt x="5853" y="2649"/>
                </a:lnTo>
                <a:lnTo>
                  <a:pt x="5992" y="6928"/>
                </a:lnTo>
                <a:close/>
                <a:moveTo>
                  <a:pt x="5992" y="6928"/>
                </a:moveTo>
              </a:path>
            </a:pathLst>
          </a:custGeom>
          <a:noFill/>
          <a:ln w="38100" cap="flat">
            <a:solidFill>
              <a:srgbClr val="3333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0126" name="Line 16"/>
          <p:cNvSpPr>
            <a:spLocks noChangeShapeType="1"/>
          </p:cNvSpPr>
          <p:nvPr/>
        </p:nvSpPr>
        <p:spPr bwMode="auto">
          <a:xfrm rot="10800000" flipH="1">
            <a:off x="2219325" y="2571750"/>
            <a:ext cx="995363" cy="842963"/>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7" name="Line 17"/>
          <p:cNvSpPr>
            <a:spLocks noChangeShapeType="1"/>
          </p:cNvSpPr>
          <p:nvPr/>
        </p:nvSpPr>
        <p:spPr bwMode="auto">
          <a:xfrm flipH="1">
            <a:off x="6643688" y="3571875"/>
            <a:ext cx="928687" cy="2286000"/>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8" name="Line 18"/>
          <p:cNvSpPr>
            <a:spLocks noChangeShapeType="1"/>
          </p:cNvSpPr>
          <p:nvPr/>
        </p:nvSpPr>
        <p:spPr bwMode="auto">
          <a:xfrm rot="10800000">
            <a:off x="6438900" y="2724150"/>
            <a:ext cx="704850" cy="619125"/>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Calibri" charset="0"/>
              </a:rPr>
              <a:t>Foundations of modern democracies</a:t>
            </a:r>
          </a:p>
        </p:txBody>
      </p:sp>
      <p:sp>
        <p:nvSpPr>
          <p:cNvPr id="27650" name="Isosceles Triangle 2"/>
          <p:cNvSpPr>
            <a:spLocks noChangeArrowheads="1"/>
          </p:cNvSpPr>
          <p:nvPr/>
        </p:nvSpPr>
        <p:spPr bwMode="auto">
          <a:xfrm>
            <a:off x="2357438" y="1895475"/>
            <a:ext cx="4273550" cy="3040063"/>
          </a:xfrm>
          <a:prstGeom prst="triangle">
            <a:avLst>
              <a:gd name="adj" fmla="val 50000"/>
            </a:avLst>
          </a:prstGeom>
          <a:solidFill>
            <a:srgbClr val="F1F18D"/>
          </a:solidFill>
          <a:ln w="9525">
            <a:solidFill>
              <a:schemeClr val="tx1"/>
            </a:solidFill>
            <a:miter lim="800000"/>
            <a:headEnd/>
            <a:tailEnd/>
          </a:ln>
        </p:spPr>
        <p:txBody>
          <a:bodyPr wrap="none"/>
          <a:lstStyle/>
          <a:p>
            <a:endParaRPr lang="en-GB"/>
          </a:p>
        </p:txBody>
      </p:sp>
      <p:sp>
        <p:nvSpPr>
          <p:cNvPr id="27651" name="TextBox 3"/>
          <p:cNvSpPr txBox="1">
            <a:spLocks noChangeArrowheads="1"/>
          </p:cNvSpPr>
          <p:nvPr/>
        </p:nvSpPr>
        <p:spPr bwMode="auto">
          <a:xfrm>
            <a:off x="2601913" y="1514475"/>
            <a:ext cx="4711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en-US" sz="2800">
                <a:solidFill>
                  <a:srgbClr val="00005E"/>
                </a:solidFill>
                <a:latin typeface="Calibri" charset="0"/>
                <a:cs typeface="Calibri" charset="0"/>
              </a:rPr>
              <a:t>State (</a:t>
            </a:r>
            <a:r>
              <a:rPr lang="en-US" sz="2800" i="1">
                <a:solidFill>
                  <a:srgbClr val="00005E"/>
                </a:solidFill>
                <a:latin typeface="Calibri" charset="0"/>
                <a:cs typeface="Calibri" charset="0"/>
              </a:rPr>
              <a:t>power by technical staff</a:t>
            </a:r>
            <a:r>
              <a:rPr lang="en-US" sz="2800">
                <a:solidFill>
                  <a:srgbClr val="00005E"/>
                </a:solidFill>
                <a:latin typeface="Calibri" charset="0"/>
                <a:cs typeface="Calibri" charset="0"/>
              </a:rPr>
              <a:t>)</a:t>
            </a:r>
          </a:p>
        </p:txBody>
      </p:sp>
      <p:sp>
        <p:nvSpPr>
          <p:cNvPr id="27652" name="TextBox 4"/>
          <p:cNvSpPr txBox="1">
            <a:spLocks noChangeArrowheads="1"/>
          </p:cNvSpPr>
          <p:nvPr/>
        </p:nvSpPr>
        <p:spPr bwMode="auto">
          <a:xfrm>
            <a:off x="5541963" y="4856163"/>
            <a:ext cx="34194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800">
                <a:solidFill>
                  <a:srgbClr val="00005E"/>
                </a:solidFill>
                <a:latin typeface="Calibri" charset="0"/>
                <a:cs typeface="Calibri" charset="0"/>
              </a:rPr>
              <a:t>Society</a:t>
            </a:r>
          </a:p>
          <a:p>
            <a:pPr algn="ctr" eaLnBrk="1" hangingPunct="1"/>
            <a:r>
              <a:rPr lang="en-US" sz="2800">
                <a:solidFill>
                  <a:srgbClr val="00005E"/>
                </a:solidFill>
                <a:latin typeface="Calibri" charset="0"/>
                <a:cs typeface="Calibri" charset="0"/>
              </a:rPr>
              <a:t>(</a:t>
            </a:r>
            <a:r>
              <a:rPr lang="en-US" sz="2800" i="1">
                <a:solidFill>
                  <a:srgbClr val="00005E"/>
                </a:solidFill>
                <a:latin typeface="Calibri" charset="0"/>
                <a:cs typeface="Calibri" charset="0"/>
              </a:rPr>
              <a:t>public accountability</a:t>
            </a:r>
            <a:r>
              <a:rPr lang="en-US" sz="2800">
                <a:solidFill>
                  <a:srgbClr val="00005E"/>
                </a:solidFill>
                <a:latin typeface="Calibri" charset="0"/>
                <a:cs typeface="Calibri" charset="0"/>
              </a:rPr>
              <a:t>)</a:t>
            </a:r>
          </a:p>
        </p:txBody>
      </p:sp>
      <p:sp>
        <p:nvSpPr>
          <p:cNvPr id="27653" name="TextBox 5"/>
          <p:cNvSpPr txBox="1">
            <a:spLocks noChangeArrowheads="1"/>
          </p:cNvSpPr>
          <p:nvPr/>
        </p:nvSpPr>
        <p:spPr bwMode="auto">
          <a:xfrm>
            <a:off x="1181100" y="4905375"/>
            <a:ext cx="2195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800">
                <a:solidFill>
                  <a:srgbClr val="00005E"/>
                </a:solidFill>
                <a:latin typeface="Calibri" charset="0"/>
                <a:cs typeface="Calibri" charset="0"/>
              </a:rPr>
              <a:t>Rule of law</a:t>
            </a:r>
          </a:p>
          <a:p>
            <a:pPr algn="ctr" eaLnBrk="1" hangingPunct="1"/>
            <a:r>
              <a:rPr lang="en-US" sz="2800">
                <a:solidFill>
                  <a:srgbClr val="00005E"/>
                </a:solidFill>
                <a:latin typeface="Calibri" charset="0"/>
                <a:cs typeface="Calibri" charset="0"/>
              </a:rPr>
              <a:t>(</a:t>
            </a:r>
            <a:r>
              <a:rPr lang="en-US" sz="2800" i="1">
                <a:solidFill>
                  <a:srgbClr val="00005E"/>
                </a:solidFill>
                <a:latin typeface="Calibri" charset="0"/>
                <a:cs typeface="Calibri" charset="0"/>
              </a:rPr>
              <a:t>limits power</a:t>
            </a:r>
            <a:r>
              <a:rPr lang="en-US" sz="2800">
                <a:solidFill>
                  <a:srgbClr val="00005E"/>
                </a:solidFill>
                <a:latin typeface="Calibri" charset="0"/>
                <a:cs typeface="Calibri" charset="0"/>
              </a:rPr>
              <a:t>)</a:t>
            </a:r>
          </a:p>
        </p:txBody>
      </p:sp>
      <p:sp>
        <p:nvSpPr>
          <p:cNvPr id="27654" name="TextBox 6"/>
          <p:cNvSpPr txBox="1">
            <a:spLocks noChangeArrowheads="1"/>
          </p:cNvSpPr>
          <p:nvPr/>
        </p:nvSpPr>
        <p:spPr bwMode="auto">
          <a:xfrm>
            <a:off x="6858000" y="1098550"/>
            <a:ext cx="2286000" cy="338138"/>
          </a:xfrm>
          <a:prstGeom prst="rect">
            <a:avLst/>
          </a:prstGeom>
          <a:solidFill>
            <a:srgbClr val="C9D6FF"/>
          </a:solidFill>
          <a:ln w="9525">
            <a:solidFill>
              <a:srgbClr val="000000"/>
            </a:solidFill>
            <a:miter lim="800000"/>
            <a:headEnd/>
            <a:tailEnd/>
          </a:ln>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en-US" sz="1600">
                <a:latin typeface="Calibri" charset="0"/>
                <a:cs typeface="Calibri" charset="0"/>
              </a:rPr>
              <a:t>source: Fukuyama (2011)</a:t>
            </a:r>
          </a:p>
        </p:txBody>
      </p:sp>
      <p:sp>
        <p:nvSpPr>
          <p:cNvPr id="27655" name="TextBox 7"/>
          <p:cNvSpPr txBox="1">
            <a:spLocks noChangeArrowheads="1"/>
          </p:cNvSpPr>
          <p:nvPr/>
        </p:nvSpPr>
        <p:spPr bwMode="auto">
          <a:xfrm>
            <a:off x="2078038" y="5903913"/>
            <a:ext cx="5419725"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800">
                <a:solidFill>
                  <a:srgbClr val="800000"/>
                </a:solidFill>
                <a:latin typeface="Calibri" charset="0"/>
                <a:cs typeface="Calibri" charset="0"/>
              </a:rPr>
              <a:t>How the interplay between science, </a:t>
            </a:r>
          </a:p>
          <a:p>
            <a:pPr algn="ctr" eaLnBrk="1" hangingPunct="1"/>
            <a:r>
              <a:rPr lang="en-US" sz="2800">
                <a:solidFill>
                  <a:srgbClr val="800000"/>
                </a:solidFill>
                <a:latin typeface="Calibri" charset="0"/>
                <a:cs typeface="Calibri" charset="0"/>
              </a:rPr>
              <a:t>public opinion and government?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5"/>
          <p:cNvSpPr txBox="1">
            <a:spLocks noChangeArrowheads="1"/>
          </p:cNvSpPr>
          <p:nvPr/>
        </p:nvSpPr>
        <p:spPr bwMode="auto">
          <a:xfrm>
            <a:off x="2565400" y="3505200"/>
            <a:ext cx="1857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spcBef>
                <a:spcPct val="50000"/>
              </a:spcBef>
            </a:pPr>
            <a:r>
              <a:rPr lang="en-US" sz="1000" b="1">
                <a:solidFill>
                  <a:srgbClr val="FFFF99"/>
                </a:solidFill>
                <a:latin typeface="Verdana" charset="0"/>
                <a:ea typeface="Geneva" charset="0"/>
                <a:cs typeface="Geneva" charset="0"/>
              </a:rPr>
              <a:t>~230 scenes Landsat/year</a:t>
            </a:r>
            <a:endParaRPr lang="pt-BR" sz="1000" b="1">
              <a:solidFill>
                <a:srgbClr val="FFFF99"/>
              </a:solidFill>
              <a:latin typeface="Verdana" charset="0"/>
              <a:ea typeface="Geneva" charset="0"/>
              <a:cs typeface="Geneva" charset="0"/>
            </a:endParaRPr>
          </a:p>
        </p:txBody>
      </p:sp>
      <p:pic>
        <p:nvPicPr>
          <p:cNvPr id="28674" name="Picture 2" descr="terraAmaz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757363"/>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prodes_acum_97b"/>
          <p:cNvPicPr>
            <a:picLocks noChangeAspect="1" noChangeArrowheads="1"/>
          </p:cNvPicPr>
          <p:nvPr/>
        </p:nvPicPr>
        <p:blipFill>
          <a:blip r:embed="rId4">
            <a:extLst>
              <a:ext uri="{28A0092B-C50C-407E-A947-70E740481C1C}">
                <a14:useLocalDpi xmlns:a14="http://schemas.microsoft.com/office/drawing/2010/main" val="0"/>
              </a:ext>
            </a:extLst>
          </a:blip>
          <a:srcRect l="630" r="-414"/>
          <a:stretch>
            <a:fillRect/>
          </a:stretch>
        </p:blipFill>
        <p:spPr bwMode="auto">
          <a:xfrm>
            <a:off x="3052763" y="1263650"/>
            <a:ext cx="6091237"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p:cNvSpPr>
            <a:spLocks noChangeArrowheads="1"/>
          </p:cNvSpPr>
          <p:nvPr/>
        </p:nvSpPr>
        <p:spPr bwMode="auto">
          <a:xfrm>
            <a:off x="522941" y="5711825"/>
            <a:ext cx="8456705" cy="992188"/>
          </a:xfrm>
          <a:prstGeom prst="rect">
            <a:avLst/>
          </a:prstGeom>
          <a:solidFill>
            <a:srgbClr val="DDDDDD"/>
          </a:solidFill>
          <a:ln w="9525">
            <a:solidFill>
              <a:schemeClr val="tx1"/>
            </a:solidFill>
            <a:miter lim="800000"/>
            <a:headEnd/>
            <a:tailEnd/>
          </a:ln>
        </p:spPr>
        <p:txBody>
          <a:bodyPr wrap="none" anchor="ctr"/>
          <a:lstStyle/>
          <a:p>
            <a:pPr algn="ctr"/>
            <a:r>
              <a:rPr lang="pt-BR" sz="2800" dirty="0" err="1">
                <a:solidFill>
                  <a:srgbClr val="002060"/>
                </a:solidFill>
                <a:latin typeface="Calibri" charset="0"/>
              </a:rPr>
              <a:t>Yearly</a:t>
            </a:r>
            <a:r>
              <a:rPr lang="pt-BR" sz="2800" dirty="0">
                <a:solidFill>
                  <a:srgbClr val="002060"/>
                </a:solidFill>
                <a:latin typeface="Calibri" charset="0"/>
              </a:rPr>
              <a:t> </a:t>
            </a:r>
            <a:r>
              <a:rPr lang="pt-BR" sz="2800" dirty="0" err="1">
                <a:solidFill>
                  <a:srgbClr val="002060"/>
                </a:solidFill>
                <a:latin typeface="Calibri" charset="0"/>
              </a:rPr>
              <a:t>detailed</a:t>
            </a:r>
            <a:r>
              <a:rPr lang="pt-BR" sz="2800" dirty="0">
                <a:solidFill>
                  <a:srgbClr val="002060"/>
                </a:solidFill>
                <a:latin typeface="Calibri" charset="0"/>
              </a:rPr>
              <a:t> </a:t>
            </a:r>
            <a:r>
              <a:rPr lang="pt-BR" sz="2800" dirty="0" err="1">
                <a:solidFill>
                  <a:srgbClr val="002060"/>
                </a:solidFill>
                <a:latin typeface="Calibri" charset="0"/>
              </a:rPr>
              <a:t>estimates</a:t>
            </a:r>
            <a:r>
              <a:rPr lang="pt-BR" sz="2800" dirty="0">
                <a:solidFill>
                  <a:srgbClr val="002060"/>
                </a:solidFill>
                <a:latin typeface="Calibri" charset="0"/>
              </a:rPr>
              <a:t> </a:t>
            </a:r>
            <a:r>
              <a:rPr lang="pt-BR" sz="2800" dirty="0" err="1">
                <a:solidFill>
                  <a:srgbClr val="002060"/>
                </a:solidFill>
                <a:latin typeface="Calibri" charset="0"/>
              </a:rPr>
              <a:t>of</a:t>
            </a:r>
            <a:r>
              <a:rPr lang="pt-BR" sz="2800" dirty="0">
                <a:solidFill>
                  <a:srgbClr val="002060"/>
                </a:solidFill>
                <a:latin typeface="Calibri" charset="0"/>
              </a:rPr>
              <a:t> </a:t>
            </a:r>
            <a:r>
              <a:rPr lang="pt-BR" sz="2800" dirty="0" err="1">
                <a:solidFill>
                  <a:srgbClr val="002060"/>
                </a:solidFill>
                <a:latin typeface="Calibri" charset="0"/>
              </a:rPr>
              <a:t>clear-cut</a:t>
            </a:r>
            <a:r>
              <a:rPr lang="pt-BR" sz="2800" dirty="0">
                <a:solidFill>
                  <a:srgbClr val="002060"/>
                </a:solidFill>
                <a:latin typeface="Calibri" charset="0"/>
              </a:rPr>
              <a:t> </a:t>
            </a:r>
            <a:r>
              <a:rPr lang="pt-BR" sz="2800" dirty="0" err="1">
                <a:solidFill>
                  <a:srgbClr val="002060"/>
                </a:solidFill>
                <a:latin typeface="Calibri" charset="0"/>
              </a:rPr>
              <a:t>areas</a:t>
            </a:r>
            <a:r>
              <a:rPr lang="pt-BR" sz="2800" dirty="0">
                <a:solidFill>
                  <a:srgbClr val="002060"/>
                </a:solidFill>
                <a:latin typeface="Calibri" charset="0"/>
              </a:rPr>
              <a:t> </a:t>
            </a:r>
            <a:r>
              <a:rPr lang="pt-BR" sz="2800" dirty="0" smtClean="0">
                <a:solidFill>
                  <a:srgbClr val="002060"/>
                </a:solidFill>
                <a:latin typeface="Calibri" charset="0"/>
              </a:rPr>
              <a:t>(</a:t>
            </a:r>
            <a:r>
              <a:rPr lang="pt-BR" sz="2800" dirty="0" err="1">
                <a:solidFill>
                  <a:srgbClr val="002060"/>
                </a:solidFill>
                <a:latin typeface="Calibri" charset="0"/>
              </a:rPr>
              <a:t>wall-to-wall</a:t>
            </a:r>
            <a:r>
              <a:rPr lang="pt-BR" sz="2800" dirty="0" smtClean="0">
                <a:solidFill>
                  <a:srgbClr val="002060"/>
                </a:solidFill>
                <a:latin typeface="Calibri" charset="0"/>
              </a:rPr>
              <a:t>)</a:t>
            </a:r>
          </a:p>
          <a:p>
            <a:pPr algn="ctr"/>
            <a:r>
              <a:rPr lang="pt-BR" sz="2800" dirty="0" smtClean="0">
                <a:solidFill>
                  <a:srgbClr val="002060"/>
                </a:solidFill>
                <a:latin typeface="Calibri" charset="0"/>
              </a:rPr>
              <a:t>Data </a:t>
            </a:r>
            <a:r>
              <a:rPr lang="pt-BR" sz="2800" dirty="0" err="1" smtClean="0">
                <a:solidFill>
                  <a:srgbClr val="002060"/>
                </a:solidFill>
                <a:latin typeface="Calibri" charset="0"/>
              </a:rPr>
              <a:t>released</a:t>
            </a:r>
            <a:r>
              <a:rPr lang="pt-BR" sz="2800" dirty="0" smtClean="0">
                <a:solidFill>
                  <a:srgbClr val="002060"/>
                </a:solidFill>
                <a:latin typeface="Calibri" charset="0"/>
              </a:rPr>
              <a:t> </a:t>
            </a:r>
            <a:r>
              <a:rPr lang="pt-BR" sz="2800" dirty="0" err="1" smtClean="0">
                <a:solidFill>
                  <a:srgbClr val="002060"/>
                </a:solidFill>
                <a:latin typeface="Calibri" charset="0"/>
              </a:rPr>
              <a:t>openly</a:t>
            </a:r>
            <a:r>
              <a:rPr lang="pt-BR" sz="2800" dirty="0" smtClean="0">
                <a:solidFill>
                  <a:srgbClr val="002060"/>
                </a:solidFill>
                <a:latin typeface="Calibri" charset="0"/>
              </a:rPr>
              <a:t> </a:t>
            </a:r>
            <a:r>
              <a:rPr lang="pt-BR" sz="2800" dirty="0" err="1" smtClean="0">
                <a:solidFill>
                  <a:srgbClr val="002060"/>
                </a:solidFill>
                <a:latin typeface="Calibri" charset="0"/>
              </a:rPr>
              <a:t>after</a:t>
            </a:r>
            <a:r>
              <a:rPr lang="pt-BR" sz="2800" dirty="0" smtClean="0">
                <a:solidFill>
                  <a:srgbClr val="002060"/>
                </a:solidFill>
                <a:latin typeface="Calibri" charset="0"/>
              </a:rPr>
              <a:t> 2003</a:t>
            </a:r>
            <a:endParaRPr lang="en-US" sz="2800" dirty="0">
              <a:solidFill>
                <a:srgbClr val="002060"/>
              </a:solidFill>
              <a:latin typeface="Calibri" charset="0"/>
            </a:endParaRPr>
          </a:p>
        </p:txBody>
      </p:sp>
      <p:sp>
        <p:nvSpPr>
          <p:cNvPr id="9" name="Título 1"/>
          <p:cNvSpPr txBox="1">
            <a:spLocks/>
          </p:cNvSpPr>
          <p:nvPr/>
        </p:nvSpPr>
        <p:spPr bwMode="auto">
          <a:xfrm>
            <a:off x="990600" y="1782763"/>
            <a:ext cx="8153400" cy="762000"/>
          </a:xfrm>
          <a:prstGeom prst="rect">
            <a:avLst/>
          </a:prstGeom>
          <a:noFill/>
          <a:ln w="9525">
            <a:noFill/>
            <a:miter lim="800000"/>
            <a:headEnd/>
            <a:tailEnd/>
          </a:ln>
        </p:spPr>
        <p:txBody>
          <a:bodyPr anchor="ctr"/>
          <a:lstStyle/>
          <a:p>
            <a:pPr>
              <a:defRPr/>
            </a:pPr>
            <a:endParaRPr lang="pt-BR" sz="3000" b="1" kern="0" dirty="0">
              <a:solidFill>
                <a:srgbClr val="003366"/>
              </a:solidFill>
              <a:latin typeface="+mj-lt"/>
              <a:ea typeface="+mj-ea"/>
              <a:cs typeface="+mj-cs"/>
            </a:endParaRPr>
          </a:p>
        </p:txBody>
      </p:sp>
      <p:sp>
        <p:nvSpPr>
          <p:cNvPr id="28678" name="Título 9"/>
          <p:cNvSpPr>
            <a:spLocks noGrp="1"/>
          </p:cNvSpPr>
          <p:nvPr>
            <p:ph type="title"/>
          </p:nvPr>
        </p:nvSpPr>
        <p:spPr>
          <a:xfrm>
            <a:off x="627063" y="379413"/>
            <a:ext cx="8516937" cy="950912"/>
          </a:xfrm>
        </p:spPr>
        <p:txBody>
          <a:bodyPr/>
          <a:lstStyle/>
          <a:p>
            <a:pPr eaLnBrk="1" hangingPunct="1"/>
            <a:r>
              <a:rPr lang="pt-BR" dirty="0">
                <a:latin typeface="Calibri" charset="0"/>
              </a:rPr>
              <a:t>INPE: </a:t>
            </a:r>
            <a:r>
              <a:rPr lang="pt-BR" dirty="0" err="1">
                <a:latin typeface="Calibri" charset="0"/>
              </a:rPr>
              <a:t>Clear-cut</a:t>
            </a:r>
            <a:r>
              <a:rPr lang="pt-BR" dirty="0">
                <a:latin typeface="Calibri" charset="0"/>
              </a:rPr>
              <a:t> </a:t>
            </a:r>
            <a:r>
              <a:rPr lang="pt-BR" dirty="0" err="1">
                <a:latin typeface="Calibri" charset="0"/>
              </a:rPr>
              <a:t>deforestation</a:t>
            </a:r>
            <a:r>
              <a:rPr lang="pt-BR" dirty="0">
                <a:latin typeface="Calibri" charset="0"/>
              </a:rPr>
              <a:t> </a:t>
            </a:r>
            <a:r>
              <a:rPr lang="pt-BR" dirty="0" err="1">
                <a:latin typeface="Calibri" charset="0"/>
              </a:rPr>
              <a:t>mapping</a:t>
            </a:r>
            <a:r>
              <a:rPr lang="pt-BR" dirty="0">
                <a:latin typeface="Calibri" charset="0"/>
              </a:rPr>
              <a:t> </a:t>
            </a:r>
            <a:r>
              <a:rPr lang="pt-BR" dirty="0" err="1">
                <a:latin typeface="Calibri" charset="0"/>
              </a:rPr>
              <a:t>of</a:t>
            </a:r>
            <a:r>
              <a:rPr lang="pt-BR" dirty="0">
                <a:latin typeface="Calibri" charset="0"/>
              </a:rPr>
              <a:t> </a:t>
            </a:r>
            <a:r>
              <a:rPr lang="pt-BR" dirty="0" err="1">
                <a:latin typeface="Calibri" charset="0"/>
              </a:rPr>
              <a:t>Amazonia</a:t>
            </a:r>
            <a:r>
              <a:rPr lang="pt-BR" dirty="0">
                <a:latin typeface="Calibri" charset="0"/>
              </a:rPr>
              <a:t> </a:t>
            </a:r>
            <a:r>
              <a:rPr lang="pt-BR" dirty="0" err="1">
                <a:latin typeface="Calibri" charset="0"/>
              </a:rPr>
              <a:t>since</a:t>
            </a:r>
            <a:r>
              <a:rPr lang="pt-BR" dirty="0">
                <a:latin typeface="Calibri" charset="0"/>
              </a:rPr>
              <a:t> 1988</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 Espindola">
      <a:majorFont>
        <a:latin typeface="Humnst777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algn="ctr">
          <a:spcBef>
            <a:spcPct val="50000"/>
          </a:spcBef>
          <a:defRPr sz="3000" b="1" dirty="0" smtClean="0">
            <a:latin typeface="Humnst777 BT" pitchFamily="34" charset="0"/>
          </a:defRPr>
        </a:defPPr>
      </a:lstStyle>
    </a:txDef>
  </a:objectDefaults>
  <a:extraClrSchemeLst/>
</a:theme>
</file>

<file path=ppt/theme/theme3.xml><?xml version="1.0" encoding="utf-8"?>
<a:theme xmlns:a="http://schemas.openxmlformats.org/drawingml/2006/main" name="2_INPE">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modelo_apres</Template>
  <TotalTime>13603</TotalTime>
  <Words>1926</Words>
  <Application>Microsoft Macintosh PowerPoint</Application>
  <PresentationFormat>On-screen Show (4:3)</PresentationFormat>
  <Paragraphs>357</Paragraphs>
  <Slides>78</Slides>
  <Notes>35</Notes>
  <HiddenSlides>0</HiddenSlides>
  <MMClips>0</MMClips>
  <ScaleCrop>false</ScaleCrop>
  <HeadingPairs>
    <vt:vector size="4" baseType="variant">
      <vt:variant>
        <vt:lpstr>Theme</vt:lpstr>
      </vt:variant>
      <vt:variant>
        <vt:i4>4</vt:i4>
      </vt:variant>
      <vt:variant>
        <vt:lpstr>Slide Titles</vt:lpstr>
      </vt:variant>
      <vt:variant>
        <vt:i4>78</vt:i4>
      </vt:variant>
    </vt:vector>
  </HeadingPairs>
  <TitlesOfParts>
    <vt:vector size="82" baseType="lpstr">
      <vt:lpstr>2_Pixel</vt:lpstr>
      <vt:lpstr>1_Personalizar design</vt:lpstr>
      <vt:lpstr>2_INPE</vt:lpstr>
      <vt:lpstr>4_Pixel</vt:lpstr>
      <vt:lpstr>Land change in Brazilian Amazonia: A case study in nature-society interaction </vt:lpstr>
      <vt:lpstr>PowerPoint Presentation</vt:lpstr>
      <vt:lpstr>PowerPoint Presentation</vt:lpstr>
      <vt:lpstr>The challenge: reducing deforestation</vt:lpstr>
      <vt:lpstr>PowerPoint Presentation</vt:lpstr>
      <vt:lpstr>PowerPoint Presentation</vt:lpstr>
      <vt:lpstr>Amazonia and Europe </vt:lpstr>
      <vt:lpstr>Foundations of modern democracies</vt:lpstr>
      <vt:lpstr>INPE: Clear-cut deforestation mapping of Amazonia since 1988</vt:lpstr>
      <vt:lpstr>Global Change</vt:lpstr>
      <vt:lpstr>How does deforestation happen?</vt:lpstr>
      <vt:lpstr>Slash and burn</vt:lpstr>
      <vt:lpstr>Progressive degradation</vt:lpstr>
      <vt:lpstr>How does deforestation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hard is to use MODIS images to detect deforestation?</vt:lpstr>
      <vt:lpstr>PowerPoint Presentation</vt:lpstr>
      <vt:lpstr>How hard is to use MODIS images to detect deforestation?</vt:lpstr>
      <vt:lpstr>PowerPoint Presentation</vt:lpstr>
      <vt:lpstr>Monitoring forest degradation</vt:lpstr>
      <vt:lpstr>Reaching out to public policy</vt:lpstr>
      <vt:lpstr>Transparency builds credibility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Protected areas deter deforestation</vt:lpstr>
      <vt:lpstr>Finding: Deforestation is becoming harder to detect </vt:lpstr>
      <vt:lpstr>For a while, everything was well...</vt:lpstr>
      <vt:lpstr>Then, in January 2008...</vt:lpstr>
      <vt:lpstr>What do you do when you make an error?</vt:lpstr>
      <vt:lpstr>PowerPoint Presentation</vt:lpstr>
      <vt:lpstr>Public opinion – based on open data – forces government to act </vt:lpstr>
      <vt:lpstr>Finding:  Command and control actions are effective means to curb deforestation </vt:lpstr>
      <vt:lpstr>PowerPoint Presentation</vt:lpstr>
      <vt:lpstr>Deforestation hotspots: March-May 2011</vt:lpstr>
      <vt:lpstr>Deforestation hotspots: June-August 2011</vt:lpstr>
      <vt:lpstr>Finding: Markets have a positive rôle</vt:lpstr>
      <vt:lpstr>PowerPoint Presentation</vt:lpstr>
      <vt:lpstr>How does Science influence policy? </vt:lpstr>
      <vt:lpstr>PowerPoint Presentation</vt:lpstr>
      <vt:lpstr>How much it takes to survey Amazonia?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we using the forest?</vt:lpstr>
      <vt:lpstr>The extent of illegal deforestation</vt:lpstr>
      <vt:lpstr>PowerPoint Presentation</vt:lpstr>
      <vt:lpstr>Challenges in monitoring</vt:lpstr>
      <vt:lpstr>Working hypothesis</vt:lpstr>
      <vt:lpstr>Deforestation event detection: coverages and time series  </vt:lpstr>
      <vt:lpstr>PowerPoint Presentation</vt:lpstr>
      <vt:lpstr>PowerPoint Presentation</vt:lpstr>
      <vt:lpstr>GeoDMA: Data mining using geospatial data</vt:lpstr>
      <vt:lpstr>Occupation patterns in Amazonia</vt:lpstr>
      <vt:lpstr>GeoDMA: Classification of patterns of deforestation  </vt:lpstr>
      <vt:lpstr>TerraME: nature-society modelling</vt:lpstr>
      <vt:lpstr>Deforestation: simulated x observed</vt:lpstr>
      <vt:lpstr>Frontier evolution in Sao Felix</vt:lpstr>
      <vt:lpstr>Foundations of modern democracies</vt:lpstr>
      <vt:lpstr>Finding: Transparency builds governance!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Earth Observation Data on a Global Scale: A View from Brazil</dc:title>
  <dc:subject/>
  <dc:creator>Gilberto</dc:creator>
  <cp:keywords/>
  <dc:description/>
  <cp:lastModifiedBy>Gilberto Camara</cp:lastModifiedBy>
  <cp:revision>276</cp:revision>
  <dcterms:created xsi:type="dcterms:W3CDTF">2007-10-21T20:43:18Z</dcterms:created>
  <dcterms:modified xsi:type="dcterms:W3CDTF">2013-11-28T15:01:34Z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8376581</vt:lpwstr>
  </property>
  <property fmtid="{D5CDD505-2E9C-101B-9397-08002B2CF9AE}" name="NXPowerLiteSettings" pid="3">
    <vt:lpwstr>F7000400038000</vt:lpwstr>
  </property>
  <property fmtid="{D5CDD505-2E9C-101B-9397-08002B2CF9AE}" name="NXPowerLiteVersion" pid="4">
    <vt:lpwstr>D5.0.6</vt:lpwstr>
  </property>
</Properties>
</file>