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  <p:sldMasterId id="2147484019" r:id="rId2"/>
    <p:sldMasterId id="2147484035" r:id="rId3"/>
    <p:sldMasterId id="2147484049" r:id="rId4"/>
    <p:sldMasterId id="2147484652" r:id="rId5"/>
    <p:sldMasterId id="2147484683" r:id="rId6"/>
    <p:sldMasterId id="2147484713" r:id="rId7"/>
    <p:sldMasterId id="2147485366" r:id="rId8"/>
    <p:sldMasterId id="2147485980" r:id="rId9"/>
    <p:sldMasterId id="2147486023" r:id="rId10"/>
  </p:sldMasterIdLst>
  <p:notesMasterIdLst>
    <p:notesMasterId r:id="rId70"/>
  </p:notesMasterIdLst>
  <p:sldIdLst>
    <p:sldId id="566" r:id="rId11"/>
    <p:sldId id="545" r:id="rId12"/>
    <p:sldId id="634" r:id="rId13"/>
    <p:sldId id="579" r:id="rId14"/>
    <p:sldId id="580" r:id="rId15"/>
    <p:sldId id="581" r:id="rId16"/>
    <p:sldId id="591" r:id="rId17"/>
    <p:sldId id="583" r:id="rId18"/>
    <p:sldId id="584" r:id="rId19"/>
    <p:sldId id="585" r:id="rId20"/>
    <p:sldId id="586" r:id="rId21"/>
    <p:sldId id="611" r:id="rId22"/>
    <p:sldId id="612" r:id="rId23"/>
    <p:sldId id="614" r:id="rId24"/>
    <p:sldId id="613" r:id="rId25"/>
    <p:sldId id="587" r:id="rId26"/>
    <p:sldId id="615" r:id="rId27"/>
    <p:sldId id="588" r:id="rId28"/>
    <p:sldId id="617" r:id="rId29"/>
    <p:sldId id="619" r:id="rId30"/>
    <p:sldId id="632" r:id="rId31"/>
    <p:sldId id="633" r:id="rId32"/>
    <p:sldId id="622" r:id="rId33"/>
    <p:sldId id="623" r:id="rId34"/>
    <p:sldId id="626" r:id="rId35"/>
    <p:sldId id="624" r:id="rId36"/>
    <p:sldId id="480" r:id="rId37"/>
    <p:sldId id="481" r:id="rId38"/>
    <p:sldId id="423" r:id="rId39"/>
    <p:sldId id="593" r:id="rId40"/>
    <p:sldId id="636" r:id="rId41"/>
    <p:sldId id="494" r:id="rId42"/>
    <p:sldId id="510" r:id="rId43"/>
    <p:sldId id="511" r:id="rId44"/>
    <p:sldId id="515" r:id="rId45"/>
    <p:sldId id="577" r:id="rId46"/>
    <p:sldId id="630" r:id="rId47"/>
    <p:sldId id="608" r:id="rId48"/>
    <p:sldId id="609" r:id="rId49"/>
    <p:sldId id="605" r:id="rId50"/>
    <p:sldId id="606" r:id="rId51"/>
    <p:sldId id="629" r:id="rId52"/>
    <p:sldId id="596" r:id="rId53"/>
    <p:sldId id="595" r:id="rId54"/>
    <p:sldId id="567" r:id="rId55"/>
    <p:sldId id="568" r:id="rId56"/>
    <p:sldId id="590" r:id="rId57"/>
    <p:sldId id="592" r:id="rId58"/>
    <p:sldId id="594" r:id="rId59"/>
    <p:sldId id="569" r:id="rId60"/>
    <p:sldId id="570" r:id="rId61"/>
    <p:sldId id="631" r:id="rId62"/>
    <p:sldId id="635" r:id="rId63"/>
    <p:sldId id="600" r:id="rId64"/>
    <p:sldId id="601" r:id="rId65"/>
    <p:sldId id="603" r:id="rId66"/>
    <p:sldId id="604" r:id="rId67"/>
    <p:sldId id="607" r:id="rId68"/>
    <p:sldId id="610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EF2"/>
    <a:srgbClr val="D6E0FE"/>
    <a:srgbClr val="CAD8FE"/>
    <a:srgbClr val="CAFEF8"/>
    <a:srgbClr val="CAFED3"/>
    <a:srgbClr val="E3FEDC"/>
    <a:srgbClr val="92FCA4"/>
    <a:srgbClr val="A9E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slide" Target="slides/slide56.xml"/><Relationship Id="rId67" Type="http://schemas.openxmlformats.org/officeDocument/2006/relationships/slide" Target="slides/slide57.xml"/><Relationship Id="rId68" Type="http://schemas.openxmlformats.org/officeDocument/2006/relationships/slide" Target="slides/slide58.xml"/><Relationship Id="rId69" Type="http://schemas.openxmlformats.org/officeDocument/2006/relationships/slide" Target="slides/slide5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Gilberto\Referencias\Politica%20CT\Indicadores\exportacoes_brasileiras_1964_200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Gilberto\Apresentacoes\Palestras\Academia%20Bras%20Ciencias\producao_cientifica_brasil_1998_200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gilbertocamara:Documents:Apresentacoes:Palestras:GLP:Dados_TERRACLASS_municipios_2008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Calibri"/>
                <a:cs typeface="Calibri"/>
              </a:defRPr>
            </a:pPr>
            <a:r>
              <a:rPr lang="pt-BR" sz="2000" dirty="0" err="1" smtClean="0">
                <a:latin typeface="Calibri"/>
                <a:cs typeface="Calibri"/>
              </a:rPr>
              <a:t>Brazil’s</a:t>
            </a:r>
            <a:r>
              <a:rPr lang="pt-BR" sz="2000" dirty="0" smtClean="0">
                <a:latin typeface="Calibri"/>
                <a:cs typeface="Calibri"/>
              </a:rPr>
              <a:t> </a:t>
            </a:r>
            <a:r>
              <a:rPr lang="pt-BR" sz="2000" dirty="0" err="1" smtClean="0">
                <a:latin typeface="Calibri"/>
                <a:cs typeface="Calibri"/>
              </a:rPr>
              <a:t>exports</a:t>
            </a:r>
            <a:r>
              <a:rPr lang="pt-BR" sz="2000" dirty="0" smtClean="0">
                <a:latin typeface="Calibri"/>
                <a:cs typeface="Calibri"/>
              </a:rPr>
              <a:t> </a:t>
            </a:r>
            <a:r>
              <a:rPr lang="pt-BR" sz="2000" baseline="0" dirty="0" smtClean="0">
                <a:latin typeface="Calibri"/>
                <a:cs typeface="Calibri"/>
              </a:rPr>
              <a:t>– </a:t>
            </a:r>
            <a:r>
              <a:rPr lang="pt-BR" sz="2000" baseline="0" dirty="0" err="1" smtClean="0">
                <a:latin typeface="Calibri"/>
                <a:cs typeface="Calibri"/>
              </a:rPr>
              <a:t>Relative</a:t>
            </a:r>
            <a:r>
              <a:rPr lang="pt-BR" sz="2000" baseline="0" dirty="0" smtClean="0">
                <a:latin typeface="Calibri"/>
                <a:cs typeface="Calibri"/>
              </a:rPr>
              <a:t> </a:t>
            </a:r>
            <a:r>
              <a:rPr lang="pt-BR" sz="2000" baseline="0" dirty="0" err="1" smtClean="0">
                <a:latin typeface="Calibri"/>
                <a:cs typeface="Calibri"/>
              </a:rPr>
              <a:t>share</a:t>
            </a:r>
            <a:endParaRPr lang="pt-BR" sz="20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20699247186551"/>
          <c:y val="0.017123764663064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87320081493318"/>
          <c:y val="0.102608695652174"/>
          <c:w val="0.837740322669464"/>
          <c:h val="0.79875350907223"/>
        </c:manualLayout>
      </c:layout>
      <c:lineChart>
        <c:grouping val="standard"/>
        <c:varyColors val="0"/>
        <c:ser>
          <c:idx val="0"/>
          <c:order val="0"/>
          <c:tx>
            <c:v>Básicos</c:v>
          </c:tx>
          <c:spPr>
            <a:ln w="38100"/>
          </c:spPr>
          <c:marker>
            <c:symbol val="none"/>
          </c:marker>
          <c:cat>
            <c:strRef>
              <c:f>expfator!$A$15:$A$59</c:f>
              <c:strCache>
                <c:ptCount val="45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 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</c:strCache>
            </c:strRef>
          </c:cat>
          <c:val>
            <c:numRef>
              <c:f>expfator!$N$15:$N$59</c:f>
              <c:numCache>
                <c:formatCode>0.0</c:formatCode>
                <c:ptCount val="45"/>
                <c:pt idx="0">
                  <c:v>85.38461538461582</c:v>
                </c:pt>
                <c:pt idx="1">
                  <c:v>81.56739811912225</c:v>
                </c:pt>
                <c:pt idx="2">
                  <c:v>82.94083859850655</c:v>
                </c:pt>
                <c:pt idx="3">
                  <c:v>78.71825876662635</c:v>
                </c:pt>
                <c:pt idx="4">
                  <c:v>79.31951089845825</c:v>
                </c:pt>
                <c:pt idx="5">
                  <c:v>77.71527477282561</c:v>
                </c:pt>
                <c:pt idx="6">
                  <c:v>74.83564645726808</c:v>
                </c:pt>
                <c:pt idx="7">
                  <c:v>68.4573002754821</c:v>
                </c:pt>
                <c:pt idx="8">
                  <c:v>66.37434227010768</c:v>
                </c:pt>
                <c:pt idx="9">
                  <c:v>65.01048556218745</c:v>
                </c:pt>
                <c:pt idx="10">
                  <c:v>57.5650861526852</c:v>
                </c:pt>
                <c:pt idx="11">
                  <c:v>57.98154555939972</c:v>
                </c:pt>
                <c:pt idx="12">
                  <c:v>60.51540284360191</c:v>
                </c:pt>
                <c:pt idx="13">
                  <c:v>57.41749174917492</c:v>
                </c:pt>
                <c:pt idx="14">
                  <c:v>47.2233193775183</c:v>
                </c:pt>
                <c:pt idx="15">
                  <c:v>42.98740488060823</c:v>
                </c:pt>
                <c:pt idx="16">
                  <c:v>42.16173256507054</c:v>
                </c:pt>
                <c:pt idx="17">
                  <c:v>38.29476666809771</c:v>
                </c:pt>
                <c:pt idx="18">
                  <c:v>40.83271375464683</c:v>
                </c:pt>
                <c:pt idx="19">
                  <c:v>38.97438239189002</c:v>
                </c:pt>
                <c:pt idx="20">
                  <c:v>32.23847435660063</c:v>
                </c:pt>
                <c:pt idx="21">
                  <c:v>33.30083076562999</c:v>
                </c:pt>
                <c:pt idx="22">
                  <c:v>32.57416439214283</c:v>
                </c:pt>
                <c:pt idx="23">
                  <c:v>30.59029896278219</c:v>
                </c:pt>
                <c:pt idx="24">
                  <c:v>27.85225961111604</c:v>
                </c:pt>
                <c:pt idx="25">
                  <c:v>27.77244568536748</c:v>
                </c:pt>
                <c:pt idx="26">
                  <c:v>27.84108995989054</c:v>
                </c:pt>
                <c:pt idx="27">
                  <c:v>27.63124604680582</c:v>
                </c:pt>
                <c:pt idx="28">
                  <c:v>24.66962813958033</c:v>
                </c:pt>
                <c:pt idx="29">
                  <c:v>24.29256905719089</c:v>
                </c:pt>
                <c:pt idx="30">
                  <c:v>25.39441956596619</c:v>
                </c:pt>
                <c:pt idx="31">
                  <c:v>23.58620393067545</c:v>
                </c:pt>
                <c:pt idx="32">
                  <c:v>24.92303181351699</c:v>
                </c:pt>
                <c:pt idx="33">
                  <c:v>27.31252594633353</c:v>
                </c:pt>
                <c:pt idx="34">
                  <c:v>25.37543996871317</c:v>
                </c:pt>
                <c:pt idx="35">
                  <c:v>24.63602091187436</c:v>
                </c:pt>
                <c:pt idx="36">
                  <c:v>22.80434230112892</c:v>
                </c:pt>
                <c:pt idx="37">
                  <c:v>26.35041134946671</c:v>
                </c:pt>
                <c:pt idx="38">
                  <c:v>28.08389384049568</c:v>
                </c:pt>
                <c:pt idx="39">
                  <c:v>28.97898308795359</c:v>
                </c:pt>
                <c:pt idx="40">
                  <c:v>29.55998963462037</c:v>
                </c:pt>
                <c:pt idx="41">
                  <c:v>29.34797308719613</c:v>
                </c:pt>
                <c:pt idx="42">
                  <c:v>29.23291269674254</c:v>
                </c:pt>
                <c:pt idx="43">
                  <c:v>32.11722450808904</c:v>
                </c:pt>
                <c:pt idx="44">
                  <c:v>36.89363550939159</c:v>
                </c:pt>
              </c:numCache>
            </c:numRef>
          </c:val>
          <c:smooth val="0"/>
        </c:ser>
        <c:ser>
          <c:idx val="1"/>
          <c:order val="1"/>
          <c:tx>
            <c:v>Semimanufaturados</c:v>
          </c:tx>
          <c:spPr>
            <a:ln w="38100"/>
          </c:spPr>
          <c:marker>
            <c:symbol val="none"/>
          </c:marker>
          <c:cat>
            <c:strRef>
              <c:f>expfator!$A$15:$A$59</c:f>
              <c:strCache>
                <c:ptCount val="45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 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</c:strCache>
            </c:strRef>
          </c:cat>
          <c:val>
            <c:numRef>
              <c:f>expfator!$O$15:$O$59</c:f>
              <c:numCache>
                <c:formatCode>0.0</c:formatCode>
                <c:ptCount val="45"/>
                <c:pt idx="0">
                  <c:v>8.041958041957967</c:v>
                </c:pt>
                <c:pt idx="1">
                  <c:v>9.655172413793103</c:v>
                </c:pt>
                <c:pt idx="2">
                  <c:v>8.098793796668568</c:v>
                </c:pt>
                <c:pt idx="3">
                  <c:v>8.887545344619104</c:v>
                </c:pt>
                <c:pt idx="4">
                  <c:v>9.463051568314725</c:v>
                </c:pt>
                <c:pt idx="5">
                  <c:v>9.130246646473388</c:v>
                </c:pt>
                <c:pt idx="6">
                  <c:v>9.094229364499618</c:v>
                </c:pt>
                <c:pt idx="7">
                  <c:v>8.298898071625345</c:v>
                </c:pt>
                <c:pt idx="8">
                  <c:v>9.997494362315222</c:v>
                </c:pt>
                <c:pt idx="9">
                  <c:v>9.259557993224724</c:v>
                </c:pt>
                <c:pt idx="10">
                  <c:v>11.53314048547345</c:v>
                </c:pt>
                <c:pt idx="11">
                  <c:v>9.792387543252593</c:v>
                </c:pt>
                <c:pt idx="12">
                  <c:v>8.31358609794645</c:v>
                </c:pt>
                <c:pt idx="13">
                  <c:v>8.613861386138611</c:v>
                </c:pt>
                <c:pt idx="14">
                  <c:v>11.22521526186902</c:v>
                </c:pt>
                <c:pt idx="15">
                  <c:v>12.37864077669903</c:v>
                </c:pt>
                <c:pt idx="16">
                  <c:v>11.6679912576992</c:v>
                </c:pt>
                <c:pt idx="17">
                  <c:v>9.084274245481468</c:v>
                </c:pt>
                <c:pt idx="18">
                  <c:v>7.102850061957866</c:v>
                </c:pt>
                <c:pt idx="19">
                  <c:v>8.137357870222381</c:v>
                </c:pt>
                <c:pt idx="20">
                  <c:v>10.63506758007776</c:v>
                </c:pt>
                <c:pt idx="21">
                  <c:v>10.75704980693475</c:v>
                </c:pt>
                <c:pt idx="22">
                  <c:v>11.14591256879502</c:v>
                </c:pt>
                <c:pt idx="23">
                  <c:v>12.10723001830385</c:v>
                </c:pt>
                <c:pt idx="24">
                  <c:v>14.47808458374032</c:v>
                </c:pt>
                <c:pt idx="25">
                  <c:v>16.88916034086612</c:v>
                </c:pt>
                <c:pt idx="26">
                  <c:v>16.26026612338449</c:v>
                </c:pt>
                <c:pt idx="27">
                  <c:v>14.83554712207465</c:v>
                </c:pt>
                <c:pt idx="28">
                  <c:v>16.06459363562691</c:v>
                </c:pt>
                <c:pt idx="29">
                  <c:v>14.12268188302426</c:v>
                </c:pt>
                <c:pt idx="30">
                  <c:v>15.82960156160296</c:v>
                </c:pt>
                <c:pt idx="31">
                  <c:v>19.666279619834</c:v>
                </c:pt>
                <c:pt idx="32">
                  <c:v>18.038829664691</c:v>
                </c:pt>
                <c:pt idx="33">
                  <c:v>15.99803751368081</c:v>
                </c:pt>
                <c:pt idx="34">
                  <c:v>15.87798201016828</c:v>
                </c:pt>
                <c:pt idx="35">
                  <c:v>16.62535668909209</c:v>
                </c:pt>
                <c:pt idx="36">
                  <c:v>15.42860254874197</c:v>
                </c:pt>
                <c:pt idx="37">
                  <c:v>14.15935283307285</c:v>
                </c:pt>
                <c:pt idx="38">
                  <c:v>14.85040257115415</c:v>
                </c:pt>
                <c:pt idx="39">
                  <c:v>14.97318154452412</c:v>
                </c:pt>
                <c:pt idx="40">
                  <c:v>13.92174138377815</c:v>
                </c:pt>
                <c:pt idx="41">
                  <c:v>13.4910572404233</c:v>
                </c:pt>
                <c:pt idx="42">
                  <c:v>14.16691459795228</c:v>
                </c:pt>
                <c:pt idx="43">
                  <c:v>13.56995686247658</c:v>
                </c:pt>
                <c:pt idx="44">
                  <c:v>13.67723878711945</c:v>
                </c:pt>
              </c:numCache>
            </c:numRef>
          </c:val>
          <c:smooth val="0"/>
        </c:ser>
        <c:ser>
          <c:idx val="2"/>
          <c:order val="2"/>
          <c:tx>
            <c:v>Manufaturados</c:v>
          </c:tx>
          <c:spPr>
            <a:ln w="38100"/>
          </c:spPr>
          <c:marker>
            <c:symbol val="none"/>
          </c:marker>
          <c:cat>
            <c:strRef>
              <c:f>expfator!$A$15:$A$59</c:f>
              <c:strCache>
                <c:ptCount val="45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 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</c:strCache>
            </c:strRef>
          </c:cat>
          <c:val>
            <c:numRef>
              <c:f>expfator!$P$15:$P$59</c:f>
              <c:numCache>
                <c:formatCode>0.0</c:formatCode>
                <c:ptCount val="45"/>
                <c:pt idx="0">
                  <c:v>6.223776223776222</c:v>
                </c:pt>
                <c:pt idx="1">
                  <c:v>8.150470219435774</c:v>
                </c:pt>
                <c:pt idx="2">
                  <c:v>8.730614589316481</c:v>
                </c:pt>
                <c:pt idx="3">
                  <c:v>11.85006045949214</c:v>
                </c:pt>
                <c:pt idx="4">
                  <c:v>10.73896863370539</c:v>
                </c:pt>
                <c:pt idx="5">
                  <c:v>12.28905235828646</c:v>
                </c:pt>
                <c:pt idx="6">
                  <c:v>15.19357195032871</c:v>
                </c:pt>
                <c:pt idx="7">
                  <c:v>20.0068870523416</c:v>
                </c:pt>
                <c:pt idx="8">
                  <c:v>22.50062640942102</c:v>
                </c:pt>
                <c:pt idx="9">
                  <c:v>23.13276334892709</c:v>
                </c:pt>
                <c:pt idx="10">
                  <c:v>27.00289271789713</c:v>
                </c:pt>
                <c:pt idx="11">
                  <c:v>29.81545559400231</c:v>
                </c:pt>
                <c:pt idx="12">
                  <c:v>27.4091627172196</c:v>
                </c:pt>
                <c:pt idx="13">
                  <c:v>31.68316831683169</c:v>
                </c:pt>
                <c:pt idx="14">
                  <c:v>40.15325065170997</c:v>
                </c:pt>
                <c:pt idx="15">
                  <c:v>43.59092101810548</c:v>
                </c:pt>
                <c:pt idx="16">
                  <c:v>44.84402940592047</c:v>
                </c:pt>
                <c:pt idx="17">
                  <c:v>51.01961962821429</c:v>
                </c:pt>
                <c:pt idx="18">
                  <c:v>50.82032218091698</c:v>
                </c:pt>
                <c:pt idx="19">
                  <c:v>51.4909356591625</c:v>
                </c:pt>
                <c:pt idx="20">
                  <c:v>56.03406776522799</c:v>
                </c:pt>
                <c:pt idx="21">
                  <c:v>54.85003315261874</c:v>
                </c:pt>
                <c:pt idx="22">
                  <c:v>55.5013647143049</c:v>
                </c:pt>
                <c:pt idx="23">
                  <c:v>56.5855704697982</c:v>
                </c:pt>
                <c:pt idx="24">
                  <c:v>56.78475243422415</c:v>
                </c:pt>
                <c:pt idx="25">
                  <c:v>54.19538725532966</c:v>
                </c:pt>
                <c:pt idx="26">
                  <c:v>54.1510154708092</c:v>
                </c:pt>
                <c:pt idx="27">
                  <c:v>56.15749525616697</c:v>
                </c:pt>
                <c:pt idx="28">
                  <c:v>57.98340457631299</c:v>
                </c:pt>
                <c:pt idx="29">
                  <c:v>60.78848398391907</c:v>
                </c:pt>
                <c:pt idx="30">
                  <c:v>57.31771730393844</c:v>
                </c:pt>
                <c:pt idx="31">
                  <c:v>54.971401539586</c:v>
                </c:pt>
                <c:pt idx="32">
                  <c:v>55.3186587639014</c:v>
                </c:pt>
                <c:pt idx="33">
                  <c:v>55.08925538740235</c:v>
                </c:pt>
                <c:pt idx="34">
                  <c:v>57.46382479468124</c:v>
                </c:pt>
                <c:pt idx="35">
                  <c:v>56.92237195642665</c:v>
                </c:pt>
                <c:pt idx="36">
                  <c:v>59.04948625785109</c:v>
                </c:pt>
                <c:pt idx="37">
                  <c:v>56.50859625921019</c:v>
                </c:pt>
                <c:pt idx="38">
                  <c:v>54.67181339253201</c:v>
                </c:pt>
                <c:pt idx="39">
                  <c:v>54.25811395107028</c:v>
                </c:pt>
                <c:pt idx="40">
                  <c:v>54.8826120756668</c:v>
                </c:pt>
                <c:pt idx="41">
                  <c:v>55.06305575278088</c:v>
                </c:pt>
                <c:pt idx="42">
                  <c:v>54.43700247447517</c:v>
                </c:pt>
                <c:pt idx="43">
                  <c:v>52.25242609664539</c:v>
                </c:pt>
                <c:pt idx="44">
                  <c:v>46.82280668074485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816632"/>
        <c:axId val="-2134813656"/>
      </c:lineChart>
      <c:catAx>
        <c:axId val="-2134816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481365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134813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 smtClean="0"/>
                  <a:t>Participação</a:t>
                </a:r>
                <a:r>
                  <a:rPr lang="pt-BR" baseline="0" smtClean="0"/>
                  <a:t> relativa (%)</a:t>
                </a:r>
                <a:endParaRPr lang="pt-BR"/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-2134816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489466091331"/>
          <c:y val="0.0752439178028501"/>
          <c:w val="0.282875378398772"/>
          <c:h val="0.165225950017118"/>
        </c:manualLayout>
      </c:layout>
      <c:overlay val="0"/>
      <c:spPr>
        <a:solidFill>
          <a:schemeClr val="tx2">
            <a:lumMod val="20000"/>
            <a:lumOff val="80000"/>
          </a:schemeClr>
        </a:solidFill>
      </c:spPr>
    </c:legend>
    <c:plotVisOnly val="1"/>
    <c:dispBlanksAs val="gap"/>
    <c:showDLblsOverMax val="0"/>
  </c:chart>
  <c:spPr>
    <a:ln>
      <a:solidFill>
        <a:srgbClr val="000066"/>
      </a:solidFill>
    </a:ln>
  </c:spPr>
  <c:txPr>
    <a:bodyPr/>
    <a:lstStyle/>
    <a:p>
      <a:pPr>
        <a:defRPr sz="1600" b="1">
          <a:solidFill>
            <a:schemeClr val="tx2">
              <a:lumMod val="7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0390207483385"/>
          <c:y val="0.024676533393956"/>
          <c:w val="0.69422710207558"/>
          <c:h val="0.902811905994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% in 1994-1998</c:v>
                </c:pt>
              </c:strCache>
            </c:strRef>
          </c:tx>
          <c:spPr>
            <a:solidFill>
              <a:srgbClr val="FCB7B2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Plan1!$B$5:$B$20</c:f>
              <c:numCache>
                <c:formatCode>General</c:formatCode>
                <c:ptCount val="16"/>
                <c:pt idx="0">
                  <c:v>2.19</c:v>
                </c:pt>
                <c:pt idx="1">
                  <c:v>1.65</c:v>
                </c:pt>
                <c:pt idx="2">
                  <c:v>1.51</c:v>
                </c:pt>
                <c:pt idx="3">
                  <c:v>1.06</c:v>
                </c:pt>
                <c:pt idx="4">
                  <c:v>0.97</c:v>
                </c:pt>
                <c:pt idx="5">
                  <c:v>1.58</c:v>
                </c:pt>
                <c:pt idx="6">
                  <c:v>0.92</c:v>
                </c:pt>
                <c:pt idx="7">
                  <c:v>1.72</c:v>
                </c:pt>
                <c:pt idx="8">
                  <c:v>1.04</c:v>
                </c:pt>
                <c:pt idx="9">
                  <c:v>0.870000000000001</c:v>
                </c:pt>
                <c:pt idx="10">
                  <c:v>1.11</c:v>
                </c:pt>
                <c:pt idx="11">
                  <c:v>0.660000000000001</c:v>
                </c:pt>
                <c:pt idx="12">
                  <c:v>0.54</c:v>
                </c:pt>
                <c:pt idx="13">
                  <c:v>0.620000000000001</c:v>
                </c:pt>
                <c:pt idx="14">
                  <c:v>0.59</c:v>
                </c:pt>
                <c:pt idx="1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% in 2004-2008</c:v>
                </c:pt>
              </c:strCache>
            </c:strRef>
          </c:tx>
          <c:spPr>
            <a:solidFill>
              <a:srgbClr val="860000"/>
            </a:solidFill>
          </c:spPr>
          <c:invertIfNegative val="0"/>
          <c:cat>
            <c:strRef>
              <c:f>Plan1!$A$5:$A$20</c:f>
              <c:strCache>
                <c:ptCount val="16"/>
                <c:pt idx="0">
                  <c:v>Agricultural Sciences</c:v>
                </c:pt>
                <c:pt idx="1">
                  <c:v>Plant &amp; Animal Science</c:v>
                </c:pt>
                <c:pt idx="2">
                  <c:v>Microbiology</c:v>
                </c:pt>
                <c:pt idx="3">
                  <c:v>Pharmacology &amp; Toxicology</c:v>
                </c:pt>
                <c:pt idx="4">
                  <c:v>Environment/Ecology</c:v>
                </c:pt>
                <c:pt idx="5">
                  <c:v>Physics</c:v>
                </c:pt>
                <c:pt idx="6">
                  <c:v>Biology &amp; Biochemistry</c:v>
                </c:pt>
                <c:pt idx="7">
                  <c:v>Space Science</c:v>
                </c:pt>
                <c:pt idx="8">
                  <c:v>Molecular Biology &amp; Genetics</c:v>
                </c:pt>
                <c:pt idx="9">
                  <c:v>Chemistry</c:v>
                </c:pt>
                <c:pt idx="10">
                  <c:v>Mathematics</c:v>
                </c:pt>
                <c:pt idx="11">
                  <c:v>Materials Science</c:v>
                </c:pt>
                <c:pt idx="12">
                  <c:v>Social Sciences</c:v>
                </c:pt>
                <c:pt idx="13">
                  <c:v>Engineering</c:v>
                </c:pt>
                <c:pt idx="14">
                  <c:v>Computer Science</c:v>
                </c:pt>
                <c:pt idx="15">
                  <c:v>Economics &amp; Business</c:v>
                </c:pt>
              </c:strCache>
            </c:strRef>
          </c:cat>
          <c:val>
            <c:numRef>
              <c:f>Plan1!$C$5:$C$20</c:f>
              <c:numCache>
                <c:formatCode>General</c:formatCode>
                <c:ptCount val="16"/>
                <c:pt idx="0">
                  <c:v>5.39</c:v>
                </c:pt>
                <c:pt idx="1">
                  <c:v>4.649999999999998</c:v>
                </c:pt>
                <c:pt idx="2">
                  <c:v>3.04</c:v>
                </c:pt>
                <c:pt idx="3">
                  <c:v>2.84</c:v>
                </c:pt>
                <c:pt idx="4">
                  <c:v>2.71</c:v>
                </c:pt>
                <c:pt idx="5">
                  <c:v>2.319999999999997</c:v>
                </c:pt>
                <c:pt idx="6">
                  <c:v>2.15</c:v>
                </c:pt>
                <c:pt idx="7">
                  <c:v>2.15</c:v>
                </c:pt>
                <c:pt idx="8">
                  <c:v>1.81</c:v>
                </c:pt>
                <c:pt idx="9">
                  <c:v>1.78</c:v>
                </c:pt>
                <c:pt idx="10">
                  <c:v>1.78</c:v>
                </c:pt>
                <c:pt idx="11">
                  <c:v>1.52</c:v>
                </c:pt>
                <c:pt idx="12">
                  <c:v>1.51</c:v>
                </c:pt>
                <c:pt idx="13">
                  <c:v>1.46</c:v>
                </c:pt>
                <c:pt idx="14">
                  <c:v>1.35</c:v>
                </c:pt>
                <c:pt idx="15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565816"/>
        <c:axId val="-2137544344"/>
      </c:barChart>
      <c:catAx>
        <c:axId val="-2137565816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-2137544344"/>
        <c:crosses val="autoZero"/>
        <c:auto val="0"/>
        <c:lblAlgn val="ctr"/>
        <c:lblOffset val="100"/>
        <c:tickLblSkip val="1"/>
        <c:noMultiLvlLbl val="0"/>
      </c:catAx>
      <c:valAx>
        <c:axId val="-21375443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-213756581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5999204132563"/>
          <c:y val="0.0275723607988273"/>
          <c:w val="0.268768199889174"/>
          <c:h val="0.203862257251006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AC!$B$28</c:f>
              <c:strCache>
                <c:ptCount val="1"/>
                <c:pt idx="0">
                  <c:v>Grains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AC!$B$29:$B$32</c:f>
              <c:numCache>
                <c:formatCode>0</c:formatCode>
                <c:ptCount val="4"/>
                <c:pt idx="0">
                  <c:v>0.0</c:v>
                </c:pt>
                <c:pt idx="1">
                  <c:v>30952.41489410447</c:v>
                </c:pt>
                <c:pt idx="2">
                  <c:v>2100.232687195014</c:v>
                </c:pt>
                <c:pt idx="3">
                  <c:v>1440.418663048101</c:v>
                </c:pt>
              </c:numCache>
            </c:numRef>
          </c:val>
        </c:ser>
        <c:ser>
          <c:idx val="1"/>
          <c:order val="1"/>
          <c:tx>
            <c:strRef>
              <c:f>AC!$C$28</c:f>
              <c:strCache>
                <c:ptCount val="1"/>
                <c:pt idx="0">
                  <c:v>Small Farms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AC!$C$29:$C$32</c:f>
              <c:numCache>
                <c:formatCode>0</c:formatCode>
                <c:ptCount val="4"/>
                <c:pt idx="0">
                  <c:v>1522.318835716187</c:v>
                </c:pt>
                <c:pt idx="1">
                  <c:v>2292.085414949328</c:v>
                </c:pt>
                <c:pt idx="2">
                  <c:v>11388.06047220214</c:v>
                </c:pt>
                <c:pt idx="3">
                  <c:v>774.9611670000672</c:v>
                </c:pt>
              </c:numCache>
            </c:numRef>
          </c:val>
        </c:ser>
        <c:ser>
          <c:idx val="2"/>
          <c:order val="2"/>
          <c:tx>
            <c:strRef>
              <c:f>AC!$D$28</c:f>
              <c:strCache>
                <c:ptCount val="1"/>
                <c:pt idx="0">
                  <c:v>Pasture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AC!$D$29:$D$32</c:f>
              <c:numCache>
                <c:formatCode>0</c:formatCode>
                <c:ptCount val="4"/>
                <c:pt idx="0">
                  <c:v>11498.16376911453</c:v>
                </c:pt>
                <c:pt idx="1">
                  <c:v>107499.0970759917</c:v>
                </c:pt>
                <c:pt idx="2">
                  <c:v>107251.6739559034</c:v>
                </c:pt>
                <c:pt idx="3">
                  <c:v>52871.30812893906</c:v>
                </c:pt>
              </c:numCache>
            </c:numRef>
          </c:val>
        </c:ser>
        <c:ser>
          <c:idx val="3"/>
          <c:order val="3"/>
          <c:tx>
            <c:strRef>
              <c:f>AC!$E$28</c:f>
              <c:strCache>
                <c:ptCount val="1"/>
                <c:pt idx="0">
                  <c:v>Degrad Pasture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AC!$E$29:$E$32</c:f>
              <c:numCache>
                <c:formatCode>0</c:formatCode>
                <c:ptCount val="4"/>
                <c:pt idx="0">
                  <c:v>1525.393946226915</c:v>
                </c:pt>
                <c:pt idx="1">
                  <c:v>29213.75405771313</c:v>
                </c:pt>
                <c:pt idx="2">
                  <c:v>38871.61236465801</c:v>
                </c:pt>
                <c:pt idx="3">
                  <c:v>12725.04014366379</c:v>
                </c:pt>
              </c:numCache>
            </c:numRef>
          </c:val>
        </c:ser>
        <c:ser>
          <c:idx val="4"/>
          <c:order val="4"/>
          <c:tx>
            <c:strRef>
              <c:f>AC!$F$28</c:f>
              <c:strCache>
                <c:ptCount val="1"/>
                <c:pt idx="0">
                  <c:v>Second Veg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AC!$F$29:$F$32</c:f>
              <c:numCache>
                <c:formatCode>0</c:formatCode>
                <c:ptCount val="4"/>
                <c:pt idx="0">
                  <c:v>3785.93715664022</c:v>
                </c:pt>
                <c:pt idx="1">
                  <c:v>27987.6784246267</c:v>
                </c:pt>
                <c:pt idx="2">
                  <c:v>57624.78055387977</c:v>
                </c:pt>
                <c:pt idx="3">
                  <c:v>13349.14890690585</c:v>
                </c:pt>
              </c:numCache>
            </c:numRef>
          </c:val>
        </c:ser>
        <c:ser>
          <c:idx val="5"/>
          <c:order val="5"/>
          <c:tx>
            <c:strRef>
              <c:f>AC!$G$28</c:f>
              <c:strCache>
                <c:ptCount val="1"/>
                <c:pt idx="0">
                  <c:v>Degraded Land</c:v>
                </c:pt>
              </c:strCache>
            </c:strRef>
          </c:tx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AC!$G$29:$G$32</c:f>
              <c:numCache>
                <c:formatCode>0</c:formatCode>
                <c:ptCount val="4"/>
                <c:pt idx="0">
                  <c:v>1.090658428148883</c:v>
                </c:pt>
                <c:pt idx="1">
                  <c:v>336.2716601994901</c:v>
                </c:pt>
                <c:pt idx="2">
                  <c:v>243.9432736934937</c:v>
                </c:pt>
                <c:pt idx="3">
                  <c:v>1.795490216545629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2250136"/>
        <c:axId val="-2122271720"/>
      </c:barChart>
      <c:catAx>
        <c:axId val="-2122250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-2122271720"/>
        <c:crosses val="autoZero"/>
        <c:auto val="1"/>
        <c:lblAlgn val="ctr"/>
        <c:lblOffset val="100"/>
        <c:noMultiLvlLbl val="0"/>
      </c:catAx>
      <c:valAx>
        <c:axId val="-2122271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-2122250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CDF84A0-5C73-B14A-A9EA-9D49AA962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8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A0C15C-FEA7-044A-BE58-803B7F5A893E}" type="slidenum">
              <a:rPr lang="en-US" sz="1200">
                <a:cs typeface="Arial" charset="0"/>
              </a:rPr>
              <a:pPr eaLnBrk="1" hangingPunct="1"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A5C580-481F-4E4E-8CC4-EEF06D4343FF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2EF75C-05A8-5248-9AB7-B6BA2C1F5A24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41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52F1C9-D849-A34F-8979-B9938FE5582F}" type="slidenum">
              <a:rPr lang="en-US" sz="1200">
                <a:solidFill>
                  <a:srgbClr val="000000"/>
                </a:solidFill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1D97C6-A187-E94D-B798-872EE27E880D}" type="slidenum">
              <a:rPr lang="en-ZA" sz="1200">
                <a:solidFill>
                  <a:srgbClr val="1F497D"/>
                </a:solidFill>
                <a:cs typeface="Arial" charset="0"/>
              </a:rPr>
              <a:pPr eaLnBrk="1" hangingPunct="1"/>
              <a:t>45</a:t>
            </a:fld>
            <a:endParaRPr lang="en-ZA" sz="12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8C287D-A26D-D84C-A6FC-B0430C8E9582}" type="slidenum">
              <a:rPr lang="en-ZA" sz="1200">
                <a:cs typeface="Arial" charset="0"/>
              </a:rPr>
              <a:pPr eaLnBrk="1" hangingPunct="1"/>
              <a:t>46</a:t>
            </a:fld>
            <a:endParaRPr lang="en-ZA" sz="1200">
              <a:cs typeface="Arial" charset="0"/>
            </a:endParaRPr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4DF141-00A3-FE49-A1D2-628A76BB3B44}" type="slidenum">
              <a:rPr lang="de-AT" sz="1200">
                <a:solidFill>
                  <a:srgbClr val="000000"/>
                </a:solidFill>
                <a:cs typeface="Arial" charset="0"/>
              </a:rPr>
              <a:pPr eaLnBrk="1" hangingPunct="1"/>
              <a:t>47</a:t>
            </a:fld>
            <a:endParaRPr lang="de-AT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67237" cy="3427413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85D71C-699B-1C4F-972B-E9764929DC49}" type="slidenum">
              <a:rPr lang="en-GB" sz="1200">
                <a:cs typeface="Arial" charset="0"/>
              </a:rPr>
              <a:pPr eaLnBrk="1" hangingPunct="1"/>
              <a:t>54</a:t>
            </a:fld>
            <a:endParaRPr lang="en-GB" sz="1200">
              <a:cs typeface="Arial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pt-BR">
              <a:cs typeface="Arial" charset="0"/>
            </a:endParaRPr>
          </a:p>
        </p:txBody>
      </p:sp>
      <p:sp>
        <p:nvSpPr>
          <p:cNvPr id="10650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E75069-9133-D946-922C-4C62DD5A85F8}" type="slidenum">
              <a:rPr lang="pt-BR" sz="1200">
                <a:latin typeface="Times New Roman" charset="0"/>
                <a:cs typeface="Arial" charset="0"/>
              </a:rPr>
              <a:pPr eaLnBrk="1" hangingPunct="1"/>
              <a:t>55</a:t>
            </a:fld>
            <a:endParaRPr lang="pt-BR" sz="1200">
              <a:latin typeface="Times New Roman" charset="0"/>
              <a:cs typeface="Arial" charset="0"/>
            </a:endParaRPr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pt-BR">
              <a:cs typeface="Arial" charset="0"/>
            </a:endParaRPr>
          </a:p>
        </p:txBody>
      </p:sp>
      <p:sp>
        <p:nvSpPr>
          <p:cNvPr id="108548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C6BFEB-D582-8E42-9FE2-385264221923}" type="slidenum">
              <a:rPr lang="en-GB" sz="1200">
                <a:latin typeface="Times New Roman" charset="0"/>
                <a:cs typeface="Arial" charset="0"/>
              </a:rPr>
              <a:pPr eaLnBrk="1" hangingPunct="1"/>
              <a:t>57</a:t>
            </a:fld>
            <a:endParaRPr lang="en-GB" sz="1200">
              <a:latin typeface="Times New Roman" charset="0"/>
              <a:cs typeface="Arial" charset="0"/>
            </a:endParaRPr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12E3FC-F232-1146-80F6-32C16321AE39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58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7291A6-13BF-1C40-969D-48BB89E1125D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19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642459-3839-1A40-8C56-3735332E45DA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21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572CAD-CF40-7E4C-B755-DCD95680A8BD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22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143B8B-B1BC-094C-A30F-FFB01CED0A72}" type="slidenum">
              <a:rPr lang="pt-BR" sz="1200">
                <a:solidFill>
                  <a:srgbClr val="000000"/>
                </a:solidFill>
              </a:rPr>
              <a:pPr eaLnBrk="1" hangingPunct="1"/>
              <a:t>28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E2BFC1-54D1-8241-82EC-75A9B33674DC}" type="slidenum">
              <a:rPr lang="en-US" sz="1200">
                <a:cs typeface="Arial" charset="0"/>
              </a:rPr>
              <a:pPr eaLnBrk="1" hangingPunct="1"/>
              <a:t>29</a:t>
            </a:fld>
            <a:endParaRPr lang="en-US" sz="120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D4083C-0932-4E4B-8C7D-E5275A66A1AB}" type="slidenum">
              <a:rPr lang="en-US" sz="1200">
                <a:cs typeface="Arial" charset="0"/>
              </a:rPr>
              <a:pPr eaLnBrk="1" hangingPunct="1"/>
              <a:t>32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C2F8C4-32E2-C045-B51C-F680155A92E6}" type="slidenum">
              <a:rPr lang="pt-BR" sz="1200">
                <a:cs typeface="Arial" charset="0"/>
              </a:rPr>
              <a:pPr eaLnBrk="1" hangingPunct="1"/>
              <a:t>35</a:t>
            </a:fld>
            <a:endParaRPr lang="pt-BR" sz="120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88" y="117475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4652044"/>
      </p:ext>
    </p:extLst>
  </p:cSld>
  <p:clrMapOvr>
    <a:masterClrMapping/>
  </p:clrMapOvr>
  <p:transition xmlns:p14="http://schemas.microsoft.com/office/powerpoint/2010/main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018881"/>
      </p:ext>
    </p:extLst>
  </p:cSld>
  <p:clrMapOvr>
    <a:masterClrMapping/>
  </p:clrMapOvr>
  <p:transition xmlns:p14="http://schemas.microsoft.com/office/powerpoint/2010/main"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2980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8150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7072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238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495693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91238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2987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8048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4409431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F5F3F35-65A3-884E-AAFE-5D5A128A4AD5}" type="datetimeFigureOut">
              <a:rPr lang="pt-BR"/>
              <a:pPr>
                <a:defRPr/>
              </a:pPr>
              <a:t>07/03/12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F08D4650-5DEC-7D40-B49A-0EAAA5609E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2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55171"/>
      </p:ext>
    </p:extLst>
  </p:cSld>
  <p:clrMapOvr>
    <a:masterClrMapping/>
  </p:clrMapOvr>
  <p:transition xmlns:p14="http://schemas.microsoft.com/office/powerpoint/2010/main"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252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08706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2126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1896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690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2604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868238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4169310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4399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32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186174"/>
      </p:ext>
    </p:extLst>
  </p:cSld>
  <p:clrMapOvr>
    <a:masterClrMapping/>
  </p:clrMapOvr>
  <p:transition xmlns:p14="http://schemas.microsoft.com/office/powerpoint/2010/main"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253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1594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3203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6864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7016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9520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7260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4626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9766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64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611621"/>
      </p:ext>
    </p:extLst>
  </p:cSld>
  <p:clrMapOvr>
    <a:masterClrMapping/>
  </p:clrMapOvr>
  <p:transition xmlns:p14="http://schemas.microsoft.com/office/powerpoint/2010/main"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257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7587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4703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8556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8344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8989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CFBF92B4-6C73-5549-A75F-8800FFA48E76}" type="datetimeFigureOut">
              <a:rPr lang="pt-BR"/>
              <a:pPr>
                <a:defRPr/>
              </a:pPr>
              <a:t>07/03/12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821ED9BC-60C9-604B-B926-D09E24C3DA1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772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2973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65828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15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159398165"/>
      </p:ext>
    </p:extLst>
  </p:cSld>
  <p:clrMapOvr>
    <a:masterClrMapping/>
  </p:clrMapOvr>
  <p:transition xmlns:p14="http://schemas.microsoft.com/office/powerpoint/2010/main" advClick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6610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9157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2963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130207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8146380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9257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1507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0938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963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03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E981EBE-4378-E746-8FA7-2625287C5D1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36804"/>
      </p:ext>
    </p:extLst>
  </p:cSld>
  <p:clrMapOvr>
    <a:masterClrMapping/>
  </p:clrMapOvr>
  <p:transition xmlns:p14="http://schemas.microsoft.com/office/powerpoint/2010/main" advClick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0108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0812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5091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9132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8951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097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2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9546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8679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4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 sz="2200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966845"/>
      </p:ext>
    </p:extLst>
  </p:cSld>
  <p:clrMapOvr>
    <a:masterClrMapping/>
  </p:clrMapOvr>
  <p:transition xmlns:p14="http://schemas.microsoft.com/office/powerpoint/2010/main" advClick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3440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9294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84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34275477"/>
      </p:ext>
    </p:extLst>
  </p:cSld>
  <p:clrMapOvr>
    <a:masterClrMapping/>
  </p:clrMapOvr>
  <p:transition xmlns:p14="http://schemas.microsoft.com/office/powerpoint/2010/main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945532"/>
      </p:ext>
    </p:extLst>
  </p:cSld>
  <p:clrMapOvr>
    <a:masterClrMapping/>
  </p:clrMapOvr>
  <p:transition xmlns:p14="http://schemas.microsoft.com/office/powerpoint/2010/main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016465"/>
      </p:ext>
    </p:extLst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523242"/>
      </p:ext>
    </p:extLst>
  </p:cSld>
  <p:clrMapOvr>
    <a:masterClrMapping/>
  </p:clrMapOvr>
  <p:transition xmlns:p14="http://schemas.microsoft.com/office/powerpoint/2010/main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47720"/>
      </p:ext>
    </p:extLst>
  </p:cSld>
  <p:clrMapOvr>
    <a:masterClrMapping/>
  </p:clrMapOvr>
  <p:transition xmlns:p14="http://schemas.microsoft.com/office/powerpoint/2010/main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561994"/>
      </p:ext>
    </p:extLst>
  </p:cSld>
  <p:clrMapOvr>
    <a:masterClrMapping/>
  </p:clrMapOvr>
  <p:transition xmlns:p14="http://schemas.microsoft.com/office/powerpoint/2010/main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05502206"/>
      </p:ext>
    </p:extLst>
  </p:cSld>
  <p:clrMapOvr>
    <a:masterClrMapping/>
  </p:clrMapOvr>
  <p:transition xmlns:p14="http://schemas.microsoft.com/office/powerpoint/2010/main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224622318"/>
      </p:ext>
    </p:extLst>
  </p:cSld>
  <p:clrMapOvr>
    <a:masterClrMapping/>
  </p:clrMapOvr>
  <p:transition xmlns:p14="http://schemas.microsoft.com/office/powerpoint/2010/main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733959"/>
      </p:ext>
    </p:extLst>
  </p:cSld>
  <p:clrMapOvr>
    <a:masterClrMapping/>
  </p:clrMapOvr>
  <p:transition xmlns:p14="http://schemas.microsoft.com/office/powerpoint/2010/main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232514"/>
      </p:ext>
    </p:extLst>
  </p:cSld>
  <p:clrMapOvr>
    <a:masterClrMapping/>
  </p:clrMapOvr>
  <p:transition xmlns:p14="http://schemas.microsoft.com/office/powerpoint/2010/main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93192"/>
      </p:ext>
    </p:extLst>
  </p:cSld>
  <p:clrMapOvr>
    <a:masterClrMapping/>
  </p:clrMapOvr>
  <p:transition xmlns:p14="http://schemas.microsoft.com/office/powerpoint/2010/main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48C07DC-E584-C341-858D-39A2E015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61851"/>
      </p:ext>
    </p:extLst>
  </p:cSld>
  <p:clrMapOvr>
    <a:masterClrMapping/>
  </p:clrMapOvr>
  <p:transition xmlns:p14="http://schemas.microsoft.com/office/powerpoint/2010/main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075487" cy="8620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3034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79863"/>
            <a:ext cx="4038600" cy="23050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2554"/>
      </p:ext>
    </p:extLst>
  </p:cSld>
  <p:clrMapOvr>
    <a:masterClrMapping/>
  </p:clrMapOvr>
  <p:transition xmlns:p14="http://schemas.microsoft.com/office/powerpoint/2010/main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286783"/>
      </p:ext>
    </p:extLst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375029"/>
      </p:ext>
    </p:extLst>
  </p:cSld>
  <p:clrMapOvr>
    <a:masterClrMapping/>
  </p:clrMapOvr>
  <p:transition xmlns:p14="http://schemas.microsoft.com/office/powerpoint/2010/main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1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6C97DB5-FFD8-284E-97A0-5FD6A196714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29205"/>
      </p:ext>
    </p:extLst>
  </p:cSld>
  <p:clrMapOvr>
    <a:masterClrMapping/>
  </p:clrMapOvr>
  <p:transition xmlns:p14="http://schemas.microsoft.com/office/powerpoint/2010/main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baseline="0">
                <a:latin typeface="Calibri" pitchFamily="34" charset="0"/>
                <a:ea typeface="Linux Libertine O" pitchFamily="50" charset="0"/>
                <a:cs typeface="Linux Libertine O" pitchFamily="50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1pPr>
            <a:lvl2pPr>
              <a:defRPr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2pPr>
            <a:lvl3pPr>
              <a:defRPr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3pPr>
            <a:lvl4pPr>
              <a:defRPr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4pPr>
            <a:lvl5pPr>
              <a:defRPr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845869"/>
      </p:ext>
    </p:extLst>
  </p:cSld>
  <p:clrMapOvr>
    <a:masterClrMapping/>
  </p:clrMapOvr>
  <p:transition xmlns:p14="http://schemas.microsoft.com/office/powerpoint/2010/main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69332095"/>
      </p:ext>
    </p:extLst>
  </p:cSld>
  <p:clrMapOvr>
    <a:masterClrMapping/>
  </p:clrMapOvr>
  <p:transition xmlns:p14="http://schemas.microsoft.com/office/powerpoint/2010/main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432153"/>
      </p:ext>
    </p:extLst>
  </p:cSld>
  <p:clrMapOvr>
    <a:masterClrMapping/>
  </p:clrMapOvr>
  <p:transition xmlns:p14="http://schemas.microsoft.com/office/powerpoint/2010/main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778911"/>
      </p:ext>
    </p:extLst>
  </p:cSld>
  <p:clrMapOvr>
    <a:masterClrMapping/>
  </p:clrMapOvr>
  <p:transition xmlns:p14="http://schemas.microsoft.com/office/powerpoint/2010/main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Linux Libertine O" pitchFamily="50" charset="0"/>
                <a:ea typeface="Linux Libertine O" pitchFamily="50" charset="0"/>
                <a:cs typeface="Linux Libertine O" pitchFamily="50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1698993"/>
      </p:ext>
    </p:extLst>
  </p:cSld>
  <p:clrMapOvr>
    <a:masterClrMapping/>
  </p:clrMapOvr>
  <p:transition xmlns:p14="http://schemas.microsoft.com/office/powerpoint/2010/main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01969"/>
      </p:ext>
    </p:extLst>
  </p:cSld>
  <p:clrMapOvr>
    <a:masterClrMapping/>
  </p:clrMapOvr>
  <p:transition xmlns:p14="http://schemas.microsoft.com/office/powerpoint/2010/main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57612964"/>
      </p:ext>
    </p:extLst>
  </p:cSld>
  <p:clrMapOvr>
    <a:masterClrMapping/>
  </p:clrMapOvr>
  <p:transition xmlns:p14="http://schemas.microsoft.com/office/powerpoint/2010/main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3659182811"/>
      </p:ext>
    </p:extLst>
  </p:cSld>
  <p:clrMapOvr>
    <a:masterClrMapping/>
  </p:clrMapOvr>
  <p:transition xmlns:p14="http://schemas.microsoft.com/office/powerpoint/2010/main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096187"/>
      </p:ext>
    </p:extLst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246032"/>
      </p:ext>
    </p:extLst>
  </p:cSld>
  <p:clrMapOvr>
    <a:masterClrMapping/>
  </p:clrMapOvr>
  <p:transition xmlns:p14="http://schemas.microsoft.com/office/powerpoint/2010/main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905264"/>
      </p:ext>
    </p:extLst>
  </p:cSld>
  <p:clrMapOvr>
    <a:masterClrMapping/>
  </p:clrMapOvr>
  <p:transition xmlns:p14="http://schemas.microsoft.com/office/powerpoint/2010/main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865745"/>
      </p:ext>
    </p:extLst>
  </p:cSld>
  <p:clrMapOvr>
    <a:masterClrMapping/>
  </p:clrMapOvr>
  <p:transition xmlns:p14="http://schemas.microsoft.com/office/powerpoint/2010/main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330721"/>
      </p:ext>
    </p:extLst>
  </p:cSld>
  <p:clrMapOvr>
    <a:masterClrMapping/>
  </p:clrMapOvr>
  <p:transition xmlns:p14="http://schemas.microsoft.com/office/powerpoint/2010/main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0241-A893-484E-B8AF-A475E6C2DF12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6E6D-ECEA-1D42-B800-8AA96368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9477"/>
      </p:ext>
    </p:extLst>
  </p:cSld>
  <p:clrMapOvr>
    <a:masterClrMapping/>
  </p:clrMapOvr>
  <p:transition xmlns:p14="http://schemas.microsoft.com/office/powerpoint/2010/main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AFBB-23C1-D74F-AC5F-ED2142552D97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6DA1-E172-4D49-BE7A-2D4A775E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8009"/>
      </p:ext>
    </p:extLst>
  </p:cSld>
  <p:clrMapOvr>
    <a:masterClrMapping/>
  </p:clrMapOvr>
  <p:transition xmlns:p14="http://schemas.microsoft.com/office/powerpoint/2010/main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AB99-BE16-134F-A253-1283EFC3009E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7BEF-01BE-A54B-B04F-BE1DB7FFB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8555"/>
      </p:ext>
    </p:extLst>
  </p:cSld>
  <p:clrMapOvr>
    <a:masterClrMapping/>
  </p:clrMapOvr>
  <p:transition xmlns:p14="http://schemas.microsoft.com/office/powerpoint/2010/main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16B1-28C6-BE41-A4AD-F9AC37EFD0BA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780C-9BE3-D944-8254-0B0D24F5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3572"/>
      </p:ext>
    </p:extLst>
  </p:cSld>
  <p:clrMapOvr>
    <a:masterClrMapping/>
  </p:clrMapOvr>
  <p:transition xmlns:p14="http://schemas.microsoft.com/office/powerpoint/2010/main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7113-27F7-1640-BAEC-B20AFE0677A4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0E0C-DB19-AF4A-8900-1DE356AB3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6897"/>
      </p:ext>
    </p:extLst>
  </p:cSld>
  <p:clrMapOvr>
    <a:masterClrMapping/>
  </p:clrMapOvr>
  <p:transition xmlns:p14="http://schemas.microsoft.com/office/powerpoint/2010/main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A20E-1C6D-5B45-8044-300F5BF8F5CD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0B46-83EF-4D4B-AB84-6CCC993AA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4377"/>
      </p:ext>
    </p:extLst>
  </p:cSld>
  <p:clrMapOvr>
    <a:masterClrMapping/>
  </p:clrMapOvr>
  <p:transition xmlns:p14="http://schemas.microsoft.com/office/powerpoint/2010/main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2AAB-6266-104A-9006-117F89059B7B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049C-EA8C-D841-A1BA-E9919A519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4171"/>
      </p:ext>
    </p:extLst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342768"/>
      </p:ext>
    </p:extLst>
  </p:cSld>
  <p:clrMapOvr>
    <a:masterClrMapping/>
  </p:clrMapOvr>
  <p:transition xmlns:p14="http://schemas.microsoft.com/office/powerpoint/2010/main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7501-84D1-E543-844C-70D89E3DC2E9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7A45-62DC-0C4D-AAB0-4971DAB4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4481"/>
      </p:ext>
    </p:extLst>
  </p:cSld>
  <p:clrMapOvr>
    <a:masterClrMapping/>
  </p:clrMapOvr>
  <p:transition xmlns:p14="http://schemas.microsoft.com/office/powerpoint/2010/main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3D37-C7A5-7E4D-8D98-DBC980B65C94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6109-3322-2347-9C9B-4B901F937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8574"/>
      </p:ext>
    </p:extLst>
  </p:cSld>
  <p:clrMapOvr>
    <a:masterClrMapping/>
  </p:clrMapOvr>
  <p:transition xmlns:p14="http://schemas.microsoft.com/office/powerpoint/2010/main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FF23-052A-FE44-84C0-451336E1E7E3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278D-37C9-8543-8772-354167674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8919"/>
      </p:ext>
    </p:extLst>
  </p:cSld>
  <p:clrMapOvr>
    <a:masterClrMapping/>
  </p:clrMapOvr>
  <p:transition xmlns:p14="http://schemas.microsoft.com/office/powerpoint/2010/main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992C-3D7F-504F-9A19-FD4392E9FE23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5E64-4292-0E4E-B2F0-0CDD28680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322"/>
      </p:ext>
    </p:extLst>
  </p:cSld>
  <p:clrMapOvr>
    <a:masterClrMapping/>
  </p:clrMapOvr>
  <p:transition xmlns:p14="http://schemas.microsoft.com/office/powerpoint/2010/main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A6AE701F-AEEF-D744-B150-08003A1FEF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184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22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52316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208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2637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47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925" y="226625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70953"/>
      </p:ext>
    </p:extLst>
  </p:cSld>
  <p:clrMapOvr>
    <a:masterClrMapping/>
  </p:clrMapOvr>
  <p:transition xmlns:p14="http://schemas.microsoft.com/office/powerpoint/2010/main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259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51658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16376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7539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766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540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032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1706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75CB6863-FCFB-484E-A4EE-9BBBA337822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4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 sz="2200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4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61979"/>
      </p:ext>
    </p:extLst>
  </p:cSld>
  <p:clrMapOvr>
    <a:masterClrMapping/>
  </p:clrMapOvr>
  <p:transition xmlns:p14="http://schemas.microsoft.com/office/powerpoint/2010/main"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335665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732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513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477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219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04396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3342032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245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3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29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6521516"/>
      </p:ext>
    </p:extLst>
  </p:cSld>
  <p:clrMapOvr>
    <a:masterClrMapping/>
  </p:clrMapOvr>
  <p:transition xmlns:p14="http://schemas.microsoft.com/office/powerpoint/2010/main"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FD61CDD-16D8-FE4B-9EAD-53B3A8569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8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075487" cy="8620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3034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79863"/>
            <a:ext cx="4038600" cy="23050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303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81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F9D0EBCE-77B2-0848-8CFB-67A16E81A4B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7326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 sz="2200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48873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40857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8008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5686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614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2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80783880"/>
      </p:ext>
    </p:extLst>
  </p:cSld>
  <p:clrMapOvr>
    <a:masterClrMapping/>
  </p:clrMapOvr>
  <p:transition xmlns:p14="http://schemas.microsoft.com/office/powerpoint/2010/main"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39290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3868399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9265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387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8673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075487" cy="8620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3034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79863"/>
            <a:ext cx="4038600" cy="23050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3610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032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6" name="Picture 5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1542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93534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172200"/>
            <a:ext cx="14668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Embrapa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438" y="152400"/>
            <a:ext cx="1325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243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4224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59.xml"/><Relationship Id="rId25" Type="http://schemas.openxmlformats.org/officeDocument/2006/relationships/slideLayout" Target="../slideLayouts/slideLayout160.xml"/><Relationship Id="rId26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2.xml"/><Relationship Id="rId28" Type="http://schemas.openxmlformats.org/officeDocument/2006/relationships/theme" Target="../theme/theme10.xml"/><Relationship Id="rId29" Type="http://schemas.openxmlformats.org/officeDocument/2006/relationships/image" Target="../media/image2.png"/><Relationship Id="rId30" Type="http://schemas.openxmlformats.org/officeDocument/2006/relationships/image" Target="../media/image12.jpeg"/><Relationship Id="rId10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7" Type="http://schemas.openxmlformats.org/officeDocument/2006/relationships/image" Target="../media/image2.pn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theme" Target="../theme/theme3.xml"/><Relationship Id="rId15" Type="http://schemas.openxmlformats.org/officeDocument/2006/relationships/image" Target="../media/image4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2.xml"/><Relationship Id="rId16" Type="http://schemas.openxmlformats.org/officeDocument/2006/relationships/theme" Target="../theme/theme6.xml"/><Relationship Id="rId17" Type="http://schemas.openxmlformats.org/officeDocument/2006/relationships/image" Target="../media/image2.pn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<Relationship Id="rId15" Type="http://schemas.openxmlformats.org/officeDocument/2006/relationships/theme" Target="../theme/theme7.xml"/><Relationship Id="rId16" Type="http://schemas.openxmlformats.org/officeDocument/2006/relationships/image" Target="../media/image2.pn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8.xml"/><Relationship Id="rId14" Type="http://schemas.openxmlformats.org/officeDocument/2006/relationships/image" Target="../media/image8.jpe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34.xml"/><Relationship Id="rId27" Type="http://schemas.openxmlformats.org/officeDocument/2006/relationships/slideLayout" Target="../slideLayouts/slideLayout135.xml"/><Relationship Id="rId28" Type="http://schemas.openxmlformats.org/officeDocument/2006/relationships/theme" Target="../theme/theme9.xml"/><Relationship Id="rId29" Type="http://schemas.openxmlformats.org/officeDocument/2006/relationships/image" Target="../media/image2.png"/><Relationship Id="rId30" Type="http://schemas.openxmlformats.org/officeDocument/2006/relationships/image" Target="../media/image12.jpeg"/><Relationship Id="rId10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7" r:id="rId1"/>
    <p:sldLayoutId id="2147486237" r:id="rId2"/>
    <p:sldLayoutId id="2147486238" r:id="rId3"/>
    <p:sldLayoutId id="2147486239" r:id="rId4"/>
    <p:sldLayoutId id="2147486240" r:id="rId5"/>
    <p:sldLayoutId id="2147486241" r:id="rId6"/>
    <p:sldLayoutId id="2147486242" r:id="rId7"/>
    <p:sldLayoutId id="2147486243" r:id="rId8"/>
    <p:sldLayoutId id="2147486244" r:id="rId9"/>
    <p:sldLayoutId id="2147486245" r:id="rId10"/>
    <p:sldLayoutId id="2147486246" r:id="rId11"/>
    <p:sldLayoutId id="2147486247" r:id="rId12"/>
    <p:sldLayoutId id="2147486248" r:id="rId13"/>
    <p:sldLayoutId id="2147486249" r:id="rId14"/>
  </p:sldLayoutIdLst>
  <p:transition xmlns:p14="http://schemas.microsoft.com/office/powerpoint/2010/main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277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Imagem 6" descr="borda_slid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m 6" descr="ìnpe_simbol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8" r:id="rId1"/>
    <p:sldLayoutId id="2147486361" r:id="rId2"/>
    <p:sldLayoutId id="2147486362" r:id="rId3"/>
    <p:sldLayoutId id="2147486363" r:id="rId4"/>
    <p:sldLayoutId id="2147486364" r:id="rId5"/>
    <p:sldLayoutId id="2147486365" r:id="rId6"/>
    <p:sldLayoutId id="2147486366" r:id="rId7"/>
    <p:sldLayoutId id="2147486367" r:id="rId8"/>
    <p:sldLayoutId id="2147486368" r:id="rId9"/>
    <p:sldLayoutId id="2147486369" r:id="rId10"/>
    <p:sldLayoutId id="2147486370" r:id="rId11"/>
    <p:sldLayoutId id="2147486371" r:id="rId12"/>
    <p:sldLayoutId id="2147486372" r:id="rId13"/>
    <p:sldLayoutId id="2147486373" r:id="rId14"/>
    <p:sldLayoutId id="2147486374" r:id="rId15"/>
    <p:sldLayoutId id="2147486375" r:id="rId16"/>
    <p:sldLayoutId id="2147486376" r:id="rId17"/>
    <p:sldLayoutId id="2147486377" r:id="rId18"/>
    <p:sldLayoutId id="2147486378" r:id="rId19"/>
    <p:sldLayoutId id="2147486379" r:id="rId20"/>
    <p:sldLayoutId id="2147486380" r:id="rId21"/>
    <p:sldLayoutId id="2147486381" r:id="rId22"/>
    <p:sldLayoutId id="2147486382" r:id="rId23"/>
    <p:sldLayoutId id="2147486383" r:id="rId24"/>
    <p:sldLayoutId id="2147486384" r:id="rId25"/>
    <p:sldLayoutId id="2147486385" r:id="rId26"/>
    <p:sldLayoutId id="2147486386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Imagem 6" descr="borda_slid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6" descr="ìnpe_simbol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88" r:id="rId1"/>
    <p:sldLayoutId id="2147486250" r:id="rId2"/>
    <p:sldLayoutId id="2147486251" r:id="rId3"/>
    <p:sldLayoutId id="2147486252" r:id="rId4"/>
    <p:sldLayoutId id="2147486253" r:id="rId5"/>
    <p:sldLayoutId id="2147486254" r:id="rId6"/>
    <p:sldLayoutId id="2147486255" r:id="rId7"/>
    <p:sldLayoutId id="2147486256" r:id="rId8"/>
    <p:sldLayoutId id="2147486257" r:id="rId9"/>
    <p:sldLayoutId id="2147486258" r:id="rId10"/>
    <p:sldLayoutId id="2147486259" r:id="rId11"/>
    <p:sldLayoutId id="2147486260" r:id="rId12"/>
    <p:sldLayoutId id="2147486389" r:id="rId13"/>
    <p:sldLayoutId id="2147486261" r:id="rId14"/>
    <p:sldLayoutId id="2147486262" r:id="rId15"/>
  </p:sldLayoutIdLst>
  <p:transition xmlns:p14="http://schemas.microsoft.com/office/powerpoint/2010/main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148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Imagem 6" descr="borda_slid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m 6" descr="ìnpe_simbol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0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268" r:id="rId7"/>
    <p:sldLayoutId id="2147486269" r:id="rId8"/>
    <p:sldLayoutId id="2147486270" r:id="rId9"/>
    <p:sldLayoutId id="2147486271" r:id="rId10"/>
    <p:sldLayoutId id="2147486272" r:id="rId11"/>
    <p:sldLayoutId id="2147486273" r:id="rId12"/>
    <p:sldLayoutId id="2147486274" r:id="rId13"/>
  </p:sldLayoutIdLst>
  <p:transition xmlns:p14="http://schemas.microsoft.com/office/powerpoint/2010/main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q"/>
        <a:defRPr sz="2800">
          <a:solidFill>
            <a:srgbClr val="00005E"/>
          </a:solidFill>
          <a:latin typeface="Calibri" pitchFamily="34" charset="0"/>
          <a:ea typeface="ＭＳ Ｐゴシック" charset="0"/>
          <a:cs typeface="Linux Libertine O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q"/>
        <a:defRPr sz="2400">
          <a:solidFill>
            <a:srgbClr val="00005E"/>
          </a:solidFill>
          <a:latin typeface="Calibri" pitchFamily="34" charset="0"/>
          <a:ea typeface="Linux Libertine O" pitchFamily="50" charset="0"/>
          <a:cs typeface="Linux Libertine O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q"/>
        <a:defRPr sz="2000">
          <a:solidFill>
            <a:srgbClr val="00005E"/>
          </a:solidFill>
          <a:latin typeface="Calibri" pitchFamily="34" charset="0"/>
          <a:ea typeface="Linux Libertine O" pitchFamily="50" charset="0"/>
          <a:cs typeface="Linux Libertine O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1600">
          <a:solidFill>
            <a:srgbClr val="00005E"/>
          </a:solidFill>
          <a:latin typeface="Calibri" pitchFamily="34" charset="0"/>
          <a:ea typeface="Linux Libertine O" pitchFamily="50" charset="0"/>
          <a:cs typeface="Linux Libertine O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q"/>
        <a:defRPr sz="2000">
          <a:solidFill>
            <a:srgbClr val="00005E"/>
          </a:solidFill>
          <a:latin typeface="Calibri" pitchFamily="34" charset="0"/>
          <a:ea typeface="Linux Libertine O" pitchFamily="50" charset="0"/>
          <a:cs typeface="Linux Libertine O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19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Humnst777 B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E8341CD-D645-0545-A702-F2ED8C074EDF}" type="datetimeFigureOut">
              <a:rPr lang="pt-BR"/>
              <a:pPr>
                <a:defRPr/>
              </a:pPr>
              <a:t>07/03/12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prstClr val="black">
                    <a:tint val="75000"/>
                  </a:prstClr>
                </a:solidFill>
                <a:latin typeface="Humnst777 B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Humnst777 B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663D602-B044-F344-B347-51C5EFD30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9" name="Line 19"/>
          <p:cNvSpPr>
            <a:spLocks noChangeShapeType="1"/>
          </p:cNvSpPr>
          <p:nvPr userDrawn="1"/>
        </p:nvSpPr>
        <p:spPr bwMode="auto">
          <a:xfrm flipH="1">
            <a:off x="847725" y="533400"/>
            <a:ext cx="8035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0" name="Imagem 4" descr="logo_inpe_4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92075"/>
            <a:ext cx="774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75" r:id="rId1"/>
    <p:sldLayoutId id="2147486276" r:id="rId2"/>
    <p:sldLayoutId id="2147486277" r:id="rId3"/>
    <p:sldLayoutId id="2147486278" r:id="rId4"/>
    <p:sldLayoutId id="2147486279" r:id="rId5"/>
    <p:sldLayoutId id="2147486280" r:id="rId6"/>
    <p:sldLayoutId id="2147486281" r:id="rId7"/>
    <p:sldLayoutId id="2147486282" r:id="rId8"/>
    <p:sldLayoutId id="2147486283" r:id="rId9"/>
    <p:sldLayoutId id="2147486284" r:id="rId10"/>
    <p:sldLayoutId id="2147486285" r:id="rId11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20485" name="Picture 5" descr="inpe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1" r:id="rId1"/>
    <p:sldLayoutId id="2147486286" r:id="rId2"/>
    <p:sldLayoutId id="2147486287" r:id="rId3"/>
    <p:sldLayoutId id="2147486288" r:id="rId4"/>
    <p:sldLayoutId id="2147486289" r:id="rId5"/>
    <p:sldLayoutId id="2147486290" r:id="rId6"/>
    <p:sldLayoutId id="2147486291" r:id="rId7"/>
    <p:sldLayoutId id="2147486292" r:id="rId8"/>
    <p:sldLayoutId id="2147486293" r:id="rId9"/>
    <p:sldLayoutId id="2147486294" r:id="rId10"/>
    <p:sldLayoutId id="2147486295" r:id="rId11"/>
    <p:sldLayoutId id="2147486296" r:id="rId12"/>
    <p:sldLayoutId id="2147486297" r:id="rId13"/>
    <p:sldLayoutId id="214748629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253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" name="Imagem 6" descr="borda_slid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m 6" descr="ìnpe_simbol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2" r:id="rId1"/>
    <p:sldLayoutId id="2147486299" r:id="rId2"/>
    <p:sldLayoutId id="2147486300" r:id="rId3"/>
    <p:sldLayoutId id="2147486301" r:id="rId4"/>
    <p:sldLayoutId id="2147486302" r:id="rId5"/>
    <p:sldLayoutId id="2147486303" r:id="rId6"/>
    <p:sldLayoutId id="2147486304" r:id="rId7"/>
    <p:sldLayoutId id="2147486305" r:id="rId8"/>
    <p:sldLayoutId id="2147486306" r:id="rId9"/>
    <p:sldLayoutId id="2147486307" r:id="rId10"/>
    <p:sldLayoutId id="2147486308" r:id="rId11"/>
    <p:sldLayoutId id="2147486309" r:id="rId12"/>
    <p:sldLayoutId id="2147486393" r:id="rId13"/>
    <p:sldLayoutId id="2147486310" r:id="rId14"/>
    <p:sldLayoutId id="214748631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560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5" name="Imagem 6" descr="borda_slid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m 6" descr="ìnpe_simbol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4" r:id="rId1"/>
    <p:sldLayoutId id="2147486312" r:id="rId2"/>
    <p:sldLayoutId id="2147486313" r:id="rId3"/>
    <p:sldLayoutId id="2147486314" r:id="rId4"/>
    <p:sldLayoutId id="2147486315" r:id="rId5"/>
    <p:sldLayoutId id="2147486316" r:id="rId6"/>
    <p:sldLayoutId id="2147486317" r:id="rId7"/>
    <p:sldLayoutId id="2147486318" r:id="rId8"/>
    <p:sldLayoutId id="2147486319" r:id="rId9"/>
    <p:sldLayoutId id="2147486320" r:id="rId10"/>
    <p:sldLayoutId id="2147486321" r:id="rId11"/>
    <p:sldLayoutId id="2147486322" r:id="rId12"/>
    <p:sldLayoutId id="2147486323" r:id="rId13"/>
    <p:sldLayoutId id="214748632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27653" name="Picture 5" descr="inpe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5" r:id="rId1"/>
    <p:sldLayoutId id="2147486396" r:id="rId2"/>
    <p:sldLayoutId id="2147486325" r:id="rId3"/>
    <p:sldLayoutId id="2147486326" r:id="rId4"/>
    <p:sldLayoutId id="2147486327" r:id="rId5"/>
    <p:sldLayoutId id="2147486328" r:id="rId6"/>
    <p:sldLayoutId id="2147486329" r:id="rId7"/>
    <p:sldLayoutId id="2147486330" r:id="rId8"/>
    <p:sldLayoutId id="2147486331" r:id="rId9"/>
    <p:sldLayoutId id="2147486332" r:id="rId10"/>
    <p:sldLayoutId id="2147486333" r:id="rId11"/>
    <p:sldLayoutId id="21474863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2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5" name="Imagem 6" descr="borda_slid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m 6" descr="ìnpe_simbol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7" r:id="rId1"/>
    <p:sldLayoutId id="2147486335" r:id="rId2"/>
    <p:sldLayoutId id="2147486336" r:id="rId3"/>
    <p:sldLayoutId id="2147486337" r:id="rId4"/>
    <p:sldLayoutId id="2147486338" r:id="rId5"/>
    <p:sldLayoutId id="2147486339" r:id="rId6"/>
    <p:sldLayoutId id="2147486340" r:id="rId7"/>
    <p:sldLayoutId id="2147486341" r:id="rId8"/>
    <p:sldLayoutId id="2147486342" r:id="rId9"/>
    <p:sldLayoutId id="2147486343" r:id="rId10"/>
    <p:sldLayoutId id="2147486344" r:id="rId11"/>
    <p:sldLayoutId id="2147486345" r:id="rId12"/>
    <p:sldLayoutId id="2147486346" r:id="rId13"/>
    <p:sldLayoutId id="2147486347" r:id="rId14"/>
    <p:sldLayoutId id="2147486348" r:id="rId15"/>
    <p:sldLayoutId id="2147486349" r:id="rId16"/>
    <p:sldLayoutId id="2147486350" r:id="rId17"/>
    <p:sldLayoutId id="2147486351" r:id="rId18"/>
    <p:sldLayoutId id="2147486352" r:id="rId19"/>
    <p:sldLayoutId id="2147486353" r:id="rId20"/>
    <p:sldLayoutId id="2147486354" r:id="rId21"/>
    <p:sldLayoutId id="2147486355" r:id="rId22"/>
    <p:sldLayoutId id="2147486356" r:id="rId23"/>
    <p:sldLayoutId id="2147486357" r:id="rId24"/>
    <p:sldLayoutId id="2147486358" r:id="rId25"/>
    <p:sldLayoutId id="2147486359" r:id="rId26"/>
    <p:sldLayoutId id="2147486360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41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image" Target="../media/image48.jpeg"/><Relationship Id="rId3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Relationship Id="rId3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6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6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6" Type="http://schemas.openxmlformats.org/officeDocument/2006/relationships/image" Target="../media/image76.jpe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8.jpe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6" Type="http://schemas.openxmlformats.org/officeDocument/2006/relationships/image" Target="../media/image83.jpeg"/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73.jpeg"/><Relationship Id="rId3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9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4" Type="http://schemas.openxmlformats.org/officeDocument/2006/relationships/image" Target="../media/image97.jpeg"/><Relationship Id="rId5" Type="http://schemas.openxmlformats.org/officeDocument/2006/relationships/image" Target="../media/image98.jpeg"/><Relationship Id="rId6" Type="http://schemas.openxmlformats.org/officeDocument/2006/relationships/image" Target="../media/image99.jpe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0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image" Target="../media/image106.jpe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72.png"/><Relationship Id="rId3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10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751013"/>
            <a:ext cx="6019800" cy="2370137"/>
          </a:xfrm>
        </p:spPr>
        <p:txBody>
          <a:bodyPr/>
          <a:lstStyle/>
          <a:p>
            <a:r>
              <a:rPr lang="pt-BR" sz="3600" dirty="0">
                <a:latin typeface="Calibri" charset="0"/>
              </a:rPr>
              <a:t>Global </a:t>
            </a:r>
            <a:r>
              <a:rPr lang="pt-BR" sz="3600" dirty="0" err="1">
                <a:latin typeface="Calibri" charset="0"/>
              </a:rPr>
              <a:t>change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dirty="0" err="1">
                <a:latin typeface="Calibri" charset="0"/>
              </a:rPr>
              <a:t>and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dirty="0" err="1">
                <a:latin typeface="Calibri" charset="0"/>
              </a:rPr>
              <a:t>sustainable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dirty="0" err="1">
                <a:latin typeface="Calibri" charset="0"/>
              </a:rPr>
              <a:t>development</a:t>
            </a:r>
            <a:r>
              <a:rPr lang="pt-BR" sz="3600" dirty="0">
                <a:latin typeface="Calibri" charset="0"/>
              </a:rPr>
              <a:t>: </a:t>
            </a:r>
            <a:r>
              <a:rPr lang="pt-BR" sz="3600" dirty="0" err="1">
                <a:latin typeface="Calibri" charset="0"/>
              </a:rPr>
              <a:t>towards</a:t>
            </a:r>
            <a:r>
              <a:rPr lang="pt-BR" sz="3600" dirty="0">
                <a:latin typeface="Calibri" charset="0"/>
              </a:rPr>
              <a:t> a  </a:t>
            </a:r>
            <a:r>
              <a:rPr lang="pt-BR" sz="3600" dirty="0" err="1">
                <a:latin typeface="Calibri" charset="0"/>
              </a:rPr>
              <a:t>research</a:t>
            </a:r>
            <a:r>
              <a:rPr lang="pt-BR" sz="3600" dirty="0">
                <a:latin typeface="Calibri" charset="0"/>
              </a:rPr>
              <a:t> agenda for </a:t>
            </a:r>
            <a:r>
              <a:rPr lang="pt-BR" sz="3600" dirty="0" err="1">
                <a:latin typeface="Calibri" charset="0"/>
              </a:rPr>
              <a:t>Brazilian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dirty="0" err="1">
                <a:latin typeface="Calibri" charset="0"/>
              </a:rPr>
              <a:t>science</a:t>
            </a:r>
            <a:endParaRPr lang="pt-BR" sz="3600" dirty="0">
              <a:latin typeface="Calibri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7513" y="4368800"/>
            <a:ext cx="6186487" cy="167798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Gilberto Câmara</a:t>
            </a:r>
          </a:p>
          <a:p>
            <a:pPr eaLnBrk="1" hangingPunct="1">
              <a:defRPr/>
            </a:pP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National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</a:t>
            </a: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Institute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for Space </a:t>
            </a: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Research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(INPE)</a:t>
            </a:r>
          </a:p>
          <a:p>
            <a:pPr eaLnBrk="1" hangingPunct="1">
              <a:defRPr/>
            </a:pPr>
            <a:endParaRPr lang="pt-BR" sz="2800" b="1" dirty="0" smtClean="0">
              <a:solidFill>
                <a:schemeClr val="bg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73350" y="1073150"/>
            <a:ext cx="64706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00005E"/>
                </a:solidFill>
              </a:rPr>
              <a:t>MIT-ITV workshop, March 2012</a:t>
            </a:r>
            <a:endParaRPr lang="pt-BR" sz="2400" b="1" dirty="0" smtClean="0">
              <a:solidFill>
                <a:srgbClr val="00005E"/>
              </a:solidFill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Calibri" charset="0"/>
              </a:rPr>
              <a:t>Brazil: a natural knowledge economy?</a:t>
            </a:r>
          </a:p>
        </p:txBody>
      </p:sp>
      <p:pic>
        <p:nvPicPr>
          <p:cNvPr id="4608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7"/>
          <p:cNvSpPr>
            <a:spLocks/>
          </p:cNvSpPr>
          <p:nvPr/>
        </p:nvSpPr>
        <p:spPr bwMode="auto">
          <a:xfrm>
            <a:off x="1071563" y="4179888"/>
            <a:ext cx="7013575" cy="26781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We tend to regard a comparative advantage based on natural resources as indicative of an economy at a relatively immature stage in its development, one</a:t>
            </a:r>
          </a:p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that must be outgrown if it is to reach and start expanding the frontiers of technological possibility.</a:t>
            </a:r>
          </a:p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The Brazilian case, we suggest, challenges this linear</a:t>
            </a:r>
          </a:p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view.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413" y="3995738"/>
            <a:ext cx="38115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71588"/>
            <a:ext cx="38417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468313" y="1112838"/>
            <a:ext cx="3835400" cy="417512"/>
            <a:chOff x="0" y="0"/>
            <a:chExt cx="2416" cy="263"/>
          </a:xfrm>
        </p:grpSpPr>
        <p:sp>
          <p:nvSpPr>
            <p:cNvPr id="47123" name="Rectangle 7"/>
            <p:cNvSpPr>
              <a:spLocks/>
            </p:cNvSpPr>
            <p:nvPr/>
          </p:nvSpPr>
          <p:spPr bwMode="auto">
            <a:xfrm>
              <a:off x="2" y="0"/>
              <a:ext cx="2412" cy="263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24" name="Rectangle 8"/>
            <p:cNvSpPr>
              <a:spLocks/>
            </p:cNvSpPr>
            <p:nvPr/>
          </p:nvSpPr>
          <p:spPr bwMode="auto">
            <a:xfrm>
              <a:off x="0" y="11"/>
              <a:ext cx="241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>
                <a:lnSpc>
                  <a:spcPct val="90000"/>
                </a:lnSpc>
              </a:pPr>
              <a:r>
                <a:rPr lang="en-US" sz="1800">
                  <a:solidFill>
                    <a:srgbClr val="000066"/>
                  </a:solidFill>
                  <a:latin typeface="Calibri Bold" charset="0"/>
                  <a:cs typeface="Calibri Bold" charset="0"/>
                  <a:sym typeface="Calibri Bold" charset="0"/>
                </a:rPr>
                <a:t>Deforestation cut by 300% (2005-09)</a:t>
              </a:r>
            </a:p>
          </p:txBody>
        </p:sp>
      </p:grpSp>
      <p:grpSp>
        <p:nvGrpSpPr>
          <p:cNvPr id="47111" name="Group 9"/>
          <p:cNvGrpSpPr>
            <a:grpSpLocks/>
          </p:cNvGrpSpPr>
          <p:nvPr/>
        </p:nvGrpSpPr>
        <p:grpSpPr bwMode="auto">
          <a:xfrm>
            <a:off x="6210300" y="6481763"/>
            <a:ext cx="2933700" cy="376237"/>
            <a:chOff x="0" y="0"/>
            <a:chExt cx="1848" cy="237"/>
          </a:xfrm>
        </p:grpSpPr>
        <p:sp>
          <p:nvSpPr>
            <p:cNvPr id="47121" name="Rectangle 10"/>
            <p:cNvSpPr>
              <a:spLocks/>
            </p:cNvSpPr>
            <p:nvPr/>
          </p:nvSpPr>
          <p:spPr bwMode="auto">
            <a:xfrm>
              <a:off x="0" y="0"/>
              <a:ext cx="1848" cy="237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22" name="Rectangle 11"/>
            <p:cNvSpPr>
              <a:spLocks/>
            </p:cNvSpPr>
            <p:nvPr/>
          </p:nvSpPr>
          <p:spPr bwMode="auto">
            <a:xfrm>
              <a:off x="0" y="0"/>
              <a:ext cx="184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>
                <a:lnSpc>
                  <a:spcPct val="90000"/>
                </a:lnSpc>
              </a:pPr>
              <a:r>
                <a:rPr lang="en-US" sz="1800">
                  <a:solidFill>
                    <a:srgbClr val="000066"/>
                  </a:solidFill>
                  <a:latin typeface="Calibri Bold" charset="0"/>
                  <a:cs typeface="Calibri Bold" charset="0"/>
                  <a:sym typeface="Calibri Bold" charset="0"/>
                </a:rPr>
                <a:t>46% of energy is renewable</a:t>
              </a:r>
            </a:p>
          </p:txBody>
        </p:sp>
      </p:grpSp>
      <p:sp>
        <p:nvSpPr>
          <p:cNvPr id="47112" name="Rectangle 1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Calibri" charset="0"/>
              </a:rPr>
              <a:t>Brazil: a natural knowledge economy</a:t>
            </a:r>
          </a:p>
        </p:txBody>
      </p:sp>
      <p:pic>
        <p:nvPicPr>
          <p:cNvPr id="47113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413" y="1219200"/>
            <a:ext cx="3811587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4" name="Group 14"/>
          <p:cNvGrpSpPr>
            <a:grpSpLocks/>
          </p:cNvGrpSpPr>
          <p:nvPr/>
        </p:nvGrpSpPr>
        <p:grpSpPr bwMode="auto">
          <a:xfrm>
            <a:off x="6008688" y="1122363"/>
            <a:ext cx="3136900" cy="439737"/>
            <a:chOff x="0" y="0"/>
            <a:chExt cx="1976" cy="277"/>
          </a:xfrm>
        </p:grpSpPr>
        <p:sp>
          <p:nvSpPr>
            <p:cNvPr id="47119" name="Rectangle 15"/>
            <p:cNvSpPr>
              <a:spLocks/>
            </p:cNvSpPr>
            <p:nvPr/>
          </p:nvSpPr>
          <p:spPr bwMode="auto">
            <a:xfrm>
              <a:off x="1" y="0"/>
              <a:ext cx="1974" cy="277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20" name="Rectangle 16"/>
            <p:cNvSpPr>
              <a:spLocks/>
            </p:cNvSpPr>
            <p:nvPr/>
          </p:nvSpPr>
          <p:spPr bwMode="auto">
            <a:xfrm>
              <a:off x="0" y="18"/>
              <a:ext cx="19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1800">
                  <a:solidFill>
                    <a:srgbClr val="000066"/>
                  </a:solidFill>
                  <a:latin typeface="Calibri Bold" charset="0"/>
                  <a:cs typeface="Calibri Bold" charset="0"/>
                  <a:sym typeface="Calibri Bold" charset="0"/>
                </a:rPr>
                <a:t>Best technology in biofuels </a:t>
              </a:r>
            </a:p>
          </p:txBody>
        </p:sp>
      </p:grpSp>
      <p:pic>
        <p:nvPicPr>
          <p:cNvPr id="47115" name="Picture 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106863"/>
            <a:ext cx="38560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6" name="Group 18"/>
          <p:cNvGrpSpPr>
            <a:grpSpLocks/>
          </p:cNvGrpSpPr>
          <p:nvPr/>
        </p:nvGrpSpPr>
        <p:grpSpPr bwMode="auto">
          <a:xfrm>
            <a:off x="449263" y="6440488"/>
            <a:ext cx="3644900" cy="417512"/>
            <a:chOff x="0" y="0"/>
            <a:chExt cx="2296" cy="263"/>
          </a:xfrm>
        </p:grpSpPr>
        <p:sp>
          <p:nvSpPr>
            <p:cNvPr id="47117" name="Rectangle 19"/>
            <p:cNvSpPr>
              <a:spLocks/>
            </p:cNvSpPr>
            <p:nvPr/>
          </p:nvSpPr>
          <p:spPr bwMode="auto">
            <a:xfrm>
              <a:off x="1" y="0"/>
              <a:ext cx="2294" cy="263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18" name="Rectangle 20"/>
            <p:cNvSpPr>
              <a:spLocks/>
            </p:cNvSpPr>
            <p:nvPr/>
          </p:nvSpPr>
          <p:spPr bwMode="auto">
            <a:xfrm>
              <a:off x="0" y="11"/>
              <a:ext cx="22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1800">
                  <a:solidFill>
                    <a:srgbClr val="000066"/>
                  </a:solidFill>
                  <a:latin typeface="Calibri Bold" charset="0"/>
                  <a:cs typeface="Calibri Bold" charset="0"/>
                  <a:sym typeface="Calibri Bold" charset="0"/>
                </a:rPr>
                <a:t>World leader in tropical agriculture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571472" y="1000108"/>
          <a:ext cx="835824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0" name="Título 3"/>
          <p:cNvSpPr>
            <a:spLocks noGrp="1"/>
          </p:cNvSpPr>
          <p:nvPr>
            <p:ph type="title"/>
          </p:nvPr>
        </p:nvSpPr>
        <p:spPr>
          <a:xfrm>
            <a:off x="484188" y="227013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The China effect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Where are the jobs? Where is the money?</a:t>
            </a:r>
          </a:p>
        </p:txBody>
      </p:sp>
      <p:sp>
        <p:nvSpPr>
          <p:cNvPr id="49154" name="Retângulo 5"/>
          <p:cNvSpPr>
            <a:spLocks noChangeArrowheads="1"/>
          </p:cNvSpPr>
          <p:nvPr/>
        </p:nvSpPr>
        <p:spPr bwMode="auto">
          <a:xfrm>
            <a:off x="857250" y="1143000"/>
            <a:ext cx="4429125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Ipod: high technology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9155" name="Retângulo 5"/>
          <p:cNvSpPr>
            <a:spLocks noChangeArrowheads="1"/>
          </p:cNvSpPr>
          <p:nvPr/>
        </p:nvSpPr>
        <p:spPr bwMode="auto">
          <a:xfrm>
            <a:off x="785813" y="5643563"/>
            <a:ext cx="3929062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ipod: exported by China, value added in California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9156" name="Picture 4" descr="http://www.cultofmac.com/wordpress/wp-content/uploads/2010/02/apple_factory_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4343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://daddycatchersrealm.files.wordpress.com/2009/12/ipod-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1000125"/>
            <a:ext cx="14462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http://www.smh.com.au/ffximage/2006/03/01/apple15_gallery__324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357563"/>
            <a:ext cx="272891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Where are the jobs? Where is the money?</a:t>
            </a:r>
          </a:p>
        </p:txBody>
      </p:sp>
      <p:sp>
        <p:nvSpPr>
          <p:cNvPr id="50178" name="Retângulo 5"/>
          <p:cNvSpPr>
            <a:spLocks noChangeArrowheads="1"/>
          </p:cNvSpPr>
          <p:nvPr/>
        </p:nvSpPr>
        <p:spPr bwMode="auto">
          <a:xfrm>
            <a:off x="857250" y="1143000"/>
            <a:ext cx="5286375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Aerospace:  high technology - OECD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0179" name="Retângulo 5"/>
          <p:cNvSpPr>
            <a:spLocks noChangeArrowheads="1"/>
          </p:cNvSpPr>
          <p:nvPr/>
        </p:nvSpPr>
        <p:spPr bwMode="auto">
          <a:xfrm>
            <a:off x="1381125" y="5973763"/>
            <a:ext cx="4929188" cy="4619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US avionics: high value on EMB planes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50180" name="Picture 2" descr="http://edsonrodrigues.files.wordpress.com/2009/03/800px-embraer_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50307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http://commerce.honeywell.com/wcsstore/B2BDirectMyAerospaceAssetStore/images/catalog/Embraer_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tângulo 5"/>
          <p:cNvSpPr>
            <a:spLocks noChangeArrowheads="1"/>
          </p:cNvSpPr>
          <p:nvPr/>
        </p:nvSpPr>
        <p:spPr bwMode="auto">
          <a:xfrm>
            <a:off x="857250" y="4643438"/>
            <a:ext cx="4071938" cy="4619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EMBRAER EMB-190</a:t>
            </a:r>
            <a:endParaRPr lang="pt-BR" sz="240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50183" name="Retângulo 5"/>
          <p:cNvSpPr>
            <a:spLocks noChangeArrowheads="1"/>
          </p:cNvSpPr>
          <p:nvPr/>
        </p:nvSpPr>
        <p:spPr bwMode="auto">
          <a:xfrm>
            <a:off x="6000750" y="4643438"/>
            <a:ext cx="3000375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EMB-190 avionics (Honeywell)</a:t>
            </a:r>
            <a:endParaRPr lang="pt-BR" sz="240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Will Brasil join OPEC?</a:t>
            </a:r>
          </a:p>
        </p:txBody>
      </p:sp>
      <p:sp>
        <p:nvSpPr>
          <p:cNvPr id="51202" name="Retângulo 5"/>
          <p:cNvSpPr>
            <a:spLocks noChangeArrowheads="1"/>
          </p:cNvSpPr>
          <p:nvPr/>
        </p:nvSpPr>
        <p:spPr bwMode="auto">
          <a:xfrm>
            <a:off x="857250" y="1143000"/>
            <a:ext cx="7715250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Oil production: low technology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3" name="Retângulo 5"/>
          <p:cNvSpPr>
            <a:spLocks noChangeArrowheads="1"/>
          </p:cNvSpPr>
          <p:nvPr/>
        </p:nvSpPr>
        <p:spPr bwMode="auto">
          <a:xfrm>
            <a:off x="500063" y="4857750"/>
            <a:ext cx="4071937" cy="4000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Offshore platform</a:t>
            </a:r>
            <a:endParaRPr lang="pt-BR" sz="200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4" name="Retângulo 5"/>
          <p:cNvSpPr>
            <a:spLocks noChangeArrowheads="1"/>
          </p:cNvSpPr>
          <p:nvPr/>
        </p:nvSpPr>
        <p:spPr bwMode="auto">
          <a:xfrm>
            <a:off x="893763" y="6027738"/>
            <a:ext cx="8047037" cy="7477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7200" bIns="18720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What will be the effects of the pre-salt on Brazilian economy?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1205" name="Retângulo 5"/>
          <p:cNvSpPr>
            <a:spLocks noChangeArrowheads="1"/>
          </p:cNvSpPr>
          <p:nvPr/>
        </p:nvSpPr>
        <p:spPr bwMode="auto">
          <a:xfrm>
            <a:off x="5000625" y="4857750"/>
            <a:ext cx="3929063" cy="4000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Brazilian oil exports</a:t>
            </a:r>
            <a:endParaRPr lang="pt-BR" sz="20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06" name="Picture 16" descr="http://www.economiabr.defesabr.com/Eco/Plataforma_Petroleo2(Agencia_Petrobra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43338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8" descr="http://www.tendenciasemercado.com.br/wp-content/uploads/2010/03/petr%C3%B3leo-bar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000250"/>
            <a:ext cx="31051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625" y="648811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Fonte: CH Brito Cruz (FAPESP)</a:t>
            </a:r>
          </a:p>
        </p:txBody>
      </p:sp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388" y="549275"/>
            <a:ext cx="9017001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>
          <a:xfrm>
            <a:off x="671513" y="373063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R&amp;D impact on ethanol and soybeans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625" y="6488113"/>
            <a:ext cx="4575175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CH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Brito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Cruz (FAPESP) e Nature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4213" y="5589588"/>
            <a:ext cx="4084637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Ethanol: 2.800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litros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/ha in 1975  </a:t>
            </a:r>
          </a:p>
          <a:p>
            <a:pPr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      6.000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litros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/ha in 2005  </a:t>
            </a:r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4283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4111625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292725" y="55165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Soya:     600 kg/ha in 1990  </a:t>
            </a:r>
          </a:p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2.700 kg/ha in 2008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Calibri" charset="0"/>
              </a:rPr>
              <a:t>Prebisch´s paradox</a:t>
            </a:r>
          </a:p>
        </p:txBody>
      </p:sp>
      <p:pic>
        <p:nvPicPr>
          <p:cNvPr id="5427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26431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963" y="1214438"/>
            <a:ext cx="563403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/>
          </p:cNvSpPr>
          <p:nvPr/>
        </p:nvSpPr>
        <p:spPr bwMode="auto">
          <a:xfrm>
            <a:off x="6072188" y="5000625"/>
            <a:ext cx="3084512" cy="338138"/>
          </a:xfrm>
          <a:prstGeom prst="rect">
            <a:avLst/>
          </a:prstGeom>
          <a:solidFill>
            <a:srgbClr val="E8E8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6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source: CH Brito Cruz (FAPESP)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573088" y="5546725"/>
            <a:ext cx="8299450" cy="8318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>
                <a:solidFill>
                  <a:srgbClr val="000066"/>
                </a:solidFill>
                <a:latin typeface="Calibri" charset="0"/>
                <a:cs typeface="Calibri" charset="0"/>
                <a:sym typeface="Calibri" charset="0"/>
              </a:rPr>
              <a:t>Brazil´s natural knowledge economy offers more opportunities for internal R&amp;D than our manufacturing industry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Brazilian science and the Capricorn triangle</a:t>
            </a:r>
          </a:p>
        </p:txBody>
      </p:sp>
      <p:sp>
        <p:nvSpPr>
          <p:cNvPr id="55298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" name="Line 6"/>
          <p:cNvSpPr>
            <a:spLocks noChangeShapeType="1"/>
          </p:cNvSpPr>
          <p:nvPr/>
        </p:nvSpPr>
        <p:spPr bwMode="auto">
          <a:xfrm flipV="1">
            <a:off x="1738313" y="1111250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2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Ecology and Environment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Engineering</a:t>
            </a: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Agriculture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Chemistry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Health</a:t>
            </a:r>
          </a:p>
        </p:txBody>
      </p:sp>
      <p:sp>
        <p:nvSpPr>
          <p:cNvPr id="55306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Mathematics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Physics</a:t>
            </a:r>
          </a:p>
        </p:txBody>
      </p:sp>
      <p:sp>
        <p:nvSpPr>
          <p:cNvPr id="55308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Computer Science</a:t>
            </a:r>
          </a:p>
        </p:txBody>
      </p:sp>
      <p:cxnSp>
        <p:nvCxnSpPr>
          <p:cNvPr id="55309" name="Conector reto 29"/>
          <p:cNvCxnSpPr>
            <a:cxnSpLocks noChangeShapeType="1"/>
            <a:stCxn id="55300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55311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55312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507456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External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</p:txBody>
      </p:sp>
      <p:sp>
        <p:nvSpPr>
          <p:cNvPr id="55313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92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Internal agenda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283325" y="0"/>
            <a:ext cx="2860675" cy="461963"/>
          </a:xfrm>
          <a:prstGeom prst="rect">
            <a:avLst/>
          </a:prstGeom>
          <a:solidFill>
            <a:srgbClr val="C9D6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Nature, 29 July 2010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Brazil’s science(% of world)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539552" y="1196751"/>
          <a:ext cx="8604448" cy="56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47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1190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 b="1">
                <a:solidFill>
                  <a:srgbClr val="000066"/>
                </a:solidFill>
                <a:latin typeface="Calibri" charset="0"/>
                <a:cs typeface="Calibri" charset="0"/>
              </a:rPr>
              <a:t>fonte: ISI </a:t>
            </a:r>
            <a:endParaRPr lang="en-US" sz="16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Brazilian science and the Capricorn triangle</a:t>
            </a:r>
          </a:p>
        </p:txBody>
      </p:sp>
      <p:sp>
        <p:nvSpPr>
          <p:cNvPr id="58370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Line 6"/>
          <p:cNvSpPr>
            <a:spLocks noChangeShapeType="1"/>
          </p:cNvSpPr>
          <p:nvPr/>
        </p:nvSpPr>
        <p:spPr bwMode="auto">
          <a:xfrm flipV="1">
            <a:off x="1738313" y="1111250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507456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External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</p:txBody>
      </p:sp>
      <p:sp>
        <p:nvSpPr>
          <p:cNvPr id="58373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2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Ecology and Environment</a:t>
            </a: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Engineering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Agriculture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Chemistry</a:t>
            </a:r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Health</a:t>
            </a:r>
          </a:p>
        </p:txBody>
      </p:sp>
      <p:sp>
        <p:nvSpPr>
          <p:cNvPr id="58379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Mathematics</a:t>
            </a:r>
          </a:p>
        </p:txBody>
      </p:sp>
      <p:sp>
        <p:nvSpPr>
          <p:cNvPr id="58380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Physics</a:t>
            </a:r>
          </a:p>
        </p:txBody>
      </p:sp>
      <p:sp>
        <p:nvSpPr>
          <p:cNvPr id="58381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Computer Science</a:t>
            </a:r>
          </a:p>
        </p:txBody>
      </p:sp>
      <p:sp>
        <p:nvSpPr>
          <p:cNvPr id="58382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92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Internal agenda</a:t>
            </a:r>
          </a:p>
        </p:txBody>
      </p:sp>
      <p:cxnSp>
        <p:nvCxnSpPr>
          <p:cNvPr id="58383" name="Conector reto 29"/>
          <p:cNvCxnSpPr>
            <a:cxnSpLocks noChangeShapeType="1"/>
            <a:stCxn id="58373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4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58385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7812088" y="1268413"/>
          <a:ext cx="720725" cy="378618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0725"/>
              </a:tblGrid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89754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2,7%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3,0%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5,4%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Brazilian science and the Capricorn triangle</a:t>
            </a:r>
          </a:p>
        </p:txBody>
      </p:sp>
      <p:sp>
        <p:nvSpPr>
          <p:cNvPr id="60418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" name="Line 6"/>
          <p:cNvSpPr>
            <a:spLocks noChangeShapeType="1"/>
          </p:cNvSpPr>
          <p:nvPr/>
        </p:nvSpPr>
        <p:spPr bwMode="auto">
          <a:xfrm flipV="1">
            <a:off x="1738313" y="1111250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507456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External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</p:txBody>
      </p:sp>
      <p:sp>
        <p:nvSpPr>
          <p:cNvPr id="60421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2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Ecology and Environment</a:t>
            </a:r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Engineering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Agriculture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Chemistry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Health</a:t>
            </a:r>
          </a:p>
        </p:txBody>
      </p:sp>
      <p:sp>
        <p:nvSpPr>
          <p:cNvPr id="60427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Mathematics</a:t>
            </a:r>
          </a:p>
        </p:txBody>
      </p:sp>
      <p:sp>
        <p:nvSpPr>
          <p:cNvPr id="60428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Physics</a:t>
            </a:r>
          </a:p>
        </p:txBody>
      </p:sp>
      <p:sp>
        <p:nvSpPr>
          <p:cNvPr id="60429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Computer Science</a:t>
            </a:r>
          </a:p>
        </p:txBody>
      </p:sp>
      <p:sp>
        <p:nvSpPr>
          <p:cNvPr id="60430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92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Internal agenda</a:t>
            </a:r>
          </a:p>
        </p:txBody>
      </p:sp>
      <p:cxnSp>
        <p:nvCxnSpPr>
          <p:cNvPr id="60431" name="Conector reto 29"/>
          <p:cNvCxnSpPr>
            <a:cxnSpLocks noChangeShapeType="1"/>
            <a:stCxn id="60421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60433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7812088" y="1268413"/>
          <a:ext cx="720725" cy="378618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0725"/>
              </a:tblGrid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89754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2,7%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3,0%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5,4%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</a:tbl>
          </a:graphicData>
        </a:graphic>
      </p:graphicFrame>
      <p:sp>
        <p:nvSpPr>
          <p:cNvPr id="60454" name="Retângulo de cantos arredondados 17"/>
          <p:cNvSpPr>
            <a:spLocks noChangeArrowheads="1"/>
          </p:cNvSpPr>
          <p:nvPr/>
        </p:nvSpPr>
        <p:spPr bwMode="auto">
          <a:xfrm>
            <a:off x="3779838" y="3644900"/>
            <a:ext cx="4857750" cy="1439863"/>
          </a:xfrm>
          <a:prstGeom prst="roundRect">
            <a:avLst>
              <a:gd name="adj" fmla="val 16667"/>
            </a:avLst>
          </a:prstGeom>
          <a:solidFill>
            <a:srgbClr val="E9F892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971550" y="5876925"/>
            <a:ext cx="7715250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The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areas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greatest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production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Brazilian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science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are </a:t>
            </a:r>
            <a:r>
              <a:rPr lang="pt-BR" sz="2400" i="1" dirty="0" err="1" smtClean="0">
                <a:solidFill>
                  <a:srgbClr val="00005E"/>
                </a:solidFill>
                <a:latin typeface="Calibri" charset="0"/>
              </a:rPr>
              <a:t>linked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 smtClean="0">
                <a:solidFill>
                  <a:srgbClr val="00005E"/>
                </a:solidFill>
                <a:latin typeface="Calibri" charset="0"/>
              </a:rPr>
              <a:t>to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>
                <a:solidFill>
                  <a:srgbClr val="00005E"/>
                </a:solidFill>
                <a:latin typeface="Calibri" charset="0"/>
              </a:rPr>
              <a:t>the</a:t>
            </a:r>
            <a:r>
              <a:rPr lang="pt-BR" sz="2400" i="1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natural </a:t>
            </a:r>
            <a:r>
              <a:rPr lang="pt-BR" sz="2400" i="1" dirty="0" err="1" smtClean="0">
                <a:solidFill>
                  <a:srgbClr val="00005E"/>
                </a:solidFill>
                <a:latin typeface="Calibri" charset="0"/>
              </a:rPr>
              <a:t>knowledge</a:t>
            </a:r>
            <a:r>
              <a:rPr lang="pt-BR" sz="2400" i="1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i="1" dirty="0" err="1" smtClean="0">
                <a:solidFill>
                  <a:srgbClr val="00005E"/>
                </a:solidFill>
                <a:latin typeface="Calibri" charset="0"/>
              </a:rPr>
              <a:t>economy</a:t>
            </a:r>
            <a:endParaRPr lang="pt-BR" sz="2400" i="1" dirty="0" smtClean="0">
              <a:solidFill>
                <a:srgbClr val="00005E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Challenge: Biotechnology increase agricultural productivity</a:t>
            </a:r>
          </a:p>
        </p:txBody>
      </p:sp>
      <p:pic>
        <p:nvPicPr>
          <p:cNvPr id="62466" name="Picture 4" descr="naturecover13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2776538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 descr="Scanning electron micrograph of the bacterium Xylella fastidi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2071688"/>
            <a:ext cx="48228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tângulo 5"/>
          <p:cNvSpPr>
            <a:spLocks noChangeArrowheads="1"/>
          </p:cNvSpPr>
          <p:nvPr/>
        </p:nvSpPr>
        <p:spPr bwMode="auto">
          <a:xfrm>
            <a:off x="5786438" y="1428750"/>
            <a:ext cx="3214687" cy="5842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Xyllela fastidiosa (10.000x) </a:t>
            </a:r>
          </a:p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Foto: E. Kitajima (ESALQ/USP).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Challenge: Climate change adaptation</a:t>
            </a:r>
          </a:p>
        </p:txBody>
      </p:sp>
      <p:sp>
        <p:nvSpPr>
          <p:cNvPr id="63490" name="Retângulo 6"/>
          <p:cNvSpPr>
            <a:spLocks noChangeArrowheads="1"/>
          </p:cNvSpPr>
          <p:nvPr/>
        </p:nvSpPr>
        <p:spPr bwMode="auto">
          <a:xfrm>
            <a:off x="1357313" y="5715000"/>
            <a:ext cx="6429375" cy="9540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Potential impact of climate change on Brazilian agriculture</a:t>
            </a:r>
          </a:p>
        </p:txBody>
      </p:sp>
      <p:pic>
        <p:nvPicPr>
          <p:cNvPr id="6349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34417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25" y="1714500"/>
            <a:ext cx="5603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tângulo 9"/>
          <p:cNvSpPr>
            <a:spLocks noChangeArrowheads="1"/>
          </p:cNvSpPr>
          <p:nvPr/>
        </p:nvSpPr>
        <p:spPr bwMode="auto">
          <a:xfrm>
            <a:off x="500063" y="4786313"/>
            <a:ext cx="3214687" cy="5842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Aumento temperatura 2100 </a:t>
            </a:r>
          </a:p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(C. Nobre e J. Marengo, INPE)</a:t>
            </a:r>
          </a:p>
        </p:txBody>
      </p:sp>
      <p:sp>
        <p:nvSpPr>
          <p:cNvPr id="63494" name="Retângulo 10"/>
          <p:cNvSpPr>
            <a:spLocks noChangeArrowheads="1"/>
          </p:cNvSpPr>
          <p:nvPr/>
        </p:nvSpPr>
        <p:spPr bwMode="auto">
          <a:xfrm>
            <a:off x="4714875" y="4714875"/>
            <a:ext cx="4429125" cy="5842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Impactos das mudanças do clima na agicultura </a:t>
            </a:r>
          </a:p>
          <a:p>
            <a:pPr algn="ctr"/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(E. Assad, EMBRAPA)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Challenge: renewable energy technology</a:t>
            </a:r>
          </a:p>
        </p:txBody>
      </p:sp>
      <p:sp>
        <p:nvSpPr>
          <p:cNvPr id="64514" name="Retângulo 6"/>
          <p:cNvSpPr>
            <a:spLocks noChangeArrowheads="1"/>
          </p:cNvSpPr>
          <p:nvPr/>
        </p:nvSpPr>
        <p:spPr bwMode="auto">
          <a:xfrm>
            <a:off x="1214438" y="5857875"/>
            <a:ext cx="742950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Second-generation ethanol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428750"/>
            <a:ext cx="3436938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capa da edi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30003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2857500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Fonte: CH Brito Cruz,  FAPESP</a:t>
            </a:r>
            <a:endParaRPr lang="en-US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Challenge: space technology for sustainable development</a:t>
            </a:r>
          </a:p>
        </p:txBody>
      </p:sp>
      <p:sp>
        <p:nvSpPr>
          <p:cNvPr id="65538" name="Retângulo 6"/>
          <p:cNvSpPr>
            <a:spLocks noChangeArrowheads="1"/>
          </p:cNvSpPr>
          <p:nvPr/>
        </p:nvSpPr>
        <p:spPr bwMode="auto">
          <a:xfrm>
            <a:off x="1273175" y="5830888"/>
            <a:ext cx="742950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Calibri" charset="0"/>
                <a:cs typeface="Calibri" charset="0"/>
              </a:rPr>
              <a:t>Monitoring land change in Brazil by satellites</a:t>
            </a:r>
          </a:p>
        </p:txBody>
      </p:sp>
      <p:pic>
        <p:nvPicPr>
          <p:cNvPr id="65539" name="Imagem 9" descr="amazonia_desmatament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73338"/>
            <a:ext cx="45005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Imagem 10" descr="cbers3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387826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agem 15" descr="seletiv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247650"/>
            <a:ext cx="3509962" cy="235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2809875"/>
            <a:ext cx="3527425" cy="204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47800" y="5791200"/>
            <a:ext cx="1060450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latin typeface="+mn-lt"/>
                <a:ea typeface="+mn-ea"/>
                <a:cs typeface="Arial" charset="0"/>
              </a:rPr>
              <a:t>Floresta </a:t>
            </a:r>
          </a:p>
        </p:txBody>
      </p:sp>
      <p:pic>
        <p:nvPicPr>
          <p:cNvPr id="66564" name="Imagem 12" descr="corte_ras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4979988"/>
            <a:ext cx="3524250" cy="187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Seta para baixo 17"/>
          <p:cNvSpPr>
            <a:spLocks noChangeArrowheads="1"/>
          </p:cNvSpPr>
          <p:nvPr/>
        </p:nvSpPr>
        <p:spPr bwMode="auto">
          <a:xfrm>
            <a:off x="4343400" y="285750"/>
            <a:ext cx="280988" cy="6572250"/>
          </a:xfrm>
          <a:prstGeom prst="downArrow">
            <a:avLst>
              <a:gd name="adj1" fmla="val 50000"/>
              <a:gd name="adj2" fmla="val 49812"/>
            </a:avLst>
          </a:prstGeom>
          <a:solidFill>
            <a:srgbClr val="258B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9" name="CaixaDeTexto 18"/>
          <p:cNvSpPr txBox="1">
            <a:spLocks noChangeArrowheads="1"/>
          </p:cNvSpPr>
          <p:nvPr/>
        </p:nvSpPr>
        <p:spPr bwMode="auto">
          <a:xfrm rot="-5400000">
            <a:off x="3506787" y="3351213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time</a:t>
            </a:r>
          </a:p>
        </p:txBody>
      </p:sp>
      <p:sp>
        <p:nvSpPr>
          <p:cNvPr id="66567" name="Chave direita 19"/>
          <p:cNvSpPr>
            <a:spLocks/>
          </p:cNvSpPr>
          <p:nvPr/>
        </p:nvSpPr>
        <p:spPr bwMode="auto">
          <a:xfrm>
            <a:off x="4791075" y="257175"/>
            <a:ext cx="1905000" cy="6600825"/>
          </a:xfrm>
          <a:prstGeom prst="rightBrace">
            <a:avLst>
              <a:gd name="adj1" fmla="val 8326"/>
              <a:gd name="adj2" fmla="val 50000"/>
            </a:avLst>
          </a:prstGeom>
          <a:solidFill>
            <a:srgbClr val="258B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1" name="CaixaDeTexto 20"/>
          <p:cNvSpPr txBox="1">
            <a:spLocks noChangeArrowheads="1"/>
          </p:cNvSpPr>
          <p:nvPr/>
        </p:nvSpPr>
        <p:spPr bwMode="auto">
          <a:xfrm>
            <a:off x="5837238" y="2506663"/>
            <a:ext cx="310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dialy</a:t>
            </a:r>
            <a:r>
              <a:rPr lang="pt-BR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deforestation</a:t>
            </a:r>
            <a:r>
              <a:rPr lang="pt-BR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alerts</a:t>
            </a:r>
            <a:endParaRPr lang="pt-BR" sz="2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6569" name="Chave direita 21"/>
          <p:cNvSpPr>
            <a:spLocks/>
          </p:cNvSpPr>
          <p:nvPr/>
        </p:nvSpPr>
        <p:spPr bwMode="auto">
          <a:xfrm>
            <a:off x="5824538" y="5229225"/>
            <a:ext cx="1905000" cy="1447800"/>
          </a:xfrm>
          <a:prstGeom prst="rightBrace">
            <a:avLst>
              <a:gd name="adj1" fmla="val 8333"/>
              <a:gd name="adj2" fmla="val 50000"/>
            </a:avLst>
          </a:prstGeom>
          <a:solidFill>
            <a:srgbClr val="E6BC7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3" name="CaixaDeTexto 22"/>
          <p:cNvSpPr txBox="1">
            <a:spLocks noChangeArrowheads="1"/>
          </p:cNvSpPr>
          <p:nvPr/>
        </p:nvSpPr>
        <p:spPr bwMode="auto">
          <a:xfrm>
            <a:off x="6824663" y="4764088"/>
            <a:ext cx="23193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Yearly</a:t>
            </a:r>
            <a:r>
              <a:rPr lang="pt-BR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rates </a:t>
            </a:r>
            <a:r>
              <a:rPr lang="pt-BR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of</a:t>
            </a:r>
            <a:r>
              <a:rPr lang="pt-BR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</a:t>
            </a:r>
            <a:r>
              <a:rPr lang="pt-BR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lear</a:t>
            </a:r>
            <a:r>
              <a:rPr lang="pt-BR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4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cuts</a:t>
            </a:r>
            <a:endParaRPr lang="pt-BR" sz="2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CaixaDeTexto 20"/>
          <p:cNvSpPr txBox="1">
            <a:spLocks noChangeArrowheads="1"/>
          </p:cNvSpPr>
          <p:nvPr/>
        </p:nvSpPr>
        <p:spPr bwMode="auto">
          <a:xfrm>
            <a:off x="5162550" y="325438"/>
            <a:ext cx="3981450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INPE’s</a:t>
            </a:r>
            <a:r>
              <a:rPr lang="pt-BR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Monitoring</a:t>
            </a:r>
            <a:r>
              <a:rPr lang="pt-BR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Systems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>
                <a:solidFill>
                  <a:srgbClr val="002060"/>
                </a:solidFill>
                <a:latin typeface="Calibri" charset="0"/>
              </a:rPr>
              <a:t>Daily warnings of newly deforested large areas</a:t>
            </a:r>
            <a:endParaRPr lang="en-US" sz="2800" b="1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68611" name="Picture 5" descr="logo_in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3200" b="1" smtClean="0">
                <a:solidFill>
                  <a:srgbClr val="003366"/>
                </a:solidFill>
                <a:latin typeface="Calibri" charset="0"/>
                <a:cs typeface="Calibri" charset="0"/>
              </a:rPr>
              <a:t>Real-time Deforestation Monitoring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657" name="Conector reto 6"/>
          <p:cNvCxnSpPr>
            <a:cxnSpLocks noChangeShapeType="1"/>
          </p:cNvCxnSpPr>
          <p:nvPr/>
        </p:nvCxnSpPr>
        <p:spPr bwMode="auto">
          <a:xfrm rot="5400000">
            <a:off x="8632031" y="4407695"/>
            <a:ext cx="365125" cy="23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341438"/>
            <a:ext cx="9059863" cy="377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84188" y="227013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kern="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Result: major reduction in deforestation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5372100"/>
            <a:ext cx="9144000" cy="92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Markets? Credit crunch? Coercion? Institutional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arrangments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?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283325" y="0"/>
            <a:ext cx="2860675" cy="461963"/>
          </a:xfrm>
          <a:prstGeom prst="rect">
            <a:avLst/>
          </a:prstGeom>
          <a:solidFill>
            <a:srgbClr val="C9D6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Nature, 29 July 2010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2065338"/>
            <a:ext cx="9144000" cy="1911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28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Brazil is the world’s current largest experiment on land change and its effects: </a:t>
            </a:r>
            <a:r>
              <a:rPr lang="en-US" sz="2800" dirty="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will it also happen elsewhere?</a:t>
            </a: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Today’s questions about Brazil could be tomorrow’s questions for other countries</a:t>
            </a:r>
          </a:p>
          <a:p>
            <a:pPr algn="ctr" eaLnBrk="0" hangingPunct="0">
              <a:defRPr/>
            </a:pPr>
            <a:endParaRPr lang="pt-BR" sz="280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73450" y="474663"/>
            <a:ext cx="5432425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“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By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 2020,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Brazil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will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reduce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deforestation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by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 80%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relative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to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ea typeface="ＭＳ Ｐゴシック" pitchFamily="34" charset="-128"/>
                <a:cs typeface="Calibri" charset="0"/>
              </a:rPr>
              <a:t> 2005.” (pres. Lula in Copenhagen COP-15)</a:t>
            </a:r>
          </a:p>
        </p:txBody>
      </p:sp>
      <p:pic>
        <p:nvPicPr>
          <p:cNvPr id="72706" name="Picture 6" descr="http://www.ergoeco.org/img/COP%2015%20LULA%20DA%20SILVA%20181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9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6638"/>
            <a:ext cx="9144000" cy="455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CAFED3">
              <a:alpha val="52000"/>
            </a:srgb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M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arket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impact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of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deforestation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reduction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 in </a:t>
            </a:r>
            <a:r>
              <a:rPr lang="pt-BR" dirty="0" err="1" smtClean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Brazil</a:t>
            </a:r>
            <a:endParaRPr lang="pt-BR" dirty="0">
              <a:solidFill>
                <a:schemeClr val="bg2">
                  <a:lumMod val="75000"/>
                </a:schemeClr>
              </a:solidFill>
              <a:latin typeface="Calibri" charset="0"/>
            </a:endParaRPr>
          </a:p>
        </p:txBody>
      </p:sp>
      <p:pic>
        <p:nvPicPr>
          <p:cNvPr id="737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832350" y="2557463"/>
            <a:ext cx="1357313" cy="3267075"/>
          </a:xfrm>
          <a:prstGeom prst="rect">
            <a:avLst/>
          </a:prstGeom>
          <a:solidFill>
            <a:srgbClr val="CAFED3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FFFF"/>
              </a:solidFill>
              <a:latin typeface="Humnst777 BT"/>
            </a:endParaRPr>
          </a:p>
        </p:txBody>
      </p:sp>
      <p:sp>
        <p:nvSpPr>
          <p:cNvPr id="73732" name="CaixaDeTexto 12"/>
          <p:cNvSpPr txBox="1">
            <a:spLocks noChangeArrowheads="1"/>
          </p:cNvSpPr>
          <p:nvPr/>
        </p:nvSpPr>
        <p:spPr bwMode="auto">
          <a:xfrm>
            <a:off x="3933825" y="1209675"/>
            <a:ext cx="3889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Calibri" charset="0"/>
              </a:rPr>
              <a:t>EU-15 reduction 2005-2020</a:t>
            </a:r>
          </a:p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Calibri" charset="0"/>
              </a:rPr>
              <a:t>20% of 1990 levels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925638" y="3505200"/>
            <a:ext cx="1357312" cy="2286000"/>
          </a:xfrm>
          <a:prstGeom prst="rect">
            <a:avLst/>
          </a:prstGeom>
          <a:solidFill>
            <a:srgbClr val="CAFED3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FFFF"/>
              </a:solidFill>
              <a:latin typeface="Humnst777 BT"/>
            </a:endParaRPr>
          </a:p>
        </p:txBody>
      </p:sp>
      <p:sp>
        <p:nvSpPr>
          <p:cNvPr id="73734" name="CaixaDeTexto 15"/>
          <p:cNvSpPr txBox="1">
            <a:spLocks noChangeArrowheads="1"/>
          </p:cNvSpPr>
          <p:nvPr/>
        </p:nvSpPr>
        <p:spPr bwMode="auto">
          <a:xfrm>
            <a:off x="1038225" y="1209675"/>
            <a:ext cx="3182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Avoided def Brazil </a:t>
            </a:r>
          </a:p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2005-2020</a:t>
            </a:r>
          </a:p>
        </p:txBody>
      </p:sp>
      <p:sp>
        <p:nvSpPr>
          <p:cNvPr id="73735" name="Retângulo 17"/>
          <p:cNvSpPr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CAFED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Calibri" charset="0"/>
                <a:cs typeface="Calibri" charset="0"/>
              </a:rPr>
              <a:t>From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 2005 to 2020, avoided deforestation by Brazil would be 2/3 of the total proposed EU-15 cuts</a:t>
            </a:r>
            <a:endParaRPr lang="pt-BR" sz="2400">
              <a:solidFill>
                <a:srgbClr val="C00000"/>
              </a:solidFill>
              <a:latin typeface="Humnst777 BT" charset="0"/>
            </a:endParaRPr>
          </a:p>
        </p:txBody>
      </p:sp>
      <p:sp>
        <p:nvSpPr>
          <p:cNvPr id="73736" name="CaixaDeTexto 15"/>
          <p:cNvSpPr txBox="1">
            <a:spLocks noChangeArrowheads="1"/>
          </p:cNvSpPr>
          <p:nvPr/>
        </p:nvSpPr>
        <p:spPr bwMode="auto">
          <a:xfrm>
            <a:off x="3994150" y="2082800"/>
            <a:ext cx="3182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7,7 Gt CO2eq</a:t>
            </a:r>
          </a:p>
        </p:txBody>
      </p:sp>
      <p:sp>
        <p:nvSpPr>
          <p:cNvPr id="73737" name="CaixaDeTexto 15"/>
          <p:cNvSpPr txBox="1">
            <a:spLocks noChangeArrowheads="1"/>
          </p:cNvSpPr>
          <p:nvPr/>
        </p:nvSpPr>
        <p:spPr bwMode="auto">
          <a:xfrm>
            <a:off x="1030288" y="2065338"/>
            <a:ext cx="318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4,9 Gt CO2eq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81534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4"/>
          <p:cNvSpPr txBox="1"/>
          <p:nvPr/>
        </p:nvSpPr>
        <p:spPr>
          <a:xfrm>
            <a:off x="914400" y="609600"/>
            <a:ext cx="7467600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What happened with 720.000 km2 deforested?</a:t>
            </a:r>
            <a:endParaRPr lang="pt-BR" sz="28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5300" y="5854700"/>
            <a:ext cx="8382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charset="0"/>
              <a:buNone/>
              <a:defRPr/>
            </a:pPr>
            <a:r>
              <a:rPr lang="pt-BR" dirty="0" err="1" smtClean="0"/>
              <a:t>First</a:t>
            </a:r>
            <a:r>
              <a:rPr lang="pt-BR" dirty="0" smtClean="0"/>
              <a:t> </a:t>
            </a:r>
            <a:r>
              <a:rPr lang="pt-BR" dirty="0" err="1" smtClean="0"/>
              <a:t>map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land</a:t>
            </a:r>
            <a:r>
              <a:rPr lang="pt-BR" dirty="0" smtClean="0"/>
              <a:t> use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land</a:t>
            </a:r>
            <a:r>
              <a:rPr lang="pt-BR" dirty="0" smtClean="0"/>
              <a:t> cover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Amazonia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are we using the forest?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84815" y="1203231"/>
          <a:ext cx="8354500" cy="565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extent of illegal deforestation</a:t>
            </a:r>
          </a:p>
        </p:txBody>
      </p:sp>
      <p:pic>
        <p:nvPicPr>
          <p:cNvPr id="778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23963"/>
            <a:ext cx="8307387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>
              <a:latin typeface="ZapfHumnst BT" charset="0"/>
            </a:endParaRPr>
          </a:p>
        </p:txBody>
      </p:sp>
      <p:pic>
        <p:nvPicPr>
          <p:cNvPr id="78850" name="Object 5" descr="npo00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2243138"/>
            <a:ext cx="3981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2" descr="npo000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55563"/>
            <a:ext cx="9937751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949" name="Group 5"/>
          <p:cNvGraphicFramePr>
            <a:graphicFrameLocks noGrp="1"/>
          </p:cNvGraphicFramePr>
          <p:nvPr>
            <p:ph sz="half" idx="2"/>
          </p:nvPr>
        </p:nvGraphicFramePr>
        <p:xfrm>
          <a:off x="685800" y="3505200"/>
          <a:ext cx="8569325" cy="3252788"/>
        </p:xfrm>
        <a:graphic>
          <a:graphicData uri="http://schemas.openxmlformats.org/drawingml/2006/table">
            <a:tbl>
              <a:tblPr/>
              <a:tblGrid>
                <a:gridCol w="2765425"/>
                <a:gridCol w="2125662"/>
                <a:gridCol w="2122488"/>
                <a:gridCol w="1555750"/>
              </a:tblGrid>
              <a:tr h="88265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Cattle in Amazonia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90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E7D5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1992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2009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head/ha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Legal Amazonia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30 million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70 million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E7D5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Pará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E7D5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E7D5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17 million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E7D5"/>
                          </a:solidFill>
                          <a:effectLst/>
                          <a:latin typeface="Calibri"/>
                          <a:cs typeface="Calibri"/>
                        </a:rPr>
                        <a:t>1,15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77" name="Text Box 35"/>
          <p:cNvSpPr txBox="1">
            <a:spLocks noChangeArrowheads="1"/>
          </p:cNvSpPr>
          <p:nvPr/>
        </p:nvSpPr>
        <p:spPr bwMode="auto">
          <a:xfrm>
            <a:off x="107950" y="-4763"/>
            <a:ext cx="321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>
                <a:solidFill>
                  <a:schemeClr val="bg1"/>
                </a:solidFill>
                <a:latin typeface="Humnst777 BT" charset="0"/>
              </a:rPr>
              <a:t>foto: Edson Sano (EMBRAPA)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41363" y="438150"/>
            <a:ext cx="8023225" cy="95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Calibri" charset="0"/>
                <a:cs typeface="Calibri" charset="0"/>
              </a:rPr>
              <a:t>Finding: </a:t>
            </a:r>
            <a:r>
              <a:rPr lang="en-US" sz="2800" dirty="0">
                <a:latin typeface="Calibri" charset="0"/>
                <a:cs typeface="Calibri" charset="0"/>
              </a:rPr>
              <a:t> Extensive and unproductive cattle raising is the main use of deforested areas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E7CAEF-C756-6747-8704-AFEA4AB92186}" type="slidenum">
              <a:rPr lang="pt-BR">
                <a:sym typeface="Arial" charset="0"/>
              </a:rPr>
              <a:pPr eaLnBrk="1" hangingPunct="1"/>
              <a:t>36</a:t>
            </a:fld>
            <a:endParaRPr lang="pt-BR">
              <a:sym typeface="Arial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9004300" cy="7620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>
                <a:latin typeface="Calibri" charset="0"/>
              </a:rPr>
              <a:t>Are </a:t>
            </a:r>
            <a:r>
              <a:rPr lang="pt-BR" dirty="0" err="1">
                <a:latin typeface="Calibri" charset="0"/>
              </a:rPr>
              <a:t>biofuels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>
                <a:latin typeface="Calibri" charset="0"/>
              </a:rPr>
              <a:t>replacing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>
                <a:latin typeface="Calibri" charset="0"/>
              </a:rPr>
              <a:t>food</a:t>
            </a:r>
            <a:r>
              <a:rPr lang="pt-BR" dirty="0">
                <a:latin typeface="Calibri" charset="0"/>
              </a:rPr>
              <a:t> </a:t>
            </a:r>
            <a:r>
              <a:rPr lang="pt-BR" dirty="0" err="1">
                <a:latin typeface="Calibri" charset="0"/>
              </a:rPr>
              <a:t>production</a:t>
            </a:r>
            <a:r>
              <a:rPr lang="pt-BR" dirty="0">
                <a:latin typeface="Calibri" charset="0"/>
              </a:rPr>
              <a:t> in </a:t>
            </a:r>
            <a:r>
              <a:rPr lang="pt-BR" dirty="0" err="1">
                <a:latin typeface="Calibri" charset="0"/>
              </a:rPr>
              <a:t>Brazil</a:t>
            </a:r>
            <a:r>
              <a:rPr lang="pt-BR" dirty="0">
                <a:latin typeface="Calibri" charset="0"/>
              </a:rPr>
              <a:t>?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8238"/>
            <a:ext cx="9144000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38838" y="6381750"/>
            <a:ext cx="32051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800" dirty="0">
                <a:latin typeface="Calibri"/>
                <a:cs typeface="Calibri"/>
              </a:rPr>
              <a:t>source: B. </a:t>
            </a:r>
            <a:r>
              <a:rPr lang="en-GB" sz="1800" dirty="0" err="1">
                <a:latin typeface="Calibri"/>
                <a:cs typeface="Calibri"/>
              </a:rPr>
              <a:t>Rudorff</a:t>
            </a:r>
            <a:r>
              <a:rPr lang="en-GB" sz="1800" dirty="0">
                <a:latin typeface="Calibri"/>
                <a:cs typeface="Calibri"/>
              </a:rPr>
              <a:t>, INPE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Are biofuels replacing food production in Brazil?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2213"/>
            <a:ext cx="9144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32125"/>
            <a:ext cx="9144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rgbClr val="CAD8FE"/>
          </a:solidFill>
        </p:spPr>
        <p:txBody>
          <a:bodyPr/>
          <a:lstStyle/>
          <a:p>
            <a:pPr algn="ctr"/>
            <a:r>
              <a:rPr lang="en-US">
                <a:latin typeface="Calibri" charset="0"/>
              </a:rPr>
              <a:t>ICSU “Grand challenges”</a:t>
            </a:r>
          </a:p>
        </p:txBody>
      </p:sp>
      <p:pic>
        <p:nvPicPr>
          <p:cNvPr id="839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942975"/>
            <a:ext cx="5003800" cy="459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9388" y="3551238"/>
            <a:ext cx="3738562" cy="1833562"/>
          </a:xfrm>
          <a:prstGeom prst="rect">
            <a:avLst/>
          </a:prstGeom>
          <a:solidFill>
            <a:srgbClr val="D6E0FE"/>
          </a:solidFill>
          <a:ln>
            <a:solidFill>
              <a:srgbClr val="81D9A9"/>
            </a:solidFill>
          </a:ln>
        </p:spPr>
        <p:txBody>
          <a:bodyPr tIns="9360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Develop, enhance and integrate the observation systems needed to manage global and regional environmental change.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9700" y="887413"/>
            <a:ext cx="3836988" cy="1495425"/>
          </a:xfrm>
          <a:prstGeom prst="rect">
            <a:avLst/>
          </a:prstGeom>
          <a:solidFill>
            <a:srgbClr val="D6E0FE"/>
          </a:solidFill>
          <a:ln>
            <a:solidFill>
              <a:srgbClr val="81D9A9"/>
            </a:solidFill>
          </a:ln>
        </p:spPr>
        <p:txBody>
          <a:bodyPr lIns="108000" tIns="9360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Improve the usefulness of forecasts of future environmental conditions and their consequences for people. 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39700" y="5561013"/>
            <a:ext cx="5132388" cy="1157287"/>
          </a:xfrm>
          <a:prstGeom prst="rect">
            <a:avLst/>
          </a:prstGeom>
          <a:solidFill>
            <a:srgbClr val="D6E0FE"/>
          </a:solidFill>
          <a:ln w="9525">
            <a:solidFill>
              <a:srgbClr val="81D9A9"/>
            </a:solidFill>
            <a:miter lim="800000"/>
            <a:headEnd/>
            <a:tailEnd/>
          </a:ln>
        </p:spPr>
        <p:txBody>
          <a:bodyPr tIns="93600">
            <a:spAutoFit/>
          </a:bodyPr>
          <a:lstStyle/>
          <a:p>
            <a:r>
              <a:rPr lang="en-US" sz="2200">
                <a:solidFill>
                  <a:srgbClr val="00003F"/>
                </a:solidFill>
                <a:latin typeface="Calibri" charset="0"/>
                <a:cs typeface="Calibri" charset="0"/>
              </a:rPr>
              <a:t>Determine what institutional, economic and behavioural changes can enable effective steps toward global sustainability. </a:t>
            </a:r>
          </a:p>
        </p:txBody>
      </p:sp>
      <p:sp>
        <p:nvSpPr>
          <p:cNvPr id="83974" name="Right Arrow 6"/>
          <p:cNvSpPr>
            <a:spLocks noChangeArrowheads="1"/>
          </p:cNvSpPr>
          <p:nvPr/>
        </p:nvSpPr>
        <p:spPr bwMode="auto">
          <a:xfrm>
            <a:off x="4025900" y="1114425"/>
            <a:ext cx="538163" cy="300038"/>
          </a:xfrm>
          <a:prstGeom prst="rightArrow">
            <a:avLst>
              <a:gd name="adj1" fmla="val 50000"/>
              <a:gd name="adj2" fmla="val 49832"/>
            </a:avLst>
          </a:prstGeom>
          <a:solidFill>
            <a:srgbClr val="CAD8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3975" name="Right Arrow 8"/>
          <p:cNvSpPr>
            <a:spLocks noChangeArrowheads="1"/>
          </p:cNvSpPr>
          <p:nvPr/>
        </p:nvSpPr>
        <p:spPr bwMode="auto">
          <a:xfrm rot="1929448">
            <a:off x="4851400" y="3114675"/>
            <a:ext cx="450850" cy="334963"/>
          </a:xfrm>
          <a:prstGeom prst="rightArrow">
            <a:avLst>
              <a:gd name="adj1" fmla="val 50000"/>
              <a:gd name="adj2" fmla="val 50038"/>
            </a:avLst>
          </a:prstGeom>
          <a:solidFill>
            <a:srgbClr val="CAD8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3976" name="Right Arrow 9"/>
          <p:cNvSpPr>
            <a:spLocks noChangeArrowheads="1"/>
          </p:cNvSpPr>
          <p:nvPr/>
        </p:nvSpPr>
        <p:spPr bwMode="auto">
          <a:xfrm rot="5400000">
            <a:off x="1499395" y="5212556"/>
            <a:ext cx="334962" cy="333375"/>
          </a:xfrm>
          <a:prstGeom prst="rightArrow">
            <a:avLst>
              <a:gd name="adj1" fmla="val 50000"/>
              <a:gd name="adj2" fmla="val 49838"/>
            </a:avLst>
          </a:prstGeom>
          <a:solidFill>
            <a:srgbClr val="CAD8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0500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321468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0038"/>
            <a:ext cx="3429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153400" cy="1333500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National projects – Brazil 1950-2010</a:t>
            </a:r>
          </a:p>
        </p:txBody>
      </p:sp>
      <p:grpSp>
        <p:nvGrpSpPr>
          <p:cNvPr id="39944" name="Group 8"/>
          <p:cNvGrpSpPr>
            <a:grpSpLocks/>
          </p:cNvGrpSpPr>
          <p:nvPr/>
        </p:nvGrpSpPr>
        <p:grpSpPr bwMode="auto">
          <a:xfrm>
            <a:off x="3786188" y="1071563"/>
            <a:ext cx="1143000" cy="500062"/>
            <a:chOff x="0" y="0"/>
            <a:chExt cx="720" cy="315"/>
          </a:xfrm>
        </p:grpSpPr>
        <p:sp>
          <p:nvSpPr>
            <p:cNvPr id="39967" name="Rectangle 9"/>
            <p:cNvSpPr>
              <a:spLocks/>
            </p:cNvSpPr>
            <p:nvPr/>
          </p:nvSpPr>
          <p:spPr bwMode="auto">
            <a:xfrm>
              <a:off x="0" y="0"/>
              <a:ext cx="720" cy="315"/>
            </a:xfrm>
            <a:prstGeom prst="rect">
              <a:avLst/>
            </a:prstGeom>
            <a:solidFill>
              <a:srgbClr val="D0D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Rectangle 10"/>
            <p:cNvSpPr>
              <a:spLocks/>
            </p:cNvSpPr>
            <p:nvPr/>
          </p:nvSpPr>
          <p:spPr bwMode="auto">
            <a:xfrm>
              <a:off x="79" y="0"/>
              <a:ext cx="56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24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1950s</a:t>
              </a:r>
            </a:p>
          </p:txBody>
        </p:sp>
      </p:grpSp>
      <p:grpSp>
        <p:nvGrpSpPr>
          <p:cNvPr id="39945" name="Group 11"/>
          <p:cNvGrpSpPr>
            <a:grpSpLocks/>
          </p:cNvGrpSpPr>
          <p:nvPr/>
        </p:nvGrpSpPr>
        <p:grpSpPr bwMode="auto">
          <a:xfrm>
            <a:off x="4429125" y="2643188"/>
            <a:ext cx="1214438" cy="500062"/>
            <a:chOff x="0" y="0"/>
            <a:chExt cx="765" cy="315"/>
          </a:xfrm>
        </p:grpSpPr>
        <p:sp>
          <p:nvSpPr>
            <p:cNvPr id="39965" name="Rectangle 12"/>
            <p:cNvSpPr>
              <a:spLocks/>
            </p:cNvSpPr>
            <p:nvPr/>
          </p:nvSpPr>
          <p:spPr bwMode="auto">
            <a:xfrm>
              <a:off x="0" y="0"/>
              <a:ext cx="765" cy="315"/>
            </a:xfrm>
            <a:prstGeom prst="rect">
              <a:avLst/>
            </a:prstGeom>
            <a:solidFill>
              <a:srgbClr val="D0D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6" name="Rectangle 13"/>
            <p:cNvSpPr>
              <a:spLocks/>
            </p:cNvSpPr>
            <p:nvPr/>
          </p:nvSpPr>
          <p:spPr bwMode="auto">
            <a:xfrm>
              <a:off x="101" y="0"/>
              <a:ext cx="56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24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1970s</a:t>
              </a:r>
            </a:p>
          </p:txBody>
        </p:sp>
      </p:grpSp>
      <p:grpSp>
        <p:nvGrpSpPr>
          <p:cNvPr id="39946" name="Group 14"/>
          <p:cNvGrpSpPr>
            <a:grpSpLocks/>
          </p:cNvGrpSpPr>
          <p:nvPr/>
        </p:nvGrpSpPr>
        <p:grpSpPr bwMode="auto">
          <a:xfrm>
            <a:off x="3786188" y="4071938"/>
            <a:ext cx="1285875" cy="500062"/>
            <a:chOff x="0" y="0"/>
            <a:chExt cx="810" cy="315"/>
          </a:xfrm>
        </p:grpSpPr>
        <p:sp>
          <p:nvSpPr>
            <p:cNvPr id="39963" name="Rectangle 15"/>
            <p:cNvSpPr>
              <a:spLocks/>
            </p:cNvSpPr>
            <p:nvPr/>
          </p:nvSpPr>
          <p:spPr bwMode="auto">
            <a:xfrm>
              <a:off x="0" y="0"/>
              <a:ext cx="810" cy="315"/>
            </a:xfrm>
            <a:prstGeom prst="rect">
              <a:avLst/>
            </a:prstGeom>
            <a:solidFill>
              <a:srgbClr val="D0D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Rectangle 16"/>
            <p:cNvSpPr>
              <a:spLocks/>
            </p:cNvSpPr>
            <p:nvPr/>
          </p:nvSpPr>
          <p:spPr bwMode="auto">
            <a:xfrm>
              <a:off x="124" y="0"/>
              <a:ext cx="56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24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1990s</a:t>
              </a:r>
            </a:p>
          </p:txBody>
        </p:sp>
      </p:grpSp>
      <p:grpSp>
        <p:nvGrpSpPr>
          <p:cNvPr id="39947" name="Group 17"/>
          <p:cNvGrpSpPr>
            <a:grpSpLocks/>
          </p:cNvGrpSpPr>
          <p:nvPr/>
        </p:nvGrpSpPr>
        <p:grpSpPr bwMode="auto">
          <a:xfrm>
            <a:off x="4357688" y="5857875"/>
            <a:ext cx="1285875" cy="469900"/>
            <a:chOff x="0" y="0"/>
            <a:chExt cx="810" cy="296"/>
          </a:xfrm>
        </p:grpSpPr>
        <p:sp>
          <p:nvSpPr>
            <p:cNvPr id="39961" name="Rectangle 18"/>
            <p:cNvSpPr>
              <a:spLocks/>
            </p:cNvSpPr>
            <p:nvPr/>
          </p:nvSpPr>
          <p:spPr bwMode="auto">
            <a:xfrm>
              <a:off x="0" y="0"/>
              <a:ext cx="810" cy="270"/>
            </a:xfrm>
            <a:prstGeom prst="rect">
              <a:avLst/>
            </a:prstGeom>
            <a:solidFill>
              <a:srgbClr val="D0D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2" name="Rectangle 19"/>
            <p:cNvSpPr>
              <a:spLocks/>
            </p:cNvSpPr>
            <p:nvPr/>
          </p:nvSpPr>
          <p:spPr bwMode="auto">
            <a:xfrm>
              <a:off x="124" y="0"/>
              <a:ext cx="56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24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2010s</a:t>
              </a:r>
            </a:p>
          </p:txBody>
        </p:sp>
      </p:grpSp>
      <p:grpSp>
        <p:nvGrpSpPr>
          <p:cNvPr id="39948" name="Group 20"/>
          <p:cNvGrpSpPr>
            <a:grpSpLocks/>
          </p:cNvGrpSpPr>
          <p:nvPr/>
        </p:nvGrpSpPr>
        <p:grpSpPr bwMode="auto">
          <a:xfrm>
            <a:off x="500063" y="3500438"/>
            <a:ext cx="3214687" cy="428625"/>
            <a:chOff x="0" y="0"/>
            <a:chExt cx="2025" cy="270"/>
          </a:xfrm>
        </p:grpSpPr>
        <p:sp>
          <p:nvSpPr>
            <p:cNvPr id="39959" name="Rectangle 21"/>
            <p:cNvSpPr>
              <a:spLocks/>
            </p:cNvSpPr>
            <p:nvPr/>
          </p:nvSpPr>
          <p:spPr bwMode="auto">
            <a:xfrm>
              <a:off x="0" y="0"/>
              <a:ext cx="2025" cy="270"/>
            </a:xfrm>
            <a:prstGeom prst="rect">
              <a:avLst/>
            </a:prstGeom>
            <a:solidFill>
              <a:srgbClr val="D0D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0" name="Rectangle 22"/>
            <p:cNvSpPr>
              <a:spLocks/>
            </p:cNvSpPr>
            <p:nvPr/>
          </p:nvSpPr>
          <p:spPr bwMode="auto">
            <a:xfrm>
              <a:off x="155" y="0"/>
              <a:ext cx="171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Industrialization, Petrobrás </a:t>
              </a:r>
            </a:p>
          </p:txBody>
        </p:sp>
      </p:grpSp>
      <p:grpSp>
        <p:nvGrpSpPr>
          <p:cNvPr id="39949" name="Group 23"/>
          <p:cNvGrpSpPr>
            <a:grpSpLocks/>
          </p:cNvGrpSpPr>
          <p:nvPr/>
        </p:nvGrpSpPr>
        <p:grpSpPr bwMode="auto">
          <a:xfrm>
            <a:off x="500063" y="6286500"/>
            <a:ext cx="3214687" cy="660400"/>
            <a:chOff x="0" y="0"/>
            <a:chExt cx="2025" cy="416"/>
          </a:xfrm>
        </p:grpSpPr>
        <p:sp>
          <p:nvSpPr>
            <p:cNvPr id="39957" name="Rectangle 24"/>
            <p:cNvSpPr>
              <a:spLocks/>
            </p:cNvSpPr>
            <p:nvPr/>
          </p:nvSpPr>
          <p:spPr bwMode="auto">
            <a:xfrm>
              <a:off x="0" y="0"/>
              <a:ext cx="2025" cy="360"/>
            </a:xfrm>
            <a:prstGeom prst="rect">
              <a:avLst/>
            </a:prstGeom>
            <a:solidFill>
              <a:srgbClr val="D0D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8" name="Rectangle 25"/>
            <p:cNvSpPr>
              <a:spLocks/>
            </p:cNvSpPr>
            <p:nvPr/>
          </p:nvSpPr>
          <p:spPr bwMode="auto">
            <a:xfrm>
              <a:off x="258" y="0"/>
              <a:ext cx="150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Privatization, superavit, </a:t>
              </a:r>
            </a:p>
            <a:p>
              <a:pPr marL="39688" algn="ctr"/>
              <a:r>
                <a:rPr lang="en-US" sz="1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Economic stability </a:t>
              </a:r>
            </a:p>
          </p:txBody>
        </p:sp>
      </p:grpSp>
      <p:grpSp>
        <p:nvGrpSpPr>
          <p:cNvPr id="39950" name="Group 26"/>
          <p:cNvGrpSpPr>
            <a:grpSpLocks/>
          </p:cNvGrpSpPr>
          <p:nvPr/>
        </p:nvGrpSpPr>
        <p:grpSpPr bwMode="auto">
          <a:xfrm>
            <a:off x="5715000" y="6429375"/>
            <a:ext cx="3429000" cy="428625"/>
            <a:chOff x="0" y="0"/>
            <a:chExt cx="2160" cy="270"/>
          </a:xfrm>
        </p:grpSpPr>
        <p:sp>
          <p:nvSpPr>
            <p:cNvPr id="39955" name="Rectangle 27"/>
            <p:cNvSpPr>
              <a:spLocks/>
            </p:cNvSpPr>
            <p:nvPr/>
          </p:nvSpPr>
          <p:spPr bwMode="auto">
            <a:xfrm>
              <a:off x="0" y="0"/>
              <a:ext cx="2160" cy="270"/>
            </a:xfrm>
            <a:prstGeom prst="rect">
              <a:avLst/>
            </a:prstGeom>
            <a:solidFill>
              <a:srgbClr val="D0D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6" name="Rectangle 28"/>
            <p:cNvSpPr>
              <a:spLocks/>
            </p:cNvSpPr>
            <p:nvPr/>
          </p:nvSpPr>
          <p:spPr bwMode="auto">
            <a:xfrm>
              <a:off x="53" y="0"/>
              <a:ext cx="205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Amazônia, biofuels, Brazil in G-20</a:t>
              </a:r>
            </a:p>
          </p:txBody>
        </p:sp>
      </p:grpSp>
      <p:pic>
        <p:nvPicPr>
          <p:cNvPr id="39951" name="Picture 2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2" name="Group 30"/>
          <p:cNvGrpSpPr>
            <a:grpSpLocks/>
          </p:cNvGrpSpPr>
          <p:nvPr/>
        </p:nvGrpSpPr>
        <p:grpSpPr bwMode="auto">
          <a:xfrm>
            <a:off x="5715000" y="3357563"/>
            <a:ext cx="3429000" cy="660400"/>
            <a:chOff x="0" y="0"/>
            <a:chExt cx="2160" cy="416"/>
          </a:xfrm>
        </p:grpSpPr>
        <p:sp>
          <p:nvSpPr>
            <p:cNvPr id="39953" name="Rectangle 31"/>
            <p:cNvSpPr>
              <a:spLocks/>
            </p:cNvSpPr>
            <p:nvPr/>
          </p:nvSpPr>
          <p:spPr bwMode="auto">
            <a:xfrm>
              <a:off x="0" y="0"/>
              <a:ext cx="2160" cy="405"/>
            </a:xfrm>
            <a:prstGeom prst="rect">
              <a:avLst/>
            </a:prstGeom>
            <a:solidFill>
              <a:srgbClr val="D0D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4" name="Rectangle 32"/>
            <p:cNvSpPr>
              <a:spLocks/>
            </p:cNvSpPr>
            <p:nvPr/>
          </p:nvSpPr>
          <p:spPr bwMode="auto">
            <a:xfrm>
              <a:off x="66" y="0"/>
              <a:ext cx="202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Itaipu, Angra, Embraer,</a:t>
              </a:r>
            </a:p>
            <a:p>
              <a:pPr marL="39688" algn="ctr"/>
              <a:r>
                <a:rPr lang="en-US" sz="1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Foreign dept, export substitution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npo00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175" y="0"/>
            <a:ext cx="43148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Calibri" charset="0"/>
              </a:rPr>
              <a:t>Global Change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31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3" descr="glp_seneg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655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34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357313" y="2643188"/>
            <a:ext cx="5815012" cy="1384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Where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are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changes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taking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place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>
              <a:defRPr/>
            </a:pP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How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much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change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is happening? </a:t>
            </a:r>
          </a:p>
          <a:p>
            <a:pPr>
              <a:defRPr/>
            </a:pP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Who is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being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impacted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by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change</a:t>
            </a:r>
            <a:r>
              <a:rPr lang="pt-BR" sz="28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?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43063" y="0"/>
            <a:ext cx="5900737" cy="584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Human</a:t>
            </a:r>
            <a:r>
              <a:rPr lang="pt-BR" sz="320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3200" b="1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actions</a:t>
            </a:r>
            <a:r>
              <a:rPr lang="pt-BR" sz="320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3200" b="1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and</a:t>
            </a:r>
            <a:r>
              <a:rPr lang="pt-BR" sz="320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 global </a:t>
            </a:r>
            <a:r>
              <a:rPr lang="pt-BR" sz="3200" b="1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  <a:cs typeface="+mn-cs"/>
              </a:rPr>
              <a:t>change</a:t>
            </a:r>
            <a:endParaRPr lang="en-US" sz="3200" b="1" dirty="0">
              <a:solidFill>
                <a:schemeClr val="accent1">
                  <a:lumMod val="2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5000" name="Text Box 13"/>
          <p:cNvSpPr txBox="1">
            <a:spLocks noChangeArrowheads="1"/>
          </p:cNvSpPr>
          <p:nvPr/>
        </p:nvSpPr>
        <p:spPr bwMode="auto">
          <a:xfrm>
            <a:off x="7500938" y="6521450"/>
            <a:ext cx="1643062" cy="3079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Arial" charset="0"/>
              </a:rPr>
              <a:t>photo: A. Reenberg</a:t>
            </a:r>
          </a:p>
        </p:txBody>
      </p:sp>
      <p:sp>
        <p:nvSpPr>
          <p:cNvPr id="85001" name="Text Box 13"/>
          <p:cNvSpPr txBox="1">
            <a:spLocks noChangeArrowheads="1"/>
          </p:cNvSpPr>
          <p:nvPr/>
        </p:nvSpPr>
        <p:spPr bwMode="auto">
          <a:xfrm>
            <a:off x="7572375" y="0"/>
            <a:ext cx="1571625" cy="3079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Arial" charset="0"/>
              </a:rPr>
              <a:t>photo: C. Nobre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D6D6EB"/>
          </a:solidFill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Earth system science needs to model the interactions between nature and society</a:t>
            </a:r>
          </a:p>
        </p:txBody>
      </p:sp>
      <p:pic>
        <p:nvPicPr>
          <p:cNvPr id="87042" name="Picture 3" descr="landsat_akpat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672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2" descr="npo000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0" y="5715000"/>
            <a:ext cx="3886200" cy="838200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Calibri" charset="0"/>
                <a:cs typeface="Arial" charset="0"/>
              </a:rPr>
              <a:t>Nature: Physical equations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Calibri" charset="0"/>
                <a:cs typeface="Arial" charset="0"/>
              </a:rPr>
              <a:t>Describe processes</a:t>
            </a: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5029200" y="5715000"/>
            <a:ext cx="4114800" cy="838200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Calibri" charset="0"/>
                <a:cs typeface="Arial" charset="0"/>
              </a:rPr>
              <a:t>Society: Decisions on how to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Calibri" charset="0"/>
                <a:cs typeface="Arial" charset="0"/>
              </a:rPr>
              <a:t>Use Earth´s resources</a:t>
            </a:r>
          </a:p>
        </p:txBody>
      </p:sp>
      <p:sp>
        <p:nvSpPr>
          <p:cNvPr id="87046" name="AutoShape 7"/>
          <p:cNvSpPr>
            <a:spLocks noChangeArrowheads="1"/>
          </p:cNvSpPr>
          <p:nvPr/>
        </p:nvSpPr>
        <p:spPr bwMode="auto">
          <a:xfrm>
            <a:off x="4114800" y="57150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7" name="AutoShape 8"/>
          <p:cNvSpPr>
            <a:spLocks noChangeArrowheads="1"/>
          </p:cNvSpPr>
          <p:nvPr/>
        </p:nvSpPr>
        <p:spPr bwMode="auto">
          <a:xfrm>
            <a:off x="4114800" y="60960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0">
            <a:gsLst>
              <a:gs pos="0">
                <a:srgbClr val="042148">
                  <a:alpha val="0"/>
                </a:srgbClr>
              </a:gs>
              <a:gs pos="100000">
                <a:srgbClr val="08479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0" name="Freeform 2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90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8593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13" y="0"/>
            <a:ext cx="430688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7164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Rectangle 8"/>
          <p:cNvSpPr>
            <a:spLocks/>
          </p:cNvSpPr>
          <p:nvPr/>
        </p:nvSpPr>
        <p:spPr bwMode="auto">
          <a:xfrm>
            <a:off x="0" y="2954338"/>
            <a:ext cx="9156700" cy="1143000"/>
          </a:xfrm>
          <a:prstGeom prst="rect">
            <a:avLst/>
          </a:prstGeom>
          <a:solidFill>
            <a:srgbClr val="C5DBFB">
              <a:alpha val="8352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738"/>
              </a:spcBef>
            </a:pPr>
            <a:r>
              <a:rPr lang="en-US" sz="3200">
                <a:solidFill>
                  <a:srgbClr val="002060"/>
                </a:solidFill>
                <a:latin typeface="Calibri Bold" charset="0"/>
                <a:cs typeface="Calibri Bold" charset="0"/>
                <a:sym typeface="Calibri Bold" charset="0"/>
              </a:rPr>
              <a:t>Full and open access to space-based information is indispensable for global sustainable development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90114" name="Picture 4" descr="npo00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1175"/>
            <a:ext cx="9147175" cy="73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7"/>
          <p:cNvSpPr>
            <a:spLocks noChangeArrowheads="1"/>
          </p:cNvSpPr>
          <p:nvPr/>
        </p:nvSpPr>
        <p:spPr bwMode="auto">
          <a:xfrm>
            <a:off x="614363" y="2336800"/>
            <a:ext cx="8229600" cy="3148013"/>
          </a:xfrm>
          <a:prstGeom prst="rect">
            <a:avLst/>
          </a:prstGeom>
          <a:solidFill>
            <a:srgbClr val="C9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ja-JP" altLang="pt-BR" sz="2800">
                <a:solidFill>
                  <a:srgbClr val="002060"/>
                </a:solidFill>
                <a:latin typeface="Cambria" charset="0"/>
              </a:rPr>
              <a:t>“</a:t>
            </a:r>
            <a:r>
              <a:rPr lang="en-US" altLang="ja-JP" sz="2800">
                <a:solidFill>
                  <a:srgbClr val="002060"/>
                </a:solidFill>
                <a:latin typeface="Cambria" charset="0"/>
              </a:rPr>
              <a:t>A few satellites can cover the entire globe, but there needs to be a system in place to ensure their images are readily available to everyone who needs them. Brazil has set an important precedent by making its Earth-observation data available, and the rest of the world should follow suit.</a:t>
            </a:r>
            <a:r>
              <a:rPr lang="ja-JP" altLang="pt-BR" sz="2800">
                <a:solidFill>
                  <a:srgbClr val="002060"/>
                </a:solidFill>
                <a:latin typeface="Cambria" charset="0"/>
              </a:rPr>
              <a:t>”</a:t>
            </a:r>
            <a:endParaRPr lang="en-US" sz="2800">
              <a:solidFill>
                <a:srgbClr val="002060"/>
              </a:solidFill>
              <a:latin typeface="Cambria" charset="0"/>
            </a:endParaRP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-428625"/>
            <a:ext cx="34861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8563"/>
            <a:ext cx="9144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Oval 3"/>
          <p:cNvSpPr>
            <a:spLocks noChangeArrowheads="1"/>
          </p:cNvSpPr>
          <p:nvPr/>
        </p:nvSpPr>
        <p:spPr bwMode="auto">
          <a:xfrm>
            <a:off x="4181475" y="1708150"/>
            <a:ext cx="1587500" cy="1771650"/>
          </a:xfrm>
          <a:prstGeom prst="ellips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CC9900"/>
              </a:solidFill>
              <a:latin typeface="Calibri" charset="0"/>
            </a:endParaRPr>
          </a:p>
        </p:txBody>
      </p:sp>
      <p:sp>
        <p:nvSpPr>
          <p:cNvPr id="91139" name="Oval 4"/>
          <p:cNvSpPr>
            <a:spLocks noChangeArrowheads="1"/>
          </p:cNvSpPr>
          <p:nvPr/>
        </p:nvSpPr>
        <p:spPr bwMode="auto">
          <a:xfrm>
            <a:off x="2600325" y="1504950"/>
            <a:ext cx="1584325" cy="1724025"/>
          </a:xfrm>
          <a:prstGeom prst="ellips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0" name="Oval 5"/>
          <p:cNvSpPr>
            <a:spLocks noChangeArrowheads="1"/>
          </p:cNvSpPr>
          <p:nvPr/>
        </p:nvSpPr>
        <p:spPr bwMode="auto">
          <a:xfrm>
            <a:off x="3910013" y="3603625"/>
            <a:ext cx="1728787" cy="1739900"/>
          </a:xfrm>
          <a:prstGeom prst="ellips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1" name="Oval 6"/>
          <p:cNvSpPr>
            <a:spLocks noChangeArrowheads="1"/>
          </p:cNvSpPr>
          <p:nvPr/>
        </p:nvSpPr>
        <p:spPr bwMode="auto">
          <a:xfrm>
            <a:off x="1352550" y="3400425"/>
            <a:ext cx="1581150" cy="1809750"/>
          </a:xfrm>
          <a:prstGeom prst="ellips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2" name="AutoShape 7"/>
          <p:cNvSpPr>
            <a:spLocks noChangeArrowheads="1"/>
          </p:cNvSpPr>
          <p:nvPr/>
        </p:nvSpPr>
        <p:spPr bwMode="auto">
          <a:xfrm>
            <a:off x="4765675" y="2520950"/>
            <a:ext cx="85725" cy="84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3" name="AutoShape 11"/>
          <p:cNvSpPr>
            <a:spLocks noChangeArrowheads="1"/>
          </p:cNvSpPr>
          <p:nvPr/>
        </p:nvSpPr>
        <p:spPr bwMode="auto">
          <a:xfrm>
            <a:off x="4725988" y="4649788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4" name="AutoShape 12"/>
          <p:cNvSpPr>
            <a:spLocks noChangeArrowheads="1"/>
          </p:cNvSpPr>
          <p:nvPr/>
        </p:nvSpPr>
        <p:spPr bwMode="auto">
          <a:xfrm>
            <a:off x="5143500" y="3028950"/>
            <a:ext cx="85725" cy="84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5" name="AutoShape 13"/>
          <p:cNvSpPr>
            <a:spLocks noChangeArrowheads="1"/>
          </p:cNvSpPr>
          <p:nvPr/>
        </p:nvSpPr>
        <p:spPr bwMode="auto">
          <a:xfrm>
            <a:off x="7434263" y="187166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6" name="AutoShape 14"/>
          <p:cNvSpPr>
            <a:spLocks noChangeArrowheads="1"/>
          </p:cNvSpPr>
          <p:nvPr/>
        </p:nvSpPr>
        <p:spPr bwMode="auto">
          <a:xfrm>
            <a:off x="2735263" y="365601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7" name="Oval 17"/>
          <p:cNvSpPr>
            <a:spLocks noChangeArrowheads="1"/>
          </p:cNvSpPr>
          <p:nvPr/>
        </p:nvSpPr>
        <p:spPr bwMode="auto">
          <a:xfrm>
            <a:off x="6662738" y="1203325"/>
            <a:ext cx="1806575" cy="1670050"/>
          </a:xfrm>
          <a:prstGeom prst="ellips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8" name="Oval 18"/>
          <p:cNvSpPr>
            <a:spLocks noChangeArrowheads="1"/>
          </p:cNvSpPr>
          <p:nvPr/>
        </p:nvSpPr>
        <p:spPr bwMode="auto">
          <a:xfrm>
            <a:off x="5516563" y="987425"/>
            <a:ext cx="1865312" cy="1549400"/>
          </a:xfrm>
          <a:prstGeom prst="ellips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9" name="AutoShape 19"/>
          <p:cNvSpPr>
            <a:spLocks noChangeArrowheads="1"/>
          </p:cNvSpPr>
          <p:nvPr/>
        </p:nvSpPr>
        <p:spPr bwMode="auto">
          <a:xfrm>
            <a:off x="6494463" y="1695450"/>
            <a:ext cx="85725" cy="84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0" name="Oval 20"/>
          <p:cNvSpPr>
            <a:spLocks noChangeArrowheads="1"/>
          </p:cNvSpPr>
          <p:nvPr/>
        </p:nvSpPr>
        <p:spPr bwMode="auto">
          <a:xfrm>
            <a:off x="6572250" y="2005013"/>
            <a:ext cx="1524000" cy="1423987"/>
          </a:xfrm>
          <a:prstGeom prst="ellips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1" name="AutoShape 21"/>
          <p:cNvSpPr>
            <a:spLocks noChangeArrowheads="1"/>
          </p:cNvSpPr>
          <p:nvPr/>
        </p:nvSpPr>
        <p:spPr bwMode="auto">
          <a:xfrm>
            <a:off x="7285038" y="264001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2" name="Oval 22"/>
          <p:cNvSpPr>
            <a:spLocks noChangeArrowheads="1"/>
          </p:cNvSpPr>
          <p:nvPr/>
        </p:nvSpPr>
        <p:spPr bwMode="auto">
          <a:xfrm>
            <a:off x="7210425" y="3933825"/>
            <a:ext cx="1552575" cy="1492250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3" name="AutoShape 23"/>
          <p:cNvSpPr>
            <a:spLocks noChangeArrowheads="1"/>
          </p:cNvSpPr>
          <p:nvPr/>
        </p:nvSpPr>
        <p:spPr bwMode="auto">
          <a:xfrm>
            <a:off x="8026400" y="448786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4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CBERS as a global satellite</a:t>
            </a:r>
          </a:p>
        </p:txBody>
      </p:sp>
      <p:sp>
        <p:nvSpPr>
          <p:cNvPr id="91155" name="Oval 25"/>
          <p:cNvSpPr>
            <a:spLocks noChangeArrowheads="1"/>
          </p:cNvSpPr>
          <p:nvPr/>
        </p:nvSpPr>
        <p:spPr bwMode="auto">
          <a:xfrm>
            <a:off x="0" y="1778000"/>
            <a:ext cx="1638300" cy="1739900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6" name="Oval 26"/>
          <p:cNvSpPr>
            <a:spLocks noChangeArrowheads="1"/>
          </p:cNvSpPr>
          <p:nvPr/>
        </p:nvSpPr>
        <p:spPr bwMode="auto">
          <a:xfrm>
            <a:off x="3584575" y="2936875"/>
            <a:ext cx="1444625" cy="1416050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7" name="Oval 27"/>
          <p:cNvSpPr>
            <a:spLocks noChangeArrowheads="1"/>
          </p:cNvSpPr>
          <p:nvPr/>
        </p:nvSpPr>
        <p:spPr bwMode="auto">
          <a:xfrm>
            <a:off x="6294438" y="2613025"/>
            <a:ext cx="1447800" cy="1362075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8" name="Rectangle 28"/>
          <p:cNvSpPr>
            <a:spLocks noChangeArrowheads="1"/>
          </p:cNvSpPr>
          <p:nvPr/>
        </p:nvSpPr>
        <p:spPr bwMode="auto">
          <a:xfrm>
            <a:off x="476250" y="5864225"/>
            <a:ext cx="8667750" cy="954088"/>
          </a:xfrm>
          <a:prstGeom prst="rect">
            <a:avLst/>
          </a:pr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</a:pPr>
            <a:r>
              <a:rPr lang="en-US" sz="2800">
                <a:solidFill>
                  <a:srgbClr val="00005E"/>
                </a:solidFill>
                <a:latin typeface="Calibri" charset="0"/>
              </a:rPr>
              <a:t>CBERS ground stations will cover most of the Earth’s land mass between 30</a:t>
            </a:r>
            <a:r>
              <a:rPr lang="en-US" sz="2800" baseline="30000">
                <a:solidFill>
                  <a:srgbClr val="00005E"/>
                </a:solidFill>
                <a:latin typeface="Calibri" charset="0"/>
              </a:rPr>
              <a:t>0</a:t>
            </a:r>
            <a:r>
              <a:rPr lang="en-US" sz="2800">
                <a:solidFill>
                  <a:srgbClr val="00005E"/>
                </a:solidFill>
                <a:latin typeface="Calibri" charset="0"/>
              </a:rPr>
              <a:t>N and 30</a:t>
            </a:r>
            <a:r>
              <a:rPr lang="en-US" sz="2800" baseline="30000">
                <a:solidFill>
                  <a:srgbClr val="00005E"/>
                </a:solidFill>
                <a:latin typeface="Calibri" charset="0"/>
              </a:rPr>
              <a:t>0</a:t>
            </a:r>
            <a:r>
              <a:rPr lang="en-US" sz="2800">
                <a:solidFill>
                  <a:srgbClr val="00005E"/>
                </a:solidFill>
                <a:latin typeface="Calibri" charset="0"/>
              </a:rPr>
              <a:t>S</a:t>
            </a:r>
          </a:p>
        </p:txBody>
      </p:sp>
      <p:sp>
        <p:nvSpPr>
          <p:cNvPr id="91159" name="AutoShape 12"/>
          <p:cNvSpPr>
            <a:spLocks noChangeArrowheads="1"/>
          </p:cNvSpPr>
          <p:nvPr/>
        </p:nvSpPr>
        <p:spPr bwMode="auto">
          <a:xfrm>
            <a:off x="4943475" y="3525838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0" name="AutoShape 23"/>
          <p:cNvSpPr>
            <a:spLocks noChangeArrowheads="1"/>
          </p:cNvSpPr>
          <p:nvPr/>
        </p:nvSpPr>
        <p:spPr bwMode="auto">
          <a:xfrm>
            <a:off x="7073900" y="389096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1" name="AutoShape 14"/>
          <p:cNvSpPr>
            <a:spLocks noChangeArrowheads="1"/>
          </p:cNvSpPr>
          <p:nvPr/>
        </p:nvSpPr>
        <p:spPr bwMode="auto">
          <a:xfrm>
            <a:off x="1728788" y="2998788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2" name="Oval 25"/>
          <p:cNvSpPr>
            <a:spLocks noChangeArrowheads="1"/>
          </p:cNvSpPr>
          <p:nvPr/>
        </p:nvSpPr>
        <p:spPr bwMode="auto">
          <a:xfrm>
            <a:off x="1047750" y="2733675"/>
            <a:ext cx="1485900" cy="1590675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3" name="AutoShape 10"/>
          <p:cNvSpPr>
            <a:spLocks noChangeArrowheads="1"/>
          </p:cNvSpPr>
          <p:nvPr/>
        </p:nvSpPr>
        <p:spPr bwMode="auto">
          <a:xfrm>
            <a:off x="3343275" y="239871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4" name="AutoShape 10"/>
          <p:cNvSpPr>
            <a:spLocks noChangeArrowheads="1"/>
          </p:cNvSpPr>
          <p:nvPr/>
        </p:nvSpPr>
        <p:spPr bwMode="auto">
          <a:xfrm>
            <a:off x="3763963" y="3316288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5" name="Oval 26"/>
          <p:cNvSpPr>
            <a:spLocks noChangeArrowheads="1"/>
          </p:cNvSpPr>
          <p:nvPr/>
        </p:nvSpPr>
        <p:spPr bwMode="auto">
          <a:xfrm>
            <a:off x="4165600" y="2794000"/>
            <a:ext cx="1446213" cy="1416050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6" name="CaixaDeTexto 32"/>
          <p:cNvSpPr txBox="1">
            <a:spLocks noChangeArrowheads="1"/>
          </p:cNvSpPr>
          <p:nvPr/>
        </p:nvSpPr>
        <p:spPr bwMode="auto">
          <a:xfrm>
            <a:off x="2101850" y="4291013"/>
            <a:ext cx="565150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Cuiabá</a:t>
            </a:r>
          </a:p>
        </p:txBody>
      </p:sp>
      <p:sp>
        <p:nvSpPr>
          <p:cNvPr id="91167" name="CaixaDeTexto 34"/>
          <p:cNvSpPr txBox="1">
            <a:spLocks noChangeArrowheads="1"/>
          </p:cNvSpPr>
          <p:nvPr/>
        </p:nvSpPr>
        <p:spPr bwMode="auto">
          <a:xfrm>
            <a:off x="1773238" y="3557588"/>
            <a:ext cx="627062" cy="430212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00"/>
                </a:solidFill>
                <a:latin typeface="Calibri" charset="0"/>
              </a:rPr>
              <a:t>Boa Vista</a:t>
            </a:r>
          </a:p>
        </p:txBody>
      </p:sp>
      <p:sp>
        <p:nvSpPr>
          <p:cNvPr id="91168" name="CaixaDeTexto 35"/>
          <p:cNvSpPr txBox="1">
            <a:spLocks noChangeArrowheads="1"/>
          </p:cNvSpPr>
          <p:nvPr/>
        </p:nvSpPr>
        <p:spPr bwMode="auto">
          <a:xfrm>
            <a:off x="606425" y="2678113"/>
            <a:ext cx="765175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00"/>
                </a:solidFill>
                <a:latin typeface="Calibri" charset="0"/>
              </a:rPr>
              <a:t>Chetumal</a:t>
            </a:r>
          </a:p>
        </p:txBody>
      </p:sp>
      <p:sp>
        <p:nvSpPr>
          <p:cNvPr id="91169" name="AutoShape 10"/>
          <p:cNvSpPr>
            <a:spLocks noChangeArrowheads="1"/>
          </p:cNvSpPr>
          <p:nvPr/>
        </p:nvSpPr>
        <p:spPr bwMode="auto">
          <a:xfrm>
            <a:off x="2063750" y="4224338"/>
            <a:ext cx="95250" cy="103187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70" name="AutoShape 10"/>
          <p:cNvSpPr>
            <a:spLocks noChangeArrowheads="1"/>
          </p:cNvSpPr>
          <p:nvPr/>
        </p:nvSpPr>
        <p:spPr bwMode="auto">
          <a:xfrm>
            <a:off x="1722438" y="3503613"/>
            <a:ext cx="95250" cy="103187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71" name="AutoShape 10"/>
          <p:cNvSpPr>
            <a:spLocks noChangeArrowheads="1"/>
          </p:cNvSpPr>
          <p:nvPr/>
        </p:nvSpPr>
        <p:spPr bwMode="auto">
          <a:xfrm>
            <a:off x="554038" y="2654300"/>
            <a:ext cx="95250" cy="104775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72" name="AutoShape 10"/>
          <p:cNvSpPr>
            <a:spLocks noChangeArrowheads="1"/>
          </p:cNvSpPr>
          <p:nvPr/>
        </p:nvSpPr>
        <p:spPr bwMode="auto">
          <a:xfrm>
            <a:off x="3344863" y="2395538"/>
            <a:ext cx="95250" cy="103187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73" name="CaixaDeTexto 39"/>
          <p:cNvSpPr txBox="1">
            <a:spLocks noChangeArrowheads="1"/>
          </p:cNvSpPr>
          <p:nvPr/>
        </p:nvSpPr>
        <p:spPr bwMode="auto">
          <a:xfrm>
            <a:off x="2638425" y="2457450"/>
            <a:ext cx="1019175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Maspalomas</a:t>
            </a:r>
          </a:p>
        </p:txBody>
      </p:sp>
      <p:sp>
        <p:nvSpPr>
          <p:cNvPr id="91174" name="CaixaDeTexto 40"/>
          <p:cNvSpPr txBox="1">
            <a:spLocks noChangeArrowheads="1"/>
          </p:cNvSpPr>
          <p:nvPr/>
        </p:nvSpPr>
        <p:spPr bwMode="auto">
          <a:xfrm>
            <a:off x="4829175" y="2368550"/>
            <a:ext cx="417513" cy="430213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Aswan</a:t>
            </a:r>
          </a:p>
        </p:txBody>
      </p:sp>
      <p:sp>
        <p:nvSpPr>
          <p:cNvPr id="91175" name="AutoShape 10"/>
          <p:cNvSpPr>
            <a:spLocks noChangeArrowheads="1"/>
          </p:cNvSpPr>
          <p:nvPr/>
        </p:nvSpPr>
        <p:spPr bwMode="auto">
          <a:xfrm>
            <a:off x="4764088" y="2516188"/>
            <a:ext cx="96837" cy="103187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76" name="AutoShape 10"/>
          <p:cNvSpPr>
            <a:spLocks noChangeArrowheads="1"/>
          </p:cNvSpPr>
          <p:nvPr/>
        </p:nvSpPr>
        <p:spPr bwMode="auto">
          <a:xfrm>
            <a:off x="3757613" y="3302000"/>
            <a:ext cx="96837" cy="103188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77" name="AutoShape 10"/>
          <p:cNvSpPr>
            <a:spLocks noChangeArrowheads="1"/>
          </p:cNvSpPr>
          <p:nvPr/>
        </p:nvSpPr>
        <p:spPr bwMode="auto">
          <a:xfrm>
            <a:off x="4946650" y="3517900"/>
            <a:ext cx="96838" cy="103188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78" name="CaixaDeTexto 45"/>
          <p:cNvSpPr txBox="1">
            <a:spLocks noChangeArrowheads="1"/>
          </p:cNvSpPr>
          <p:nvPr/>
        </p:nvSpPr>
        <p:spPr bwMode="auto">
          <a:xfrm>
            <a:off x="4803775" y="4699000"/>
            <a:ext cx="682625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Jo´burg</a:t>
            </a:r>
          </a:p>
        </p:txBody>
      </p:sp>
      <p:sp>
        <p:nvSpPr>
          <p:cNvPr id="91179" name="CaixaDeTexto 46"/>
          <p:cNvSpPr txBox="1">
            <a:spLocks noChangeArrowheads="1"/>
          </p:cNvSpPr>
          <p:nvPr/>
        </p:nvSpPr>
        <p:spPr bwMode="auto">
          <a:xfrm>
            <a:off x="5045075" y="3525838"/>
            <a:ext cx="573088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Malindi</a:t>
            </a:r>
          </a:p>
        </p:txBody>
      </p:sp>
      <p:sp>
        <p:nvSpPr>
          <p:cNvPr id="91180" name="CaixaDeTexto 47"/>
          <p:cNvSpPr txBox="1">
            <a:spLocks noChangeArrowheads="1"/>
          </p:cNvSpPr>
          <p:nvPr/>
        </p:nvSpPr>
        <p:spPr bwMode="auto">
          <a:xfrm>
            <a:off x="3857625" y="3479800"/>
            <a:ext cx="576263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Gabon</a:t>
            </a:r>
          </a:p>
        </p:txBody>
      </p:sp>
      <p:sp>
        <p:nvSpPr>
          <p:cNvPr id="91181" name="CaixaDeTexto 48"/>
          <p:cNvSpPr txBox="1">
            <a:spLocks noChangeArrowheads="1"/>
          </p:cNvSpPr>
          <p:nvPr/>
        </p:nvSpPr>
        <p:spPr bwMode="auto">
          <a:xfrm>
            <a:off x="5867400" y="1838325"/>
            <a:ext cx="644525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Urumchi</a:t>
            </a:r>
          </a:p>
        </p:txBody>
      </p:sp>
      <p:sp>
        <p:nvSpPr>
          <p:cNvPr id="91182" name="CaixaDeTexto 49"/>
          <p:cNvSpPr txBox="1">
            <a:spLocks noChangeArrowheads="1"/>
          </p:cNvSpPr>
          <p:nvPr/>
        </p:nvSpPr>
        <p:spPr bwMode="auto">
          <a:xfrm>
            <a:off x="7489825" y="1719263"/>
            <a:ext cx="514350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Miyun</a:t>
            </a:r>
          </a:p>
        </p:txBody>
      </p:sp>
      <p:sp>
        <p:nvSpPr>
          <p:cNvPr id="91183" name="CaixaDeTexto 50"/>
          <p:cNvSpPr txBox="1">
            <a:spLocks noChangeArrowheads="1"/>
          </p:cNvSpPr>
          <p:nvPr/>
        </p:nvSpPr>
        <p:spPr bwMode="auto">
          <a:xfrm>
            <a:off x="7389813" y="2509838"/>
            <a:ext cx="992187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Ghuangzhou</a:t>
            </a:r>
          </a:p>
        </p:txBody>
      </p:sp>
      <p:sp>
        <p:nvSpPr>
          <p:cNvPr id="91184" name="CaixaDeTexto 51"/>
          <p:cNvSpPr txBox="1">
            <a:spLocks noChangeArrowheads="1"/>
          </p:cNvSpPr>
          <p:nvPr/>
        </p:nvSpPr>
        <p:spPr bwMode="auto">
          <a:xfrm>
            <a:off x="7975600" y="4056063"/>
            <a:ext cx="574675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Darwin</a:t>
            </a:r>
          </a:p>
        </p:txBody>
      </p:sp>
      <p:sp>
        <p:nvSpPr>
          <p:cNvPr id="91185" name="CaixaDeTexto 52"/>
          <p:cNvSpPr txBox="1">
            <a:spLocks noChangeArrowheads="1"/>
          </p:cNvSpPr>
          <p:nvPr/>
        </p:nvSpPr>
        <p:spPr bwMode="auto">
          <a:xfrm>
            <a:off x="8037513" y="4525963"/>
            <a:ext cx="957262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Alice Springs </a:t>
            </a:r>
          </a:p>
        </p:txBody>
      </p:sp>
      <p:sp>
        <p:nvSpPr>
          <p:cNvPr id="91186" name="Oval 27"/>
          <p:cNvSpPr>
            <a:spLocks noChangeArrowheads="1"/>
          </p:cNvSpPr>
          <p:nvPr/>
        </p:nvSpPr>
        <p:spPr bwMode="auto">
          <a:xfrm>
            <a:off x="7283450" y="3422650"/>
            <a:ext cx="1447800" cy="1362075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87" name="CaixaDeTexto 54"/>
          <p:cNvSpPr txBox="1">
            <a:spLocks noChangeArrowheads="1"/>
          </p:cNvSpPr>
          <p:nvPr/>
        </p:nvSpPr>
        <p:spPr bwMode="auto">
          <a:xfrm>
            <a:off x="6967538" y="3094038"/>
            <a:ext cx="728662" cy="21590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rgbClr val="00003F"/>
                </a:solidFill>
                <a:latin typeface="Calibri" charset="0"/>
              </a:rPr>
              <a:t>Bangcoc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610600" cy="846138"/>
          </a:xfrm>
        </p:spPr>
        <p:txBody>
          <a:bodyPr/>
          <a:lstStyle/>
          <a:p>
            <a:pPr eaLnBrk="1" hangingPunct="1"/>
            <a:r>
              <a:rPr lang="fr-FR" sz="3600">
                <a:solidFill>
                  <a:srgbClr val="005FAA"/>
                </a:solidFill>
                <a:latin typeface="Arial" charset="0"/>
                <a:cs typeface="Arial" charset="0"/>
              </a:rPr>
              <a:t>Global Land Use 2010-2030</a:t>
            </a:r>
          </a:p>
        </p:txBody>
      </p:sp>
      <p:pic>
        <p:nvPicPr>
          <p:cNvPr id="93186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6" t="10136" r="44167" b="29048"/>
          <a:stretch>
            <a:fillRect/>
          </a:stretch>
        </p:blipFill>
        <p:spPr bwMode="auto">
          <a:xfrm>
            <a:off x="2087563" y="1201738"/>
            <a:ext cx="4368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ZoneTexte 16"/>
          <p:cNvSpPr txBox="1">
            <a:spLocks noChangeArrowheads="1"/>
          </p:cNvSpPr>
          <p:nvPr/>
        </p:nvSpPr>
        <p:spPr bwMode="auto">
          <a:xfrm>
            <a:off x="4679950" y="1119188"/>
            <a:ext cx="2016125" cy="70167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3.5 G Ha</a:t>
            </a:r>
          </a:p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Pastures…</a:t>
            </a:r>
            <a:endParaRPr lang="en-US" sz="1600" b="1">
              <a:solidFill>
                <a:srgbClr val="FFFFFF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3188" name="ZoneTexte 16"/>
          <p:cNvSpPr txBox="1">
            <a:spLocks noChangeArrowheads="1"/>
          </p:cNvSpPr>
          <p:nvPr/>
        </p:nvSpPr>
        <p:spPr bwMode="auto">
          <a:xfrm>
            <a:off x="1655763" y="1119188"/>
            <a:ext cx="2087562" cy="7016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1.5 G Ha</a:t>
            </a:r>
          </a:p>
          <a:p>
            <a:pPr algn="ctr" eaLnBrk="1" hangingPunct="1"/>
            <a:r>
              <a:rPr lang="fr-FR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Arable Land</a:t>
            </a:r>
            <a:endParaRPr lang="fr-FR" sz="1600" b="1">
              <a:solidFill>
                <a:srgbClr val="FFFFFF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3189" name="ZoneTexte 16"/>
          <p:cNvSpPr txBox="1">
            <a:spLocks noChangeArrowheads="1"/>
          </p:cNvSpPr>
          <p:nvPr/>
        </p:nvSpPr>
        <p:spPr bwMode="auto">
          <a:xfrm>
            <a:off x="4679950" y="4719638"/>
            <a:ext cx="2016125" cy="9461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4 G Ha</a:t>
            </a:r>
          </a:p>
          <a:p>
            <a:pPr algn="ctr" eaLnBrk="1" hangingPunct="1"/>
            <a:r>
              <a:rPr lang="fr-FR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Forests…</a:t>
            </a:r>
          </a:p>
          <a:p>
            <a:pPr algn="ctr" eaLnBrk="1" hangingPunct="1"/>
            <a:endParaRPr lang="en-US" sz="1600" b="1">
              <a:solidFill>
                <a:srgbClr val="FFFFFF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3190" name="ZoneTexte 16"/>
          <p:cNvSpPr txBox="1">
            <a:spLocks noChangeArrowheads="1"/>
          </p:cNvSpPr>
          <p:nvPr/>
        </p:nvSpPr>
        <p:spPr bwMode="auto">
          <a:xfrm>
            <a:off x="1944688" y="4935538"/>
            <a:ext cx="2016125" cy="10064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4.5 G Ha</a:t>
            </a:r>
          </a:p>
          <a:p>
            <a:pPr algn="ctr" eaLnBrk="1" hangingPunct="1"/>
            <a:r>
              <a:rPr lang="fr-FR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Deserts, Cities, Etc.</a:t>
            </a:r>
            <a:r>
              <a:rPr lang="en-US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 </a:t>
            </a:r>
            <a:endParaRPr lang="en-US" sz="1600" b="1">
              <a:solidFill>
                <a:srgbClr val="FFFFFF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3191" name="ZoneTexte 16"/>
          <p:cNvSpPr txBox="1">
            <a:spLocks noChangeArrowheads="1"/>
          </p:cNvSpPr>
          <p:nvPr/>
        </p:nvSpPr>
        <p:spPr bwMode="auto">
          <a:xfrm>
            <a:off x="2016125" y="2725738"/>
            <a:ext cx="4537075" cy="7016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Additional Arable Land</a:t>
            </a:r>
          </a:p>
          <a:p>
            <a:pPr algn="ctr" eaLnBrk="1" hangingPunct="1"/>
            <a:r>
              <a:rPr lang="fr-FR" sz="2000" b="1">
                <a:solidFill>
                  <a:srgbClr val="FFFFFF"/>
                </a:solidFill>
                <a:latin typeface="Comic Sans MS" charset="0"/>
                <a:ea typeface="MS PGothic" charset="0"/>
                <a:cs typeface="MS PGothic" charset="0"/>
              </a:rPr>
              <a:t>0.2 to 0.5 G Ha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© GEO Secretariat</a:t>
            </a:r>
          </a:p>
        </p:txBody>
      </p:sp>
      <p:pic>
        <p:nvPicPr>
          <p:cNvPr id="32665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06" r="17761" b="1674"/>
          <a:stretch>
            <a:fillRect/>
          </a:stretch>
        </p:blipFill>
        <p:spPr bwMode="auto">
          <a:xfrm>
            <a:off x="508000" y="1246188"/>
            <a:ext cx="8467725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66563" name="Text Box 3"/>
          <p:cNvSpPr txBox="1">
            <a:spLocks noChangeArrowheads="1"/>
          </p:cNvSpPr>
          <p:nvPr/>
        </p:nvSpPr>
        <p:spPr bwMode="auto">
          <a:xfrm>
            <a:off x="1143000" y="1806575"/>
            <a:ext cx="2566988" cy="5810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86006C"/>
              </a:buClr>
              <a:buFont typeface="Wingdings" charset="0"/>
              <a:buNone/>
              <a:defRPr/>
            </a:pPr>
            <a:r>
              <a:rPr lang="en-US" sz="1600">
                <a:solidFill>
                  <a:srgbClr val="3D6020"/>
                </a:solidFill>
                <a:latin typeface="Comic Sans MS" charset="0"/>
                <a:ea typeface="MS PGothic" charset="0"/>
                <a:cs typeface="MS PGothic" charset="0"/>
              </a:rPr>
              <a:t>Utilisation :  2 184 Mt </a:t>
            </a:r>
            <a:r>
              <a:rPr lang="en-US" sz="1600">
                <a:solidFill>
                  <a:srgbClr val="ED171F"/>
                </a:solidFill>
                <a:latin typeface="Comic Sans MS" charset="0"/>
                <a:ea typeface="MS PGothic" charset="0"/>
                <a:cs typeface="MS PGothic" charset="0"/>
              </a:rPr>
              <a:t/>
            </a:r>
            <a:br>
              <a:rPr lang="en-US" sz="1600">
                <a:solidFill>
                  <a:srgbClr val="ED171F"/>
                </a:solidFill>
                <a:latin typeface="Comic Sans MS" charset="0"/>
                <a:ea typeface="MS PGothic" charset="0"/>
                <a:cs typeface="MS PGothic" charset="0"/>
              </a:rPr>
            </a:br>
            <a:r>
              <a:rPr lang="en-US" sz="1600">
                <a:solidFill>
                  <a:srgbClr val="FF0000"/>
                </a:solidFill>
                <a:latin typeface="Comic Sans MS" charset="0"/>
                <a:ea typeface="MS PGothic" charset="0"/>
                <a:cs typeface="MS PGothic" charset="0"/>
              </a:rPr>
              <a:t>Production :  2 177 Mt</a:t>
            </a:r>
            <a:endParaRPr lang="en-US" sz="16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1851025" y="1524000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0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5237" name="Rectangle 6"/>
          <p:cNvSpPr>
            <a:spLocks noChangeArrowheads="1"/>
          </p:cNvSpPr>
          <p:nvPr/>
        </p:nvSpPr>
        <p:spPr bwMode="auto">
          <a:xfrm>
            <a:off x="1836738" y="1733550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0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1817688" y="1943100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0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1784350" y="2305050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0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5240" name="Rectangle 9"/>
          <p:cNvSpPr>
            <a:spLocks noChangeArrowheads="1"/>
          </p:cNvSpPr>
          <p:nvPr/>
        </p:nvSpPr>
        <p:spPr bwMode="auto">
          <a:xfrm>
            <a:off x="1779588" y="2514600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0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5241" name="Rectangle 10"/>
          <p:cNvSpPr>
            <a:spLocks noChangeArrowheads="1"/>
          </p:cNvSpPr>
          <p:nvPr/>
        </p:nvSpPr>
        <p:spPr bwMode="auto">
          <a:xfrm>
            <a:off x="3636963" y="1924050"/>
            <a:ext cx="3952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hangingPunct="0"/>
            <a:endParaRPr lang="en-US" sz="16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3636963" y="2133600"/>
            <a:ext cx="3952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hangingPunct="0"/>
            <a:endParaRPr lang="en-US" sz="16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5243" name="Rectangle 12"/>
          <p:cNvSpPr>
            <a:spLocks noChangeArrowheads="1"/>
          </p:cNvSpPr>
          <p:nvPr/>
        </p:nvSpPr>
        <p:spPr bwMode="auto">
          <a:xfrm>
            <a:off x="3346450" y="3114675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0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95244" name="Rectangle 13"/>
          <p:cNvSpPr>
            <a:spLocks noChangeArrowheads="1"/>
          </p:cNvSpPr>
          <p:nvPr/>
        </p:nvSpPr>
        <p:spPr bwMode="auto">
          <a:xfrm>
            <a:off x="3351213" y="3324225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000"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3266574" name="Text Box 14"/>
          <p:cNvSpPr txBox="1">
            <a:spLocks noChangeArrowheads="1"/>
          </p:cNvSpPr>
          <p:nvPr/>
        </p:nvSpPr>
        <p:spPr bwMode="auto">
          <a:xfrm>
            <a:off x="2044700" y="2349500"/>
            <a:ext cx="47783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800" tIns="43200" rIns="82800" bIns="43200">
            <a:spAutoFit/>
          </a:bodyPr>
          <a:lstStyle/>
          <a:p>
            <a:pPr eaLnBrk="0" hangingPunct="0">
              <a:defRPr/>
            </a:pPr>
            <a:r>
              <a:rPr lang="fr-FR" sz="1200">
                <a:solidFill>
                  <a:schemeClr val="bg1"/>
                </a:solidFill>
                <a:latin typeface="Comic Sans MS" charset="0"/>
                <a:ea typeface="MS PGothic" charset="0"/>
                <a:cs typeface="MS PGothic" charset="0"/>
              </a:rPr>
              <a:t>18%</a:t>
            </a:r>
          </a:p>
        </p:txBody>
      </p:sp>
      <p:sp>
        <p:nvSpPr>
          <p:cNvPr id="95246" name="Rectangle 15"/>
          <p:cNvSpPr>
            <a:spLocks noChangeArrowheads="1"/>
          </p:cNvSpPr>
          <p:nvPr/>
        </p:nvSpPr>
        <p:spPr bwMode="auto">
          <a:xfrm>
            <a:off x="0" y="29845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600" b="1">
                <a:solidFill>
                  <a:srgbClr val="005FAA"/>
                </a:solidFill>
                <a:latin typeface="Calibri" charset="0"/>
                <a:cs typeface="Calibri" charset="0"/>
              </a:rPr>
              <a:t>Food Security?</a:t>
            </a:r>
            <a:r>
              <a:rPr lang="fr-FR" sz="3600" b="1" i="1">
                <a:solidFill>
                  <a:srgbClr val="339946"/>
                </a:solidFill>
                <a:latin typeface="Calibri" charset="0"/>
                <a:cs typeface="Calibri" charset="0"/>
              </a:rPr>
              <a:t> </a:t>
            </a:r>
            <a:endParaRPr lang="fr-FR" sz="3600" b="1">
              <a:latin typeface="Calibri" charset="0"/>
              <a:cs typeface="Calibri" charset="0"/>
            </a:endParaRPr>
          </a:p>
        </p:txBody>
      </p:sp>
      <p:sp>
        <p:nvSpPr>
          <p:cNvPr id="3266576" name="Rectangle 16"/>
          <p:cNvSpPr>
            <a:spLocks noChangeArrowheads="1"/>
          </p:cNvSpPr>
          <p:nvPr/>
        </p:nvSpPr>
        <p:spPr bwMode="auto">
          <a:xfrm>
            <a:off x="8393113" y="1985963"/>
            <a:ext cx="622300" cy="268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8" name="AutoShape 17"/>
          <p:cNvSpPr>
            <a:spLocks noChangeAspect="1" noChangeArrowheads="1" noTextEdit="1"/>
          </p:cNvSpPr>
          <p:nvPr/>
        </p:nvSpPr>
        <p:spPr bwMode="auto">
          <a:xfrm>
            <a:off x="1293813" y="2363788"/>
            <a:ext cx="18605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9" name="Freeform 18"/>
          <p:cNvSpPr>
            <a:spLocks/>
          </p:cNvSpPr>
          <p:nvPr/>
        </p:nvSpPr>
        <p:spPr bwMode="auto">
          <a:xfrm>
            <a:off x="2293938" y="3032125"/>
            <a:ext cx="527050" cy="858838"/>
          </a:xfrm>
          <a:custGeom>
            <a:avLst/>
            <a:gdLst>
              <a:gd name="T0" fmla="*/ 2147483647 w 62"/>
              <a:gd name="T1" fmla="*/ 2147483647 h 101"/>
              <a:gd name="T2" fmla="*/ 2147483647 w 62"/>
              <a:gd name="T3" fmla="*/ 2147483647 h 101"/>
              <a:gd name="T4" fmla="*/ 0 w 62"/>
              <a:gd name="T5" fmla="*/ 0 h 101"/>
              <a:gd name="T6" fmla="*/ 0 w 62"/>
              <a:gd name="T7" fmla="*/ 2147483647 h 101"/>
              <a:gd name="T8" fmla="*/ 2147483647 w 62"/>
              <a:gd name="T9" fmla="*/ 2147483647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101">
                <a:moveTo>
                  <a:pt x="48" y="101"/>
                </a:moveTo>
                <a:cubicBezTo>
                  <a:pt x="57" y="90"/>
                  <a:pt x="62" y="76"/>
                  <a:pt x="62" y="62"/>
                </a:cubicBezTo>
                <a:cubicBezTo>
                  <a:pt x="62" y="27"/>
                  <a:pt x="34" y="0"/>
                  <a:pt x="0" y="0"/>
                </a:cubicBezTo>
                <a:lnTo>
                  <a:pt x="0" y="62"/>
                </a:lnTo>
                <a:lnTo>
                  <a:pt x="48" y="101"/>
                </a:lnTo>
                <a:close/>
              </a:path>
            </a:pathLst>
          </a:custGeom>
          <a:solidFill>
            <a:srgbClr val="3D6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0" name="Freeform 19"/>
          <p:cNvSpPr>
            <a:spLocks/>
          </p:cNvSpPr>
          <p:nvPr/>
        </p:nvSpPr>
        <p:spPr bwMode="auto">
          <a:xfrm>
            <a:off x="1835150" y="3559175"/>
            <a:ext cx="866775" cy="517525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0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61">
                <a:moveTo>
                  <a:pt x="0" y="30"/>
                </a:moveTo>
                <a:cubicBezTo>
                  <a:pt x="11" y="50"/>
                  <a:pt x="31" y="61"/>
                  <a:pt x="54" y="61"/>
                </a:cubicBezTo>
                <a:cubicBezTo>
                  <a:pt x="72" y="61"/>
                  <a:pt x="90" y="53"/>
                  <a:pt x="102" y="39"/>
                </a:cubicBezTo>
                <a:lnTo>
                  <a:pt x="54" y="0"/>
                </a:lnTo>
                <a:lnTo>
                  <a:pt x="0" y="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1" name="Freeform 20"/>
          <p:cNvSpPr>
            <a:spLocks/>
          </p:cNvSpPr>
          <p:nvPr/>
        </p:nvSpPr>
        <p:spPr bwMode="auto">
          <a:xfrm>
            <a:off x="1758950" y="3209925"/>
            <a:ext cx="534988" cy="603250"/>
          </a:xfrm>
          <a:custGeom>
            <a:avLst/>
            <a:gdLst>
              <a:gd name="T0" fmla="*/ 2147483647 w 63"/>
              <a:gd name="T1" fmla="*/ 0 h 71"/>
              <a:gd name="T2" fmla="*/ 2147483647 w 63"/>
              <a:gd name="T3" fmla="*/ 2147483647 h 71"/>
              <a:gd name="T4" fmla="*/ 2147483647 w 63"/>
              <a:gd name="T5" fmla="*/ 2147483647 h 71"/>
              <a:gd name="T6" fmla="*/ 2147483647 w 63"/>
              <a:gd name="T7" fmla="*/ 2147483647 h 71"/>
              <a:gd name="T8" fmla="*/ 2147483647 w 63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71">
                <a:moveTo>
                  <a:pt x="16" y="0"/>
                </a:moveTo>
                <a:cubicBezTo>
                  <a:pt x="6" y="11"/>
                  <a:pt x="1" y="26"/>
                  <a:pt x="1" y="40"/>
                </a:cubicBezTo>
                <a:cubicBezTo>
                  <a:pt x="0" y="51"/>
                  <a:pt x="3" y="62"/>
                  <a:pt x="9" y="71"/>
                </a:cubicBezTo>
                <a:lnTo>
                  <a:pt x="63" y="41"/>
                </a:lnTo>
                <a:lnTo>
                  <a:pt x="16" y="0"/>
                </a:lnTo>
                <a:close/>
              </a:path>
            </a:pathLst>
          </a:custGeom>
          <a:solidFill>
            <a:srgbClr val="FFB1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2" name="Freeform 21"/>
          <p:cNvSpPr>
            <a:spLocks/>
          </p:cNvSpPr>
          <p:nvPr/>
        </p:nvSpPr>
        <p:spPr bwMode="auto">
          <a:xfrm>
            <a:off x="1893888" y="3032125"/>
            <a:ext cx="400050" cy="527050"/>
          </a:xfrm>
          <a:custGeom>
            <a:avLst/>
            <a:gdLst>
              <a:gd name="T0" fmla="*/ 2147483647 w 47"/>
              <a:gd name="T1" fmla="*/ 0 h 62"/>
              <a:gd name="T2" fmla="*/ 0 w 47"/>
              <a:gd name="T3" fmla="*/ 2147483647 h 62"/>
              <a:gd name="T4" fmla="*/ 2147483647 w 47"/>
              <a:gd name="T5" fmla="*/ 2147483647 h 62"/>
              <a:gd name="T6" fmla="*/ 2147483647 w 47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62">
                <a:moveTo>
                  <a:pt x="46" y="0"/>
                </a:moveTo>
                <a:cubicBezTo>
                  <a:pt x="29" y="0"/>
                  <a:pt x="12" y="7"/>
                  <a:pt x="0" y="21"/>
                </a:cubicBezTo>
                <a:lnTo>
                  <a:pt x="47" y="62"/>
                </a:lnTo>
                <a:lnTo>
                  <a:pt x="4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3" name="Rectangle 22"/>
          <p:cNvSpPr>
            <a:spLocks noChangeArrowheads="1"/>
          </p:cNvSpPr>
          <p:nvPr/>
        </p:nvSpPr>
        <p:spPr bwMode="auto">
          <a:xfrm>
            <a:off x="1878013" y="4070350"/>
            <a:ext cx="4873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CC6600"/>
                </a:solidFill>
                <a:latin typeface="Comic Sans MS" charset="0"/>
                <a:ea typeface="MS PGothic" charset="0"/>
                <a:cs typeface="MS PGothic" charset="0"/>
              </a:rPr>
              <a:t>Wheat</a:t>
            </a:r>
            <a:endParaRPr lang="en-US" sz="1200">
              <a:solidFill>
                <a:srgbClr val="CC66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5254" name="Rectangle 23"/>
          <p:cNvSpPr>
            <a:spLocks noChangeArrowheads="1"/>
          </p:cNvSpPr>
          <p:nvPr/>
        </p:nvSpPr>
        <p:spPr bwMode="auto">
          <a:xfrm>
            <a:off x="1982788" y="4308475"/>
            <a:ext cx="312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200">
                <a:solidFill>
                  <a:srgbClr val="CC6600"/>
                </a:solidFill>
                <a:latin typeface="Comic Sans MS" charset="0"/>
                <a:ea typeface="MS PGothic" charset="0"/>
                <a:cs typeface="MS PGothic" charset="0"/>
              </a:rPr>
              <a:t>31%</a:t>
            </a:r>
            <a:endParaRPr lang="fr-FR" sz="1200">
              <a:solidFill>
                <a:srgbClr val="CC66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5255" name="Rectangle 24"/>
          <p:cNvSpPr>
            <a:spLocks noChangeArrowheads="1"/>
          </p:cNvSpPr>
          <p:nvPr/>
        </p:nvSpPr>
        <p:spPr bwMode="auto">
          <a:xfrm>
            <a:off x="1374775" y="3252788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B400B4"/>
                </a:solidFill>
                <a:latin typeface="Comic Sans MS" charset="0"/>
                <a:ea typeface="MS PGothic" charset="0"/>
                <a:cs typeface="MS PGothic" charset="0"/>
              </a:rPr>
              <a:t>Rice</a:t>
            </a:r>
            <a:endParaRPr lang="en-US" sz="1200">
              <a:solidFill>
                <a:srgbClr val="B400B4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5256" name="Rectangle 25"/>
          <p:cNvSpPr>
            <a:spLocks noChangeArrowheads="1"/>
          </p:cNvSpPr>
          <p:nvPr/>
        </p:nvSpPr>
        <p:spPr bwMode="auto">
          <a:xfrm>
            <a:off x="1331913" y="3490913"/>
            <a:ext cx="3127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200">
                <a:solidFill>
                  <a:srgbClr val="B400B4"/>
                </a:solidFill>
                <a:latin typeface="Comic Sans MS" charset="0"/>
                <a:ea typeface="MS PGothic" charset="0"/>
                <a:cs typeface="MS PGothic" charset="0"/>
              </a:rPr>
              <a:t>20%</a:t>
            </a:r>
            <a:endParaRPr lang="fr-FR" sz="1200">
              <a:solidFill>
                <a:srgbClr val="B400B4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5257" name="Rectangle 26"/>
          <p:cNvSpPr>
            <a:spLocks noChangeArrowheads="1"/>
          </p:cNvSpPr>
          <p:nvPr/>
        </p:nvSpPr>
        <p:spPr bwMode="auto">
          <a:xfrm>
            <a:off x="2811463" y="2938463"/>
            <a:ext cx="430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3D6017"/>
                </a:solidFill>
                <a:latin typeface="Comic Sans MS" charset="0"/>
                <a:ea typeface="MS PGothic" charset="0"/>
                <a:cs typeface="MS PGothic" charset="0"/>
              </a:rPr>
              <a:t>Maize</a:t>
            </a:r>
            <a:endParaRPr lang="en-US" sz="1200">
              <a:ea typeface="MS PGothic" charset="0"/>
              <a:cs typeface="MS PGothic" charset="0"/>
            </a:endParaRPr>
          </a:p>
        </p:txBody>
      </p:sp>
      <p:sp>
        <p:nvSpPr>
          <p:cNvPr id="95258" name="Rectangle 27"/>
          <p:cNvSpPr>
            <a:spLocks noChangeArrowheads="1"/>
          </p:cNvSpPr>
          <p:nvPr/>
        </p:nvSpPr>
        <p:spPr bwMode="auto">
          <a:xfrm>
            <a:off x="2917825" y="3176588"/>
            <a:ext cx="285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100">
                <a:solidFill>
                  <a:srgbClr val="3D6017"/>
                </a:solidFill>
                <a:latin typeface="Comic Sans MS" charset="0"/>
                <a:ea typeface="MS PGothic" charset="0"/>
                <a:cs typeface="MS PGothic" charset="0"/>
              </a:rPr>
              <a:t>35%</a:t>
            </a:r>
            <a:endParaRPr lang="fr-FR" sz="2400">
              <a:ea typeface="MS PGothic" charset="0"/>
              <a:cs typeface="MS PGothic" charset="0"/>
            </a:endParaRPr>
          </a:p>
        </p:txBody>
      </p:sp>
      <p:sp>
        <p:nvSpPr>
          <p:cNvPr id="95259" name="Rectangle 28"/>
          <p:cNvSpPr>
            <a:spLocks noChangeArrowheads="1"/>
          </p:cNvSpPr>
          <p:nvPr/>
        </p:nvSpPr>
        <p:spPr bwMode="auto">
          <a:xfrm>
            <a:off x="1417638" y="2603500"/>
            <a:ext cx="5302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>
                <a:solidFill>
                  <a:srgbClr val="800000"/>
                </a:solidFill>
                <a:latin typeface="Comic Sans MS" charset="0"/>
                <a:ea typeface="MS PGothic" charset="0"/>
                <a:cs typeface="MS PGothic" charset="0"/>
              </a:rPr>
              <a:t>Others</a:t>
            </a:r>
            <a:r>
              <a:rPr lang="fr-FR" sz="1100">
                <a:solidFill>
                  <a:srgbClr val="FF9900"/>
                </a:solidFill>
                <a:latin typeface="Comic Sans MS" charset="0"/>
                <a:ea typeface="MS PGothic" charset="0"/>
                <a:cs typeface="MS PGothic" charset="0"/>
              </a:rPr>
              <a:t> </a:t>
            </a:r>
            <a:endParaRPr lang="fr-FR" sz="2400">
              <a:ea typeface="MS PGothic" charset="0"/>
              <a:cs typeface="MS PGothic" charset="0"/>
            </a:endParaRPr>
          </a:p>
        </p:txBody>
      </p:sp>
      <p:sp>
        <p:nvSpPr>
          <p:cNvPr id="95260" name="Rectangle 29"/>
          <p:cNvSpPr>
            <a:spLocks noChangeArrowheads="1"/>
          </p:cNvSpPr>
          <p:nvPr/>
        </p:nvSpPr>
        <p:spPr bwMode="auto">
          <a:xfrm>
            <a:off x="1571625" y="2827338"/>
            <a:ext cx="285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100">
                <a:solidFill>
                  <a:srgbClr val="800000"/>
                </a:solidFill>
                <a:latin typeface="Comic Sans MS" charset="0"/>
                <a:ea typeface="MS PGothic" charset="0"/>
                <a:cs typeface="MS PGothic" charset="0"/>
              </a:rPr>
              <a:t>14%</a:t>
            </a:r>
            <a:endParaRPr lang="fr-FR" sz="2400">
              <a:solidFill>
                <a:srgbClr val="8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266590" name="Text Box 30"/>
          <p:cNvSpPr txBox="1">
            <a:spLocks noChangeArrowheads="1"/>
          </p:cNvSpPr>
          <p:nvPr/>
        </p:nvSpPr>
        <p:spPr bwMode="auto">
          <a:xfrm>
            <a:off x="5651500" y="4043363"/>
            <a:ext cx="3384550" cy="5810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buClr>
                <a:srgbClr val="86006C"/>
              </a:buClr>
              <a:buFont typeface="Wingdings" charset="0"/>
              <a:buNone/>
              <a:defRPr/>
            </a:pPr>
            <a:r>
              <a:rPr lang="fr-FR" sz="1600">
                <a:solidFill>
                  <a:srgbClr val="FF9900"/>
                </a:solidFill>
                <a:latin typeface="Comic Sans MS" charset="0"/>
                <a:ea typeface="MS PGothic" charset="0"/>
                <a:cs typeface="MS PGothic" charset="0"/>
              </a:rPr>
              <a:t>Stock : 457 Mt = 2.5 mois</a:t>
            </a:r>
            <a:r>
              <a:rPr lang="fr-FR" sz="1600">
                <a:solidFill>
                  <a:srgbClr val="FFCC00"/>
                </a:solidFill>
                <a:latin typeface="Comic Sans MS" charset="0"/>
                <a:ea typeface="MS PGothic" charset="0"/>
                <a:cs typeface="MS PGothic" charset="0"/>
              </a:rPr>
              <a:t/>
            </a:r>
            <a:br>
              <a:rPr lang="fr-FR" sz="1600">
                <a:solidFill>
                  <a:srgbClr val="FFCC00"/>
                </a:solidFill>
                <a:latin typeface="Comic Sans MS" charset="0"/>
                <a:ea typeface="MS PGothic" charset="0"/>
                <a:cs typeface="MS PGothic" charset="0"/>
              </a:rPr>
            </a:br>
            <a:r>
              <a:rPr lang="fr-FR" sz="1600">
                <a:solidFill>
                  <a:srgbClr val="1C362E"/>
                </a:solidFill>
                <a:latin typeface="Comic Sans MS" charset="0"/>
                <a:ea typeface="MS PGothic" charset="0"/>
                <a:cs typeface="MS PGothic" charset="0"/>
              </a:rPr>
              <a:t>Trade : 265 Mt = 12% /utilis.</a:t>
            </a:r>
          </a:p>
        </p:txBody>
      </p:sp>
      <p:sp>
        <p:nvSpPr>
          <p:cNvPr id="95262" name="ZoneTexte 16"/>
          <p:cNvSpPr txBox="1">
            <a:spLocks noChangeArrowheads="1"/>
          </p:cNvSpPr>
          <p:nvPr/>
        </p:nvSpPr>
        <p:spPr bwMode="auto">
          <a:xfrm>
            <a:off x="4500563" y="1739900"/>
            <a:ext cx="2087562" cy="7016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Comic Sans MS" charset="0"/>
                <a:ea typeface="MS PGothic" charset="0"/>
                <a:cs typeface="MS PGothic" charset="0"/>
              </a:rPr>
              <a:t>~ 700 M Ha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Comic Sans MS" charset="0"/>
                <a:ea typeface="MS PGothic" charset="0"/>
                <a:cs typeface="MS PGothic" charset="0"/>
              </a:rPr>
              <a:t> 3,1 T/Ha</a:t>
            </a:r>
            <a:endParaRPr lang="en-US" sz="1600">
              <a:solidFill>
                <a:schemeClr val="bg1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728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9020175" cy="881063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Changes in dietary patterns: Meat consumption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0" y="6553200"/>
            <a:ext cx="1465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00"/>
                </a:solidFill>
                <a:cs typeface="+mn-cs"/>
              </a:rPr>
              <a:t>FAOSTAT 2007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Productivity and prices: the challenge</a:t>
            </a:r>
          </a:p>
        </p:txBody>
      </p:sp>
      <p:pic>
        <p:nvPicPr>
          <p:cNvPr id="993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279525"/>
            <a:ext cx="4341812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788" y="1290638"/>
            <a:ext cx="3940175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food challenge</a:t>
            </a:r>
          </a:p>
        </p:txBody>
      </p:sp>
      <p:pic>
        <p:nvPicPr>
          <p:cNvPr id="100354" name="Picture 3" descr="green_revolu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334963"/>
            <a:ext cx="8255000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15325" cy="1524000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Traditional development economics</a:t>
            </a:r>
          </a:p>
        </p:txBody>
      </p:sp>
      <p:pic>
        <p:nvPicPr>
          <p:cNvPr id="4096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8"/>
          <p:cNvSpPr>
            <a:spLocks/>
          </p:cNvSpPr>
          <p:nvPr/>
        </p:nvSpPr>
        <p:spPr bwMode="auto">
          <a:xfrm>
            <a:off x="3357563" y="1257300"/>
            <a:ext cx="5799137" cy="267652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Raul Prebisch (CEPAL):  the terms of trade between industrialised and non-industrialised countries change over time</a:t>
            </a:r>
          </a:p>
          <a:p>
            <a:pPr marL="39688"/>
            <a:endParaRPr lang="en-US" sz="2400">
              <a:solidFill>
                <a:srgbClr val="00005E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Countries that export commodities would be able to buy fewer and fewer manufactured </a:t>
            </a:r>
          </a:p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goods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food challenge: technology gaps</a:t>
            </a:r>
          </a:p>
        </p:txBody>
      </p:sp>
      <p:pic>
        <p:nvPicPr>
          <p:cNvPr id="1013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1458913"/>
            <a:ext cx="44592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75" y="1090613"/>
            <a:ext cx="3683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86750" cy="762000"/>
          </a:xfrm>
        </p:spPr>
        <p:txBody>
          <a:bodyPr/>
          <a:lstStyle/>
          <a:p>
            <a:r>
              <a:rPr lang="en-US">
                <a:latin typeface="Calibri" charset="0"/>
              </a:rPr>
              <a:t>Forests and food production: potential conflicts</a:t>
            </a:r>
          </a:p>
        </p:txBody>
      </p:sp>
      <p:pic>
        <p:nvPicPr>
          <p:cNvPr id="1024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1573213"/>
            <a:ext cx="83216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rgbClr val="CAD8FE"/>
          </a:solidFill>
        </p:spPr>
        <p:txBody>
          <a:bodyPr/>
          <a:lstStyle/>
          <a:p>
            <a:pPr algn="ctr"/>
            <a:r>
              <a:rPr lang="en-US">
                <a:latin typeface="Calibri" charset="0"/>
              </a:rPr>
              <a:t>ICSU “Grand challenges”</a:t>
            </a:r>
          </a:p>
        </p:txBody>
      </p:sp>
      <p:pic>
        <p:nvPicPr>
          <p:cNvPr id="1034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942975"/>
            <a:ext cx="5003800" cy="459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9388" y="3551238"/>
            <a:ext cx="3738562" cy="1833562"/>
          </a:xfrm>
          <a:prstGeom prst="rect">
            <a:avLst/>
          </a:prstGeom>
          <a:solidFill>
            <a:srgbClr val="D6E0FE"/>
          </a:solidFill>
          <a:ln>
            <a:solidFill>
              <a:srgbClr val="81D9A9"/>
            </a:solidFill>
          </a:ln>
        </p:spPr>
        <p:txBody>
          <a:bodyPr tIns="9360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Develop, enhance and integrate the observation systems needed to manage global and regional environmental change.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9700" y="887413"/>
            <a:ext cx="3836988" cy="1495425"/>
          </a:xfrm>
          <a:prstGeom prst="rect">
            <a:avLst/>
          </a:prstGeom>
          <a:solidFill>
            <a:srgbClr val="D6E0FE"/>
          </a:solidFill>
          <a:ln>
            <a:solidFill>
              <a:srgbClr val="81D9A9"/>
            </a:solidFill>
          </a:ln>
        </p:spPr>
        <p:txBody>
          <a:bodyPr lIns="108000" tIns="9360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Improve the usefulness of forecasts of future environmental conditions and their consequences for people. 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39700" y="5561013"/>
            <a:ext cx="5132388" cy="1157287"/>
          </a:xfrm>
          <a:prstGeom prst="rect">
            <a:avLst/>
          </a:prstGeom>
          <a:solidFill>
            <a:srgbClr val="D6E0FE"/>
          </a:solidFill>
          <a:ln w="9525">
            <a:solidFill>
              <a:srgbClr val="81D9A9"/>
            </a:solidFill>
            <a:miter lim="800000"/>
            <a:headEnd/>
            <a:tailEnd/>
          </a:ln>
        </p:spPr>
        <p:txBody>
          <a:bodyPr tIns="93600">
            <a:spAutoFit/>
          </a:bodyPr>
          <a:lstStyle/>
          <a:p>
            <a:r>
              <a:rPr lang="en-US" sz="2200">
                <a:solidFill>
                  <a:srgbClr val="00003F"/>
                </a:solidFill>
                <a:latin typeface="Calibri" charset="0"/>
                <a:cs typeface="Calibri" charset="0"/>
              </a:rPr>
              <a:t>Determine what institutional, economic and behavioural changes can enable effective steps toward global sustainability. </a:t>
            </a:r>
          </a:p>
        </p:txBody>
      </p:sp>
      <p:sp>
        <p:nvSpPr>
          <p:cNvPr id="103430" name="Right Arrow 6"/>
          <p:cNvSpPr>
            <a:spLocks noChangeArrowheads="1"/>
          </p:cNvSpPr>
          <p:nvPr/>
        </p:nvSpPr>
        <p:spPr bwMode="auto">
          <a:xfrm>
            <a:off x="4025900" y="1114425"/>
            <a:ext cx="538163" cy="300038"/>
          </a:xfrm>
          <a:prstGeom prst="rightArrow">
            <a:avLst>
              <a:gd name="adj1" fmla="val 50000"/>
              <a:gd name="adj2" fmla="val 49832"/>
            </a:avLst>
          </a:prstGeom>
          <a:solidFill>
            <a:srgbClr val="CAD8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431" name="Right Arrow 8"/>
          <p:cNvSpPr>
            <a:spLocks noChangeArrowheads="1"/>
          </p:cNvSpPr>
          <p:nvPr/>
        </p:nvSpPr>
        <p:spPr bwMode="auto">
          <a:xfrm rot="1929448">
            <a:off x="4851400" y="3114675"/>
            <a:ext cx="450850" cy="334963"/>
          </a:xfrm>
          <a:prstGeom prst="rightArrow">
            <a:avLst>
              <a:gd name="adj1" fmla="val 50000"/>
              <a:gd name="adj2" fmla="val 50038"/>
            </a:avLst>
          </a:prstGeom>
          <a:solidFill>
            <a:srgbClr val="CAD8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432" name="Right Arrow 9"/>
          <p:cNvSpPr>
            <a:spLocks noChangeArrowheads="1"/>
          </p:cNvSpPr>
          <p:nvPr/>
        </p:nvSpPr>
        <p:spPr bwMode="auto">
          <a:xfrm rot="5400000">
            <a:off x="1499395" y="5212556"/>
            <a:ext cx="334962" cy="333375"/>
          </a:xfrm>
          <a:prstGeom prst="rightArrow">
            <a:avLst>
              <a:gd name="adj1" fmla="val 50000"/>
              <a:gd name="adj2" fmla="val 49838"/>
            </a:avLst>
          </a:prstGeom>
          <a:solidFill>
            <a:srgbClr val="CAD8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8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1031"/>
          <p:cNvSpPr>
            <a:spLocks noChangeArrowheads="1"/>
          </p:cNvSpPr>
          <p:nvPr/>
        </p:nvSpPr>
        <p:spPr bwMode="auto">
          <a:xfrm>
            <a:off x="5219700" y="6519863"/>
            <a:ext cx="4170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solidFill>
                  <a:srgbClr val="00003F"/>
                </a:solidFill>
                <a:latin typeface="Calibri" charset="0"/>
                <a:cs typeface="Calibri" charset="0"/>
              </a:rPr>
              <a:t>source: Global Land Project Science Plan (IGBP) </a:t>
            </a:r>
            <a:endParaRPr lang="en-US" sz="1600">
              <a:solidFill>
                <a:srgbClr val="00003F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3111500"/>
            <a:ext cx="54673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763" y="539750"/>
            <a:ext cx="42973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3600450"/>
            <a:ext cx="4327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503238"/>
            <a:ext cx="43338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001125" cy="554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Modelling</a:t>
            </a:r>
            <a:r>
              <a:rPr lang="en-US" sz="3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nature-society interactions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14438" y="2928938"/>
            <a:ext cx="7072312" cy="9286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pt-BR" sz="2800" kern="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What</a:t>
            </a:r>
            <a:r>
              <a:rPr lang="pt-BR" sz="2800" kern="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kern="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models</a:t>
            </a:r>
            <a:r>
              <a:rPr lang="pt-BR" sz="2800" kern="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are </a:t>
            </a:r>
            <a:r>
              <a:rPr lang="pt-BR" sz="2800" kern="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needed</a:t>
            </a:r>
            <a:r>
              <a:rPr lang="pt-BR" sz="2800" kern="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to </a:t>
            </a:r>
            <a:r>
              <a:rPr lang="pt-BR" sz="2800" kern="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describe</a:t>
            </a:r>
            <a:r>
              <a:rPr lang="pt-BR" sz="2800" kern="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kern="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human</a:t>
            </a:r>
            <a:r>
              <a:rPr lang="pt-BR" sz="2800" kern="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800" kern="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actions</a:t>
            </a:r>
            <a:r>
              <a:rPr lang="pt-BR" sz="2800" kern="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071563"/>
            <a:ext cx="6286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ítulo 19"/>
          <p:cNvSpPr txBox="1">
            <a:spLocks noGrp="1"/>
          </p:cNvSpPr>
          <p:nvPr>
            <p:ph type="title"/>
          </p:nvPr>
        </p:nvSpPr>
        <p:spPr>
          <a:xfrm>
            <a:off x="685800" y="485775"/>
            <a:ext cx="8153400" cy="55245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pt-BR" sz="3000" dirty="0" err="1">
                <a:ea typeface="+mj-ea"/>
                <a:cs typeface="+mn-cs"/>
              </a:rPr>
              <a:t>Modelling</a:t>
            </a:r>
            <a:r>
              <a:rPr lang="pt-BR" sz="3000" dirty="0">
                <a:ea typeface="+mj-ea"/>
                <a:cs typeface="+mn-cs"/>
              </a:rPr>
              <a:t> </a:t>
            </a:r>
            <a:r>
              <a:rPr lang="pt-BR" sz="3000" dirty="0" err="1">
                <a:ea typeface="+mj-ea"/>
                <a:cs typeface="+mn-cs"/>
              </a:rPr>
              <a:t>nature-society</a:t>
            </a:r>
            <a:r>
              <a:rPr lang="pt-BR" sz="3000" dirty="0">
                <a:ea typeface="+mj-ea"/>
                <a:cs typeface="+mn-cs"/>
              </a:rPr>
              <a:t> </a:t>
            </a:r>
            <a:r>
              <a:rPr lang="pt-BR" sz="3000" dirty="0" err="1">
                <a:ea typeface="+mj-ea"/>
                <a:cs typeface="+mn-cs"/>
              </a:rPr>
              <a:t>interactions</a:t>
            </a:r>
            <a:endParaRPr lang="pt-BR" sz="3000" dirty="0">
              <a:ea typeface="+mj-ea"/>
              <a:cs typeface="+mn-cs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571625" y="3286125"/>
            <a:ext cx="57880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lIns="89989" tIns="46794" rIns="89989" bIns="46794"/>
          <a:lstStyle/>
          <a:p>
            <a:pPr marL="314325" indent="-314325" defTabSz="447675">
              <a:spcBef>
                <a:spcPts val="500"/>
              </a:spcBef>
              <a:buClr>
                <a:srgbClr val="00007D"/>
              </a:buClr>
              <a:buSzPct val="7500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/>
            </a:pPr>
            <a:r>
              <a:rPr lang="en-GB" sz="2800" dirty="0">
                <a:solidFill>
                  <a:srgbClr val="600000"/>
                </a:solidFill>
                <a:latin typeface="Calibri" pitchFamily="34" charset="0"/>
                <a:ea typeface="+mn-ea"/>
                <a:cs typeface="Arial" pitchFamily="34" charset="0"/>
              </a:rPr>
              <a:t>What types of spatial relations exist in nature-society models?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Modelling nature-society interactions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8242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tângulo 4"/>
          <p:cNvSpPr>
            <a:spLocks noChangeArrowheads="1"/>
          </p:cNvSpPr>
          <p:nvPr/>
        </p:nvSpPr>
        <p:spPr bwMode="auto">
          <a:xfrm>
            <a:off x="4143375" y="3286125"/>
            <a:ext cx="4714875" cy="1570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How</a:t>
            </a:r>
            <a:r>
              <a:rPr lang="pt-BR" sz="320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do </a:t>
            </a:r>
            <a:r>
              <a:rPr lang="pt-BR" sz="320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we</a:t>
            </a:r>
            <a:r>
              <a:rPr lang="pt-BR" sz="320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combine </a:t>
            </a:r>
            <a:r>
              <a:rPr lang="pt-BR" sz="320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independent</a:t>
            </a:r>
            <a:r>
              <a:rPr lang="pt-BR" sz="320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320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multi-scale</a:t>
            </a:r>
            <a:r>
              <a:rPr lang="pt-BR" sz="320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320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models</a:t>
            </a:r>
            <a:r>
              <a:rPr lang="pt-BR" sz="320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320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with</a:t>
            </a:r>
            <a:r>
              <a:rPr lang="pt-BR" sz="320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feedback?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8153400" cy="976312"/>
          </a:xfrm>
        </p:spPr>
        <p:txBody>
          <a:bodyPr/>
          <a:lstStyle/>
          <a:p>
            <a:r>
              <a:rPr lang="pt-BR" sz="3600">
                <a:latin typeface="Calibri" charset="0"/>
              </a:rPr>
              <a:t>Modelling nature-society interactions</a:t>
            </a:r>
          </a:p>
        </p:txBody>
      </p:sp>
      <p:sp>
        <p:nvSpPr>
          <p:cNvPr id="428061" name="Text Box 29"/>
          <p:cNvSpPr txBox="1">
            <a:spLocks noChangeArrowheads="1"/>
          </p:cNvSpPr>
          <p:nvPr/>
        </p:nvSpPr>
        <p:spPr bwMode="auto">
          <a:xfrm>
            <a:off x="571500" y="5072063"/>
            <a:ext cx="1890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</a:rPr>
              <a:t>Small </a:t>
            </a:r>
            <a:r>
              <a:rPr lang="pt-BR" sz="2000" b="1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</a:rPr>
              <a:t>Farmers</a:t>
            </a:r>
            <a:endParaRPr lang="en-US" sz="2000" b="1" dirty="0">
              <a:solidFill>
                <a:schemeClr val="accent1">
                  <a:lumMod val="25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10595" name="Rectangle 48"/>
          <p:cNvSpPr>
            <a:spLocks noChangeArrowheads="1"/>
          </p:cNvSpPr>
          <p:nvPr/>
        </p:nvSpPr>
        <p:spPr bwMode="auto">
          <a:xfrm>
            <a:off x="5826125" y="5788025"/>
            <a:ext cx="130175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596" name="Rectangle 50"/>
          <p:cNvSpPr>
            <a:spLocks noChangeArrowheads="1"/>
          </p:cNvSpPr>
          <p:nvPr/>
        </p:nvSpPr>
        <p:spPr bwMode="auto">
          <a:xfrm>
            <a:off x="5810250" y="6892925"/>
            <a:ext cx="130175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0597" name="Group 51"/>
          <p:cNvGrpSpPr>
            <a:grpSpLocks/>
          </p:cNvGrpSpPr>
          <p:nvPr/>
        </p:nvGrpSpPr>
        <p:grpSpPr bwMode="auto">
          <a:xfrm>
            <a:off x="1816100" y="5141913"/>
            <a:ext cx="3949700" cy="2143125"/>
            <a:chOff x="2739" y="1281"/>
            <a:chExt cx="2488" cy="1350"/>
          </a:xfrm>
        </p:grpSpPr>
        <p:sp>
          <p:nvSpPr>
            <p:cNvPr id="110608" name="Text Box 52"/>
            <p:cNvSpPr txBox="1">
              <a:spLocks noChangeArrowheads="1"/>
            </p:cNvSpPr>
            <p:nvPr/>
          </p:nvSpPr>
          <p:spPr bwMode="auto">
            <a:xfrm>
              <a:off x="5069" y="1611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pt-BR" sz="1200">
                <a:solidFill>
                  <a:srgbClr val="0000D4"/>
                </a:solidFill>
                <a:cs typeface="Arial" charset="0"/>
              </a:endParaRPr>
            </a:p>
          </p:txBody>
        </p:sp>
        <p:sp>
          <p:nvSpPr>
            <p:cNvPr id="110609" name="Text Box 53"/>
            <p:cNvSpPr txBox="1">
              <a:spLocks noChangeArrowheads="1"/>
            </p:cNvSpPr>
            <p:nvPr/>
          </p:nvSpPr>
          <p:spPr bwMode="auto">
            <a:xfrm>
              <a:off x="5111" y="1281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pt-BR" sz="1200" baseline="-25000">
                <a:solidFill>
                  <a:srgbClr val="0000D4"/>
                </a:solidFill>
                <a:cs typeface="Arial" charset="0"/>
              </a:endParaRPr>
            </a:p>
          </p:txBody>
        </p:sp>
        <p:sp>
          <p:nvSpPr>
            <p:cNvPr id="110610" name="Text Box 54"/>
            <p:cNvSpPr txBox="1">
              <a:spLocks noChangeArrowheads="1"/>
            </p:cNvSpPr>
            <p:nvPr/>
          </p:nvSpPr>
          <p:spPr bwMode="auto">
            <a:xfrm>
              <a:off x="4520" y="1689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pt-BR" sz="1200">
                <a:solidFill>
                  <a:srgbClr val="0000D4"/>
                </a:solidFill>
                <a:cs typeface="Arial" charset="0"/>
              </a:endParaRPr>
            </a:p>
          </p:txBody>
        </p:sp>
        <p:sp>
          <p:nvSpPr>
            <p:cNvPr id="110611" name="Text Box 55"/>
            <p:cNvSpPr txBox="1">
              <a:spLocks noChangeArrowheads="1"/>
            </p:cNvSpPr>
            <p:nvPr/>
          </p:nvSpPr>
          <p:spPr bwMode="auto">
            <a:xfrm>
              <a:off x="3101" y="1361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pt-BR" sz="1200" baseline="-25000">
                <a:solidFill>
                  <a:srgbClr val="0000D4"/>
                </a:solidFill>
                <a:cs typeface="Arial" charset="0"/>
              </a:endParaRPr>
            </a:p>
          </p:txBody>
        </p:sp>
        <p:sp>
          <p:nvSpPr>
            <p:cNvPr id="110612" name="Text Box 56"/>
            <p:cNvSpPr txBox="1">
              <a:spLocks noChangeArrowheads="1"/>
            </p:cNvSpPr>
            <p:nvPr/>
          </p:nvSpPr>
          <p:spPr bwMode="auto">
            <a:xfrm>
              <a:off x="2739" y="1780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pt-BR" sz="1200">
                <a:solidFill>
                  <a:srgbClr val="0000D4"/>
                </a:solidFill>
                <a:cs typeface="Arial" charset="0"/>
              </a:endParaRPr>
            </a:p>
          </p:txBody>
        </p:sp>
        <p:sp>
          <p:nvSpPr>
            <p:cNvPr id="110613" name="Text Box 57"/>
            <p:cNvSpPr txBox="1">
              <a:spLocks noChangeArrowheads="1"/>
            </p:cNvSpPr>
            <p:nvPr/>
          </p:nvSpPr>
          <p:spPr bwMode="auto">
            <a:xfrm>
              <a:off x="5039" y="2301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pt-BR" sz="1200">
                <a:solidFill>
                  <a:srgbClr val="0000D4"/>
                </a:solidFill>
                <a:cs typeface="Arial" charset="0"/>
              </a:endParaRPr>
            </a:p>
          </p:txBody>
        </p:sp>
        <p:sp>
          <p:nvSpPr>
            <p:cNvPr id="110614" name="Text Box 58"/>
            <p:cNvSpPr txBox="1">
              <a:spLocks noChangeArrowheads="1"/>
            </p:cNvSpPr>
            <p:nvPr/>
          </p:nvSpPr>
          <p:spPr bwMode="auto">
            <a:xfrm>
              <a:off x="4481" y="2496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pt-BR" sz="1200" baseline="-25000">
                <a:solidFill>
                  <a:srgbClr val="0000D4"/>
                </a:solidFill>
                <a:cs typeface="Arial" charset="0"/>
              </a:endParaRPr>
            </a:p>
          </p:txBody>
        </p:sp>
      </p:grpSp>
      <p:pic>
        <p:nvPicPr>
          <p:cNvPr id="110598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928938"/>
            <a:ext cx="171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429250"/>
            <a:ext cx="231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8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3000375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5357813"/>
            <a:ext cx="21431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29"/>
          <p:cNvSpPr txBox="1">
            <a:spLocks noChangeArrowheads="1"/>
          </p:cNvSpPr>
          <p:nvPr/>
        </p:nvSpPr>
        <p:spPr bwMode="auto">
          <a:xfrm>
            <a:off x="6215063" y="4929188"/>
            <a:ext cx="2928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 b="1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</a:rPr>
              <a:t>Medium-Sized</a:t>
            </a:r>
            <a:r>
              <a:rPr lang="pt-BR" sz="200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pt-BR" sz="2000" b="1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ea typeface="+mn-ea"/>
              </a:rPr>
              <a:t>Farmers</a:t>
            </a:r>
            <a:endParaRPr lang="en-US" sz="2000" b="1" dirty="0">
              <a:solidFill>
                <a:schemeClr val="accent1">
                  <a:lumMod val="25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110603" name="Rectangle 43"/>
          <p:cNvSpPr>
            <a:spLocks noChangeArrowheads="1"/>
          </p:cNvSpPr>
          <p:nvPr/>
        </p:nvSpPr>
        <p:spPr bwMode="auto">
          <a:xfrm>
            <a:off x="7175500" y="1214438"/>
            <a:ext cx="1968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sz="1600">
                <a:latin typeface="Calibri" charset="0"/>
              </a:rPr>
              <a:t>photos: Isabel Escada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1143000" y="1643063"/>
            <a:ext cx="6715125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How can we express </a:t>
            </a:r>
            <a:r>
              <a:rPr lang="en-US" sz="2800" b="1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behavioural</a:t>
            </a:r>
            <a:r>
              <a:rPr lang="en-US" sz="2800" b="1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changes in human societies?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3000375" y="3357563"/>
            <a:ext cx="2714625" cy="1938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When a small farmer becomes a medium-sized one, his </a:t>
            </a:r>
            <a:r>
              <a:rPr lang="en-US" sz="2400" dirty="0" err="1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behaviour</a:t>
            </a:r>
            <a:r>
              <a:rPr lang="en-US" sz="2400" dirty="0">
                <a:solidFill>
                  <a:srgbClr val="600000"/>
                </a:solidFill>
                <a:latin typeface="Calibri" pitchFamily="34" charset="0"/>
                <a:ea typeface="+mn-ea"/>
                <a:cs typeface="+mn-cs"/>
              </a:rPr>
              <a:t> changes</a:t>
            </a:r>
          </a:p>
        </p:txBody>
      </p:sp>
      <p:sp>
        <p:nvSpPr>
          <p:cNvPr id="110606" name="Seta para a direita 72"/>
          <p:cNvSpPr>
            <a:spLocks noChangeArrowheads="1"/>
          </p:cNvSpPr>
          <p:nvPr/>
        </p:nvSpPr>
        <p:spPr bwMode="auto">
          <a:xfrm>
            <a:off x="2500313" y="4322763"/>
            <a:ext cx="357187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10607" name="Seta para a direita 73"/>
          <p:cNvSpPr>
            <a:spLocks noChangeArrowheads="1"/>
          </p:cNvSpPr>
          <p:nvPr/>
        </p:nvSpPr>
        <p:spPr bwMode="auto">
          <a:xfrm>
            <a:off x="5715000" y="4322763"/>
            <a:ext cx="357188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Slides from LANDSAT</a:t>
            </a:r>
          </a:p>
        </p:txBody>
      </p:sp>
      <p:pic>
        <p:nvPicPr>
          <p:cNvPr id="112642" name="Picture 3" descr="Landsat_Gallery_378_1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4" descr="Landsat_Gallery_381_1_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0" y="3048000"/>
            <a:ext cx="1403350" cy="457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cs typeface="Arial" charset="0"/>
              </a:rPr>
              <a:t>Aral Sea</a:t>
            </a:r>
          </a:p>
        </p:txBody>
      </p:sp>
      <p:sp>
        <p:nvSpPr>
          <p:cNvPr id="112645" name="Text Box 6"/>
          <p:cNvSpPr txBox="1">
            <a:spLocks noChangeArrowheads="1"/>
          </p:cNvSpPr>
          <p:nvPr/>
        </p:nvSpPr>
        <p:spPr bwMode="auto">
          <a:xfrm>
            <a:off x="0" y="6400800"/>
            <a:ext cx="1187450" cy="457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cs typeface="Arial" charset="0"/>
              </a:rPr>
              <a:t>Bolivia</a:t>
            </a:r>
          </a:p>
        </p:txBody>
      </p:sp>
      <p:sp>
        <p:nvSpPr>
          <p:cNvPr id="112646" name="Text Box 7"/>
          <p:cNvSpPr txBox="1">
            <a:spLocks noChangeArrowheads="1"/>
          </p:cNvSpPr>
          <p:nvPr/>
        </p:nvSpPr>
        <p:spPr bwMode="auto">
          <a:xfrm>
            <a:off x="2195513" y="6400800"/>
            <a:ext cx="792162" cy="3968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1975</a:t>
            </a:r>
          </a:p>
        </p:txBody>
      </p:sp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5292725" y="6461125"/>
            <a:ext cx="792163" cy="3968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1992</a:t>
            </a:r>
          </a:p>
        </p:txBody>
      </p:sp>
      <p:sp>
        <p:nvSpPr>
          <p:cNvPr id="112648" name="Text Box 9"/>
          <p:cNvSpPr txBox="1">
            <a:spLocks noChangeArrowheads="1"/>
          </p:cNvSpPr>
          <p:nvPr/>
        </p:nvSpPr>
        <p:spPr bwMode="auto">
          <a:xfrm>
            <a:off x="8351838" y="6461125"/>
            <a:ext cx="792162" cy="3968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2000</a:t>
            </a:r>
          </a:p>
        </p:txBody>
      </p:sp>
      <p:sp>
        <p:nvSpPr>
          <p:cNvPr id="112649" name="Text Box 10"/>
          <p:cNvSpPr txBox="1">
            <a:spLocks noChangeArrowheads="1"/>
          </p:cNvSpPr>
          <p:nvPr/>
        </p:nvSpPr>
        <p:spPr bwMode="auto">
          <a:xfrm>
            <a:off x="2195513" y="3068638"/>
            <a:ext cx="792162" cy="3968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1973</a:t>
            </a:r>
          </a:p>
        </p:txBody>
      </p:sp>
      <p:sp>
        <p:nvSpPr>
          <p:cNvPr id="112650" name="Text Box 11"/>
          <p:cNvSpPr txBox="1">
            <a:spLocks noChangeArrowheads="1"/>
          </p:cNvSpPr>
          <p:nvPr/>
        </p:nvSpPr>
        <p:spPr bwMode="auto">
          <a:xfrm>
            <a:off x="5292725" y="3068638"/>
            <a:ext cx="792163" cy="3968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1987</a:t>
            </a:r>
          </a:p>
        </p:txBody>
      </p:sp>
      <p:sp>
        <p:nvSpPr>
          <p:cNvPr id="112651" name="Text Box 12"/>
          <p:cNvSpPr txBox="1">
            <a:spLocks noChangeArrowheads="1"/>
          </p:cNvSpPr>
          <p:nvPr/>
        </p:nvSpPr>
        <p:spPr bwMode="auto">
          <a:xfrm>
            <a:off x="8351838" y="3068638"/>
            <a:ext cx="792162" cy="39687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2000</a:t>
            </a:r>
          </a:p>
        </p:txBody>
      </p:sp>
      <p:sp>
        <p:nvSpPr>
          <p:cNvPr id="112652" name="Text Box 13"/>
          <p:cNvSpPr txBox="1">
            <a:spLocks noChangeArrowheads="1"/>
          </p:cNvSpPr>
          <p:nvPr/>
        </p:nvSpPr>
        <p:spPr bwMode="auto">
          <a:xfrm>
            <a:off x="7524750" y="0"/>
            <a:ext cx="1619250" cy="33655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images: USGS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1905000"/>
            <a:ext cx="9144000" cy="3970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999FF">
                    <a:lumMod val="25000"/>
                  </a:srgbClr>
                </a:solidFill>
                <a:latin typeface="Calibri" pitchFamily="34" charset="0"/>
                <a:cs typeface="Arial" charset="0"/>
              </a:rPr>
              <a:t>Modelling Nature-Society Interactions</a:t>
            </a:r>
          </a:p>
          <a:p>
            <a:pPr>
              <a:defRPr/>
            </a:pPr>
            <a:endParaRPr lang="en-US" sz="2800" b="1" dirty="0">
              <a:solidFill>
                <a:srgbClr val="9999FF">
                  <a:lumMod val="25000"/>
                </a:srgbClr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9999FF">
                    <a:lumMod val="25000"/>
                  </a:srgbClr>
                </a:solidFill>
                <a:latin typeface="Calibri" pitchFamily="34" charset="0"/>
                <a:cs typeface="Arial" charset="0"/>
              </a:rPr>
              <a:t>How do humans use space?</a:t>
            </a:r>
          </a:p>
          <a:p>
            <a:pPr>
              <a:defRPr/>
            </a:pPr>
            <a:endParaRPr lang="en-US" sz="2800" dirty="0">
              <a:solidFill>
                <a:srgbClr val="9999FF">
                  <a:lumMod val="25000"/>
                </a:srgbClr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600000"/>
                </a:solidFill>
                <a:latin typeface="Calibri" pitchFamily="34" charset="0"/>
                <a:cs typeface="Arial" charset="0"/>
              </a:rPr>
              <a:t>How to describe and predict changes resulting from human actions? </a:t>
            </a:r>
          </a:p>
          <a:p>
            <a:pPr>
              <a:defRPr/>
            </a:pPr>
            <a:endParaRPr lang="en-US" sz="2800" dirty="0">
              <a:solidFill>
                <a:srgbClr val="9999FF">
                  <a:lumMod val="25000"/>
                </a:srgbClr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600000"/>
                </a:solidFill>
                <a:latin typeface="Calibri" pitchFamily="34" charset="0"/>
                <a:cs typeface="Arial" charset="0"/>
              </a:rPr>
              <a:t>What computational tools are needed to model nature-society interactions?</a:t>
            </a:r>
            <a:endParaRPr lang="pt-BR" sz="2800" dirty="0">
              <a:solidFill>
                <a:srgbClr val="6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rgbClr val="CAD8FE"/>
          </a:solidFill>
        </p:spPr>
        <p:txBody>
          <a:bodyPr/>
          <a:lstStyle/>
          <a:p>
            <a:pPr algn="ctr"/>
            <a:r>
              <a:rPr lang="en-US">
                <a:latin typeface="Calibri" charset="0"/>
              </a:rPr>
              <a:t>ICSU “Grand challenges”: a bit of ancient wisdom</a:t>
            </a:r>
          </a:p>
        </p:txBody>
      </p:sp>
      <p:pic>
        <p:nvPicPr>
          <p:cNvPr id="1146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250" y="1063625"/>
            <a:ext cx="5003800" cy="4594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9413" y="5813425"/>
            <a:ext cx="5514975" cy="633413"/>
          </a:xfrm>
          <a:prstGeom prst="rect">
            <a:avLst/>
          </a:prstGeom>
          <a:solidFill>
            <a:srgbClr val="D6E0FE"/>
          </a:solidFill>
          <a:ln>
            <a:solidFill>
              <a:srgbClr val="81D9A9"/>
            </a:solidFill>
          </a:ln>
        </p:spPr>
        <p:txBody>
          <a:bodyPr tIns="93600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Be careful what you wish for…. </a:t>
            </a:r>
          </a:p>
        </p:txBody>
      </p:sp>
      <p:pic>
        <p:nvPicPr>
          <p:cNvPr id="1146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1536700"/>
            <a:ext cx="3248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9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796925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What would Prebisch say today?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75" y="1143000"/>
            <a:ext cx="3614738" cy="1357313"/>
          </a:xfrm>
          <a:solidFill>
            <a:srgbClr val="D0D0E3"/>
          </a:solidFill>
        </p:spPr>
        <p:txBody>
          <a:bodyPr rIns="132080"/>
          <a:lstStyle/>
          <a:p>
            <a:pPr marL="39688" indent="0">
              <a:spcBef>
                <a:spcPct val="0"/>
              </a:spcBef>
              <a:buFont typeface="Wingdings" charset="0"/>
              <a:buNone/>
            </a:pPr>
            <a:r>
              <a:rPr lang="en-US" sz="2000">
                <a:solidFill>
                  <a:srgbClr val="00003F"/>
                </a:solidFill>
                <a:latin typeface="Calibri" charset="0"/>
              </a:rPr>
              <a:t>1992 IBM ThinkPad 700, Windows 3.1, 25 MHz 486 processor, 120 MB hard disk drive, 10.4″ display,</a:t>
            </a:r>
            <a:r>
              <a:rPr lang="en-US" sz="2000" baseline="30000">
                <a:solidFill>
                  <a:srgbClr val="00003F"/>
                </a:solidFill>
                <a:latin typeface="Calibri" charset="0"/>
              </a:rPr>
              <a:t> </a:t>
            </a:r>
            <a:r>
              <a:rPr lang="en-US" sz="2000">
                <a:solidFill>
                  <a:srgbClr val="00003F"/>
                </a:solidFill>
                <a:latin typeface="Calibri" charset="0"/>
              </a:rPr>
              <a:t>3 kg</a:t>
            </a:r>
          </a:p>
        </p:txBody>
      </p:sp>
      <p:pic>
        <p:nvPicPr>
          <p:cNvPr id="4199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32861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4000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5072063" y="1071563"/>
            <a:ext cx="3714750" cy="1428750"/>
            <a:chOff x="0" y="0"/>
            <a:chExt cx="2340" cy="900"/>
          </a:xfrm>
        </p:grpSpPr>
        <p:sp>
          <p:nvSpPr>
            <p:cNvPr id="41996" name="Rectangle 9"/>
            <p:cNvSpPr>
              <a:spLocks/>
            </p:cNvSpPr>
            <p:nvPr/>
          </p:nvSpPr>
          <p:spPr bwMode="auto">
            <a:xfrm>
              <a:off x="0" y="0"/>
              <a:ext cx="2340" cy="900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7" name="Rectangle 10"/>
            <p:cNvSpPr>
              <a:spLocks/>
            </p:cNvSpPr>
            <p:nvPr/>
          </p:nvSpPr>
          <p:spPr bwMode="auto">
            <a:xfrm>
              <a:off x="0" y="0"/>
              <a:ext cx="2336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000">
                  <a:solidFill>
                    <a:srgbClr val="00003F"/>
                  </a:solidFill>
                  <a:latin typeface="Calibri" charset="0"/>
                  <a:cs typeface="Calibri" charset="0"/>
                  <a:sym typeface="Calibri" charset="0"/>
                </a:rPr>
                <a:t>2009 Lenovo ThinkPad T500, Windows Vista, Intel® Core™2 Duo processor (2.26GHz), 14.1</a:t>
              </a:r>
              <a:r>
                <a:rPr lang="ja-JP" altLang="en-US" sz="2000">
                  <a:solidFill>
                    <a:srgbClr val="00003F"/>
                  </a:solidFill>
                  <a:cs typeface="Calibri" charset="0"/>
                  <a:sym typeface="Calibri" charset="0"/>
                </a:rPr>
                <a:t>”</a:t>
              </a:r>
              <a:r>
                <a:rPr lang="en-US" altLang="ja-JP" sz="2000">
                  <a:solidFill>
                    <a:srgbClr val="00003F"/>
                  </a:solidFill>
                  <a:latin typeface="Calibri" charset="0"/>
                  <a:cs typeface="Calibri" charset="0"/>
                  <a:sym typeface="Calibri" charset="0"/>
                </a:rPr>
                <a:t> display, 3 kg, 160 GB Hard Disk. </a:t>
              </a:r>
              <a:endParaRPr lang="en-US" sz="2000">
                <a:solidFill>
                  <a:srgbClr val="00003F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41993" name="Group 11"/>
          <p:cNvGrpSpPr>
            <a:grpSpLocks/>
          </p:cNvGrpSpPr>
          <p:nvPr/>
        </p:nvGrpSpPr>
        <p:grpSpPr bwMode="auto">
          <a:xfrm>
            <a:off x="2928938" y="5572125"/>
            <a:ext cx="3073400" cy="1143000"/>
            <a:chOff x="0" y="0"/>
            <a:chExt cx="1936" cy="720"/>
          </a:xfrm>
        </p:grpSpPr>
        <p:sp>
          <p:nvSpPr>
            <p:cNvPr id="41994" name="Rectangle 12"/>
            <p:cNvSpPr>
              <a:spLocks/>
            </p:cNvSpPr>
            <p:nvPr/>
          </p:nvSpPr>
          <p:spPr bwMode="auto">
            <a:xfrm>
              <a:off x="0" y="0"/>
              <a:ext cx="1935" cy="720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5" name="Rectangle 13"/>
            <p:cNvSpPr>
              <a:spLocks/>
            </p:cNvSpPr>
            <p:nvPr/>
          </p:nvSpPr>
          <p:spPr bwMode="auto">
            <a:xfrm>
              <a:off x="0" y="0"/>
              <a:ext cx="19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700"/>
                </a:spcBef>
              </a:pPr>
              <a:r>
                <a:rPr lang="en-US" sz="2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1992 – US$ 4,350</a:t>
              </a:r>
            </a:p>
            <a:p>
              <a:pPr marL="382588" indent="-342900">
                <a:spcBef>
                  <a:spcPts val="700"/>
                </a:spcBef>
              </a:pPr>
              <a:r>
                <a:rPr lang="en-US" sz="280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2009 –  US$  750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1534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would Prebisch say?</a:t>
            </a:r>
            <a:endParaRPr lang="pt-B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47725" y="4676775"/>
            <a:ext cx="3071813" cy="1584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Soybean (ton)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 209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2010 – US$  484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07988" y="6438900"/>
            <a:ext cx="2216150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source:  Index Mundi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>
              <a:solidFill>
                <a:srgbClr val="00007D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2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433513"/>
            <a:ext cx="453866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www.cnpab.embrapa.br/images/joh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33388"/>
            <a:ext cx="3467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906713"/>
            <a:ext cx="3498850" cy="312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661025" y="60880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Soy:     600 kg/ha in 1990  </a:t>
            </a:r>
          </a:p>
          <a:p>
            <a:pPr algn="r">
              <a:defRPr/>
            </a:pPr>
            <a:r>
              <a:rPr lang="en-US" sz="2200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         2.700 kg/ha in 2008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1476375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What happened? Terms of trade changed</a:t>
            </a:r>
          </a:p>
        </p:txBody>
      </p:sp>
      <p:pic>
        <p:nvPicPr>
          <p:cNvPr id="44037" name="Picture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1520825"/>
            <a:ext cx="43449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1174750"/>
            <a:ext cx="43402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7"/>
          <p:cNvSpPr>
            <a:spLocks/>
          </p:cNvSpPr>
          <p:nvPr/>
        </p:nvSpPr>
        <p:spPr bwMode="auto">
          <a:xfrm>
            <a:off x="917575" y="4995863"/>
            <a:ext cx="7937500" cy="12065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rgbClr val="00005E"/>
                </a:solidFill>
                <a:latin typeface="Calibri Italic" charset="0"/>
                <a:cs typeface="Calibri Italic" charset="0"/>
                <a:sym typeface="Calibri Italic" charset="0"/>
              </a:rPr>
              <a:t>China effect</a:t>
            </a: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: Transfer of factories to China has reduced the price of manufactured goods and increased demand for commodities</a:t>
            </a:r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428625" y="6500813"/>
            <a:ext cx="4787900" cy="357187"/>
            <a:chOff x="0" y="0"/>
            <a:chExt cx="3016" cy="225"/>
          </a:xfrm>
        </p:grpSpPr>
        <p:sp>
          <p:nvSpPr>
            <p:cNvPr id="44041" name="Rectangle 9"/>
            <p:cNvSpPr>
              <a:spLocks/>
            </p:cNvSpPr>
            <p:nvPr/>
          </p:nvSpPr>
          <p:spPr bwMode="auto">
            <a:xfrm>
              <a:off x="0" y="0"/>
              <a:ext cx="3015" cy="225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2" name="Rectangle 10"/>
            <p:cNvSpPr>
              <a:spLocks/>
            </p:cNvSpPr>
            <p:nvPr/>
          </p:nvSpPr>
          <p:spPr bwMode="auto">
            <a:xfrm>
              <a:off x="0" y="4"/>
              <a:ext cx="30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>
                <a:lnSpc>
                  <a:spcPct val="90000"/>
                </a:lnSpc>
              </a:pPr>
              <a:r>
                <a:rPr lang="en-US" sz="1600">
                  <a:solidFill>
                    <a:srgbClr val="000066"/>
                  </a:solidFill>
                  <a:latin typeface="Calibri" charset="0"/>
                  <a:cs typeface="Calibri" charset="0"/>
                  <a:sym typeface="Calibri" charset="0"/>
                </a:rPr>
                <a:t>Graph: G. Câmara, INPE   Idea: J. Furtado, USP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Calibri" charset="0"/>
              </a:rPr>
              <a:t>Brazil: a natural knowledge economy?</a:t>
            </a:r>
          </a:p>
        </p:txBody>
      </p:sp>
      <p:pic>
        <p:nvPicPr>
          <p:cNvPr id="4506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7"/>
          <p:cNvSpPr>
            <a:spLocks/>
          </p:cNvSpPr>
          <p:nvPr/>
        </p:nvSpPr>
        <p:spPr bwMode="auto">
          <a:xfrm>
            <a:off x="1071563" y="5000625"/>
            <a:ext cx="7010400" cy="12065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Brazil´s innovation system is in large part built upon its natural and environmental resources, endowments and assets.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PE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 Espindola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spcBef>
            <a:spcPct val="50000"/>
          </a:spcBef>
          <a:defRPr sz="3000" b="1" dirty="0" smtClean="0">
            <a:latin typeface="Humnst777 BT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NPE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INPE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헤드라인M" pitchFamily="18" charset="-127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_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2_Pixel">
    <a:majorFont>
      <a:latin typeface="ZapfHumnst BT"/>
      <a:ea typeface=""/>
      <a:cs typeface=""/>
    </a:majorFont>
    <a:minorFont>
      <a:latin typeface="Humnst777 BT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17295</TotalTime>
  <Words>1588</Words>
  <Application>Microsoft Macintosh PowerPoint</Application>
  <PresentationFormat>On-screen Show (4:3)</PresentationFormat>
  <Paragraphs>314</Paragraphs>
  <Slides>59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59</vt:i4>
      </vt:variant>
    </vt:vector>
  </HeadingPairs>
  <TitlesOfParts>
    <vt:vector size="83" baseType="lpstr">
      <vt:lpstr>Arial</vt:lpstr>
      <vt:lpstr>ＭＳ Ｐゴシック</vt:lpstr>
      <vt:lpstr>Calibri</vt:lpstr>
      <vt:lpstr>Wingdings</vt:lpstr>
      <vt:lpstr>Humnst777 BT</vt:lpstr>
      <vt:lpstr>Linux Libertine O</vt:lpstr>
      <vt:lpstr>ZapfHumnst BT</vt:lpstr>
      <vt:lpstr>Times New Roman</vt:lpstr>
      <vt:lpstr>Arial Black</vt:lpstr>
      <vt:lpstr>Calibri Italic</vt:lpstr>
      <vt:lpstr>Calibri Bold</vt:lpstr>
      <vt:lpstr>Cambria</vt:lpstr>
      <vt:lpstr>Comic Sans MS</vt:lpstr>
      <vt:lpstr>MS PGothic</vt:lpstr>
      <vt:lpstr>2_Pixel</vt:lpstr>
      <vt:lpstr>INPE</vt:lpstr>
      <vt:lpstr>3_Pixel</vt:lpstr>
      <vt:lpstr>1_Personalizar design</vt:lpstr>
      <vt:lpstr>4_Pixel</vt:lpstr>
      <vt:lpstr>1_INPE</vt:lpstr>
      <vt:lpstr>2_INPE</vt:lpstr>
      <vt:lpstr>5_Pixel</vt:lpstr>
      <vt:lpstr>6_Pixel</vt:lpstr>
      <vt:lpstr>7_Pixel</vt:lpstr>
      <vt:lpstr>Global change and sustainable development: towards a  research agenda for Brazilian science</vt:lpstr>
      <vt:lpstr>PowerPoint Presentation</vt:lpstr>
      <vt:lpstr>PowerPoint Presentation</vt:lpstr>
      <vt:lpstr>National projects – Brazil 1950-2010</vt:lpstr>
      <vt:lpstr>Traditional development economics</vt:lpstr>
      <vt:lpstr>What would Prebisch say today?</vt:lpstr>
      <vt:lpstr>What would Prebisch say?</vt:lpstr>
      <vt:lpstr>What happened? Terms of trade changed</vt:lpstr>
      <vt:lpstr>Brazil: a natural knowledge economy?</vt:lpstr>
      <vt:lpstr>Brazil: a natural knowledge economy?</vt:lpstr>
      <vt:lpstr>Brazil: a natural knowledge economy</vt:lpstr>
      <vt:lpstr>The China effect</vt:lpstr>
      <vt:lpstr>Where are the jobs? Where is the money?</vt:lpstr>
      <vt:lpstr>Where are the jobs? Where is the money?</vt:lpstr>
      <vt:lpstr>Will Brasil join OPEC?</vt:lpstr>
      <vt:lpstr>PowerPoint Presentation</vt:lpstr>
      <vt:lpstr>R&amp;D impact on ethanol and soybeans</vt:lpstr>
      <vt:lpstr>Prebisch´s paradox</vt:lpstr>
      <vt:lpstr>Brazilian science and the Capricorn triangle</vt:lpstr>
      <vt:lpstr>Brazil’s science(% of world)</vt:lpstr>
      <vt:lpstr>Brazilian science and the Capricorn triangle</vt:lpstr>
      <vt:lpstr>Brazilian science and the Capricorn triangle</vt:lpstr>
      <vt:lpstr>Challenge: Biotechnology increase agricultural productivity</vt:lpstr>
      <vt:lpstr>Challenge: Climate change adaptation</vt:lpstr>
      <vt:lpstr>Challenge: renewable energy technology</vt:lpstr>
      <vt:lpstr>Challenge: space technology for sustainable development</vt:lpstr>
      <vt:lpstr>PowerPoint Presentation</vt:lpstr>
      <vt:lpstr>PowerPoint Presentation</vt:lpstr>
      <vt:lpstr>PowerPoint Presentation</vt:lpstr>
      <vt:lpstr>PowerPoint Presentation</vt:lpstr>
      <vt:lpstr>Market impact of deforestation reduction in Brazil</vt:lpstr>
      <vt:lpstr>PowerPoint Presentation</vt:lpstr>
      <vt:lpstr>How are we using the forest?</vt:lpstr>
      <vt:lpstr>The extent of illegal deforestation</vt:lpstr>
      <vt:lpstr>PowerPoint Presentation</vt:lpstr>
      <vt:lpstr>Are biofuels replacing food production in Brazil?</vt:lpstr>
      <vt:lpstr>Are biofuels replacing food production in Brazil?</vt:lpstr>
      <vt:lpstr>PowerPoint Presentation</vt:lpstr>
      <vt:lpstr>ICSU “Grand challenges”</vt:lpstr>
      <vt:lpstr>Global Change</vt:lpstr>
      <vt:lpstr>Earth system science needs to model the interactions between nature and society</vt:lpstr>
      <vt:lpstr>PowerPoint Presentation</vt:lpstr>
      <vt:lpstr>PowerPoint Presentation</vt:lpstr>
      <vt:lpstr>CBERS as a global satellite</vt:lpstr>
      <vt:lpstr>Global Land Use 2010-2030</vt:lpstr>
      <vt:lpstr>PowerPoint Presentation</vt:lpstr>
      <vt:lpstr>Changes in dietary patterns: Meat consumption</vt:lpstr>
      <vt:lpstr>Productivity and prices: the challenge</vt:lpstr>
      <vt:lpstr>The food challenge</vt:lpstr>
      <vt:lpstr>The food challenge: technology gaps</vt:lpstr>
      <vt:lpstr>Forests and food production: potential conflicts</vt:lpstr>
      <vt:lpstr>ICSU “Grand challenges”</vt:lpstr>
      <vt:lpstr>PowerPoint Presentation</vt:lpstr>
      <vt:lpstr>PowerPoint Presentation</vt:lpstr>
      <vt:lpstr>Modelling nature-society interactions</vt:lpstr>
      <vt:lpstr>Modelling nature-society interactions</vt:lpstr>
      <vt:lpstr>Modelling nature-society interactions</vt:lpstr>
      <vt:lpstr>Slides from LANDSAT</vt:lpstr>
      <vt:lpstr>ICSU “Grand challenges”: a bit of ancient wisdom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Earth Observation Data on a Global Scale: A View from Brazil</dc:title>
  <dc:creator>Gilberto</dc:creator>
  <cp:lastModifiedBy>Gilberto Camara</cp:lastModifiedBy>
  <cp:revision>308</cp:revision>
  <dcterms:created xsi:type="dcterms:W3CDTF">2007-10-21T20:43:18Z</dcterms:created>
  <dcterms:modified xsi:type="dcterms:W3CDTF">2012-03-07T12:45:47Z</dcterms:modified>
</cp:coreProperties>
</file>