
<file path=[Content_Types].xml><?xml version="1.0" encoding="utf-8"?>
<Types xmlns="http://schemas.openxmlformats.org/package/2006/content-types">
  <Default ContentType="application/xml" Extension="xml"/>
  <Default ContentType="image/x-wmf" Extension="wmf"/>
  <Default ContentType="image/jpeg" Extension="jpeg"/>
  <Default ContentType="image/jpeg" Extension="jpg"/>
  <Default ContentType="image/x-emf" Extension="emf"/>
  <Default ContentType="application/vnd.openxmlformats-package.relationships+xml" Extension="rels"/>
  <Default ContentType="application/vnd.openxmlformats-officedocument.vmlDrawing" Extension="vml"/>
  <Default ContentType="image/vnd.ms-photo" Extension="wdp"/>
  <Default ContentType="application/vnd.openxmlformats-officedocument.wordprocessingml.document" Extension="docx"/>
  <Default ContentType="application/vnd.openxmlformats-officedocument.presentationml.printerSettings" Extension="bin"/>
  <Default ContentType="image/png" Extension="pn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theme+xml" PartName="/ppt/theme/theme2.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drawingml.chart+xml" PartName="/ppt/charts/chart1.xml"/>
  <Override ContentType="application/vnd.openxmlformats-officedocument.themeOverride+xml" PartName="/ppt/theme/themeOverride1.xml"/>
  <Override ContentType="application/vnd.openxmlformats-officedocument.presentationml.notesSlide+xml" PartName="/ppt/notesSlides/notesSlide10.xml"/>
  <Override ContentType="application/vnd.openxmlformats-officedocument.oleObject" PartName="/ppt/embeddings/oleObject1.bin"/>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drawingml.chart+xml" PartName="/ppt/charts/chart2.xml"/>
  <Override ContentType="application/vnd.openxmlformats-officedocument.themeOverride+xml" PartName="/ppt/theme/themeOverride2.xml"/>
  <Override ContentType="application/vnd.openxmlformats-officedocument.oleObject" PartName="/ppt/embeddings/oleObject2.bin"/>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drawingml.chart+xml" PartName="/ppt/charts/chart3.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4" Target="docProps/app.xml" Type="http://schemas.openxmlformats.org/officeDocument/2006/relationships/extended-properties"/><Relationship Id="rId1" Target="ppt/presentation.xml" Type="http://schemas.openxmlformats.org/officeDocument/2006/relationships/officeDocument"/><Relationship Id="rId2"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7" r:id="rId2"/>
    <p:sldMasterId id="2147483715" r:id="rId3"/>
  </p:sldMasterIdLst>
  <p:notesMasterIdLst>
    <p:notesMasterId r:id="rId103"/>
  </p:notesMasterIdLst>
  <p:sldIdLst>
    <p:sldId id="257" r:id="rId4"/>
    <p:sldId id="604" r:id="rId5"/>
    <p:sldId id="551" r:id="rId6"/>
    <p:sldId id="560" r:id="rId7"/>
    <p:sldId id="584" r:id="rId8"/>
    <p:sldId id="555" r:id="rId9"/>
    <p:sldId id="462" r:id="rId10"/>
    <p:sldId id="376" r:id="rId11"/>
    <p:sldId id="534" r:id="rId12"/>
    <p:sldId id="558" r:id="rId13"/>
    <p:sldId id="475" r:id="rId14"/>
    <p:sldId id="478" r:id="rId15"/>
    <p:sldId id="477" r:id="rId16"/>
    <p:sldId id="608" r:id="rId17"/>
    <p:sldId id="583" r:id="rId18"/>
    <p:sldId id="409" r:id="rId19"/>
    <p:sldId id="411" r:id="rId20"/>
    <p:sldId id="607" r:id="rId21"/>
    <p:sldId id="606" r:id="rId22"/>
    <p:sldId id="476" r:id="rId23"/>
    <p:sldId id="559" r:id="rId24"/>
    <p:sldId id="547" r:id="rId25"/>
    <p:sldId id="548" r:id="rId26"/>
    <p:sldId id="549" r:id="rId27"/>
    <p:sldId id="546" r:id="rId28"/>
    <p:sldId id="520" r:id="rId29"/>
    <p:sldId id="521" r:id="rId30"/>
    <p:sldId id="522" r:id="rId31"/>
    <p:sldId id="471" r:id="rId32"/>
    <p:sldId id="438" r:id="rId33"/>
    <p:sldId id="461" r:id="rId34"/>
    <p:sldId id="460" r:id="rId35"/>
    <p:sldId id="463" r:id="rId36"/>
    <p:sldId id="596" r:id="rId37"/>
    <p:sldId id="544" r:id="rId38"/>
    <p:sldId id="611" r:id="rId39"/>
    <p:sldId id="612" r:id="rId40"/>
    <p:sldId id="613" r:id="rId41"/>
    <p:sldId id="614" r:id="rId42"/>
    <p:sldId id="615" r:id="rId43"/>
    <p:sldId id="561" r:id="rId44"/>
    <p:sldId id="562" r:id="rId45"/>
    <p:sldId id="564" r:id="rId46"/>
    <p:sldId id="565" r:id="rId47"/>
    <p:sldId id="566" r:id="rId48"/>
    <p:sldId id="597" r:id="rId49"/>
    <p:sldId id="570" r:id="rId50"/>
    <p:sldId id="571" r:id="rId51"/>
    <p:sldId id="574" r:id="rId52"/>
    <p:sldId id="572" r:id="rId53"/>
    <p:sldId id="573" r:id="rId54"/>
    <p:sldId id="598" r:id="rId55"/>
    <p:sldId id="599" r:id="rId56"/>
    <p:sldId id="600" r:id="rId57"/>
    <p:sldId id="602" r:id="rId58"/>
    <p:sldId id="578" r:id="rId59"/>
    <p:sldId id="579" r:id="rId60"/>
    <p:sldId id="580" r:id="rId61"/>
    <p:sldId id="610" r:id="rId62"/>
    <p:sldId id="581" r:id="rId63"/>
    <p:sldId id="585" r:id="rId64"/>
    <p:sldId id="582" r:id="rId65"/>
    <p:sldId id="537" r:id="rId66"/>
    <p:sldId id="394" r:id="rId67"/>
    <p:sldId id="396" r:id="rId68"/>
    <p:sldId id="397" r:id="rId69"/>
    <p:sldId id="398" r:id="rId70"/>
    <p:sldId id="399" r:id="rId71"/>
    <p:sldId id="400" r:id="rId72"/>
    <p:sldId id="401" r:id="rId73"/>
    <p:sldId id="402" r:id="rId74"/>
    <p:sldId id="403" r:id="rId75"/>
    <p:sldId id="493" r:id="rId76"/>
    <p:sldId id="494" r:id="rId77"/>
    <p:sldId id="412" r:id="rId78"/>
    <p:sldId id="413" r:id="rId79"/>
    <p:sldId id="404" r:id="rId80"/>
    <p:sldId id="405" r:id="rId81"/>
    <p:sldId id="406" r:id="rId82"/>
    <p:sldId id="431" r:id="rId83"/>
    <p:sldId id="498" r:id="rId84"/>
    <p:sldId id="499" r:id="rId85"/>
    <p:sldId id="517" r:id="rId86"/>
    <p:sldId id="518" r:id="rId87"/>
    <p:sldId id="442" r:id="rId88"/>
    <p:sldId id="445" r:id="rId89"/>
    <p:sldId id="446" r:id="rId90"/>
    <p:sldId id="452" r:id="rId91"/>
    <p:sldId id="422" r:id="rId92"/>
    <p:sldId id="605" r:id="rId93"/>
    <p:sldId id="454" r:id="rId94"/>
    <p:sldId id="455" r:id="rId95"/>
    <p:sldId id="589" r:id="rId96"/>
    <p:sldId id="591" r:id="rId97"/>
    <p:sldId id="592" r:id="rId98"/>
    <p:sldId id="593" r:id="rId99"/>
    <p:sldId id="594" r:id="rId100"/>
    <p:sldId id="595" r:id="rId101"/>
    <p:sldId id="523" r:id="rId10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D8FC"/>
    <a:srgbClr val="D3E6EB"/>
    <a:srgbClr val="B7DAEB"/>
    <a:srgbClr val="ABD8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30" d="100"/>
          <a:sy n="130" d="100"/>
        </p:scale>
        <p:origin x="-1888" y="-104"/>
      </p:cViewPr>
      <p:guideLst>
        <p:guide orient="horz" pos="2160"/>
        <p:guide pos="2880"/>
      </p:guideLst>
    </p:cSldViewPr>
  </p:slideViewPr>
  <p:notesTextViewPr>
    <p:cViewPr>
      <p:scale>
        <a:sx n="100" d="100"/>
        <a:sy n="100" d="100"/>
      </p:scale>
      <p:origin x="0" y="0"/>
    </p:cViewPr>
  </p:notesTextViewPr>
  <p:sorterViewPr>
    <p:cViewPr>
      <p:scale>
        <a:sx n="128" d="100"/>
        <a:sy n="128" d="100"/>
      </p:scale>
      <p:origin x="0" y="0"/>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98.xml"/><Relationship Id="rId102" Type="http://schemas.openxmlformats.org/officeDocument/2006/relationships/slide" Target="slides/slide99.xml"/><Relationship Id="rId103" Type="http://schemas.openxmlformats.org/officeDocument/2006/relationships/notesMaster" Target="notesMasters/notesMaster1.xml"/><Relationship Id="rId104" Type="http://schemas.openxmlformats.org/officeDocument/2006/relationships/printerSettings" Target="printerSettings/printerSettings1.bin"/><Relationship Id="rId105" Type="http://schemas.openxmlformats.org/officeDocument/2006/relationships/presProps" Target="presProps.xml"/><Relationship Id="rId106" Type="http://schemas.openxmlformats.org/officeDocument/2006/relationships/viewProps" Target="viewProps.xml"/><Relationship Id="rId107"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8"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97" Type="http://schemas.openxmlformats.org/officeDocument/2006/relationships/slide" Target="slides/slide94.xml"/><Relationship Id="rId98" Type="http://schemas.openxmlformats.org/officeDocument/2006/relationships/slide" Target="slides/slide95.xml"/><Relationship Id="rId99" Type="http://schemas.openxmlformats.org/officeDocument/2006/relationships/slide" Target="slides/slide9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100" Type="http://schemas.openxmlformats.org/officeDocument/2006/relationships/slide" Target="slides/slide97.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gilbertocamara:Documents:Apresentacoes:Palestras:GLP:Dados_TERRACLASS_municipios_2008_final.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file:///D:\Desktop\INPE%20-%20Mestrado\TabelaUltimosResultados\Porcentagem\Gr&#225;ficoDiferencasAjustad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AC!$B$28</c:f>
              <c:strCache>
                <c:ptCount val="1"/>
                <c:pt idx="0">
                  <c:v>Grains</c:v>
                </c:pt>
              </c:strCache>
            </c:strRef>
          </c:tx>
          <c:spPr>
            <a:solidFill>
              <a:schemeClr val="accent2">
                <a:lumMod val="60000"/>
                <a:lumOff val="40000"/>
              </a:schemeClr>
            </a:solidFill>
          </c:spPr>
          <c:invertIfNegative val="0"/>
          <c:cat>
            <c:strRef>
              <c:f>AC!$A$29:$A$32</c:f>
              <c:strCache>
                <c:ptCount val="4"/>
                <c:pt idx="0">
                  <c:v>AC</c:v>
                </c:pt>
                <c:pt idx="1">
                  <c:v>MT</c:v>
                </c:pt>
                <c:pt idx="2">
                  <c:v>PA</c:v>
                </c:pt>
                <c:pt idx="3">
                  <c:v>RO</c:v>
                </c:pt>
              </c:strCache>
            </c:strRef>
          </c:cat>
          <c:val>
            <c:numRef>
              <c:f>AC!$B$29:$B$32</c:f>
              <c:numCache>
                <c:formatCode>0</c:formatCode>
                <c:ptCount val="4"/>
                <c:pt idx="0">
                  <c:v>0.0</c:v>
                </c:pt>
                <c:pt idx="1">
                  <c:v>30952.41489410447</c:v>
                </c:pt>
                <c:pt idx="2">
                  <c:v>2100.232687195014</c:v>
                </c:pt>
                <c:pt idx="3">
                  <c:v>1440.418663048101</c:v>
                </c:pt>
              </c:numCache>
            </c:numRef>
          </c:val>
        </c:ser>
        <c:ser>
          <c:idx val="1"/>
          <c:order val="1"/>
          <c:tx>
            <c:strRef>
              <c:f>AC!$C$28</c:f>
              <c:strCache>
                <c:ptCount val="1"/>
                <c:pt idx="0">
                  <c:v>Small Farms</c:v>
                </c:pt>
              </c:strCache>
            </c:strRef>
          </c:tx>
          <c:spPr>
            <a:solidFill>
              <a:schemeClr val="accent1">
                <a:lumMod val="75000"/>
              </a:schemeClr>
            </a:solidFill>
          </c:spPr>
          <c:invertIfNegative val="0"/>
          <c:cat>
            <c:strRef>
              <c:f>AC!$A$29:$A$32</c:f>
              <c:strCache>
                <c:ptCount val="4"/>
                <c:pt idx="0">
                  <c:v>AC</c:v>
                </c:pt>
                <c:pt idx="1">
                  <c:v>MT</c:v>
                </c:pt>
                <c:pt idx="2">
                  <c:v>PA</c:v>
                </c:pt>
                <c:pt idx="3">
                  <c:v>RO</c:v>
                </c:pt>
              </c:strCache>
            </c:strRef>
          </c:cat>
          <c:val>
            <c:numRef>
              <c:f>AC!$C$29:$C$32</c:f>
              <c:numCache>
                <c:formatCode>0</c:formatCode>
                <c:ptCount val="4"/>
                <c:pt idx="0">
                  <c:v>1522.318835716187</c:v>
                </c:pt>
                <c:pt idx="1">
                  <c:v>2292.085414949328</c:v>
                </c:pt>
                <c:pt idx="2">
                  <c:v>11388.06047220214</c:v>
                </c:pt>
                <c:pt idx="3">
                  <c:v>774.9611670000654</c:v>
                </c:pt>
              </c:numCache>
            </c:numRef>
          </c:val>
        </c:ser>
        <c:ser>
          <c:idx val="2"/>
          <c:order val="2"/>
          <c:tx>
            <c:strRef>
              <c:f>AC!$D$28</c:f>
              <c:strCache>
                <c:ptCount val="1"/>
                <c:pt idx="0">
                  <c:v>Pasture</c:v>
                </c:pt>
              </c:strCache>
            </c:strRef>
          </c:tx>
          <c:spPr>
            <a:solidFill>
              <a:schemeClr val="accent3">
                <a:lumMod val="40000"/>
                <a:lumOff val="60000"/>
              </a:schemeClr>
            </a:solidFill>
          </c:spPr>
          <c:invertIfNegative val="0"/>
          <c:cat>
            <c:strRef>
              <c:f>AC!$A$29:$A$32</c:f>
              <c:strCache>
                <c:ptCount val="4"/>
                <c:pt idx="0">
                  <c:v>AC</c:v>
                </c:pt>
                <c:pt idx="1">
                  <c:v>MT</c:v>
                </c:pt>
                <c:pt idx="2">
                  <c:v>PA</c:v>
                </c:pt>
                <c:pt idx="3">
                  <c:v>RO</c:v>
                </c:pt>
              </c:strCache>
            </c:strRef>
          </c:cat>
          <c:val>
            <c:numRef>
              <c:f>AC!$D$29:$D$32</c:f>
              <c:numCache>
                <c:formatCode>0</c:formatCode>
                <c:ptCount val="4"/>
                <c:pt idx="0">
                  <c:v>11498.16376911453</c:v>
                </c:pt>
                <c:pt idx="1">
                  <c:v>107499.0970759917</c:v>
                </c:pt>
                <c:pt idx="2">
                  <c:v>107251.6739559034</c:v>
                </c:pt>
                <c:pt idx="3">
                  <c:v>52871.30812893906</c:v>
                </c:pt>
              </c:numCache>
            </c:numRef>
          </c:val>
        </c:ser>
        <c:ser>
          <c:idx val="3"/>
          <c:order val="3"/>
          <c:tx>
            <c:strRef>
              <c:f>AC!$E$28</c:f>
              <c:strCache>
                <c:ptCount val="1"/>
                <c:pt idx="0">
                  <c:v>Degrad Pasture</c:v>
                </c:pt>
              </c:strCache>
            </c:strRef>
          </c:tx>
          <c:spPr>
            <a:solidFill>
              <a:schemeClr val="accent3">
                <a:lumMod val="75000"/>
              </a:schemeClr>
            </a:solidFill>
          </c:spPr>
          <c:invertIfNegative val="0"/>
          <c:cat>
            <c:strRef>
              <c:f>AC!$A$29:$A$32</c:f>
              <c:strCache>
                <c:ptCount val="4"/>
                <c:pt idx="0">
                  <c:v>AC</c:v>
                </c:pt>
                <c:pt idx="1">
                  <c:v>MT</c:v>
                </c:pt>
                <c:pt idx="2">
                  <c:v>PA</c:v>
                </c:pt>
                <c:pt idx="3">
                  <c:v>RO</c:v>
                </c:pt>
              </c:strCache>
            </c:strRef>
          </c:cat>
          <c:val>
            <c:numRef>
              <c:f>AC!$E$29:$E$32</c:f>
              <c:numCache>
                <c:formatCode>0</c:formatCode>
                <c:ptCount val="4"/>
                <c:pt idx="0">
                  <c:v>1525.393946226915</c:v>
                </c:pt>
                <c:pt idx="1">
                  <c:v>29213.75405771313</c:v>
                </c:pt>
                <c:pt idx="2">
                  <c:v>38871.61236465801</c:v>
                </c:pt>
                <c:pt idx="3">
                  <c:v>12725.04014366379</c:v>
                </c:pt>
              </c:numCache>
            </c:numRef>
          </c:val>
        </c:ser>
        <c:ser>
          <c:idx val="4"/>
          <c:order val="4"/>
          <c:tx>
            <c:strRef>
              <c:f>AC!$F$28</c:f>
              <c:strCache>
                <c:ptCount val="1"/>
                <c:pt idx="0">
                  <c:v>Second Veg</c:v>
                </c:pt>
              </c:strCache>
            </c:strRef>
          </c:tx>
          <c:spPr>
            <a:solidFill>
              <a:schemeClr val="accent3">
                <a:lumMod val="50000"/>
              </a:schemeClr>
            </a:solidFill>
          </c:spPr>
          <c:invertIfNegative val="0"/>
          <c:cat>
            <c:strRef>
              <c:f>AC!$A$29:$A$32</c:f>
              <c:strCache>
                <c:ptCount val="4"/>
                <c:pt idx="0">
                  <c:v>AC</c:v>
                </c:pt>
                <c:pt idx="1">
                  <c:v>MT</c:v>
                </c:pt>
                <c:pt idx="2">
                  <c:v>PA</c:v>
                </c:pt>
                <c:pt idx="3">
                  <c:v>RO</c:v>
                </c:pt>
              </c:strCache>
            </c:strRef>
          </c:cat>
          <c:val>
            <c:numRef>
              <c:f>AC!$F$29:$F$32</c:f>
              <c:numCache>
                <c:formatCode>0</c:formatCode>
                <c:ptCount val="4"/>
                <c:pt idx="0">
                  <c:v>3785.93715664022</c:v>
                </c:pt>
                <c:pt idx="1">
                  <c:v>27987.6784246267</c:v>
                </c:pt>
                <c:pt idx="2">
                  <c:v>57624.78055387977</c:v>
                </c:pt>
                <c:pt idx="3">
                  <c:v>13349.14890690585</c:v>
                </c:pt>
              </c:numCache>
            </c:numRef>
          </c:val>
        </c:ser>
        <c:ser>
          <c:idx val="5"/>
          <c:order val="5"/>
          <c:tx>
            <c:strRef>
              <c:f>AC!$G$28</c:f>
              <c:strCache>
                <c:ptCount val="1"/>
                <c:pt idx="0">
                  <c:v>Degraded Land</c:v>
                </c:pt>
              </c:strCache>
            </c:strRef>
          </c:tx>
          <c:invertIfNegative val="0"/>
          <c:cat>
            <c:strRef>
              <c:f>AC!$A$29:$A$32</c:f>
              <c:strCache>
                <c:ptCount val="4"/>
                <c:pt idx="0">
                  <c:v>AC</c:v>
                </c:pt>
                <c:pt idx="1">
                  <c:v>MT</c:v>
                </c:pt>
                <c:pt idx="2">
                  <c:v>PA</c:v>
                </c:pt>
                <c:pt idx="3">
                  <c:v>RO</c:v>
                </c:pt>
              </c:strCache>
            </c:strRef>
          </c:cat>
          <c:val>
            <c:numRef>
              <c:f>AC!$G$29:$G$32</c:f>
              <c:numCache>
                <c:formatCode>0</c:formatCode>
                <c:ptCount val="4"/>
                <c:pt idx="0">
                  <c:v>1.090658428148883</c:v>
                </c:pt>
                <c:pt idx="1">
                  <c:v>336.2716601994901</c:v>
                </c:pt>
                <c:pt idx="2">
                  <c:v>243.9432736934937</c:v>
                </c:pt>
                <c:pt idx="3">
                  <c:v>1.795490216545629</c:v>
                </c:pt>
              </c:numCache>
            </c:numRef>
          </c:val>
        </c:ser>
        <c:dLbls>
          <c:showLegendKey val="0"/>
          <c:showVal val="0"/>
          <c:showCatName val="0"/>
          <c:showSerName val="0"/>
          <c:showPercent val="0"/>
          <c:showBubbleSize val="0"/>
        </c:dLbls>
        <c:gapWidth val="150"/>
        <c:overlap val="100"/>
        <c:axId val="2118846968"/>
        <c:axId val="2118850088"/>
      </c:barChart>
      <c:catAx>
        <c:axId val="2118846968"/>
        <c:scaling>
          <c:orientation val="minMax"/>
        </c:scaling>
        <c:delete val="0"/>
        <c:axPos val="b"/>
        <c:majorTickMark val="out"/>
        <c:minorTickMark val="none"/>
        <c:tickLblPos val="nextTo"/>
        <c:txPr>
          <a:bodyPr/>
          <a:lstStyle/>
          <a:p>
            <a:pPr>
              <a:defRPr sz="1800">
                <a:latin typeface="Calibri"/>
                <a:cs typeface="Calibri"/>
              </a:defRPr>
            </a:pPr>
            <a:endParaRPr lang="en-US"/>
          </a:p>
        </c:txPr>
        <c:crossAx val="2118850088"/>
        <c:crosses val="autoZero"/>
        <c:auto val="1"/>
        <c:lblAlgn val="ctr"/>
        <c:lblOffset val="100"/>
        <c:noMultiLvlLbl val="0"/>
      </c:catAx>
      <c:valAx>
        <c:axId val="2118850088"/>
        <c:scaling>
          <c:orientation val="minMax"/>
        </c:scaling>
        <c:delete val="0"/>
        <c:axPos val="l"/>
        <c:majorGridlines/>
        <c:numFmt formatCode="0%" sourceLinked="1"/>
        <c:majorTickMark val="out"/>
        <c:minorTickMark val="none"/>
        <c:tickLblPos val="nextTo"/>
        <c:txPr>
          <a:bodyPr/>
          <a:lstStyle/>
          <a:p>
            <a:pPr>
              <a:defRPr sz="1800">
                <a:latin typeface="Calibri"/>
                <a:cs typeface="Calibri"/>
              </a:defRPr>
            </a:pPr>
            <a:endParaRPr lang="en-US"/>
          </a:p>
        </c:txPr>
        <c:crossAx val="2118846968"/>
        <c:crosses val="autoZero"/>
        <c:crossBetween val="between"/>
      </c:valAx>
    </c:plotArea>
    <c:legend>
      <c:legendPos val="r"/>
      <c:layout/>
      <c:overlay val="0"/>
      <c:txPr>
        <a:bodyPr/>
        <a:lstStyle/>
        <a:p>
          <a:pPr>
            <a:defRPr sz="1800">
              <a:latin typeface="Calibri"/>
              <a:cs typeface="Calibri"/>
            </a:defRPr>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a:pPr>
            <a:r>
              <a:rPr lang="pt-BR" sz="2400" dirty="0" err="1" smtClean="0"/>
              <a:t>Sugarcane</a:t>
            </a:r>
            <a:r>
              <a:rPr lang="pt-BR" sz="2400" dirty="0" smtClean="0"/>
              <a:t> </a:t>
            </a:r>
            <a:r>
              <a:rPr lang="pt-BR" sz="2400" dirty="0" err="1" smtClean="0"/>
              <a:t>cultivation</a:t>
            </a:r>
            <a:r>
              <a:rPr lang="pt-BR" sz="2400" dirty="0" smtClean="0"/>
              <a:t> in </a:t>
            </a:r>
            <a:r>
              <a:rPr lang="pt-BR" sz="2400" dirty="0" err="1" smtClean="0"/>
              <a:t>Brazil</a:t>
            </a:r>
            <a:endParaRPr lang="pt-BR" sz="2400"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Ano_classes!$K$78</c:f>
              <c:strCache>
                <c:ptCount val="1"/>
                <c:pt idx="0">
                  <c:v>Sugarcane</c:v>
                </c:pt>
              </c:strCache>
            </c:strRef>
          </c:tx>
          <c:dPt>
            <c:idx val="0"/>
            <c:bubble3D val="0"/>
            <c:spPr>
              <a:solidFill>
                <a:schemeClr val="bg1">
                  <a:lumMod val="50000"/>
                </a:schemeClr>
              </a:solidFill>
            </c:spPr>
          </c:dPt>
          <c:dPt>
            <c:idx val="1"/>
            <c:bubble3D val="0"/>
            <c:spPr>
              <a:solidFill>
                <a:schemeClr val="bg1">
                  <a:lumMod val="75000"/>
                </a:schemeClr>
              </a:solidFill>
            </c:spPr>
          </c:dPt>
          <c:dLbls>
            <c:txPr>
              <a:bodyPr/>
              <a:lstStyle/>
              <a:p>
                <a:pPr>
                  <a:defRPr sz="1800" b="1"/>
                </a:pPr>
                <a:endParaRPr lang="en-US"/>
              </a:p>
            </c:txPr>
            <c:showLegendKey val="0"/>
            <c:showVal val="1"/>
            <c:showCatName val="0"/>
            <c:showSerName val="0"/>
            <c:showPercent val="0"/>
            <c:showBubbleSize val="0"/>
            <c:showLeaderLines val="1"/>
          </c:dLbls>
          <c:cat>
            <c:strRef>
              <c:f>Ano_classes!$J$79:$J$80</c:f>
              <c:strCache>
                <c:ptCount val="2"/>
                <c:pt idx="0">
                  <c:v>Northest</c:v>
                </c:pt>
                <c:pt idx="1">
                  <c:v>South Central</c:v>
                </c:pt>
              </c:strCache>
            </c:strRef>
          </c:cat>
          <c:val>
            <c:numRef>
              <c:f>Ano_classes!$K$79:$K$80</c:f>
              <c:numCache>
                <c:formatCode>General</c:formatCode>
                <c:ptCount val="2"/>
                <c:pt idx="0">
                  <c:v>12.6</c:v>
                </c:pt>
                <c:pt idx="1">
                  <c:v>87.4</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16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pt-BR" sz="1800" b="1" i="0" baseline="0" dirty="0" err="1" smtClean="0">
                <a:effectLst/>
              </a:rPr>
              <a:t>Amazonia</a:t>
            </a:r>
            <a:r>
              <a:rPr lang="pt-BR" sz="1800" b="1" i="0" baseline="0" dirty="0" smtClean="0">
                <a:effectLst/>
              </a:rPr>
              <a:t>:  </a:t>
            </a:r>
            <a:r>
              <a:rPr lang="pt-BR" sz="1800" b="1" i="0" baseline="0" dirty="0" err="1" smtClean="0">
                <a:effectLst/>
              </a:rPr>
              <a:t>estimated</a:t>
            </a:r>
            <a:r>
              <a:rPr lang="pt-BR" sz="1800" b="1" i="0" baseline="0" dirty="0" smtClean="0">
                <a:effectLst/>
              </a:rPr>
              <a:t> </a:t>
            </a:r>
            <a:r>
              <a:rPr lang="pt-BR" sz="1800" b="1" i="0" baseline="0" dirty="0" err="1" smtClean="0">
                <a:effectLst/>
              </a:rPr>
              <a:t>x</a:t>
            </a:r>
            <a:r>
              <a:rPr lang="pt-BR" sz="1800" b="1" i="0" baseline="0" dirty="0" smtClean="0">
                <a:effectLst/>
              </a:rPr>
              <a:t> real </a:t>
            </a:r>
            <a:r>
              <a:rPr lang="pt-BR" sz="1800" b="1" i="0" baseline="0" dirty="0" err="1" smtClean="0">
                <a:effectLst/>
              </a:rPr>
              <a:t>deforestation</a:t>
            </a:r>
            <a:r>
              <a:rPr lang="pt-BR" sz="1800" b="1" i="0" baseline="0" dirty="0" smtClean="0">
                <a:effectLst/>
              </a:rPr>
              <a:t> </a:t>
            </a:r>
            <a:endParaRPr lang="pt-BR" dirty="0">
              <a:effectLst/>
            </a:endParaRPr>
          </a:p>
        </c:rich>
      </c:tx>
      <c:layout>
        <c:manualLayout>
          <c:xMode val="edge"/>
          <c:yMode val="edge"/>
          <c:x val="0.078267775565298"/>
          <c:y val="0.0248725925039668"/>
        </c:manualLayout>
      </c:layout>
      <c:overlay val="0"/>
    </c:title>
    <c:autoTitleDeleted val="0"/>
    <c:plotArea>
      <c:layout/>
      <c:lineChart>
        <c:grouping val="standard"/>
        <c:varyColors val="0"/>
        <c:ser>
          <c:idx val="0"/>
          <c:order val="0"/>
          <c:tx>
            <c:strRef>
              <c:f>DiferencasMultiPula!$C$11</c:f>
              <c:strCache>
                <c:ptCount val="1"/>
                <c:pt idx="0">
                  <c:v>Laurance O</c:v>
                </c:pt>
              </c:strCache>
            </c:strRef>
          </c:tx>
          <c:spPr>
            <a:ln w="12700">
              <a:solidFill>
                <a:srgbClr val="FB7F03"/>
              </a:solidFill>
            </a:ln>
          </c:spPr>
          <c:marker>
            <c:spPr>
              <a:solidFill>
                <a:schemeClr val="accent6">
                  <a:lumMod val="75000"/>
                </a:schemeClr>
              </a:solidFill>
              <a:ln>
                <a:solidFill>
                  <a:srgbClr val="FB7F03"/>
                </a:solidFill>
              </a:ln>
            </c:spPr>
          </c:marker>
          <c:cat>
            <c:numRef>
              <c:f>DiferencasMultiPula!$B$12:$B$19</c:f>
              <c:numCache>
                <c:formatCode>General</c:formatCode>
                <c:ptCount val="8"/>
                <c:pt idx="0">
                  <c:v>0.0</c:v>
                </c:pt>
                <c:pt idx="1">
                  <c:v>1.0</c:v>
                </c:pt>
                <c:pt idx="2">
                  <c:v>2.0</c:v>
                </c:pt>
                <c:pt idx="3">
                  <c:v>3.0</c:v>
                </c:pt>
                <c:pt idx="4">
                  <c:v>4.0</c:v>
                </c:pt>
                <c:pt idx="5">
                  <c:v>5.0</c:v>
                </c:pt>
                <c:pt idx="6">
                  <c:v>6.0</c:v>
                </c:pt>
                <c:pt idx="7">
                  <c:v>7.0</c:v>
                </c:pt>
              </c:numCache>
            </c:numRef>
          </c:cat>
          <c:val>
            <c:numRef>
              <c:f>DiferencasMultiPula!$C$12:$C$19</c:f>
              <c:numCache>
                <c:formatCode>General</c:formatCode>
                <c:ptCount val="8"/>
                <c:pt idx="0">
                  <c:v>61.50444331743299</c:v>
                </c:pt>
                <c:pt idx="1">
                  <c:v>56.86776568768094</c:v>
                </c:pt>
                <c:pt idx="2">
                  <c:v>52.26280419129294</c:v>
                </c:pt>
                <c:pt idx="3">
                  <c:v>47.28776702348694</c:v>
                </c:pt>
                <c:pt idx="4">
                  <c:v>43.65531996301901</c:v>
                </c:pt>
                <c:pt idx="5">
                  <c:v>41.84219424810508</c:v>
                </c:pt>
                <c:pt idx="6">
                  <c:v>27.33512671976796</c:v>
                </c:pt>
                <c:pt idx="7">
                  <c:v>0.0722163312049351</c:v>
                </c:pt>
              </c:numCache>
            </c:numRef>
          </c:val>
          <c:smooth val="0"/>
        </c:ser>
        <c:ser>
          <c:idx val="1"/>
          <c:order val="1"/>
          <c:tx>
            <c:strRef>
              <c:f>DiferencasMultiPula!$D$11</c:f>
              <c:strCache>
                <c:ptCount val="1"/>
                <c:pt idx="0">
                  <c:v>Laurance NO</c:v>
                </c:pt>
              </c:strCache>
            </c:strRef>
          </c:tx>
          <c:spPr>
            <a:ln w="12700">
              <a:solidFill>
                <a:srgbClr val="F8FE00"/>
              </a:solidFill>
            </a:ln>
          </c:spPr>
          <c:marker>
            <c:spPr>
              <a:solidFill>
                <a:srgbClr val="FFFF00"/>
              </a:solidFill>
              <a:ln>
                <a:solidFill>
                  <a:srgbClr val="FFFF00"/>
                </a:solidFill>
              </a:ln>
            </c:spPr>
          </c:marker>
          <c:cat>
            <c:numRef>
              <c:f>DiferencasMultiPula!$B$12:$B$19</c:f>
              <c:numCache>
                <c:formatCode>General</c:formatCode>
                <c:ptCount val="8"/>
                <c:pt idx="0">
                  <c:v>0.0</c:v>
                </c:pt>
                <c:pt idx="1">
                  <c:v>1.0</c:v>
                </c:pt>
                <c:pt idx="2">
                  <c:v>2.0</c:v>
                </c:pt>
                <c:pt idx="3">
                  <c:v>3.0</c:v>
                </c:pt>
                <c:pt idx="4">
                  <c:v>4.0</c:v>
                </c:pt>
                <c:pt idx="5">
                  <c:v>5.0</c:v>
                </c:pt>
                <c:pt idx="6">
                  <c:v>6.0</c:v>
                </c:pt>
                <c:pt idx="7">
                  <c:v>7.0</c:v>
                </c:pt>
              </c:numCache>
            </c:numRef>
          </c:cat>
          <c:val>
            <c:numRef>
              <c:f>DiferencasMultiPula!$D$12:$D$19</c:f>
              <c:numCache>
                <c:formatCode>General</c:formatCode>
                <c:ptCount val="8"/>
                <c:pt idx="0">
                  <c:v>66.42480510568159</c:v>
                </c:pt>
                <c:pt idx="1">
                  <c:v>62.220897370641</c:v>
                </c:pt>
                <c:pt idx="2">
                  <c:v>56.445658962239</c:v>
                </c:pt>
                <c:pt idx="3">
                  <c:v>51.30222477346374</c:v>
                </c:pt>
                <c:pt idx="4">
                  <c:v>47.86613863675706</c:v>
                </c:pt>
                <c:pt idx="5">
                  <c:v>45.3802741662977</c:v>
                </c:pt>
                <c:pt idx="6">
                  <c:v>31.06956587639499</c:v>
                </c:pt>
                <c:pt idx="7">
                  <c:v>0.92740004691106</c:v>
                </c:pt>
              </c:numCache>
            </c:numRef>
          </c:val>
          <c:smooth val="0"/>
        </c:ser>
        <c:ser>
          <c:idx val="2"/>
          <c:order val="2"/>
          <c:tx>
            <c:strRef>
              <c:f>DiferencasMultiPula!$E$11</c:f>
              <c:strCache>
                <c:ptCount val="1"/>
                <c:pt idx="0">
                  <c:v>SIMAMAZONIA BAU</c:v>
                </c:pt>
              </c:strCache>
            </c:strRef>
          </c:tx>
          <c:spPr>
            <a:ln w="12700">
              <a:solidFill>
                <a:srgbClr val="00B050"/>
              </a:solidFill>
            </a:ln>
          </c:spPr>
          <c:marker>
            <c:spPr>
              <a:solidFill>
                <a:srgbClr val="00B050"/>
              </a:solidFill>
              <a:ln>
                <a:solidFill>
                  <a:srgbClr val="00B050"/>
                </a:solidFill>
              </a:ln>
            </c:spPr>
          </c:marker>
          <c:cat>
            <c:numRef>
              <c:f>DiferencasMultiPula!$B$12:$B$19</c:f>
              <c:numCache>
                <c:formatCode>General</c:formatCode>
                <c:ptCount val="8"/>
                <c:pt idx="0">
                  <c:v>0.0</c:v>
                </c:pt>
                <c:pt idx="1">
                  <c:v>1.0</c:v>
                </c:pt>
                <c:pt idx="2">
                  <c:v>2.0</c:v>
                </c:pt>
                <c:pt idx="3">
                  <c:v>3.0</c:v>
                </c:pt>
                <c:pt idx="4">
                  <c:v>4.0</c:v>
                </c:pt>
                <c:pt idx="5">
                  <c:v>5.0</c:v>
                </c:pt>
                <c:pt idx="6">
                  <c:v>6.0</c:v>
                </c:pt>
                <c:pt idx="7">
                  <c:v>7.0</c:v>
                </c:pt>
              </c:numCache>
            </c:numRef>
          </c:cat>
          <c:val>
            <c:numRef>
              <c:f>DiferencasMultiPula!$E$12:$E$19</c:f>
              <c:numCache>
                <c:formatCode>General</c:formatCode>
                <c:ptCount val="8"/>
                <c:pt idx="0">
                  <c:v>41.7461289517</c:v>
                </c:pt>
                <c:pt idx="1">
                  <c:v>37.019085826817</c:v>
                </c:pt>
                <c:pt idx="2">
                  <c:v>31.747004645993</c:v>
                </c:pt>
                <c:pt idx="3">
                  <c:v>25.56570836723099</c:v>
                </c:pt>
                <c:pt idx="4">
                  <c:v>17.984865305511</c:v>
                </c:pt>
                <c:pt idx="5">
                  <c:v>10.20783983888803</c:v>
                </c:pt>
                <c:pt idx="6">
                  <c:v>6.8650337808193</c:v>
                </c:pt>
                <c:pt idx="7">
                  <c:v>0.88439997762036</c:v>
                </c:pt>
              </c:numCache>
            </c:numRef>
          </c:val>
          <c:smooth val="0"/>
        </c:ser>
        <c:ser>
          <c:idx val="3"/>
          <c:order val="3"/>
          <c:tx>
            <c:strRef>
              <c:f>DiferencasMultiPula!$F$11</c:f>
              <c:strCache>
                <c:ptCount val="1"/>
                <c:pt idx="0">
                  <c:v>SIMAMAZONIA GOV</c:v>
                </c:pt>
              </c:strCache>
            </c:strRef>
          </c:tx>
          <c:spPr>
            <a:ln w="12700">
              <a:solidFill>
                <a:schemeClr val="accent3">
                  <a:lumMod val="75000"/>
                </a:schemeClr>
              </a:solidFill>
            </a:ln>
          </c:spPr>
          <c:marker>
            <c:spPr>
              <a:solidFill>
                <a:schemeClr val="accent3">
                  <a:lumMod val="75000"/>
                </a:schemeClr>
              </a:solidFill>
              <a:ln>
                <a:solidFill>
                  <a:schemeClr val="accent3">
                    <a:lumMod val="75000"/>
                  </a:schemeClr>
                </a:solidFill>
              </a:ln>
            </c:spPr>
          </c:marker>
          <c:cat>
            <c:numRef>
              <c:f>DiferencasMultiPula!$B$12:$B$19</c:f>
              <c:numCache>
                <c:formatCode>General</c:formatCode>
                <c:ptCount val="8"/>
                <c:pt idx="0">
                  <c:v>0.0</c:v>
                </c:pt>
                <c:pt idx="1">
                  <c:v>1.0</c:v>
                </c:pt>
                <c:pt idx="2">
                  <c:v>2.0</c:v>
                </c:pt>
                <c:pt idx="3">
                  <c:v>3.0</c:v>
                </c:pt>
                <c:pt idx="4">
                  <c:v>4.0</c:v>
                </c:pt>
                <c:pt idx="5">
                  <c:v>5.0</c:v>
                </c:pt>
                <c:pt idx="6">
                  <c:v>6.0</c:v>
                </c:pt>
                <c:pt idx="7">
                  <c:v>7.0</c:v>
                </c:pt>
              </c:numCache>
            </c:numRef>
          </c:cat>
          <c:val>
            <c:numRef>
              <c:f>DiferencasMultiPula!$F$12:$F$19</c:f>
              <c:numCache>
                <c:formatCode>General</c:formatCode>
                <c:ptCount val="8"/>
                <c:pt idx="0">
                  <c:v>46.681554362319</c:v>
                </c:pt>
                <c:pt idx="1">
                  <c:v>41.791509561461</c:v>
                </c:pt>
                <c:pt idx="2">
                  <c:v>36.584129432982</c:v>
                </c:pt>
                <c:pt idx="3">
                  <c:v>28.854905073861</c:v>
                </c:pt>
                <c:pt idx="4">
                  <c:v>20.810231789034</c:v>
                </c:pt>
                <c:pt idx="5">
                  <c:v>11.327194168636</c:v>
                </c:pt>
                <c:pt idx="6">
                  <c:v>9.197672435962498</c:v>
                </c:pt>
                <c:pt idx="7">
                  <c:v>0.73121771829799</c:v>
                </c:pt>
              </c:numCache>
            </c:numRef>
          </c:val>
          <c:smooth val="0"/>
        </c:ser>
        <c:ser>
          <c:idx val="4"/>
          <c:order val="4"/>
          <c:tx>
            <c:strRef>
              <c:f>DiferencasMultiPula!$G$11</c:f>
              <c:strCache>
                <c:ptCount val="1"/>
                <c:pt idx="0">
                  <c:v>Simplificado Vizinhança</c:v>
                </c:pt>
              </c:strCache>
            </c:strRef>
          </c:tx>
          <c:spPr>
            <a:ln w="12700">
              <a:solidFill>
                <a:srgbClr val="EF624B"/>
              </a:solidFill>
            </a:ln>
          </c:spPr>
          <c:marker>
            <c:spPr>
              <a:solidFill>
                <a:schemeClr val="accent6">
                  <a:lumMod val="60000"/>
                  <a:lumOff val="40000"/>
                </a:schemeClr>
              </a:solidFill>
              <a:ln>
                <a:solidFill>
                  <a:schemeClr val="accent6">
                    <a:lumMod val="75000"/>
                  </a:schemeClr>
                </a:solidFill>
              </a:ln>
            </c:spPr>
          </c:marker>
          <c:cat>
            <c:numRef>
              <c:f>DiferencasMultiPula!$B$12:$B$19</c:f>
              <c:numCache>
                <c:formatCode>General</c:formatCode>
                <c:ptCount val="8"/>
                <c:pt idx="0">
                  <c:v>0.0</c:v>
                </c:pt>
                <c:pt idx="1">
                  <c:v>1.0</c:v>
                </c:pt>
                <c:pt idx="2">
                  <c:v>2.0</c:v>
                </c:pt>
                <c:pt idx="3">
                  <c:v>3.0</c:v>
                </c:pt>
                <c:pt idx="4">
                  <c:v>4.0</c:v>
                </c:pt>
                <c:pt idx="5">
                  <c:v>5.0</c:v>
                </c:pt>
                <c:pt idx="6">
                  <c:v>6.0</c:v>
                </c:pt>
                <c:pt idx="7">
                  <c:v>7.0</c:v>
                </c:pt>
              </c:numCache>
            </c:numRef>
          </c:cat>
          <c:val>
            <c:numRef>
              <c:f>DiferencasMultiPula!$G$12:$G$19</c:f>
              <c:numCache>
                <c:formatCode>General</c:formatCode>
                <c:ptCount val="8"/>
                <c:pt idx="0">
                  <c:v>49.170585083183</c:v>
                </c:pt>
                <c:pt idx="1">
                  <c:v>44.44447645028871</c:v>
                </c:pt>
                <c:pt idx="2">
                  <c:v>40.947116649258</c:v>
                </c:pt>
                <c:pt idx="3">
                  <c:v>33.715300030636</c:v>
                </c:pt>
                <c:pt idx="4">
                  <c:v>25.53894347326596</c:v>
                </c:pt>
                <c:pt idx="5">
                  <c:v>14.653354400248</c:v>
                </c:pt>
                <c:pt idx="6">
                  <c:v>6.7907068527247</c:v>
                </c:pt>
                <c:pt idx="7">
                  <c:v>3.233532778545705</c:v>
                </c:pt>
              </c:numCache>
            </c:numRef>
          </c:val>
          <c:smooth val="0"/>
        </c:ser>
        <c:ser>
          <c:idx val="5"/>
          <c:order val="5"/>
          <c:tx>
            <c:strRef>
              <c:f>DiferencasMultiPula!$H$11</c:f>
              <c:strCache>
                <c:ptCount val="1"/>
                <c:pt idx="0">
                  <c:v>Simplificado Regressão</c:v>
                </c:pt>
              </c:strCache>
            </c:strRef>
          </c:tx>
          <c:spPr>
            <a:ln w="12700">
              <a:solidFill>
                <a:srgbClr val="C00000"/>
              </a:solidFill>
            </a:ln>
          </c:spPr>
          <c:marker>
            <c:spPr>
              <a:solidFill>
                <a:srgbClr val="C00000"/>
              </a:solidFill>
              <a:ln>
                <a:solidFill>
                  <a:srgbClr val="C00000"/>
                </a:solidFill>
              </a:ln>
            </c:spPr>
          </c:marker>
          <c:cat>
            <c:numRef>
              <c:f>DiferencasMultiPula!$B$12:$B$19</c:f>
              <c:numCache>
                <c:formatCode>General</c:formatCode>
                <c:ptCount val="8"/>
                <c:pt idx="0">
                  <c:v>0.0</c:v>
                </c:pt>
                <c:pt idx="1">
                  <c:v>1.0</c:v>
                </c:pt>
                <c:pt idx="2">
                  <c:v>2.0</c:v>
                </c:pt>
                <c:pt idx="3">
                  <c:v>3.0</c:v>
                </c:pt>
                <c:pt idx="4">
                  <c:v>4.0</c:v>
                </c:pt>
                <c:pt idx="5">
                  <c:v>5.0</c:v>
                </c:pt>
                <c:pt idx="6">
                  <c:v>6.0</c:v>
                </c:pt>
                <c:pt idx="7">
                  <c:v>7.0</c:v>
                </c:pt>
              </c:numCache>
            </c:numRef>
          </c:cat>
          <c:val>
            <c:numRef>
              <c:f>DiferencasMultiPula!$H$12:$H$19</c:f>
              <c:numCache>
                <c:formatCode>General</c:formatCode>
                <c:ptCount val="8"/>
                <c:pt idx="0">
                  <c:v>84.908635419152</c:v>
                </c:pt>
                <c:pt idx="1">
                  <c:v>79.001281590835</c:v>
                </c:pt>
                <c:pt idx="2">
                  <c:v>72.78508448778098</c:v>
                </c:pt>
                <c:pt idx="3">
                  <c:v>63.681330273161</c:v>
                </c:pt>
                <c:pt idx="4">
                  <c:v>55.38891002484601</c:v>
                </c:pt>
                <c:pt idx="5">
                  <c:v>41.66722981445501</c:v>
                </c:pt>
                <c:pt idx="6">
                  <c:v>16.20754661967596</c:v>
                </c:pt>
                <c:pt idx="7">
                  <c:v>0.671183381603121</c:v>
                </c:pt>
              </c:numCache>
            </c:numRef>
          </c:val>
          <c:smooth val="0"/>
        </c:ser>
        <c:ser>
          <c:idx val="6"/>
          <c:order val="6"/>
          <c:tx>
            <c:strRef>
              <c:f>DiferencasMultiPula!$I$11</c:f>
              <c:strCache>
                <c:ptCount val="1"/>
                <c:pt idx="0">
                  <c:v>Simplificado Misto</c:v>
                </c:pt>
              </c:strCache>
            </c:strRef>
          </c:tx>
          <c:spPr>
            <a:ln w="12700">
              <a:solidFill>
                <a:srgbClr val="D60093"/>
              </a:solidFill>
            </a:ln>
          </c:spPr>
          <c:marker>
            <c:spPr>
              <a:solidFill>
                <a:srgbClr val="D60093"/>
              </a:solidFill>
              <a:ln>
                <a:solidFill>
                  <a:srgbClr val="D60093"/>
                </a:solidFill>
              </a:ln>
            </c:spPr>
          </c:marker>
          <c:cat>
            <c:numRef>
              <c:f>DiferencasMultiPula!$B$12:$B$19</c:f>
              <c:numCache>
                <c:formatCode>General</c:formatCode>
                <c:ptCount val="8"/>
                <c:pt idx="0">
                  <c:v>0.0</c:v>
                </c:pt>
                <c:pt idx="1">
                  <c:v>1.0</c:v>
                </c:pt>
                <c:pt idx="2">
                  <c:v>2.0</c:v>
                </c:pt>
                <c:pt idx="3">
                  <c:v>3.0</c:v>
                </c:pt>
                <c:pt idx="4">
                  <c:v>4.0</c:v>
                </c:pt>
                <c:pt idx="5">
                  <c:v>5.0</c:v>
                </c:pt>
                <c:pt idx="6">
                  <c:v>6.0</c:v>
                </c:pt>
                <c:pt idx="7">
                  <c:v>7.0</c:v>
                </c:pt>
              </c:numCache>
            </c:numRef>
          </c:cat>
          <c:val>
            <c:numRef>
              <c:f>DiferencasMultiPula!$I$12:$I$19</c:f>
              <c:numCache>
                <c:formatCode>General</c:formatCode>
                <c:ptCount val="8"/>
                <c:pt idx="0">
                  <c:v>61.33360673664099</c:v>
                </c:pt>
                <c:pt idx="1">
                  <c:v>50.35443318765194</c:v>
                </c:pt>
                <c:pt idx="2">
                  <c:v>41.961802442181</c:v>
                </c:pt>
                <c:pt idx="3">
                  <c:v>34.65924474724875</c:v>
                </c:pt>
                <c:pt idx="4">
                  <c:v>26.10774325655196</c:v>
                </c:pt>
                <c:pt idx="5">
                  <c:v>10.65515557929302</c:v>
                </c:pt>
                <c:pt idx="6">
                  <c:v>4.4087258885564</c:v>
                </c:pt>
                <c:pt idx="7">
                  <c:v>3.947949136568499</c:v>
                </c:pt>
              </c:numCache>
            </c:numRef>
          </c:val>
          <c:smooth val="0"/>
        </c:ser>
        <c:dLbls>
          <c:showLegendKey val="0"/>
          <c:showVal val="0"/>
          <c:showCatName val="0"/>
          <c:showSerName val="0"/>
          <c:showPercent val="0"/>
          <c:showBubbleSize val="0"/>
        </c:dLbls>
        <c:marker val="1"/>
        <c:smooth val="0"/>
        <c:axId val="-2125411640"/>
        <c:axId val="-2125425416"/>
      </c:lineChart>
      <c:catAx>
        <c:axId val="-2125411640"/>
        <c:scaling>
          <c:orientation val="minMax"/>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solidFill>
                    <a:latin typeface="Calibri"/>
                    <a:ea typeface="+mn-ea"/>
                    <a:cs typeface="Calibri"/>
                  </a:defRPr>
                </a:pPr>
                <a:r>
                  <a:rPr lang="pt-BR" sz="1600" b="1" dirty="0" smtClean="0">
                    <a:latin typeface="Calibri"/>
                    <a:cs typeface="Calibri"/>
                  </a:rPr>
                  <a:t>Log</a:t>
                </a:r>
                <a:r>
                  <a:rPr lang="pt-BR" sz="1600" b="1" baseline="-25000" dirty="0" smtClean="0">
                    <a:latin typeface="Calibri"/>
                    <a:cs typeface="Calibri"/>
                  </a:rPr>
                  <a:t>2</a:t>
                </a:r>
                <a:r>
                  <a:rPr lang="pt-BR" sz="1600" b="1" dirty="0" smtClean="0">
                    <a:latin typeface="Calibri"/>
                    <a:cs typeface="Calibri"/>
                  </a:rPr>
                  <a:t>(</a:t>
                </a:r>
                <a:r>
                  <a:rPr lang="pt-BR" sz="1600" b="1" dirty="0" err="1" smtClean="0">
                    <a:latin typeface="Calibri"/>
                    <a:cs typeface="Calibri"/>
                  </a:rPr>
                  <a:t>size</a:t>
                </a:r>
                <a:r>
                  <a:rPr lang="pt-BR" sz="1600" b="1" baseline="0" dirty="0" smtClean="0">
                    <a:latin typeface="Calibri"/>
                    <a:cs typeface="Calibri"/>
                  </a:rPr>
                  <a:t> </a:t>
                </a:r>
                <a:r>
                  <a:rPr lang="pt-BR" sz="1600" b="1" baseline="0" dirty="0" err="1" smtClean="0">
                    <a:latin typeface="Calibri"/>
                    <a:cs typeface="Calibri"/>
                  </a:rPr>
                  <a:t>of</a:t>
                </a:r>
                <a:r>
                  <a:rPr lang="pt-BR" sz="1600" b="1" baseline="0" dirty="0" smtClean="0">
                    <a:latin typeface="Calibri"/>
                    <a:cs typeface="Calibri"/>
                  </a:rPr>
                  <a:t> </a:t>
                </a:r>
                <a:r>
                  <a:rPr lang="pt-BR" sz="1600" b="1" baseline="0" dirty="0" err="1" smtClean="0">
                    <a:latin typeface="Calibri"/>
                    <a:cs typeface="Calibri"/>
                  </a:rPr>
                  <a:t>comparison</a:t>
                </a:r>
                <a:r>
                  <a:rPr lang="pt-BR" sz="1600" b="1" baseline="0" dirty="0" smtClean="0">
                    <a:latin typeface="Calibri"/>
                    <a:cs typeface="Calibri"/>
                  </a:rPr>
                  <a:t> </a:t>
                </a:r>
                <a:r>
                  <a:rPr lang="pt-BR" sz="1600" b="1" baseline="0" dirty="0" err="1" smtClean="0">
                    <a:latin typeface="Calibri"/>
                    <a:cs typeface="Calibri"/>
                  </a:rPr>
                  <a:t>window</a:t>
                </a:r>
                <a:r>
                  <a:rPr lang="pt-BR" sz="1600" b="1" dirty="0" smtClean="0">
                    <a:latin typeface="Calibri"/>
                    <a:cs typeface="Calibri"/>
                  </a:rPr>
                  <a:t>)</a:t>
                </a:r>
                <a:endParaRPr lang="pt-BR" sz="1600" dirty="0">
                  <a:latin typeface="Calibri"/>
                  <a:cs typeface="Calibri"/>
                </a:endParaRPr>
              </a:p>
            </c:rich>
          </c:tx>
          <c:layout>
            <c:manualLayout>
              <c:xMode val="edge"/>
              <c:yMode val="edge"/>
              <c:x val="0.353081020437425"/>
              <c:y val="0.940758006945097"/>
            </c:manualLayout>
          </c:layout>
          <c:overlay val="0"/>
        </c:title>
        <c:numFmt formatCode="General" sourceLinked="1"/>
        <c:majorTickMark val="none"/>
        <c:minorTickMark val="none"/>
        <c:tickLblPos val="nextTo"/>
        <c:txPr>
          <a:bodyPr/>
          <a:lstStyle/>
          <a:p>
            <a:pPr>
              <a:defRPr sz="1600">
                <a:latin typeface="Calibri"/>
                <a:cs typeface="Calibri"/>
              </a:defRPr>
            </a:pPr>
            <a:endParaRPr lang="en-US"/>
          </a:p>
        </c:txPr>
        <c:crossAx val="-2125425416"/>
        <c:crosses val="autoZero"/>
        <c:auto val="0"/>
        <c:lblAlgn val="ctr"/>
        <c:lblOffset val="100"/>
        <c:noMultiLvlLbl val="0"/>
      </c:catAx>
      <c:valAx>
        <c:axId val="-2125425416"/>
        <c:scaling>
          <c:orientation val="minMax"/>
        </c:scaling>
        <c:delete val="0"/>
        <c:axPos val="l"/>
        <c:majorGridlines/>
        <c:title>
          <c:tx>
            <c:rich>
              <a:bodyPr/>
              <a:lstStyle/>
              <a:p>
                <a:pPr>
                  <a:defRPr/>
                </a:pPr>
                <a:r>
                  <a:rPr lang="en-US"/>
                  <a:t>Erro(%)</a:t>
                </a:r>
              </a:p>
            </c:rich>
          </c:tx>
          <c:layout/>
          <c:overlay val="0"/>
        </c:title>
        <c:numFmt formatCode="General" sourceLinked="1"/>
        <c:majorTickMark val="none"/>
        <c:minorTickMark val="none"/>
        <c:tickLblPos val="nextTo"/>
        <c:txPr>
          <a:bodyPr/>
          <a:lstStyle/>
          <a:p>
            <a:pPr>
              <a:defRPr sz="1600">
                <a:latin typeface="Calibri"/>
                <a:cs typeface="Calibri"/>
              </a:defRPr>
            </a:pPr>
            <a:endParaRPr lang="en-US"/>
          </a:p>
        </c:txPr>
        <c:crossAx val="-2125411640"/>
        <c:crossesAt val="1.0"/>
        <c:crossBetween val="between"/>
      </c:valAx>
    </c:plotArea>
    <c:legend>
      <c:legendPos val="r"/>
      <c:layout/>
      <c:overlay val="0"/>
      <c:txPr>
        <a:bodyPr/>
        <a:lstStyle/>
        <a:p>
          <a:pPr>
            <a:defRPr sz="1600">
              <a:latin typeface="Calibri"/>
              <a:cs typeface="Calibri"/>
            </a:defRPr>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C92389-F682-F245-A804-C4BDB092A940}" type="datetimeFigureOut">
              <a:rPr lang="en-US" smtClean="0"/>
              <a:t>26/4/13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A9A777-9CDA-0F48-9B5F-BE8F36F3F8DF}" type="slidenum">
              <a:rPr lang="en-US" smtClean="0"/>
              <a:t>‹#›</a:t>
            </a:fld>
            <a:endParaRPr lang="en-US"/>
          </a:p>
        </p:txBody>
      </p:sp>
    </p:spTree>
    <p:extLst>
      <p:ext uri="{BB962C8B-B14F-4D97-AF65-F5344CB8AC3E}">
        <p14:creationId xmlns:p14="http://schemas.microsoft.com/office/powerpoint/2010/main" val="38823876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F9473FF3-450F-D14B-A795-A865C2BF94ED}" type="slidenum">
              <a:rPr lang="pt-BR" sz="1200">
                <a:solidFill>
                  <a:prstClr val="black"/>
                </a:solidFill>
                <a:latin typeface="Times New Roman" charset="0"/>
              </a:rPr>
              <a:pPr eaLnBrk="1" hangingPunct="1"/>
              <a:t>1</a:t>
            </a:fld>
            <a:endParaRPr lang="pt-BR" sz="1200">
              <a:solidFill>
                <a:prstClr val="black"/>
              </a:solidFill>
              <a:latin typeface="Times New Roman" charset="0"/>
            </a:endParaRPr>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8FC2F8C4-32E2-C045-B51C-F680155A92E6}" type="slidenum">
              <a:rPr lang="pt-BR" sz="1200">
                <a:cs typeface="Arial" charset="0"/>
              </a:rPr>
              <a:pPr eaLnBrk="1" hangingPunct="1"/>
              <a:t>17</a:t>
            </a:fld>
            <a:endParaRPr lang="pt-BR" sz="1200">
              <a:cs typeface="Arial" charset="0"/>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6950FB73-0843-0044-B13B-E742EF8EB422}" type="slidenum">
              <a:rPr lang="pt-BR" sz="1200">
                <a:cs typeface="Arial" charset="0"/>
              </a:rPr>
              <a:pPr eaLnBrk="1" hangingPunct="1"/>
              <a:t>36</a:t>
            </a:fld>
            <a:endParaRPr lang="pt-BR" sz="1200">
              <a:cs typeface="Arial" charset="0"/>
            </a:endParaRP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E7DB3BE2-E36B-3146-9A6E-68A34633F335}" type="slidenum">
              <a:rPr lang="pt-BR" sz="1200">
                <a:solidFill>
                  <a:srgbClr val="000000"/>
                </a:solidFill>
              </a:rPr>
              <a:pPr eaLnBrk="1" hangingPunct="1"/>
              <a:t>41</a:t>
            </a:fld>
            <a:endParaRPr lang="pt-BR" sz="1200">
              <a:solidFill>
                <a:srgbClr val="000000"/>
              </a:solidFill>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3B2EBCC8-69FC-6442-AA36-64A85EBCF600}" type="slidenum">
              <a:rPr lang="pt-BR" sz="1200">
                <a:solidFill>
                  <a:srgbClr val="000000"/>
                </a:solidFill>
              </a:rPr>
              <a:pPr eaLnBrk="1" hangingPunct="1"/>
              <a:t>42</a:t>
            </a:fld>
            <a:endParaRPr lang="pt-BR" sz="1200">
              <a:solidFill>
                <a:srgbClr val="000000"/>
              </a:solidFill>
            </a:endParaRP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2B96CAFA-FF56-E841-9C2E-6237AFC2F15F}" type="slidenum">
              <a:rPr lang="pt-BR" sz="1200"/>
              <a:pPr eaLnBrk="1" hangingPunct="1"/>
              <a:t>43</a:t>
            </a:fld>
            <a:endParaRPr lang="pt-BR" sz="120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D33F0A63-7D5F-0C44-9339-5BB500D9AD54}" type="slidenum">
              <a:rPr lang="pt-BR" sz="1200">
                <a:solidFill>
                  <a:srgbClr val="000000"/>
                </a:solidFill>
              </a:rPr>
              <a:pPr eaLnBrk="1" hangingPunct="1"/>
              <a:t>45</a:t>
            </a:fld>
            <a:endParaRPr lang="pt-BR" sz="1200">
              <a:solidFill>
                <a:srgbClr val="000000"/>
              </a:solidFill>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BFDD9B79-60ED-604D-BD2F-882E2E228932}" type="slidenum">
              <a:rPr lang="en-US" sz="1200">
                <a:solidFill>
                  <a:srgbClr val="000000"/>
                </a:solidFill>
                <a:cs typeface="Arial" charset="0"/>
              </a:rPr>
              <a:pPr eaLnBrk="1" hangingPunct="1"/>
              <a:t>49</a:t>
            </a:fld>
            <a:endParaRPr lang="en-US" sz="1200">
              <a:solidFill>
                <a:srgbClr val="000000"/>
              </a:solidFill>
              <a:cs typeface="Arial" charset="0"/>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064E91E0-733B-D64B-A170-C3500B5905E8}" type="slidenum">
              <a:rPr lang="pt-BR" sz="1200">
                <a:latin typeface="Times" charset="0"/>
              </a:rPr>
              <a:pPr eaLnBrk="1" hangingPunct="1"/>
              <a:t>57</a:t>
            </a:fld>
            <a:endParaRPr lang="pt-BR" sz="1200">
              <a:latin typeface="Times" charset="0"/>
            </a:endParaRPr>
          </a:p>
        </p:txBody>
      </p:sp>
      <p:sp>
        <p:nvSpPr>
          <p:cNvPr id="32769" name="Text Box 1"/>
          <p:cNvSpPr txBox="1">
            <a:spLocks noGrp="1" noRot="1" noChangeAspect="1" noChangeArrowheads="1"/>
          </p:cNvSpPr>
          <p:nvPr>
            <p:ph type="sldImg"/>
          </p:nvPr>
        </p:nvSpPr>
        <p:spPr>
          <a:xfrm>
            <a:off x="1143000" y="695325"/>
            <a:ext cx="4570413" cy="3427413"/>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2770" name="Text Box 2"/>
          <p:cNvSpPr txBox="1">
            <a:spLocks noGrp="1" noChangeArrowheads="1"/>
          </p:cNvSpPr>
          <p:nvPr>
            <p:ph type="body" idx="1"/>
          </p:nvPr>
        </p:nvSpPr>
        <p:spPr>
          <a:xfrm>
            <a:off x="685800" y="4343400"/>
            <a:ext cx="5486400" cy="40370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977" rIns="0" bIns="0"/>
          <a:lstStyle>
            <a:lvl1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9pPr>
          </a:lstStyle>
          <a:p>
            <a:pPr marL="189280" indent="-187888" defTabSz="457106" eaLnBrk="1" fontAlgn="auto" hangingPunct="1">
              <a:lnSpc>
                <a:spcPct val="98000"/>
              </a:lnSpc>
              <a:spcBef>
                <a:spcPct val="0"/>
              </a:spcBef>
              <a:spcAft>
                <a:spcPts val="0"/>
              </a:spcAft>
              <a:defRPr/>
            </a:pPr>
            <a:r>
              <a:rPr lang="en-US" sz="1600" smtClean="0">
                <a:latin typeface="Bitstream Vera Sans" charset="0"/>
                <a:cs typeface="Arial Unicode MS" charset="0"/>
              </a:rPr>
              <a:t>INPE has a project called PROARCO responsible for monitoring fire spots in South America, In this application, each fire is presented by its location and the time instant when it was detected.</a:t>
            </a:r>
          </a:p>
          <a:p>
            <a:pPr marL="189280" indent="-187888" defTabSz="457106" eaLnBrk="1" fontAlgn="auto" hangingPunct="1">
              <a:lnSpc>
                <a:spcPct val="98000"/>
              </a:lnSpc>
              <a:spcBef>
                <a:spcPct val="0"/>
              </a:spcBef>
              <a:spcAft>
                <a:spcPts val="0"/>
              </a:spcAft>
              <a:defRPr/>
            </a:pPr>
            <a:r>
              <a:rPr lang="en-US" sz="1600" smtClean="0">
                <a:latin typeface="Bitstream Vera Sans" charset="0"/>
                <a:cs typeface="Arial Unicode MS" charset="0"/>
              </a:rPr>
              <a:t>This picture is an example of the detected fires in a Brazilian state called Pará in august 2003.</a:t>
            </a:r>
          </a:p>
          <a:p>
            <a:pPr marL="189280" indent="-187888" defTabSz="457106" eaLnBrk="1" fontAlgn="auto" hangingPunct="1">
              <a:lnSpc>
                <a:spcPct val="98000"/>
              </a:lnSpc>
              <a:spcBef>
                <a:spcPct val="0"/>
              </a:spcBef>
              <a:spcAft>
                <a:spcPts val="0"/>
              </a:spcAft>
              <a:defRPr/>
            </a:pPr>
            <a:endParaRPr lang="en-US" sz="1600" smtClean="0">
              <a:latin typeface="Bitstream Vera Sans" charset="0"/>
              <a:cs typeface="Arial Unicode MS" charset="0"/>
            </a:endParaRPr>
          </a:p>
          <a:p>
            <a:pPr marL="189280" indent="-187888" defTabSz="457106" eaLnBrk="1" fontAlgn="auto" hangingPunct="1">
              <a:lnSpc>
                <a:spcPct val="98000"/>
              </a:lnSpc>
              <a:spcBef>
                <a:spcPct val="0"/>
              </a:spcBef>
              <a:spcAft>
                <a:spcPts val="0"/>
              </a:spcAft>
              <a:defRPr/>
            </a:pPr>
            <a:r>
              <a:rPr lang="en-US" sz="1600" smtClean="0">
                <a:latin typeface="Bitstream Vera Sans" charset="0"/>
                <a:cs typeface="Arial Unicode MS" charset="0"/>
              </a:rPr>
              <a:t>The second demand is related to a project responsible for monitoring the Amazon deforestation called PRODES. In this application, each deforested area is represented by a polygon that limits the deforested region and the time when it was detected.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6FB4B0F5-6E57-5F4C-945C-DCF6A4C06604}" type="slidenum">
              <a:rPr lang="pt-BR" sz="1200"/>
              <a:pPr eaLnBrk="1" hangingPunct="1"/>
              <a:t>59</a:t>
            </a:fld>
            <a:endParaRPr lang="pt-BR" sz="12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07A69F9C-2666-E845-8466-3AB6A39D8E8E}" type="slidenum">
              <a:rPr lang="en-US" sz="1200">
                <a:solidFill>
                  <a:srgbClr val="000000"/>
                </a:solidFill>
              </a:rPr>
              <a:pPr eaLnBrk="1" hangingPunct="1"/>
              <a:t>60</a:t>
            </a:fld>
            <a:endParaRPr lang="en-US" sz="1200">
              <a:solidFill>
                <a:srgbClr val="000000"/>
              </a:solidFill>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9A916424-4980-074A-90F2-7D66EA33C341}" type="slidenum">
              <a:rPr lang="en-US" sz="1200">
                <a:solidFill>
                  <a:srgbClr val="000000"/>
                </a:solidFill>
              </a:rPr>
              <a:pPr eaLnBrk="1" hangingPunct="1"/>
              <a:t>2</a:t>
            </a:fld>
            <a:endParaRPr lang="en-US" sz="1200">
              <a:solidFill>
                <a:srgbClr val="000000"/>
              </a:solidFill>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rPr>
              <a:t>Amazon basin - Rondonia, Brazil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F5CD54E5-50B1-6049-951F-005B473E8DBD}" type="slidenum">
              <a:rPr lang="en-US" sz="1200"/>
              <a:pPr eaLnBrk="1" hangingPunct="1"/>
              <a:t>62</a:t>
            </a:fld>
            <a:endParaRPr lang="en-US" sz="12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C31F386-DC44-41BD-8E07-6AB532363B5B}" type="slidenum">
              <a:rPr lang="pt-BR" smtClean="0">
                <a:solidFill>
                  <a:prstClr val="black"/>
                </a:solidFill>
                <a:latin typeface="Calibri"/>
              </a:rPr>
              <a:pPr/>
              <a:t>66</a:t>
            </a:fld>
            <a:endParaRPr lang="pt-BR">
              <a:solidFill>
                <a:prstClr val="black"/>
              </a:solidFill>
              <a:latin typeface="Calibri"/>
            </a:endParaRPr>
          </a:p>
        </p:txBody>
      </p:sp>
    </p:spTree>
    <p:extLst>
      <p:ext uri="{BB962C8B-B14F-4D97-AF65-F5344CB8AC3E}">
        <p14:creationId xmlns:p14="http://schemas.microsoft.com/office/powerpoint/2010/main" val="1950134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Espaço Reservado para Imagem de Slide 1"/>
          <p:cNvSpPr>
            <a:spLocks noGrp="1" noRot="1" noChangeAspect="1"/>
          </p:cNvSpPr>
          <p:nvPr>
            <p:ph type="sldImg"/>
          </p:nvPr>
        </p:nvSpPr>
        <p:spPr>
          <a:ln/>
        </p:spPr>
      </p:sp>
      <p:sp>
        <p:nvSpPr>
          <p:cNvPr id="176130"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pt-BR">
              <a:latin typeface="Times New Roman" charset="0"/>
            </a:endParaRPr>
          </a:p>
        </p:txBody>
      </p:sp>
      <p:sp>
        <p:nvSpPr>
          <p:cNvPr id="4" name="Espaço Reservado para Número de Slide 3"/>
          <p:cNvSpPr>
            <a:spLocks noGrp="1"/>
          </p:cNvSpPr>
          <p:nvPr>
            <p:ph type="sldNum" sz="quarter" idx="5"/>
          </p:nvPr>
        </p:nvSpPr>
        <p:spPr/>
        <p:txBody>
          <a:bodyPr/>
          <a:lstStyle/>
          <a:p>
            <a:pPr>
              <a:defRPr/>
            </a:pPr>
            <a:fld id="{723D4151-8005-5E4E-B276-B5E3BC4A9980}" type="slidenum">
              <a:rPr lang="en-US" smtClean="0"/>
              <a:pPr>
                <a:defRPr/>
              </a:pPr>
              <a:t>86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B12C39C-423B-491A-9DCF-7FBF2627ADA4}" type="slidenum">
              <a:rPr lang="pt-BR" smtClean="0"/>
              <a:pPr/>
              <a:t>89</a:t>
            </a:fld>
            <a:endParaRPr lang="pt-BR"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07A69F9C-2666-E845-8466-3AB6A39D8E8E}" type="slidenum">
              <a:rPr lang="en-US" sz="1200">
                <a:solidFill>
                  <a:srgbClr val="000000"/>
                </a:solidFill>
              </a:rPr>
              <a:pPr eaLnBrk="1" hangingPunct="1"/>
              <a:t>99</a:t>
            </a:fld>
            <a:endParaRPr lang="en-US" sz="1200">
              <a:solidFill>
                <a:srgbClr val="000000"/>
              </a:solidFill>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6FB4B0F5-6E57-5F4C-945C-DCF6A4C06604}" type="slidenum">
              <a:rPr lang="pt-BR" sz="1200"/>
              <a:pPr eaLnBrk="1" hangingPunct="1"/>
              <a:t>3</a:t>
            </a:fld>
            <a:endParaRPr lang="pt-BR" sz="12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C808B231-E254-C24A-B19E-E10F6CE6F181}" type="slidenum">
              <a:rPr lang="pt-BR" sz="1200"/>
              <a:pPr eaLnBrk="1" hangingPunct="1"/>
              <a:t>4</a:t>
            </a:fld>
            <a:endParaRPr lang="pt-BR" sz="120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7ABA6D98-997F-EF4B-BD4C-55669C4E6FC4}" type="slidenum">
              <a:rPr lang="pt-BR" sz="1200">
                <a:solidFill>
                  <a:prstClr val="black"/>
                </a:solidFill>
                <a:latin typeface="Times New Roman" charset="0"/>
              </a:rPr>
              <a:pPr eaLnBrk="1" hangingPunct="1"/>
              <a:t>5</a:t>
            </a:fld>
            <a:endParaRPr lang="pt-BR" sz="1200">
              <a:solidFill>
                <a:prstClr val="black"/>
              </a:solidFill>
              <a:latin typeface="Times New Roman" charset="0"/>
            </a:endParaRP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pt-BR">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DCB609FD-F83D-F74C-B2CD-B5CEBD8F891F}" type="slidenum">
              <a:rPr lang="pt-BR" sz="1200">
                <a:solidFill>
                  <a:srgbClr val="000000"/>
                </a:solidFill>
              </a:rPr>
              <a:pPr eaLnBrk="1" hangingPunct="1"/>
              <a:t>6</a:t>
            </a:fld>
            <a:endParaRPr lang="pt-BR" sz="1200">
              <a:solidFill>
                <a:srgbClr val="000000"/>
              </a:solidFill>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72AAF3-1F90-0746-91BE-13E447F00352}" type="slidenum">
              <a:rPr lang="pt-BR"/>
              <a:pPr/>
              <a:t>7</a:t>
            </a:fld>
            <a:endParaRPr lang="pt-BR"/>
          </a:p>
        </p:txBody>
      </p:sp>
      <p:sp>
        <p:nvSpPr>
          <p:cNvPr id="260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0099" name="Rectangle 3"/>
          <p:cNvSpPr>
            <a:spLocks noGrp="1" noChangeArrowheads="1"/>
          </p:cNvSpPr>
          <p:nvPr>
            <p:ph type="body" idx="1"/>
          </p:nvPr>
        </p:nvSpPr>
        <p:spPr/>
        <p:txBody>
          <a:bodyPr/>
          <a:lstStyle/>
          <a:p>
            <a:r>
              <a:rPr lang="pt-BR"/>
              <a:t>Temos que avaliar a potencialidade de uso das area em relacao aos seus usos</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ln/>
        </p:spPr>
      </p:sp>
      <p:sp>
        <p:nvSpPr>
          <p:cNvPr id="757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757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C6D4083C-0932-4E4B-8C7D-E5275A66A1AB}" type="slidenum">
              <a:rPr lang="en-US" sz="1200">
                <a:cs typeface="Arial" charset="0"/>
              </a:rPr>
              <a:pPr eaLnBrk="1" hangingPunct="1"/>
              <a:t>13</a:t>
            </a:fld>
            <a:endParaRPr lang="en-US" sz="120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14A44C57-D4B4-9C41-9A8A-22EE4060FDE0}" type="slidenum">
              <a:rPr lang="pt-BR" sz="1200">
                <a:solidFill>
                  <a:srgbClr val="000000"/>
                </a:solidFill>
              </a:rPr>
              <a:pPr eaLnBrk="1" hangingPunct="1"/>
              <a:t>14</a:t>
            </a:fld>
            <a:endParaRPr lang="pt-BR" sz="1200">
              <a:solidFill>
                <a:srgbClr val="000000"/>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pt-BR" sz="2400">
              <a:solidFill>
                <a:srgbClr val="000000"/>
              </a:solidFill>
              <a:latin typeface="Times New Roman" charset="0"/>
              <a:ea typeface="ＭＳ Ｐゴシック" charset="0"/>
              <a:cs typeface="ＭＳ Ｐゴシック" charset="0"/>
            </a:endParaRPr>
          </a:p>
        </p:txBody>
      </p:sp>
      <p:sp>
        <p:nvSpPr>
          <p:cNvPr id="5" name="Rectangle 3"/>
          <p:cNvSpPr>
            <a:spLocks noChangeArrowheads="1"/>
          </p:cNvSpPr>
          <p:nvPr/>
        </p:nvSpPr>
        <p:spPr bwMode="hidden">
          <a:xfrm>
            <a:off x="1716088" y="1690688"/>
            <a:ext cx="7427912" cy="2533650"/>
          </a:xfrm>
          <a:prstGeom prst="rect">
            <a:avLst/>
          </a:prstGeom>
          <a:solidFill>
            <a:srgbClr val="0847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pt-BR" sz="2400">
              <a:solidFill>
                <a:srgbClr val="000000"/>
              </a:solidFill>
              <a:latin typeface="Times New Roman" charset="0"/>
              <a:ea typeface="ＭＳ Ｐゴシック" charset="0"/>
              <a:cs typeface="ＭＳ Ｐゴシック" charset="0"/>
            </a:endParaRPr>
          </a:p>
        </p:txBody>
      </p:sp>
      <p:grpSp>
        <p:nvGrpSpPr>
          <p:cNvPr id="6" name="Group 4"/>
          <p:cNvGrpSpPr>
            <a:grpSpLocks/>
          </p:cNvGrpSpPr>
          <p:nvPr/>
        </p:nvGrpSpPr>
        <p:grpSpPr bwMode="auto">
          <a:xfrm>
            <a:off x="0" y="1066800"/>
            <a:ext cx="2867025" cy="3157538"/>
            <a:chOff x="0" y="672"/>
            <a:chExt cx="1806" cy="1989"/>
          </a:xfrm>
        </p:grpSpPr>
        <p:sp>
          <p:nvSpPr>
            <p:cNvPr id="7" name="Rectangle 5"/>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pt-BR" sz="2400">
                <a:solidFill>
                  <a:srgbClr val="000000"/>
                </a:solidFill>
                <a:latin typeface="Times New Roman" charset="0"/>
                <a:ea typeface="ＭＳ Ｐゴシック" charset="0"/>
                <a:cs typeface="ＭＳ Ｐゴシック" charset="0"/>
              </a:endParaRPr>
            </a:p>
          </p:txBody>
        </p:sp>
        <p:sp>
          <p:nvSpPr>
            <p:cNvPr id="8" name="Rectangle 6"/>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pt-BR" sz="2400">
                <a:solidFill>
                  <a:srgbClr val="000000"/>
                </a:solidFill>
                <a:latin typeface="Times New Roman" charset="0"/>
                <a:ea typeface="ＭＳ Ｐゴシック" charset="0"/>
                <a:cs typeface="ＭＳ Ｐゴシック" charset="0"/>
              </a:endParaRPr>
            </a:p>
          </p:txBody>
        </p:sp>
        <p:sp>
          <p:nvSpPr>
            <p:cNvPr id="9" name="Rectangle 7"/>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pt-BR" sz="2400">
                <a:solidFill>
                  <a:srgbClr val="000000"/>
                </a:solidFill>
                <a:latin typeface="Times New Roman" charset="0"/>
                <a:ea typeface="ＭＳ Ｐゴシック" charset="0"/>
                <a:cs typeface="ＭＳ Ｐゴシック" charset="0"/>
              </a:endParaRPr>
            </a:p>
          </p:txBody>
        </p:sp>
        <p:sp>
          <p:nvSpPr>
            <p:cNvPr id="10" name="Rectangle 8"/>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pt-BR" sz="2400">
                <a:solidFill>
                  <a:srgbClr val="000000"/>
                </a:solidFill>
                <a:latin typeface="Times New Roman" charset="0"/>
                <a:ea typeface="ＭＳ Ｐゴシック" charset="0"/>
                <a:cs typeface="ＭＳ Ｐゴシック" charset="0"/>
              </a:endParaRPr>
            </a:p>
          </p:txBody>
        </p:sp>
        <p:sp>
          <p:nvSpPr>
            <p:cNvPr id="11" name="Rectangle 9"/>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pt-BR" sz="2400">
                <a:solidFill>
                  <a:srgbClr val="000000"/>
                </a:solidFill>
                <a:latin typeface="Times New Roman" charset="0"/>
                <a:ea typeface="ＭＳ Ｐゴシック" charset="0"/>
                <a:cs typeface="ＭＳ Ｐゴシック" charset="0"/>
              </a:endParaRPr>
            </a:p>
          </p:txBody>
        </p:sp>
        <p:sp>
          <p:nvSpPr>
            <p:cNvPr id="12" name="Rectangle 10"/>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pt-BR" sz="2400">
                <a:solidFill>
                  <a:srgbClr val="000000"/>
                </a:solidFill>
                <a:latin typeface="Times New Roman" charset="0"/>
                <a:ea typeface="ＭＳ Ｐゴシック" charset="0"/>
                <a:cs typeface="ＭＳ Ｐゴシック" charset="0"/>
              </a:endParaRPr>
            </a:p>
          </p:txBody>
        </p:sp>
        <p:sp>
          <p:nvSpPr>
            <p:cNvPr id="13" name="Rectangle 11"/>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pt-BR" sz="2400">
                <a:solidFill>
                  <a:srgbClr val="000000"/>
                </a:solidFill>
                <a:latin typeface="Times New Roman" charset="0"/>
                <a:ea typeface="ＭＳ Ｐゴシック" charset="0"/>
                <a:cs typeface="ＭＳ Ｐゴシック" charset="0"/>
              </a:endParaRPr>
            </a:p>
          </p:txBody>
        </p:sp>
        <p:sp>
          <p:nvSpPr>
            <p:cNvPr id="14" name="Rectangle 12"/>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pt-BR" sz="2400">
                <a:solidFill>
                  <a:srgbClr val="000000"/>
                </a:solidFill>
                <a:latin typeface="Times New Roman" charset="0"/>
                <a:ea typeface="ＭＳ Ｐゴシック" charset="0"/>
                <a:cs typeface="ＭＳ Ｐゴシック" charset="0"/>
              </a:endParaRPr>
            </a:p>
          </p:txBody>
        </p:sp>
        <p:sp>
          <p:nvSpPr>
            <p:cNvPr id="15" name="Rectangle 13"/>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pt-BR" sz="2400">
                <a:solidFill>
                  <a:srgbClr val="000000"/>
                </a:solidFill>
                <a:latin typeface="Times New Roman" charset="0"/>
                <a:ea typeface="ＭＳ Ｐゴシック" charset="0"/>
                <a:cs typeface="ＭＳ Ｐゴシック" charset="0"/>
              </a:endParaRPr>
            </a:p>
          </p:txBody>
        </p:sp>
        <p:sp>
          <p:nvSpPr>
            <p:cNvPr id="16" name="Rectangle 14"/>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pt-BR" sz="2400">
                <a:solidFill>
                  <a:srgbClr val="000000"/>
                </a:solidFill>
                <a:latin typeface="Times New Roman" charset="0"/>
                <a:ea typeface="ＭＳ Ｐゴシック" charset="0"/>
                <a:cs typeface="ＭＳ Ｐゴシック" charset="0"/>
              </a:endParaRPr>
            </a:p>
          </p:txBody>
        </p:sp>
      </p:grpSp>
      <p:pic>
        <p:nvPicPr>
          <p:cNvPr id="17" name="Picture 20" descr="logocom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38400" y="152400"/>
            <a:ext cx="5029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8" name="Rectangle 18"/>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pt-BR" smtClean="0"/>
              <a:t>Clique para editar o estilo do título mestre</a:t>
            </a:r>
            <a:endParaRPr lang="pt-BR"/>
          </a:p>
        </p:txBody>
      </p:sp>
      <p:sp>
        <p:nvSpPr>
          <p:cNvPr id="81939" name="Rectangle 19"/>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pt-BR" smtClean="0"/>
              <a:t>Clique para editar o estilo do subtítulo mestre</a:t>
            </a:r>
            <a:endParaRPr lang="pt-BR"/>
          </a:p>
        </p:txBody>
      </p:sp>
      <p:sp>
        <p:nvSpPr>
          <p:cNvPr id="18" name="Rectangle 15"/>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defTabSz="914400" fontAlgn="base">
              <a:spcBef>
                <a:spcPct val="0"/>
              </a:spcBef>
              <a:spcAft>
                <a:spcPct val="0"/>
              </a:spcAft>
              <a:defRPr/>
            </a:pPr>
            <a:endParaRPr lang="pt-BR">
              <a:solidFill>
                <a:srgbClr val="000000"/>
              </a:solidFill>
            </a:endParaRPr>
          </a:p>
        </p:txBody>
      </p:sp>
      <p:sp>
        <p:nvSpPr>
          <p:cNvPr id="19" name="Rectangle 1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latin typeface="Arial" charset="0"/>
                <a:ea typeface="+mn-ea"/>
                <a:cs typeface="+mn-cs"/>
              </a:defRPr>
            </a:lvl1pPr>
          </a:lstStyle>
          <a:p>
            <a:pPr defTabSz="914400" fontAlgn="base">
              <a:spcBef>
                <a:spcPct val="0"/>
              </a:spcBef>
              <a:spcAft>
                <a:spcPct val="0"/>
              </a:spcAft>
              <a:defRPr/>
            </a:pPr>
            <a:endParaRPr lang="pt-BR">
              <a:solidFill>
                <a:srgbClr val="000000"/>
              </a:solidFill>
            </a:endParaRPr>
          </a:p>
        </p:txBody>
      </p:sp>
      <p:sp>
        <p:nvSpPr>
          <p:cNvPr id="20" name="Rectangle 1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Arial Black" charset="0"/>
                <a:cs typeface="+mn-cs"/>
              </a:defRPr>
            </a:lvl1pPr>
          </a:lstStyle>
          <a:p>
            <a:pPr defTabSz="914400" fontAlgn="base">
              <a:spcBef>
                <a:spcPct val="0"/>
              </a:spcBef>
              <a:spcAft>
                <a:spcPct val="0"/>
              </a:spcAft>
              <a:defRPr/>
            </a:pPr>
            <a:fld id="{FD98D422-FC95-3543-ABDB-BBBAD5762917}" type="slidenum">
              <a:rPr lang="pt-BR">
                <a:solidFill>
                  <a:srgbClr val="000000"/>
                </a:solidFill>
                <a:ea typeface="ＭＳ Ｐゴシック" charset="0"/>
              </a:rPr>
              <a:pPr defTabSz="914400" fontAlgn="base">
                <a:spcBef>
                  <a:spcPct val="0"/>
                </a:spcBef>
                <a:spcAft>
                  <a:spcPct val="0"/>
                </a:spcAft>
                <a:defRPr/>
              </a:pPr>
              <a:t>‹#›</a:t>
            </a:fld>
            <a:endParaRPr lang="pt-BR">
              <a:solidFill>
                <a:srgbClr val="000000"/>
              </a:solidFill>
              <a:ea typeface="ＭＳ Ｐゴシック" charset="0"/>
            </a:endParaRPr>
          </a:p>
        </p:txBody>
      </p:sp>
    </p:spTree>
    <p:extLst>
      <p:ext uri="{BB962C8B-B14F-4D97-AF65-F5344CB8AC3E}">
        <p14:creationId xmlns:p14="http://schemas.microsoft.com/office/powerpoint/2010/main" val="11568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913715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81800" y="381000"/>
            <a:ext cx="2057400" cy="5867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09600" y="381000"/>
            <a:ext cx="6019800" cy="5867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056043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975198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ítulo e text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609600" y="1524000"/>
            <a:ext cx="4038600" cy="4724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800600" y="15240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800600" y="39624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086139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4081265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81000"/>
            <a:ext cx="8153400" cy="762000"/>
          </a:xfrm>
        </p:spPr>
        <p:txBody>
          <a:bodyPr/>
          <a:lstStyle/>
          <a:p>
            <a:r>
              <a:rPr lang="x-none" smtClean="0"/>
              <a:t>Click to edit Master title style</a:t>
            </a:r>
            <a:endParaRPr lang="en-US"/>
          </a:p>
        </p:txBody>
      </p:sp>
      <p:sp>
        <p:nvSpPr>
          <p:cNvPr id="3" name="Content Placeholder 2"/>
          <p:cNvSpPr>
            <a:spLocks noGrp="1"/>
          </p:cNvSpPr>
          <p:nvPr>
            <p:ph sz="quarter" idx="1"/>
          </p:nvPr>
        </p:nvSpPr>
        <p:spPr>
          <a:xfrm>
            <a:off x="609600" y="1524000"/>
            <a:ext cx="4038600" cy="228600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quarter" idx="2"/>
          </p:nvPr>
        </p:nvSpPr>
        <p:spPr>
          <a:xfrm>
            <a:off x="4800600" y="1524000"/>
            <a:ext cx="4038600" cy="228600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Content Placeholder 4"/>
          <p:cNvSpPr>
            <a:spLocks noGrp="1"/>
          </p:cNvSpPr>
          <p:nvPr>
            <p:ph sz="quarter" idx="3"/>
          </p:nvPr>
        </p:nvSpPr>
        <p:spPr>
          <a:xfrm>
            <a:off x="609600" y="3962400"/>
            <a:ext cx="4038600" cy="228600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Content Placeholder 5"/>
          <p:cNvSpPr>
            <a:spLocks noGrp="1"/>
          </p:cNvSpPr>
          <p:nvPr>
            <p:ph sz="quarter" idx="4"/>
          </p:nvPr>
        </p:nvSpPr>
        <p:spPr>
          <a:xfrm>
            <a:off x="4800600" y="3962400"/>
            <a:ext cx="4038600" cy="228600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extLst>
      <p:ext uri="{BB962C8B-B14F-4D97-AF65-F5344CB8AC3E}">
        <p14:creationId xmlns:p14="http://schemas.microsoft.com/office/powerpoint/2010/main" val="369402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1859061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solidFill>
                  <a:prstClr val="black">
                    <a:tint val="75000"/>
                  </a:prstClr>
                </a:solidFill>
                <a:latin typeface="Calibri"/>
              </a:rPr>
              <a:pPr/>
              <a:t>26/4/13</a:t>
            </a:fld>
            <a:endParaRPr lang="pt-BR">
              <a:solidFill>
                <a:prstClr val="black">
                  <a:tint val="75000"/>
                </a:prstClr>
              </a:solidFill>
              <a:latin typeface="Calibri"/>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latin typeface="Calibri"/>
            </a:endParaRP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solidFill>
                  <a:prstClr val="black">
                    <a:tint val="75000"/>
                  </a:prstClr>
                </a:solidFill>
                <a:latin typeface="Calibri"/>
              </a:rPr>
              <a:pPr/>
              <a:t>‹#›</a:t>
            </a:fld>
            <a:endParaRPr lang="pt-BR">
              <a:solidFill>
                <a:prstClr val="black">
                  <a:tint val="75000"/>
                </a:prstClr>
              </a:solidFill>
              <a:latin typeface="Calibri"/>
            </a:endParaRPr>
          </a:p>
        </p:txBody>
      </p:sp>
    </p:spTree>
    <p:extLst>
      <p:ext uri="{BB962C8B-B14F-4D97-AF65-F5344CB8AC3E}">
        <p14:creationId xmlns:p14="http://schemas.microsoft.com/office/powerpoint/2010/main" val="200450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solidFill>
                  <a:prstClr val="black">
                    <a:tint val="75000"/>
                  </a:prstClr>
                </a:solidFill>
                <a:latin typeface="Calibri"/>
              </a:rPr>
              <a:pPr/>
              <a:t>26/4/13</a:t>
            </a:fld>
            <a:endParaRPr lang="pt-BR">
              <a:solidFill>
                <a:prstClr val="black">
                  <a:tint val="75000"/>
                </a:prstClr>
              </a:solidFill>
              <a:latin typeface="Calibri"/>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latin typeface="Calibri"/>
            </a:endParaRP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solidFill>
                  <a:prstClr val="black">
                    <a:tint val="75000"/>
                  </a:prstClr>
                </a:solidFill>
                <a:latin typeface="Calibri"/>
              </a:rPr>
              <a:pPr/>
              <a:t>‹#›</a:t>
            </a:fld>
            <a:endParaRPr lang="pt-BR">
              <a:solidFill>
                <a:prstClr val="black">
                  <a:tint val="75000"/>
                </a:prstClr>
              </a:solidFill>
              <a:latin typeface="Calibri"/>
            </a:endParaRPr>
          </a:p>
        </p:txBody>
      </p:sp>
    </p:spTree>
    <p:extLst>
      <p:ext uri="{BB962C8B-B14F-4D97-AF65-F5344CB8AC3E}">
        <p14:creationId xmlns:p14="http://schemas.microsoft.com/office/powerpoint/2010/main" val="3305093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2E700DB3-DBF0-4086-B675-117E7A9610B8}" type="datetimeFigureOut">
              <a:rPr lang="pt-BR" smtClean="0">
                <a:solidFill>
                  <a:prstClr val="black">
                    <a:tint val="75000"/>
                  </a:prstClr>
                </a:solidFill>
                <a:latin typeface="Calibri"/>
              </a:rPr>
              <a:pPr/>
              <a:t>26/4/13</a:t>
            </a:fld>
            <a:endParaRPr lang="pt-BR">
              <a:solidFill>
                <a:prstClr val="black">
                  <a:tint val="75000"/>
                </a:prstClr>
              </a:solidFill>
              <a:latin typeface="Calibri"/>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latin typeface="Calibri"/>
            </a:endParaRP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solidFill>
                  <a:prstClr val="black">
                    <a:tint val="75000"/>
                  </a:prstClr>
                </a:solidFill>
                <a:latin typeface="Calibri"/>
              </a:rPr>
              <a:pPr/>
              <a:t>‹#›</a:t>
            </a:fld>
            <a:endParaRPr lang="pt-BR">
              <a:solidFill>
                <a:prstClr val="black">
                  <a:tint val="75000"/>
                </a:prstClr>
              </a:solidFill>
              <a:latin typeface="Calibri"/>
            </a:endParaRPr>
          </a:p>
        </p:txBody>
      </p:sp>
    </p:spTree>
    <p:extLst>
      <p:ext uri="{BB962C8B-B14F-4D97-AF65-F5344CB8AC3E}">
        <p14:creationId xmlns:p14="http://schemas.microsoft.com/office/powerpoint/2010/main" val="3915258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815062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E700DB3-DBF0-4086-B675-117E7A9610B8}" type="datetimeFigureOut">
              <a:rPr lang="pt-BR" smtClean="0">
                <a:solidFill>
                  <a:prstClr val="black">
                    <a:tint val="75000"/>
                  </a:prstClr>
                </a:solidFill>
                <a:latin typeface="Calibri"/>
              </a:rPr>
              <a:pPr/>
              <a:t>26/4/13</a:t>
            </a:fld>
            <a:endParaRPr lang="pt-BR">
              <a:solidFill>
                <a:prstClr val="black">
                  <a:tint val="75000"/>
                </a:prstClr>
              </a:solidFill>
              <a:latin typeface="Calibri"/>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latin typeface="Calibri"/>
            </a:endParaRP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solidFill>
                  <a:prstClr val="black">
                    <a:tint val="75000"/>
                  </a:prstClr>
                </a:solidFill>
                <a:latin typeface="Calibri"/>
              </a:rPr>
              <a:pPr/>
              <a:t>‹#›</a:t>
            </a:fld>
            <a:endParaRPr lang="pt-BR">
              <a:solidFill>
                <a:prstClr val="black">
                  <a:tint val="75000"/>
                </a:prstClr>
              </a:solidFill>
              <a:latin typeface="Calibri"/>
            </a:endParaRPr>
          </a:p>
        </p:txBody>
      </p:sp>
    </p:spTree>
    <p:extLst>
      <p:ext uri="{BB962C8B-B14F-4D97-AF65-F5344CB8AC3E}">
        <p14:creationId xmlns:p14="http://schemas.microsoft.com/office/powerpoint/2010/main" val="3605716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E700DB3-DBF0-4086-B675-117E7A9610B8}" type="datetimeFigureOut">
              <a:rPr lang="pt-BR" smtClean="0">
                <a:solidFill>
                  <a:prstClr val="black">
                    <a:tint val="75000"/>
                  </a:prstClr>
                </a:solidFill>
                <a:latin typeface="Calibri"/>
              </a:rPr>
              <a:pPr/>
              <a:t>26/4/13</a:t>
            </a:fld>
            <a:endParaRPr lang="pt-BR">
              <a:solidFill>
                <a:prstClr val="black">
                  <a:tint val="75000"/>
                </a:prstClr>
              </a:solidFill>
              <a:latin typeface="Calibri"/>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latin typeface="Calibri"/>
            </a:endParaRPr>
          </a:p>
        </p:txBody>
      </p:sp>
      <p:sp>
        <p:nvSpPr>
          <p:cNvPr id="9" name="Espaço Reservado para Número de Slide 8"/>
          <p:cNvSpPr>
            <a:spLocks noGrp="1"/>
          </p:cNvSpPr>
          <p:nvPr>
            <p:ph type="sldNum" sz="quarter" idx="12"/>
          </p:nvPr>
        </p:nvSpPr>
        <p:spPr/>
        <p:txBody>
          <a:bodyPr/>
          <a:lstStyle/>
          <a:p>
            <a:fld id="{2119D8CF-8DEC-4D9F-84EE-ADF04DFF3391}" type="slidenum">
              <a:rPr lang="pt-BR" smtClean="0">
                <a:solidFill>
                  <a:prstClr val="black">
                    <a:tint val="75000"/>
                  </a:prstClr>
                </a:solidFill>
                <a:latin typeface="Calibri"/>
              </a:rPr>
              <a:pPr/>
              <a:t>‹#›</a:t>
            </a:fld>
            <a:endParaRPr lang="pt-BR">
              <a:solidFill>
                <a:prstClr val="black">
                  <a:tint val="75000"/>
                </a:prstClr>
              </a:solidFill>
              <a:latin typeface="Calibri"/>
            </a:endParaRPr>
          </a:p>
        </p:txBody>
      </p:sp>
    </p:spTree>
    <p:extLst>
      <p:ext uri="{BB962C8B-B14F-4D97-AF65-F5344CB8AC3E}">
        <p14:creationId xmlns:p14="http://schemas.microsoft.com/office/powerpoint/2010/main" val="1627527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2E700DB3-DBF0-4086-B675-117E7A9610B8}" type="datetimeFigureOut">
              <a:rPr lang="pt-BR" smtClean="0">
                <a:solidFill>
                  <a:prstClr val="black">
                    <a:tint val="75000"/>
                  </a:prstClr>
                </a:solidFill>
                <a:latin typeface="Calibri"/>
              </a:rPr>
              <a:pPr/>
              <a:t>26/4/13</a:t>
            </a:fld>
            <a:endParaRPr lang="pt-BR">
              <a:solidFill>
                <a:prstClr val="black">
                  <a:tint val="75000"/>
                </a:prstClr>
              </a:solidFill>
              <a:latin typeface="Calibri"/>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latin typeface="Calibri"/>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solidFill>
                  <a:prstClr val="black">
                    <a:tint val="75000"/>
                  </a:prstClr>
                </a:solidFill>
                <a:latin typeface="Calibri"/>
              </a:rPr>
              <a:pPr/>
              <a:t>‹#›</a:t>
            </a:fld>
            <a:endParaRPr lang="pt-BR">
              <a:solidFill>
                <a:prstClr val="black">
                  <a:tint val="75000"/>
                </a:prstClr>
              </a:solidFill>
              <a:latin typeface="Calibri"/>
            </a:endParaRPr>
          </a:p>
        </p:txBody>
      </p:sp>
    </p:spTree>
    <p:extLst>
      <p:ext uri="{BB962C8B-B14F-4D97-AF65-F5344CB8AC3E}">
        <p14:creationId xmlns:p14="http://schemas.microsoft.com/office/powerpoint/2010/main" val="185283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E700DB3-DBF0-4086-B675-117E7A9610B8}" type="datetimeFigureOut">
              <a:rPr lang="pt-BR" smtClean="0">
                <a:solidFill>
                  <a:prstClr val="black">
                    <a:tint val="75000"/>
                  </a:prstClr>
                </a:solidFill>
                <a:latin typeface="Calibri"/>
              </a:rPr>
              <a:pPr/>
              <a:t>26/4/13</a:t>
            </a:fld>
            <a:endParaRPr lang="pt-BR">
              <a:solidFill>
                <a:prstClr val="black">
                  <a:tint val="75000"/>
                </a:prstClr>
              </a:solidFill>
              <a:latin typeface="Calibri"/>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latin typeface="Calibri"/>
            </a:endParaRPr>
          </a:p>
        </p:txBody>
      </p:sp>
      <p:sp>
        <p:nvSpPr>
          <p:cNvPr id="4" name="Espaço Reservado para Número de Slide 3"/>
          <p:cNvSpPr>
            <a:spLocks noGrp="1"/>
          </p:cNvSpPr>
          <p:nvPr>
            <p:ph type="sldNum" sz="quarter" idx="12"/>
          </p:nvPr>
        </p:nvSpPr>
        <p:spPr/>
        <p:txBody>
          <a:bodyPr/>
          <a:lstStyle/>
          <a:p>
            <a:fld id="{2119D8CF-8DEC-4D9F-84EE-ADF04DFF3391}" type="slidenum">
              <a:rPr lang="pt-BR" smtClean="0">
                <a:solidFill>
                  <a:prstClr val="black">
                    <a:tint val="75000"/>
                  </a:prstClr>
                </a:solidFill>
                <a:latin typeface="Calibri"/>
              </a:rPr>
              <a:pPr/>
              <a:t>‹#›</a:t>
            </a:fld>
            <a:endParaRPr lang="pt-BR">
              <a:solidFill>
                <a:prstClr val="black">
                  <a:tint val="75000"/>
                </a:prstClr>
              </a:solidFill>
              <a:latin typeface="Calibri"/>
            </a:endParaRPr>
          </a:p>
        </p:txBody>
      </p:sp>
    </p:spTree>
    <p:extLst>
      <p:ext uri="{BB962C8B-B14F-4D97-AF65-F5344CB8AC3E}">
        <p14:creationId xmlns:p14="http://schemas.microsoft.com/office/powerpoint/2010/main" val="1071511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solidFill>
                  <a:prstClr val="black">
                    <a:tint val="75000"/>
                  </a:prstClr>
                </a:solidFill>
                <a:latin typeface="Calibri"/>
              </a:rPr>
              <a:pPr/>
              <a:t>26/4/13</a:t>
            </a:fld>
            <a:endParaRPr lang="pt-BR">
              <a:solidFill>
                <a:prstClr val="black">
                  <a:tint val="75000"/>
                </a:prstClr>
              </a:solidFill>
              <a:latin typeface="Calibri"/>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latin typeface="Calibri"/>
            </a:endParaRP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solidFill>
                  <a:prstClr val="black">
                    <a:tint val="75000"/>
                  </a:prstClr>
                </a:solidFill>
                <a:latin typeface="Calibri"/>
              </a:rPr>
              <a:pPr/>
              <a:t>‹#›</a:t>
            </a:fld>
            <a:endParaRPr lang="pt-BR">
              <a:solidFill>
                <a:prstClr val="black">
                  <a:tint val="75000"/>
                </a:prstClr>
              </a:solidFill>
              <a:latin typeface="Calibri"/>
            </a:endParaRPr>
          </a:p>
        </p:txBody>
      </p:sp>
    </p:spTree>
    <p:extLst>
      <p:ext uri="{BB962C8B-B14F-4D97-AF65-F5344CB8AC3E}">
        <p14:creationId xmlns:p14="http://schemas.microsoft.com/office/powerpoint/2010/main" val="2816853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solidFill>
                  <a:prstClr val="black">
                    <a:tint val="75000"/>
                  </a:prstClr>
                </a:solidFill>
                <a:latin typeface="Calibri"/>
              </a:rPr>
              <a:pPr/>
              <a:t>26/4/13</a:t>
            </a:fld>
            <a:endParaRPr lang="pt-BR">
              <a:solidFill>
                <a:prstClr val="black">
                  <a:tint val="75000"/>
                </a:prstClr>
              </a:solidFill>
              <a:latin typeface="Calibri"/>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latin typeface="Calibri"/>
            </a:endParaRP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solidFill>
                  <a:prstClr val="black">
                    <a:tint val="75000"/>
                  </a:prstClr>
                </a:solidFill>
                <a:latin typeface="Calibri"/>
              </a:rPr>
              <a:pPr/>
              <a:t>‹#›</a:t>
            </a:fld>
            <a:endParaRPr lang="pt-BR">
              <a:solidFill>
                <a:prstClr val="black">
                  <a:tint val="75000"/>
                </a:prstClr>
              </a:solidFill>
              <a:latin typeface="Calibri"/>
            </a:endParaRPr>
          </a:p>
        </p:txBody>
      </p:sp>
    </p:spTree>
    <p:extLst>
      <p:ext uri="{BB962C8B-B14F-4D97-AF65-F5344CB8AC3E}">
        <p14:creationId xmlns:p14="http://schemas.microsoft.com/office/powerpoint/2010/main" val="1703196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solidFill>
                  <a:prstClr val="black">
                    <a:tint val="75000"/>
                  </a:prstClr>
                </a:solidFill>
                <a:latin typeface="Calibri"/>
              </a:rPr>
              <a:pPr/>
              <a:t>26/4/13</a:t>
            </a:fld>
            <a:endParaRPr lang="pt-BR">
              <a:solidFill>
                <a:prstClr val="black">
                  <a:tint val="75000"/>
                </a:prstClr>
              </a:solidFill>
              <a:latin typeface="Calibri"/>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latin typeface="Calibri"/>
            </a:endParaRP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solidFill>
                  <a:prstClr val="black">
                    <a:tint val="75000"/>
                  </a:prstClr>
                </a:solidFill>
                <a:latin typeface="Calibri"/>
              </a:rPr>
              <a:pPr/>
              <a:t>‹#›</a:t>
            </a:fld>
            <a:endParaRPr lang="pt-BR">
              <a:solidFill>
                <a:prstClr val="black">
                  <a:tint val="75000"/>
                </a:prstClr>
              </a:solidFill>
              <a:latin typeface="Calibri"/>
            </a:endParaRPr>
          </a:p>
        </p:txBody>
      </p:sp>
    </p:spTree>
    <p:extLst>
      <p:ext uri="{BB962C8B-B14F-4D97-AF65-F5344CB8AC3E}">
        <p14:creationId xmlns:p14="http://schemas.microsoft.com/office/powerpoint/2010/main" val="2563888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solidFill>
                  <a:prstClr val="black">
                    <a:tint val="75000"/>
                  </a:prstClr>
                </a:solidFill>
                <a:latin typeface="Calibri"/>
              </a:rPr>
              <a:pPr/>
              <a:t>26/4/13</a:t>
            </a:fld>
            <a:endParaRPr lang="pt-BR">
              <a:solidFill>
                <a:prstClr val="black">
                  <a:tint val="75000"/>
                </a:prstClr>
              </a:solidFill>
              <a:latin typeface="Calibri"/>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latin typeface="Calibri"/>
            </a:endParaRP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solidFill>
                  <a:prstClr val="black">
                    <a:tint val="75000"/>
                  </a:prstClr>
                </a:solidFill>
                <a:latin typeface="Calibri"/>
              </a:rPr>
              <a:pPr/>
              <a:t>‹#›</a:t>
            </a:fld>
            <a:endParaRPr lang="pt-BR">
              <a:solidFill>
                <a:prstClr val="black">
                  <a:tint val="75000"/>
                </a:prstClr>
              </a:solidFill>
              <a:latin typeface="Calibri"/>
            </a:endParaRPr>
          </a:p>
        </p:txBody>
      </p:sp>
    </p:spTree>
    <p:extLst>
      <p:ext uri="{BB962C8B-B14F-4D97-AF65-F5344CB8AC3E}">
        <p14:creationId xmlns:p14="http://schemas.microsoft.com/office/powerpoint/2010/main" val="125078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pt-BR" sz="2400" smtClean="0">
              <a:solidFill>
                <a:srgbClr val="000000"/>
              </a:solidFill>
              <a:latin typeface="Times New Roman" charset="0"/>
              <a:ea typeface="ＭＳ Ｐゴシック" charset="0"/>
              <a:cs typeface="ＭＳ Ｐゴシック" charset="0"/>
            </a:endParaRPr>
          </a:p>
        </p:txBody>
      </p:sp>
      <p:sp>
        <p:nvSpPr>
          <p:cNvPr id="5" name="Rectangle 3"/>
          <p:cNvSpPr>
            <a:spLocks noChangeArrowheads="1"/>
          </p:cNvSpPr>
          <p:nvPr/>
        </p:nvSpPr>
        <p:spPr bwMode="hidden">
          <a:xfrm>
            <a:off x="1716088" y="1690688"/>
            <a:ext cx="7427912" cy="2533650"/>
          </a:xfrm>
          <a:prstGeom prst="rect">
            <a:avLst/>
          </a:prstGeom>
          <a:solidFill>
            <a:srgbClr val="0847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pt-BR" sz="2400" smtClean="0">
              <a:solidFill>
                <a:srgbClr val="000000"/>
              </a:solidFill>
              <a:latin typeface="Times New Roman" charset="0"/>
              <a:ea typeface="ＭＳ Ｐゴシック" charset="0"/>
              <a:cs typeface="ＭＳ Ｐゴシック" charset="0"/>
            </a:endParaRPr>
          </a:p>
        </p:txBody>
      </p:sp>
      <p:grpSp>
        <p:nvGrpSpPr>
          <p:cNvPr id="6" name="Group 4"/>
          <p:cNvGrpSpPr>
            <a:grpSpLocks/>
          </p:cNvGrpSpPr>
          <p:nvPr/>
        </p:nvGrpSpPr>
        <p:grpSpPr bwMode="auto">
          <a:xfrm>
            <a:off x="0" y="1066800"/>
            <a:ext cx="2867025" cy="3157538"/>
            <a:chOff x="0" y="672"/>
            <a:chExt cx="1806" cy="1989"/>
          </a:xfrm>
        </p:grpSpPr>
        <p:sp>
          <p:nvSpPr>
            <p:cNvPr id="7" name="Rectangle 5"/>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pt-BR" sz="2400" smtClean="0">
                <a:solidFill>
                  <a:srgbClr val="000000"/>
                </a:solidFill>
                <a:latin typeface="Times New Roman" charset="0"/>
                <a:ea typeface="ＭＳ Ｐゴシック" charset="0"/>
                <a:cs typeface="ＭＳ Ｐゴシック" charset="0"/>
              </a:endParaRPr>
            </a:p>
          </p:txBody>
        </p:sp>
        <p:sp>
          <p:nvSpPr>
            <p:cNvPr id="8" name="Rectangle 6"/>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pt-BR" sz="2400" smtClean="0">
                <a:solidFill>
                  <a:srgbClr val="000000"/>
                </a:solidFill>
                <a:latin typeface="Times New Roman" charset="0"/>
                <a:ea typeface="ＭＳ Ｐゴシック" charset="0"/>
                <a:cs typeface="ＭＳ Ｐゴシック" charset="0"/>
              </a:endParaRPr>
            </a:p>
          </p:txBody>
        </p:sp>
        <p:sp>
          <p:nvSpPr>
            <p:cNvPr id="9" name="Rectangle 7"/>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pt-BR" sz="2400" smtClean="0">
                <a:solidFill>
                  <a:srgbClr val="000000"/>
                </a:solidFill>
                <a:latin typeface="Times New Roman" charset="0"/>
                <a:ea typeface="ＭＳ Ｐゴシック" charset="0"/>
                <a:cs typeface="ＭＳ Ｐゴシック" charset="0"/>
              </a:endParaRPr>
            </a:p>
          </p:txBody>
        </p:sp>
        <p:sp>
          <p:nvSpPr>
            <p:cNvPr id="10" name="Rectangle 8"/>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pt-BR" sz="2400" smtClean="0">
                <a:solidFill>
                  <a:srgbClr val="000000"/>
                </a:solidFill>
                <a:latin typeface="Times New Roman" charset="0"/>
                <a:ea typeface="ＭＳ Ｐゴシック" charset="0"/>
                <a:cs typeface="ＭＳ Ｐゴシック" charset="0"/>
              </a:endParaRPr>
            </a:p>
          </p:txBody>
        </p:sp>
        <p:sp>
          <p:nvSpPr>
            <p:cNvPr id="11" name="Rectangle 9"/>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pt-BR" sz="2400" smtClean="0">
                <a:solidFill>
                  <a:srgbClr val="000000"/>
                </a:solidFill>
                <a:latin typeface="Times New Roman" charset="0"/>
                <a:ea typeface="ＭＳ Ｐゴシック" charset="0"/>
                <a:cs typeface="ＭＳ Ｐゴシック" charset="0"/>
              </a:endParaRPr>
            </a:p>
          </p:txBody>
        </p:sp>
        <p:sp>
          <p:nvSpPr>
            <p:cNvPr id="12" name="Rectangle 10"/>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pt-BR" sz="2400" smtClean="0">
                <a:solidFill>
                  <a:srgbClr val="000000"/>
                </a:solidFill>
                <a:latin typeface="Times New Roman" charset="0"/>
                <a:ea typeface="ＭＳ Ｐゴシック" charset="0"/>
                <a:cs typeface="ＭＳ Ｐゴシック" charset="0"/>
              </a:endParaRPr>
            </a:p>
          </p:txBody>
        </p:sp>
        <p:sp>
          <p:nvSpPr>
            <p:cNvPr id="13" name="Rectangle 11"/>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pt-BR" sz="2400" smtClean="0">
                <a:solidFill>
                  <a:srgbClr val="000000"/>
                </a:solidFill>
                <a:latin typeface="Times New Roman" charset="0"/>
                <a:ea typeface="ＭＳ Ｐゴシック" charset="0"/>
                <a:cs typeface="ＭＳ Ｐゴシック" charset="0"/>
              </a:endParaRPr>
            </a:p>
          </p:txBody>
        </p:sp>
        <p:sp>
          <p:nvSpPr>
            <p:cNvPr id="14" name="Rectangle 12"/>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pt-BR" sz="2400" smtClean="0">
                <a:solidFill>
                  <a:srgbClr val="000000"/>
                </a:solidFill>
                <a:latin typeface="Times New Roman" charset="0"/>
                <a:ea typeface="ＭＳ Ｐゴシック" charset="0"/>
                <a:cs typeface="ＭＳ Ｐゴシック" charset="0"/>
              </a:endParaRPr>
            </a:p>
          </p:txBody>
        </p:sp>
        <p:sp>
          <p:nvSpPr>
            <p:cNvPr id="15" name="Rectangle 13"/>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pt-BR" sz="2400" smtClean="0">
                <a:solidFill>
                  <a:srgbClr val="000000"/>
                </a:solidFill>
                <a:latin typeface="Times New Roman" charset="0"/>
                <a:ea typeface="ＭＳ Ｐゴシック" charset="0"/>
                <a:cs typeface="ＭＳ Ｐゴシック" charset="0"/>
              </a:endParaRPr>
            </a:p>
          </p:txBody>
        </p:sp>
        <p:sp>
          <p:nvSpPr>
            <p:cNvPr id="16" name="Rectangle 14"/>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pt-BR" sz="2400" smtClean="0">
                <a:solidFill>
                  <a:srgbClr val="000000"/>
                </a:solidFill>
                <a:latin typeface="Times New Roman" charset="0"/>
                <a:ea typeface="ＭＳ Ｐゴシック" charset="0"/>
                <a:cs typeface="ＭＳ Ｐゴシック" charset="0"/>
              </a:endParaRPr>
            </a:p>
          </p:txBody>
        </p:sp>
      </p:grpSp>
      <p:pic>
        <p:nvPicPr>
          <p:cNvPr id="17" name="Picture 20" descr="logocom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38400" y="152400"/>
            <a:ext cx="5029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8" name="Rectangle 18"/>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pt-BR" smtClean="0"/>
              <a:t>Clique para editar o estilo do título mestre</a:t>
            </a:r>
            <a:endParaRPr lang="pt-BR"/>
          </a:p>
        </p:txBody>
      </p:sp>
      <p:sp>
        <p:nvSpPr>
          <p:cNvPr id="81939" name="Rectangle 19"/>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pt-BR" smtClean="0"/>
              <a:t>Clique para editar o estilo do subtítulo mestre</a:t>
            </a:r>
            <a:endParaRPr lang="pt-BR"/>
          </a:p>
        </p:txBody>
      </p:sp>
      <p:sp>
        <p:nvSpPr>
          <p:cNvPr id="18" name="Rectangle 15"/>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defTabSz="914400" fontAlgn="base">
              <a:spcBef>
                <a:spcPct val="0"/>
              </a:spcBef>
              <a:spcAft>
                <a:spcPct val="0"/>
              </a:spcAft>
              <a:defRPr/>
            </a:pPr>
            <a:endParaRPr lang="pt-BR">
              <a:solidFill>
                <a:srgbClr val="000000"/>
              </a:solidFill>
            </a:endParaRPr>
          </a:p>
        </p:txBody>
      </p:sp>
      <p:sp>
        <p:nvSpPr>
          <p:cNvPr id="19" name="Rectangle 1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latin typeface="Arial" charset="0"/>
                <a:ea typeface="+mn-ea"/>
                <a:cs typeface="+mn-cs"/>
              </a:defRPr>
            </a:lvl1pPr>
          </a:lstStyle>
          <a:p>
            <a:pPr defTabSz="914400" fontAlgn="base">
              <a:spcBef>
                <a:spcPct val="0"/>
              </a:spcBef>
              <a:spcAft>
                <a:spcPct val="0"/>
              </a:spcAft>
              <a:defRPr/>
            </a:pPr>
            <a:endParaRPr lang="pt-BR">
              <a:solidFill>
                <a:srgbClr val="000000"/>
              </a:solidFill>
            </a:endParaRPr>
          </a:p>
        </p:txBody>
      </p:sp>
      <p:sp>
        <p:nvSpPr>
          <p:cNvPr id="20" name="Rectangle 1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Arial Black" charset="0"/>
                <a:cs typeface="+mn-cs"/>
              </a:defRPr>
            </a:lvl1pPr>
          </a:lstStyle>
          <a:p>
            <a:pPr defTabSz="914400" fontAlgn="base">
              <a:spcBef>
                <a:spcPct val="0"/>
              </a:spcBef>
              <a:spcAft>
                <a:spcPct val="0"/>
              </a:spcAft>
              <a:defRPr/>
            </a:pPr>
            <a:fld id="{CA41036C-1A91-6E44-94A2-B23A60C06680}" type="slidenum">
              <a:rPr lang="pt-BR">
                <a:solidFill>
                  <a:srgbClr val="000000"/>
                </a:solidFill>
                <a:ea typeface="ＭＳ Ｐゴシック" charset="0"/>
              </a:rPr>
              <a:pPr defTabSz="914400" fontAlgn="base">
                <a:spcBef>
                  <a:spcPct val="0"/>
                </a:spcBef>
                <a:spcAft>
                  <a:spcPct val="0"/>
                </a:spcAft>
                <a:defRPr/>
              </a:pPr>
              <a:t>‹#›</a:t>
            </a:fld>
            <a:endParaRPr lang="pt-BR">
              <a:solidFill>
                <a:srgbClr val="000000"/>
              </a:solidFill>
              <a:ea typeface="ＭＳ Ｐゴシック" charset="0"/>
            </a:endParaRPr>
          </a:p>
        </p:txBody>
      </p:sp>
    </p:spTree>
    <p:extLst>
      <p:ext uri="{BB962C8B-B14F-4D97-AF65-F5344CB8AC3E}">
        <p14:creationId xmlns:p14="http://schemas.microsoft.com/office/powerpoint/2010/main" val="1507409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1897160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21304951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39079179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800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144631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932384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3339957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5431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3210806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17001794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084404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81800" y="381000"/>
            <a:ext cx="2057400" cy="5867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09600" y="381000"/>
            <a:ext cx="6019800" cy="5867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5694925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764894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800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0211622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1251227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353385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2581261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637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146361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17516168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2.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slideLayout" Target="../slideLayouts/slideLayout39.xml"/><Relationship Id="rId13" Type="http://schemas.openxmlformats.org/officeDocument/2006/relationships/slideLayout" Target="../slideLayouts/slideLayout40.xml"/><Relationship Id="rId14" Type="http://schemas.openxmlformats.org/officeDocument/2006/relationships/theme" Target="../theme/theme3.xml"/><Relationship Id="rId15" Type="http://schemas.openxmlformats.org/officeDocument/2006/relationships/image" Target="../media/image1.jpeg"/><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rot="-5400000">
            <a:off x="-3009900" y="3390900"/>
            <a:ext cx="6477000" cy="457200"/>
          </a:xfrm>
          <a:prstGeom prst="rect">
            <a:avLst/>
          </a:prstGeom>
          <a:gradFill rotWithShape="1">
            <a:gsLst>
              <a:gs pos="0">
                <a:srgbClr val="08479C"/>
              </a:gs>
              <a:gs pos="100000">
                <a:srgbClr val="042148">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pPr defTabSz="914400" fontAlgn="base">
              <a:spcBef>
                <a:spcPct val="0"/>
              </a:spcBef>
              <a:spcAft>
                <a:spcPct val="0"/>
              </a:spcAft>
            </a:pPr>
            <a:endParaRPr lang="pt-BR" sz="2400">
              <a:solidFill>
                <a:srgbClr val="000000"/>
              </a:solidFill>
              <a:latin typeface="Times New Roman" charset="0"/>
              <a:ea typeface="ＭＳ Ｐゴシック" charset="0"/>
              <a:cs typeface="ＭＳ Ｐゴシック" charset="0"/>
            </a:endParaRPr>
          </a:p>
        </p:txBody>
      </p:sp>
      <p:sp>
        <p:nvSpPr>
          <p:cNvPr id="1027" name="Rectangle 3"/>
          <p:cNvSpPr>
            <a:spLocks noGrp="1" noChangeArrowheads="1"/>
          </p:cNvSpPr>
          <p:nvPr>
            <p:ph type="title"/>
          </p:nvPr>
        </p:nvSpPr>
        <p:spPr bwMode="auto">
          <a:xfrm>
            <a:off x="685800" y="3810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1028" name="Rectangle 4"/>
          <p:cNvSpPr>
            <a:spLocks noGrp="1" noChangeArrowheads="1"/>
          </p:cNvSpPr>
          <p:nvPr>
            <p:ph type="body" idx="1"/>
          </p:nvPr>
        </p:nvSpPr>
        <p:spPr bwMode="auto">
          <a:xfrm>
            <a:off x="609600" y="15240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pic>
        <p:nvPicPr>
          <p:cNvPr id="1029" name="Picture 5" descr="inpe_logo"/>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0" y="0"/>
            <a:ext cx="762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Freeform 6"/>
          <p:cNvSpPr>
            <a:spLocks noChangeArrowheads="1"/>
          </p:cNvSpPr>
          <p:nvPr/>
        </p:nvSpPr>
        <p:spPr bwMode="auto">
          <a:xfrm>
            <a:off x="685800" y="381000"/>
            <a:ext cx="8229600" cy="609600"/>
          </a:xfrm>
          <a:custGeom>
            <a:avLst/>
            <a:gdLst>
              <a:gd name="T0" fmla="*/ 0 w 1000"/>
              <a:gd name="T1" fmla="*/ 3716121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00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z="140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897831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99" r:id="rId14"/>
    <p:sldLayoutId id="2147483700" r:id="rId15"/>
    <p:sldLayoutId id="2147483714" r:id="rId16"/>
  </p:sldLayoutIdLst>
  <p:txStyles>
    <p:titleStyle>
      <a:lvl1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1pPr>
      <a:lvl2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3200" b="1">
          <a:solidFill>
            <a:srgbClr val="003366"/>
          </a:solidFill>
          <a:latin typeface="ZapfHumnst BT" pitchFamily="34" charset="0"/>
        </a:defRPr>
      </a:lvl6pPr>
      <a:lvl7pPr marL="914400" algn="l" rtl="0" eaLnBrk="1" fontAlgn="base" hangingPunct="1">
        <a:spcBef>
          <a:spcPct val="0"/>
        </a:spcBef>
        <a:spcAft>
          <a:spcPct val="0"/>
        </a:spcAft>
        <a:defRPr sz="3200" b="1">
          <a:solidFill>
            <a:srgbClr val="003366"/>
          </a:solidFill>
          <a:latin typeface="ZapfHumnst BT" pitchFamily="34" charset="0"/>
        </a:defRPr>
      </a:lvl7pPr>
      <a:lvl8pPr marL="1371600" algn="l" rtl="0" eaLnBrk="1" fontAlgn="base" hangingPunct="1">
        <a:spcBef>
          <a:spcPct val="0"/>
        </a:spcBef>
        <a:spcAft>
          <a:spcPct val="0"/>
        </a:spcAft>
        <a:defRPr sz="3200" b="1">
          <a:solidFill>
            <a:srgbClr val="003366"/>
          </a:solidFill>
          <a:latin typeface="ZapfHumnst BT" pitchFamily="34" charset="0"/>
        </a:defRPr>
      </a:lvl8pPr>
      <a:lvl9pPr marL="1828800" algn="l" rtl="0" eaLnBrk="1" fontAlgn="base" hangingPunct="1">
        <a:spcBef>
          <a:spcPct val="0"/>
        </a:spcBef>
        <a:spcAft>
          <a:spcPct val="0"/>
        </a:spcAft>
        <a:defRPr sz="3200" b="1">
          <a:solidFill>
            <a:srgbClr val="003366"/>
          </a:solidFill>
          <a:latin typeface="ZapfHumnst BT"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charset="0"/>
        <a:buChar char="n"/>
        <a:defRPr sz="2400">
          <a:solidFill>
            <a:schemeClr val="tx1"/>
          </a:solidFill>
          <a:latin typeface="Calibri" pitchFamily="34" charset="0"/>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80000"/>
        <a:buFont typeface="Wingdings" charset="0"/>
        <a:buChar char="¨"/>
        <a:defRPr sz="2000">
          <a:solidFill>
            <a:schemeClr val="tx1"/>
          </a:solidFill>
          <a:latin typeface="Calibri" pitchFamily="34" charset="0"/>
          <a:ea typeface="ＭＳ Ｐゴシック" charset="0"/>
        </a:defRPr>
      </a:lvl2pPr>
      <a:lvl3pPr marL="1143000" indent="-228600" algn="l" rtl="0" eaLnBrk="0" fontAlgn="base" hangingPunct="0">
        <a:spcBef>
          <a:spcPct val="20000"/>
        </a:spcBef>
        <a:spcAft>
          <a:spcPct val="0"/>
        </a:spcAft>
        <a:buClr>
          <a:schemeClr val="bg2"/>
        </a:buClr>
        <a:buSzPct val="65000"/>
        <a:buFont typeface="Wingdings" charset="0"/>
        <a:buChar char="n"/>
        <a:defRPr sz="2400">
          <a:solidFill>
            <a:schemeClr val="tx1"/>
          </a:solidFill>
          <a:latin typeface="Calibri" pitchFamily="34" charset="0"/>
          <a:ea typeface="ＭＳ Ｐゴシック"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sz="1600">
          <a:solidFill>
            <a:schemeClr val="tx1"/>
          </a:solidFill>
          <a:latin typeface="Calibri" pitchFamily="34" charset="0"/>
          <a:ea typeface="ＭＳ Ｐゴシック" charset="0"/>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Calibri" pitchFamily="34" charset="0"/>
          <a:ea typeface="ＭＳ Ｐゴシック" charset="0"/>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E700DB3-DBF0-4086-B675-117E7A9610B8}" type="datetimeFigureOut">
              <a:rPr lang="pt-BR" smtClean="0">
                <a:solidFill>
                  <a:prstClr val="black">
                    <a:tint val="75000"/>
                  </a:prstClr>
                </a:solidFill>
                <a:latin typeface="Calibri"/>
              </a:rPr>
              <a:pPr defTabSz="914400"/>
              <a:t>26/4/13</a:t>
            </a:fld>
            <a:endParaRPr lang="pt-BR">
              <a:solidFill>
                <a:prstClr val="black">
                  <a:tint val="75000"/>
                </a:prstClr>
              </a:solidFill>
              <a:latin typeface="Calibri"/>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pt-BR">
              <a:solidFill>
                <a:prstClr val="black">
                  <a:tint val="75000"/>
                </a:prstClr>
              </a:solidFill>
              <a:latin typeface="Calibri"/>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119D8CF-8DEC-4D9F-84EE-ADF04DFF3391}" type="slidenum">
              <a:rPr lang="pt-BR" smtClean="0">
                <a:solidFill>
                  <a:prstClr val="black">
                    <a:tint val="75000"/>
                  </a:prstClr>
                </a:solidFill>
                <a:latin typeface="Calibri"/>
              </a:rPr>
              <a:pPr defTabSz="914400"/>
              <a:t>‹#›</a:t>
            </a:fld>
            <a:endParaRPr lang="pt-BR">
              <a:solidFill>
                <a:prstClr val="black">
                  <a:tint val="75000"/>
                </a:prstClr>
              </a:solidFill>
              <a:latin typeface="Calibri"/>
            </a:endParaRPr>
          </a:p>
        </p:txBody>
      </p:sp>
    </p:spTree>
    <p:extLst>
      <p:ext uri="{BB962C8B-B14F-4D97-AF65-F5344CB8AC3E}">
        <p14:creationId xmlns:p14="http://schemas.microsoft.com/office/powerpoint/2010/main" val="350273446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rot="-5400000">
            <a:off x="-3009900" y="3390900"/>
            <a:ext cx="6477000" cy="457200"/>
          </a:xfrm>
          <a:prstGeom prst="rect">
            <a:avLst/>
          </a:prstGeom>
          <a:gradFill rotWithShape="1">
            <a:gsLst>
              <a:gs pos="0">
                <a:srgbClr val="08479C"/>
              </a:gs>
              <a:gs pos="100000">
                <a:srgbClr val="042148">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pPr defTabSz="914400" fontAlgn="base">
              <a:spcBef>
                <a:spcPct val="0"/>
              </a:spcBef>
              <a:spcAft>
                <a:spcPct val="0"/>
              </a:spcAft>
            </a:pPr>
            <a:endParaRPr lang="pt-BR" sz="2400" smtClean="0">
              <a:solidFill>
                <a:srgbClr val="000000"/>
              </a:solidFill>
              <a:latin typeface="Times New Roman" charset="0"/>
              <a:ea typeface="ＭＳ Ｐゴシック" charset="0"/>
              <a:cs typeface="ＭＳ Ｐゴシック" charset="0"/>
            </a:endParaRPr>
          </a:p>
        </p:txBody>
      </p:sp>
      <p:sp>
        <p:nvSpPr>
          <p:cNvPr id="1027" name="Rectangle 3"/>
          <p:cNvSpPr>
            <a:spLocks noGrp="1" noChangeArrowheads="1"/>
          </p:cNvSpPr>
          <p:nvPr>
            <p:ph type="title"/>
          </p:nvPr>
        </p:nvSpPr>
        <p:spPr bwMode="auto">
          <a:xfrm>
            <a:off x="685800" y="3810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1028" name="Rectangle 4"/>
          <p:cNvSpPr>
            <a:spLocks noGrp="1" noChangeArrowheads="1"/>
          </p:cNvSpPr>
          <p:nvPr>
            <p:ph type="body" idx="1"/>
          </p:nvPr>
        </p:nvSpPr>
        <p:spPr bwMode="auto">
          <a:xfrm>
            <a:off x="609600" y="15240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pic>
        <p:nvPicPr>
          <p:cNvPr id="1029" name="Picture 5" descr="inpe_logo"/>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0" y="0"/>
            <a:ext cx="762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Freeform 6"/>
          <p:cNvSpPr>
            <a:spLocks noChangeArrowheads="1"/>
          </p:cNvSpPr>
          <p:nvPr/>
        </p:nvSpPr>
        <p:spPr bwMode="auto">
          <a:xfrm>
            <a:off x="685800" y="3810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00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z="1400"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95887067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txStyles>
    <p:titleStyle>
      <a:lvl1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1pPr>
      <a:lvl2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3200" b="1">
          <a:solidFill>
            <a:srgbClr val="003366"/>
          </a:solidFill>
          <a:latin typeface="ZapfHumnst BT" pitchFamily="34" charset="0"/>
        </a:defRPr>
      </a:lvl6pPr>
      <a:lvl7pPr marL="914400" algn="l" rtl="0" eaLnBrk="1" fontAlgn="base" hangingPunct="1">
        <a:spcBef>
          <a:spcPct val="0"/>
        </a:spcBef>
        <a:spcAft>
          <a:spcPct val="0"/>
        </a:spcAft>
        <a:defRPr sz="3200" b="1">
          <a:solidFill>
            <a:srgbClr val="003366"/>
          </a:solidFill>
          <a:latin typeface="ZapfHumnst BT" pitchFamily="34" charset="0"/>
        </a:defRPr>
      </a:lvl7pPr>
      <a:lvl8pPr marL="1371600" algn="l" rtl="0" eaLnBrk="1" fontAlgn="base" hangingPunct="1">
        <a:spcBef>
          <a:spcPct val="0"/>
        </a:spcBef>
        <a:spcAft>
          <a:spcPct val="0"/>
        </a:spcAft>
        <a:defRPr sz="3200" b="1">
          <a:solidFill>
            <a:srgbClr val="003366"/>
          </a:solidFill>
          <a:latin typeface="ZapfHumnst BT" pitchFamily="34" charset="0"/>
        </a:defRPr>
      </a:lvl8pPr>
      <a:lvl9pPr marL="1828800" algn="l" rtl="0" eaLnBrk="1" fontAlgn="base" hangingPunct="1">
        <a:spcBef>
          <a:spcPct val="0"/>
        </a:spcBef>
        <a:spcAft>
          <a:spcPct val="0"/>
        </a:spcAft>
        <a:defRPr sz="3200" b="1">
          <a:solidFill>
            <a:srgbClr val="003366"/>
          </a:solidFill>
          <a:latin typeface="ZapfHumnst BT"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charset="0"/>
        <a:buChar char="n"/>
        <a:defRPr sz="2400">
          <a:solidFill>
            <a:schemeClr val="tx1"/>
          </a:solidFill>
          <a:latin typeface="Calibri" pitchFamily="34" charset="0"/>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80000"/>
        <a:buFont typeface="Wingdings" charset="0"/>
        <a:buChar char="¨"/>
        <a:defRPr sz="2000">
          <a:solidFill>
            <a:schemeClr val="tx1"/>
          </a:solidFill>
          <a:latin typeface="Calibri" pitchFamily="34" charset="0"/>
          <a:ea typeface="ＭＳ Ｐゴシック" charset="0"/>
          <a:cs typeface="ＭＳ Ｐゴシック" charset="0"/>
        </a:defRPr>
      </a:lvl2pPr>
      <a:lvl3pPr marL="1143000" indent="-228600" algn="l" rtl="0" eaLnBrk="0" fontAlgn="base" hangingPunct="0">
        <a:spcBef>
          <a:spcPct val="20000"/>
        </a:spcBef>
        <a:spcAft>
          <a:spcPct val="0"/>
        </a:spcAft>
        <a:buClr>
          <a:schemeClr val="bg2"/>
        </a:buClr>
        <a:buSzPct val="65000"/>
        <a:buFont typeface="Wingdings" charset="0"/>
        <a:buChar char="n"/>
        <a:defRPr sz="2400">
          <a:solidFill>
            <a:schemeClr val="tx1"/>
          </a:solidFill>
          <a:latin typeface="Calibri" pitchFamily="34" charset="0"/>
          <a:ea typeface="ＭＳ Ｐゴシック" charset="0"/>
          <a:cs typeface="ＭＳ Ｐゴシック"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sz="1600">
          <a:solidFill>
            <a:schemeClr val="tx1"/>
          </a:solidFill>
          <a:latin typeface="Calibri" pitchFamily="34" charset="0"/>
          <a:ea typeface="ＭＳ Ｐゴシック" charset="0"/>
          <a:cs typeface="ＭＳ Ｐゴシック" charset="0"/>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Calibri" pitchFamily="34" charset="0"/>
          <a:ea typeface="ＭＳ Ｐゴシック" charset="0"/>
          <a:cs typeface="ＭＳ Ｐゴシック" charset="0"/>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arget="../slideLayouts/slideLayout6.xml" Type="http://schemas.openxmlformats.org/officeDocument/2006/relationships/slideLayout"/><Relationship Id="rId2" Target="../media/image24.jpeg" Type="http://schemas.openxmlformats.org/officeDocument/2006/relationships/image"/><Relationship Id="rId3" Target="../media/image25.jpeg" Type="http://schemas.openxmlformats.org/officeDocument/2006/relationships/image"/></Relationships>
</file>

<file path=ppt/slides/_rels/slide12.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26.jpeg" Type="http://schemas.openxmlformats.org/officeDocument/2006/relationships/image"/><Relationship Id="rId3" Target="../media/image27.jpeg" Type="http://schemas.openxmlformats.org/officeDocument/2006/relationships/image"/></Relationships>
</file>

<file path=ppt/slides/_rels/slide13.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28.jpeg" Type="http://schemas.openxmlformats.org/officeDocument/2006/relationships/image"/></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image" Target="../media/image36.jpe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7.jpeg"/><Relationship Id="rId3" Type="http://schemas.openxmlformats.org/officeDocument/2006/relationships/image" Target="../media/image3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0.jpeg"/><Relationship Id="rId3" Type="http://schemas.openxmlformats.org/officeDocument/2006/relationships/image" Target="../media/image41.jpg"/></Relationships>
</file>

<file path=ppt/slides/_rels/slide21.xml.rels><?xml version="1.0" encoding="UTF-8" standalone="yes" ?><Relationships xmlns="http://schemas.openxmlformats.org/package/2006/relationships"><Relationship Id="rId1" Target="../slideLayouts/slideLayout6.xml" Type="http://schemas.openxmlformats.org/officeDocument/2006/relationships/slideLayout"/><Relationship Id="rId2" Target="../media/image42.jpeg" Type="http://schemas.openxmlformats.org/officeDocument/2006/relationships/image"/></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jpeg"/><Relationship Id="rId3"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arget="../media/image46.png" Type="http://schemas.openxmlformats.org/officeDocument/2006/relationships/image"/><Relationship Id="rId4" Target="../media/image47.jpeg" Type="http://schemas.openxmlformats.org/officeDocument/2006/relationships/image"/><Relationship Id="rId1" Target="../slideLayouts/slideLayout6.xml" Type="http://schemas.openxmlformats.org/officeDocument/2006/relationships/slideLayout"/><Relationship Id="rId2" Target="../media/image45.jpeg" Type="http://schemas.openxmlformats.org/officeDocument/2006/relationships/image"/></Relationships>
</file>

<file path=ppt/slides/_rels/slide24.xml.rels><?xml version="1.0" encoding="UTF-8" standalone="yes" ?><Relationships xmlns="http://schemas.openxmlformats.org/package/2006/relationships"><Relationship Id="rId1" Target="../slideLayouts/slideLayout6.xml" Type="http://schemas.openxmlformats.org/officeDocument/2006/relationships/slideLayout"/><Relationship Id="rId2" Target="../media/image48.jpeg" Type="http://schemas.openxmlformats.org/officeDocument/2006/relationships/image"/></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png"/><Relationship Id="rId3"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arget="../media/image52.jpeg" Type="http://schemas.openxmlformats.org/officeDocument/2006/relationships/image"/><Relationship Id="rId4" Target="../embeddings/oleObject1.bin" Type="http://schemas.openxmlformats.org/officeDocument/2006/relationships/oleObject"/><Relationship Id="rId5" Target="../media/image51.png" Type="http://schemas.openxmlformats.org/officeDocument/2006/relationships/image"/><Relationship Id="rId6" Target="../media/image51.png" Type="http://schemas.openxmlformats.org/officeDocument/2006/relationships/image"/><Relationship Id="rId2" Target="../slideLayouts/slideLayout2.xml" Type="http://schemas.openxmlformats.org/officeDocument/2006/relationships/slideLayout"/></Relationships>
</file>

<file path=ppt/slides/_rels/slide27.xml.rels><?xml version="1.0" encoding="UTF-8" standalone="yes" ?><Relationships xmlns="http://schemas.openxmlformats.org/package/2006/relationships"><Relationship Id="rId3" Target="../media/image54.jpeg" Type="http://schemas.openxmlformats.org/officeDocument/2006/relationships/image"/><Relationship Id="rId4" Target="../media/image55.jpg" Type="http://schemas.openxmlformats.org/officeDocument/2006/relationships/image"/><Relationship Id="rId1" Target="../slideLayouts/slideLayout6.xml" Type="http://schemas.openxmlformats.org/officeDocument/2006/relationships/slideLayout"/><Relationship Id="rId2" Target="../media/image53.jpeg" Type="http://schemas.openxmlformats.org/officeDocument/2006/relationships/image"/></Relationships>
</file>

<file path=ppt/slides/_rels/slide28.xml.rels><?xml version="1.0" encoding="UTF-8" standalone="yes" ?><Relationships xmlns="http://schemas.openxmlformats.org/package/2006/relationships"><Relationship Id="rId3" Target="../media/image57.jpeg" Type="http://schemas.openxmlformats.org/officeDocument/2006/relationships/image"/><Relationship Id="rId4" Target="../media/image58.jpeg" Type="http://schemas.openxmlformats.org/officeDocument/2006/relationships/image"/><Relationship Id="rId1" Target="../slideLayouts/slideLayout2.xml" Type="http://schemas.openxmlformats.org/officeDocument/2006/relationships/slideLayout"/><Relationship Id="rId2" Target="../media/image56.jpeg" Type="http://schemas.openxmlformats.org/officeDocument/2006/relationships/image"/></Relationships>
</file>

<file path=ppt/slides/_rels/slide29.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59.jpeg" Type="http://schemas.openxmlformats.org/officeDocument/2006/relationships/image"/></Relationships>
</file>

<file path=ppt/slides/_rels/slide3.xml.rels><?xml version="1.0" encoding="UTF-8" standalone="yes" ?><Relationships xmlns="http://schemas.openxmlformats.org/package/2006/relationships"><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 Id="rId6" Target="../media/image11.jpeg" Type="http://schemas.openxmlformats.org/officeDocument/2006/relationships/image"/><Relationship Id="rId1" Target="../slideLayouts/slideLayout6.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 ?><Relationships xmlns="http://schemas.openxmlformats.org/package/2006/relationships"><Relationship Id="rId3" Target="../media/image60.jpeg" Type="http://schemas.openxmlformats.org/officeDocument/2006/relationships/image"/><Relationship Id="rId4" Target="../media/image61.jpeg" Type="http://schemas.openxmlformats.org/officeDocument/2006/relationships/image"/><Relationship Id="rId5" Target="../media/image62.jpeg" Type="http://schemas.openxmlformats.org/officeDocument/2006/relationships/image"/><Relationship Id="rId1" Target="../slideLayouts/slideLayout6.xml" Type="http://schemas.openxmlformats.org/officeDocument/2006/relationships/slideLayout"/><Relationship Id="rId2" Target="../media/image55.jpg" Type="http://schemas.openxmlformats.org/officeDocument/2006/relationships/image"/></Relationships>
</file>

<file path=ppt/slides/_rels/slide31.xml.rels><?xml version="1.0" encoding="UTF-8" standalone="yes" ?><Relationships xmlns="http://schemas.openxmlformats.org/package/2006/relationships"><Relationship Id="rId3" Target="../media/image60.jpeg" Type="http://schemas.openxmlformats.org/officeDocument/2006/relationships/image"/><Relationship Id="rId4" Target="../media/image61.jpeg" Type="http://schemas.openxmlformats.org/officeDocument/2006/relationships/image"/><Relationship Id="rId5" Target="../media/image62.jpeg" Type="http://schemas.openxmlformats.org/officeDocument/2006/relationships/image"/><Relationship Id="rId1" Target="../slideLayouts/slideLayout6.xml" Type="http://schemas.openxmlformats.org/officeDocument/2006/relationships/slideLayout"/><Relationship Id="rId2" Target="../media/image55.jpg" Type="http://schemas.openxmlformats.org/officeDocument/2006/relationships/image"/></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3.jpeg"/><Relationship Id="rId3"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image" Target="../media/image66.jpeg"/><Relationship Id="rId1" Type="http://schemas.openxmlformats.org/officeDocument/2006/relationships/slideLayout" Target="../slideLayouts/slideLayout2.xml"/><Relationship Id="rId2" Type="http://schemas.openxmlformats.org/officeDocument/2006/relationships/image" Target="../media/image64.jpeg"/></Relationships>
</file>

<file path=ppt/slides/_rels/slide34.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67.jpeg" Type="http://schemas.openxmlformats.org/officeDocument/2006/relationships/image"/></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6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0.wmf"/><Relationship Id="rId3" Type="http://schemas.openxmlformats.org/officeDocument/2006/relationships/image" Target="../media/image7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0.wmf"/><Relationship Id="rId3" Type="http://schemas.openxmlformats.org/officeDocument/2006/relationships/image" Target="../media/image7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wmf"/><Relationship Id="rId3" Type="http://schemas.openxmlformats.org/officeDocument/2006/relationships/image" Target="../media/image73.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wmf"/><Relationship Id="rId3" Type="http://schemas.openxmlformats.org/officeDocument/2006/relationships/image" Target="../media/image7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7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75.jpeg"/></Relationships>
</file>

<file path=ppt/slides/_rels/slide43.xml.rels><?xml version="1.0" encoding="UTF-8" standalone="yes"?>
<Relationships xmlns="http://schemas.openxmlformats.org/package/2006/relationships"><Relationship Id="rId3" Type="http://schemas.openxmlformats.org/officeDocument/2006/relationships/image" Target="../media/image76.jpeg"/><Relationship Id="rId4" Type="http://schemas.openxmlformats.org/officeDocument/2006/relationships/image" Target="../media/image77.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79.jpeg"/></Relationships>
</file>

<file path=ppt/slides/_rels/slide46.xml.rels><?xml version="1.0" encoding="UTF-8" standalone="yes" ?><Relationships xmlns="http://schemas.openxmlformats.org/package/2006/relationships"><Relationship Id="rId3" Target="../media/image81.jpeg" Type="http://schemas.openxmlformats.org/officeDocument/2006/relationships/image"/><Relationship Id="rId4" Target="../media/image82.jpeg" Type="http://schemas.openxmlformats.org/officeDocument/2006/relationships/image"/><Relationship Id="rId1" Target="../slideLayouts/slideLayout2.xml" Type="http://schemas.openxmlformats.org/officeDocument/2006/relationships/slideLayout"/><Relationship Id="rId2" Target="../media/image80.jpeg" Type="http://schemas.openxmlformats.org/officeDocument/2006/relationships/image"/></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7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86.jpeg"/><Relationship Id="rId4" Type="http://schemas.openxmlformats.org/officeDocument/2006/relationships/image" Target="../media/image87.jpeg"/><Relationship Id="rId1" Type="http://schemas.openxmlformats.org/officeDocument/2006/relationships/slideLayout" Target="../slideLayouts/slideLayout12.xml"/><Relationship Id="rId2" Type="http://schemas.openxmlformats.org/officeDocument/2006/relationships/image" Target="../media/image8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8.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Mtetna.MPG" TargetMode="External"/><Relationship Id="rId3" Type="http://schemas.openxmlformats.org/officeDocument/2006/relationships/image" Target="../media/image89.jpeg"/></Relationships>
</file>

<file path=ppt/slides/_rels/slide53.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90.jpeg" Type="http://schemas.openxmlformats.org/officeDocument/2006/relationships/image"/></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1.png"/></Relationships>
</file>

<file path=ppt/slides/_rels/slide55.xml.rels><?xml version="1.0" encoding="UTF-8" standalone="yes" ?><Relationships xmlns="http://schemas.openxmlformats.org/package/2006/relationships"><Relationship Id="rId1" Target="../slideLayouts/slideLayout12.xml" Type="http://schemas.openxmlformats.org/officeDocument/2006/relationships/slideLayout"/><Relationship Id="rId2" Target="../media/image92.jpeg" Type="http://schemas.openxmlformats.org/officeDocument/2006/relationships/image"/></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3.jpeg"/></Relationships>
</file>

<file path=ppt/slides/_rels/slide57.xml.rels><?xml version="1.0" encoding="UTF-8" standalone="yes"?>
<Relationships xmlns="http://schemas.openxmlformats.org/package/2006/relationships"><Relationship Id="rId3" Type="http://schemas.openxmlformats.org/officeDocument/2006/relationships/image" Target="../media/image94.png"/><Relationship Id="rId4" Type="http://schemas.openxmlformats.org/officeDocument/2006/relationships/image" Target="../media/image95.pn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6.jpeg"/><Relationship Id="rId3" Type="http://schemas.openxmlformats.org/officeDocument/2006/relationships/image" Target="../media/image97.jpeg"/></Relationships>
</file>

<file path=ppt/slides/_rels/slide59.xml.rels><?xml version="1.0" encoding="UTF-8" standalone="yes" ?><Relationships xmlns="http://schemas.openxmlformats.org/package/2006/relationships"><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 Id="rId6" Target="../media/image11.jpeg" Type="http://schemas.openxmlformats.org/officeDocument/2006/relationships/image"/><Relationship Id="rId1" Target="../slideLayouts/slideLayout6.xml" Type="http://schemas.openxmlformats.org/officeDocument/2006/relationships/slideLayout"/><Relationship Id="rId2" Target="../notesSlides/notesSlide18.xml" Type="http://schemas.openxmlformats.org/officeDocument/2006/relationships/notesSlide"/></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98.jpeg"/><Relationship Id="rId4" Type="http://schemas.openxmlformats.org/officeDocument/2006/relationships/image" Target="../media/image99.jpeg"/><Relationship Id="rId5" Type="http://schemas.openxmlformats.org/officeDocument/2006/relationships/image" Target="../media/image100.jpeg"/><Relationship Id="rId6" Type="http://schemas.openxmlformats.org/officeDocument/2006/relationships/image" Target="../media/image101.jpe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61.xml.rels><?xml version="1.0" encoding="UTF-8" standalone="yes" ?><Relationships xmlns="http://schemas.openxmlformats.org/package/2006/relationships"><Relationship Id="rId1" Target="../slideLayouts/slideLayout6.xml" Type="http://schemas.openxmlformats.org/officeDocument/2006/relationships/slideLayout"/><Relationship Id="rId2" Target="../media/image102.jpeg" Type="http://schemas.openxmlformats.org/officeDocument/2006/relationships/image"/></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03.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4.png"/></Relationships>
</file>

<file path=ppt/slides/_rels/slide64.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106.jpeg"/><Relationship Id="rId1" Type="http://schemas.openxmlformats.org/officeDocument/2006/relationships/slideLayout" Target="../slideLayouts/slideLayout6.xml"/><Relationship Id="rId2" Type="http://schemas.openxmlformats.org/officeDocument/2006/relationships/image" Target="../media/image105.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07.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 Id="rId3" Type="http://schemas.openxmlformats.org/officeDocument/2006/relationships/image" Target="../media/image108.jpeg"/></Relationships>
</file>

<file path=ppt/slides/_rels/slide67.xml.rels><?xml version="1.0" encoding="UTF-8" standalone="yes" ?><Relationships xmlns="http://schemas.openxmlformats.org/package/2006/relationships"><Relationship Id="rId1" Target="../slideLayouts/slideLayout23.xml" Type="http://schemas.openxmlformats.org/officeDocument/2006/relationships/slideLayout"/><Relationship Id="rId2" Target="../media/image109.jpeg" Type="http://schemas.openxmlformats.org/officeDocument/2006/relationships/image"/></Relationships>
</file>

<file path=ppt/slides/_rels/slide68.xml.rels><?xml version="1.0" encoding="UTF-8" standalone="yes" ?><Relationships xmlns="http://schemas.openxmlformats.org/package/2006/relationships"><Relationship Id="rId1" Target="../slideLayouts/slideLayout23.xml" Type="http://schemas.openxmlformats.org/officeDocument/2006/relationships/slideLayout"/><Relationship Id="rId2" Target="../media/image110.jpeg" Type="http://schemas.openxmlformats.org/officeDocument/2006/relationships/image"/></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11.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0.jpeg"/><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12.jpeg"/></Relationships>
</file>

<file path=ppt/slides/_rels/slide71.xml.rels><?xml version="1.0" encoding="UTF-8" standalone="yes" ?><Relationships xmlns="http://schemas.openxmlformats.org/package/2006/relationships"><Relationship Id="rId1" Target="../slideLayouts/slideLayout23.xml" Type="http://schemas.openxmlformats.org/officeDocument/2006/relationships/slideLayout"/><Relationship Id="rId2" Target="../media/image113.jpeg" Type="http://schemas.openxmlformats.org/officeDocument/2006/relationships/image"/></Relationships>
</file>

<file path=ppt/slides/_rels/slide72.xml.rels><?xml version="1.0" encoding="UTF-8" standalone="yes" ?><Relationships xmlns="http://schemas.openxmlformats.org/package/2006/relationships"><Relationship Id="rId1" Target="../slideLayouts/slideLayout23.xml" Type="http://schemas.openxmlformats.org/officeDocument/2006/relationships/slideLayout"/><Relationship Id="rId2" Target="../media/image114.jpeg" Type="http://schemas.openxmlformats.org/officeDocument/2006/relationships/image"/></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arget="../slideLayouts/slideLayout12.xml" Type="http://schemas.openxmlformats.org/officeDocument/2006/relationships/slideLayout"/><Relationship Id="rId2" Target="../media/image92.jpeg" Type="http://schemas.openxmlformats.org/officeDocument/2006/relationships/image"/></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6.wmf"/></Relationships>
</file>

<file path=ppt/slides/_rels/slide77.xml.rels><?xml version="1.0" encoding="UTF-8" standalone="yes" ?><Relationships xmlns="http://schemas.openxmlformats.org/package/2006/relationships"><Relationship Id="rId3" Target="../media/image118.jpeg" Type="http://schemas.openxmlformats.org/officeDocument/2006/relationships/image"/><Relationship Id="rId4" Target="../media/image119.jpeg" Type="http://schemas.openxmlformats.org/officeDocument/2006/relationships/image"/><Relationship Id="rId1" Target="../slideLayouts/slideLayout6.xml" Type="http://schemas.openxmlformats.org/officeDocument/2006/relationships/slideLayout"/><Relationship Id="rId2" Target="../media/image117.jpeg" Type="http://schemas.openxmlformats.org/officeDocument/2006/relationships/image"/></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0.jpeg"/><Relationship Id="rId3" Type="http://schemas.microsoft.com/office/2007/relationships/hdphoto" Target="../media/hdphoto2.wdp"/></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1.jpeg"/><Relationship Id="rId3" Type="http://schemas.microsoft.com/office/2007/relationships/hdphoto" Target="../media/hdphoto3.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jpeg"/></Relationships>
</file>

<file path=ppt/slides/_rels/slide80.xml.rels><?xml version="1.0" encoding="UTF-8" standalone="yes" ?><Relationships xmlns="http://schemas.openxmlformats.org/package/2006/relationships"><Relationship Id="rId1" Target="../slideLayouts/slideLayout14.xml" Type="http://schemas.openxmlformats.org/officeDocument/2006/relationships/slideLayout"/><Relationship Id="rId2" Target="../media/image122.jpeg" Type="http://schemas.openxmlformats.org/officeDocument/2006/relationships/image"/></Relationships>
</file>

<file path=ppt/slides/_rels/slide81.xml.rels><?xml version="1.0" encoding="UTF-8" standalone="yes"?>
<Relationships xmlns="http://schemas.openxmlformats.org/package/2006/relationships"><Relationship Id="rId3" Type="http://schemas.openxmlformats.org/officeDocument/2006/relationships/image" Target="../media/image124.jpeg"/><Relationship Id="rId4" Type="http://schemas.openxmlformats.org/officeDocument/2006/relationships/image" Target="../media/image125.jpeg"/><Relationship Id="rId5" Type="http://schemas.openxmlformats.org/officeDocument/2006/relationships/image" Target="../media/image126.png"/><Relationship Id="rId6" Type="http://schemas.openxmlformats.org/officeDocument/2006/relationships/image" Target="../media/image127.jpeg"/><Relationship Id="rId1" Type="http://schemas.openxmlformats.org/officeDocument/2006/relationships/slideLayout" Target="../slideLayouts/slideLayout12.xml"/><Relationship Id="rId2" Type="http://schemas.openxmlformats.org/officeDocument/2006/relationships/image" Target="../media/image123.jpeg"/></Relationships>
</file>

<file path=ppt/slides/_rels/slide82.xml.rels><?xml version="1.0" encoding="UTF-8" standalone="yes"?>
<Relationships xmlns="http://schemas.openxmlformats.org/package/2006/relationships"><Relationship Id="rId3" Type="http://schemas.openxmlformats.org/officeDocument/2006/relationships/image" Target="../media/image126.png"/><Relationship Id="rId4" Type="http://schemas.openxmlformats.org/officeDocument/2006/relationships/image" Target="../media/image127.jpeg"/><Relationship Id="rId1" Type="http://schemas.openxmlformats.org/officeDocument/2006/relationships/slideLayout" Target="../slideLayouts/slideLayout12.xml"/><Relationship Id="rId2" Type="http://schemas.openxmlformats.org/officeDocument/2006/relationships/image" Target="../media/image128.jpeg"/></Relationships>
</file>

<file path=ppt/slides/_rels/slide83.xml.rels><?xml version="1.0" encoding="UTF-8" standalone="yes" ?><Relationships xmlns="http://schemas.openxmlformats.org/package/2006/relationships"><Relationship Id="rId1" Target="../slideLayouts/slideLayout16.xml" Type="http://schemas.openxmlformats.org/officeDocument/2006/relationships/slideLayout"/><Relationship Id="rId2" Target="../media/image129.jpeg" Type="http://schemas.openxmlformats.org/officeDocument/2006/relationships/image"/></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30.png"/></Relationships>
</file>

<file path=ppt/slides/_rels/slide85.xml.rels><?xml version="1.0" encoding="UTF-8" standalone="yes"?>
<Relationships xmlns="http://schemas.openxmlformats.org/package/2006/relationships"><Relationship Id="rId3" Type="http://schemas.openxmlformats.org/officeDocument/2006/relationships/image" Target="../media/image132.jpeg"/><Relationship Id="rId4" Type="http://schemas.openxmlformats.org/officeDocument/2006/relationships/image" Target="../media/image133.jpeg"/><Relationship Id="rId5" Type="http://schemas.openxmlformats.org/officeDocument/2006/relationships/image" Target="../media/image134.jpeg"/><Relationship Id="rId1" Type="http://schemas.openxmlformats.org/officeDocument/2006/relationships/slideLayout" Target="../slideLayouts/slideLayout12.xml"/><Relationship Id="rId2" Type="http://schemas.openxmlformats.org/officeDocument/2006/relationships/image" Target="../media/image131.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5.png"/></Relationships>
</file>

<file path=ppt/slides/_rels/slide87.xml.rels><?xml version="1.0" encoding="UTF-8" standalone="yes" ?><Relationships xmlns="http://schemas.openxmlformats.org/package/2006/relationships"><Relationship Id="rId1" Target="../slideLayouts/slideLayout6.xml" Type="http://schemas.openxmlformats.org/officeDocument/2006/relationships/slideLayout"/><Relationship Id="rId2" Target="../media/image136.jpeg" Type="http://schemas.openxmlformats.org/officeDocument/2006/relationships/image"/></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3.xml"/></Relationships>
</file>

<file path=ppt/slides/_rels/slide89.xml.rels><?xml version="1.0" encoding="UTF-8" standalone="yes" ?><Relationships xmlns="http://schemas.openxmlformats.org/package/2006/relationships"><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 Id="rId6" Target="../media/image11.jpeg" Type="http://schemas.openxmlformats.org/officeDocument/2006/relationships/image"/><Relationship Id="rId1" Target="../slideLayouts/slideLayout2.xml" Type="http://schemas.openxmlformats.org/officeDocument/2006/relationships/slideLayout"/><Relationship Id="rId2" Target="../notesSlides/notesSlide23.xml" Type="http://schemas.openxmlformats.org/officeDocument/2006/relationships/notesSlide"/></Relationships>
</file>

<file path=ppt/slides/_rels/slide9.xml.rels><?xml version="1.0" encoding="UTF-8" standalone="yes" ?><Relationships xmlns="http://schemas.openxmlformats.org/package/2006/relationships"><Relationship Id="rId1" Target="../slideLayouts/slideLayout6.xml" Type="http://schemas.openxmlformats.org/officeDocument/2006/relationships/slideLayout"/><Relationship Id="rId2" Target="../media/image22.jpeg" Type="http://schemas.openxmlformats.org/officeDocument/2006/relationships/image"/></Relationships>
</file>

<file path=ppt/slides/_rels/slide90.xml.rels><?xml version="1.0" encoding="UTF-8" standalone="yes" ?><Relationships xmlns="http://schemas.openxmlformats.org/package/2006/relationships"><Relationship Id="rId1" Target="../slideLayouts/slideLayout12.xml" Type="http://schemas.openxmlformats.org/officeDocument/2006/relationships/slideLayout"/><Relationship Id="rId2" Target="../media/image137.jpeg" Type="http://schemas.openxmlformats.org/officeDocument/2006/relationships/image"/></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8.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9.png"/></Relationships>
</file>

<file path=ppt/slides/_rels/slide93.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40.jpeg" Type="http://schemas.openxmlformats.org/officeDocument/2006/relationships/image"/></Relationships>
</file>

<file path=ppt/slides/_rels/slide94.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41.jpeg" Type="http://schemas.openxmlformats.org/officeDocument/2006/relationships/image"/></Relationships>
</file>

<file path=ppt/slides/_rels/slide95.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42.jpeg" Type="http://schemas.openxmlformats.org/officeDocument/2006/relationships/image"/></Relationships>
</file>

<file path=ppt/slides/_rels/slide96.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43.jpeg" Type="http://schemas.openxmlformats.org/officeDocument/2006/relationships/image"/></Relationships>
</file>

<file path=ppt/slides/_rels/slide97.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44.jpeg" Type="http://schemas.openxmlformats.org/officeDocument/2006/relationships/image"/></Relationships>
</file>

<file path=ppt/slides/_rels/slide98.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45.jpeg" Type="http://schemas.openxmlformats.org/officeDocument/2006/relationships/image"/></Relationships>
</file>

<file path=ppt/slides/_rels/slide99.xml.rels><?xml version="1.0" encoding="UTF-8" standalone="yes"?>
<Relationships xmlns="http://schemas.openxmlformats.org/package/2006/relationships"><Relationship Id="rId3" Type="http://schemas.openxmlformats.org/officeDocument/2006/relationships/image" Target="../media/image98.jpeg"/><Relationship Id="rId4" Type="http://schemas.openxmlformats.org/officeDocument/2006/relationships/image" Target="../media/image99.jpeg"/><Relationship Id="rId5" Type="http://schemas.openxmlformats.org/officeDocument/2006/relationships/image" Target="../media/image100.jpeg"/><Relationship Id="rId6" Type="http://schemas.openxmlformats.org/officeDocument/2006/relationships/image" Target="../media/image101.jpeg"/><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ctrTitle"/>
          </p:nvPr>
        </p:nvSpPr>
        <p:spPr/>
        <p:txBody>
          <a:bodyPr/>
          <a:lstStyle/>
          <a:p>
            <a:r>
              <a:rPr lang="en-US" dirty="0" smtClean="0">
                <a:latin typeface="Calibri" charset="0"/>
              </a:rPr>
              <a:t>Land system </a:t>
            </a:r>
            <a:r>
              <a:rPr lang="en-US" dirty="0" err="1" smtClean="0">
                <a:latin typeface="Calibri" charset="0"/>
              </a:rPr>
              <a:t>modelling</a:t>
            </a:r>
            <a:r>
              <a:rPr lang="en-US" dirty="0" smtClean="0">
                <a:latin typeface="Calibri" charset="0"/>
              </a:rPr>
              <a:t> for a sustainable world</a:t>
            </a:r>
            <a:endParaRPr lang="pt-BR" i="1" dirty="0">
              <a:latin typeface="Calibri" charset="0"/>
            </a:endParaRPr>
          </a:p>
        </p:txBody>
      </p:sp>
      <p:sp>
        <p:nvSpPr>
          <p:cNvPr id="7171" name="Rectangle 3"/>
          <p:cNvSpPr>
            <a:spLocks noGrp="1" noChangeArrowheads="1"/>
          </p:cNvSpPr>
          <p:nvPr>
            <p:ph type="subTitle" idx="1"/>
          </p:nvPr>
        </p:nvSpPr>
        <p:spPr>
          <a:xfrm>
            <a:off x="2971800" y="4267200"/>
            <a:ext cx="6172200" cy="1752600"/>
          </a:xfrm>
        </p:spPr>
        <p:txBody>
          <a:bodyPr/>
          <a:lstStyle/>
          <a:p>
            <a:pPr eaLnBrk="1" hangingPunct="1">
              <a:defRPr/>
            </a:pPr>
            <a:r>
              <a:rPr lang="pt-BR" sz="2800" dirty="0" smtClean="0">
                <a:solidFill>
                  <a:schemeClr val="bg2">
                    <a:lumMod val="75000"/>
                  </a:schemeClr>
                </a:solidFill>
                <a:ea typeface="+mn-ea"/>
                <a:cs typeface="+mn-cs"/>
              </a:rPr>
              <a:t>Gilberto Câmara, INPE</a:t>
            </a:r>
          </a:p>
        </p:txBody>
      </p:sp>
      <p:sp>
        <p:nvSpPr>
          <p:cNvPr id="4" name="Rectangle 3"/>
          <p:cNvSpPr txBox="1">
            <a:spLocks noChangeArrowheads="1"/>
          </p:cNvSpPr>
          <p:nvPr/>
        </p:nvSpPr>
        <p:spPr bwMode="auto">
          <a:xfrm>
            <a:off x="3143250" y="857250"/>
            <a:ext cx="6000750" cy="857250"/>
          </a:xfrm>
          <a:prstGeom prst="rect">
            <a:avLst/>
          </a:prstGeom>
          <a:noFill/>
          <a:ln w="9525">
            <a:noFill/>
            <a:miter lim="800000"/>
            <a:headEnd/>
            <a:tailEnd/>
          </a:ln>
        </p:spPr>
        <p:txBody>
          <a:bodyPr/>
          <a:lstStyle/>
          <a:p>
            <a:pPr defTabSz="914400" fontAlgn="base">
              <a:spcBef>
                <a:spcPct val="20000"/>
              </a:spcBef>
              <a:spcAft>
                <a:spcPct val="0"/>
              </a:spcAft>
              <a:buClr>
                <a:srgbClr val="00007D"/>
              </a:buClr>
              <a:buSzPct val="75000"/>
              <a:buFont typeface="Wingdings" pitchFamily="2" charset="2"/>
              <a:buNone/>
              <a:defRPr/>
            </a:pPr>
            <a:endParaRPr lang="pt-BR" sz="2000" kern="0" dirty="0">
              <a:solidFill>
                <a:srgbClr val="000000"/>
              </a:solidFill>
              <a:latin typeface="Humnst777 BT"/>
              <a:ea typeface="ＭＳ Ｐゴシック" charset="0"/>
              <a:cs typeface="ＭＳ Ｐゴシック" charset="0"/>
            </a:endParaRPr>
          </a:p>
        </p:txBody>
      </p:sp>
      <p:sp>
        <p:nvSpPr>
          <p:cNvPr id="5" name="Retângulo 4"/>
          <p:cNvSpPr/>
          <p:nvPr/>
        </p:nvSpPr>
        <p:spPr>
          <a:xfrm>
            <a:off x="1449388" y="6119813"/>
            <a:ext cx="7342187" cy="584200"/>
          </a:xfrm>
          <a:prstGeom prst="rect">
            <a:avLst/>
          </a:prstGeom>
          <a:solidFill>
            <a:schemeClr val="accent2">
              <a:lumMod val="40000"/>
              <a:lumOff val="60000"/>
            </a:schemeClr>
          </a:solidFill>
        </p:spPr>
        <p:txBody>
          <a:bodyPr>
            <a:spAutoFit/>
          </a:bodyPr>
          <a:lstStyle/>
          <a:p>
            <a:pPr defTabSz="914400" fontAlgn="base">
              <a:spcBef>
                <a:spcPct val="0"/>
              </a:spcBef>
              <a:spcAft>
                <a:spcPct val="0"/>
              </a:spcAft>
              <a:defRPr/>
            </a:pPr>
            <a:r>
              <a:rPr lang="pt-BR" sz="1600">
                <a:solidFill>
                  <a:srgbClr val="00005E"/>
                </a:solidFill>
                <a:latin typeface="Calibri" charset="0"/>
                <a:ea typeface="ＭＳ Ｐゴシック" charset="0"/>
                <a:cs typeface="ＭＳ Ｐゴシック" charset="0"/>
              </a:rPr>
              <a:t>Licence: Creative Commons  ̶̶̶̶  By Attribution  ̶̶̶̶  Non Commercial  ̶̶̶̶  Share Alike</a:t>
            </a:r>
          </a:p>
          <a:p>
            <a:pPr defTabSz="914400" fontAlgn="base">
              <a:spcBef>
                <a:spcPct val="0"/>
              </a:spcBef>
              <a:spcAft>
                <a:spcPct val="0"/>
              </a:spcAft>
              <a:defRPr/>
            </a:pPr>
            <a:r>
              <a:rPr lang="pt-BR" sz="1600">
                <a:solidFill>
                  <a:srgbClr val="00005E"/>
                </a:solidFill>
                <a:latin typeface="Calibri" charset="0"/>
                <a:ea typeface="ＭＳ Ｐゴシック" charset="0"/>
                <a:cs typeface="ＭＳ Ｐゴシック" charset="0"/>
              </a:rPr>
              <a:t>http://creativecommons.org/licenses/by-nc-sa/2.5/</a:t>
            </a:r>
          </a:p>
        </p:txBody>
      </p:sp>
      <p:pic>
        <p:nvPicPr>
          <p:cNvPr id="12293"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3350" y="6196013"/>
            <a:ext cx="12985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09548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use transitions</a:t>
            </a:r>
            <a:endParaRPr lang="en-US" dirty="0"/>
          </a:p>
        </p:txBody>
      </p:sp>
      <p:pic>
        <p:nvPicPr>
          <p:cNvPr id="3" name="Picture 2" descr="F1.large.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5800" y="1269343"/>
            <a:ext cx="7898305" cy="5072193"/>
          </a:xfrm>
          <a:prstGeom prst="rect">
            <a:avLst/>
          </a:prstGeom>
        </p:spPr>
      </p:pic>
      <p:sp>
        <p:nvSpPr>
          <p:cNvPr id="4" name="Text Box 3"/>
          <p:cNvSpPr txBox="1">
            <a:spLocks noChangeArrowheads="1"/>
          </p:cNvSpPr>
          <p:nvPr/>
        </p:nvSpPr>
        <p:spPr bwMode="auto">
          <a:xfrm>
            <a:off x="5456562" y="6488668"/>
            <a:ext cx="3687438" cy="369332"/>
          </a:xfrm>
          <a:prstGeom prst="rect">
            <a:avLst/>
          </a:prstGeom>
          <a:solidFill>
            <a:schemeClr val="accent6">
              <a:lumMod val="20000"/>
              <a:lumOff val="80000"/>
            </a:schemeClr>
          </a:solidFill>
          <a:ln>
            <a:noFill/>
          </a:ln>
          <a:effectLst/>
          <a:extLst/>
        </p:spPr>
        <p:txBody>
          <a:bodyPr wrap="square">
            <a:spAutoFit/>
          </a:bodyPr>
          <a:lstStyle/>
          <a:p>
            <a:pPr algn="r">
              <a:spcBef>
                <a:spcPct val="50000"/>
              </a:spcBef>
              <a:defRPr/>
            </a:pPr>
            <a:r>
              <a:rPr lang="en-GB" sz="1800" dirty="0" smtClean="0">
                <a:solidFill>
                  <a:schemeClr val="bg2">
                    <a:lumMod val="75000"/>
                  </a:schemeClr>
                </a:solidFill>
                <a:latin typeface="Calibri"/>
                <a:cs typeface="Calibri"/>
              </a:rPr>
              <a:t>source: Foley et al. (Science, 2007)</a:t>
            </a:r>
            <a:endParaRPr lang="en-GB" sz="1800" dirty="0">
              <a:solidFill>
                <a:schemeClr val="bg2">
                  <a:lumMod val="75000"/>
                </a:schemeClr>
              </a:solidFill>
              <a:latin typeface="Calibri"/>
              <a:cs typeface="Calibri"/>
            </a:endParaRPr>
          </a:p>
        </p:txBody>
      </p:sp>
    </p:spTree>
    <p:extLst>
      <p:ext uri="{BB962C8B-B14F-4D97-AF65-F5344CB8AC3E}">
        <p14:creationId xmlns:p14="http://schemas.microsoft.com/office/powerpoint/2010/main" val="14605395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most remote sensing researchers like Indiana Jones?</a:t>
            </a:r>
            <a:endParaRPr lang="en-US" dirty="0"/>
          </a:p>
        </p:txBody>
      </p:sp>
      <p:pic>
        <p:nvPicPr>
          <p:cNvPr id="5" name="Picture 4"/>
          <p:cNvPicPr>
            <a:picLocks noChangeAspect="1"/>
          </p:cNvPicPr>
          <p:nvPr/>
        </p:nvPicPr>
        <p:blipFill>
          <a:blip r:embed="rId2"/>
          <a:stretch>
            <a:fillRect/>
          </a:stretch>
        </p:blipFill>
        <p:spPr>
          <a:xfrm>
            <a:off x="685801" y="1424940"/>
            <a:ext cx="3531282" cy="3978909"/>
          </a:xfrm>
          <a:prstGeom prst="rect">
            <a:avLst/>
          </a:prstGeom>
        </p:spPr>
      </p:pic>
      <p:pic>
        <p:nvPicPr>
          <p:cNvPr id="7" name="Picture 6"/>
          <p:cNvPicPr>
            <a:picLocks noChangeAspect="1"/>
          </p:cNvPicPr>
          <p:nvPr/>
        </p:nvPicPr>
        <p:blipFill>
          <a:blip r:embed="rId3"/>
          <a:stretch>
            <a:fillRect/>
          </a:stretch>
        </p:blipFill>
        <p:spPr>
          <a:xfrm>
            <a:off x="5084152" y="1424940"/>
            <a:ext cx="3952025" cy="4038695"/>
          </a:xfrm>
          <a:prstGeom prst="rect">
            <a:avLst/>
          </a:prstGeom>
        </p:spPr>
      </p:pic>
    </p:spTree>
    <p:extLst>
      <p:ext uri="{BB962C8B-B14F-4D97-AF65-F5344CB8AC3E}">
        <p14:creationId xmlns:p14="http://schemas.microsoft.com/office/powerpoint/2010/main" val="38174088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…because they search for the Holy Grail! </a:t>
            </a:r>
            <a:endParaRPr lang="en-US" dirty="0"/>
          </a:p>
        </p:txBody>
      </p:sp>
      <p:pic>
        <p:nvPicPr>
          <p:cNvPr id="3" name="Picture 2"/>
          <p:cNvPicPr>
            <a:picLocks noChangeAspect="1"/>
          </p:cNvPicPr>
          <p:nvPr/>
        </p:nvPicPr>
        <p:blipFill>
          <a:blip r:embed="rId2"/>
          <a:stretch>
            <a:fillRect/>
          </a:stretch>
        </p:blipFill>
        <p:spPr>
          <a:xfrm>
            <a:off x="619267" y="1930806"/>
            <a:ext cx="8524733" cy="3629886"/>
          </a:xfrm>
          <a:prstGeom prst="rect">
            <a:avLst/>
          </a:prstGeom>
        </p:spPr>
      </p:pic>
      <p:pic>
        <p:nvPicPr>
          <p:cNvPr id="4" name="Picture 3"/>
          <p:cNvPicPr>
            <a:picLocks noChangeAspect="1"/>
          </p:cNvPicPr>
          <p:nvPr/>
        </p:nvPicPr>
        <p:blipFill>
          <a:blip r:embed="rId3"/>
          <a:stretch>
            <a:fillRect/>
          </a:stretch>
        </p:blipFill>
        <p:spPr>
          <a:xfrm>
            <a:off x="6984999" y="1007900"/>
            <a:ext cx="2159000" cy="2159000"/>
          </a:xfrm>
          <a:prstGeom prst="rect">
            <a:avLst/>
          </a:prstGeom>
        </p:spPr>
      </p:pic>
    </p:spTree>
    <p:extLst>
      <p:ext uri="{BB962C8B-B14F-4D97-AF65-F5344CB8AC3E}">
        <p14:creationId xmlns:p14="http://schemas.microsoft.com/office/powerpoint/2010/main" val="25845627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62000" y="762000"/>
            <a:ext cx="8153400" cy="544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The unbearable lightness of PRODES</a:t>
            </a:r>
            <a:endParaRPr lang="en-US" dirty="0"/>
          </a:p>
        </p:txBody>
      </p:sp>
      <p:sp>
        <p:nvSpPr>
          <p:cNvPr id="6" name="Retângulo 4"/>
          <p:cNvSpPr/>
          <p:nvPr/>
        </p:nvSpPr>
        <p:spPr>
          <a:xfrm>
            <a:off x="870465" y="6074763"/>
            <a:ext cx="7968735" cy="523113"/>
          </a:xfrm>
          <a:prstGeom prst="rect">
            <a:avLst/>
          </a:prstGeom>
          <a:solidFill>
            <a:schemeClr val="accent3">
              <a:lumMod val="95000"/>
              <a:alpha val="76000"/>
            </a:schemeClr>
          </a:solidFill>
        </p:spPr>
        <p:txBody>
          <a:bodyPr wrap="square" lIns="91330" tIns="45667" rIns="91330" bIns="45667">
            <a:spAutoFit/>
          </a:bodyPr>
          <a:lstStyle/>
          <a:p>
            <a:pPr algn="ctr">
              <a:defRPr/>
            </a:pPr>
            <a:r>
              <a:rPr lang="pt-BR" sz="2800" dirty="0" err="1" smtClean="0">
                <a:solidFill>
                  <a:schemeClr val="accent6">
                    <a:lumMod val="50000"/>
                  </a:schemeClr>
                </a:solidFill>
                <a:latin typeface="Calibri"/>
                <a:cs typeface="Calibri"/>
              </a:rPr>
              <a:t>Map</a:t>
            </a:r>
            <a:r>
              <a:rPr lang="pt-BR" sz="2800" dirty="0" smtClean="0">
                <a:solidFill>
                  <a:schemeClr val="accent6">
                    <a:lumMod val="50000"/>
                  </a:schemeClr>
                </a:solidFill>
                <a:latin typeface="Calibri"/>
                <a:cs typeface="Calibri"/>
              </a:rPr>
              <a:t> </a:t>
            </a:r>
            <a:r>
              <a:rPr lang="pt-BR" sz="2800" dirty="0" err="1" smtClean="0">
                <a:solidFill>
                  <a:schemeClr val="accent6">
                    <a:lumMod val="50000"/>
                  </a:schemeClr>
                </a:solidFill>
                <a:latin typeface="Calibri"/>
                <a:cs typeface="Calibri"/>
              </a:rPr>
              <a:t>of</a:t>
            </a:r>
            <a:r>
              <a:rPr lang="pt-BR" sz="2800" dirty="0" smtClean="0">
                <a:solidFill>
                  <a:schemeClr val="accent6">
                    <a:lumMod val="50000"/>
                  </a:schemeClr>
                </a:solidFill>
                <a:latin typeface="Calibri"/>
                <a:cs typeface="Calibri"/>
              </a:rPr>
              <a:t> complete </a:t>
            </a:r>
            <a:r>
              <a:rPr lang="pt-BR" sz="2800" dirty="0" err="1" smtClean="0">
                <a:solidFill>
                  <a:schemeClr val="accent6">
                    <a:lumMod val="50000"/>
                  </a:schemeClr>
                </a:solidFill>
                <a:latin typeface="Calibri"/>
                <a:cs typeface="Calibri"/>
              </a:rPr>
              <a:t>transitions</a:t>
            </a:r>
            <a:r>
              <a:rPr lang="pt-BR" sz="2800" dirty="0" smtClean="0">
                <a:solidFill>
                  <a:schemeClr val="accent6">
                    <a:lumMod val="50000"/>
                  </a:schemeClr>
                </a:solidFill>
                <a:latin typeface="Calibri"/>
                <a:cs typeface="Calibri"/>
              </a:rPr>
              <a:t> </a:t>
            </a:r>
            <a:r>
              <a:rPr lang="pt-BR" sz="2800" dirty="0" err="1" smtClean="0">
                <a:solidFill>
                  <a:schemeClr val="accent6">
                    <a:lumMod val="50000"/>
                  </a:schemeClr>
                </a:solidFill>
                <a:latin typeface="Calibri"/>
                <a:cs typeface="Calibri"/>
              </a:rPr>
              <a:t>of</a:t>
            </a:r>
            <a:r>
              <a:rPr lang="pt-BR" sz="2800" dirty="0" smtClean="0">
                <a:solidFill>
                  <a:schemeClr val="accent6">
                    <a:lumMod val="50000"/>
                  </a:schemeClr>
                </a:solidFill>
                <a:latin typeface="Calibri"/>
                <a:cs typeface="Calibri"/>
              </a:rPr>
              <a:t> </a:t>
            </a:r>
            <a:r>
              <a:rPr lang="pt-BR" sz="2800" dirty="0" err="1" smtClean="0">
                <a:solidFill>
                  <a:schemeClr val="accent6">
                    <a:lumMod val="50000"/>
                  </a:schemeClr>
                </a:solidFill>
                <a:latin typeface="Calibri"/>
                <a:cs typeface="Calibri"/>
              </a:rPr>
              <a:t>forest</a:t>
            </a:r>
            <a:r>
              <a:rPr lang="pt-BR" sz="2800" dirty="0" smtClean="0">
                <a:solidFill>
                  <a:schemeClr val="accent6">
                    <a:lumMod val="50000"/>
                  </a:schemeClr>
                </a:solidFill>
                <a:latin typeface="Calibri"/>
                <a:cs typeface="Calibri"/>
              </a:rPr>
              <a:t> </a:t>
            </a:r>
            <a:r>
              <a:rPr lang="pt-BR" sz="2800" dirty="0" err="1" smtClean="0">
                <a:solidFill>
                  <a:schemeClr val="accent6">
                    <a:lumMod val="50000"/>
                  </a:schemeClr>
                </a:solidFill>
                <a:latin typeface="Calibri"/>
                <a:cs typeface="Calibri"/>
              </a:rPr>
              <a:t>to</a:t>
            </a:r>
            <a:r>
              <a:rPr lang="pt-BR" sz="2800" dirty="0" smtClean="0">
                <a:solidFill>
                  <a:schemeClr val="accent6">
                    <a:lumMod val="50000"/>
                  </a:schemeClr>
                </a:solidFill>
                <a:latin typeface="Calibri"/>
                <a:cs typeface="Calibri"/>
              </a:rPr>
              <a:t> non-</a:t>
            </a:r>
            <a:r>
              <a:rPr lang="pt-BR" sz="2800" dirty="0" err="1" smtClean="0">
                <a:solidFill>
                  <a:schemeClr val="accent6">
                    <a:lumMod val="50000"/>
                  </a:schemeClr>
                </a:solidFill>
                <a:latin typeface="Calibri"/>
                <a:cs typeface="Calibri"/>
              </a:rPr>
              <a:t>forest</a:t>
            </a:r>
            <a:endParaRPr lang="pt-BR" sz="2800" dirty="0">
              <a:solidFill>
                <a:schemeClr val="accent6">
                  <a:lumMod val="50000"/>
                </a:schemeClr>
              </a:solidFill>
              <a:latin typeface="Calibri"/>
              <a:cs typeface="Calibri"/>
            </a:endParaRPr>
          </a:p>
        </p:txBody>
      </p:sp>
    </p:spTree>
    <p:extLst>
      <p:ext uri="{BB962C8B-B14F-4D97-AF65-F5344CB8AC3E}">
        <p14:creationId xmlns:p14="http://schemas.microsoft.com/office/powerpoint/2010/main" val="25796974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0178" name="Rectangle 3"/>
          <p:cNvSpPr>
            <a:spLocks noChangeArrowheads="1"/>
          </p:cNvSpPr>
          <p:nvPr/>
        </p:nvSpPr>
        <p:spPr bwMode="auto">
          <a:xfrm>
            <a:off x="0" y="5722471"/>
            <a:ext cx="9144000" cy="1135530"/>
          </a:xfrm>
          <a:prstGeom prst="rect">
            <a:avLst/>
          </a:prstGeom>
          <a:solidFill>
            <a:srgbClr val="F2F2F2"/>
          </a:solidFill>
          <a:ln w="9525">
            <a:solidFill>
              <a:schemeClr val="tx1"/>
            </a:solidFill>
            <a:miter lim="800000"/>
            <a:headEnd/>
            <a:tailEnd/>
          </a:ln>
        </p:spPr>
        <p:txBody>
          <a:bodyPr wrap="none" anchor="ctr"/>
          <a:lstStyle/>
          <a:p>
            <a:pPr algn="ctr"/>
            <a:r>
              <a:rPr lang="en-US" sz="2800" b="1" dirty="0">
                <a:solidFill>
                  <a:srgbClr val="003366"/>
                </a:solidFill>
                <a:latin typeface="Calibri" charset="0"/>
                <a:cs typeface="Calibri" charset="0"/>
              </a:rPr>
              <a:t>Real-time Deforestation Monitoring</a:t>
            </a:r>
          </a:p>
          <a:p>
            <a:pPr algn="ctr"/>
            <a:r>
              <a:rPr lang="pt-BR" sz="2800" b="1" dirty="0" smtClean="0">
                <a:solidFill>
                  <a:srgbClr val="002060"/>
                </a:solidFill>
                <a:latin typeface="Calibri" charset="0"/>
              </a:rPr>
              <a:t>Daily </a:t>
            </a:r>
            <a:r>
              <a:rPr lang="pt-BR" sz="2800" b="1" dirty="0" err="1">
                <a:solidFill>
                  <a:srgbClr val="002060"/>
                </a:solidFill>
                <a:latin typeface="Calibri" charset="0"/>
              </a:rPr>
              <a:t>warnings</a:t>
            </a:r>
            <a:r>
              <a:rPr lang="pt-BR" sz="2800" b="1" dirty="0">
                <a:solidFill>
                  <a:srgbClr val="002060"/>
                </a:solidFill>
                <a:latin typeface="Calibri" charset="0"/>
              </a:rPr>
              <a:t> </a:t>
            </a:r>
            <a:r>
              <a:rPr lang="pt-BR" sz="2800" b="1" dirty="0" err="1">
                <a:solidFill>
                  <a:srgbClr val="002060"/>
                </a:solidFill>
                <a:latin typeface="Calibri" charset="0"/>
              </a:rPr>
              <a:t>of</a:t>
            </a:r>
            <a:r>
              <a:rPr lang="pt-BR" sz="2800" b="1" dirty="0">
                <a:solidFill>
                  <a:srgbClr val="002060"/>
                </a:solidFill>
                <a:latin typeface="Calibri" charset="0"/>
              </a:rPr>
              <a:t> </a:t>
            </a:r>
            <a:r>
              <a:rPr lang="pt-BR" sz="2800" b="1" dirty="0" err="1">
                <a:solidFill>
                  <a:srgbClr val="002060"/>
                </a:solidFill>
                <a:latin typeface="Calibri" charset="0"/>
              </a:rPr>
              <a:t>newly</a:t>
            </a:r>
            <a:r>
              <a:rPr lang="pt-BR" sz="2800" b="1" dirty="0">
                <a:solidFill>
                  <a:srgbClr val="002060"/>
                </a:solidFill>
                <a:latin typeface="Calibri" charset="0"/>
              </a:rPr>
              <a:t> </a:t>
            </a:r>
            <a:r>
              <a:rPr lang="pt-BR" sz="2800" b="1" dirty="0" err="1">
                <a:solidFill>
                  <a:srgbClr val="002060"/>
                </a:solidFill>
                <a:latin typeface="Calibri" charset="0"/>
              </a:rPr>
              <a:t>deforested</a:t>
            </a:r>
            <a:r>
              <a:rPr lang="pt-BR" sz="2800" b="1" dirty="0">
                <a:solidFill>
                  <a:srgbClr val="002060"/>
                </a:solidFill>
                <a:latin typeface="Calibri" charset="0"/>
              </a:rPr>
              <a:t> </a:t>
            </a:r>
            <a:r>
              <a:rPr lang="pt-BR" sz="2800" b="1" dirty="0" err="1">
                <a:solidFill>
                  <a:srgbClr val="002060"/>
                </a:solidFill>
                <a:latin typeface="Calibri" charset="0"/>
              </a:rPr>
              <a:t>large</a:t>
            </a:r>
            <a:r>
              <a:rPr lang="pt-BR" sz="2800" b="1" dirty="0">
                <a:solidFill>
                  <a:srgbClr val="002060"/>
                </a:solidFill>
                <a:latin typeface="Calibri" charset="0"/>
              </a:rPr>
              <a:t> </a:t>
            </a:r>
            <a:r>
              <a:rPr lang="pt-BR" sz="2800" b="1" dirty="0" err="1">
                <a:solidFill>
                  <a:srgbClr val="002060"/>
                </a:solidFill>
                <a:latin typeface="Calibri" charset="0"/>
              </a:rPr>
              <a:t>areas</a:t>
            </a:r>
            <a:endParaRPr lang="en-US" sz="2800" b="1" dirty="0">
              <a:solidFill>
                <a:srgbClr val="002060"/>
              </a:solidFill>
              <a:latin typeface="Calibri" charset="0"/>
            </a:endParaRPr>
          </a:p>
        </p:txBody>
      </p:sp>
      <p:pic>
        <p:nvPicPr>
          <p:cNvPr id="50179" name="Picture 5" descr="logo_inp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6477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
          <p:cNvSpPr txBox="1">
            <a:spLocks noChangeArrowheads="1"/>
          </p:cNvSpPr>
          <p:nvPr/>
        </p:nvSpPr>
        <p:spPr bwMode="auto">
          <a:xfrm>
            <a:off x="0" y="0"/>
            <a:ext cx="9144000" cy="676275"/>
          </a:xfrm>
          <a:prstGeom prst="rect">
            <a:avLst/>
          </a:prstGeom>
          <a:solidFill>
            <a:schemeClr val="accent3">
              <a:lumMod val="95000"/>
            </a:schemeClr>
          </a:solidFill>
          <a:ln>
            <a:noFill/>
          </a:ln>
        </p:spPr>
        <p:txBody>
          <a:bodyPr/>
          <a:lstStyle>
            <a:lvl1pPr marL="342900" indent="-342900"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spcBef>
                <a:spcPct val="20000"/>
              </a:spcBef>
              <a:buClr>
                <a:srgbClr val="00007D"/>
              </a:buClr>
              <a:buSzPct val="75000"/>
              <a:defRPr/>
            </a:pPr>
            <a:r>
              <a:rPr lang="en-US" sz="3200" b="1" dirty="0" smtClean="0">
                <a:solidFill>
                  <a:srgbClr val="003366"/>
                </a:solidFill>
                <a:latin typeface="Calibri" charset="0"/>
                <a:cs typeface="Calibri" charset="0"/>
              </a:rPr>
              <a:t>DETER’s </a:t>
            </a:r>
            <a:r>
              <a:rPr lang="en-US" sz="3200" b="1" smtClean="0">
                <a:solidFill>
                  <a:srgbClr val="003366"/>
                </a:solidFill>
                <a:latin typeface="Calibri" charset="0"/>
                <a:cs typeface="Calibri" charset="0"/>
              </a:rPr>
              <a:t>simple ontology</a:t>
            </a:r>
            <a:endParaRPr lang="en-US" sz="3200" b="1" dirty="0" smtClean="0">
              <a:solidFill>
                <a:srgbClr val="003366"/>
              </a:solidFill>
              <a:latin typeface="Calibri" charset="0"/>
              <a:cs typeface="Calibri" charset="0"/>
            </a:endParaRPr>
          </a:p>
        </p:txBody>
      </p:sp>
    </p:spTree>
    <p:extLst>
      <p:ext uri="{BB962C8B-B14F-4D97-AF65-F5344CB8AC3E}">
        <p14:creationId xmlns:p14="http://schemas.microsoft.com/office/powerpoint/2010/main" val="42312281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7825" name="Imagem 15" descr="seletiva.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076825" y="0"/>
            <a:ext cx="2743200" cy="1838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782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76825" y="1905000"/>
            <a:ext cx="2743200" cy="167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7827"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76825" y="3657600"/>
            <a:ext cx="2743200"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CaixaDeTexto 8"/>
          <p:cNvSpPr txBox="1"/>
          <p:nvPr/>
        </p:nvSpPr>
        <p:spPr>
          <a:xfrm>
            <a:off x="5076825" y="0"/>
            <a:ext cx="2127250" cy="371475"/>
          </a:xfrm>
          <a:prstGeom prst="rect">
            <a:avLst/>
          </a:prstGeom>
          <a:solidFill>
            <a:schemeClr val="accent6">
              <a:lumMod val="40000"/>
              <a:lumOff val="60000"/>
            </a:schemeClr>
          </a:solidFill>
        </p:spPr>
        <p:txBody>
          <a:bodyPr wrap="none" lIns="91350" tIns="45677" rIns="91350" bIns="45677">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pt-BR" sz="1800">
                <a:solidFill>
                  <a:srgbClr val="000000"/>
                </a:solidFill>
                <a:latin typeface="Calibri" charset="0"/>
                <a:cs typeface="+mn-cs"/>
              </a:rPr>
              <a:t>Exploração intensiva</a:t>
            </a:r>
          </a:p>
        </p:txBody>
      </p:sp>
      <p:sp>
        <p:nvSpPr>
          <p:cNvPr id="10" name="CaixaDeTexto 9"/>
          <p:cNvSpPr txBox="1"/>
          <p:nvPr/>
        </p:nvSpPr>
        <p:spPr>
          <a:xfrm>
            <a:off x="5762625" y="5791200"/>
            <a:ext cx="944563" cy="371475"/>
          </a:xfrm>
          <a:prstGeom prst="rect">
            <a:avLst/>
          </a:prstGeom>
          <a:solidFill>
            <a:schemeClr val="accent6">
              <a:lumMod val="40000"/>
              <a:lumOff val="60000"/>
            </a:schemeClr>
          </a:solidFill>
        </p:spPr>
        <p:txBody>
          <a:bodyPr wrap="none" lIns="91350" tIns="45677" rIns="91350" bIns="45677">
            <a:spAutoFit/>
          </a:bodyPr>
          <a:lstStyle/>
          <a:p>
            <a:pPr eaLnBrk="1" hangingPunct="1">
              <a:defRPr/>
            </a:pPr>
            <a:r>
              <a:rPr lang="pt-BR" sz="1800" dirty="0">
                <a:solidFill>
                  <a:srgbClr val="000000"/>
                </a:solidFill>
                <a:latin typeface="Calibri"/>
                <a:cs typeface="+mn-cs"/>
              </a:rPr>
              <a:t>Floresta </a:t>
            </a:r>
          </a:p>
        </p:txBody>
      </p:sp>
      <p:sp>
        <p:nvSpPr>
          <p:cNvPr id="11" name="CaixaDeTexto 10"/>
          <p:cNvSpPr txBox="1"/>
          <p:nvPr/>
        </p:nvSpPr>
        <p:spPr>
          <a:xfrm>
            <a:off x="5076825" y="3657600"/>
            <a:ext cx="2743200" cy="369888"/>
          </a:xfrm>
          <a:prstGeom prst="rect">
            <a:avLst/>
          </a:prstGeom>
          <a:solidFill>
            <a:schemeClr val="accent6">
              <a:lumMod val="40000"/>
              <a:lumOff val="60000"/>
            </a:schemeClr>
          </a:solidFill>
        </p:spPr>
        <p:txBody>
          <a:bodyPr lIns="91350" tIns="45677" rIns="91350" bIns="45677">
            <a:spAutoFit/>
          </a:bodyPr>
          <a:lstStyle/>
          <a:p>
            <a:pPr eaLnBrk="1" hangingPunct="1">
              <a:defRPr/>
            </a:pPr>
            <a:r>
              <a:rPr lang="pt-BR" sz="1800" dirty="0">
                <a:solidFill>
                  <a:srgbClr val="000000"/>
                </a:solidFill>
                <a:latin typeface="Calibri"/>
                <a:cs typeface="+mn-cs"/>
              </a:rPr>
              <a:t>Perda &gt;90% do dossel</a:t>
            </a:r>
          </a:p>
        </p:txBody>
      </p:sp>
      <p:pic>
        <p:nvPicPr>
          <p:cNvPr id="77831" name="Imagem 12" descr="corte_raso.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076825" y="5410200"/>
            <a:ext cx="27432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CaixaDeTexto 13"/>
          <p:cNvSpPr txBox="1"/>
          <p:nvPr/>
        </p:nvSpPr>
        <p:spPr>
          <a:xfrm>
            <a:off x="5076825" y="5410200"/>
            <a:ext cx="2743200" cy="369888"/>
          </a:xfrm>
          <a:prstGeom prst="rect">
            <a:avLst/>
          </a:prstGeom>
          <a:solidFill>
            <a:schemeClr val="accent6">
              <a:lumMod val="40000"/>
              <a:lumOff val="60000"/>
            </a:schemeClr>
          </a:solidFill>
        </p:spPr>
        <p:txBody>
          <a:bodyPr lIns="91350" tIns="45677" rIns="91350" bIns="45677">
            <a:spAutoFit/>
          </a:bodyPr>
          <a:lstStyle/>
          <a:p>
            <a:pPr eaLnBrk="1" hangingPunct="1">
              <a:defRPr/>
            </a:pPr>
            <a:r>
              <a:rPr lang="pt-BR" sz="1800" dirty="0">
                <a:solidFill>
                  <a:srgbClr val="000000"/>
                </a:solidFill>
                <a:latin typeface="Calibri"/>
                <a:cs typeface="+mn-cs"/>
              </a:rPr>
              <a:t>Corte raso</a:t>
            </a:r>
          </a:p>
        </p:txBody>
      </p:sp>
      <p:sp>
        <p:nvSpPr>
          <p:cNvPr id="17" name="CaixaDeTexto 16"/>
          <p:cNvSpPr txBox="1"/>
          <p:nvPr/>
        </p:nvSpPr>
        <p:spPr>
          <a:xfrm>
            <a:off x="5076825" y="1905000"/>
            <a:ext cx="2743200" cy="369888"/>
          </a:xfrm>
          <a:prstGeom prst="rect">
            <a:avLst/>
          </a:prstGeom>
          <a:solidFill>
            <a:schemeClr val="accent6">
              <a:lumMod val="40000"/>
              <a:lumOff val="60000"/>
            </a:schemeClr>
          </a:solidFill>
        </p:spPr>
        <p:txBody>
          <a:bodyPr lIns="91350" tIns="45677" rIns="91350" bIns="45677">
            <a:spAutoFit/>
          </a:bodyPr>
          <a:lstStyle/>
          <a:p>
            <a:pPr eaLnBrk="1" hangingPunct="1">
              <a:defRPr/>
            </a:pPr>
            <a:r>
              <a:rPr lang="pt-BR" sz="1800" dirty="0">
                <a:solidFill>
                  <a:srgbClr val="000000"/>
                </a:solidFill>
                <a:latin typeface="Calibri"/>
                <a:cs typeface="+mn-cs"/>
              </a:rPr>
              <a:t>Perda &gt;50% do dossel</a:t>
            </a:r>
          </a:p>
        </p:txBody>
      </p:sp>
      <p:sp>
        <p:nvSpPr>
          <p:cNvPr id="71691" name="Seta para baixo 17"/>
          <p:cNvSpPr>
            <a:spLocks noChangeArrowheads="1"/>
          </p:cNvSpPr>
          <p:nvPr/>
        </p:nvSpPr>
        <p:spPr bwMode="auto">
          <a:xfrm>
            <a:off x="4427538" y="333375"/>
            <a:ext cx="304800" cy="6400800"/>
          </a:xfrm>
          <a:prstGeom prst="downArrow">
            <a:avLst>
              <a:gd name="adj1" fmla="val 50000"/>
              <a:gd name="adj2" fmla="val 49972"/>
            </a:avLst>
          </a:prstGeom>
          <a:solidFill>
            <a:schemeClr val="accent6">
              <a:lumMod val="40000"/>
              <a:lumOff val="60000"/>
            </a:schemeClr>
          </a:solidFill>
          <a:ln w="9525" algn="ctr">
            <a:solidFill>
              <a:schemeClr val="tx1"/>
            </a:solidFill>
            <a:miter lim="800000"/>
            <a:headEnd/>
            <a:tailEnd/>
          </a:ln>
        </p:spPr>
        <p:txBody>
          <a:bodyPr wrap="none" lIns="91350" tIns="45677" rIns="91350" bIns="45677"/>
          <a:lstStyle/>
          <a:p>
            <a:pPr eaLnBrk="1" hangingPunct="1">
              <a:defRPr/>
            </a:pPr>
            <a:endParaRPr lang="pt-BR" sz="1400">
              <a:solidFill>
                <a:srgbClr val="000000"/>
              </a:solidFill>
              <a:latin typeface="Arial" pitchFamily="34" charset="0"/>
              <a:cs typeface="+mn-cs"/>
            </a:endParaRPr>
          </a:p>
        </p:txBody>
      </p:sp>
      <p:sp>
        <p:nvSpPr>
          <p:cNvPr id="71692" name="CaixaDeTexto 18"/>
          <p:cNvSpPr txBox="1">
            <a:spLocks noChangeArrowheads="1"/>
          </p:cNvSpPr>
          <p:nvPr/>
        </p:nvSpPr>
        <p:spPr bwMode="auto">
          <a:xfrm>
            <a:off x="3563938" y="188913"/>
            <a:ext cx="1506537" cy="461962"/>
          </a:xfrm>
          <a:prstGeom prst="rect">
            <a:avLst/>
          </a:prstGeom>
          <a:noFill/>
          <a:ln w="9525">
            <a:noFill/>
            <a:miter lim="800000"/>
            <a:headEnd/>
            <a:tailEnd/>
          </a:ln>
        </p:spPr>
        <p:txBody>
          <a:bodyPr lIns="91350" tIns="45677" rIns="91350" bIns="45677">
            <a:spAutoFit/>
          </a:bodyPr>
          <a:lstStyle/>
          <a:p>
            <a:pPr eaLnBrk="1" hangingPunct="1">
              <a:defRPr/>
            </a:pPr>
            <a:r>
              <a:rPr lang="pt-BR" dirty="0">
                <a:solidFill>
                  <a:srgbClr val="003366"/>
                </a:solidFill>
                <a:latin typeface="Calibri"/>
                <a:cs typeface="+mn-cs"/>
              </a:rPr>
              <a:t>time</a:t>
            </a:r>
          </a:p>
        </p:txBody>
      </p:sp>
      <p:sp>
        <p:nvSpPr>
          <p:cNvPr id="21" name="CaixaDeTexto 20"/>
          <p:cNvSpPr txBox="1"/>
          <p:nvPr/>
        </p:nvSpPr>
        <p:spPr>
          <a:xfrm>
            <a:off x="1187450" y="908050"/>
            <a:ext cx="1120775" cy="461963"/>
          </a:xfrm>
          <a:prstGeom prst="rect">
            <a:avLst/>
          </a:prstGeom>
          <a:noFill/>
        </p:spPr>
        <p:txBody>
          <a:bodyPr wrap="none" lIns="91350" tIns="45677" rIns="91350" bIns="45677">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pt-BR" sz="2400" dirty="0" err="1">
                <a:solidFill>
                  <a:srgbClr val="003366"/>
                </a:solidFill>
                <a:latin typeface="Calibri" charset="0"/>
                <a:cs typeface="+mn-cs"/>
              </a:rPr>
              <a:t>Event</a:t>
            </a:r>
            <a:r>
              <a:rPr lang="pt-BR" sz="2400" dirty="0">
                <a:solidFill>
                  <a:srgbClr val="003366"/>
                </a:solidFill>
                <a:latin typeface="Calibri" charset="0"/>
                <a:cs typeface="+mn-cs"/>
              </a:rPr>
              <a:t> 1</a:t>
            </a:r>
          </a:p>
        </p:txBody>
      </p:sp>
      <p:sp>
        <p:nvSpPr>
          <p:cNvPr id="24" name="CaixaDeTexto 23"/>
          <p:cNvSpPr txBox="1"/>
          <p:nvPr/>
        </p:nvSpPr>
        <p:spPr>
          <a:xfrm>
            <a:off x="323850" y="0"/>
            <a:ext cx="3284538" cy="584200"/>
          </a:xfrm>
          <a:prstGeom prst="rect">
            <a:avLst/>
          </a:prstGeom>
          <a:solidFill>
            <a:schemeClr val="accent6">
              <a:lumMod val="40000"/>
              <a:lumOff val="60000"/>
            </a:schemeClr>
          </a:solidFill>
        </p:spPr>
        <p:txBody>
          <a:bodyPr wrap="none" lIns="91350" tIns="45677" rIns="91350" bIns="45677">
            <a:spAutoFit/>
          </a:bodyPr>
          <a:lstStyle/>
          <a:p>
            <a:pPr eaLnBrk="1" hangingPunct="1">
              <a:defRPr/>
            </a:pPr>
            <a:r>
              <a:rPr lang="pt-BR" sz="3200" dirty="0" err="1">
                <a:solidFill>
                  <a:srgbClr val="003366"/>
                </a:solidFill>
                <a:latin typeface="Calibri"/>
                <a:cs typeface="+mn-cs"/>
              </a:rPr>
              <a:t>Event</a:t>
            </a:r>
            <a:r>
              <a:rPr lang="pt-BR" sz="3200" dirty="0">
                <a:solidFill>
                  <a:srgbClr val="003366"/>
                </a:solidFill>
                <a:latin typeface="Calibri"/>
                <a:cs typeface="+mn-cs"/>
              </a:rPr>
              <a:t> </a:t>
            </a:r>
            <a:r>
              <a:rPr lang="pt-BR" sz="3200" dirty="0" err="1">
                <a:solidFill>
                  <a:srgbClr val="003366"/>
                </a:solidFill>
                <a:latin typeface="Calibri"/>
                <a:cs typeface="+mn-cs"/>
              </a:rPr>
              <a:t>composition</a:t>
            </a:r>
            <a:endParaRPr lang="pt-BR" sz="3200" dirty="0">
              <a:solidFill>
                <a:srgbClr val="003366"/>
              </a:solidFill>
              <a:latin typeface="Calibri"/>
              <a:cs typeface="+mn-cs"/>
            </a:endParaRPr>
          </a:p>
        </p:txBody>
      </p:sp>
      <p:sp>
        <p:nvSpPr>
          <p:cNvPr id="71695" name="Seta para a esquerda 24"/>
          <p:cNvSpPr>
            <a:spLocks noChangeArrowheads="1"/>
          </p:cNvSpPr>
          <p:nvPr/>
        </p:nvSpPr>
        <p:spPr bwMode="auto">
          <a:xfrm flipH="1">
            <a:off x="3419475" y="2565400"/>
            <a:ext cx="1066800" cy="304800"/>
          </a:xfrm>
          <a:prstGeom prst="leftArrow">
            <a:avLst>
              <a:gd name="adj1" fmla="val 50000"/>
              <a:gd name="adj2" fmla="val 50005"/>
            </a:avLst>
          </a:prstGeom>
          <a:solidFill>
            <a:schemeClr val="accent6">
              <a:lumMod val="40000"/>
              <a:lumOff val="60000"/>
            </a:schemeClr>
          </a:solidFill>
          <a:ln w="9525" algn="ctr">
            <a:solidFill>
              <a:schemeClr val="tx1"/>
            </a:solidFill>
            <a:miter lim="800000"/>
            <a:headEnd/>
            <a:tailEnd/>
          </a:ln>
        </p:spPr>
        <p:txBody>
          <a:bodyPr wrap="none" lIns="91350" tIns="45677" rIns="91350" bIns="45677"/>
          <a:lstStyle/>
          <a:p>
            <a:pPr eaLnBrk="1" hangingPunct="1">
              <a:defRPr/>
            </a:pPr>
            <a:endParaRPr lang="pt-BR" sz="1400">
              <a:solidFill>
                <a:srgbClr val="000000"/>
              </a:solidFill>
              <a:latin typeface="Arial" pitchFamily="34" charset="0"/>
              <a:cs typeface="+mn-cs"/>
            </a:endParaRPr>
          </a:p>
        </p:txBody>
      </p:sp>
      <p:sp>
        <p:nvSpPr>
          <p:cNvPr id="71697" name="Seta para a esquerda 26"/>
          <p:cNvSpPr>
            <a:spLocks noChangeArrowheads="1"/>
          </p:cNvSpPr>
          <p:nvPr/>
        </p:nvSpPr>
        <p:spPr bwMode="auto">
          <a:xfrm flipH="1">
            <a:off x="3419475" y="4149725"/>
            <a:ext cx="1066800" cy="304800"/>
          </a:xfrm>
          <a:prstGeom prst="leftArrow">
            <a:avLst>
              <a:gd name="adj1" fmla="val 50000"/>
              <a:gd name="adj2" fmla="val 50005"/>
            </a:avLst>
          </a:prstGeom>
          <a:solidFill>
            <a:schemeClr val="accent6">
              <a:lumMod val="40000"/>
              <a:lumOff val="60000"/>
            </a:schemeClr>
          </a:solidFill>
          <a:ln w="9525" algn="ctr">
            <a:solidFill>
              <a:schemeClr val="tx1"/>
            </a:solidFill>
            <a:miter lim="800000"/>
            <a:headEnd/>
            <a:tailEnd/>
          </a:ln>
        </p:spPr>
        <p:txBody>
          <a:bodyPr wrap="none" lIns="91350" tIns="45677" rIns="91350" bIns="45677"/>
          <a:lstStyle/>
          <a:p>
            <a:pPr eaLnBrk="1" hangingPunct="1">
              <a:defRPr/>
            </a:pPr>
            <a:endParaRPr lang="pt-BR" sz="1400">
              <a:solidFill>
                <a:srgbClr val="000000"/>
              </a:solidFill>
              <a:latin typeface="Arial" pitchFamily="34" charset="0"/>
              <a:cs typeface="+mn-cs"/>
            </a:endParaRPr>
          </a:p>
        </p:txBody>
      </p:sp>
      <p:sp>
        <p:nvSpPr>
          <p:cNvPr id="71699" name="Seta para a esquerda 28"/>
          <p:cNvSpPr>
            <a:spLocks noChangeArrowheads="1"/>
          </p:cNvSpPr>
          <p:nvPr/>
        </p:nvSpPr>
        <p:spPr bwMode="auto">
          <a:xfrm flipH="1">
            <a:off x="3419475" y="5516563"/>
            <a:ext cx="1066800" cy="304800"/>
          </a:xfrm>
          <a:prstGeom prst="leftArrow">
            <a:avLst>
              <a:gd name="adj1" fmla="val 50000"/>
              <a:gd name="adj2" fmla="val 50005"/>
            </a:avLst>
          </a:prstGeom>
          <a:solidFill>
            <a:schemeClr val="accent6">
              <a:lumMod val="40000"/>
              <a:lumOff val="60000"/>
            </a:schemeClr>
          </a:solidFill>
          <a:ln w="9525" algn="ctr">
            <a:solidFill>
              <a:schemeClr val="tx1"/>
            </a:solidFill>
            <a:miter lim="800000"/>
            <a:headEnd/>
            <a:tailEnd/>
          </a:ln>
        </p:spPr>
        <p:txBody>
          <a:bodyPr wrap="none" lIns="91350" tIns="45677" rIns="91350" bIns="45677"/>
          <a:lstStyle/>
          <a:p>
            <a:pPr eaLnBrk="1" hangingPunct="1">
              <a:defRPr/>
            </a:pPr>
            <a:endParaRPr lang="pt-BR" sz="1400">
              <a:solidFill>
                <a:srgbClr val="000000"/>
              </a:solidFill>
              <a:latin typeface="Arial" pitchFamily="34" charset="0"/>
              <a:cs typeface="+mn-cs"/>
            </a:endParaRPr>
          </a:p>
        </p:txBody>
      </p:sp>
      <p:pic>
        <p:nvPicPr>
          <p:cNvPr id="77841" name="Imagem 15" descr="seletiva.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076825" y="0"/>
            <a:ext cx="2951163" cy="1838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784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76825" y="1905000"/>
            <a:ext cx="2940050" cy="167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7843"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76825" y="3657600"/>
            <a:ext cx="2940050"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 name="CaixaDeTexto 24"/>
          <p:cNvSpPr txBox="1"/>
          <p:nvPr/>
        </p:nvSpPr>
        <p:spPr>
          <a:xfrm>
            <a:off x="5003800" y="0"/>
            <a:ext cx="3024188" cy="461963"/>
          </a:xfrm>
          <a:prstGeom prst="rect">
            <a:avLst/>
          </a:prstGeom>
          <a:solidFill>
            <a:schemeClr val="accent6">
              <a:lumMod val="40000"/>
              <a:lumOff val="60000"/>
            </a:schemeClr>
          </a:solidFill>
        </p:spPr>
        <p:txBody>
          <a:bodyPr lIns="91350" tIns="45677" rIns="91350" bIns="45677">
            <a:spAutoFit/>
          </a:bodyPr>
          <a:lstStyle/>
          <a:p>
            <a:pPr eaLnBrk="1" hangingPunct="1">
              <a:defRPr/>
            </a:pPr>
            <a:r>
              <a:rPr lang="pt-BR" dirty="0">
                <a:solidFill>
                  <a:srgbClr val="003366"/>
                </a:solidFill>
                <a:latin typeface="Calibri"/>
                <a:cs typeface="+mn-cs"/>
              </a:rPr>
              <a:t> Forest </a:t>
            </a:r>
            <a:r>
              <a:rPr lang="pt-BR" dirty="0" err="1">
                <a:solidFill>
                  <a:srgbClr val="003366"/>
                </a:solidFill>
                <a:latin typeface="Calibri"/>
                <a:cs typeface="+mn-cs"/>
              </a:rPr>
              <a:t>loss</a:t>
            </a:r>
            <a:r>
              <a:rPr lang="pt-BR" dirty="0">
                <a:solidFill>
                  <a:srgbClr val="003366"/>
                </a:solidFill>
                <a:latin typeface="Calibri"/>
                <a:cs typeface="+mn-cs"/>
              </a:rPr>
              <a:t> &gt; 20%</a:t>
            </a:r>
          </a:p>
        </p:txBody>
      </p:sp>
      <p:sp>
        <p:nvSpPr>
          <p:cNvPr id="27" name="CaixaDeTexto 26"/>
          <p:cNvSpPr txBox="1"/>
          <p:nvPr/>
        </p:nvSpPr>
        <p:spPr>
          <a:xfrm>
            <a:off x="5762625" y="5791200"/>
            <a:ext cx="944563" cy="371475"/>
          </a:xfrm>
          <a:prstGeom prst="rect">
            <a:avLst/>
          </a:prstGeom>
          <a:solidFill>
            <a:schemeClr val="accent6">
              <a:lumMod val="40000"/>
              <a:lumOff val="60000"/>
            </a:schemeClr>
          </a:solidFill>
        </p:spPr>
        <p:txBody>
          <a:bodyPr wrap="none" lIns="91350" tIns="45677" rIns="91350" bIns="45677">
            <a:spAutoFit/>
          </a:bodyPr>
          <a:lstStyle/>
          <a:p>
            <a:pPr eaLnBrk="1" hangingPunct="1">
              <a:defRPr/>
            </a:pPr>
            <a:r>
              <a:rPr lang="pt-BR" sz="1800" dirty="0">
                <a:solidFill>
                  <a:srgbClr val="000000"/>
                </a:solidFill>
                <a:latin typeface="Calibri"/>
                <a:cs typeface="+mn-cs"/>
              </a:rPr>
              <a:t>Floresta </a:t>
            </a:r>
          </a:p>
        </p:txBody>
      </p:sp>
      <p:sp>
        <p:nvSpPr>
          <p:cNvPr id="29" name="CaixaDeTexto 28"/>
          <p:cNvSpPr txBox="1"/>
          <p:nvPr/>
        </p:nvSpPr>
        <p:spPr>
          <a:xfrm>
            <a:off x="5076825" y="3657600"/>
            <a:ext cx="2940050" cy="461963"/>
          </a:xfrm>
          <a:prstGeom prst="rect">
            <a:avLst/>
          </a:prstGeom>
          <a:solidFill>
            <a:schemeClr val="accent6">
              <a:lumMod val="40000"/>
              <a:lumOff val="60000"/>
            </a:schemeClr>
          </a:solidFill>
        </p:spPr>
        <p:txBody>
          <a:bodyPr lIns="91350" tIns="45677" rIns="91350" bIns="45677">
            <a:spAutoFit/>
          </a:bodyPr>
          <a:lstStyle/>
          <a:p>
            <a:pPr eaLnBrk="1" hangingPunct="1">
              <a:defRPr/>
            </a:pPr>
            <a:r>
              <a:rPr lang="pt-BR" dirty="0" err="1">
                <a:solidFill>
                  <a:srgbClr val="003366"/>
                </a:solidFill>
                <a:latin typeface="Calibri"/>
                <a:cs typeface="+mn-cs"/>
              </a:rPr>
              <a:t>Loss</a:t>
            </a:r>
            <a:r>
              <a:rPr lang="pt-BR" dirty="0">
                <a:solidFill>
                  <a:srgbClr val="003366"/>
                </a:solidFill>
                <a:latin typeface="Calibri"/>
                <a:cs typeface="+mn-cs"/>
              </a:rPr>
              <a:t> &gt; 90%</a:t>
            </a:r>
          </a:p>
        </p:txBody>
      </p:sp>
      <p:pic>
        <p:nvPicPr>
          <p:cNvPr id="77847" name="Imagem 12" descr="corte_raso.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065713" y="5410200"/>
            <a:ext cx="294005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 name="CaixaDeTexto 30"/>
          <p:cNvSpPr txBox="1"/>
          <p:nvPr/>
        </p:nvSpPr>
        <p:spPr>
          <a:xfrm>
            <a:off x="5076825" y="5410200"/>
            <a:ext cx="2928938" cy="461963"/>
          </a:xfrm>
          <a:prstGeom prst="rect">
            <a:avLst/>
          </a:prstGeom>
          <a:solidFill>
            <a:schemeClr val="accent6">
              <a:lumMod val="40000"/>
              <a:lumOff val="60000"/>
            </a:schemeClr>
          </a:solidFill>
        </p:spPr>
        <p:txBody>
          <a:bodyPr lIns="91350" tIns="45677" rIns="91350" bIns="45677">
            <a:spAutoFit/>
          </a:bodyPr>
          <a:lstStyle/>
          <a:p>
            <a:pPr eaLnBrk="1" hangingPunct="1">
              <a:defRPr/>
            </a:pPr>
            <a:r>
              <a:rPr lang="pt-BR" dirty="0" err="1">
                <a:solidFill>
                  <a:srgbClr val="003366"/>
                </a:solidFill>
                <a:latin typeface="Calibri"/>
                <a:cs typeface="+mn-cs"/>
              </a:rPr>
              <a:t>Clear</a:t>
            </a:r>
            <a:r>
              <a:rPr lang="pt-BR" dirty="0">
                <a:solidFill>
                  <a:srgbClr val="003366"/>
                </a:solidFill>
                <a:latin typeface="Calibri"/>
                <a:cs typeface="+mn-cs"/>
              </a:rPr>
              <a:t> </a:t>
            </a:r>
            <a:r>
              <a:rPr lang="pt-BR" dirty="0" err="1">
                <a:solidFill>
                  <a:srgbClr val="003366"/>
                </a:solidFill>
                <a:latin typeface="Calibri"/>
                <a:cs typeface="+mn-cs"/>
              </a:rPr>
              <a:t>cut</a:t>
            </a:r>
            <a:endParaRPr lang="pt-BR" dirty="0">
              <a:solidFill>
                <a:srgbClr val="003366"/>
              </a:solidFill>
              <a:latin typeface="Calibri"/>
              <a:cs typeface="+mn-cs"/>
            </a:endParaRPr>
          </a:p>
        </p:txBody>
      </p:sp>
      <p:sp>
        <p:nvSpPr>
          <p:cNvPr id="32" name="CaixaDeTexto 31"/>
          <p:cNvSpPr txBox="1"/>
          <p:nvPr/>
        </p:nvSpPr>
        <p:spPr>
          <a:xfrm>
            <a:off x="5076825" y="1905000"/>
            <a:ext cx="2928938" cy="461963"/>
          </a:xfrm>
          <a:prstGeom prst="rect">
            <a:avLst/>
          </a:prstGeom>
          <a:solidFill>
            <a:schemeClr val="accent6">
              <a:lumMod val="40000"/>
              <a:lumOff val="60000"/>
            </a:schemeClr>
          </a:solidFill>
        </p:spPr>
        <p:txBody>
          <a:bodyPr lIns="91350" tIns="45677" rIns="91350" bIns="45677">
            <a:spAutoFit/>
          </a:bodyPr>
          <a:lstStyle/>
          <a:p>
            <a:pPr eaLnBrk="1" hangingPunct="1">
              <a:defRPr/>
            </a:pPr>
            <a:r>
              <a:rPr lang="pt-BR" dirty="0" err="1">
                <a:solidFill>
                  <a:srgbClr val="003366"/>
                </a:solidFill>
                <a:latin typeface="Calibri"/>
                <a:cs typeface="+mn-cs"/>
              </a:rPr>
              <a:t>Loss</a:t>
            </a:r>
            <a:r>
              <a:rPr lang="pt-BR" dirty="0">
                <a:solidFill>
                  <a:srgbClr val="003366"/>
                </a:solidFill>
                <a:latin typeface="Calibri"/>
                <a:cs typeface="+mn-cs"/>
              </a:rPr>
              <a:t> &gt; 50%</a:t>
            </a:r>
          </a:p>
        </p:txBody>
      </p:sp>
      <p:sp>
        <p:nvSpPr>
          <p:cNvPr id="30" name="Seta para a esquerda 24"/>
          <p:cNvSpPr>
            <a:spLocks noChangeArrowheads="1"/>
          </p:cNvSpPr>
          <p:nvPr/>
        </p:nvSpPr>
        <p:spPr bwMode="auto">
          <a:xfrm flipH="1">
            <a:off x="3419475" y="981075"/>
            <a:ext cx="1066800" cy="304800"/>
          </a:xfrm>
          <a:prstGeom prst="leftArrow">
            <a:avLst>
              <a:gd name="adj1" fmla="val 50000"/>
              <a:gd name="adj2" fmla="val 50005"/>
            </a:avLst>
          </a:prstGeom>
          <a:solidFill>
            <a:schemeClr val="accent6">
              <a:lumMod val="40000"/>
              <a:lumOff val="60000"/>
            </a:schemeClr>
          </a:solidFill>
          <a:ln w="9525" algn="ctr">
            <a:solidFill>
              <a:schemeClr val="tx1"/>
            </a:solidFill>
            <a:miter lim="800000"/>
            <a:headEnd/>
            <a:tailEnd/>
          </a:ln>
        </p:spPr>
        <p:txBody>
          <a:bodyPr wrap="none" lIns="91350" tIns="45677" rIns="91350" bIns="45677"/>
          <a:lstStyle/>
          <a:p>
            <a:pPr eaLnBrk="1" hangingPunct="1">
              <a:defRPr/>
            </a:pPr>
            <a:endParaRPr lang="pt-BR" sz="1400">
              <a:solidFill>
                <a:srgbClr val="000000"/>
              </a:solidFill>
              <a:latin typeface="Arial" pitchFamily="34" charset="0"/>
              <a:cs typeface="+mn-cs"/>
            </a:endParaRPr>
          </a:p>
        </p:txBody>
      </p:sp>
      <p:sp>
        <p:nvSpPr>
          <p:cNvPr id="33" name="CaixaDeTexto 20"/>
          <p:cNvSpPr txBox="1"/>
          <p:nvPr/>
        </p:nvSpPr>
        <p:spPr>
          <a:xfrm>
            <a:off x="1189038" y="2420938"/>
            <a:ext cx="1117600" cy="461962"/>
          </a:xfrm>
          <a:prstGeom prst="rect">
            <a:avLst/>
          </a:prstGeom>
          <a:noFill/>
        </p:spPr>
        <p:txBody>
          <a:bodyPr wrap="none" lIns="91350" tIns="45677" rIns="91350" bIns="45677">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pt-BR" sz="2400" dirty="0" err="1">
                <a:solidFill>
                  <a:srgbClr val="003366"/>
                </a:solidFill>
                <a:latin typeface="Calibri" charset="0"/>
                <a:cs typeface="+mn-cs"/>
              </a:rPr>
              <a:t>Event</a:t>
            </a:r>
            <a:r>
              <a:rPr lang="pt-BR" sz="2400" dirty="0">
                <a:solidFill>
                  <a:srgbClr val="003366"/>
                </a:solidFill>
                <a:latin typeface="Calibri" charset="0"/>
                <a:cs typeface="+mn-cs"/>
              </a:rPr>
              <a:t> 2</a:t>
            </a:r>
          </a:p>
        </p:txBody>
      </p:sp>
      <p:sp>
        <p:nvSpPr>
          <p:cNvPr id="34" name="CaixaDeTexto 20"/>
          <p:cNvSpPr txBox="1"/>
          <p:nvPr/>
        </p:nvSpPr>
        <p:spPr>
          <a:xfrm>
            <a:off x="1189038" y="3933825"/>
            <a:ext cx="1117600" cy="460375"/>
          </a:xfrm>
          <a:prstGeom prst="rect">
            <a:avLst/>
          </a:prstGeom>
          <a:noFill/>
        </p:spPr>
        <p:txBody>
          <a:bodyPr wrap="none" lIns="91350" tIns="45677" rIns="91350" bIns="45677">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pt-BR" sz="2400" dirty="0" err="1">
                <a:solidFill>
                  <a:srgbClr val="003366"/>
                </a:solidFill>
                <a:latin typeface="Calibri" charset="0"/>
                <a:cs typeface="+mn-cs"/>
              </a:rPr>
              <a:t>Event</a:t>
            </a:r>
            <a:r>
              <a:rPr lang="pt-BR" sz="2400" dirty="0">
                <a:solidFill>
                  <a:srgbClr val="003366"/>
                </a:solidFill>
                <a:latin typeface="Calibri" charset="0"/>
                <a:cs typeface="+mn-cs"/>
              </a:rPr>
              <a:t> 3</a:t>
            </a:r>
          </a:p>
        </p:txBody>
      </p:sp>
      <p:sp>
        <p:nvSpPr>
          <p:cNvPr id="35" name="CaixaDeTexto 20"/>
          <p:cNvSpPr txBox="1"/>
          <p:nvPr/>
        </p:nvSpPr>
        <p:spPr>
          <a:xfrm>
            <a:off x="1187450" y="5445125"/>
            <a:ext cx="1120775" cy="461963"/>
          </a:xfrm>
          <a:prstGeom prst="rect">
            <a:avLst/>
          </a:prstGeom>
          <a:noFill/>
        </p:spPr>
        <p:txBody>
          <a:bodyPr wrap="none" lIns="91350" tIns="45677" rIns="91350" bIns="45677">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pt-BR" sz="2400" dirty="0" err="1">
                <a:solidFill>
                  <a:srgbClr val="003366"/>
                </a:solidFill>
                <a:latin typeface="Calibri" charset="0"/>
                <a:cs typeface="+mn-cs"/>
              </a:rPr>
              <a:t>Event</a:t>
            </a:r>
            <a:r>
              <a:rPr lang="pt-BR" sz="2400" dirty="0">
                <a:solidFill>
                  <a:srgbClr val="003366"/>
                </a:solidFill>
                <a:latin typeface="Calibri" charset="0"/>
                <a:cs typeface="+mn-cs"/>
              </a:rPr>
              <a:t> 4</a:t>
            </a:r>
          </a:p>
        </p:txBody>
      </p:sp>
    </p:spTree>
    <p:extLst>
      <p:ext uri="{BB962C8B-B14F-4D97-AF65-F5344CB8AC3E}">
        <p14:creationId xmlns:p14="http://schemas.microsoft.com/office/powerpoint/2010/main" val="411607449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dirty="0" smtClean="0">
                <a:latin typeface="Calibri" charset="0"/>
                <a:ea typeface="ＭＳ Ｐゴシック" charset="0"/>
                <a:cs typeface="ＭＳ Ｐゴシック" charset="0"/>
              </a:rPr>
              <a:t>TerraClass tells us how </a:t>
            </a:r>
            <a:r>
              <a:rPr lang="en-US" dirty="0">
                <a:latin typeface="Calibri" charset="0"/>
                <a:ea typeface="ＭＳ Ｐゴシック" charset="0"/>
                <a:cs typeface="ＭＳ Ｐゴシック" charset="0"/>
              </a:rPr>
              <a:t>are we using the </a:t>
            </a:r>
            <a:r>
              <a:rPr lang="en-US" dirty="0" smtClean="0">
                <a:latin typeface="Calibri" charset="0"/>
                <a:ea typeface="ＭＳ Ｐゴシック" charset="0"/>
                <a:cs typeface="ＭＳ Ｐゴシック" charset="0"/>
              </a:rPr>
              <a:t>deforested areas</a:t>
            </a:r>
            <a:endParaRPr lang="en-US" dirty="0">
              <a:latin typeface="Calibri" charset="0"/>
              <a:ea typeface="ＭＳ Ｐゴシック" charset="0"/>
              <a:cs typeface="ＭＳ Ｐゴシック" charset="0"/>
            </a:endParaRPr>
          </a:p>
        </p:txBody>
      </p:sp>
      <p:graphicFrame>
        <p:nvGraphicFramePr>
          <p:cNvPr id="5" name="Chart 4"/>
          <p:cNvGraphicFramePr>
            <a:graphicFrameLocks/>
          </p:cNvGraphicFramePr>
          <p:nvPr/>
        </p:nvGraphicFramePr>
        <p:xfrm>
          <a:off x="584815" y="1203231"/>
          <a:ext cx="8354500" cy="56547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23157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pPr eaLnBrk="1" hangingPunct="1"/>
            <a:endParaRPr lang="pt-BR">
              <a:latin typeface="ZapfHumnst BT" charset="0"/>
            </a:endParaRPr>
          </a:p>
        </p:txBody>
      </p:sp>
      <p:pic>
        <p:nvPicPr>
          <p:cNvPr id="78850" name="Object 5" descr="npo00004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8175" y="2243138"/>
            <a:ext cx="398145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2" descr="npo00004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513" y="-55563"/>
            <a:ext cx="9937751"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38949" name="Group 5"/>
          <p:cNvGraphicFramePr>
            <a:graphicFrameLocks noGrp="1"/>
          </p:cNvGraphicFramePr>
          <p:nvPr>
            <p:ph sz="half" idx="2"/>
          </p:nvPr>
        </p:nvGraphicFramePr>
        <p:xfrm>
          <a:off x="685800" y="3505200"/>
          <a:ext cx="8569325" cy="3252788"/>
        </p:xfrm>
        <a:graphic>
          <a:graphicData uri="http://schemas.openxmlformats.org/drawingml/2006/table">
            <a:tbl>
              <a:tblPr/>
              <a:tblGrid>
                <a:gridCol w="2765425"/>
                <a:gridCol w="2125662"/>
                <a:gridCol w="2122488"/>
                <a:gridCol w="1555750"/>
              </a:tblGrid>
              <a:tr h="882650">
                <a:tc gridSpan="4">
                  <a:txBody>
                    <a:body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sz="2800" b="1" i="0" u="none" strike="noStrike" cap="none" normalizeH="0" baseline="0" dirty="0" smtClean="0">
                          <a:ln>
                            <a:noFill/>
                          </a:ln>
                          <a:solidFill>
                            <a:srgbClr val="F8E7D5"/>
                          </a:solidFill>
                          <a:effectLst/>
                          <a:latin typeface="Calibri"/>
                          <a:cs typeface="Calibri"/>
                        </a:rPr>
                        <a:t>Cattle in Amazonia</a:t>
                      </a:r>
                    </a:p>
                  </a:txBody>
                  <a:tcPr anchor="b" horzOverflow="overflow">
                    <a:lnL cap="flat">
                      <a:noFill/>
                    </a:lnL>
                    <a:lnR cap="flat">
                      <a:noFill/>
                    </a:lnR>
                    <a:lnT cap="flat">
                      <a:noFill/>
                    </a:lnT>
                    <a:lnB>
                      <a:noFill/>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r>
              <a:tr h="790575">
                <a:tc>
                  <a:txBody>
                    <a:bodyPr/>
                    <a:lstStyle/>
                    <a:p>
                      <a:pPr marL="342900" marR="0" lvl="0" indent="-342900" algn="ctr" defTabSz="914400" rtl="0" eaLnBrk="1" fontAlgn="b" latinLnBrk="0" hangingPunct="1">
                        <a:lnSpc>
                          <a:spcPct val="50000"/>
                        </a:lnSpc>
                        <a:spcBef>
                          <a:spcPct val="0"/>
                        </a:spcBef>
                        <a:spcAft>
                          <a:spcPct val="0"/>
                        </a:spcAft>
                        <a:buClrTx/>
                        <a:buSzTx/>
                        <a:buFontTx/>
                        <a:buNone/>
                        <a:tabLst/>
                      </a:pPr>
                      <a:endParaRPr kumimoji="0" lang="en-US" sz="2800" b="1" i="0" u="none" strike="noStrike" cap="none" normalizeH="0" baseline="0" dirty="0" smtClean="0">
                        <a:ln>
                          <a:noFill/>
                        </a:ln>
                        <a:solidFill>
                          <a:srgbClr val="F8E7D5"/>
                        </a:solidFill>
                        <a:effectLst/>
                        <a:latin typeface="Calibri"/>
                        <a:cs typeface="Calibri"/>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sz="2800" b="1" i="0" u="none" strike="noStrike" cap="none" normalizeH="0" baseline="0" smtClean="0">
                          <a:ln>
                            <a:noFill/>
                          </a:ln>
                          <a:solidFill>
                            <a:srgbClr val="F8E7D5"/>
                          </a:solidFill>
                          <a:effectLst/>
                          <a:latin typeface="Calibri"/>
                          <a:cs typeface="Calibri"/>
                        </a:rPr>
                        <a:t>1992</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sz="2800" b="1" i="0" u="none" strike="noStrike" cap="none" normalizeH="0" baseline="0" dirty="0" smtClean="0">
                          <a:ln>
                            <a:noFill/>
                          </a:ln>
                          <a:solidFill>
                            <a:srgbClr val="F8E7D5"/>
                          </a:solidFill>
                          <a:effectLst/>
                          <a:latin typeface="Calibri"/>
                          <a:cs typeface="Calibri"/>
                        </a:rPr>
                        <a:t>2009</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sz="2800" b="1" i="0" u="none" strike="noStrike" cap="none" normalizeH="0" baseline="0" dirty="0" smtClean="0">
                          <a:ln>
                            <a:noFill/>
                          </a:ln>
                          <a:solidFill>
                            <a:srgbClr val="F8E7D5"/>
                          </a:solidFill>
                          <a:effectLst/>
                          <a:latin typeface="Calibri"/>
                          <a:cs typeface="Calibri"/>
                        </a:rPr>
                        <a:t>head/ha</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noFill/>
                  </a:tcPr>
                </a:tc>
              </a:tr>
              <a:tr h="788988">
                <a:tc>
                  <a:txBody>
                    <a:bodyPr/>
                    <a:lstStyle/>
                    <a:p>
                      <a:pPr marL="342900" marR="0" lvl="0" indent="-342900" algn="l" defTabSz="914400" rtl="0" eaLnBrk="1" fontAlgn="b" latinLnBrk="0" hangingPunct="1">
                        <a:lnSpc>
                          <a:spcPct val="50000"/>
                        </a:lnSpc>
                        <a:spcBef>
                          <a:spcPct val="0"/>
                        </a:spcBef>
                        <a:spcAft>
                          <a:spcPct val="0"/>
                        </a:spcAft>
                        <a:buClrTx/>
                        <a:buSzTx/>
                        <a:buFontTx/>
                        <a:buNone/>
                        <a:tabLst/>
                      </a:pPr>
                      <a:r>
                        <a:rPr kumimoji="0" lang="en-US" sz="2800" b="1" i="0" u="none" strike="noStrike" cap="none" normalizeH="0" baseline="0" dirty="0" smtClean="0">
                          <a:ln>
                            <a:noFill/>
                          </a:ln>
                          <a:solidFill>
                            <a:srgbClr val="F8E7D5"/>
                          </a:solidFill>
                          <a:effectLst/>
                          <a:latin typeface="Calibri"/>
                          <a:cs typeface="Calibri"/>
                        </a:rPr>
                        <a:t>Legal Amazonia</a:t>
                      </a:r>
                    </a:p>
                  </a:txBody>
                  <a:tcPr anchor="b" horzOverflow="overflow">
                    <a:lnL cap="flat">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50000"/>
                        </a:lnSpc>
                        <a:spcBef>
                          <a:spcPct val="0"/>
                        </a:spcBef>
                        <a:spcAft>
                          <a:spcPct val="0"/>
                        </a:spcAft>
                        <a:buClrTx/>
                        <a:buSzTx/>
                        <a:buFontTx/>
                        <a:buNone/>
                        <a:tabLst/>
                      </a:pPr>
                      <a:r>
                        <a:rPr kumimoji="0" lang="en-US" sz="2800" b="1" i="0" u="none" strike="noStrike" cap="none" normalizeH="0" baseline="0" dirty="0" smtClean="0">
                          <a:ln>
                            <a:noFill/>
                          </a:ln>
                          <a:solidFill>
                            <a:srgbClr val="F8E7D5"/>
                          </a:solidFill>
                          <a:effectLst/>
                          <a:latin typeface="Calibri"/>
                          <a:cs typeface="Calibri"/>
                        </a:rPr>
                        <a:t>30 million</a:t>
                      </a:r>
                    </a:p>
                  </a:txBody>
                  <a:tcPr anchor="b"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50000"/>
                        </a:lnSpc>
                        <a:spcBef>
                          <a:spcPct val="0"/>
                        </a:spcBef>
                        <a:spcAft>
                          <a:spcPct val="0"/>
                        </a:spcAft>
                        <a:buClrTx/>
                        <a:buSzTx/>
                        <a:buFontTx/>
                        <a:buNone/>
                        <a:tabLst/>
                      </a:pPr>
                      <a:r>
                        <a:rPr kumimoji="0" lang="en-US" sz="2800" b="1" i="0" u="none" strike="noStrike" cap="none" normalizeH="0" baseline="0" dirty="0" smtClean="0">
                          <a:ln>
                            <a:noFill/>
                          </a:ln>
                          <a:solidFill>
                            <a:srgbClr val="F8E7D5"/>
                          </a:solidFill>
                          <a:effectLst/>
                          <a:latin typeface="Calibri"/>
                          <a:cs typeface="Calibri"/>
                        </a:rPr>
                        <a:t>70 million</a:t>
                      </a:r>
                    </a:p>
                  </a:txBody>
                  <a:tcPr anchor="b" horzOverflow="overflow">
                    <a:lnL>
                      <a:noFill/>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50000"/>
                        </a:lnSpc>
                        <a:spcBef>
                          <a:spcPct val="0"/>
                        </a:spcBef>
                        <a:spcAft>
                          <a:spcPct val="0"/>
                        </a:spcAft>
                        <a:buClrTx/>
                        <a:buSzTx/>
                        <a:buFontTx/>
                        <a:buNone/>
                        <a:tabLst/>
                      </a:pPr>
                      <a:endParaRPr kumimoji="0" lang="en-US" sz="2800" b="1" i="0" u="none" strike="noStrike" cap="none" normalizeH="0" baseline="0" dirty="0" smtClean="0">
                        <a:ln>
                          <a:noFill/>
                        </a:ln>
                        <a:solidFill>
                          <a:srgbClr val="F8E7D5"/>
                        </a:solidFill>
                        <a:effectLst/>
                        <a:latin typeface="Calibri"/>
                        <a:cs typeface="Calibri"/>
                      </a:endParaRPr>
                    </a:p>
                  </a:txBody>
                  <a:tcPr anchor="b" horzOverflow="overflow">
                    <a:lnL w="12700" cap="flat" cmpd="sng" algn="ctr">
                      <a:solidFill>
                        <a:srgbClr val="000000"/>
                      </a:solidFill>
                      <a:prstDash val="solid"/>
                      <a:miter lim="800000"/>
                      <a:headEnd type="none" w="med" len="med"/>
                      <a:tailEnd type="none" w="med" len="med"/>
                    </a:lnL>
                    <a:lnR cap="flat">
                      <a:noFill/>
                    </a:lnR>
                    <a:lnT w="12700" cap="flat" cmpd="sng" algn="ctr">
                      <a:solidFill>
                        <a:srgbClr val="000000"/>
                      </a:solidFill>
                      <a:prstDash val="solid"/>
                      <a:miter lim="800000"/>
                      <a:headEnd type="none" w="med" len="med"/>
                      <a:tailEnd type="none" w="med" len="med"/>
                    </a:lnT>
                    <a:lnB>
                      <a:noFill/>
                    </a:lnB>
                    <a:lnTlToBr>
                      <a:noFill/>
                    </a:lnTlToBr>
                    <a:lnBlToTr>
                      <a:noFill/>
                    </a:lnBlToTr>
                    <a:noFill/>
                  </a:tcPr>
                </a:tc>
              </a:tr>
              <a:tr h="790575">
                <a:tc>
                  <a:txBody>
                    <a:bodyPr/>
                    <a:lstStyle/>
                    <a:p>
                      <a:pPr marL="342900" marR="0" lvl="0" indent="-342900" algn="l" defTabSz="914400" rtl="0" eaLnBrk="1" fontAlgn="b" latinLnBrk="0" hangingPunct="1">
                        <a:lnSpc>
                          <a:spcPct val="50000"/>
                        </a:lnSpc>
                        <a:spcBef>
                          <a:spcPct val="0"/>
                        </a:spcBef>
                        <a:spcAft>
                          <a:spcPct val="0"/>
                        </a:spcAft>
                        <a:buClrTx/>
                        <a:buSzTx/>
                        <a:buFontTx/>
                        <a:buNone/>
                        <a:tabLst/>
                      </a:pPr>
                      <a:r>
                        <a:rPr kumimoji="0" lang="en-US" sz="2800" b="1" i="0" u="none" strike="noStrike" cap="none" normalizeH="0" baseline="0" dirty="0" err="1" smtClean="0">
                          <a:ln>
                            <a:noFill/>
                          </a:ln>
                          <a:solidFill>
                            <a:srgbClr val="F8E7D5"/>
                          </a:solidFill>
                          <a:effectLst/>
                          <a:latin typeface="Calibri"/>
                          <a:cs typeface="Calibri"/>
                        </a:rPr>
                        <a:t>Pará</a:t>
                      </a:r>
                      <a:endParaRPr kumimoji="0" lang="en-US" sz="2800" b="1" i="0" u="none" strike="noStrike" cap="none" normalizeH="0" baseline="0" dirty="0" smtClean="0">
                        <a:ln>
                          <a:noFill/>
                        </a:ln>
                        <a:solidFill>
                          <a:srgbClr val="F8E7D5"/>
                        </a:solidFill>
                        <a:effectLst/>
                        <a:latin typeface="Calibri"/>
                        <a:cs typeface="Calibri"/>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50000"/>
                        </a:lnSpc>
                        <a:spcBef>
                          <a:spcPct val="0"/>
                        </a:spcBef>
                        <a:spcAft>
                          <a:spcPct val="0"/>
                        </a:spcAft>
                        <a:buClrTx/>
                        <a:buSzTx/>
                        <a:buFontTx/>
                        <a:buNone/>
                        <a:tabLst/>
                      </a:pPr>
                      <a:endParaRPr kumimoji="0" lang="en-US" sz="2800" b="1" i="0" u="none" strike="noStrike" cap="none" normalizeH="0" baseline="0" dirty="0" smtClean="0">
                        <a:ln>
                          <a:noFill/>
                        </a:ln>
                        <a:solidFill>
                          <a:srgbClr val="F8E7D5"/>
                        </a:solidFill>
                        <a:effectLst/>
                        <a:latin typeface="Calibri"/>
                        <a:cs typeface="Calibri"/>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50000"/>
                        </a:lnSpc>
                        <a:spcBef>
                          <a:spcPct val="0"/>
                        </a:spcBef>
                        <a:spcAft>
                          <a:spcPct val="0"/>
                        </a:spcAft>
                        <a:buClrTx/>
                        <a:buSzTx/>
                        <a:buFontTx/>
                        <a:buNone/>
                        <a:tabLst/>
                      </a:pPr>
                      <a:r>
                        <a:rPr kumimoji="0" lang="en-US" sz="2800" b="1" i="0" u="none" strike="noStrike" cap="none" normalizeH="0" baseline="0" dirty="0" smtClean="0">
                          <a:ln>
                            <a:noFill/>
                          </a:ln>
                          <a:solidFill>
                            <a:srgbClr val="F8E7D5"/>
                          </a:solidFill>
                          <a:effectLst/>
                          <a:latin typeface="Calibri"/>
                          <a:cs typeface="Calibri"/>
                        </a:rPr>
                        <a:t>17 million</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50000"/>
                        </a:lnSpc>
                        <a:spcBef>
                          <a:spcPct val="0"/>
                        </a:spcBef>
                        <a:spcAft>
                          <a:spcPct val="0"/>
                        </a:spcAft>
                        <a:buClrTx/>
                        <a:buSzTx/>
                        <a:buFontTx/>
                        <a:buNone/>
                        <a:tabLst/>
                      </a:pPr>
                      <a:r>
                        <a:rPr kumimoji="0" lang="en-US" sz="2800" b="1" i="0" u="none" strike="noStrike" cap="none" normalizeH="0" baseline="0" dirty="0" smtClean="0">
                          <a:ln>
                            <a:noFill/>
                          </a:ln>
                          <a:solidFill>
                            <a:srgbClr val="F8E7D5"/>
                          </a:solidFill>
                          <a:effectLst/>
                          <a:latin typeface="Calibri"/>
                          <a:cs typeface="Calibri"/>
                        </a:rPr>
                        <a:t>1,15</a:t>
                      </a:r>
                    </a:p>
                  </a:txBody>
                  <a:tcPr anchor="b" horzOverflow="overflow">
                    <a:lnL w="12700" cap="flat" cmpd="sng" algn="ctr">
                      <a:solidFill>
                        <a:srgbClr val="000000"/>
                      </a:solidFill>
                      <a:prstDash val="solid"/>
                      <a:miter lim="800000"/>
                      <a:headEnd type="none" w="med" len="med"/>
                      <a:tailEnd type="none" w="med" len="med"/>
                    </a:lnL>
                    <a:lnR cap="flat">
                      <a:noFill/>
                    </a:lnR>
                    <a:lnT>
                      <a:noFill/>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
        <p:nvSpPr>
          <p:cNvPr id="78877" name="Text Box 35"/>
          <p:cNvSpPr txBox="1">
            <a:spLocks noChangeArrowheads="1"/>
          </p:cNvSpPr>
          <p:nvPr/>
        </p:nvSpPr>
        <p:spPr bwMode="auto">
          <a:xfrm>
            <a:off x="107950" y="-4763"/>
            <a:ext cx="3213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pt-BR" sz="1800">
                <a:solidFill>
                  <a:schemeClr val="bg1"/>
                </a:solidFill>
                <a:latin typeface="Humnst777 BT" charset="0"/>
              </a:rPr>
              <a:t>foto: Edson Sano (EMBRAPA)</a:t>
            </a:r>
          </a:p>
        </p:txBody>
      </p:sp>
      <p:sp>
        <p:nvSpPr>
          <p:cNvPr id="7" name="Rectangle 4"/>
          <p:cNvSpPr>
            <a:spLocks noChangeArrowheads="1"/>
          </p:cNvSpPr>
          <p:nvPr/>
        </p:nvSpPr>
        <p:spPr bwMode="auto">
          <a:xfrm>
            <a:off x="741363" y="438150"/>
            <a:ext cx="8023225" cy="954088"/>
          </a:xfrm>
          <a:prstGeom prst="rect">
            <a:avLst/>
          </a:prstGeom>
          <a:solidFill>
            <a:schemeClr val="bg1">
              <a:lumMod val="85000"/>
            </a:schemeClr>
          </a:solidFill>
          <a:ln>
            <a:noFill/>
          </a:ln>
        </p:spPr>
        <p:txBody>
          <a:bodyPr>
            <a:spAutoFit/>
          </a:bodyPr>
          <a:lstStyle/>
          <a:p>
            <a:pPr>
              <a:defRPr/>
            </a:pPr>
            <a:r>
              <a:rPr lang="en-US" sz="2800" dirty="0">
                <a:solidFill>
                  <a:srgbClr val="C00000"/>
                </a:solidFill>
                <a:latin typeface="Calibri" charset="0"/>
                <a:cs typeface="Calibri" charset="0"/>
              </a:rPr>
              <a:t>Finding: </a:t>
            </a:r>
            <a:r>
              <a:rPr lang="en-US" sz="2800" dirty="0">
                <a:latin typeface="Calibri" charset="0"/>
                <a:cs typeface="Calibri" charset="0"/>
              </a:rPr>
              <a:t> Extensive and unproductive cattle raising is the main use of deforested areas</a:t>
            </a:r>
          </a:p>
        </p:txBody>
      </p:sp>
    </p:spTree>
    <p:extLst>
      <p:ext uri="{BB962C8B-B14F-4D97-AF65-F5344CB8AC3E}">
        <p14:creationId xmlns:p14="http://schemas.microsoft.com/office/powerpoint/2010/main" val="3396533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idx="4294967295"/>
          </p:nvPr>
        </p:nvSpPr>
        <p:spPr/>
        <p:txBody>
          <a:bodyPr/>
          <a:lstStyle/>
          <a:p>
            <a:pPr algn="ctr"/>
            <a:r>
              <a:rPr lang="en-US" dirty="0" err="1" smtClean="0">
                <a:latin typeface="ZapfHumnst BT" charset="0"/>
              </a:rPr>
              <a:t>Informações</a:t>
            </a:r>
            <a:r>
              <a:rPr lang="en-US" dirty="0" smtClean="0">
                <a:latin typeface="ZapfHumnst BT" charset="0"/>
              </a:rPr>
              <a:t> </a:t>
            </a:r>
            <a:r>
              <a:rPr lang="en-US" dirty="0" err="1" smtClean="0">
                <a:latin typeface="ZapfHumnst BT" charset="0"/>
              </a:rPr>
              <a:t>Gerais</a:t>
            </a:r>
            <a:endParaRPr lang="en-US" dirty="0">
              <a:latin typeface="ZapfHumnst BT" charset="0"/>
            </a:endParaRPr>
          </a:p>
        </p:txBody>
      </p:sp>
      <p:sp>
        <p:nvSpPr>
          <p:cNvPr id="3" name="TextBox 2"/>
          <p:cNvSpPr txBox="1"/>
          <p:nvPr/>
        </p:nvSpPr>
        <p:spPr>
          <a:xfrm>
            <a:off x="1219200" y="2057400"/>
            <a:ext cx="6934199" cy="1508105"/>
          </a:xfrm>
          <a:prstGeom prst="rect">
            <a:avLst/>
          </a:prstGeom>
          <a:noFill/>
        </p:spPr>
        <p:txBody>
          <a:bodyPr wrap="square" rtlCol="0">
            <a:noAutofit/>
          </a:bodyPr>
          <a:lstStyle/>
          <a:p>
            <a:pPr marL="342900" indent="-342900" algn="just">
              <a:lnSpc>
                <a:spcPct val="200000"/>
              </a:lnSpc>
              <a:buFont typeface="Arial"/>
              <a:buChar char="•"/>
            </a:pPr>
            <a:r>
              <a:rPr lang="en-US" sz="2400" dirty="0" smtClean="0"/>
              <a:t>719 mil km</a:t>
            </a:r>
            <a:r>
              <a:rPr lang="en-US" sz="2400" baseline="30000" dirty="0" smtClean="0"/>
              <a:t>2</a:t>
            </a:r>
            <a:r>
              <a:rPr lang="en-US" sz="2400" dirty="0" smtClean="0"/>
              <a:t> de </a:t>
            </a:r>
            <a:r>
              <a:rPr lang="en-US" sz="2400" dirty="0" err="1" smtClean="0"/>
              <a:t>informações</a:t>
            </a:r>
            <a:r>
              <a:rPr lang="en-US" sz="2400" dirty="0" smtClean="0"/>
              <a:t> de </a:t>
            </a:r>
            <a:r>
              <a:rPr lang="en-US" sz="2400" dirty="0" err="1" smtClean="0"/>
              <a:t>uso</a:t>
            </a:r>
            <a:r>
              <a:rPr lang="en-US" sz="2400" dirty="0" smtClean="0"/>
              <a:t> e </a:t>
            </a:r>
            <a:r>
              <a:rPr lang="en-US" sz="2400" dirty="0" err="1" smtClean="0"/>
              <a:t>cobertura</a:t>
            </a:r>
            <a:r>
              <a:rPr lang="en-US" sz="2400" dirty="0"/>
              <a:t> </a:t>
            </a:r>
            <a:r>
              <a:rPr lang="en-US" sz="2400" dirty="0" err="1" smtClean="0"/>
              <a:t>distribuidos</a:t>
            </a:r>
            <a:r>
              <a:rPr lang="en-US" sz="2400" dirty="0" smtClean="0"/>
              <a:t> </a:t>
            </a:r>
            <a:r>
              <a:rPr lang="en-US" sz="2400" dirty="0" err="1" smtClean="0"/>
              <a:t>na</a:t>
            </a:r>
            <a:r>
              <a:rPr lang="en-US" sz="2400" dirty="0" smtClean="0"/>
              <a:t> </a:t>
            </a:r>
            <a:r>
              <a:rPr lang="en-US" sz="2400" dirty="0" err="1" smtClean="0"/>
              <a:t>Amazônia</a:t>
            </a:r>
            <a:r>
              <a:rPr lang="en-US" sz="2400" dirty="0" smtClean="0"/>
              <a:t> </a:t>
            </a:r>
            <a:r>
              <a:rPr lang="en-US" sz="2400" dirty="0" err="1" smtClean="0"/>
              <a:t>em</a:t>
            </a:r>
            <a:r>
              <a:rPr lang="en-US" sz="2400" dirty="0" smtClean="0"/>
              <a:t> 10 classes.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8875058" cy="685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59905" y="1371600"/>
            <a:ext cx="3006673" cy="5486400"/>
          </a:xfrm>
          <a:prstGeom prst="rect">
            <a:avLst/>
          </a:prstGeom>
        </p:spPr>
      </p:pic>
      <p:sp>
        <p:nvSpPr>
          <p:cNvPr id="7" name="Rectangle 3"/>
          <p:cNvSpPr>
            <a:spLocks noChangeArrowheads="1"/>
          </p:cNvSpPr>
          <p:nvPr/>
        </p:nvSpPr>
        <p:spPr bwMode="auto">
          <a:xfrm>
            <a:off x="22578" y="-2298"/>
            <a:ext cx="9144000" cy="1135530"/>
          </a:xfrm>
          <a:prstGeom prst="rect">
            <a:avLst/>
          </a:prstGeom>
          <a:solidFill>
            <a:schemeClr val="accent6">
              <a:lumMod val="20000"/>
              <a:lumOff val="80000"/>
              <a:alpha val="85000"/>
            </a:schemeClr>
          </a:solidFill>
          <a:ln w="9525">
            <a:solidFill>
              <a:schemeClr val="tx1"/>
            </a:solidFill>
            <a:miter lim="800000"/>
            <a:headEnd/>
            <a:tailEnd/>
          </a:ln>
        </p:spPr>
        <p:txBody>
          <a:bodyPr wrap="none" anchor="ctr"/>
          <a:lstStyle/>
          <a:p>
            <a:pPr algn="ctr"/>
            <a:r>
              <a:rPr lang="en-US" sz="2800" b="1" dirty="0" err="1" smtClean="0">
                <a:solidFill>
                  <a:srgbClr val="003366"/>
                </a:solidFill>
                <a:latin typeface="Calibri" charset="0"/>
                <a:cs typeface="Calibri" charset="0"/>
              </a:rPr>
              <a:t>TerraClass</a:t>
            </a:r>
            <a:r>
              <a:rPr lang="en-US" sz="2800" b="1" dirty="0" smtClean="0">
                <a:solidFill>
                  <a:srgbClr val="003366"/>
                </a:solidFill>
                <a:latin typeface="Calibri" charset="0"/>
                <a:cs typeface="Calibri" charset="0"/>
              </a:rPr>
              <a:t>: good information about deforested areas</a:t>
            </a:r>
            <a:endParaRPr lang="en-US" sz="2800" b="1" dirty="0">
              <a:solidFill>
                <a:srgbClr val="003366"/>
              </a:solidFill>
              <a:latin typeface="Calibri" charset="0"/>
              <a:cs typeface="Calibri" charset="0"/>
            </a:endParaRPr>
          </a:p>
          <a:p>
            <a:pPr algn="ctr"/>
            <a:r>
              <a:rPr lang="en-US" sz="2800" b="1" dirty="0" smtClean="0">
                <a:solidFill>
                  <a:srgbClr val="002060"/>
                </a:solidFill>
                <a:latin typeface="Calibri" charset="0"/>
              </a:rPr>
              <a:t>N</a:t>
            </a:r>
            <a:r>
              <a:rPr lang="pt-BR" sz="2800" b="1" dirty="0" smtClean="0">
                <a:solidFill>
                  <a:srgbClr val="002060"/>
                </a:solidFill>
                <a:latin typeface="Calibri" charset="0"/>
              </a:rPr>
              <a:t>o </a:t>
            </a:r>
            <a:r>
              <a:rPr lang="pt-BR" sz="2800" b="1" dirty="0" err="1" smtClean="0">
                <a:solidFill>
                  <a:srgbClr val="002060"/>
                </a:solidFill>
                <a:latin typeface="Calibri" charset="0"/>
              </a:rPr>
              <a:t>information</a:t>
            </a:r>
            <a:r>
              <a:rPr lang="pt-BR" sz="2800" b="1" dirty="0" smtClean="0">
                <a:solidFill>
                  <a:srgbClr val="002060"/>
                </a:solidFill>
                <a:latin typeface="Calibri" charset="0"/>
              </a:rPr>
              <a:t> </a:t>
            </a:r>
            <a:r>
              <a:rPr lang="pt-BR" sz="2800" b="1" dirty="0" err="1" smtClean="0">
                <a:solidFill>
                  <a:srgbClr val="002060"/>
                </a:solidFill>
                <a:latin typeface="Calibri" charset="0"/>
              </a:rPr>
              <a:t>about</a:t>
            </a:r>
            <a:r>
              <a:rPr lang="pt-BR" sz="2800" b="1" dirty="0" smtClean="0">
                <a:solidFill>
                  <a:srgbClr val="002060"/>
                </a:solidFill>
                <a:latin typeface="Calibri" charset="0"/>
              </a:rPr>
              <a:t> </a:t>
            </a:r>
            <a:r>
              <a:rPr lang="pt-BR" sz="2800" b="1" smtClean="0">
                <a:solidFill>
                  <a:srgbClr val="002060"/>
                </a:solidFill>
                <a:latin typeface="Calibri" charset="0"/>
              </a:rPr>
              <a:t>savannas</a:t>
            </a:r>
            <a:endParaRPr lang="en-US" sz="2800" b="1" dirty="0">
              <a:solidFill>
                <a:srgbClr val="002060"/>
              </a:solidFill>
              <a:latin typeface="Calibri" charset="0"/>
            </a:endParaRPr>
          </a:p>
        </p:txBody>
      </p:sp>
    </p:spTree>
    <p:extLst>
      <p:ext uri="{BB962C8B-B14F-4D97-AF65-F5344CB8AC3E}">
        <p14:creationId xmlns:p14="http://schemas.microsoft.com/office/powerpoint/2010/main" val="1964475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xit" presetSubtype="32" fill="hold" nodeType="clickEffect">
                                  <p:stCondLst>
                                    <p:cond delay="0"/>
                                  </p:stCondLst>
                                  <p:childTnLst>
                                    <p:anim calcmode="lin" valueType="num">
                                      <p:cBhvr>
                                        <p:cTn id="20" dur="500"/>
                                        <p:tgtEl>
                                          <p:spTgt spid="6"/>
                                        </p:tgtEl>
                                        <p:attrNameLst>
                                          <p:attrName>ppt_w</p:attrName>
                                        </p:attrNameLst>
                                      </p:cBhvr>
                                      <p:tavLst>
                                        <p:tav tm="0">
                                          <p:val>
                                            <p:strVal val="ppt_w"/>
                                          </p:val>
                                        </p:tav>
                                        <p:tav tm="100000">
                                          <p:val>
                                            <p:fltVal val="0"/>
                                          </p:val>
                                        </p:tav>
                                      </p:tavLst>
                                    </p:anim>
                                    <p:anim calcmode="lin" valueType="num">
                                      <p:cBhvr>
                                        <p:cTn id="21" dur="500"/>
                                        <p:tgtEl>
                                          <p:spTgt spid="6"/>
                                        </p:tgtEl>
                                        <p:attrNameLst>
                                          <p:attrName>ppt_h</p:attrName>
                                        </p:attrNameLst>
                                      </p:cBhvr>
                                      <p:tavLst>
                                        <p:tav tm="0">
                                          <p:val>
                                            <p:strVal val="ppt_h"/>
                                          </p:val>
                                        </p:tav>
                                        <p:tav tm="100000">
                                          <p:val>
                                            <p:fltVal val="0"/>
                                          </p:val>
                                        </p:tav>
                                      </p:tavLst>
                                    </p:anim>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a_mt_nf_leg.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541" y="0"/>
            <a:ext cx="8875059" cy="6858000"/>
          </a:xfrm>
          <a:prstGeom prst="rect">
            <a:avLst/>
          </a:prstGeom>
        </p:spPr>
      </p:pic>
      <p:sp>
        <p:nvSpPr>
          <p:cNvPr id="4" name="Rectangle 3"/>
          <p:cNvSpPr>
            <a:spLocks noChangeArrowheads="1"/>
          </p:cNvSpPr>
          <p:nvPr/>
        </p:nvSpPr>
        <p:spPr bwMode="auto">
          <a:xfrm>
            <a:off x="0" y="0"/>
            <a:ext cx="9144000" cy="1135530"/>
          </a:xfrm>
          <a:prstGeom prst="rect">
            <a:avLst/>
          </a:prstGeom>
          <a:solidFill>
            <a:schemeClr val="accent6">
              <a:lumMod val="20000"/>
              <a:lumOff val="80000"/>
              <a:alpha val="85000"/>
            </a:schemeClr>
          </a:solidFill>
          <a:ln w="9525">
            <a:solidFill>
              <a:schemeClr val="tx1"/>
            </a:solidFill>
            <a:miter lim="800000"/>
            <a:headEnd/>
            <a:tailEnd/>
          </a:ln>
        </p:spPr>
        <p:txBody>
          <a:bodyPr wrap="none" anchor="ctr"/>
          <a:lstStyle/>
          <a:p>
            <a:pPr algn="ctr"/>
            <a:r>
              <a:rPr lang="x-none" sz="2800" b="1" dirty="0" smtClean="0">
                <a:solidFill>
                  <a:srgbClr val="003366"/>
                </a:solidFill>
                <a:latin typeface="Calibri" charset="0"/>
                <a:cs typeface="Calibri" charset="0"/>
              </a:rPr>
              <a:t>Agricultural expansion on Mato Grosso</a:t>
            </a:r>
          </a:p>
          <a:p>
            <a:pPr algn="ctr"/>
            <a:r>
              <a:rPr lang="en-US" sz="2800" b="1" dirty="0" smtClean="0">
                <a:solidFill>
                  <a:srgbClr val="003366"/>
                </a:solidFill>
                <a:latin typeface="Calibri" charset="0"/>
                <a:cs typeface="Calibri" charset="0"/>
              </a:rPr>
              <a:t>u</a:t>
            </a:r>
            <a:r>
              <a:rPr lang="x-none" sz="2800" b="1" dirty="0" smtClean="0">
                <a:solidFill>
                  <a:srgbClr val="003366"/>
                </a:solidFill>
                <a:latin typeface="Calibri" charset="0"/>
                <a:cs typeface="Calibri" charset="0"/>
              </a:rPr>
              <a:t>ses deforested areas and Cerrado</a:t>
            </a:r>
          </a:p>
        </p:txBody>
      </p:sp>
      <p:sp>
        <p:nvSpPr>
          <p:cNvPr id="5" name="Rectangle 4"/>
          <p:cNvSpPr>
            <a:spLocks noChangeArrowheads="1"/>
          </p:cNvSpPr>
          <p:nvPr/>
        </p:nvSpPr>
        <p:spPr bwMode="auto">
          <a:xfrm>
            <a:off x="116541" y="6291384"/>
            <a:ext cx="8875059" cy="566615"/>
          </a:xfrm>
          <a:prstGeom prst="rect">
            <a:avLst/>
          </a:prstGeom>
          <a:solidFill>
            <a:schemeClr val="accent6">
              <a:lumMod val="20000"/>
              <a:lumOff val="80000"/>
              <a:alpha val="85000"/>
            </a:schemeClr>
          </a:solidFill>
          <a:ln w="9525">
            <a:solidFill>
              <a:schemeClr val="tx1"/>
            </a:solidFill>
            <a:miter lim="800000"/>
            <a:headEnd/>
            <a:tailEnd/>
          </a:ln>
        </p:spPr>
        <p:txBody>
          <a:bodyPr wrap="none" anchor="ctr"/>
          <a:lstStyle/>
          <a:p>
            <a:pPr algn="ctr"/>
            <a:r>
              <a:rPr lang="x-none" sz="2800" b="1" dirty="0" smtClean="0">
                <a:solidFill>
                  <a:srgbClr val="003366"/>
                </a:solidFill>
                <a:latin typeface="Calibri" charset="0"/>
                <a:cs typeface="Calibri" charset="0"/>
              </a:rPr>
              <a:t>Non-forest (magenta) is </a:t>
            </a:r>
            <a:r>
              <a:rPr lang="x-none" sz="2800" b="1" dirty="0" smtClean="0">
                <a:solidFill>
                  <a:srgbClr val="800000"/>
                </a:solidFill>
                <a:latin typeface="Calibri" charset="0"/>
                <a:cs typeface="Calibri" charset="0"/>
              </a:rPr>
              <a:t>not</a:t>
            </a:r>
            <a:r>
              <a:rPr lang="x-none" sz="2800" b="1" dirty="0" smtClean="0">
                <a:solidFill>
                  <a:srgbClr val="003366"/>
                </a:solidFill>
                <a:latin typeface="Calibri" charset="0"/>
                <a:cs typeface="Calibri" charset="0"/>
              </a:rPr>
              <a:t> a land use class</a:t>
            </a:r>
          </a:p>
        </p:txBody>
      </p:sp>
    </p:spTree>
    <p:extLst>
      <p:ext uri="{BB962C8B-B14F-4D97-AF65-F5344CB8AC3E}">
        <p14:creationId xmlns:p14="http://schemas.microsoft.com/office/powerpoint/2010/main" val="7341466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4" descr="ch14cutfig12bfina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11638" y="0"/>
            <a:ext cx="4932362" cy="34909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0" name="Text Box 5"/>
          <p:cNvSpPr txBox="1">
            <a:spLocks noChangeArrowheads="1"/>
          </p:cNvSpPr>
          <p:nvPr/>
        </p:nvSpPr>
        <p:spPr bwMode="auto">
          <a:xfrm>
            <a:off x="7697788" y="0"/>
            <a:ext cx="1446212" cy="396875"/>
          </a:xfrm>
          <a:prstGeom prst="rect">
            <a:avLst/>
          </a:prstGeom>
          <a:solidFill>
            <a:srgbClr val="EAEAEA"/>
          </a:solidFill>
          <a:ln>
            <a:noFill/>
          </a:ln>
          <a:extLs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spcBef>
                <a:spcPct val="50000"/>
              </a:spcBef>
            </a:pPr>
            <a:r>
              <a:rPr lang="en-US" sz="2000" b="1">
                <a:solidFill>
                  <a:srgbClr val="000000"/>
                </a:solidFill>
              </a:rPr>
              <a:t>1986</a:t>
            </a:r>
          </a:p>
        </p:txBody>
      </p:sp>
      <p:pic>
        <p:nvPicPr>
          <p:cNvPr id="99331" name="Picture 7" descr="ch14cutfig12afina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4572000" cy="3429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Text Box 8"/>
          <p:cNvSpPr txBox="1">
            <a:spLocks noChangeArrowheads="1"/>
          </p:cNvSpPr>
          <p:nvPr/>
        </p:nvSpPr>
        <p:spPr bwMode="auto">
          <a:xfrm>
            <a:off x="0" y="0"/>
            <a:ext cx="1541463" cy="396875"/>
          </a:xfrm>
          <a:prstGeom prst="rect">
            <a:avLst/>
          </a:prstGeom>
          <a:solidFill>
            <a:srgbClr val="EAEAEA"/>
          </a:solidFill>
          <a:ln>
            <a:noFill/>
          </a:ln>
          <a:extLs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spcBef>
                <a:spcPct val="50000"/>
              </a:spcBef>
            </a:pPr>
            <a:r>
              <a:rPr lang="en-US" sz="2000" b="1">
                <a:solidFill>
                  <a:srgbClr val="000000"/>
                </a:solidFill>
              </a:rPr>
              <a:t>1975</a:t>
            </a:r>
          </a:p>
        </p:txBody>
      </p:sp>
      <p:pic>
        <p:nvPicPr>
          <p:cNvPr id="99333" name="Picture 10" descr="ch14cutfig12cfina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3429000"/>
            <a:ext cx="4572000" cy="3429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4" name="Text Box 11"/>
          <p:cNvSpPr txBox="1">
            <a:spLocks noChangeArrowheads="1"/>
          </p:cNvSpPr>
          <p:nvPr/>
        </p:nvSpPr>
        <p:spPr bwMode="auto">
          <a:xfrm>
            <a:off x="0" y="3505200"/>
            <a:ext cx="1363663" cy="396875"/>
          </a:xfrm>
          <a:prstGeom prst="rect">
            <a:avLst/>
          </a:prstGeom>
          <a:solidFill>
            <a:srgbClr val="EAEAEA"/>
          </a:solidFill>
          <a:ln>
            <a:noFill/>
          </a:ln>
          <a:extLs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spcBef>
                <a:spcPct val="50000"/>
              </a:spcBef>
            </a:pPr>
            <a:r>
              <a:rPr lang="en-US" sz="2000" b="1">
                <a:solidFill>
                  <a:srgbClr val="000000"/>
                </a:solidFill>
              </a:rPr>
              <a:t>1992</a:t>
            </a:r>
          </a:p>
        </p:txBody>
      </p:sp>
      <p:pic>
        <p:nvPicPr>
          <p:cNvPr id="99335" name="Picture 2" descr="prodes2003_0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72000" y="3505200"/>
            <a:ext cx="4749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ixaDeTexto 9"/>
          <p:cNvSpPr txBox="1"/>
          <p:nvPr/>
        </p:nvSpPr>
        <p:spPr>
          <a:xfrm>
            <a:off x="1428750" y="3000375"/>
            <a:ext cx="6572250" cy="1384300"/>
          </a:xfrm>
          <a:prstGeom prst="rect">
            <a:avLst/>
          </a:prstGeom>
          <a:solidFill>
            <a:schemeClr val="accent2">
              <a:lumMod val="40000"/>
              <a:lumOff val="60000"/>
            </a:schemeClr>
          </a:solidFill>
        </p:spPr>
        <p:txBody>
          <a:bodyPr>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sz="2800" dirty="0" smtClean="0">
                <a:solidFill>
                  <a:srgbClr val="000066"/>
                </a:solidFill>
                <a:latin typeface="Calibri" charset="0"/>
                <a:cs typeface="+mn-cs"/>
              </a:rPr>
              <a:t>A new R&amp;D agenda in Geoinformatics and Remote Sensing: </a:t>
            </a:r>
            <a:r>
              <a:rPr lang="en-US" sz="2800" b="1" dirty="0" err="1" smtClean="0">
                <a:solidFill>
                  <a:srgbClr val="800000"/>
                </a:solidFill>
                <a:latin typeface="Calibri" charset="0"/>
                <a:cs typeface="+mn-cs"/>
              </a:rPr>
              <a:t>modelling</a:t>
            </a:r>
            <a:r>
              <a:rPr lang="en-US" sz="2800" b="1" dirty="0" smtClean="0">
                <a:solidFill>
                  <a:srgbClr val="800000"/>
                </a:solidFill>
                <a:latin typeface="Calibri" charset="0"/>
                <a:cs typeface="+mn-cs"/>
              </a:rPr>
              <a:t> land change using large geospatial data sets</a:t>
            </a:r>
            <a:endParaRPr lang="pt-BR" sz="2800" b="1" dirty="0" smtClean="0">
              <a:solidFill>
                <a:srgbClr val="800000"/>
              </a:solidFill>
              <a:latin typeface="Calibri" charset="0"/>
              <a:cs typeface="+mn-cs"/>
            </a:endParaRPr>
          </a:p>
        </p:txBody>
      </p:sp>
    </p:spTree>
    <p:extLst>
      <p:ext uri="{BB962C8B-B14F-4D97-AF65-F5344CB8AC3E}">
        <p14:creationId xmlns:p14="http://schemas.microsoft.com/office/powerpoint/2010/main" val="331689891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mapa_ro_nf_leg.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58489" y="2671909"/>
            <a:ext cx="5417295" cy="4186091"/>
          </a:xfrm>
          <a:prstGeom prst="rect">
            <a:avLst/>
          </a:prstGeom>
        </p:spPr>
      </p:pic>
      <p:pic>
        <p:nvPicPr>
          <p:cNvPr id="2" name="Picture 1" descr="mosaico_rondonia.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4856391" cy="3762240"/>
          </a:xfrm>
          <a:prstGeom prst="rect">
            <a:avLst/>
          </a:prstGeom>
        </p:spPr>
      </p:pic>
      <p:sp>
        <p:nvSpPr>
          <p:cNvPr id="4" name="Rectangle 3"/>
          <p:cNvSpPr>
            <a:spLocks noChangeArrowheads="1"/>
          </p:cNvSpPr>
          <p:nvPr/>
        </p:nvSpPr>
        <p:spPr bwMode="auto">
          <a:xfrm>
            <a:off x="119926" y="3908950"/>
            <a:ext cx="3738563" cy="2633671"/>
          </a:xfrm>
          <a:prstGeom prst="rect">
            <a:avLst/>
          </a:prstGeom>
          <a:solidFill>
            <a:srgbClr val="E1E6F1"/>
          </a:solidFill>
          <a:ln w="9525">
            <a:solidFill>
              <a:srgbClr val="81D9A9"/>
            </a:solidFill>
            <a:miter lim="800000"/>
            <a:headEnd/>
            <a:tailEnd/>
          </a:ln>
        </p:spPr>
        <p:txBody>
          <a:bodyPr tIns="93600">
            <a:spAutoFit/>
          </a:bodyPr>
          <a:lstStyle/>
          <a:p>
            <a:pPr>
              <a:spcBef>
                <a:spcPts val="1200"/>
              </a:spcBef>
              <a:spcAft>
                <a:spcPts val="600"/>
              </a:spcAft>
            </a:pPr>
            <a:r>
              <a:rPr lang="en-US" sz="2200" dirty="0" smtClean="0">
                <a:solidFill>
                  <a:srgbClr val="00007D"/>
                </a:solidFill>
                <a:latin typeface="Calibri" charset="0"/>
                <a:cs typeface="Calibri" charset="0"/>
              </a:rPr>
              <a:t>The world is divided in cells. Each cell has a single class.</a:t>
            </a:r>
          </a:p>
          <a:p>
            <a:pPr>
              <a:spcBef>
                <a:spcPts val="1200"/>
              </a:spcBef>
              <a:spcAft>
                <a:spcPts val="600"/>
              </a:spcAft>
            </a:pPr>
            <a:r>
              <a:rPr lang="en-US" sz="2200" dirty="0" smtClean="0">
                <a:solidFill>
                  <a:srgbClr val="00007D"/>
                </a:solidFill>
                <a:latin typeface="Calibri" charset="0"/>
                <a:cs typeface="Calibri" charset="0"/>
              </a:rPr>
              <a:t>There is a correct classification.</a:t>
            </a:r>
          </a:p>
          <a:p>
            <a:pPr>
              <a:spcBef>
                <a:spcPts val="1200"/>
              </a:spcBef>
              <a:spcAft>
                <a:spcPts val="600"/>
              </a:spcAft>
            </a:pPr>
            <a:r>
              <a:rPr lang="en-US" sz="2200" dirty="0" smtClean="0">
                <a:solidFill>
                  <a:srgbClr val="00007D"/>
                </a:solidFill>
                <a:latin typeface="Calibri" charset="0"/>
                <a:cs typeface="Calibri" charset="0"/>
              </a:rPr>
              <a:t>The more our classification approaches the ideal, the better.  </a:t>
            </a:r>
            <a:endParaRPr lang="en-US" sz="2200" dirty="0">
              <a:solidFill>
                <a:srgbClr val="00007D"/>
              </a:solidFill>
              <a:latin typeface="Calibri" charset="0"/>
              <a:cs typeface="Calibri" charset="0"/>
            </a:endParaRPr>
          </a:p>
        </p:txBody>
      </p:sp>
      <p:sp>
        <p:nvSpPr>
          <p:cNvPr id="5" name="Rectangle 4"/>
          <p:cNvSpPr>
            <a:spLocks noChangeArrowheads="1"/>
          </p:cNvSpPr>
          <p:nvPr/>
        </p:nvSpPr>
        <p:spPr bwMode="auto">
          <a:xfrm>
            <a:off x="3486282" y="107403"/>
            <a:ext cx="5657718" cy="633123"/>
          </a:xfrm>
          <a:prstGeom prst="rect">
            <a:avLst/>
          </a:prstGeom>
          <a:solidFill>
            <a:srgbClr val="E1E6F1"/>
          </a:solidFill>
          <a:ln w="9525">
            <a:solidFill>
              <a:srgbClr val="81D9A9"/>
            </a:solidFill>
            <a:miter lim="800000"/>
            <a:headEnd/>
            <a:tailEnd/>
          </a:ln>
        </p:spPr>
        <p:txBody>
          <a:bodyPr wrap="square" tIns="93600">
            <a:spAutoFit/>
          </a:bodyPr>
          <a:lstStyle/>
          <a:p>
            <a:pPr algn="r">
              <a:spcBef>
                <a:spcPts val="1200"/>
              </a:spcBef>
              <a:spcAft>
                <a:spcPts val="600"/>
              </a:spcAft>
            </a:pPr>
            <a:r>
              <a:rPr lang="en-US" sz="3200" b="1" dirty="0" smtClean="0">
                <a:solidFill>
                  <a:srgbClr val="00007D"/>
                </a:solidFill>
                <a:latin typeface="Calibri" charset="0"/>
                <a:cs typeface="Calibri" charset="0"/>
              </a:rPr>
              <a:t>The quest for the perfect map</a:t>
            </a:r>
            <a:endParaRPr lang="en-US" sz="3200" b="1" dirty="0">
              <a:solidFill>
                <a:srgbClr val="00007D"/>
              </a:solidFill>
              <a:latin typeface="Calibri" charset="0"/>
              <a:cs typeface="Calibri" charset="0"/>
            </a:endParaRPr>
          </a:p>
        </p:txBody>
      </p:sp>
    </p:spTree>
    <p:extLst>
      <p:ext uri="{BB962C8B-B14F-4D97-AF65-F5344CB8AC3E}">
        <p14:creationId xmlns:p14="http://schemas.microsoft.com/office/powerpoint/2010/main" val="15959040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544302" y="0"/>
            <a:ext cx="7920985" cy="6858000"/>
          </a:xfrm>
          <a:prstGeom prst="rect">
            <a:avLst/>
          </a:prstGeom>
        </p:spPr>
      </p:pic>
      <p:sp>
        <p:nvSpPr>
          <p:cNvPr id="5" name="Text Box 3"/>
          <p:cNvSpPr txBox="1">
            <a:spLocks noChangeArrowheads="1"/>
          </p:cNvSpPr>
          <p:nvPr/>
        </p:nvSpPr>
        <p:spPr bwMode="auto">
          <a:xfrm>
            <a:off x="5456562" y="6488668"/>
            <a:ext cx="3687438" cy="369332"/>
          </a:xfrm>
          <a:prstGeom prst="rect">
            <a:avLst/>
          </a:prstGeom>
          <a:solidFill>
            <a:schemeClr val="accent6">
              <a:lumMod val="20000"/>
              <a:lumOff val="80000"/>
            </a:schemeClr>
          </a:solidFill>
          <a:ln>
            <a:noFill/>
          </a:ln>
          <a:effectLst/>
          <a:extLst/>
        </p:spPr>
        <p:txBody>
          <a:bodyPr wrap="square">
            <a:spAutoFit/>
          </a:bodyPr>
          <a:lstStyle/>
          <a:p>
            <a:pPr algn="r">
              <a:spcBef>
                <a:spcPct val="50000"/>
              </a:spcBef>
              <a:defRPr/>
            </a:pPr>
            <a:r>
              <a:rPr lang="en-GB" sz="1800" dirty="0" smtClean="0">
                <a:solidFill>
                  <a:schemeClr val="bg2">
                    <a:lumMod val="75000"/>
                  </a:schemeClr>
                </a:solidFill>
                <a:latin typeface="Calibri"/>
                <a:cs typeface="Calibri"/>
              </a:rPr>
              <a:t>source: Foley et al. (Science, 2007)</a:t>
            </a:r>
            <a:endParaRPr lang="en-GB" sz="1800" dirty="0">
              <a:solidFill>
                <a:schemeClr val="bg2">
                  <a:lumMod val="75000"/>
                </a:schemeClr>
              </a:solidFill>
              <a:latin typeface="Calibri"/>
              <a:cs typeface="Calibri"/>
            </a:endParaRPr>
          </a:p>
        </p:txBody>
      </p:sp>
      <p:sp>
        <p:nvSpPr>
          <p:cNvPr id="6" name="Rectangle 5"/>
          <p:cNvSpPr>
            <a:spLocks noChangeArrowheads="1"/>
          </p:cNvSpPr>
          <p:nvPr/>
        </p:nvSpPr>
        <p:spPr bwMode="auto">
          <a:xfrm>
            <a:off x="0" y="1795433"/>
            <a:ext cx="9144000" cy="510012"/>
          </a:xfrm>
          <a:prstGeom prst="rect">
            <a:avLst/>
          </a:prstGeom>
          <a:solidFill>
            <a:srgbClr val="E1E6F1">
              <a:alpha val="77000"/>
            </a:srgbClr>
          </a:solidFill>
          <a:ln w="9525">
            <a:solidFill>
              <a:srgbClr val="81D9A9"/>
            </a:solidFill>
            <a:miter lim="800000"/>
            <a:headEnd/>
            <a:tailEnd/>
          </a:ln>
        </p:spPr>
        <p:txBody>
          <a:bodyPr wrap="square" tIns="93600">
            <a:spAutoFit/>
          </a:bodyPr>
          <a:lstStyle/>
          <a:p>
            <a:pPr algn="r">
              <a:spcBef>
                <a:spcPts val="1200"/>
              </a:spcBef>
              <a:spcAft>
                <a:spcPts val="600"/>
              </a:spcAft>
            </a:pPr>
            <a:r>
              <a:rPr lang="en-US" sz="2400" b="1" dirty="0" smtClean="0">
                <a:solidFill>
                  <a:srgbClr val="00007D"/>
                </a:solidFill>
                <a:latin typeface="Calibri" charset="0"/>
                <a:cs typeface="Calibri" charset="0"/>
              </a:rPr>
              <a:t>Structural contradictions on global land cover and land use mapping</a:t>
            </a:r>
            <a:endParaRPr lang="en-US" sz="2400" b="1" dirty="0">
              <a:solidFill>
                <a:srgbClr val="00007D"/>
              </a:solidFill>
              <a:latin typeface="Calibri" charset="0"/>
              <a:cs typeface="Calibri" charset="0"/>
            </a:endParaRPr>
          </a:p>
        </p:txBody>
      </p:sp>
      <p:sp>
        <p:nvSpPr>
          <p:cNvPr id="7" name="Rectangle 6"/>
          <p:cNvSpPr>
            <a:spLocks noChangeArrowheads="1"/>
          </p:cNvSpPr>
          <p:nvPr/>
        </p:nvSpPr>
        <p:spPr bwMode="auto">
          <a:xfrm>
            <a:off x="0" y="4311987"/>
            <a:ext cx="9144000" cy="510012"/>
          </a:xfrm>
          <a:prstGeom prst="rect">
            <a:avLst/>
          </a:prstGeom>
          <a:solidFill>
            <a:srgbClr val="E1E6F1">
              <a:alpha val="77000"/>
            </a:srgbClr>
          </a:solidFill>
          <a:ln w="9525">
            <a:solidFill>
              <a:srgbClr val="81D9A9"/>
            </a:solidFill>
            <a:miter lim="800000"/>
            <a:headEnd/>
            <a:tailEnd/>
          </a:ln>
        </p:spPr>
        <p:txBody>
          <a:bodyPr wrap="square" tIns="93600">
            <a:spAutoFit/>
          </a:bodyPr>
          <a:lstStyle/>
          <a:p>
            <a:pPr algn="ctr">
              <a:spcBef>
                <a:spcPts val="1200"/>
              </a:spcBef>
              <a:spcAft>
                <a:spcPts val="600"/>
              </a:spcAft>
            </a:pPr>
            <a:r>
              <a:rPr lang="en-US" sz="2400" b="1" dirty="0" smtClean="0">
                <a:solidFill>
                  <a:srgbClr val="00007D"/>
                </a:solidFill>
                <a:latin typeface="Calibri" charset="0"/>
                <a:cs typeface="Calibri" charset="0"/>
              </a:rPr>
              <a:t>Global competition for land </a:t>
            </a:r>
            <a:endParaRPr lang="en-US" sz="2400" b="1" dirty="0">
              <a:solidFill>
                <a:srgbClr val="00007D"/>
              </a:solidFill>
              <a:latin typeface="Calibri" charset="0"/>
              <a:cs typeface="Calibri" charset="0"/>
            </a:endParaRPr>
          </a:p>
        </p:txBody>
      </p:sp>
    </p:spTree>
    <p:extLst>
      <p:ext uri="{BB962C8B-B14F-4D97-AF65-F5344CB8AC3E}">
        <p14:creationId xmlns:p14="http://schemas.microsoft.com/office/powerpoint/2010/main" val="23909386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LCD06_CONUS_landcover_500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2254624" y="186765"/>
            <a:ext cx="6411259" cy="762000"/>
          </a:xfrm>
        </p:spPr>
        <p:txBody>
          <a:bodyPr/>
          <a:lstStyle/>
          <a:p>
            <a:r>
              <a:rPr lang="en-US" dirty="0" smtClean="0"/>
              <a:t>US National Land Cover 2006</a:t>
            </a:r>
            <a:endParaRPr lang="en-US" dirty="0"/>
          </a:p>
        </p:txBody>
      </p:sp>
      <p:pic>
        <p:nvPicPr>
          <p:cNvPr id="3" name="Picture 2" descr="NLCD_Colour_Classification_Update.jpg"/>
          <p:cNvPicPr>
            <a:picLocks noChangeAspect="1"/>
          </p:cNvPicPr>
          <p:nvPr/>
        </p:nvPicPr>
        <p:blipFill>
          <a:blip r:embed="rId3" cstate="screen">
            <a:alphaModFix amt="80000"/>
            <a:extLst>
              <a:ext uri="{28A0092B-C50C-407E-A947-70E740481C1C}">
                <a14:useLocalDpi xmlns:a14="http://schemas.microsoft.com/office/drawing/2010/main"/>
              </a:ext>
            </a:extLst>
          </a:blip>
          <a:stretch>
            <a:fillRect/>
          </a:stretch>
        </p:blipFill>
        <p:spPr>
          <a:xfrm>
            <a:off x="5784705" y="1143000"/>
            <a:ext cx="3359295" cy="5502294"/>
          </a:xfrm>
          <a:prstGeom prst="rect">
            <a:avLst/>
          </a:prstGeom>
        </p:spPr>
      </p:pic>
      <p:sp>
        <p:nvSpPr>
          <p:cNvPr id="5" name="Rectangle 4"/>
          <p:cNvSpPr>
            <a:spLocks noChangeArrowheads="1"/>
          </p:cNvSpPr>
          <p:nvPr/>
        </p:nvSpPr>
        <p:spPr bwMode="auto">
          <a:xfrm>
            <a:off x="166077" y="6060679"/>
            <a:ext cx="5138615" cy="510012"/>
          </a:xfrm>
          <a:prstGeom prst="rect">
            <a:avLst/>
          </a:prstGeom>
          <a:solidFill>
            <a:srgbClr val="E1E6F1">
              <a:alpha val="77000"/>
            </a:srgbClr>
          </a:solidFill>
          <a:ln w="9525">
            <a:solidFill>
              <a:srgbClr val="81D9A9"/>
            </a:solidFill>
            <a:miter lim="800000"/>
            <a:headEnd/>
            <a:tailEnd/>
          </a:ln>
        </p:spPr>
        <p:txBody>
          <a:bodyPr wrap="square" tIns="93600">
            <a:spAutoFit/>
          </a:bodyPr>
          <a:lstStyle/>
          <a:p>
            <a:pPr algn="ctr">
              <a:spcBef>
                <a:spcPts val="1200"/>
              </a:spcBef>
              <a:spcAft>
                <a:spcPts val="600"/>
              </a:spcAft>
            </a:pPr>
            <a:r>
              <a:rPr lang="en-US" sz="2400" b="1" dirty="0" smtClean="0">
                <a:solidFill>
                  <a:srgbClr val="00007D"/>
                </a:solidFill>
                <a:latin typeface="Calibri" charset="0"/>
                <a:cs typeface="Calibri" charset="0"/>
              </a:rPr>
              <a:t>What about land use?</a:t>
            </a:r>
            <a:endParaRPr lang="en-US" sz="2400" b="1" dirty="0">
              <a:solidFill>
                <a:srgbClr val="00007D"/>
              </a:solidFill>
              <a:latin typeface="Calibri" charset="0"/>
              <a:cs typeface="Calibri" charset="0"/>
            </a:endParaRPr>
          </a:p>
        </p:txBody>
      </p:sp>
    </p:spTree>
    <p:extLst>
      <p:ext uri="{BB962C8B-B14F-4D97-AF65-F5344CB8AC3E}">
        <p14:creationId xmlns:p14="http://schemas.microsoft.com/office/powerpoint/2010/main" val="6048102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754529" y="201142"/>
            <a:ext cx="8153400" cy="941858"/>
          </a:xfrm>
          <a:prstGeom prst="rect">
            <a:avLst/>
          </a:prstGeom>
        </p:spPr>
      </p:pic>
      <p:pic>
        <p:nvPicPr>
          <p:cNvPr id="5" name="Picture 4"/>
          <p:cNvPicPr>
            <a:picLocks noChangeAspect="1"/>
          </p:cNvPicPr>
          <p:nvPr/>
        </p:nvPicPr>
        <p:blipFill>
          <a:blip r:embed="rId3"/>
          <a:stretch>
            <a:fillRect/>
          </a:stretch>
        </p:blipFill>
        <p:spPr>
          <a:xfrm>
            <a:off x="797111" y="5821082"/>
            <a:ext cx="7853829" cy="8509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41717" y="1318559"/>
            <a:ext cx="6950635" cy="4344147"/>
          </a:xfrm>
          <a:prstGeom prst="rect">
            <a:avLst/>
          </a:prstGeom>
        </p:spPr>
      </p:pic>
      <p:sp>
        <p:nvSpPr>
          <p:cNvPr id="7" name="Rectangle 6"/>
          <p:cNvSpPr>
            <a:spLocks noChangeArrowheads="1"/>
          </p:cNvSpPr>
          <p:nvPr/>
        </p:nvSpPr>
        <p:spPr bwMode="auto">
          <a:xfrm>
            <a:off x="2286000" y="1318559"/>
            <a:ext cx="5138615" cy="510012"/>
          </a:xfrm>
          <a:prstGeom prst="rect">
            <a:avLst/>
          </a:prstGeom>
          <a:solidFill>
            <a:srgbClr val="E1E6F1">
              <a:alpha val="68000"/>
            </a:srgbClr>
          </a:solidFill>
          <a:ln w="9525">
            <a:solidFill>
              <a:srgbClr val="81D9A9"/>
            </a:solidFill>
            <a:miter lim="800000"/>
            <a:headEnd/>
            <a:tailEnd/>
          </a:ln>
        </p:spPr>
        <p:txBody>
          <a:bodyPr wrap="square" tIns="93600">
            <a:spAutoFit/>
          </a:bodyPr>
          <a:lstStyle/>
          <a:p>
            <a:pPr algn="ctr">
              <a:spcBef>
                <a:spcPts val="1200"/>
              </a:spcBef>
              <a:spcAft>
                <a:spcPts val="600"/>
              </a:spcAft>
            </a:pPr>
            <a:r>
              <a:rPr lang="en-US" sz="2400" b="1" dirty="0" smtClean="0">
                <a:solidFill>
                  <a:srgbClr val="00007D"/>
                </a:solidFill>
                <a:latin typeface="Calibri" charset="0"/>
                <a:cs typeface="Calibri" charset="0"/>
              </a:rPr>
              <a:t>Land cover or land use?</a:t>
            </a:r>
            <a:endParaRPr lang="en-US" sz="2400" b="1" dirty="0">
              <a:solidFill>
                <a:srgbClr val="00007D"/>
              </a:solidFill>
              <a:latin typeface="Calibri" charset="0"/>
              <a:cs typeface="Calibri" charset="0"/>
            </a:endParaRPr>
          </a:p>
        </p:txBody>
      </p:sp>
    </p:spTree>
    <p:extLst>
      <p:ext uri="{BB962C8B-B14F-4D97-AF65-F5344CB8AC3E}">
        <p14:creationId xmlns:p14="http://schemas.microsoft.com/office/powerpoint/2010/main" val="7208386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ambiguity of grasslands</a:t>
            </a:r>
            <a:endParaRPr lang="en-US" dirty="0"/>
          </a:p>
        </p:txBody>
      </p:sp>
      <p:pic>
        <p:nvPicPr>
          <p:cNvPr id="3" name="Picture 2"/>
          <p:cNvPicPr>
            <a:picLocks noChangeAspect="1"/>
          </p:cNvPicPr>
          <p:nvPr/>
        </p:nvPicPr>
        <p:blipFill>
          <a:blip r:embed="rId2"/>
          <a:stretch>
            <a:fillRect/>
          </a:stretch>
        </p:blipFill>
        <p:spPr>
          <a:xfrm>
            <a:off x="1422400" y="1143000"/>
            <a:ext cx="6286500" cy="5715000"/>
          </a:xfrm>
          <a:prstGeom prst="rect">
            <a:avLst/>
          </a:prstGeom>
          <a:ln>
            <a:solidFill>
              <a:schemeClr val="tx1"/>
            </a:solidFill>
          </a:ln>
        </p:spPr>
      </p:pic>
    </p:spTree>
    <p:extLst>
      <p:ext uri="{BB962C8B-B14F-4D97-AF65-F5344CB8AC3E}">
        <p14:creationId xmlns:p14="http://schemas.microsoft.com/office/powerpoint/2010/main" val="233208625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7295" y="276664"/>
            <a:ext cx="8023412" cy="4523936"/>
          </a:xfrm>
          <a:prstGeom prst="rect">
            <a:avLst/>
          </a:prstGeom>
        </p:spPr>
      </p:pic>
      <p:pic>
        <p:nvPicPr>
          <p:cNvPr id="4" name="Picture 3"/>
          <p:cNvPicPr>
            <a:picLocks noChangeAspect="1"/>
          </p:cNvPicPr>
          <p:nvPr/>
        </p:nvPicPr>
        <p:blipFill>
          <a:blip r:embed="rId3"/>
          <a:stretch>
            <a:fillRect/>
          </a:stretch>
        </p:blipFill>
        <p:spPr>
          <a:xfrm>
            <a:off x="687295" y="4666130"/>
            <a:ext cx="7888940" cy="1519517"/>
          </a:xfrm>
          <a:prstGeom prst="rect">
            <a:avLst/>
          </a:prstGeom>
        </p:spPr>
      </p:pic>
      <p:sp>
        <p:nvSpPr>
          <p:cNvPr id="5" name="Title 1"/>
          <p:cNvSpPr>
            <a:spLocks noGrp="1"/>
          </p:cNvSpPr>
          <p:nvPr>
            <p:ph type="title"/>
          </p:nvPr>
        </p:nvSpPr>
        <p:spPr>
          <a:xfrm>
            <a:off x="687295" y="0"/>
            <a:ext cx="6411259" cy="762000"/>
          </a:xfrm>
        </p:spPr>
        <p:txBody>
          <a:bodyPr/>
          <a:lstStyle/>
          <a:p>
            <a:r>
              <a:rPr lang="en-US" dirty="0" smtClean="0"/>
              <a:t>US National Land Cover 2006</a:t>
            </a:r>
            <a:endParaRPr lang="en-US" dirty="0"/>
          </a:p>
        </p:txBody>
      </p:sp>
    </p:spTree>
    <p:extLst>
      <p:ext uri="{BB962C8B-B14F-4D97-AF65-F5344CB8AC3E}">
        <p14:creationId xmlns:p14="http://schemas.microsoft.com/office/powerpoint/2010/main" val="398009513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GL2000_SAmerica_posterA0.jpg" id="3" name="Picture 2"/>
          <p:cNvPicPr>
            <a:picLocks noChangeAspect="1"/>
          </p:cNvPicPr>
          <p:nvPr/>
        </p:nvPicPr>
        <p:blipFill>
          <a:blip cstate="screen" r:embed="rId3">
            <a:extLst>
              <a:ext uri="{28A0092B-C50C-407E-A947-70E740481C1C}">
                <a14:useLocalDpi xmlns:a14="http://schemas.microsoft.com/office/drawing/2010/main"/>
              </a:ext>
            </a:extLst>
          </a:blip>
          <a:stretch>
            <a:fillRect/>
          </a:stretch>
        </p:blipFill>
        <p:spPr>
          <a:xfrm>
            <a:off x="-214547" y="0"/>
            <a:ext cx="4852790" cy="6858000"/>
          </a:xfrm>
          <a:prstGeom prst="rect">
            <a:avLst/>
          </a:prstGeom>
        </p:spPr>
      </p:pic>
      <p:sp>
        <p:nvSpPr>
          <p:cNvPr id="2" name="Title 1"/>
          <p:cNvSpPr>
            <a:spLocks noGrp="1"/>
          </p:cNvSpPr>
          <p:nvPr>
            <p:ph type="title"/>
          </p:nvPr>
        </p:nvSpPr>
        <p:spPr>
          <a:xfrm>
            <a:off x="3054988" y="381000"/>
            <a:ext cx="5784211" cy="762000"/>
          </a:xfrm>
        </p:spPr>
        <p:txBody>
          <a:bodyPr/>
          <a:lstStyle/>
          <a:p>
            <a:pPr algn="r"/>
            <a:r>
              <a:rPr dirty="0" lang="en-US" smtClean="0"/>
              <a:t>In search of the perfect map? </a:t>
            </a:r>
            <a:endParaRPr dirty="0" lang="en-US"/>
          </a:p>
        </p:txBody>
      </p:sp>
      <p:pic>
        <p:nvPicPr>
          <p:cNvPr id="4" name="Object 3"/>
          <p:cNvPicPr>
            <a:picLocks noChangeAspect="1"/>
          </p:cNvPicPr>
          <p:nvPr/>
        </p:nvPicPr>
        <p:blipFill>
          <a:blip r:embed="rId5"/>
          <a:srcRect/>
          <a:stretch>
            <a:fillRect/>
          </a:stretch>
        </p:blipFill>
        <p:spPr bwMode="auto">
          <a:xfrm>
            <a:off x="4785004" y="1097458"/>
            <a:ext cx="4358996" cy="5492451"/>
          </a:xfrm>
          <a:prstGeom prst="rect"/>
          <a:noFill/>
        </p:spPr>
      </p:pic>
      <p:sp>
        <p:nvSpPr>
          <p:cNvPr id="5" name="Retângulo 4"/>
          <p:cNvSpPr/>
          <p:nvPr/>
        </p:nvSpPr>
        <p:spPr>
          <a:xfrm>
            <a:off x="936117" y="381000"/>
            <a:ext cx="2226695" cy="461558"/>
          </a:xfrm>
          <a:prstGeom prst="rect">
            <a:avLst/>
          </a:prstGeom>
          <a:solidFill>
            <a:schemeClr val="accent3">
              <a:lumMod val="95000"/>
              <a:alpha val="77000"/>
            </a:schemeClr>
          </a:solidFill>
        </p:spPr>
        <p:txBody>
          <a:bodyPr bIns="45667" lIns="91330" rIns="91330" tIns="45667" wrap="square">
            <a:spAutoFit/>
          </a:bodyPr>
          <a:lstStyle/>
          <a:p>
            <a:pPr algn="ctr">
              <a:defRPr/>
            </a:pPr>
            <a:r>
              <a:rPr dirty="0" lang="pt-BR" smtClean="0" sz="2400">
                <a:solidFill>
                  <a:schemeClr val="accent6">
                    <a:lumMod val="50000"/>
                  </a:schemeClr>
                </a:solidFill>
                <a:latin typeface="Calibri"/>
                <a:ea typeface="+mn-ea"/>
                <a:cs typeface="Calibri"/>
              </a:rPr>
              <a:t>GLC 2000</a:t>
            </a:r>
            <a:endParaRPr dirty="0" lang="pt-BR" sz="2400">
              <a:solidFill>
                <a:schemeClr val="accent6">
                  <a:lumMod val="50000"/>
                </a:schemeClr>
              </a:solidFill>
              <a:latin typeface="Calibri"/>
              <a:ea typeface="+mn-ea"/>
              <a:cs typeface="Calibri"/>
            </a:endParaRPr>
          </a:p>
        </p:txBody>
      </p:sp>
    </p:spTree>
    <p:extLst>
      <p:ext uri="{BB962C8B-B14F-4D97-AF65-F5344CB8AC3E}">
        <p14:creationId xmlns:p14="http://schemas.microsoft.com/office/powerpoint/2010/main" val="2755880622"/>
      </p:ext>
    </p:extLst>
  </p:cSld>
  <p:clrMapOvr>
    <a:masterClrMapping/>
  </p:clrMapOvr>
  <p:timing>
    <p:tnLst>
      <p:par>
        <p:cTn xmlns:p14="http://schemas.microsoft.com/office/powerpoint/2010/main" dur="indefinite" id="1" nodeType="tmRoot" restart="never"/>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land system in the </a:t>
            </a:r>
            <a:r>
              <a:rPr lang="en-US" dirty="0" err="1" smtClean="0"/>
              <a:t>Pantanal</a:t>
            </a:r>
            <a:r>
              <a:rPr lang="en-US" dirty="0" smtClean="0"/>
              <a:t>?</a:t>
            </a:r>
            <a:endParaRPr lang="en-US" dirty="0"/>
          </a:p>
        </p:txBody>
      </p:sp>
      <p:pic>
        <p:nvPicPr>
          <p:cNvPr id="3" name="Picture 2"/>
          <p:cNvPicPr>
            <a:picLocks noChangeAspect="1"/>
          </p:cNvPicPr>
          <p:nvPr/>
        </p:nvPicPr>
        <p:blipFill>
          <a:blip r:embed="rId2"/>
          <a:stretch>
            <a:fillRect/>
          </a:stretch>
        </p:blipFill>
        <p:spPr>
          <a:xfrm>
            <a:off x="831977" y="1696283"/>
            <a:ext cx="3632200" cy="3225800"/>
          </a:xfrm>
          <a:prstGeom prst="rect">
            <a:avLst/>
          </a:prstGeom>
        </p:spPr>
      </p:pic>
      <p:pic>
        <p:nvPicPr>
          <p:cNvPr id="4" name="Picture 3"/>
          <p:cNvPicPr>
            <a:picLocks noChangeAspect="1"/>
          </p:cNvPicPr>
          <p:nvPr/>
        </p:nvPicPr>
        <p:blipFill>
          <a:blip r:embed="rId3"/>
          <a:stretch>
            <a:fillRect/>
          </a:stretch>
        </p:blipFill>
        <p:spPr>
          <a:xfrm>
            <a:off x="1294173" y="5085140"/>
            <a:ext cx="7429500" cy="1587500"/>
          </a:xfrm>
          <a:prstGeom prst="rect">
            <a:avLst/>
          </a:prstGeom>
        </p:spPr>
      </p:pic>
      <p:pic>
        <p:nvPicPr>
          <p:cNvPr id="5" name="Picture 4" descr="cattle_pantanal.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00032" y="1696283"/>
            <a:ext cx="4318873" cy="2868358"/>
          </a:xfrm>
          <a:prstGeom prst="rect">
            <a:avLst/>
          </a:prstGeom>
        </p:spPr>
      </p:pic>
      <p:sp>
        <p:nvSpPr>
          <p:cNvPr id="6" name="Retângulo 4"/>
          <p:cNvSpPr/>
          <p:nvPr/>
        </p:nvSpPr>
        <p:spPr>
          <a:xfrm>
            <a:off x="1111963" y="1143000"/>
            <a:ext cx="2226695" cy="461558"/>
          </a:xfrm>
          <a:prstGeom prst="rect">
            <a:avLst/>
          </a:prstGeom>
          <a:solidFill>
            <a:schemeClr val="accent3">
              <a:lumMod val="95000"/>
              <a:alpha val="77000"/>
            </a:schemeClr>
          </a:solidFill>
        </p:spPr>
        <p:txBody>
          <a:bodyPr wrap="square" lIns="91330" tIns="45667" rIns="91330" bIns="45667">
            <a:spAutoFit/>
          </a:bodyPr>
          <a:lstStyle/>
          <a:p>
            <a:pPr algn="ctr">
              <a:defRPr/>
            </a:pPr>
            <a:r>
              <a:rPr lang="pt-BR" sz="2400" dirty="0" smtClean="0">
                <a:solidFill>
                  <a:schemeClr val="accent6">
                    <a:lumMod val="50000"/>
                  </a:schemeClr>
                </a:solidFill>
                <a:latin typeface="Calibri"/>
                <a:ea typeface="+mn-ea"/>
                <a:cs typeface="Calibri"/>
              </a:rPr>
              <a:t>GLC 2000</a:t>
            </a:r>
            <a:endParaRPr lang="pt-BR" sz="2400" dirty="0">
              <a:solidFill>
                <a:schemeClr val="accent6">
                  <a:lumMod val="50000"/>
                </a:schemeClr>
              </a:solidFill>
              <a:latin typeface="Calibri"/>
              <a:ea typeface="+mn-ea"/>
              <a:cs typeface="Calibri"/>
            </a:endParaRPr>
          </a:p>
        </p:txBody>
      </p:sp>
      <p:sp>
        <p:nvSpPr>
          <p:cNvPr id="7" name="Retângulo 4"/>
          <p:cNvSpPr/>
          <p:nvPr/>
        </p:nvSpPr>
        <p:spPr>
          <a:xfrm>
            <a:off x="5650747" y="1143000"/>
            <a:ext cx="2226695" cy="461558"/>
          </a:xfrm>
          <a:prstGeom prst="rect">
            <a:avLst/>
          </a:prstGeom>
          <a:solidFill>
            <a:schemeClr val="accent3">
              <a:lumMod val="95000"/>
              <a:alpha val="77000"/>
            </a:schemeClr>
          </a:solidFill>
        </p:spPr>
        <p:txBody>
          <a:bodyPr wrap="square" lIns="91330" tIns="45667" rIns="91330" bIns="45667">
            <a:spAutoFit/>
          </a:bodyPr>
          <a:lstStyle/>
          <a:p>
            <a:pPr algn="ctr">
              <a:defRPr/>
            </a:pPr>
            <a:r>
              <a:rPr lang="pt-BR" sz="2400" dirty="0" smtClean="0">
                <a:solidFill>
                  <a:schemeClr val="accent6">
                    <a:lumMod val="50000"/>
                  </a:schemeClr>
                </a:solidFill>
                <a:latin typeface="Calibri"/>
                <a:ea typeface="+mn-ea"/>
                <a:cs typeface="Calibri"/>
              </a:rPr>
              <a:t>Real world</a:t>
            </a:r>
            <a:endParaRPr lang="pt-BR" sz="2400" dirty="0">
              <a:solidFill>
                <a:schemeClr val="accent6">
                  <a:lumMod val="50000"/>
                </a:schemeClr>
              </a:solidFill>
              <a:latin typeface="Calibri"/>
              <a:ea typeface="+mn-ea"/>
              <a:cs typeface="Calibri"/>
            </a:endParaRPr>
          </a:p>
        </p:txBody>
      </p:sp>
    </p:spTree>
    <p:extLst>
      <p:ext uri="{BB962C8B-B14F-4D97-AF65-F5344CB8AC3E}">
        <p14:creationId xmlns:p14="http://schemas.microsoft.com/office/powerpoint/2010/main" val="302768778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1159"/>
            <a:ext cx="4636394" cy="3071978"/>
          </a:xfrm>
          <a:prstGeom prst="rect">
            <a:avLst/>
          </a:prstGeom>
        </p:spPr>
      </p:pic>
      <p:sp>
        <p:nvSpPr>
          <p:cNvPr id="2" name="Title 1"/>
          <p:cNvSpPr>
            <a:spLocks noGrp="1"/>
          </p:cNvSpPr>
          <p:nvPr>
            <p:ph type="title"/>
          </p:nvPr>
        </p:nvSpPr>
        <p:spPr>
          <a:xfrm>
            <a:off x="1176995" y="-11159"/>
            <a:ext cx="7257170" cy="574297"/>
          </a:xfrm>
          <a:solidFill>
            <a:schemeClr val="bg1">
              <a:lumMod val="95000"/>
              <a:alpha val="51000"/>
            </a:schemeClr>
          </a:solidFill>
        </p:spPr>
        <p:txBody>
          <a:bodyPr/>
          <a:lstStyle/>
          <a:p>
            <a:pPr algn="ctr"/>
            <a:r>
              <a:rPr lang="en-US" dirty="0" smtClean="0"/>
              <a:t>What about São Felix do Xingu?</a:t>
            </a:r>
            <a:endParaRPr lang="en-US" dirty="0"/>
          </a:p>
        </p:txBody>
      </p:sp>
      <p:pic>
        <p:nvPicPr>
          <p:cNvPr id="8" name="Picture 7" descr="bertrand_caceres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5691" y="3145726"/>
            <a:ext cx="5298308" cy="3606800"/>
          </a:xfrm>
          <a:prstGeom prst="rect">
            <a:avLst/>
          </a:prstGeom>
        </p:spPr>
      </p:pic>
      <p:pic>
        <p:nvPicPr>
          <p:cNvPr id="10" name="Picture 9"/>
          <p:cNvPicPr>
            <a:picLocks noChangeAspect="1"/>
          </p:cNvPicPr>
          <p:nvPr/>
        </p:nvPicPr>
        <p:blipFill>
          <a:blip r:embed="rId4"/>
          <a:stretch>
            <a:fillRect/>
          </a:stretch>
        </p:blipFill>
        <p:spPr>
          <a:xfrm>
            <a:off x="5081315" y="1404477"/>
            <a:ext cx="2743200" cy="1092200"/>
          </a:xfrm>
          <a:prstGeom prst="rect">
            <a:avLst/>
          </a:prstGeom>
          <a:ln>
            <a:solidFill>
              <a:schemeClr val="tx1"/>
            </a:solidFill>
          </a:ln>
        </p:spPr>
      </p:pic>
      <p:graphicFrame>
        <p:nvGraphicFramePr>
          <p:cNvPr id="20" name="Table 19"/>
          <p:cNvGraphicFramePr>
            <a:graphicFrameLocks noGrp="1"/>
          </p:cNvGraphicFramePr>
          <p:nvPr>
            <p:extLst>
              <p:ext uri="{D42A27DB-BD31-4B8C-83A1-F6EECF244321}">
                <p14:modId xmlns:p14="http://schemas.microsoft.com/office/powerpoint/2010/main" val="2654001280"/>
              </p:ext>
            </p:extLst>
          </p:nvPr>
        </p:nvGraphicFramePr>
        <p:xfrm>
          <a:off x="64394" y="3145725"/>
          <a:ext cx="3685455" cy="3606800"/>
        </p:xfrm>
        <a:graphic>
          <a:graphicData uri="http://schemas.openxmlformats.org/drawingml/2006/table">
            <a:tbl>
              <a:tblPr firstRow="1" bandRow="1">
                <a:tableStyleId>{5C22544A-7EE6-4342-B048-85BDC9FD1C3A}</a:tableStyleId>
              </a:tblPr>
              <a:tblGrid>
                <a:gridCol w="876890"/>
                <a:gridCol w="1580080"/>
                <a:gridCol w="1228485"/>
              </a:tblGrid>
              <a:tr h="370840">
                <a:tc>
                  <a:txBody>
                    <a:bodyPr/>
                    <a:lstStyle/>
                    <a:p>
                      <a:endParaRPr lang="en-US" dirty="0"/>
                    </a:p>
                  </a:txBody>
                  <a:tcPr/>
                </a:tc>
                <a:tc>
                  <a:txBody>
                    <a:bodyPr/>
                    <a:lstStyle/>
                    <a:p>
                      <a:r>
                        <a:rPr lang="en-US" dirty="0" smtClean="0"/>
                        <a:t>Cattle</a:t>
                      </a:r>
                      <a:r>
                        <a:rPr lang="en-US" baseline="0" dirty="0" smtClean="0"/>
                        <a:t> heads</a:t>
                      </a:r>
                      <a:endParaRPr lang="en-US" dirty="0"/>
                    </a:p>
                  </a:txBody>
                  <a:tcPr/>
                </a:tc>
                <a:tc>
                  <a:txBody>
                    <a:bodyPr/>
                    <a:lstStyle/>
                    <a:p>
                      <a:r>
                        <a:rPr lang="en-US" dirty="0" smtClean="0"/>
                        <a:t>Deforest (ha)</a:t>
                      </a:r>
                      <a:endParaRPr lang="en-US" dirty="0"/>
                    </a:p>
                  </a:txBody>
                  <a:tcPr/>
                </a:tc>
              </a:tr>
              <a:tr h="370840">
                <a:tc>
                  <a:txBody>
                    <a:bodyPr/>
                    <a:lstStyle/>
                    <a:p>
                      <a:r>
                        <a:rPr lang="en-US" dirty="0" smtClean="0"/>
                        <a:t>1970</a:t>
                      </a:r>
                      <a:endParaRPr lang="en-US" dirty="0"/>
                    </a:p>
                  </a:txBody>
                  <a:tcPr/>
                </a:tc>
                <a:tc>
                  <a:txBody>
                    <a:bodyPr/>
                    <a:lstStyle/>
                    <a:p>
                      <a:pPr algn="r"/>
                      <a:r>
                        <a:rPr lang="en-US" dirty="0" smtClean="0"/>
                        <a:t>190</a:t>
                      </a:r>
                      <a:endParaRPr lang="en-US" dirty="0"/>
                    </a:p>
                  </a:txBody>
                  <a:tcPr/>
                </a:tc>
                <a:tc>
                  <a:txBody>
                    <a:bodyPr/>
                    <a:lstStyle/>
                    <a:p>
                      <a:pPr algn="r"/>
                      <a:endParaRPr lang="en-US" dirty="0"/>
                    </a:p>
                  </a:txBody>
                  <a:tcPr/>
                </a:tc>
              </a:tr>
              <a:tr h="370840">
                <a:tc>
                  <a:txBody>
                    <a:bodyPr/>
                    <a:lstStyle/>
                    <a:p>
                      <a:r>
                        <a:rPr lang="en-US" dirty="0" smtClean="0"/>
                        <a:t>1980</a:t>
                      </a:r>
                      <a:endParaRPr lang="en-US" dirty="0"/>
                    </a:p>
                  </a:txBody>
                  <a:tcPr/>
                </a:tc>
                <a:tc>
                  <a:txBody>
                    <a:bodyPr/>
                    <a:lstStyle/>
                    <a:p>
                      <a:pPr algn="r"/>
                      <a:r>
                        <a:rPr lang="en-US" dirty="0" smtClean="0"/>
                        <a:t>22,534</a:t>
                      </a:r>
                      <a:endParaRPr lang="en-US" dirty="0"/>
                    </a:p>
                  </a:txBody>
                  <a:tcPr/>
                </a:tc>
                <a:tc>
                  <a:txBody>
                    <a:bodyPr/>
                    <a:lstStyle/>
                    <a:p>
                      <a:pPr algn="r"/>
                      <a:endParaRPr lang="en-US" dirty="0"/>
                    </a:p>
                  </a:txBody>
                  <a:tcPr/>
                </a:tc>
              </a:tr>
              <a:tr h="370840">
                <a:tc>
                  <a:txBody>
                    <a:bodyPr/>
                    <a:lstStyle/>
                    <a:p>
                      <a:r>
                        <a:rPr lang="en-US" dirty="0" smtClean="0"/>
                        <a:t>1985</a:t>
                      </a:r>
                      <a:endParaRPr lang="en-US" dirty="0"/>
                    </a:p>
                  </a:txBody>
                  <a:tcPr/>
                </a:tc>
                <a:tc>
                  <a:txBody>
                    <a:bodyPr/>
                    <a:lstStyle/>
                    <a:p>
                      <a:pPr algn="r"/>
                      <a:r>
                        <a:rPr lang="en-US" dirty="0" smtClean="0"/>
                        <a:t>32,000</a:t>
                      </a:r>
                      <a:endParaRPr lang="en-US" dirty="0"/>
                    </a:p>
                  </a:txBody>
                  <a:tcPr/>
                </a:tc>
                <a:tc>
                  <a:txBody>
                    <a:bodyPr/>
                    <a:lstStyle/>
                    <a:p>
                      <a:pPr algn="r"/>
                      <a:r>
                        <a:rPr lang="en-US" dirty="0" smtClean="0"/>
                        <a:t>63,800</a:t>
                      </a:r>
                      <a:endParaRPr lang="en-US" dirty="0"/>
                    </a:p>
                  </a:txBody>
                  <a:tcPr/>
                </a:tc>
              </a:tr>
              <a:tr h="370840">
                <a:tc>
                  <a:txBody>
                    <a:bodyPr/>
                    <a:lstStyle/>
                    <a:p>
                      <a:r>
                        <a:rPr lang="en-US" dirty="0" smtClean="0"/>
                        <a:t>1991</a:t>
                      </a:r>
                      <a:endParaRPr lang="en-US" dirty="0"/>
                    </a:p>
                  </a:txBody>
                  <a:tcPr/>
                </a:tc>
                <a:tc>
                  <a:txBody>
                    <a:bodyPr/>
                    <a:lstStyle/>
                    <a:p>
                      <a:pPr algn="r"/>
                      <a:r>
                        <a:rPr lang="en-US" dirty="0" smtClean="0"/>
                        <a:t>110,854</a:t>
                      </a:r>
                      <a:endParaRPr lang="en-US" dirty="0"/>
                    </a:p>
                  </a:txBody>
                  <a:tcPr/>
                </a:tc>
                <a:tc>
                  <a:txBody>
                    <a:bodyPr/>
                    <a:lstStyle/>
                    <a:p>
                      <a:pPr algn="r"/>
                      <a:endParaRPr lang="en-US" dirty="0"/>
                    </a:p>
                  </a:txBody>
                  <a:tcPr/>
                </a:tc>
              </a:tr>
              <a:tr h="370840">
                <a:tc>
                  <a:txBody>
                    <a:bodyPr/>
                    <a:lstStyle/>
                    <a:p>
                      <a:r>
                        <a:rPr lang="en-US" dirty="0" smtClean="0"/>
                        <a:t>1996</a:t>
                      </a:r>
                      <a:endParaRPr lang="en-US" dirty="0"/>
                    </a:p>
                  </a:txBody>
                  <a:tcPr/>
                </a:tc>
                <a:tc>
                  <a:txBody>
                    <a:bodyPr/>
                    <a:lstStyle/>
                    <a:p>
                      <a:pPr algn="r"/>
                      <a:r>
                        <a:rPr lang="en-US" dirty="0" smtClean="0"/>
                        <a:t>443,039</a:t>
                      </a:r>
                      <a:endParaRPr lang="en-US" dirty="0"/>
                    </a:p>
                  </a:txBody>
                  <a:tcPr/>
                </a:tc>
                <a:tc>
                  <a:txBody>
                    <a:bodyPr/>
                    <a:lstStyle/>
                    <a:p>
                      <a:pPr algn="r"/>
                      <a:endParaRPr lang="en-US" dirty="0"/>
                    </a:p>
                  </a:txBody>
                  <a:tcPr/>
                </a:tc>
              </a:tr>
              <a:tr h="370840">
                <a:tc>
                  <a:txBody>
                    <a:bodyPr/>
                    <a:lstStyle/>
                    <a:p>
                      <a:r>
                        <a:rPr lang="en-US" dirty="0" smtClean="0"/>
                        <a:t>2000</a:t>
                      </a:r>
                      <a:endParaRPr lang="en-US" dirty="0"/>
                    </a:p>
                  </a:txBody>
                  <a:tcPr/>
                </a:tc>
                <a:tc>
                  <a:txBody>
                    <a:bodyPr/>
                    <a:lstStyle/>
                    <a:p>
                      <a:pPr algn="r"/>
                      <a:r>
                        <a:rPr lang="en-US" dirty="0" smtClean="0"/>
                        <a:t>1,182,621</a:t>
                      </a:r>
                      <a:endParaRPr lang="en-US" dirty="0"/>
                    </a:p>
                  </a:txBody>
                  <a:tcPr/>
                </a:tc>
                <a:tc>
                  <a:txBody>
                    <a:bodyPr/>
                    <a:lstStyle/>
                    <a:p>
                      <a:pPr algn="r"/>
                      <a:r>
                        <a:rPr lang="en-US" dirty="0" smtClean="0"/>
                        <a:t>967,400</a:t>
                      </a:r>
                      <a:endParaRPr lang="en-US" dirty="0"/>
                    </a:p>
                  </a:txBody>
                  <a:tcPr/>
                </a:tc>
              </a:tr>
              <a:tr h="370840">
                <a:tc>
                  <a:txBody>
                    <a:bodyPr/>
                    <a:lstStyle/>
                    <a:p>
                      <a:r>
                        <a:rPr lang="en-US" dirty="0" smtClean="0"/>
                        <a:t>2007</a:t>
                      </a:r>
                      <a:endParaRPr lang="en-US" dirty="0"/>
                    </a:p>
                  </a:txBody>
                  <a:tcPr/>
                </a:tc>
                <a:tc>
                  <a:txBody>
                    <a:bodyPr/>
                    <a:lstStyle/>
                    <a:p>
                      <a:pPr algn="r"/>
                      <a:r>
                        <a:rPr lang="en-US" dirty="0" smtClean="0"/>
                        <a:t>1,932,519</a:t>
                      </a:r>
                      <a:endParaRPr lang="en-US" dirty="0"/>
                    </a:p>
                  </a:txBody>
                  <a:tcPr/>
                </a:tc>
                <a:tc>
                  <a:txBody>
                    <a:bodyPr/>
                    <a:lstStyle/>
                    <a:p>
                      <a:pPr algn="r"/>
                      <a:r>
                        <a:rPr lang="en-US" dirty="0" smtClean="0"/>
                        <a:t>1,890,900</a:t>
                      </a:r>
                      <a:endParaRPr lang="en-US" dirty="0"/>
                    </a:p>
                  </a:txBody>
                  <a:tcPr/>
                </a:tc>
              </a:tr>
              <a:tr h="370840">
                <a:tc>
                  <a:txBody>
                    <a:bodyPr/>
                    <a:lstStyle/>
                    <a:p>
                      <a:r>
                        <a:rPr lang="en-US" dirty="0" smtClean="0"/>
                        <a:t>2010</a:t>
                      </a:r>
                      <a:endParaRPr lang="en-US" dirty="0"/>
                    </a:p>
                  </a:txBody>
                  <a:tcPr/>
                </a:tc>
                <a:tc>
                  <a:txBody>
                    <a:bodyPr/>
                    <a:lstStyle/>
                    <a:p>
                      <a:pPr algn="r"/>
                      <a:r>
                        <a:rPr lang="en-GB" dirty="0" smtClean="0"/>
                        <a:t>2,472,053</a:t>
                      </a:r>
                      <a:endParaRPr lang="en-US" dirty="0"/>
                    </a:p>
                  </a:txBody>
                  <a:tcPr/>
                </a:tc>
                <a:tc>
                  <a:txBody>
                    <a:bodyPr/>
                    <a:lstStyle/>
                    <a:p>
                      <a:pPr algn="r"/>
                      <a:r>
                        <a:rPr lang="en-US" dirty="0" smtClean="0"/>
                        <a:t>2,051,100</a:t>
                      </a:r>
                      <a:endParaRPr lang="en-US" dirty="0"/>
                    </a:p>
                  </a:txBody>
                  <a:tcPr/>
                </a:tc>
              </a:tr>
            </a:tbl>
          </a:graphicData>
        </a:graphic>
      </p:graphicFrame>
      <p:sp>
        <p:nvSpPr>
          <p:cNvPr id="7" name="Retângulo 4"/>
          <p:cNvSpPr/>
          <p:nvPr/>
        </p:nvSpPr>
        <p:spPr>
          <a:xfrm>
            <a:off x="-1385" y="2572357"/>
            <a:ext cx="2226695" cy="461558"/>
          </a:xfrm>
          <a:prstGeom prst="rect">
            <a:avLst/>
          </a:prstGeom>
          <a:solidFill>
            <a:schemeClr val="accent3">
              <a:lumMod val="95000"/>
              <a:alpha val="77000"/>
            </a:schemeClr>
          </a:solidFill>
        </p:spPr>
        <p:txBody>
          <a:bodyPr wrap="square" lIns="91330" tIns="45667" rIns="91330" bIns="45667">
            <a:spAutoFit/>
          </a:bodyPr>
          <a:lstStyle/>
          <a:p>
            <a:pPr algn="ctr">
              <a:defRPr/>
            </a:pPr>
            <a:r>
              <a:rPr lang="pt-BR" sz="2400" dirty="0" smtClean="0">
                <a:solidFill>
                  <a:schemeClr val="accent6">
                    <a:lumMod val="50000"/>
                  </a:schemeClr>
                </a:solidFill>
                <a:latin typeface="Calibri"/>
                <a:ea typeface="+mn-ea"/>
                <a:cs typeface="Calibri"/>
              </a:rPr>
              <a:t>GLC 2000</a:t>
            </a:r>
            <a:endParaRPr lang="pt-BR" sz="2400" dirty="0">
              <a:solidFill>
                <a:schemeClr val="accent6">
                  <a:lumMod val="50000"/>
                </a:schemeClr>
              </a:solidFill>
              <a:latin typeface="Calibri"/>
              <a:ea typeface="+mn-ea"/>
              <a:cs typeface="Calibri"/>
            </a:endParaRPr>
          </a:p>
        </p:txBody>
      </p:sp>
      <p:sp>
        <p:nvSpPr>
          <p:cNvPr id="9" name="Retângulo 4"/>
          <p:cNvSpPr/>
          <p:nvPr/>
        </p:nvSpPr>
        <p:spPr>
          <a:xfrm>
            <a:off x="6917304" y="3145725"/>
            <a:ext cx="2226695" cy="461558"/>
          </a:xfrm>
          <a:prstGeom prst="rect">
            <a:avLst/>
          </a:prstGeom>
          <a:solidFill>
            <a:schemeClr val="accent3">
              <a:lumMod val="95000"/>
              <a:alpha val="77000"/>
            </a:schemeClr>
          </a:solidFill>
        </p:spPr>
        <p:txBody>
          <a:bodyPr wrap="square" lIns="91330" tIns="45667" rIns="91330" bIns="45667">
            <a:spAutoFit/>
          </a:bodyPr>
          <a:lstStyle/>
          <a:p>
            <a:pPr algn="ctr">
              <a:defRPr/>
            </a:pPr>
            <a:r>
              <a:rPr lang="pt-BR" sz="2400" dirty="0" smtClean="0">
                <a:solidFill>
                  <a:schemeClr val="accent6">
                    <a:lumMod val="50000"/>
                  </a:schemeClr>
                </a:solidFill>
                <a:latin typeface="Calibri"/>
                <a:ea typeface="+mn-ea"/>
                <a:cs typeface="Calibri"/>
              </a:rPr>
              <a:t>Real world</a:t>
            </a:r>
            <a:endParaRPr lang="pt-BR" sz="2400" dirty="0">
              <a:solidFill>
                <a:schemeClr val="accent6">
                  <a:lumMod val="50000"/>
                </a:schemeClr>
              </a:solidFill>
              <a:latin typeface="Calibri"/>
              <a:ea typeface="+mn-ea"/>
              <a:cs typeface="Calibri"/>
            </a:endParaRPr>
          </a:p>
        </p:txBody>
      </p:sp>
    </p:spTree>
    <p:extLst>
      <p:ext uri="{BB962C8B-B14F-4D97-AF65-F5344CB8AC3E}">
        <p14:creationId xmlns:p14="http://schemas.microsoft.com/office/powerpoint/2010/main" val="314401581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FAO’s Land Cover Classification System (LCCS)</a:t>
            </a:r>
            <a:endParaRPr lang="en-US" dirty="0"/>
          </a:p>
        </p:txBody>
      </p:sp>
      <p:pic>
        <p:nvPicPr>
          <p:cNvPr id="6" name="Picture 5"/>
          <p:cNvPicPr>
            <a:picLocks noChangeAspect="1"/>
          </p:cNvPicPr>
          <p:nvPr/>
        </p:nvPicPr>
        <p:blipFill>
          <a:blip r:embed="rId2"/>
          <a:stretch>
            <a:fillRect/>
          </a:stretch>
        </p:blipFill>
        <p:spPr>
          <a:xfrm>
            <a:off x="685799" y="1143000"/>
            <a:ext cx="8286331" cy="4450066"/>
          </a:xfrm>
          <a:prstGeom prst="rect">
            <a:avLst/>
          </a:prstGeom>
        </p:spPr>
      </p:pic>
      <p:sp>
        <p:nvSpPr>
          <p:cNvPr id="7" name="Rectangle 4"/>
          <p:cNvSpPr>
            <a:spLocks noChangeArrowheads="1"/>
          </p:cNvSpPr>
          <p:nvPr/>
        </p:nvSpPr>
        <p:spPr bwMode="auto">
          <a:xfrm>
            <a:off x="685800" y="5760402"/>
            <a:ext cx="8322318" cy="879344"/>
          </a:xfrm>
          <a:prstGeom prst="rect">
            <a:avLst/>
          </a:prstGeom>
          <a:solidFill>
            <a:srgbClr val="E1E6F1"/>
          </a:solidFill>
          <a:ln w="9525">
            <a:solidFill>
              <a:srgbClr val="81D9A9"/>
            </a:solidFill>
            <a:miter lim="800000"/>
            <a:headEnd/>
            <a:tailEnd/>
          </a:ln>
        </p:spPr>
        <p:txBody>
          <a:bodyPr wrap="square" lIns="108000" tIns="93600">
            <a:spAutoFit/>
          </a:bodyPr>
          <a:lstStyle/>
          <a:p>
            <a:pPr>
              <a:spcBef>
                <a:spcPts val="1200"/>
              </a:spcBef>
              <a:spcAft>
                <a:spcPts val="600"/>
              </a:spcAft>
            </a:pPr>
            <a:r>
              <a:rPr lang="en-US" sz="2400" dirty="0" smtClean="0">
                <a:solidFill>
                  <a:srgbClr val="00007D"/>
                </a:solidFill>
                <a:latin typeface="Calibri" charset="0"/>
                <a:cs typeface="Calibri" charset="0"/>
              </a:rPr>
              <a:t>LCCS was created to ensure fundamental rules of </a:t>
            </a:r>
            <a:r>
              <a:rPr lang="en-US" sz="2400" dirty="0" smtClean="0">
                <a:solidFill>
                  <a:srgbClr val="800000"/>
                </a:solidFill>
                <a:latin typeface="Calibri" charset="0"/>
                <a:cs typeface="Calibri" charset="0"/>
              </a:rPr>
              <a:t>unambiguous</a:t>
            </a:r>
            <a:r>
              <a:rPr lang="en-US" sz="2400" dirty="0" smtClean="0">
                <a:solidFill>
                  <a:srgbClr val="00007D"/>
                </a:solidFill>
                <a:latin typeface="Calibri" charset="0"/>
                <a:cs typeface="Calibri" charset="0"/>
              </a:rPr>
              <a:t> definitions of each class </a:t>
            </a:r>
            <a:endParaRPr lang="en-US" sz="2400" dirty="0">
              <a:solidFill>
                <a:srgbClr val="00007D"/>
              </a:solidFill>
              <a:latin typeface="Calibri" charset="0"/>
              <a:cs typeface="Calibri" charset="0"/>
            </a:endParaRPr>
          </a:p>
        </p:txBody>
      </p:sp>
    </p:spTree>
    <p:extLst>
      <p:ext uri="{BB962C8B-B14F-4D97-AF65-F5344CB8AC3E}">
        <p14:creationId xmlns:p14="http://schemas.microsoft.com/office/powerpoint/2010/main" val="9476044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title"/>
          </p:nvPr>
        </p:nvSpPr>
        <p:spPr/>
        <p:txBody>
          <a:bodyPr/>
          <a:lstStyle/>
          <a:p>
            <a:r>
              <a:rPr lang="pt-BR" dirty="0" err="1" smtClean="0">
                <a:latin typeface="Calibri" charset="0"/>
                <a:cs typeface="Calibri" charset="0"/>
              </a:rPr>
              <a:t>Two</a:t>
            </a:r>
            <a:r>
              <a:rPr lang="pt-BR" dirty="0" smtClean="0">
                <a:latin typeface="Calibri" charset="0"/>
                <a:cs typeface="Calibri" charset="0"/>
              </a:rPr>
              <a:t> </a:t>
            </a:r>
            <a:r>
              <a:rPr lang="pt-BR" dirty="0" err="1" smtClean="0">
                <a:latin typeface="Calibri" charset="0"/>
                <a:cs typeface="Calibri" charset="0"/>
              </a:rPr>
              <a:t>interrelated</a:t>
            </a:r>
            <a:r>
              <a:rPr lang="pt-BR" dirty="0" smtClean="0">
                <a:latin typeface="Calibri" charset="0"/>
                <a:cs typeface="Calibri" charset="0"/>
              </a:rPr>
              <a:t> </a:t>
            </a:r>
            <a:r>
              <a:rPr lang="pt-BR" dirty="0" err="1" smtClean="0">
                <a:latin typeface="Calibri" charset="0"/>
                <a:cs typeface="Calibri" charset="0"/>
              </a:rPr>
              <a:t>challenges</a:t>
            </a:r>
            <a:r>
              <a:rPr lang="pt-BR" dirty="0" smtClean="0">
                <a:latin typeface="Calibri" charset="0"/>
                <a:cs typeface="Calibri" charset="0"/>
              </a:rPr>
              <a:t>: </a:t>
            </a:r>
            <a:r>
              <a:rPr lang="pt-BR" dirty="0" err="1" smtClean="0">
                <a:latin typeface="Calibri" charset="0"/>
                <a:cs typeface="Calibri" charset="0"/>
              </a:rPr>
              <a:t>representation</a:t>
            </a:r>
            <a:r>
              <a:rPr lang="pt-BR" dirty="0" smtClean="0">
                <a:latin typeface="Calibri" charset="0"/>
                <a:cs typeface="Calibri" charset="0"/>
              </a:rPr>
              <a:t> + </a:t>
            </a:r>
            <a:r>
              <a:rPr lang="pt-BR" dirty="0" err="1" smtClean="0">
                <a:latin typeface="Calibri" charset="0"/>
                <a:cs typeface="Calibri" charset="0"/>
              </a:rPr>
              <a:t>modelling</a:t>
            </a:r>
            <a:r>
              <a:rPr lang="pt-BR" dirty="0" smtClean="0">
                <a:latin typeface="Calibri" charset="0"/>
                <a:cs typeface="Calibri" charset="0"/>
              </a:rPr>
              <a:t> </a:t>
            </a:r>
            <a:endParaRPr lang="en-US" dirty="0">
              <a:latin typeface="Calibri" charset="0"/>
              <a:cs typeface="Calibri" charset="0"/>
            </a:endParaRPr>
          </a:p>
        </p:txBody>
      </p:sp>
      <p:grpSp>
        <p:nvGrpSpPr>
          <p:cNvPr id="7" name="Grupo 12"/>
          <p:cNvGrpSpPr>
            <a:grpSpLocks/>
          </p:cNvGrpSpPr>
          <p:nvPr/>
        </p:nvGrpSpPr>
        <p:grpSpPr bwMode="auto">
          <a:xfrm>
            <a:off x="485206" y="1365549"/>
            <a:ext cx="8658794" cy="4645235"/>
            <a:chOff x="44450" y="1916113"/>
            <a:chExt cx="9099550" cy="4616450"/>
          </a:xfrm>
        </p:grpSpPr>
        <p:pic>
          <p:nvPicPr>
            <p:cNvPr id="8" name="Picture 2" descr="prodes200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49888" y="2795465"/>
              <a:ext cx="3579813" cy="2750754"/>
            </a:xfrm>
            <a:prstGeom prst="rect">
              <a:avLst/>
            </a:prstGeom>
            <a:noFill/>
            <a:ln w="9525">
              <a:noFill/>
              <a:miter lim="800000"/>
              <a:headEnd/>
              <a:tailEnd/>
            </a:ln>
          </p:spPr>
        </p:pic>
        <p:sp>
          <p:nvSpPr>
            <p:cNvPr id="9" name="Line 6"/>
            <p:cNvSpPr>
              <a:spLocks noChangeShapeType="1"/>
            </p:cNvSpPr>
            <p:nvPr/>
          </p:nvSpPr>
          <p:spPr bwMode="auto">
            <a:xfrm>
              <a:off x="5091113" y="4184335"/>
              <a:ext cx="360363" cy="0"/>
            </a:xfrm>
            <a:prstGeom prst="line">
              <a:avLst/>
            </a:prstGeom>
            <a:noFill/>
            <a:ln w="50800">
              <a:solidFill>
                <a:schemeClr val="tx1"/>
              </a:solidFill>
              <a:round/>
              <a:headEnd/>
              <a:tailEnd type="triangle" w="med" len="med"/>
            </a:ln>
          </p:spPr>
          <p:txBody>
            <a:bodyPr/>
            <a:lstStyle/>
            <a:p>
              <a:endParaRPr lang="en-US"/>
            </a:p>
          </p:txBody>
        </p:sp>
        <p:sp>
          <p:nvSpPr>
            <p:cNvPr id="10" name="AutoShape 7"/>
            <p:cNvSpPr>
              <a:spLocks/>
            </p:cNvSpPr>
            <p:nvPr/>
          </p:nvSpPr>
          <p:spPr bwMode="auto">
            <a:xfrm>
              <a:off x="4875213" y="1916113"/>
              <a:ext cx="144463" cy="4536442"/>
            </a:xfrm>
            <a:prstGeom prst="rightBracket">
              <a:avLst>
                <a:gd name="adj" fmla="val 261684"/>
              </a:avLst>
            </a:prstGeom>
            <a:noFill/>
            <a:ln w="25400">
              <a:solidFill>
                <a:schemeClr val="tx1"/>
              </a:solidFill>
              <a:round/>
              <a:headEnd/>
              <a:tailEnd/>
            </a:ln>
          </p:spPr>
          <p:txBody>
            <a:bodyPr wrap="none" anchor="ctr"/>
            <a:lstStyle/>
            <a:p>
              <a:endParaRPr lang="pt-BR">
                <a:latin typeface="Humnst777 BT" pitchFamily="34" charset="0"/>
              </a:endParaRPr>
            </a:p>
          </p:txBody>
        </p:sp>
        <p:pic>
          <p:nvPicPr>
            <p:cNvPr id="11" name="Picture 8" descr="dv11805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4775" y="2060556"/>
              <a:ext cx="4810125" cy="1369822"/>
            </a:xfrm>
            <a:prstGeom prst="rect">
              <a:avLst/>
            </a:prstGeom>
            <a:noFill/>
            <a:ln w="9525">
              <a:solidFill>
                <a:schemeClr val="tx1"/>
              </a:solidFill>
              <a:miter lim="800000"/>
              <a:headEnd/>
              <a:tailEnd/>
            </a:ln>
          </p:spPr>
        </p:pic>
        <p:pic>
          <p:nvPicPr>
            <p:cNvPr id="12" name="Picture 9" descr="sb10065779d-00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4775" y="5008132"/>
              <a:ext cx="4803775" cy="1299982"/>
            </a:xfrm>
            <a:prstGeom prst="rect">
              <a:avLst/>
            </a:prstGeom>
            <a:noFill/>
            <a:ln w="9525">
              <a:solidFill>
                <a:schemeClr val="tx1"/>
              </a:solidFill>
              <a:miter lim="800000"/>
              <a:headEnd/>
              <a:tailEnd/>
            </a:ln>
          </p:spPr>
        </p:pic>
        <p:pic>
          <p:nvPicPr>
            <p:cNvPr id="13" name="Picture 10" descr="sb10069833a-00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4775" y="3519264"/>
              <a:ext cx="4787900" cy="1368234"/>
            </a:xfrm>
            <a:prstGeom prst="rect">
              <a:avLst/>
            </a:prstGeom>
            <a:noFill/>
            <a:ln w="9525">
              <a:solidFill>
                <a:schemeClr val="tx1"/>
              </a:solidFill>
              <a:miter lim="800000"/>
              <a:headEnd/>
              <a:tailEnd/>
            </a:ln>
          </p:spPr>
        </p:pic>
        <p:sp>
          <p:nvSpPr>
            <p:cNvPr id="14" name="CaixaDeTexto 14"/>
            <p:cNvSpPr txBox="1">
              <a:spLocks noChangeArrowheads="1"/>
            </p:cNvSpPr>
            <p:nvPr/>
          </p:nvSpPr>
          <p:spPr bwMode="auto">
            <a:xfrm>
              <a:off x="44450" y="6301763"/>
              <a:ext cx="1350919" cy="230800"/>
            </a:xfrm>
            <a:prstGeom prst="rect">
              <a:avLst/>
            </a:prstGeom>
            <a:noFill/>
            <a:ln w="9525">
              <a:noFill/>
              <a:miter lim="800000"/>
              <a:headEnd/>
              <a:tailEnd/>
            </a:ln>
          </p:spPr>
          <p:txBody>
            <a:bodyPr>
              <a:spAutoFit/>
            </a:bodyPr>
            <a:lstStyle/>
            <a:p>
              <a:r>
                <a:rPr lang="en-US" sz="900">
                  <a:latin typeface="Humnst777 BT" pitchFamily="34" charset="0"/>
                </a:rPr>
                <a:t>(Getty Images, 2008)</a:t>
              </a:r>
            </a:p>
          </p:txBody>
        </p:sp>
        <p:sp>
          <p:nvSpPr>
            <p:cNvPr id="15" name="CaixaDeTexto 15"/>
            <p:cNvSpPr txBox="1">
              <a:spLocks noChangeArrowheads="1"/>
            </p:cNvSpPr>
            <p:nvPr/>
          </p:nvSpPr>
          <p:spPr bwMode="auto">
            <a:xfrm>
              <a:off x="8077200" y="5217652"/>
              <a:ext cx="1066800" cy="230832"/>
            </a:xfrm>
            <a:prstGeom prst="rect">
              <a:avLst/>
            </a:prstGeom>
            <a:noFill/>
            <a:ln w="9525">
              <a:noFill/>
              <a:miter lim="800000"/>
              <a:headEnd/>
              <a:tailEnd/>
            </a:ln>
          </p:spPr>
          <p:txBody>
            <a:bodyPr wrap="square">
              <a:spAutoFit/>
            </a:bodyPr>
            <a:lstStyle/>
            <a:p>
              <a:r>
                <a:rPr lang="en-US" sz="900" dirty="0">
                  <a:latin typeface="Humnst777 BT" pitchFamily="34" charset="0"/>
                </a:rPr>
                <a:t>(PRODES, 2008)</a:t>
              </a:r>
            </a:p>
          </p:txBody>
        </p:sp>
      </p:grpSp>
      <p:sp>
        <p:nvSpPr>
          <p:cNvPr id="16" name="Rectangle 2"/>
          <p:cNvSpPr>
            <a:spLocks noChangeArrowheads="1"/>
          </p:cNvSpPr>
          <p:nvPr/>
        </p:nvSpPr>
        <p:spPr bwMode="auto">
          <a:xfrm>
            <a:off x="577037" y="6101040"/>
            <a:ext cx="8458200" cy="690330"/>
          </a:xfrm>
          <a:prstGeom prst="rect">
            <a:avLst/>
          </a:prstGeom>
          <a:solidFill>
            <a:schemeClr val="accent6">
              <a:lumMod val="40000"/>
              <a:lumOff val="60000"/>
            </a:schemeClr>
          </a:solidFill>
          <a:ln w="9525">
            <a:solidFill>
              <a:srgbClr val="000000"/>
            </a:solidFill>
            <a:miter lim="800000"/>
            <a:headEnd/>
            <a:tailEnd/>
          </a:ln>
          <a:effectLst/>
        </p:spPr>
        <p:txBody>
          <a:bodyPr wrap="none" anchor="ctr" anchorCtr="1"/>
          <a:lstStyle/>
          <a:p>
            <a:pPr algn="ctr">
              <a:spcBef>
                <a:spcPct val="20000"/>
              </a:spcBef>
              <a:buClr>
                <a:schemeClr val="bg2"/>
              </a:buClr>
              <a:buSzPct val="75000"/>
              <a:defRPr/>
            </a:pPr>
            <a:r>
              <a:rPr lang="x-none" sz="2400" dirty="0" smtClean="0">
                <a:solidFill>
                  <a:schemeClr val="bg2">
                    <a:lumMod val="50000"/>
                  </a:schemeClr>
                </a:solidFill>
                <a:latin typeface="Calibri" pitchFamily="34" charset="0"/>
                <a:ea typeface="+mn-ea"/>
                <a:cs typeface="Calibri" pitchFamily="34" charset="0"/>
              </a:rPr>
              <a:t>Representation: spatio-temporal partitions + attribute values</a:t>
            </a:r>
            <a:endParaRPr lang="en-US" sz="2400" b="1" dirty="0">
              <a:solidFill>
                <a:schemeClr val="bg2">
                  <a:lumMod val="50000"/>
                </a:schemeClr>
              </a:solidFill>
              <a:latin typeface="Calibri" pitchFamily="34" charset="0"/>
              <a:ea typeface="+mn-ea"/>
              <a:cs typeface="Calibri" pitchFamily="34" charset="0"/>
            </a:endParaRPr>
          </a:p>
        </p:txBody>
      </p:sp>
    </p:spTree>
    <p:extLst>
      <p:ext uri="{BB962C8B-B14F-4D97-AF65-F5344CB8AC3E}">
        <p14:creationId xmlns:p14="http://schemas.microsoft.com/office/powerpoint/2010/main" val="300601082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natural part of the land system</a:t>
            </a:r>
            <a:endParaRPr lang="en-US" dirty="0"/>
          </a:p>
        </p:txBody>
      </p:sp>
      <p:pic>
        <p:nvPicPr>
          <p:cNvPr id="3" name="Picture 2" descr="cattle_pantanal.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00032" y="1035167"/>
            <a:ext cx="4318873" cy="2868358"/>
          </a:xfrm>
          <a:prstGeom prst="rect">
            <a:avLst/>
          </a:prstGeom>
        </p:spPr>
      </p:pic>
      <p:sp>
        <p:nvSpPr>
          <p:cNvPr id="4" name="Rectangle 3"/>
          <p:cNvSpPr txBox="1">
            <a:spLocks noChangeArrowheads="1"/>
          </p:cNvSpPr>
          <p:nvPr/>
        </p:nvSpPr>
        <p:spPr bwMode="auto">
          <a:xfrm>
            <a:off x="7607520" y="1051890"/>
            <a:ext cx="1385128" cy="539750"/>
          </a:xfrm>
          <a:prstGeom prst="rect">
            <a:avLst/>
          </a:prstGeom>
          <a:solidFill>
            <a:srgbClr val="C8D8FC">
              <a:alpha val="76000"/>
            </a:srgbClr>
          </a:solidFill>
          <a:ln w="9525">
            <a:noFill/>
            <a:miter lim="800000"/>
            <a:headEnd/>
            <a:tailEnd/>
          </a:ln>
        </p:spPr>
        <p:txBody>
          <a:bodyPr/>
          <a:lstStyle/>
          <a:p>
            <a:pPr marL="0" lvl="1" algn="r" eaLnBrk="0" hangingPunct="0">
              <a:spcBef>
                <a:spcPts val="600"/>
              </a:spcBef>
              <a:spcAft>
                <a:spcPts val="600"/>
              </a:spcAft>
              <a:buClr>
                <a:schemeClr val="accent2"/>
              </a:buClr>
              <a:buSzPct val="80000"/>
              <a:buFont typeface="Wingdings" pitchFamily="2" charset="2"/>
              <a:buNone/>
              <a:defRPr/>
            </a:pPr>
            <a:r>
              <a:rPr lang="pt-BR" sz="2400" kern="0" dirty="0" err="1" smtClean="0">
                <a:solidFill>
                  <a:schemeClr val="bg2">
                    <a:lumMod val="75000"/>
                  </a:schemeClr>
                </a:solidFill>
                <a:latin typeface="Calibri" pitchFamily="34" charset="0"/>
                <a:ea typeface="+mn-ea"/>
                <a:cs typeface="+mn-cs"/>
              </a:rPr>
              <a:t>wetlands</a:t>
            </a:r>
            <a:endParaRPr lang="pt-BR" sz="2400" kern="0" dirty="0">
              <a:solidFill>
                <a:schemeClr val="bg2">
                  <a:lumMod val="75000"/>
                </a:schemeClr>
              </a:solidFill>
              <a:latin typeface="Calibri" pitchFamily="34" charset="0"/>
              <a:ea typeface="+mn-ea"/>
              <a:cs typeface="+mn-cs"/>
            </a:endParaRPr>
          </a:p>
        </p:txBody>
      </p:sp>
      <p:pic>
        <p:nvPicPr>
          <p:cNvPr id="6" name="Picture 5"/>
          <p:cNvPicPr>
            <a:picLocks noChangeAspect="1"/>
          </p:cNvPicPr>
          <p:nvPr/>
        </p:nvPicPr>
        <p:blipFill>
          <a:blip r:embed="rId3"/>
          <a:stretch>
            <a:fillRect/>
          </a:stretch>
        </p:blipFill>
        <p:spPr>
          <a:xfrm>
            <a:off x="601937" y="4026839"/>
            <a:ext cx="3802179" cy="2831161"/>
          </a:xfrm>
          <a:prstGeom prst="rect">
            <a:avLst/>
          </a:prstGeom>
        </p:spPr>
      </p:pic>
      <p:pic>
        <p:nvPicPr>
          <p:cNvPr id="7" name="Picture 2" descr="npo00000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1937" y="1051890"/>
            <a:ext cx="3802179" cy="2851634"/>
          </a:xfrm>
          <a:prstGeom prst="rect">
            <a:avLst/>
          </a:prstGeom>
          <a:solidFill>
            <a:schemeClr val="accent2">
              <a:lumMod val="40000"/>
              <a:lumOff val="60000"/>
            </a:schemeClr>
          </a:solidFill>
          <a:ln w="9525" algn="ctr">
            <a:solidFill>
              <a:schemeClr val="tx1"/>
            </a:solidFill>
            <a:miter lim="800000"/>
            <a:headEnd/>
            <a:tailEnd/>
          </a:ln>
          <a:effectLst/>
        </p:spPr>
      </p:pic>
      <p:pic>
        <p:nvPicPr>
          <p:cNvPr id="10" name="Picture 9"/>
          <p:cNvPicPr>
            <a:picLocks noChangeAspect="1"/>
          </p:cNvPicPr>
          <p:nvPr/>
        </p:nvPicPr>
        <p:blipFill>
          <a:blip r:embed="rId5"/>
          <a:stretch>
            <a:fillRect/>
          </a:stretch>
        </p:blipFill>
        <p:spPr>
          <a:xfrm>
            <a:off x="4700033" y="3984115"/>
            <a:ext cx="4318872" cy="2873885"/>
          </a:xfrm>
          <a:prstGeom prst="rect">
            <a:avLst/>
          </a:prstGeom>
        </p:spPr>
      </p:pic>
      <p:sp>
        <p:nvSpPr>
          <p:cNvPr id="12" name="Rectangle 3"/>
          <p:cNvSpPr txBox="1">
            <a:spLocks noChangeArrowheads="1"/>
          </p:cNvSpPr>
          <p:nvPr/>
        </p:nvSpPr>
        <p:spPr bwMode="auto">
          <a:xfrm>
            <a:off x="611620" y="1017904"/>
            <a:ext cx="2071978" cy="443858"/>
          </a:xfrm>
          <a:prstGeom prst="rect">
            <a:avLst/>
          </a:prstGeom>
          <a:solidFill>
            <a:srgbClr val="C8D8FC">
              <a:alpha val="76000"/>
            </a:srgbClr>
          </a:solidFill>
          <a:ln w="9525">
            <a:noFill/>
            <a:miter lim="800000"/>
            <a:headEnd/>
            <a:tailEnd/>
          </a:ln>
        </p:spPr>
        <p:txBody>
          <a:bodyPr/>
          <a:lstStyle/>
          <a:p>
            <a:pPr marL="0" lvl="1" eaLnBrk="0" hangingPunct="0">
              <a:spcBef>
                <a:spcPts val="600"/>
              </a:spcBef>
              <a:spcAft>
                <a:spcPts val="600"/>
              </a:spcAft>
              <a:buClr>
                <a:schemeClr val="accent2"/>
              </a:buClr>
              <a:buSzPct val="80000"/>
              <a:buFont typeface="Wingdings" pitchFamily="2" charset="2"/>
              <a:buNone/>
              <a:defRPr/>
            </a:pPr>
            <a:r>
              <a:rPr lang="pt-BR" sz="2400" kern="0" dirty="0">
                <a:solidFill>
                  <a:schemeClr val="bg2">
                    <a:lumMod val="75000"/>
                  </a:schemeClr>
                </a:solidFill>
                <a:latin typeface="Calibri" pitchFamily="34" charset="0"/>
              </a:rPr>
              <a:t>t</a:t>
            </a:r>
            <a:r>
              <a:rPr lang="pt-BR" sz="2400" kern="0" dirty="0" smtClean="0">
                <a:solidFill>
                  <a:schemeClr val="bg2">
                    <a:lumMod val="75000"/>
                  </a:schemeClr>
                </a:solidFill>
                <a:latin typeface="Calibri" pitchFamily="34" charset="0"/>
              </a:rPr>
              <a:t>ropical </a:t>
            </a:r>
            <a:r>
              <a:rPr lang="pt-BR" sz="2400" kern="0" dirty="0" err="1" smtClean="0">
                <a:solidFill>
                  <a:schemeClr val="bg2">
                    <a:lumMod val="75000"/>
                  </a:schemeClr>
                </a:solidFill>
                <a:latin typeface="Calibri" pitchFamily="34" charset="0"/>
              </a:rPr>
              <a:t>forest</a:t>
            </a:r>
            <a:endParaRPr lang="pt-BR" sz="2400" kern="0" dirty="0">
              <a:solidFill>
                <a:schemeClr val="bg2">
                  <a:lumMod val="75000"/>
                </a:schemeClr>
              </a:solidFill>
              <a:latin typeface="Calibri" pitchFamily="34" charset="0"/>
              <a:ea typeface="+mn-ea"/>
              <a:cs typeface="+mn-cs"/>
            </a:endParaRPr>
          </a:p>
        </p:txBody>
      </p:sp>
      <p:sp>
        <p:nvSpPr>
          <p:cNvPr id="13" name="Rectangle 3"/>
          <p:cNvSpPr txBox="1">
            <a:spLocks noChangeArrowheads="1"/>
          </p:cNvSpPr>
          <p:nvPr/>
        </p:nvSpPr>
        <p:spPr bwMode="auto">
          <a:xfrm>
            <a:off x="601937" y="6412222"/>
            <a:ext cx="2071978" cy="443858"/>
          </a:xfrm>
          <a:prstGeom prst="rect">
            <a:avLst/>
          </a:prstGeom>
          <a:solidFill>
            <a:srgbClr val="C8D8FC">
              <a:alpha val="76000"/>
            </a:srgbClr>
          </a:solidFill>
          <a:ln w="9525">
            <a:noFill/>
            <a:miter lim="800000"/>
            <a:headEnd/>
            <a:tailEnd/>
          </a:ln>
        </p:spPr>
        <p:txBody>
          <a:bodyPr/>
          <a:lstStyle/>
          <a:p>
            <a:pPr marL="0" lvl="1" eaLnBrk="0" hangingPunct="0">
              <a:spcBef>
                <a:spcPts val="600"/>
              </a:spcBef>
              <a:spcAft>
                <a:spcPts val="600"/>
              </a:spcAft>
              <a:buClr>
                <a:schemeClr val="accent2"/>
              </a:buClr>
              <a:buSzPct val="80000"/>
              <a:buFont typeface="Wingdings" pitchFamily="2" charset="2"/>
              <a:buNone/>
              <a:defRPr/>
            </a:pPr>
            <a:r>
              <a:rPr lang="pt-BR" sz="2400" kern="0" dirty="0" smtClean="0">
                <a:solidFill>
                  <a:schemeClr val="bg2">
                    <a:lumMod val="75000"/>
                  </a:schemeClr>
                </a:solidFill>
                <a:latin typeface="Calibri" pitchFamily="34" charset="0"/>
              </a:rPr>
              <a:t>non-</a:t>
            </a:r>
            <a:r>
              <a:rPr lang="pt-BR" sz="2400" kern="0" dirty="0" err="1" smtClean="0">
                <a:solidFill>
                  <a:schemeClr val="bg2">
                    <a:lumMod val="75000"/>
                  </a:schemeClr>
                </a:solidFill>
                <a:latin typeface="Calibri" pitchFamily="34" charset="0"/>
              </a:rPr>
              <a:t>forest</a:t>
            </a:r>
            <a:endParaRPr lang="pt-BR" sz="2400" kern="0" dirty="0">
              <a:solidFill>
                <a:schemeClr val="bg2">
                  <a:lumMod val="75000"/>
                </a:schemeClr>
              </a:solidFill>
              <a:latin typeface="Calibri" pitchFamily="34" charset="0"/>
              <a:ea typeface="+mn-ea"/>
              <a:cs typeface="+mn-cs"/>
            </a:endParaRPr>
          </a:p>
        </p:txBody>
      </p:sp>
      <p:sp>
        <p:nvSpPr>
          <p:cNvPr id="15" name="Rectangle 3"/>
          <p:cNvSpPr txBox="1">
            <a:spLocks noChangeArrowheads="1"/>
          </p:cNvSpPr>
          <p:nvPr/>
        </p:nvSpPr>
        <p:spPr bwMode="auto">
          <a:xfrm>
            <a:off x="7319992" y="6318250"/>
            <a:ext cx="1698913" cy="539750"/>
          </a:xfrm>
          <a:prstGeom prst="rect">
            <a:avLst/>
          </a:prstGeom>
          <a:solidFill>
            <a:srgbClr val="C8D8FC">
              <a:alpha val="76000"/>
            </a:srgbClr>
          </a:solidFill>
          <a:ln w="9525">
            <a:noFill/>
            <a:miter lim="800000"/>
            <a:headEnd/>
            <a:tailEnd/>
          </a:ln>
        </p:spPr>
        <p:txBody>
          <a:bodyPr/>
          <a:lstStyle/>
          <a:p>
            <a:pPr marL="0" lvl="1" algn="r" eaLnBrk="0" hangingPunct="0">
              <a:spcBef>
                <a:spcPts val="600"/>
              </a:spcBef>
              <a:spcAft>
                <a:spcPts val="600"/>
              </a:spcAft>
              <a:buClr>
                <a:schemeClr val="accent2"/>
              </a:buClr>
              <a:buSzPct val="80000"/>
              <a:buFont typeface="Wingdings" pitchFamily="2" charset="2"/>
              <a:buNone/>
              <a:defRPr/>
            </a:pPr>
            <a:r>
              <a:rPr lang="pt-BR" sz="2400" kern="0" dirty="0" err="1" smtClean="0">
                <a:solidFill>
                  <a:schemeClr val="bg2">
                    <a:lumMod val="75000"/>
                  </a:schemeClr>
                </a:solidFill>
                <a:latin typeface="Calibri" pitchFamily="34" charset="0"/>
              </a:rPr>
              <a:t>shrublands</a:t>
            </a:r>
            <a:endParaRPr lang="pt-BR" sz="2400" kern="0" dirty="0">
              <a:solidFill>
                <a:schemeClr val="bg2">
                  <a:lumMod val="75000"/>
                </a:schemeClr>
              </a:solidFill>
              <a:latin typeface="Calibri" pitchFamily="34" charset="0"/>
              <a:ea typeface="+mn-ea"/>
              <a:cs typeface="+mn-cs"/>
            </a:endParaRPr>
          </a:p>
        </p:txBody>
      </p:sp>
    </p:spTree>
    <p:extLst>
      <p:ext uri="{BB962C8B-B14F-4D97-AF65-F5344CB8AC3E}">
        <p14:creationId xmlns:p14="http://schemas.microsoft.com/office/powerpoint/2010/main" val="406563596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managed part of the land system</a:t>
            </a:r>
            <a:endParaRPr lang="en-US" dirty="0"/>
          </a:p>
        </p:txBody>
      </p:sp>
      <p:pic>
        <p:nvPicPr>
          <p:cNvPr id="3" name="Picture 2" descr="cattle_pantanal.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00032" y="1035167"/>
            <a:ext cx="4318873" cy="2868358"/>
          </a:xfrm>
          <a:prstGeom prst="rect">
            <a:avLst/>
          </a:prstGeom>
        </p:spPr>
      </p:pic>
      <p:sp>
        <p:nvSpPr>
          <p:cNvPr id="4" name="Rectangle 3"/>
          <p:cNvSpPr txBox="1">
            <a:spLocks noChangeArrowheads="1"/>
          </p:cNvSpPr>
          <p:nvPr/>
        </p:nvSpPr>
        <p:spPr bwMode="auto">
          <a:xfrm>
            <a:off x="6553249" y="1051890"/>
            <a:ext cx="2439399" cy="541670"/>
          </a:xfrm>
          <a:prstGeom prst="rect">
            <a:avLst/>
          </a:prstGeom>
          <a:solidFill>
            <a:srgbClr val="C8D8FC">
              <a:alpha val="76000"/>
            </a:srgbClr>
          </a:solidFill>
          <a:ln w="9525">
            <a:noFill/>
            <a:miter lim="800000"/>
            <a:headEnd/>
            <a:tailEnd/>
          </a:ln>
        </p:spPr>
        <p:txBody>
          <a:bodyPr/>
          <a:lstStyle/>
          <a:p>
            <a:pPr marL="0" lvl="1" algn="r" eaLnBrk="0" hangingPunct="0">
              <a:spcBef>
                <a:spcPts val="600"/>
              </a:spcBef>
              <a:spcAft>
                <a:spcPts val="600"/>
              </a:spcAft>
              <a:buClr>
                <a:schemeClr val="accent2"/>
              </a:buClr>
              <a:buSzPct val="80000"/>
              <a:buFont typeface="Wingdings" pitchFamily="2" charset="2"/>
              <a:buNone/>
              <a:defRPr/>
            </a:pPr>
            <a:r>
              <a:rPr lang="pt-BR" sz="2400" kern="0" dirty="0" err="1">
                <a:solidFill>
                  <a:schemeClr val="bg2">
                    <a:lumMod val="75000"/>
                  </a:schemeClr>
                </a:solidFill>
                <a:latin typeface="Calibri" pitchFamily="34" charset="0"/>
              </a:rPr>
              <a:t>c</a:t>
            </a:r>
            <a:r>
              <a:rPr lang="pt-BR" sz="2400" kern="0" dirty="0" err="1" smtClean="0">
                <a:solidFill>
                  <a:schemeClr val="bg2">
                    <a:lumMod val="75000"/>
                  </a:schemeClr>
                </a:solidFill>
                <a:latin typeface="Calibri" pitchFamily="34" charset="0"/>
                <a:ea typeface="+mn-ea"/>
                <a:cs typeface="+mn-cs"/>
              </a:rPr>
              <a:t>attle</a:t>
            </a:r>
            <a:r>
              <a:rPr lang="pt-BR" sz="2400" kern="0" dirty="0" smtClean="0">
                <a:solidFill>
                  <a:schemeClr val="bg2">
                    <a:lumMod val="75000"/>
                  </a:schemeClr>
                </a:solidFill>
                <a:latin typeface="Calibri" pitchFamily="34" charset="0"/>
                <a:ea typeface="+mn-ea"/>
                <a:cs typeface="+mn-cs"/>
              </a:rPr>
              <a:t> </a:t>
            </a:r>
            <a:r>
              <a:rPr lang="pt-BR" sz="2400" kern="0" dirty="0" err="1" smtClean="0">
                <a:solidFill>
                  <a:schemeClr val="bg2">
                    <a:lumMod val="75000"/>
                  </a:schemeClr>
                </a:solidFill>
                <a:latin typeface="Calibri" pitchFamily="34" charset="0"/>
                <a:ea typeface="+mn-ea"/>
                <a:cs typeface="+mn-cs"/>
              </a:rPr>
              <a:t>production</a:t>
            </a:r>
            <a:endParaRPr lang="pt-BR" sz="2400" kern="0" dirty="0">
              <a:solidFill>
                <a:schemeClr val="bg2">
                  <a:lumMod val="75000"/>
                </a:schemeClr>
              </a:solidFill>
              <a:latin typeface="Calibri" pitchFamily="34" charset="0"/>
              <a:ea typeface="+mn-ea"/>
              <a:cs typeface="+mn-cs"/>
            </a:endParaRPr>
          </a:p>
        </p:txBody>
      </p:sp>
      <p:pic>
        <p:nvPicPr>
          <p:cNvPr id="6" name="Picture 5"/>
          <p:cNvPicPr>
            <a:picLocks noChangeAspect="1"/>
          </p:cNvPicPr>
          <p:nvPr/>
        </p:nvPicPr>
        <p:blipFill>
          <a:blip r:embed="rId3"/>
          <a:stretch>
            <a:fillRect/>
          </a:stretch>
        </p:blipFill>
        <p:spPr>
          <a:xfrm>
            <a:off x="601937" y="4026839"/>
            <a:ext cx="3802179" cy="2831161"/>
          </a:xfrm>
          <a:prstGeom prst="rect">
            <a:avLst/>
          </a:prstGeom>
        </p:spPr>
      </p:pic>
      <p:pic>
        <p:nvPicPr>
          <p:cNvPr id="7" name="Picture 2" descr="npo00000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1937" y="1051890"/>
            <a:ext cx="3802179" cy="2851634"/>
          </a:xfrm>
          <a:prstGeom prst="rect">
            <a:avLst/>
          </a:prstGeom>
          <a:solidFill>
            <a:schemeClr val="accent2">
              <a:lumMod val="40000"/>
              <a:lumOff val="60000"/>
            </a:schemeClr>
          </a:solidFill>
          <a:ln w="9525" algn="ctr">
            <a:solidFill>
              <a:schemeClr val="tx1"/>
            </a:solidFill>
            <a:miter lim="800000"/>
            <a:headEnd/>
            <a:tailEnd/>
          </a:ln>
          <a:effectLst/>
        </p:spPr>
      </p:pic>
      <p:pic>
        <p:nvPicPr>
          <p:cNvPr id="10" name="Picture 9"/>
          <p:cNvPicPr>
            <a:picLocks noChangeAspect="1"/>
          </p:cNvPicPr>
          <p:nvPr/>
        </p:nvPicPr>
        <p:blipFill>
          <a:blip r:embed="rId5"/>
          <a:stretch>
            <a:fillRect/>
          </a:stretch>
        </p:blipFill>
        <p:spPr>
          <a:xfrm>
            <a:off x="4700033" y="3984115"/>
            <a:ext cx="4318872" cy="2873885"/>
          </a:xfrm>
          <a:prstGeom prst="rect">
            <a:avLst/>
          </a:prstGeom>
        </p:spPr>
      </p:pic>
      <p:sp>
        <p:nvSpPr>
          <p:cNvPr id="12" name="Rectangle 3"/>
          <p:cNvSpPr txBox="1">
            <a:spLocks noChangeArrowheads="1"/>
          </p:cNvSpPr>
          <p:nvPr/>
        </p:nvSpPr>
        <p:spPr bwMode="auto">
          <a:xfrm>
            <a:off x="611620" y="1017904"/>
            <a:ext cx="2071978" cy="443858"/>
          </a:xfrm>
          <a:prstGeom prst="rect">
            <a:avLst/>
          </a:prstGeom>
          <a:solidFill>
            <a:srgbClr val="C8D8FC">
              <a:alpha val="76000"/>
            </a:srgbClr>
          </a:solidFill>
          <a:ln w="9525">
            <a:noFill/>
            <a:miter lim="800000"/>
            <a:headEnd/>
            <a:tailEnd/>
          </a:ln>
        </p:spPr>
        <p:txBody>
          <a:bodyPr/>
          <a:lstStyle/>
          <a:p>
            <a:pPr marL="0" lvl="1" eaLnBrk="0" hangingPunct="0">
              <a:spcBef>
                <a:spcPts val="600"/>
              </a:spcBef>
              <a:spcAft>
                <a:spcPts val="600"/>
              </a:spcAft>
              <a:buClr>
                <a:schemeClr val="accent2"/>
              </a:buClr>
              <a:buSzPct val="80000"/>
              <a:buFont typeface="Wingdings" pitchFamily="2" charset="2"/>
              <a:buNone/>
              <a:defRPr/>
            </a:pPr>
            <a:r>
              <a:rPr lang="pt-BR" sz="2400" kern="0" dirty="0" smtClean="0">
                <a:solidFill>
                  <a:schemeClr val="bg2">
                    <a:lumMod val="75000"/>
                  </a:schemeClr>
                </a:solidFill>
                <a:latin typeface="Calibri" pitchFamily="34" charset="0"/>
              </a:rPr>
              <a:t>non-</a:t>
            </a:r>
            <a:r>
              <a:rPr lang="pt-BR" sz="2400" kern="0" dirty="0" err="1" smtClean="0">
                <a:solidFill>
                  <a:schemeClr val="bg2">
                    <a:lumMod val="75000"/>
                  </a:schemeClr>
                </a:solidFill>
                <a:latin typeface="Calibri" pitchFamily="34" charset="0"/>
              </a:rPr>
              <a:t>managed</a:t>
            </a:r>
            <a:endParaRPr lang="pt-BR" sz="2400" kern="0" dirty="0">
              <a:solidFill>
                <a:schemeClr val="bg2">
                  <a:lumMod val="75000"/>
                </a:schemeClr>
              </a:solidFill>
              <a:latin typeface="Calibri" pitchFamily="34" charset="0"/>
              <a:ea typeface="+mn-ea"/>
              <a:cs typeface="+mn-cs"/>
            </a:endParaRPr>
          </a:p>
        </p:txBody>
      </p:sp>
      <p:sp>
        <p:nvSpPr>
          <p:cNvPr id="13" name="Rectangle 3"/>
          <p:cNvSpPr txBox="1">
            <a:spLocks noChangeArrowheads="1"/>
          </p:cNvSpPr>
          <p:nvPr/>
        </p:nvSpPr>
        <p:spPr bwMode="auto">
          <a:xfrm>
            <a:off x="601936" y="6412222"/>
            <a:ext cx="3064049" cy="443858"/>
          </a:xfrm>
          <a:prstGeom prst="rect">
            <a:avLst/>
          </a:prstGeom>
          <a:solidFill>
            <a:srgbClr val="C8D8FC">
              <a:alpha val="76000"/>
            </a:srgbClr>
          </a:solidFill>
          <a:ln w="9525">
            <a:noFill/>
            <a:miter lim="800000"/>
            <a:headEnd/>
            <a:tailEnd/>
          </a:ln>
        </p:spPr>
        <p:txBody>
          <a:bodyPr/>
          <a:lstStyle/>
          <a:p>
            <a:pPr marL="0" lvl="1" eaLnBrk="0" hangingPunct="0">
              <a:spcBef>
                <a:spcPts val="600"/>
              </a:spcBef>
              <a:spcAft>
                <a:spcPts val="600"/>
              </a:spcAft>
              <a:buClr>
                <a:schemeClr val="accent2"/>
              </a:buClr>
              <a:buSzPct val="80000"/>
              <a:buFont typeface="Wingdings" pitchFamily="2" charset="2"/>
              <a:buNone/>
              <a:defRPr/>
            </a:pPr>
            <a:r>
              <a:rPr lang="pt-BR" sz="2400" kern="0" dirty="0" err="1">
                <a:solidFill>
                  <a:schemeClr val="bg2">
                    <a:lumMod val="75000"/>
                  </a:schemeClr>
                </a:solidFill>
                <a:latin typeface="Calibri" pitchFamily="34" charset="0"/>
              </a:rPr>
              <a:t>l</a:t>
            </a:r>
            <a:r>
              <a:rPr lang="pt-BR" sz="2400" kern="0" dirty="0" err="1" smtClean="0">
                <a:solidFill>
                  <a:schemeClr val="bg2">
                    <a:lumMod val="75000"/>
                  </a:schemeClr>
                </a:solidFill>
                <a:latin typeface="Calibri" pitchFamily="34" charset="0"/>
              </a:rPr>
              <a:t>arge-scale</a:t>
            </a:r>
            <a:r>
              <a:rPr lang="pt-BR" sz="2400" kern="0" dirty="0" smtClean="0">
                <a:solidFill>
                  <a:schemeClr val="bg2">
                    <a:lumMod val="75000"/>
                  </a:schemeClr>
                </a:solidFill>
                <a:latin typeface="Calibri" pitchFamily="34" charset="0"/>
              </a:rPr>
              <a:t> </a:t>
            </a:r>
            <a:r>
              <a:rPr lang="pt-BR" sz="2400" kern="0" dirty="0" err="1" smtClean="0">
                <a:solidFill>
                  <a:schemeClr val="bg2">
                    <a:lumMod val="75000"/>
                  </a:schemeClr>
                </a:solidFill>
                <a:latin typeface="Calibri" pitchFamily="34" charset="0"/>
              </a:rPr>
              <a:t>agriculture</a:t>
            </a:r>
            <a:endParaRPr lang="pt-BR" sz="2400" kern="0" dirty="0">
              <a:solidFill>
                <a:schemeClr val="bg2">
                  <a:lumMod val="75000"/>
                </a:schemeClr>
              </a:solidFill>
              <a:latin typeface="Calibri" pitchFamily="34" charset="0"/>
              <a:ea typeface="+mn-ea"/>
              <a:cs typeface="+mn-cs"/>
            </a:endParaRPr>
          </a:p>
        </p:txBody>
      </p:sp>
      <p:sp>
        <p:nvSpPr>
          <p:cNvPr id="15" name="Rectangle 3"/>
          <p:cNvSpPr txBox="1">
            <a:spLocks noChangeArrowheads="1"/>
          </p:cNvSpPr>
          <p:nvPr/>
        </p:nvSpPr>
        <p:spPr bwMode="auto">
          <a:xfrm>
            <a:off x="6325623" y="6412222"/>
            <a:ext cx="2693282" cy="445778"/>
          </a:xfrm>
          <a:prstGeom prst="rect">
            <a:avLst/>
          </a:prstGeom>
          <a:solidFill>
            <a:srgbClr val="C8D8FC">
              <a:alpha val="76000"/>
            </a:srgbClr>
          </a:solidFill>
          <a:ln w="9525">
            <a:noFill/>
            <a:miter lim="800000"/>
            <a:headEnd/>
            <a:tailEnd/>
          </a:ln>
        </p:spPr>
        <p:txBody>
          <a:bodyPr/>
          <a:lstStyle/>
          <a:p>
            <a:pPr marL="0" lvl="1" algn="r" eaLnBrk="0" hangingPunct="0">
              <a:spcBef>
                <a:spcPts val="600"/>
              </a:spcBef>
              <a:spcAft>
                <a:spcPts val="600"/>
              </a:spcAft>
              <a:buClr>
                <a:schemeClr val="accent2"/>
              </a:buClr>
              <a:buSzPct val="80000"/>
              <a:buFont typeface="Wingdings" pitchFamily="2" charset="2"/>
              <a:buNone/>
              <a:defRPr/>
            </a:pPr>
            <a:r>
              <a:rPr lang="pt-BR" sz="2400" kern="0" dirty="0" err="1">
                <a:solidFill>
                  <a:schemeClr val="bg2">
                    <a:lumMod val="75000"/>
                  </a:schemeClr>
                </a:solidFill>
                <a:latin typeface="Calibri" pitchFamily="34" charset="0"/>
              </a:rPr>
              <a:t>s</a:t>
            </a:r>
            <a:r>
              <a:rPr lang="pt-BR" sz="2400" kern="0" dirty="0" err="1" smtClean="0">
                <a:solidFill>
                  <a:schemeClr val="bg2">
                    <a:lumMod val="75000"/>
                  </a:schemeClr>
                </a:solidFill>
                <a:latin typeface="Calibri" pitchFamily="34" charset="0"/>
              </a:rPr>
              <a:t>hifting</a:t>
            </a:r>
            <a:r>
              <a:rPr lang="pt-BR" sz="2400" kern="0" dirty="0" smtClean="0">
                <a:solidFill>
                  <a:schemeClr val="bg2">
                    <a:lumMod val="75000"/>
                  </a:schemeClr>
                </a:solidFill>
                <a:latin typeface="Calibri" pitchFamily="34" charset="0"/>
              </a:rPr>
              <a:t>  </a:t>
            </a:r>
            <a:r>
              <a:rPr lang="pt-BR" sz="2400" kern="0" dirty="0" err="1" smtClean="0">
                <a:solidFill>
                  <a:schemeClr val="bg2">
                    <a:lumMod val="75000"/>
                  </a:schemeClr>
                </a:solidFill>
                <a:latin typeface="Calibri" pitchFamily="34" charset="0"/>
              </a:rPr>
              <a:t>cultivation</a:t>
            </a:r>
            <a:endParaRPr lang="pt-BR" sz="2400" kern="0" dirty="0">
              <a:solidFill>
                <a:schemeClr val="bg2">
                  <a:lumMod val="75000"/>
                </a:schemeClr>
              </a:solidFill>
              <a:latin typeface="Calibri" pitchFamily="34" charset="0"/>
              <a:ea typeface="+mn-ea"/>
              <a:cs typeface="+mn-cs"/>
            </a:endParaRPr>
          </a:p>
        </p:txBody>
      </p:sp>
    </p:spTree>
    <p:extLst>
      <p:ext uri="{BB962C8B-B14F-4D97-AF65-F5344CB8AC3E}">
        <p14:creationId xmlns:p14="http://schemas.microsoft.com/office/powerpoint/2010/main" val="192341886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transition from natural to managed land</a:t>
            </a:r>
            <a:endParaRPr lang="en-US" dirty="0"/>
          </a:p>
        </p:txBody>
      </p:sp>
      <p:pic>
        <p:nvPicPr>
          <p:cNvPr id="5" name="Picture 4" descr="bertrand_mato_grosso2.jpg"/>
          <p:cNvPicPr>
            <a:picLocks noChangeAspect="1"/>
          </p:cNvPicPr>
          <p:nvPr/>
        </p:nvPicPr>
        <p:blipFill>
          <a:blip r:embed="rId2">
            <a:extLst>
              <a:ext uri="{BEBA8EAE-BF5A-486C-A8C5-ECC9F3942E4B}">
                <a14:imgProps xmlns:a14="http://schemas.microsoft.com/office/drawing/2010/main">
                  <a14:imgLayer r:embed="rId3">
                    <a14:imgEffect>
                      <a14:brightnessContrast bright="17000" contrast="-11000"/>
                    </a14:imgEffect>
                  </a14:imgLayer>
                </a14:imgProps>
              </a:ext>
              <a:ext uri="{28A0092B-C50C-407E-A947-70E740481C1C}">
                <a14:useLocalDpi xmlns:a14="http://schemas.microsoft.com/office/drawing/2010/main"/>
              </a:ext>
            </a:extLst>
          </a:blip>
          <a:stretch>
            <a:fillRect/>
          </a:stretch>
        </p:blipFill>
        <p:spPr>
          <a:xfrm>
            <a:off x="685799" y="1142999"/>
            <a:ext cx="7724405" cy="5189835"/>
          </a:xfrm>
          <a:prstGeom prst="rect">
            <a:avLst/>
          </a:prstGeom>
        </p:spPr>
      </p:pic>
      <p:sp>
        <p:nvSpPr>
          <p:cNvPr id="6" name="Text Box 20"/>
          <p:cNvSpPr txBox="1">
            <a:spLocks noChangeArrowheads="1"/>
          </p:cNvSpPr>
          <p:nvPr/>
        </p:nvSpPr>
        <p:spPr bwMode="auto">
          <a:xfrm>
            <a:off x="6325162" y="6491288"/>
            <a:ext cx="28188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pt-BR" sz="1800" dirty="0" err="1" smtClean="0">
                <a:solidFill>
                  <a:schemeClr val="bg2">
                    <a:lumMod val="50000"/>
                  </a:schemeClr>
                </a:solidFill>
                <a:latin typeface="Calibri"/>
                <a:cs typeface="Calibri"/>
              </a:rPr>
              <a:t>photo</a:t>
            </a:r>
            <a:r>
              <a:rPr lang="pt-BR" sz="1800" dirty="0" smtClean="0">
                <a:solidFill>
                  <a:schemeClr val="bg2">
                    <a:lumMod val="50000"/>
                  </a:schemeClr>
                </a:solidFill>
                <a:latin typeface="Calibri"/>
                <a:cs typeface="Calibri"/>
              </a:rPr>
              <a:t>:  Yan </a:t>
            </a:r>
            <a:r>
              <a:rPr lang="pt-BR" sz="1800" dirty="0" err="1" smtClean="0">
                <a:solidFill>
                  <a:schemeClr val="bg2">
                    <a:lumMod val="50000"/>
                  </a:schemeClr>
                </a:solidFill>
                <a:latin typeface="Calibri"/>
                <a:cs typeface="Calibri"/>
              </a:rPr>
              <a:t>Arthus</a:t>
            </a:r>
            <a:r>
              <a:rPr lang="pt-BR" sz="1800" dirty="0" smtClean="0">
                <a:solidFill>
                  <a:schemeClr val="bg2">
                    <a:lumMod val="50000"/>
                  </a:schemeClr>
                </a:solidFill>
                <a:latin typeface="Calibri"/>
                <a:cs typeface="Calibri"/>
              </a:rPr>
              <a:t> Bertrand</a:t>
            </a:r>
            <a:endParaRPr lang="pt-BR" sz="1800" dirty="0">
              <a:solidFill>
                <a:schemeClr val="bg2">
                  <a:lumMod val="50000"/>
                </a:schemeClr>
              </a:solidFill>
              <a:latin typeface="Calibri"/>
              <a:cs typeface="Calibri"/>
            </a:endParaRPr>
          </a:p>
        </p:txBody>
      </p:sp>
    </p:spTree>
    <p:extLst>
      <p:ext uri="{BB962C8B-B14F-4D97-AF65-F5344CB8AC3E}">
        <p14:creationId xmlns:p14="http://schemas.microsoft.com/office/powerpoint/2010/main" val="8707371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8" descr="ex2_tm2010_a.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827088" y="4005263"/>
            <a:ext cx="3457575"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2" name="Title 1"/>
          <p:cNvSpPr>
            <a:spLocks noGrp="1"/>
          </p:cNvSpPr>
          <p:nvPr>
            <p:ph type="title"/>
          </p:nvPr>
        </p:nvSpPr>
        <p:spPr/>
        <p:txBody>
          <a:bodyPr/>
          <a:lstStyle/>
          <a:p>
            <a:r>
              <a:rPr lang="en-US" dirty="0"/>
              <a:t>The transition from natural to managed </a:t>
            </a:r>
            <a:r>
              <a:rPr lang="en-US" dirty="0" smtClean="0"/>
              <a:t>land as seen by remote sensing</a:t>
            </a:r>
            <a:endParaRPr lang="en-US" dirty="0">
              <a:latin typeface="Calibri" charset="0"/>
            </a:endParaRPr>
          </a:p>
        </p:txBody>
      </p:sp>
      <p:sp>
        <p:nvSpPr>
          <p:cNvPr id="7" name="CaixaDeTexto 13"/>
          <p:cNvSpPr txBox="1"/>
          <p:nvPr/>
        </p:nvSpPr>
        <p:spPr>
          <a:xfrm>
            <a:off x="468313" y="6307138"/>
            <a:ext cx="1439862" cy="523875"/>
          </a:xfrm>
          <a:prstGeom prst="rect">
            <a:avLst/>
          </a:prstGeom>
          <a:solidFill>
            <a:schemeClr val="accent2">
              <a:lumMod val="40000"/>
              <a:lumOff val="60000"/>
              <a:alpha val="83000"/>
            </a:schemeClr>
          </a:solidFill>
        </p:spPr>
        <p:txBody>
          <a:bodyPr lIns="91322" tIns="45663" rIns="91322" bIns="45663">
            <a:spAutoFit/>
          </a:bodyPr>
          <a:lstStyle/>
          <a:p>
            <a:pPr algn="ctr">
              <a:spcBef>
                <a:spcPts val="1200"/>
              </a:spcBef>
              <a:spcAft>
                <a:spcPts val="1200"/>
              </a:spcAft>
              <a:defRPr/>
            </a:pPr>
            <a:r>
              <a:rPr lang="x-none" sz="2800" dirty="0">
                <a:solidFill>
                  <a:schemeClr val="bg2">
                    <a:lumMod val="75000"/>
                  </a:schemeClr>
                </a:solidFill>
                <a:latin typeface="Calibri"/>
                <a:cs typeface="Calibri"/>
              </a:rPr>
              <a:t>2010</a:t>
            </a:r>
            <a:endParaRPr lang="en-US" sz="2800" dirty="0">
              <a:solidFill>
                <a:schemeClr val="bg2">
                  <a:lumMod val="75000"/>
                </a:schemeClr>
              </a:solidFill>
              <a:latin typeface="Calibri"/>
              <a:cs typeface="Calibri"/>
            </a:endParaRPr>
          </a:p>
        </p:txBody>
      </p:sp>
      <p:pic>
        <p:nvPicPr>
          <p:cNvPr id="81924" name="Picture 9" descr="ex2_tm2011_a.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500563" y="3860800"/>
            <a:ext cx="398462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ixaDeTexto 13"/>
          <p:cNvSpPr txBox="1"/>
          <p:nvPr/>
        </p:nvSpPr>
        <p:spPr>
          <a:xfrm>
            <a:off x="7812088" y="6303963"/>
            <a:ext cx="1223962" cy="522287"/>
          </a:xfrm>
          <a:prstGeom prst="rect">
            <a:avLst/>
          </a:prstGeom>
          <a:solidFill>
            <a:schemeClr val="accent2">
              <a:lumMod val="40000"/>
              <a:lumOff val="60000"/>
              <a:alpha val="83000"/>
            </a:schemeClr>
          </a:solidFill>
        </p:spPr>
        <p:txBody>
          <a:bodyPr lIns="91322" tIns="45663" rIns="91322" bIns="45663">
            <a:spAutoFit/>
          </a:bodyPr>
          <a:lstStyle/>
          <a:p>
            <a:pPr algn="ctr">
              <a:spcBef>
                <a:spcPts val="1200"/>
              </a:spcBef>
              <a:spcAft>
                <a:spcPts val="1200"/>
              </a:spcAft>
              <a:defRPr/>
            </a:pPr>
            <a:r>
              <a:rPr lang="x-none" sz="2800" dirty="0">
                <a:solidFill>
                  <a:schemeClr val="bg2">
                    <a:lumMod val="75000"/>
                  </a:schemeClr>
                </a:solidFill>
                <a:latin typeface="Calibri"/>
                <a:cs typeface="Calibri"/>
              </a:rPr>
              <a:t>2011</a:t>
            </a:r>
            <a:endParaRPr lang="en-US" sz="2800" dirty="0">
              <a:solidFill>
                <a:schemeClr val="bg2">
                  <a:lumMod val="75000"/>
                </a:schemeClr>
              </a:solidFill>
              <a:latin typeface="Calibri"/>
              <a:cs typeface="Calibri"/>
            </a:endParaRPr>
          </a:p>
        </p:txBody>
      </p:sp>
      <p:pic>
        <p:nvPicPr>
          <p:cNvPr id="81926" name="Picture 3" descr="ex2_serie_a.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98475" y="1268413"/>
            <a:ext cx="8645525" cy="3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20373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2" name="Título 1"/>
          <p:cNvSpPr txBox="1">
            <a:spLocks/>
          </p:cNvSpPr>
          <p:nvPr/>
        </p:nvSpPr>
        <p:spPr bwMode="auto">
          <a:xfrm>
            <a:off x="1423408" y="591939"/>
            <a:ext cx="7636861" cy="619125"/>
          </a:xfrm>
          <a:prstGeom prst="rect">
            <a:avLst/>
          </a:prstGeom>
          <a:solidFill>
            <a:schemeClr val="accent6">
              <a:lumMod val="20000"/>
              <a:lumOff val="80000"/>
            </a:schemeClr>
          </a:solidFill>
          <a:ln>
            <a:noFill/>
          </a:ln>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a:r>
              <a:rPr lang="pt-BR" sz="3600" dirty="0" err="1" smtClean="0">
                <a:solidFill>
                  <a:srgbClr val="000090"/>
                </a:solidFill>
                <a:latin typeface="Calibri" charset="0"/>
              </a:rPr>
              <a:t>What’s</a:t>
            </a:r>
            <a:r>
              <a:rPr lang="pt-BR" sz="3600" dirty="0" smtClean="0">
                <a:solidFill>
                  <a:srgbClr val="000090"/>
                </a:solidFill>
                <a:latin typeface="Calibri" charset="0"/>
              </a:rPr>
              <a:t> in </a:t>
            </a:r>
            <a:r>
              <a:rPr lang="pt-BR" sz="3600" dirty="0" err="1" smtClean="0">
                <a:solidFill>
                  <a:srgbClr val="000090"/>
                </a:solidFill>
                <a:latin typeface="Calibri" charset="0"/>
              </a:rPr>
              <a:t>an</a:t>
            </a:r>
            <a:r>
              <a:rPr lang="pt-BR" sz="3600" dirty="0" smtClean="0">
                <a:solidFill>
                  <a:srgbClr val="000090"/>
                </a:solidFill>
                <a:latin typeface="Calibri" charset="0"/>
              </a:rPr>
              <a:t> </a:t>
            </a:r>
            <a:r>
              <a:rPr lang="pt-BR" sz="3600" dirty="0" err="1" smtClean="0">
                <a:solidFill>
                  <a:srgbClr val="000090"/>
                </a:solidFill>
                <a:latin typeface="Calibri" charset="0"/>
              </a:rPr>
              <a:t>image</a:t>
            </a:r>
            <a:r>
              <a:rPr lang="pt-BR" sz="3600" dirty="0" smtClean="0">
                <a:solidFill>
                  <a:srgbClr val="000090"/>
                </a:solidFill>
                <a:latin typeface="Calibri" charset="0"/>
              </a:rPr>
              <a:t>?</a:t>
            </a:r>
            <a:endParaRPr lang="pt-BR" sz="3600" dirty="0">
              <a:solidFill>
                <a:srgbClr val="000090"/>
              </a:solidFill>
              <a:latin typeface="Calibri" charset="0"/>
            </a:endParaRPr>
          </a:p>
        </p:txBody>
      </p:sp>
      <p:sp>
        <p:nvSpPr>
          <p:cNvPr id="163843" name="CaixaDeTexto 3"/>
          <p:cNvSpPr txBox="1">
            <a:spLocks noChangeArrowheads="1"/>
          </p:cNvSpPr>
          <p:nvPr/>
        </p:nvSpPr>
        <p:spPr bwMode="auto">
          <a:xfrm>
            <a:off x="-1" y="4237463"/>
            <a:ext cx="9060269" cy="558360"/>
          </a:xfrm>
          <a:prstGeom prst="rect">
            <a:avLst/>
          </a:prstGeom>
          <a:solidFill>
            <a:srgbClr val="E1E6F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93600" bIns="93600">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ja-JP" altLang="en-US" sz="2400" dirty="0">
                <a:solidFill>
                  <a:srgbClr val="000066"/>
                </a:solidFill>
                <a:latin typeface="Calibri"/>
                <a:cs typeface="Calibri"/>
              </a:rPr>
              <a:t>“</a:t>
            </a:r>
            <a:r>
              <a:rPr lang="en-US" altLang="ja-JP" sz="2400" dirty="0">
                <a:solidFill>
                  <a:srgbClr val="000066"/>
                </a:solidFill>
                <a:latin typeface="Calibri"/>
                <a:cs typeface="Calibri"/>
              </a:rPr>
              <a:t>Remote sensing images </a:t>
            </a:r>
            <a:r>
              <a:rPr lang="en-US" altLang="ja-JP" sz="2400" dirty="0" smtClean="0">
                <a:solidFill>
                  <a:srgbClr val="000066"/>
                </a:solidFill>
                <a:latin typeface="Calibri"/>
                <a:cs typeface="Calibri"/>
              </a:rPr>
              <a:t>describe landscape </a:t>
            </a:r>
            <a:r>
              <a:rPr lang="en-US" altLang="ja-JP" sz="2400" dirty="0">
                <a:solidFill>
                  <a:srgbClr val="000066"/>
                </a:solidFill>
                <a:latin typeface="Calibri"/>
                <a:cs typeface="Calibri"/>
              </a:rPr>
              <a:t>dynamics</a:t>
            </a:r>
            <a:r>
              <a:rPr lang="ja-JP" altLang="en-US" sz="2400" dirty="0">
                <a:solidFill>
                  <a:srgbClr val="000066"/>
                </a:solidFill>
                <a:latin typeface="Calibri"/>
                <a:cs typeface="Calibri"/>
              </a:rPr>
              <a:t>”</a:t>
            </a:r>
            <a:r>
              <a:rPr lang="en-US" altLang="ja-JP" sz="2400" dirty="0">
                <a:solidFill>
                  <a:srgbClr val="000066"/>
                </a:solidFill>
                <a:latin typeface="Calibri"/>
                <a:cs typeface="Calibri"/>
              </a:rPr>
              <a:t> </a:t>
            </a:r>
          </a:p>
        </p:txBody>
      </p:sp>
      <p:sp>
        <p:nvSpPr>
          <p:cNvPr id="7" name="Text Box 3"/>
          <p:cNvSpPr txBox="1">
            <a:spLocks noChangeArrowheads="1"/>
          </p:cNvSpPr>
          <p:nvPr/>
        </p:nvSpPr>
        <p:spPr bwMode="auto">
          <a:xfrm>
            <a:off x="8675688" y="7389813"/>
            <a:ext cx="3205162" cy="338137"/>
          </a:xfrm>
          <a:prstGeom prst="rect">
            <a:avLst/>
          </a:prstGeom>
          <a:solidFill>
            <a:srgbClr val="E1E6F1"/>
          </a:solidFill>
          <a:ln>
            <a:noFill/>
          </a:ln>
          <a:effectLst/>
          <a:extLst/>
        </p:spPr>
        <p:txBody>
          <a:bodyPr>
            <a:spAutoFit/>
          </a:bodyPr>
          <a:lstStyle/>
          <a:p>
            <a:pPr algn="r" defTabSz="457200" fontAlgn="auto">
              <a:spcBef>
                <a:spcPct val="50000"/>
              </a:spcBef>
              <a:spcAft>
                <a:spcPts val="0"/>
              </a:spcAft>
              <a:defRPr/>
            </a:pPr>
            <a:r>
              <a:rPr lang="en-GB" sz="1600" dirty="0">
                <a:solidFill>
                  <a:srgbClr val="000000"/>
                </a:solidFill>
                <a:latin typeface="Calibri"/>
                <a:ea typeface="+mn-ea"/>
                <a:cs typeface="Calibri"/>
              </a:rPr>
              <a:t>data source: B. </a:t>
            </a:r>
            <a:r>
              <a:rPr lang="en-GB" sz="1600" dirty="0" err="1">
                <a:solidFill>
                  <a:srgbClr val="000000"/>
                </a:solidFill>
                <a:latin typeface="Calibri"/>
                <a:ea typeface="+mn-ea"/>
                <a:cs typeface="Calibri"/>
              </a:rPr>
              <a:t>Rudorff</a:t>
            </a:r>
            <a:r>
              <a:rPr lang="en-GB" sz="1600" dirty="0">
                <a:solidFill>
                  <a:srgbClr val="000000"/>
                </a:solidFill>
                <a:latin typeface="Calibri"/>
                <a:ea typeface="+mn-ea"/>
                <a:cs typeface="Calibri"/>
              </a:rPr>
              <a:t> (LAF/INPE)</a:t>
            </a:r>
          </a:p>
        </p:txBody>
      </p:sp>
    </p:spTree>
    <p:extLst>
      <p:ext uri="{BB962C8B-B14F-4D97-AF65-F5344CB8AC3E}">
        <p14:creationId xmlns:p14="http://schemas.microsoft.com/office/powerpoint/2010/main" val="293213424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513" y="-49213"/>
            <a:ext cx="9180513" cy="6907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 name="Rectangle 4"/>
          <p:cNvSpPr>
            <a:spLocks noChangeArrowheads="1"/>
          </p:cNvSpPr>
          <p:nvPr/>
        </p:nvSpPr>
        <p:spPr bwMode="auto">
          <a:xfrm>
            <a:off x="1245603" y="2002458"/>
            <a:ext cx="7442785" cy="694678"/>
          </a:xfrm>
          <a:prstGeom prst="rect">
            <a:avLst/>
          </a:prstGeom>
          <a:solidFill>
            <a:srgbClr val="E1E6F1">
              <a:alpha val="78000"/>
            </a:srgbClr>
          </a:solidFill>
          <a:ln w="9525">
            <a:solidFill>
              <a:srgbClr val="81D9A9"/>
            </a:solidFill>
            <a:miter lim="800000"/>
            <a:headEnd/>
            <a:tailEnd/>
          </a:ln>
        </p:spPr>
        <p:txBody>
          <a:bodyPr wrap="square" lIns="108000" tIns="93600">
            <a:spAutoFit/>
          </a:bodyPr>
          <a:lstStyle/>
          <a:p>
            <a:pPr>
              <a:spcBef>
                <a:spcPts val="1200"/>
              </a:spcBef>
              <a:spcAft>
                <a:spcPts val="600"/>
              </a:spcAft>
            </a:pPr>
            <a:r>
              <a:rPr lang="en-US" sz="3600" b="1" dirty="0" smtClean="0">
                <a:solidFill>
                  <a:srgbClr val="800000"/>
                </a:solidFill>
                <a:latin typeface="Calibri" charset="0"/>
                <a:cs typeface="Calibri" charset="0"/>
              </a:rPr>
              <a:t>Forget maps, think spatial databases!</a:t>
            </a:r>
            <a:endParaRPr lang="en-US" sz="3600" b="1" dirty="0">
              <a:solidFill>
                <a:srgbClr val="800000"/>
              </a:solidFill>
              <a:latin typeface="Calibri" charset="0"/>
              <a:cs typeface="Calibri" charset="0"/>
            </a:endParaRPr>
          </a:p>
        </p:txBody>
      </p:sp>
    </p:spTree>
    <p:extLst>
      <p:ext uri="{BB962C8B-B14F-4D97-AF65-F5344CB8AC3E}">
        <p14:creationId xmlns:p14="http://schemas.microsoft.com/office/powerpoint/2010/main" val="39537495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100000">
                                          <p:val>
                                            <p:strVal val="#ppt_x"/>
                                          </p:val>
                                        </p:tav>
                                        <p:tav>
                                          <p:val>
                                            <p:strVal val="#ppt_x"/>
                                          </p:val>
                                        </p:tav>
                                      </p:tavLst>
                                    </p:anim>
                                    <p:anim calcmode="lin" valueType="num">
                                      <p:cBhvr>
                                        <p:cTn id="8" dur="500" fill="hold"/>
                                        <p:tgtEl>
                                          <p:spTgt spid="2"/>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p:cTn id="12" dur="500" fill="hold"/>
                                        <p:tgtEl>
                                          <p:spTgt spid="2"/>
                                        </p:tgtEl>
                                        <p:attrNameLst>
                                          <p:attrName>ppt_x</p:attrName>
                                        </p:attrNameLst>
                                      </p:cBhvr>
                                      <p:tavLst>
                                        <p:tav tm="100000">
                                          <p:val>
                                            <p:strVal val="#ppt_x"/>
                                          </p:val>
                                        </p:tav>
                                        <p:tav>
                                          <p:val>
                                            <p:strVal val="#ppt_x"/>
                                          </p:val>
                                        </p:tav>
                                      </p:tavLst>
                                    </p:anim>
                                    <p:anim calcmode="lin" valueType="num">
                                      <p:cBhvr>
                                        <p:cTn id="13" dur="500" fill="hold"/>
                                        <p:tgtEl>
                                          <p:spTgt spid="2"/>
                                        </p:tgtEl>
                                        <p:attrNameLst>
                                          <p:attrName>ppt_y</p:attrName>
                                        </p:attrNameLst>
                                      </p:cBhvr>
                                      <p:tavLst>
                                        <p:tav tm="100000">
                                          <p:val>
                                            <p:strVal val="#ppt_y"/>
                                          </p:val>
                                        </p:tav>
                                        <p:tav>
                                          <p:val>
                                            <p:strVal val="1+#ppt_h/2"/>
                                          </p:val>
                                        </p:tav>
                                      </p:tavLst>
                                    </p:anim>
                                    <p:set>
                                      <p:cBhvr>
                                        <p:cTn id="1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Picture 3" descr="earth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2" name="Rectangle 3"/>
          <p:cNvSpPr>
            <a:spLocks noGrp="1" noChangeArrowheads="1"/>
          </p:cNvSpPr>
          <p:nvPr>
            <p:ph type="body" idx="1"/>
          </p:nvPr>
        </p:nvSpPr>
        <p:spPr>
          <a:xfrm>
            <a:off x="611188" y="1989138"/>
            <a:ext cx="8229600" cy="1684093"/>
          </a:xfrm>
          <a:solidFill>
            <a:srgbClr val="D9D9D9">
              <a:alpha val="74901"/>
            </a:srgbClr>
          </a:solidFill>
        </p:spPr>
        <p:txBody>
          <a:bodyPr/>
          <a:lstStyle/>
          <a:p>
            <a:pPr marL="196850" indent="0" eaLnBrk="1" hangingPunct="1">
              <a:buFont typeface="Wingdings" charset="0"/>
              <a:buNone/>
            </a:pPr>
            <a:r>
              <a:rPr lang="en-GB" sz="3200" dirty="0" smtClean="0">
                <a:solidFill>
                  <a:schemeClr val="bg2">
                    <a:lumMod val="75000"/>
                  </a:schemeClr>
                </a:solidFill>
                <a:latin typeface="Calibri" charset="0"/>
              </a:rPr>
              <a:t>What advances in spatiotemporal data representation and spatial databases are needed for dealing with big data?</a:t>
            </a:r>
            <a:endParaRPr lang="en-GB" sz="3200" dirty="0">
              <a:solidFill>
                <a:schemeClr val="bg2">
                  <a:lumMod val="75000"/>
                </a:schemeClr>
              </a:solidFill>
              <a:latin typeface="Calibri" charset="0"/>
            </a:endParaRPr>
          </a:p>
        </p:txBody>
      </p:sp>
    </p:spTree>
    <p:extLst>
      <p:ext uri="{BB962C8B-B14F-4D97-AF65-F5344CB8AC3E}">
        <p14:creationId xmlns:p14="http://schemas.microsoft.com/office/powerpoint/2010/main" val="206686903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685799" y="381000"/>
            <a:ext cx="8389815" cy="762000"/>
          </a:xfrm>
        </p:spPr>
        <p:txBody>
          <a:bodyPr/>
          <a:lstStyle/>
          <a:p>
            <a:pPr eaLnBrk="1" hangingPunct="1"/>
            <a:r>
              <a:rPr lang="en-US" dirty="0" smtClean="0">
                <a:latin typeface="Calibri" charset="0"/>
              </a:rPr>
              <a:t>We need big data for </a:t>
            </a:r>
            <a:r>
              <a:rPr lang="en-US" dirty="0" err="1" smtClean="0">
                <a:latin typeface="Calibri" charset="0"/>
              </a:rPr>
              <a:t>modelling</a:t>
            </a:r>
            <a:r>
              <a:rPr lang="en-US" dirty="0" smtClean="0">
                <a:latin typeface="Calibri" charset="0"/>
              </a:rPr>
              <a:t> global land change</a:t>
            </a:r>
            <a:endParaRPr lang="en-US" dirty="0">
              <a:latin typeface="Calibri" charset="0"/>
            </a:endParaRPr>
          </a:p>
        </p:txBody>
      </p:sp>
      <p:sp>
        <p:nvSpPr>
          <p:cNvPr id="114690" name="Rectangle 3"/>
          <p:cNvSpPr>
            <a:spLocks noGrp="1" noChangeArrowheads="1"/>
          </p:cNvSpPr>
          <p:nvPr>
            <p:ph type="body" sz="half" idx="4294967295"/>
          </p:nvPr>
        </p:nvSpPr>
        <p:spPr>
          <a:xfrm>
            <a:off x="0" y="1327761"/>
            <a:ext cx="9144000" cy="747712"/>
          </a:xfrm>
        </p:spPr>
        <p:txBody>
          <a:bodyPr/>
          <a:lstStyle/>
          <a:p>
            <a:pPr algn="ctr" eaLnBrk="1" hangingPunct="1">
              <a:lnSpc>
                <a:spcPct val="90000"/>
              </a:lnSpc>
              <a:buFontTx/>
              <a:buNone/>
            </a:pPr>
            <a:r>
              <a:rPr lang="en-US" sz="2800" dirty="0">
                <a:latin typeface="Calibri" charset="0"/>
              </a:rPr>
              <a:t>Current science practice based on data download</a:t>
            </a:r>
            <a:br>
              <a:rPr lang="en-US" sz="2800" dirty="0">
                <a:latin typeface="Calibri" charset="0"/>
              </a:rPr>
            </a:br>
            <a:endParaRPr lang="en-US" sz="2800" dirty="0">
              <a:latin typeface="Calibri" charset="0"/>
            </a:endParaRPr>
          </a:p>
        </p:txBody>
      </p:sp>
      <p:pic>
        <p:nvPicPr>
          <p:cNvPr id="114691" name="Picture 5" descr="j0197718[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1063" y="1946275"/>
            <a:ext cx="2046287"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29063" y="1854200"/>
            <a:ext cx="3884612"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Rectangle 3"/>
          <p:cNvSpPr txBox="1">
            <a:spLocks noChangeArrowheads="1"/>
          </p:cNvSpPr>
          <p:nvPr/>
        </p:nvSpPr>
        <p:spPr bwMode="auto">
          <a:xfrm>
            <a:off x="649288" y="5519738"/>
            <a:ext cx="7951787"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12" tIns="45705" rIns="91412" bIns="45705"/>
          <a:lstStyle>
            <a:lvl1pPr marL="342900" indent="-342900"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a:lnSpc>
                <a:spcPct val="90000"/>
              </a:lnSpc>
              <a:spcBef>
                <a:spcPct val="20000"/>
              </a:spcBef>
              <a:buClr>
                <a:srgbClr val="00007D"/>
              </a:buClr>
              <a:buSzPct val="75000"/>
            </a:pPr>
            <a:r>
              <a:rPr lang="en-US" sz="2800">
                <a:solidFill>
                  <a:srgbClr val="00002E"/>
                </a:solidFill>
                <a:latin typeface="Calibri" charset="0"/>
                <a:cs typeface="Calibri" charset="0"/>
              </a:rPr>
              <a:t>How do you download a petabyte?</a:t>
            </a:r>
          </a:p>
        </p:txBody>
      </p:sp>
    </p:spTree>
    <p:extLst>
      <p:ext uri="{BB962C8B-B14F-4D97-AF65-F5344CB8AC3E}">
        <p14:creationId xmlns:p14="http://schemas.microsoft.com/office/powerpoint/2010/main" val="236588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p:txBody>
          <a:bodyPr/>
          <a:lstStyle/>
          <a:p>
            <a:pPr eaLnBrk="1" hangingPunct="1"/>
            <a:r>
              <a:rPr lang="en-US" dirty="0">
                <a:latin typeface="Calibri" charset="0"/>
              </a:rPr>
              <a:t>We need big data for </a:t>
            </a:r>
            <a:r>
              <a:rPr lang="en-US" dirty="0" err="1">
                <a:latin typeface="Calibri" charset="0"/>
              </a:rPr>
              <a:t>modelling</a:t>
            </a:r>
            <a:r>
              <a:rPr lang="en-US" dirty="0">
                <a:latin typeface="Calibri" charset="0"/>
              </a:rPr>
              <a:t> global land change</a:t>
            </a:r>
          </a:p>
        </p:txBody>
      </p:sp>
      <p:sp>
        <p:nvSpPr>
          <p:cNvPr id="115714" name="Rectangle 3"/>
          <p:cNvSpPr>
            <a:spLocks noGrp="1" noChangeArrowheads="1"/>
          </p:cNvSpPr>
          <p:nvPr>
            <p:ph type="body" sz="half" idx="4294967295"/>
          </p:nvPr>
        </p:nvSpPr>
        <p:spPr>
          <a:xfrm>
            <a:off x="0" y="1239838"/>
            <a:ext cx="9144000" cy="747712"/>
          </a:xfrm>
        </p:spPr>
        <p:txBody>
          <a:bodyPr/>
          <a:lstStyle/>
          <a:p>
            <a:pPr algn="ctr" eaLnBrk="1" hangingPunct="1">
              <a:lnSpc>
                <a:spcPct val="90000"/>
              </a:lnSpc>
              <a:buFontTx/>
              <a:buNone/>
            </a:pPr>
            <a:r>
              <a:rPr lang="en-US" sz="2800">
                <a:latin typeface="Calibri" charset="0"/>
              </a:rPr>
              <a:t>Current science practice based on data download</a:t>
            </a:r>
            <a:br>
              <a:rPr lang="en-US" sz="2800">
                <a:latin typeface="Calibri" charset="0"/>
              </a:rPr>
            </a:br>
            <a:endParaRPr lang="en-US" sz="2800">
              <a:latin typeface="Calibri" charset="0"/>
            </a:endParaRPr>
          </a:p>
        </p:txBody>
      </p:sp>
      <p:pic>
        <p:nvPicPr>
          <p:cNvPr id="115715" name="Picture 5" descr="j0197718[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1063" y="1946275"/>
            <a:ext cx="2046287"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29063" y="1854200"/>
            <a:ext cx="3884612"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7" name="Rectangle 3"/>
          <p:cNvSpPr txBox="1">
            <a:spLocks noChangeArrowheads="1"/>
          </p:cNvSpPr>
          <p:nvPr/>
        </p:nvSpPr>
        <p:spPr bwMode="auto">
          <a:xfrm>
            <a:off x="649288" y="5519738"/>
            <a:ext cx="7951787"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12" tIns="45705" rIns="91412" bIns="45705"/>
          <a:lstStyle>
            <a:lvl1pPr marL="342900" indent="-342900"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a:lnSpc>
                <a:spcPct val="90000"/>
              </a:lnSpc>
              <a:spcBef>
                <a:spcPct val="20000"/>
              </a:spcBef>
              <a:buClr>
                <a:srgbClr val="00007D"/>
              </a:buClr>
              <a:buSzPct val="75000"/>
            </a:pPr>
            <a:r>
              <a:rPr lang="en-US" sz="2800">
                <a:solidFill>
                  <a:srgbClr val="00002E"/>
                </a:solidFill>
                <a:latin typeface="Calibri" charset="0"/>
                <a:cs typeface="Calibri" charset="0"/>
              </a:rPr>
              <a:t>How do you download a petabyte?</a:t>
            </a:r>
          </a:p>
          <a:p>
            <a:pPr algn="ctr">
              <a:lnSpc>
                <a:spcPct val="90000"/>
              </a:lnSpc>
              <a:spcBef>
                <a:spcPct val="20000"/>
              </a:spcBef>
              <a:buClr>
                <a:srgbClr val="00007D"/>
              </a:buClr>
              <a:buSzPct val="75000"/>
            </a:pPr>
            <a:r>
              <a:rPr lang="en-US" sz="2800">
                <a:solidFill>
                  <a:srgbClr val="800000"/>
                </a:solidFill>
                <a:latin typeface="Calibri" charset="0"/>
                <a:cs typeface="Calibri" charset="0"/>
              </a:rPr>
              <a:t>You don’t! Move the software to the archive</a:t>
            </a:r>
          </a:p>
        </p:txBody>
      </p:sp>
    </p:spTree>
    <p:extLst>
      <p:ext uri="{BB962C8B-B14F-4D97-AF65-F5344CB8AC3E}">
        <p14:creationId xmlns:p14="http://schemas.microsoft.com/office/powerpoint/2010/main" val="13303857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4"/>
          <p:cNvSpPr>
            <a:spLocks noGrp="1"/>
          </p:cNvSpPr>
          <p:nvPr>
            <p:ph type="title"/>
          </p:nvPr>
        </p:nvSpPr>
        <p:spPr/>
        <p:txBody>
          <a:bodyPr/>
          <a:lstStyle/>
          <a:p>
            <a:r>
              <a:rPr lang="en-US" dirty="0" smtClean="0">
                <a:latin typeface="Calibri" charset="0"/>
              </a:rPr>
              <a:t>Big geospatial data on the cloud (</a:t>
            </a:r>
            <a:r>
              <a:rPr lang="en-US" dirty="0" err="1">
                <a:solidFill>
                  <a:srgbClr val="800000"/>
                </a:solidFill>
                <a:latin typeface="Calibri" charset="0"/>
              </a:rPr>
              <a:t>Terralib</a:t>
            </a:r>
            <a:r>
              <a:rPr lang="en-US" dirty="0">
                <a:solidFill>
                  <a:srgbClr val="800000"/>
                </a:solidFill>
                <a:latin typeface="Calibri" charset="0"/>
              </a:rPr>
              <a:t> 5+</a:t>
            </a:r>
            <a:r>
              <a:rPr lang="en-US" dirty="0">
                <a:latin typeface="Calibri" charset="0"/>
              </a:rPr>
              <a:t>)</a:t>
            </a:r>
          </a:p>
        </p:txBody>
      </p:sp>
      <p:pic>
        <p:nvPicPr>
          <p:cNvPr id="120834" name="Picture 16" descr="j019538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113" y="1196975"/>
            <a:ext cx="1584325"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AutoShape 10"/>
          <p:cNvSpPr>
            <a:spLocks noChangeArrowheads="1"/>
          </p:cNvSpPr>
          <p:nvPr/>
        </p:nvSpPr>
        <p:spPr bwMode="auto">
          <a:xfrm>
            <a:off x="1547813" y="5084763"/>
            <a:ext cx="1223962" cy="1008062"/>
          </a:xfrm>
          <a:prstGeom prst="can">
            <a:avLst>
              <a:gd name="adj" fmla="val 27204"/>
            </a:avLst>
          </a:prstGeom>
          <a:solidFill>
            <a:srgbClr val="E3E3B5"/>
          </a:solidFill>
          <a:ln w="9525">
            <a:solidFill>
              <a:schemeClr val="tx1"/>
            </a:solidFill>
            <a:round/>
            <a:headEnd/>
            <a:tailEnd/>
          </a:ln>
        </p:spPr>
        <p:txBody>
          <a:bodyPr wrap="none" anchor="ctr"/>
          <a:lstStyle/>
          <a:p>
            <a:pPr algn="ctr"/>
            <a:r>
              <a:rPr lang="en-US" sz="2000">
                <a:solidFill>
                  <a:srgbClr val="000000"/>
                </a:solidFill>
                <a:latin typeface="Calibri" charset="0"/>
                <a:cs typeface="Calibri" charset="0"/>
              </a:rPr>
              <a:t>Data </a:t>
            </a:r>
          </a:p>
          <a:p>
            <a:pPr algn="ctr"/>
            <a:r>
              <a:rPr lang="en-US" sz="2000">
                <a:solidFill>
                  <a:srgbClr val="000000"/>
                </a:solidFill>
                <a:latin typeface="Calibri" charset="0"/>
                <a:cs typeface="Calibri" charset="0"/>
              </a:rPr>
              <a:t>source</a:t>
            </a:r>
          </a:p>
        </p:txBody>
      </p:sp>
      <p:sp>
        <p:nvSpPr>
          <p:cNvPr id="120836" name="AutoShape 10"/>
          <p:cNvSpPr>
            <a:spLocks noChangeArrowheads="1"/>
          </p:cNvSpPr>
          <p:nvPr/>
        </p:nvSpPr>
        <p:spPr bwMode="auto">
          <a:xfrm>
            <a:off x="4067175" y="5084763"/>
            <a:ext cx="1225550" cy="1008062"/>
          </a:xfrm>
          <a:prstGeom prst="can">
            <a:avLst>
              <a:gd name="adj" fmla="val 27204"/>
            </a:avLst>
          </a:prstGeom>
          <a:solidFill>
            <a:srgbClr val="E3E3B5"/>
          </a:solidFill>
          <a:ln w="9525">
            <a:solidFill>
              <a:schemeClr val="tx1"/>
            </a:solidFill>
            <a:round/>
            <a:headEnd/>
            <a:tailEnd/>
          </a:ln>
        </p:spPr>
        <p:txBody>
          <a:bodyPr wrap="none" anchor="ctr"/>
          <a:lstStyle/>
          <a:p>
            <a:pPr algn="ctr"/>
            <a:r>
              <a:rPr lang="en-US" sz="2000">
                <a:solidFill>
                  <a:srgbClr val="000000"/>
                </a:solidFill>
                <a:latin typeface="Calibri" charset="0"/>
                <a:cs typeface="Calibri" charset="0"/>
              </a:rPr>
              <a:t>Data </a:t>
            </a:r>
          </a:p>
          <a:p>
            <a:pPr algn="ctr"/>
            <a:r>
              <a:rPr lang="en-US" sz="2000">
                <a:solidFill>
                  <a:srgbClr val="000000"/>
                </a:solidFill>
                <a:latin typeface="Calibri" charset="0"/>
                <a:cs typeface="Calibri" charset="0"/>
              </a:rPr>
              <a:t>source</a:t>
            </a:r>
          </a:p>
        </p:txBody>
      </p:sp>
      <p:sp>
        <p:nvSpPr>
          <p:cNvPr id="120837" name="AutoShape 10"/>
          <p:cNvSpPr>
            <a:spLocks noChangeArrowheads="1"/>
          </p:cNvSpPr>
          <p:nvPr/>
        </p:nvSpPr>
        <p:spPr bwMode="auto">
          <a:xfrm>
            <a:off x="6516688" y="5084763"/>
            <a:ext cx="1223962" cy="1008062"/>
          </a:xfrm>
          <a:prstGeom prst="can">
            <a:avLst>
              <a:gd name="adj" fmla="val 27204"/>
            </a:avLst>
          </a:prstGeom>
          <a:solidFill>
            <a:srgbClr val="E3E3B5"/>
          </a:solidFill>
          <a:ln w="9525">
            <a:solidFill>
              <a:schemeClr val="tx1"/>
            </a:solidFill>
            <a:round/>
            <a:headEnd/>
            <a:tailEnd/>
          </a:ln>
        </p:spPr>
        <p:txBody>
          <a:bodyPr wrap="none" anchor="ctr"/>
          <a:lstStyle/>
          <a:p>
            <a:pPr algn="ctr"/>
            <a:r>
              <a:rPr lang="en-US" sz="2000">
                <a:solidFill>
                  <a:srgbClr val="000000"/>
                </a:solidFill>
                <a:latin typeface="Calibri" charset="0"/>
                <a:cs typeface="Calibri" charset="0"/>
              </a:rPr>
              <a:t>Data </a:t>
            </a:r>
          </a:p>
          <a:p>
            <a:pPr algn="ctr"/>
            <a:r>
              <a:rPr lang="en-US" sz="2000">
                <a:solidFill>
                  <a:srgbClr val="000000"/>
                </a:solidFill>
                <a:latin typeface="Calibri" charset="0"/>
                <a:cs typeface="Calibri" charset="0"/>
              </a:rPr>
              <a:t>source</a:t>
            </a:r>
          </a:p>
        </p:txBody>
      </p:sp>
      <p:sp>
        <p:nvSpPr>
          <p:cNvPr id="14" name="TextBox 13"/>
          <p:cNvSpPr txBox="1"/>
          <p:nvPr/>
        </p:nvSpPr>
        <p:spPr>
          <a:xfrm>
            <a:off x="4067175" y="1844675"/>
            <a:ext cx="1800225" cy="685800"/>
          </a:xfrm>
          <a:prstGeom prst="rect">
            <a:avLst/>
          </a:prstGeom>
          <a:solidFill>
            <a:srgbClr val="CCFFCC"/>
          </a:solidFill>
          <a:ln>
            <a:solidFill>
              <a:schemeClr val="tx1">
                <a:lumMod val="95000"/>
                <a:lumOff val="5000"/>
              </a:schemeClr>
            </a:solidFill>
          </a:ln>
        </p:spPr>
        <p:txBody>
          <a:bodyPr tIns="187200" bIns="187200">
            <a:spAutoFit/>
          </a:bodyPr>
          <a:lstStyle/>
          <a:p>
            <a:pPr algn="ctr">
              <a:spcBef>
                <a:spcPts val="1800"/>
              </a:spcBef>
              <a:spcAft>
                <a:spcPts val="1800"/>
              </a:spcAft>
              <a:defRPr/>
            </a:pPr>
            <a:r>
              <a:rPr lang="en-US" sz="2000" dirty="0" err="1">
                <a:latin typeface="Calibri"/>
                <a:cs typeface="Calibri"/>
              </a:rPr>
              <a:t>Modelling</a:t>
            </a:r>
            <a:r>
              <a:rPr lang="en-US" sz="2000" dirty="0">
                <a:latin typeface="Calibri"/>
                <a:cs typeface="Calibri"/>
              </a:rPr>
              <a:t> </a:t>
            </a:r>
          </a:p>
        </p:txBody>
      </p:sp>
      <p:sp>
        <p:nvSpPr>
          <p:cNvPr id="15" name="TextBox 14"/>
          <p:cNvSpPr txBox="1"/>
          <p:nvPr/>
        </p:nvSpPr>
        <p:spPr>
          <a:xfrm>
            <a:off x="1639888" y="3068638"/>
            <a:ext cx="1724025" cy="685800"/>
          </a:xfrm>
          <a:prstGeom prst="rect">
            <a:avLst/>
          </a:prstGeom>
          <a:solidFill>
            <a:srgbClr val="CCFFCC"/>
          </a:solidFill>
          <a:ln>
            <a:solidFill>
              <a:schemeClr val="tx1">
                <a:lumMod val="95000"/>
                <a:lumOff val="5000"/>
              </a:schemeClr>
            </a:solidFill>
          </a:ln>
        </p:spPr>
        <p:txBody>
          <a:bodyPr wrap="none" tIns="187200" bIns="187200">
            <a:spAutoFit/>
          </a:bodyPr>
          <a:lstStyle/>
          <a:p>
            <a:pPr algn="ctr">
              <a:spcBef>
                <a:spcPts val="1800"/>
              </a:spcBef>
              <a:spcAft>
                <a:spcPts val="1800"/>
              </a:spcAft>
              <a:defRPr/>
            </a:pPr>
            <a:r>
              <a:rPr lang="en-US" sz="2000" dirty="0">
                <a:latin typeface="Calibri"/>
                <a:cs typeface="Calibri"/>
              </a:rPr>
              <a:t>Data discovery </a:t>
            </a:r>
          </a:p>
        </p:txBody>
      </p:sp>
      <p:sp>
        <p:nvSpPr>
          <p:cNvPr id="16" name="TextBox 15"/>
          <p:cNvSpPr txBox="1"/>
          <p:nvPr/>
        </p:nvSpPr>
        <p:spPr>
          <a:xfrm>
            <a:off x="4067175" y="3068638"/>
            <a:ext cx="1800225" cy="685800"/>
          </a:xfrm>
          <a:prstGeom prst="rect">
            <a:avLst/>
          </a:prstGeom>
          <a:solidFill>
            <a:srgbClr val="CCFFCC"/>
          </a:solidFill>
          <a:ln>
            <a:solidFill>
              <a:schemeClr val="tx1">
                <a:lumMod val="95000"/>
                <a:lumOff val="5000"/>
              </a:schemeClr>
            </a:solidFill>
          </a:ln>
        </p:spPr>
        <p:txBody>
          <a:bodyPr tIns="187200" bIns="187200">
            <a:spAutoFit/>
          </a:bodyPr>
          <a:lstStyle/>
          <a:p>
            <a:pPr algn="ctr">
              <a:spcBef>
                <a:spcPts val="1800"/>
              </a:spcBef>
              <a:spcAft>
                <a:spcPts val="1800"/>
              </a:spcAft>
              <a:defRPr/>
            </a:pPr>
            <a:r>
              <a:rPr lang="en-US" sz="2000" dirty="0">
                <a:latin typeface="Calibri"/>
                <a:cs typeface="Calibri"/>
              </a:rPr>
              <a:t>Data access </a:t>
            </a:r>
          </a:p>
        </p:txBody>
      </p:sp>
      <p:sp>
        <p:nvSpPr>
          <p:cNvPr id="17" name="TextBox 16"/>
          <p:cNvSpPr txBox="1"/>
          <p:nvPr/>
        </p:nvSpPr>
        <p:spPr>
          <a:xfrm>
            <a:off x="6731000" y="3068638"/>
            <a:ext cx="1800225" cy="685800"/>
          </a:xfrm>
          <a:prstGeom prst="rect">
            <a:avLst/>
          </a:prstGeom>
          <a:solidFill>
            <a:srgbClr val="CCFFCC"/>
          </a:solidFill>
          <a:ln>
            <a:solidFill>
              <a:schemeClr val="tx1">
                <a:lumMod val="95000"/>
                <a:lumOff val="5000"/>
              </a:schemeClr>
            </a:solidFill>
          </a:ln>
        </p:spPr>
        <p:txBody>
          <a:bodyPr tIns="187200" bIns="187200">
            <a:spAutoFit/>
          </a:bodyPr>
          <a:lstStyle/>
          <a:p>
            <a:pPr algn="ctr">
              <a:spcBef>
                <a:spcPts val="1800"/>
              </a:spcBef>
              <a:spcAft>
                <a:spcPts val="1800"/>
              </a:spcAft>
              <a:defRPr/>
            </a:pPr>
            <a:r>
              <a:rPr lang="en-US" sz="2000" dirty="0">
                <a:latin typeface="Calibri"/>
                <a:cs typeface="Calibri"/>
              </a:rPr>
              <a:t>Analysis</a:t>
            </a:r>
          </a:p>
        </p:txBody>
      </p:sp>
      <p:sp>
        <p:nvSpPr>
          <p:cNvPr id="37" name="TextBox 36"/>
          <p:cNvSpPr txBox="1"/>
          <p:nvPr/>
        </p:nvSpPr>
        <p:spPr>
          <a:xfrm>
            <a:off x="7596188" y="5815013"/>
            <a:ext cx="1223962" cy="742950"/>
          </a:xfrm>
          <a:prstGeom prst="rect">
            <a:avLst/>
          </a:prstGeom>
          <a:solidFill>
            <a:srgbClr val="CCFFCC"/>
          </a:solidFill>
          <a:ln>
            <a:solidFill>
              <a:schemeClr val="tx1">
                <a:lumMod val="95000"/>
                <a:lumOff val="5000"/>
              </a:schemeClr>
            </a:solidFill>
            <a:prstDash val="dash"/>
          </a:ln>
        </p:spPr>
        <p:txBody>
          <a:bodyPr tIns="93600" bIns="93600">
            <a:spAutoFit/>
          </a:bodyPr>
          <a:lstStyle/>
          <a:p>
            <a:pPr algn="ctr">
              <a:spcBef>
                <a:spcPts val="1800"/>
              </a:spcBef>
              <a:spcAft>
                <a:spcPts val="1800"/>
              </a:spcAft>
              <a:defRPr/>
            </a:pPr>
            <a:r>
              <a:rPr lang="en-US" sz="1800" dirty="0">
                <a:latin typeface="Calibri"/>
                <a:cs typeface="Calibri"/>
              </a:rPr>
              <a:t>Remote Analysis</a:t>
            </a:r>
          </a:p>
        </p:txBody>
      </p:sp>
      <p:sp>
        <p:nvSpPr>
          <p:cNvPr id="38" name="TextBox 37"/>
          <p:cNvSpPr txBox="1"/>
          <p:nvPr/>
        </p:nvSpPr>
        <p:spPr>
          <a:xfrm>
            <a:off x="5075238" y="5822950"/>
            <a:ext cx="1225550" cy="742950"/>
          </a:xfrm>
          <a:prstGeom prst="rect">
            <a:avLst/>
          </a:prstGeom>
          <a:solidFill>
            <a:srgbClr val="CCFFCC"/>
          </a:solidFill>
          <a:ln>
            <a:solidFill>
              <a:schemeClr val="tx1">
                <a:lumMod val="95000"/>
                <a:lumOff val="5000"/>
              </a:schemeClr>
            </a:solidFill>
            <a:prstDash val="dash"/>
          </a:ln>
        </p:spPr>
        <p:txBody>
          <a:bodyPr tIns="93600" bIns="93600">
            <a:spAutoFit/>
          </a:bodyPr>
          <a:lstStyle/>
          <a:p>
            <a:pPr algn="ctr">
              <a:spcBef>
                <a:spcPts val="1800"/>
              </a:spcBef>
              <a:spcAft>
                <a:spcPts val="1800"/>
              </a:spcAft>
              <a:defRPr/>
            </a:pPr>
            <a:r>
              <a:rPr lang="en-US" sz="1800" dirty="0">
                <a:latin typeface="Calibri"/>
                <a:cs typeface="Calibri"/>
              </a:rPr>
              <a:t>Remote Analysis</a:t>
            </a:r>
          </a:p>
        </p:txBody>
      </p:sp>
      <p:sp>
        <p:nvSpPr>
          <p:cNvPr id="39" name="TextBox 38"/>
          <p:cNvSpPr txBox="1"/>
          <p:nvPr/>
        </p:nvSpPr>
        <p:spPr>
          <a:xfrm>
            <a:off x="2700338" y="5826125"/>
            <a:ext cx="1223962" cy="742950"/>
          </a:xfrm>
          <a:prstGeom prst="rect">
            <a:avLst/>
          </a:prstGeom>
          <a:solidFill>
            <a:srgbClr val="CCFFCC"/>
          </a:solidFill>
          <a:ln>
            <a:solidFill>
              <a:schemeClr val="tx1">
                <a:lumMod val="95000"/>
                <a:lumOff val="5000"/>
              </a:schemeClr>
            </a:solidFill>
            <a:prstDash val="dash"/>
          </a:ln>
        </p:spPr>
        <p:txBody>
          <a:bodyPr tIns="93600" bIns="93600">
            <a:spAutoFit/>
          </a:bodyPr>
          <a:lstStyle/>
          <a:p>
            <a:pPr algn="ctr">
              <a:spcBef>
                <a:spcPts val="1800"/>
              </a:spcBef>
              <a:spcAft>
                <a:spcPts val="1800"/>
              </a:spcAft>
              <a:defRPr/>
            </a:pPr>
            <a:r>
              <a:rPr lang="en-US" sz="1800" dirty="0">
                <a:latin typeface="Calibri"/>
                <a:cs typeface="Calibri"/>
              </a:rPr>
              <a:t>Remote Analysis</a:t>
            </a:r>
          </a:p>
        </p:txBody>
      </p:sp>
      <p:cxnSp>
        <p:nvCxnSpPr>
          <p:cNvPr id="120845" name="Straight Arrow Connector 47"/>
          <p:cNvCxnSpPr>
            <a:cxnSpLocks noChangeShapeType="1"/>
            <a:stCxn id="14" idx="2"/>
            <a:endCxn id="16" idx="0"/>
          </p:cNvCxnSpPr>
          <p:nvPr/>
        </p:nvCxnSpPr>
        <p:spPr bwMode="auto">
          <a:xfrm>
            <a:off x="4967288" y="2530475"/>
            <a:ext cx="0" cy="538163"/>
          </a:xfrm>
          <a:prstGeom prst="straightConnector1">
            <a:avLst/>
          </a:prstGeom>
          <a:noFill/>
          <a:ln w="57150">
            <a:solidFill>
              <a:srgbClr val="6A9469"/>
            </a:solidFill>
            <a:miter lim="800000"/>
            <a:headEnd/>
            <a:tailEnd type="arrow" w="med" len="med"/>
          </a:ln>
          <a:extLst>
            <a:ext uri="{909E8E84-426E-40dd-AFC4-6F175D3DCCD1}">
              <a14:hiddenFill xmlns:a14="http://schemas.microsoft.com/office/drawing/2010/main">
                <a:noFill/>
              </a14:hiddenFill>
            </a:ext>
          </a:extLst>
        </p:spPr>
      </p:cxnSp>
      <p:cxnSp>
        <p:nvCxnSpPr>
          <p:cNvPr id="120846" name="Elbow Connector 49"/>
          <p:cNvCxnSpPr>
            <a:cxnSpLocks noChangeShapeType="1"/>
            <a:stCxn id="14" idx="3"/>
            <a:endCxn id="17" idx="0"/>
          </p:cNvCxnSpPr>
          <p:nvPr/>
        </p:nvCxnSpPr>
        <p:spPr bwMode="auto">
          <a:xfrm>
            <a:off x="5867400" y="2187575"/>
            <a:ext cx="1763713" cy="881063"/>
          </a:xfrm>
          <a:prstGeom prst="bentConnector2">
            <a:avLst/>
          </a:prstGeom>
          <a:noFill/>
          <a:ln w="57150">
            <a:solidFill>
              <a:srgbClr val="6A9469"/>
            </a:solidFill>
            <a:miter lim="800000"/>
            <a:headEnd/>
            <a:tailEnd type="arrow" w="med" len="med"/>
          </a:ln>
          <a:extLst>
            <a:ext uri="{909E8E84-426E-40dd-AFC4-6F175D3DCCD1}">
              <a14:hiddenFill xmlns:a14="http://schemas.microsoft.com/office/drawing/2010/main">
                <a:noFill/>
              </a14:hiddenFill>
            </a:ext>
          </a:extLst>
        </p:spPr>
      </p:cxnSp>
      <p:cxnSp>
        <p:nvCxnSpPr>
          <p:cNvPr id="120847" name="Elbow Connector 52"/>
          <p:cNvCxnSpPr>
            <a:cxnSpLocks noChangeShapeType="1"/>
            <a:stCxn id="14" idx="1"/>
            <a:endCxn id="15" idx="0"/>
          </p:cNvCxnSpPr>
          <p:nvPr/>
        </p:nvCxnSpPr>
        <p:spPr bwMode="auto">
          <a:xfrm rot="10800000" flipV="1">
            <a:off x="2501900" y="2187575"/>
            <a:ext cx="1565275" cy="881063"/>
          </a:xfrm>
          <a:prstGeom prst="bentConnector2">
            <a:avLst/>
          </a:prstGeom>
          <a:noFill/>
          <a:ln w="57150">
            <a:solidFill>
              <a:srgbClr val="6A9469"/>
            </a:solidFill>
            <a:miter lim="800000"/>
            <a:headEnd/>
            <a:tailEnd type="arrow" w="med" len="med"/>
          </a:ln>
          <a:extLst>
            <a:ext uri="{909E8E84-426E-40dd-AFC4-6F175D3DCCD1}">
              <a14:hiddenFill xmlns:a14="http://schemas.microsoft.com/office/drawing/2010/main">
                <a:noFill/>
              </a14:hiddenFill>
            </a:ext>
          </a:extLst>
        </p:spPr>
      </p:cxnSp>
      <p:cxnSp>
        <p:nvCxnSpPr>
          <p:cNvPr id="120848" name="Straight Arrow Connector 61"/>
          <p:cNvCxnSpPr>
            <a:cxnSpLocks noChangeShapeType="1"/>
          </p:cNvCxnSpPr>
          <p:nvPr/>
        </p:nvCxnSpPr>
        <p:spPr bwMode="auto">
          <a:xfrm>
            <a:off x="2195513" y="3716338"/>
            <a:ext cx="0" cy="865187"/>
          </a:xfrm>
          <a:prstGeom prst="straightConnector1">
            <a:avLst/>
          </a:prstGeom>
          <a:noFill/>
          <a:ln w="38100">
            <a:solidFill>
              <a:srgbClr val="6A9469"/>
            </a:solidFill>
            <a:miter lim="800000"/>
            <a:headEnd/>
            <a:tailEnd type="arrow" w="med" len="med"/>
          </a:ln>
          <a:extLst>
            <a:ext uri="{909E8E84-426E-40dd-AFC4-6F175D3DCCD1}">
              <a14:hiddenFill xmlns:a14="http://schemas.microsoft.com/office/drawing/2010/main">
                <a:noFill/>
              </a14:hiddenFill>
            </a:ext>
          </a:extLst>
        </p:spPr>
      </p:cxnSp>
      <p:cxnSp>
        <p:nvCxnSpPr>
          <p:cNvPr id="120849" name="Straight Arrow Connector 62"/>
          <p:cNvCxnSpPr>
            <a:cxnSpLocks noChangeShapeType="1"/>
          </p:cNvCxnSpPr>
          <p:nvPr/>
        </p:nvCxnSpPr>
        <p:spPr bwMode="auto">
          <a:xfrm flipH="1">
            <a:off x="4716463" y="3789363"/>
            <a:ext cx="0" cy="792162"/>
          </a:xfrm>
          <a:prstGeom prst="straightConnector1">
            <a:avLst/>
          </a:prstGeom>
          <a:noFill/>
          <a:ln w="38100">
            <a:solidFill>
              <a:srgbClr val="6A9469"/>
            </a:solidFill>
            <a:miter lim="800000"/>
            <a:headEnd/>
            <a:tailEnd type="arrow" w="med" len="med"/>
          </a:ln>
          <a:extLst>
            <a:ext uri="{909E8E84-426E-40dd-AFC4-6F175D3DCCD1}">
              <a14:hiddenFill xmlns:a14="http://schemas.microsoft.com/office/drawing/2010/main">
                <a:noFill/>
              </a14:hiddenFill>
            </a:ext>
          </a:extLst>
        </p:spPr>
      </p:cxnSp>
      <p:cxnSp>
        <p:nvCxnSpPr>
          <p:cNvPr id="120850" name="Straight Arrow Connector 68"/>
          <p:cNvCxnSpPr>
            <a:cxnSpLocks noChangeShapeType="1"/>
            <a:stCxn id="15" idx="3"/>
            <a:endCxn id="16" idx="1"/>
          </p:cNvCxnSpPr>
          <p:nvPr/>
        </p:nvCxnSpPr>
        <p:spPr bwMode="auto">
          <a:xfrm>
            <a:off x="3363913" y="3411538"/>
            <a:ext cx="703262" cy="0"/>
          </a:xfrm>
          <a:prstGeom prst="straightConnector1">
            <a:avLst/>
          </a:prstGeom>
          <a:noFill/>
          <a:ln w="57150">
            <a:solidFill>
              <a:srgbClr val="6A9469"/>
            </a:solidFill>
            <a:miter lim="800000"/>
            <a:headEnd/>
            <a:tailEnd type="arrow" w="med" len="med"/>
          </a:ln>
          <a:extLst>
            <a:ext uri="{909E8E84-426E-40dd-AFC4-6F175D3DCCD1}">
              <a14:hiddenFill xmlns:a14="http://schemas.microsoft.com/office/drawing/2010/main">
                <a:noFill/>
              </a14:hiddenFill>
            </a:ext>
          </a:extLst>
        </p:spPr>
      </p:cxnSp>
      <p:cxnSp>
        <p:nvCxnSpPr>
          <p:cNvPr id="120851" name="Straight Arrow Connector 75"/>
          <p:cNvCxnSpPr>
            <a:cxnSpLocks noChangeShapeType="1"/>
          </p:cNvCxnSpPr>
          <p:nvPr/>
        </p:nvCxnSpPr>
        <p:spPr bwMode="auto">
          <a:xfrm>
            <a:off x="5938838" y="3429000"/>
            <a:ext cx="703262" cy="0"/>
          </a:xfrm>
          <a:prstGeom prst="straightConnector1">
            <a:avLst/>
          </a:prstGeom>
          <a:noFill/>
          <a:ln w="57150">
            <a:solidFill>
              <a:srgbClr val="6A9469"/>
            </a:solidFill>
            <a:miter lim="800000"/>
            <a:headEnd/>
            <a:tailEnd type="arrow" w="med" len="med"/>
          </a:ln>
          <a:extLst>
            <a:ext uri="{909E8E84-426E-40dd-AFC4-6F175D3DCCD1}">
              <a14:hiddenFill xmlns:a14="http://schemas.microsoft.com/office/drawing/2010/main">
                <a:noFill/>
              </a14:hiddenFill>
            </a:ext>
          </a:extLst>
        </p:spPr>
      </p:cxnSp>
      <p:pic>
        <p:nvPicPr>
          <p:cNvPr id="120852"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4213" y="4365625"/>
            <a:ext cx="8459787"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5232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smtClean="0">
                <a:latin typeface="Calibri" charset="0"/>
              </a:rPr>
              <a:t>The representation problem as seen by </a:t>
            </a:r>
            <a:r>
              <a:rPr lang="en-US" dirty="0" err="1" smtClean="0">
                <a:latin typeface="Calibri" charset="0"/>
              </a:rPr>
              <a:t>Rafaello</a:t>
            </a:r>
            <a:r>
              <a:rPr lang="en-US" dirty="0" smtClean="0">
                <a:latin typeface="Calibri" charset="0"/>
              </a:rPr>
              <a:t> and Picasso</a:t>
            </a:r>
            <a:endParaRPr lang="en-US" dirty="0">
              <a:latin typeface="Calibri" charset="0"/>
            </a:endParaRPr>
          </a:p>
        </p:txBody>
      </p:sp>
      <p:pic>
        <p:nvPicPr>
          <p:cNvPr id="41987" name="Picture 3" descr="npo00000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1411984"/>
            <a:ext cx="37734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descr="npo00000c"/>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29200" y="1335784"/>
            <a:ext cx="3860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92985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4"/>
          <p:cNvSpPr>
            <a:spLocks noGrp="1"/>
          </p:cNvSpPr>
          <p:nvPr>
            <p:ph type="title"/>
          </p:nvPr>
        </p:nvSpPr>
        <p:spPr/>
        <p:txBody>
          <a:bodyPr/>
          <a:lstStyle/>
          <a:p>
            <a:r>
              <a:rPr lang="en-US" dirty="0" smtClean="0">
                <a:latin typeface="Calibri" charset="0"/>
              </a:rPr>
              <a:t>Big geospatial data on the cloud (</a:t>
            </a:r>
            <a:r>
              <a:rPr lang="en-US" dirty="0" err="1">
                <a:solidFill>
                  <a:srgbClr val="800000"/>
                </a:solidFill>
                <a:latin typeface="Calibri" charset="0"/>
              </a:rPr>
              <a:t>Terralib</a:t>
            </a:r>
            <a:r>
              <a:rPr lang="en-US" dirty="0">
                <a:solidFill>
                  <a:srgbClr val="800000"/>
                </a:solidFill>
                <a:latin typeface="Calibri" charset="0"/>
              </a:rPr>
              <a:t> 5+</a:t>
            </a:r>
            <a:r>
              <a:rPr lang="en-US" dirty="0">
                <a:latin typeface="Calibri" charset="0"/>
              </a:rPr>
              <a:t>)</a:t>
            </a:r>
          </a:p>
        </p:txBody>
      </p:sp>
      <p:pic>
        <p:nvPicPr>
          <p:cNvPr id="120834" name="Picture 16" descr="j019538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113" y="1196975"/>
            <a:ext cx="1584325"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AutoShape 10"/>
          <p:cNvSpPr>
            <a:spLocks noChangeArrowheads="1"/>
          </p:cNvSpPr>
          <p:nvPr/>
        </p:nvSpPr>
        <p:spPr bwMode="auto">
          <a:xfrm>
            <a:off x="1547813" y="5084763"/>
            <a:ext cx="1223962" cy="1008062"/>
          </a:xfrm>
          <a:prstGeom prst="can">
            <a:avLst>
              <a:gd name="adj" fmla="val 27204"/>
            </a:avLst>
          </a:prstGeom>
          <a:solidFill>
            <a:srgbClr val="E3E3B5"/>
          </a:solidFill>
          <a:ln w="9525">
            <a:solidFill>
              <a:schemeClr val="tx1"/>
            </a:solidFill>
            <a:round/>
            <a:headEnd/>
            <a:tailEnd/>
          </a:ln>
        </p:spPr>
        <p:txBody>
          <a:bodyPr wrap="none" anchor="ctr"/>
          <a:lstStyle/>
          <a:p>
            <a:pPr algn="ctr"/>
            <a:r>
              <a:rPr lang="en-US" sz="2000">
                <a:solidFill>
                  <a:srgbClr val="000000"/>
                </a:solidFill>
                <a:latin typeface="Calibri" charset="0"/>
                <a:cs typeface="Calibri" charset="0"/>
              </a:rPr>
              <a:t>Data </a:t>
            </a:r>
          </a:p>
          <a:p>
            <a:pPr algn="ctr"/>
            <a:r>
              <a:rPr lang="en-US" sz="2000">
                <a:solidFill>
                  <a:srgbClr val="000000"/>
                </a:solidFill>
                <a:latin typeface="Calibri" charset="0"/>
                <a:cs typeface="Calibri" charset="0"/>
              </a:rPr>
              <a:t>source</a:t>
            </a:r>
          </a:p>
        </p:txBody>
      </p:sp>
      <p:sp>
        <p:nvSpPr>
          <p:cNvPr id="120836" name="AutoShape 10"/>
          <p:cNvSpPr>
            <a:spLocks noChangeArrowheads="1"/>
          </p:cNvSpPr>
          <p:nvPr/>
        </p:nvSpPr>
        <p:spPr bwMode="auto">
          <a:xfrm>
            <a:off x="4067175" y="5084763"/>
            <a:ext cx="1225550" cy="1008062"/>
          </a:xfrm>
          <a:prstGeom prst="can">
            <a:avLst>
              <a:gd name="adj" fmla="val 27204"/>
            </a:avLst>
          </a:prstGeom>
          <a:solidFill>
            <a:srgbClr val="E3E3B5"/>
          </a:solidFill>
          <a:ln w="9525">
            <a:solidFill>
              <a:schemeClr val="tx1"/>
            </a:solidFill>
            <a:round/>
            <a:headEnd/>
            <a:tailEnd/>
          </a:ln>
        </p:spPr>
        <p:txBody>
          <a:bodyPr wrap="none" anchor="ctr"/>
          <a:lstStyle/>
          <a:p>
            <a:pPr algn="ctr"/>
            <a:r>
              <a:rPr lang="en-US" sz="2000">
                <a:solidFill>
                  <a:srgbClr val="000000"/>
                </a:solidFill>
                <a:latin typeface="Calibri" charset="0"/>
                <a:cs typeface="Calibri" charset="0"/>
              </a:rPr>
              <a:t>Data </a:t>
            </a:r>
          </a:p>
          <a:p>
            <a:pPr algn="ctr"/>
            <a:r>
              <a:rPr lang="en-US" sz="2000">
                <a:solidFill>
                  <a:srgbClr val="000000"/>
                </a:solidFill>
                <a:latin typeface="Calibri" charset="0"/>
                <a:cs typeface="Calibri" charset="0"/>
              </a:rPr>
              <a:t>source</a:t>
            </a:r>
          </a:p>
        </p:txBody>
      </p:sp>
      <p:sp>
        <p:nvSpPr>
          <p:cNvPr id="120837" name="AutoShape 10"/>
          <p:cNvSpPr>
            <a:spLocks noChangeArrowheads="1"/>
          </p:cNvSpPr>
          <p:nvPr/>
        </p:nvSpPr>
        <p:spPr bwMode="auto">
          <a:xfrm>
            <a:off x="6516688" y="5084763"/>
            <a:ext cx="1223962" cy="1008062"/>
          </a:xfrm>
          <a:prstGeom prst="can">
            <a:avLst>
              <a:gd name="adj" fmla="val 27204"/>
            </a:avLst>
          </a:prstGeom>
          <a:solidFill>
            <a:srgbClr val="E3E3B5"/>
          </a:solidFill>
          <a:ln w="9525">
            <a:solidFill>
              <a:schemeClr val="tx1"/>
            </a:solidFill>
            <a:round/>
            <a:headEnd/>
            <a:tailEnd/>
          </a:ln>
        </p:spPr>
        <p:txBody>
          <a:bodyPr wrap="none" anchor="ctr"/>
          <a:lstStyle/>
          <a:p>
            <a:pPr algn="ctr"/>
            <a:r>
              <a:rPr lang="en-US" sz="2000">
                <a:solidFill>
                  <a:srgbClr val="000000"/>
                </a:solidFill>
                <a:latin typeface="Calibri" charset="0"/>
                <a:cs typeface="Calibri" charset="0"/>
              </a:rPr>
              <a:t>Data </a:t>
            </a:r>
          </a:p>
          <a:p>
            <a:pPr algn="ctr"/>
            <a:r>
              <a:rPr lang="en-US" sz="2000">
                <a:solidFill>
                  <a:srgbClr val="000000"/>
                </a:solidFill>
                <a:latin typeface="Calibri" charset="0"/>
                <a:cs typeface="Calibri" charset="0"/>
              </a:rPr>
              <a:t>source</a:t>
            </a:r>
          </a:p>
        </p:txBody>
      </p:sp>
      <p:sp>
        <p:nvSpPr>
          <p:cNvPr id="14" name="TextBox 13"/>
          <p:cNvSpPr txBox="1"/>
          <p:nvPr/>
        </p:nvSpPr>
        <p:spPr>
          <a:xfrm>
            <a:off x="4067175" y="1844675"/>
            <a:ext cx="1800225" cy="685800"/>
          </a:xfrm>
          <a:prstGeom prst="rect">
            <a:avLst/>
          </a:prstGeom>
          <a:solidFill>
            <a:srgbClr val="CCFFCC"/>
          </a:solidFill>
          <a:ln>
            <a:solidFill>
              <a:schemeClr val="tx1">
                <a:lumMod val="95000"/>
                <a:lumOff val="5000"/>
              </a:schemeClr>
            </a:solidFill>
          </a:ln>
        </p:spPr>
        <p:txBody>
          <a:bodyPr tIns="187200" bIns="187200">
            <a:spAutoFit/>
          </a:bodyPr>
          <a:lstStyle/>
          <a:p>
            <a:pPr algn="ctr">
              <a:spcBef>
                <a:spcPts val="1800"/>
              </a:spcBef>
              <a:spcAft>
                <a:spcPts val="1800"/>
              </a:spcAft>
              <a:defRPr/>
            </a:pPr>
            <a:r>
              <a:rPr lang="en-US" sz="2000" dirty="0" err="1">
                <a:latin typeface="Calibri"/>
                <a:cs typeface="Calibri"/>
              </a:rPr>
              <a:t>Modelling</a:t>
            </a:r>
            <a:r>
              <a:rPr lang="en-US" sz="2000" dirty="0">
                <a:latin typeface="Calibri"/>
                <a:cs typeface="Calibri"/>
              </a:rPr>
              <a:t> </a:t>
            </a:r>
          </a:p>
        </p:txBody>
      </p:sp>
      <p:sp>
        <p:nvSpPr>
          <p:cNvPr id="15" name="TextBox 14"/>
          <p:cNvSpPr txBox="1"/>
          <p:nvPr/>
        </p:nvSpPr>
        <p:spPr>
          <a:xfrm>
            <a:off x="1639888" y="3068638"/>
            <a:ext cx="1724025" cy="685800"/>
          </a:xfrm>
          <a:prstGeom prst="rect">
            <a:avLst/>
          </a:prstGeom>
          <a:solidFill>
            <a:srgbClr val="CCFFCC"/>
          </a:solidFill>
          <a:ln>
            <a:solidFill>
              <a:schemeClr val="tx1">
                <a:lumMod val="95000"/>
                <a:lumOff val="5000"/>
              </a:schemeClr>
            </a:solidFill>
          </a:ln>
        </p:spPr>
        <p:txBody>
          <a:bodyPr wrap="none" tIns="187200" bIns="187200">
            <a:spAutoFit/>
          </a:bodyPr>
          <a:lstStyle/>
          <a:p>
            <a:pPr algn="ctr">
              <a:spcBef>
                <a:spcPts val="1800"/>
              </a:spcBef>
              <a:spcAft>
                <a:spcPts val="1800"/>
              </a:spcAft>
              <a:defRPr/>
            </a:pPr>
            <a:r>
              <a:rPr lang="en-US" sz="2000" dirty="0">
                <a:latin typeface="Calibri"/>
                <a:cs typeface="Calibri"/>
              </a:rPr>
              <a:t>Data discovery </a:t>
            </a:r>
          </a:p>
        </p:txBody>
      </p:sp>
      <p:sp>
        <p:nvSpPr>
          <p:cNvPr id="16" name="TextBox 15"/>
          <p:cNvSpPr txBox="1"/>
          <p:nvPr/>
        </p:nvSpPr>
        <p:spPr>
          <a:xfrm>
            <a:off x="4067175" y="3068638"/>
            <a:ext cx="1800225" cy="685800"/>
          </a:xfrm>
          <a:prstGeom prst="rect">
            <a:avLst/>
          </a:prstGeom>
          <a:solidFill>
            <a:srgbClr val="CCFFCC"/>
          </a:solidFill>
          <a:ln>
            <a:solidFill>
              <a:schemeClr val="tx1">
                <a:lumMod val="95000"/>
                <a:lumOff val="5000"/>
              </a:schemeClr>
            </a:solidFill>
          </a:ln>
        </p:spPr>
        <p:txBody>
          <a:bodyPr tIns="187200" bIns="187200">
            <a:spAutoFit/>
          </a:bodyPr>
          <a:lstStyle/>
          <a:p>
            <a:pPr algn="ctr">
              <a:spcBef>
                <a:spcPts val="1800"/>
              </a:spcBef>
              <a:spcAft>
                <a:spcPts val="1800"/>
              </a:spcAft>
              <a:defRPr/>
            </a:pPr>
            <a:r>
              <a:rPr lang="en-US" sz="2000" dirty="0">
                <a:latin typeface="Calibri"/>
                <a:cs typeface="Calibri"/>
              </a:rPr>
              <a:t>Data access </a:t>
            </a:r>
          </a:p>
        </p:txBody>
      </p:sp>
      <p:sp>
        <p:nvSpPr>
          <p:cNvPr id="17" name="TextBox 16"/>
          <p:cNvSpPr txBox="1"/>
          <p:nvPr/>
        </p:nvSpPr>
        <p:spPr>
          <a:xfrm>
            <a:off x="6731000" y="3068638"/>
            <a:ext cx="1800225" cy="685800"/>
          </a:xfrm>
          <a:prstGeom prst="rect">
            <a:avLst/>
          </a:prstGeom>
          <a:solidFill>
            <a:srgbClr val="CCFFCC"/>
          </a:solidFill>
          <a:ln>
            <a:solidFill>
              <a:schemeClr val="tx1">
                <a:lumMod val="95000"/>
                <a:lumOff val="5000"/>
              </a:schemeClr>
            </a:solidFill>
          </a:ln>
        </p:spPr>
        <p:txBody>
          <a:bodyPr tIns="187200" bIns="187200">
            <a:spAutoFit/>
          </a:bodyPr>
          <a:lstStyle/>
          <a:p>
            <a:pPr algn="ctr">
              <a:spcBef>
                <a:spcPts val="1800"/>
              </a:spcBef>
              <a:spcAft>
                <a:spcPts val="1800"/>
              </a:spcAft>
              <a:defRPr/>
            </a:pPr>
            <a:r>
              <a:rPr lang="en-US" sz="2000" dirty="0">
                <a:latin typeface="Calibri"/>
                <a:cs typeface="Calibri"/>
              </a:rPr>
              <a:t>Analysis</a:t>
            </a:r>
          </a:p>
        </p:txBody>
      </p:sp>
      <p:sp>
        <p:nvSpPr>
          <p:cNvPr id="37" name="TextBox 36"/>
          <p:cNvSpPr txBox="1"/>
          <p:nvPr/>
        </p:nvSpPr>
        <p:spPr>
          <a:xfrm>
            <a:off x="7596188" y="5815013"/>
            <a:ext cx="1223962" cy="742950"/>
          </a:xfrm>
          <a:prstGeom prst="rect">
            <a:avLst/>
          </a:prstGeom>
          <a:solidFill>
            <a:srgbClr val="CCFFCC"/>
          </a:solidFill>
          <a:ln>
            <a:solidFill>
              <a:schemeClr val="tx1">
                <a:lumMod val="95000"/>
                <a:lumOff val="5000"/>
              </a:schemeClr>
            </a:solidFill>
            <a:prstDash val="dash"/>
          </a:ln>
        </p:spPr>
        <p:txBody>
          <a:bodyPr tIns="93600" bIns="93600">
            <a:spAutoFit/>
          </a:bodyPr>
          <a:lstStyle/>
          <a:p>
            <a:pPr algn="ctr">
              <a:spcBef>
                <a:spcPts val="1800"/>
              </a:spcBef>
              <a:spcAft>
                <a:spcPts val="1800"/>
              </a:spcAft>
              <a:defRPr/>
            </a:pPr>
            <a:r>
              <a:rPr lang="en-US" sz="1800" dirty="0">
                <a:latin typeface="Calibri"/>
                <a:cs typeface="Calibri"/>
              </a:rPr>
              <a:t>Remote Analysis</a:t>
            </a:r>
          </a:p>
        </p:txBody>
      </p:sp>
      <p:sp>
        <p:nvSpPr>
          <p:cNvPr id="38" name="TextBox 37"/>
          <p:cNvSpPr txBox="1"/>
          <p:nvPr/>
        </p:nvSpPr>
        <p:spPr>
          <a:xfrm>
            <a:off x="5075238" y="5822950"/>
            <a:ext cx="1225550" cy="742950"/>
          </a:xfrm>
          <a:prstGeom prst="rect">
            <a:avLst/>
          </a:prstGeom>
          <a:solidFill>
            <a:srgbClr val="CCFFCC"/>
          </a:solidFill>
          <a:ln>
            <a:solidFill>
              <a:schemeClr val="tx1">
                <a:lumMod val="95000"/>
                <a:lumOff val="5000"/>
              </a:schemeClr>
            </a:solidFill>
            <a:prstDash val="dash"/>
          </a:ln>
        </p:spPr>
        <p:txBody>
          <a:bodyPr tIns="93600" bIns="93600">
            <a:spAutoFit/>
          </a:bodyPr>
          <a:lstStyle/>
          <a:p>
            <a:pPr algn="ctr">
              <a:spcBef>
                <a:spcPts val="1800"/>
              </a:spcBef>
              <a:spcAft>
                <a:spcPts val="1800"/>
              </a:spcAft>
              <a:defRPr/>
            </a:pPr>
            <a:r>
              <a:rPr lang="en-US" sz="1800" dirty="0">
                <a:latin typeface="Calibri"/>
                <a:cs typeface="Calibri"/>
              </a:rPr>
              <a:t>Remote Analysis</a:t>
            </a:r>
          </a:p>
        </p:txBody>
      </p:sp>
      <p:sp>
        <p:nvSpPr>
          <p:cNvPr id="39" name="TextBox 38"/>
          <p:cNvSpPr txBox="1"/>
          <p:nvPr/>
        </p:nvSpPr>
        <p:spPr>
          <a:xfrm>
            <a:off x="2700338" y="5826125"/>
            <a:ext cx="1223962" cy="742950"/>
          </a:xfrm>
          <a:prstGeom prst="rect">
            <a:avLst/>
          </a:prstGeom>
          <a:solidFill>
            <a:srgbClr val="CCFFCC"/>
          </a:solidFill>
          <a:ln>
            <a:solidFill>
              <a:schemeClr val="tx1">
                <a:lumMod val="95000"/>
                <a:lumOff val="5000"/>
              </a:schemeClr>
            </a:solidFill>
            <a:prstDash val="dash"/>
          </a:ln>
        </p:spPr>
        <p:txBody>
          <a:bodyPr tIns="93600" bIns="93600">
            <a:spAutoFit/>
          </a:bodyPr>
          <a:lstStyle/>
          <a:p>
            <a:pPr algn="ctr">
              <a:spcBef>
                <a:spcPts val="1800"/>
              </a:spcBef>
              <a:spcAft>
                <a:spcPts val="1800"/>
              </a:spcAft>
              <a:defRPr/>
            </a:pPr>
            <a:r>
              <a:rPr lang="en-US" sz="1800" dirty="0">
                <a:latin typeface="Calibri"/>
                <a:cs typeface="Calibri"/>
              </a:rPr>
              <a:t>Remote Analysis</a:t>
            </a:r>
          </a:p>
        </p:txBody>
      </p:sp>
      <p:cxnSp>
        <p:nvCxnSpPr>
          <p:cNvPr id="120845" name="Straight Arrow Connector 47"/>
          <p:cNvCxnSpPr>
            <a:cxnSpLocks noChangeShapeType="1"/>
            <a:stCxn id="14" idx="2"/>
            <a:endCxn id="16" idx="0"/>
          </p:cNvCxnSpPr>
          <p:nvPr/>
        </p:nvCxnSpPr>
        <p:spPr bwMode="auto">
          <a:xfrm>
            <a:off x="4967288" y="2530475"/>
            <a:ext cx="0" cy="538163"/>
          </a:xfrm>
          <a:prstGeom prst="straightConnector1">
            <a:avLst/>
          </a:prstGeom>
          <a:noFill/>
          <a:ln w="57150">
            <a:solidFill>
              <a:srgbClr val="6A9469"/>
            </a:solidFill>
            <a:miter lim="800000"/>
            <a:headEnd/>
            <a:tailEnd type="arrow" w="med" len="med"/>
          </a:ln>
          <a:extLst>
            <a:ext uri="{909E8E84-426E-40dd-AFC4-6F175D3DCCD1}">
              <a14:hiddenFill xmlns:a14="http://schemas.microsoft.com/office/drawing/2010/main">
                <a:noFill/>
              </a14:hiddenFill>
            </a:ext>
          </a:extLst>
        </p:spPr>
      </p:cxnSp>
      <p:cxnSp>
        <p:nvCxnSpPr>
          <p:cNvPr id="120846" name="Elbow Connector 49"/>
          <p:cNvCxnSpPr>
            <a:cxnSpLocks noChangeShapeType="1"/>
            <a:stCxn id="14" idx="3"/>
            <a:endCxn id="17" idx="0"/>
          </p:cNvCxnSpPr>
          <p:nvPr/>
        </p:nvCxnSpPr>
        <p:spPr bwMode="auto">
          <a:xfrm>
            <a:off x="5867400" y="2187575"/>
            <a:ext cx="1763713" cy="881063"/>
          </a:xfrm>
          <a:prstGeom prst="bentConnector2">
            <a:avLst/>
          </a:prstGeom>
          <a:noFill/>
          <a:ln w="57150">
            <a:solidFill>
              <a:srgbClr val="6A9469"/>
            </a:solidFill>
            <a:miter lim="800000"/>
            <a:headEnd/>
            <a:tailEnd type="arrow" w="med" len="med"/>
          </a:ln>
          <a:extLst>
            <a:ext uri="{909E8E84-426E-40dd-AFC4-6F175D3DCCD1}">
              <a14:hiddenFill xmlns:a14="http://schemas.microsoft.com/office/drawing/2010/main">
                <a:noFill/>
              </a14:hiddenFill>
            </a:ext>
          </a:extLst>
        </p:spPr>
      </p:cxnSp>
      <p:cxnSp>
        <p:nvCxnSpPr>
          <p:cNvPr id="120847" name="Elbow Connector 52"/>
          <p:cNvCxnSpPr>
            <a:cxnSpLocks noChangeShapeType="1"/>
            <a:stCxn id="14" idx="1"/>
            <a:endCxn id="15" idx="0"/>
          </p:cNvCxnSpPr>
          <p:nvPr/>
        </p:nvCxnSpPr>
        <p:spPr bwMode="auto">
          <a:xfrm rot="10800000" flipV="1">
            <a:off x="2501900" y="2187575"/>
            <a:ext cx="1565275" cy="881063"/>
          </a:xfrm>
          <a:prstGeom prst="bentConnector2">
            <a:avLst/>
          </a:prstGeom>
          <a:noFill/>
          <a:ln w="57150">
            <a:solidFill>
              <a:srgbClr val="6A9469"/>
            </a:solidFill>
            <a:miter lim="800000"/>
            <a:headEnd/>
            <a:tailEnd type="arrow" w="med" len="med"/>
          </a:ln>
          <a:extLst>
            <a:ext uri="{909E8E84-426E-40dd-AFC4-6F175D3DCCD1}">
              <a14:hiddenFill xmlns:a14="http://schemas.microsoft.com/office/drawing/2010/main">
                <a:noFill/>
              </a14:hiddenFill>
            </a:ext>
          </a:extLst>
        </p:spPr>
      </p:cxnSp>
      <p:cxnSp>
        <p:nvCxnSpPr>
          <p:cNvPr id="120848" name="Straight Arrow Connector 61"/>
          <p:cNvCxnSpPr>
            <a:cxnSpLocks noChangeShapeType="1"/>
          </p:cNvCxnSpPr>
          <p:nvPr/>
        </p:nvCxnSpPr>
        <p:spPr bwMode="auto">
          <a:xfrm>
            <a:off x="2195513" y="3716338"/>
            <a:ext cx="0" cy="865187"/>
          </a:xfrm>
          <a:prstGeom prst="straightConnector1">
            <a:avLst/>
          </a:prstGeom>
          <a:noFill/>
          <a:ln w="38100">
            <a:solidFill>
              <a:srgbClr val="6A9469"/>
            </a:solidFill>
            <a:miter lim="800000"/>
            <a:headEnd/>
            <a:tailEnd type="arrow" w="med" len="med"/>
          </a:ln>
          <a:extLst>
            <a:ext uri="{909E8E84-426E-40dd-AFC4-6F175D3DCCD1}">
              <a14:hiddenFill xmlns:a14="http://schemas.microsoft.com/office/drawing/2010/main">
                <a:noFill/>
              </a14:hiddenFill>
            </a:ext>
          </a:extLst>
        </p:spPr>
      </p:cxnSp>
      <p:cxnSp>
        <p:nvCxnSpPr>
          <p:cNvPr id="120849" name="Straight Arrow Connector 62"/>
          <p:cNvCxnSpPr>
            <a:cxnSpLocks noChangeShapeType="1"/>
          </p:cNvCxnSpPr>
          <p:nvPr/>
        </p:nvCxnSpPr>
        <p:spPr bwMode="auto">
          <a:xfrm flipH="1">
            <a:off x="4716463" y="3789363"/>
            <a:ext cx="0" cy="792162"/>
          </a:xfrm>
          <a:prstGeom prst="straightConnector1">
            <a:avLst/>
          </a:prstGeom>
          <a:noFill/>
          <a:ln w="38100">
            <a:solidFill>
              <a:srgbClr val="6A9469"/>
            </a:solidFill>
            <a:miter lim="800000"/>
            <a:headEnd/>
            <a:tailEnd type="arrow" w="med" len="med"/>
          </a:ln>
          <a:extLst>
            <a:ext uri="{909E8E84-426E-40dd-AFC4-6F175D3DCCD1}">
              <a14:hiddenFill xmlns:a14="http://schemas.microsoft.com/office/drawing/2010/main">
                <a:noFill/>
              </a14:hiddenFill>
            </a:ext>
          </a:extLst>
        </p:spPr>
      </p:cxnSp>
      <p:cxnSp>
        <p:nvCxnSpPr>
          <p:cNvPr id="120850" name="Straight Arrow Connector 68"/>
          <p:cNvCxnSpPr>
            <a:cxnSpLocks noChangeShapeType="1"/>
            <a:stCxn id="15" idx="3"/>
            <a:endCxn id="16" idx="1"/>
          </p:cNvCxnSpPr>
          <p:nvPr/>
        </p:nvCxnSpPr>
        <p:spPr bwMode="auto">
          <a:xfrm>
            <a:off x="3363913" y="3411538"/>
            <a:ext cx="703262" cy="0"/>
          </a:xfrm>
          <a:prstGeom prst="straightConnector1">
            <a:avLst/>
          </a:prstGeom>
          <a:noFill/>
          <a:ln w="57150">
            <a:solidFill>
              <a:srgbClr val="6A9469"/>
            </a:solidFill>
            <a:miter lim="800000"/>
            <a:headEnd/>
            <a:tailEnd type="arrow" w="med" len="med"/>
          </a:ln>
          <a:extLst>
            <a:ext uri="{909E8E84-426E-40dd-AFC4-6F175D3DCCD1}">
              <a14:hiddenFill xmlns:a14="http://schemas.microsoft.com/office/drawing/2010/main">
                <a:noFill/>
              </a14:hiddenFill>
            </a:ext>
          </a:extLst>
        </p:spPr>
      </p:cxnSp>
      <p:cxnSp>
        <p:nvCxnSpPr>
          <p:cNvPr id="120851" name="Straight Arrow Connector 75"/>
          <p:cNvCxnSpPr>
            <a:cxnSpLocks noChangeShapeType="1"/>
          </p:cNvCxnSpPr>
          <p:nvPr/>
        </p:nvCxnSpPr>
        <p:spPr bwMode="auto">
          <a:xfrm>
            <a:off x="5938838" y="3429000"/>
            <a:ext cx="703262" cy="0"/>
          </a:xfrm>
          <a:prstGeom prst="straightConnector1">
            <a:avLst/>
          </a:prstGeom>
          <a:noFill/>
          <a:ln w="57150">
            <a:solidFill>
              <a:srgbClr val="6A9469"/>
            </a:solidFill>
            <a:miter lim="800000"/>
            <a:headEnd/>
            <a:tailEnd type="arrow" w="med" len="med"/>
          </a:ln>
          <a:extLst>
            <a:ext uri="{909E8E84-426E-40dd-AFC4-6F175D3DCCD1}">
              <a14:hiddenFill xmlns:a14="http://schemas.microsoft.com/office/drawing/2010/main">
                <a:noFill/>
              </a14:hiddenFill>
            </a:ext>
          </a:extLst>
        </p:spPr>
      </p:cxnSp>
      <p:pic>
        <p:nvPicPr>
          <p:cNvPr id="120852"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4213" y="4365625"/>
            <a:ext cx="8459787"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3"/>
          <p:cNvSpPr txBox="1">
            <a:spLocks noChangeArrowheads="1"/>
          </p:cNvSpPr>
          <p:nvPr/>
        </p:nvSpPr>
        <p:spPr>
          <a:xfrm>
            <a:off x="417513" y="3068638"/>
            <a:ext cx="8713787" cy="3384550"/>
          </a:xfrm>
          <a:prstGeom prst="rect">
            <a:avLst/>
          </a:prstGeom>
          <a:solidFill>
            <a:srgbClr val="D9D9D9">
              <a:alpha val="74901"/>
            </a:srgbClr>
          </a:solidFill>
        </p:spPr>
        <p:txBody>
          <a:bodyPr/>
          <a:lstStyle>
            <a:lvl1pPr marL="342900" indent="-342900" algn="l" rtl="0" eaLnBrk="0" fontAlgn="base" hangingPunct="0">
              <a:spcBef>
                <a:spcPct val="20000"/>
              </a:spcBef>
              <a:spcAft>
                <a:spcPct val="0"/>
              </a:spcAft>
              <a:buClr>
                <a:schemeClr val="bg2"/>
              </a:buClr>
              <a:buSzPct val="75000"/>
              <a:buFont typeface="Wingdings" charset="0"/>
              <a:buChar char="n"/>
              <a:defRPr sz="2400">
                <a:solidFill>
                  <a:schemeClr val="tx1"/>
                </a:solidFill>
                <a:latin typeface="Calibri"/>
                <a:ea typeface="ＭＳ Ｐゴシック" charset="0"/>
                <a:cs typeface="Calibri"/>
              </a:defRPr>
            </a:lvl1pPr>
            <a:lvl2pPr marL="742950" indent="-285750" algn="l" rtl="0" eaLnBrk="0" fontAlgn="base" hangingPunct="0">
              <a:spcBef>
                <a:spcPct val="20000"/>
              </a:spcBef>
              <a:spcAft>
                <a:spcPct val="0"/>
              </a:spcAft>
              <a:buClr>
                <a:schemeClr val="accent2"/>
              </a:buClr>
              <a:buSzPct val="80000"/>
              <a:buFont typeface="Wingdings" charset="0"/>
              <a:buChar char="¨"/>
              <a:defRPr sz="2000">
                <a:solidFill>
                  <a:schemeClr val="tx1"/>
                </a:solidFill>
                <a:latin typeface="Calibri"/>
                <a:ea typeface="ＭＳ Ｐゴシック" charset="0"/>
                <a:cs typeface="Calibri"/>
              </a:defRPr>
            </a:lvl2pPr>
            <a:lvl3pPr marL="1143000" indent="-228600" algn="l" rtl="0" eaLnBrk="0" fontAlgn="base" hangingPunct="0">
              <a:spcBef>
                <a:spcPct val="20000"/>
              </a:spcBef>
              <a:spcAft>
                <a:spcPct val="0"/>
              </a:spcAft>
              <a:buClr>
                <a:schemeClr val="bg2"/>
              </a:buClr>
              <a:buSzPct val="65000"/>
              <a:buFont typeface="Wingdings" charset="0"/>
              <a:buChar char="n"/>
              <a:defRPr sz="2400">
                <a:solidFill>
                  <a:schemeClr val="tx1"/>
                </a:solidFill>
                <a:latin typeface="Calibri"/>
                <a:ea typeface="ＭＳ Ｐゴシック" charset="0"/>
                <a:cs typeface="Calibri"/>
              </a:defRPr>
            </a:lvl3pPr>
            <a:lvl4pPr marL="1600200" indent="-228600" algn="l" rtl="0" eaLnBrk="0" fontAlgn="base" hangingPunct="0">
              <a:spcBef>
                <a:spcPct val="20000"/>
              </a:spcBef>
              <a:spcAft>
                <a:spcPct val="0"/>
              </a:spcAft>
              <a:buClr>
                <a:schemeClr val="accent2"/>
              </a:buClr>
              <a:buSzPct val="70000"/>
              <a:buFont typeface="Wingdings" charset="0"/>
              <a:buChar char="¨"/>
              <a:defRPr sz="1600">
                <a:solidFill>
                  <a:schemeClr val="tx1"/>
                </a:solidFill>
                <a:latin typeface="Calibri"/>
                <a:ea typeface="ＭＳ Ｐゴシック" charset="0"/>
                <a:cs typeface="Calibri"/>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Calibri"/>
                <a:ea typeface="ＭＳ Ｐゴシック" charset="0"/>
                <a:cs typeface="Calibri"/>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indent="0" eaLnBrk="1" hangingPunct="1">
              <a:buFont typeface="Wingdings" charset="0"/>
              <a:buNone/>
              <a:defRPr/>
            </a:pPr>
            <a:r>
              <a:rPr lang="en-GB" sz="3400" dirty="0" smtClean="0">
                <a:solidFill>
                  <a:srgbClr val="800000"/>
                </a:solidFill>
                <a:latin typeface="Calibri" charset="0"/>
              </a:rPr>
              <a:t>The good</a:t>
            </a:r>
            <a:r>
              <a:rPr lang="en-GB" sz="3400" dirty="0" smtClean="0">
                <a:latin typeface="Calibri" charset="0"/>
              </a:rPr>
              <a:t>: </a:t>
            </a:r>
            <a:r>
              <a:rPr lang="en-GB" sz="3400" dirty="0" smtClean="0">
                <a:solidFill>
                  <a:schemeClr val="bg2">
                    <a:lumMod val="75000"/>
                  </a:schemeClr>
                </a:solidFill>
                <a:latin typeface="Calibri" charset="0"/>
              </a:rPr>
              <a:t>long-term data preservation</a:t>
            </a:r>
          </a:p>
          <a:p>
            <a:pPr indent="0" eaLnBrk="1" hangingPunct="1">
              <a:buFont typeface="Wingdings" charset="0"/>
              <a:buNone/>
              <a:defRPr/>
            </a:pPr>
            <a:r>
              <a:rPr lang="en-GB" sz="3400" dirty="0">
                <a:solidFill>
                  <a:schemeClr val="bg2">
                    <a:lumMod val="75000"/>
                  </a:schemeClr>
                </a:solidFill>
                <a:latin typeface="Calibri" charset="0"/>
              </a:rPr>
              <a:t> </a:t>
            </a:r>
            <a:r>
              <a:rPr lang="en-GB" sz="3400" dirty="0" smtClean="0">
                <a:solidFill>
                  <a:schemeClr val="bg2">
                    <a:lumMod val="75000"/>
                  </a:schemeClr>
                </a:solidFill>
                <a:latin typeface="Calibri" charset="0"/>
              </a:rPr>
              <a:t>                  shared costs on data admin</a:t>
            </a:r>
          </a:p>
          <a:p>
            <a:pPr indent="0" eaLnBrk="1" hangingPunct="1">
              <a:buFont typeface="Wingdings" charset="0"/>
              <a:buNone/>
              <a:defRPr/>
            </a:pPr>
            <a:r>
              <a:rPr lang="en-GB" sz="3400" dirty="0">
                <a:solidFill>
                  <a:schemeClr val="bg2">
                    <a:lumMod val="75000"/>
                  </a:schemeClr>
                </a:solidFill>
                <a:latin typeface="Calibri" charset="0"/>
              </a:rPr>
              <a:t> </a:t>
            </a:r>
            <a:r>
              <a:rPr lang="en-GB" sz="3400" dirty="0" smtClean="0">
                <a:solidFill>
                  <a:schemeClr val="bg2">
                    <a:lumMod val="75000"/>
                  </a:schemeClr>
                </a:solidFill>
                <a:latin typeface="Calibri" charset="0"/>
              </a:rPr>
              <a:t>                  access to large external database</a:t>
            </a:r>
          </a:p>
          <a:p>
            <a:pPr indent="0" eaLnBrk="1" hangingPunct="1">
              <a:buFont typeface="Wingdings" charset="0"/>
              <a:buNone/>
              <a:defRPr/>
            </a:pPr>
            <a:r>
              <a:rPr lang="en-GB" sz="3400" dirty="0" smtClean="0">
                <a:solidFill>
                  <a:srgbClr val="800000"/>
                </a:solidFill>
                <a:latin typeface="Calibri" charset="0"/>
              </a:rPr>
              <a:t>The bad: </a:t>
            </a:r>
            <a:r>
              <a:rPr lang="en-GB" sz="3400" dirty="0" smtClean="0">
                <a:solidFill>
                  <a:schemeClr val="bg2">
                    <a:lumMod val="75000"/>
                  </a:schemeClr>
                </a:solidFill>
                <a:latin typeface="Calibri" charset="0"/>
              </a:rPr>
              <a:t>rewrite software for cloud processing</a:t>
            </a:r>
          </a:p>
          <a:p>
            <a:pPr indent="0" eaLnBrk="1" hangingPunct="1">
              <a:buFont typeface="Wingdings" charset="0"/>
              <a:buNone/>
              <a:defRPr/>
            </a:pPr>
            <a:r>
              <a:rPr lang="en-GB" sz="3400" dirty="0">
                <a:solidFill>
                  <a:schemeClr val="bg2">
                    <a:lumMod val="75000"/>
                  </a:schemeClr>
                </a:solidFill>
                <a:latin typeface="Calibri" charset="0"/>
              </a:rPr>
              <a:t> </a:t>
            </a:r>
            <a:r>
              <a:rPr lang="en-GB" sz="3400" dirty="0" smtClean="0">
                <a:solidFill>
                  <a:schemeClr val="bg2">
                    <a:lumMod val="75000"/>
                  </a:schemeClr>
                </a:solidFill>
                <a:latin typeface="Calibri" charset="0"/>
              </a:rPr>
              <a:t>                 finding data is a major problem</a:t>
            </a:r>
            <a:endParaRPr lang="en-GB" sz="3400" dirty="0">
              <a:solidFill>
                <a:srgbClr val="800000"/>
              </a:solidFill>
              <a:latin typeface="Calibri" charset="0"/>
            </a:endParaRPr>
          </a:p>
        </p:txBody>
      </p:sp>
    </p:spTree>
    <p:extLst>
      <p:ext uri="{BB962C8B-B14F-4D97-AF65-F5344CB8AC3E}">
        <p14:creationId xmlns:p14="http://schemas.microsoft.com/office/powerpoint/2010/main" val="401781394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2" name="Título 10"/>
          <p:cNvSpPr>
            <a:spLocks noGrp="1"/>
          </p:cNvSpPr>
          <p:nvPr>
            <p:ph type="title"/>
          </p:nvPr>
        </p:nvSpPr>
        <p:spPr>
          <a:xfrm>
            <a:off x="990600" y="1993900"/>
            <a:ext cx="7112000" cy="762000"/>
          </a:xfrm>
          <a:solidFill>
            <a:schemeClr val="bg1">
              <a:alpha val="56862"/>
            </a:schemeClr>
          </a:solidFill>
        </p:spPr>
        <p:txBody>
          <a:bodyPr/>
          <a:lstStyle/>
          <a:p>
            <a:pPr algn="ctr" eaLnBrk="1" hangingPunct="1"/>
            <a:r>
              <a:rPr lang="en-GB" sz="3600">
                <a:latin typeface="Calibri" charset="0"/>
              </a:rPr>
              <a:t>Representing concepts is </a:t>
            </a:r>
            <a:r>
              <a:rPr lang="en-GB" sz="3600">
                <a:solidFill>
                  <a:srgbClr val="800000"/>
                </a:solidFill>
                <a:latin typeface="Calibri" charset="0"/>
              </a:rPr>
              <a:t>hard</a:t>
            </a:r>
            <a:r>
              <a:rPr lang="en-GB" sz="3600">
                <a:latin typeface="Calibri" charset="0"/>
              </a:rPr>
              <a:t> </a:t>
            </a:r>
          </a:p>
        </p:txBody>
      </p:sp>
      <p:sp>
        <p:nvSpPr>
          <p:cNvPr id="9" name="Text Box 2"/>
          <p:cNvSpPr txBox="1">
            <a:spLocks noChangeArrowheads="1"/>
          </p:cNvSpPr>
          <p:nvPr/>
        </p:nvSpPr>
        <p:spPr bwMode="auto">
          <a:xfrm>
            <a:off x="6588125" y="6446838"/>
            <a:ext cx="2528888" cy="411162"/>
          </a:xfrm>
          <a:prstGeom prst="rect">
            <a:avLst/>
          </a:prstGeom>
          <a:solidFill>
            <a:srgbClr val="E0E8FF">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2" tIns="45705" rIns="91412" bIns="45705">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r" eaLnBrk="1" hangingPunct="1">
              <a:spcBef>
                <a:spcPct val="50000"/>
              </a:spcBef>
            </a:pPr>
            <a:r>
              <a:rPr lang="en-US" sz="2000">
                <a:solidFill>
                  <a:srgbClr val="00005E"/>
                </a:solidFill>
                <a:latin typeface="Calibri" charset="0"/>
                <a:cs typeface="Calibri" charset="0"/>
              </a:rPr>
              <a:t>Image source: WMO</a:t>
            </a:r>
          </a:p>
        </p:txBody>
      </p:sp>
      <p:sp>
        <p:nvSpPr>
          <p:cNvPr id="102404" name="Título 10"/>
          <p:cNvSpPr txBox="1">
            <a:spLocks/>
          </p:cNvSpPr>
          <p:nvPr/>
        </p:nvSpPr>
        <p:spPr bwMode="auto">
          <a:xfrm>
            <a:off x="939800" y="5684838"/>
            <a:ext cx="7315200" cy="762000"/>
          </a:xfrm>
          <a:prstGeom prst="rect">
            <a:avLst/>
          </a:prstGeom>
          <a:solidFill>
            <a:srgbClr val="FFFFFF">
              <a:alpha val="54117"/>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12" tIns="45705" rIns="91412" bIns="45705" anchor="ct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eaLnBrk="1" hangingPunct="1"/>
            <a:r>
              <a:rPr lang="pt-BR" sz="3200">
                <a:solidFill>
                  <a:srgbClr val="003366"/>
                </a:solidFill>
                <a:latin typeface="Calibri" charset="0"/>
                <a:cs typeface="Calibri" charset="0"/>
              </a:rPr>
              <a:t>vulnerability? climate change? poverty?</a:t>
            </a:r>
          </a:p>
        </p:txBody>
      </p:sp>
      <p:sp>
        <p:nvSpPr>
          <p:cNvPr id="6" name="Title 10"/>
          <p:cNvSpPr txBox="1">
            <a:spLocks/>
          </p:cNvSpPr>
          <p:nvPr/>
        </p:nvSpPr>
        <p:spPr bwMode="auto">
          <a:xfrm>
            <a:off x="990600" y="23813"/>
            <a:ext cx="7112000" cy="762000"/>
          </a:xfrm>
          <a:prstGeom prst="rect">
            <a:avLst/>
          </a:prstGeom>
          <a:solidFill>
            <a:srgbClr val="FFFFFF">
              <a:alpha val="64000"/>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1pPr>
            <a:lvl2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3200" b="1">
                <a:solidFill>
                  <a:srgbClr val="003366"/>
                </a:solidFill>
                <a:latin typeface="ZapfHumnst BT" pitchFamily="34" charset="0"/>
              </a:defRPr>
            </a:lvl6pPr>
            <a:lvl7pPr marL="914400" algn="l" rtl="0" eaLnBrk="1" fontAlgn="base" hangingPunct="1">
              <a:spcBef>
                <a:spcPct val="0"/>
              </a:spcBef>
              <a:spcAft>
                <a:spcPct val="0"/>
              </a:spcAft>
              <a:defRPr sz="3200" b="1">
                <a:solidFill>
                  <a:srgbClr val="003366"/>
                </a:solidFill>
                <a:latin typeface="ZapfHumnst BT" pitchFamily="34" charset="0"/>
              </a:defRPr>
            </a:lvl7pPr>
            <a:lvl8pPr marL="1371600" algn="l" rtl="0" eaLnBrk="1" fontAlgn="base" hangingPunct="1">
              <a:spcBef>
                <a:spcPct val="0"/>
              </a:spcBef>
              <a:spcAft>
                <a:spcPct val="0"/>
              </a:spcAft>
              <a:defRPr sz="3200" b="1">
                <a:solidFill>
                  <a:srgbClr val="003366"/>
                </a:solidFill>
                <a:latin typeface="ZapfHumnst BT" pitchFamily="34" charset="0"/>
              </a:defRPr>
            </a:lvl8pPr>
            <a:lvl9pPr marL="1828800" algn="l" rtl="0" eaLnBrk="1" fontAlgn="base" hangingPunct="1">
              <a:spcBef>
                <a:spcPct val="0"/>
              </a:spcBef>
              <a:spcAft>
                <a:spcPct val="0"/>
              </a:spcAft>
              <a:defRPr sz="3200" b="1">
                <a:solidFill>
                  <a:srgbClr val="003366"/>
                </a:solidFill>
                <a:latin typeface="ZapfHumnst BT" pitchFamily="34" charset="0"/>
              </a:defRPr>
            </a:lvl9pPr>
          </a:lstStyle>
          <a:p>
            <a:pPr algn="ctr">
              <a:defRPr/>
            </a:pPr>
            <a:r>
              <a:rPr lang="en-US" sz="3600" dirty="0" smtClean="0">
                <a:solidFill>
                  <a:schemeClr val="bg2">
                    <a:lumMod val="75000"/>
                  </a:schemeClr>
                </a:solidFill>
              </a:rPr>
              <a:t>What do we know we don’t know?</a:t>
            </a:r>
            <a:endParaRPr lang="en-US" sz="3600" dirty="0">
              <a:solidFill>
                <a:srgbClr val="800000"/>
              </a:solidFill>
            </a:endParaRPr>
          </a:p>
        </p:txBody>
      </p:sp>
    </p:spTree>
    <p:extLst>
      <p:ext uri="{BB962C8B-B14F-4D97-AF65-F5344CB8AC3E}">
        <p14:creationId xmlns:p14="http://schemas.microsoft.com/office/powerpoint/2010/main" val="30904182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827088" y="981075"/>
            <a:ext cx="9072562" cy="571500"/>
          </a:xfrm>
          <a:prstGeom prst="rect">
            <a:avLst/>
          </a:prstGeom>
          <a:noFill/>
        </p:spPr>
        <p:txBody>
          <a:bodyPr lIns="91412" tIns="45705" rIns="91412" bIns="45705"/>
          <a:lstStyle/>
          <a:p>
            <a:pPr eaLnBrk="0" hangingPunct="0">
              <a:defRPr/>
            </a:pPr>
            <a:endParaRPr lang="pt-BR" sz="3000" b="1" kern="0" dirty="0">
              <a:solidFill>
                <a:srgbClr val="003366"/>
              </a:solidFill>
              <a:latin typeface="Calibri" pitchFamily="34" charset="0"/>
            </a:endParaRPr>
          </a:p>
        </p:txBody>
      </p:sp>
      <p:sp>
        <p:nvSpPr>
          <p:cNvPr id="104450" name="Text Box 4"/>
          <p:cNvSpPr txBox="1">
            <a:spLocks noChangeArrowheads="1"/>
          </p:cNvSpPr>
          <p:nvPr/>
        </p:nvSpPr>
        <p:spPr bwMode="auto">
          <a:xfrm>
            <a:off x="6480175" y="4365625"/>
            <a:ext cx="2663825" cy="473075"/>
          </a:xfrm>
          <a:prstGeom prst="rect">
            <a:avLst/>
          </a:prstGeom>
          <a:solidFill>
            <a:srgbClr val="C8D8F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2" tIns="45705" rIns="91412" bIns="45705">
            <a:spAutoFit/>
          </a:bodyPr>
          <a:lstStyle>
            <a:lvl1pPr marL="455613" indent="-455613"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eaLnBrk="1" hangingPunct="1"/>
            <a:r>
              <a:rPr lang="en-US" sz="2400">
                <a:solidFill>
                  <a:srgbClr val="00005E"/>
                </a:solidFill>
                <a:latin typeface="Calibri" charset="0"/>
              </a:rPr>
              <a:t>degradation</a:t>
            </a:r>
          </a:p>
        </p:txBody>
      </p:sp>
      <p:sp>
        <p:nvSpPr>
          <p:cNvPr id="104451" name="Título 10"/>
          <p:cNvSpPr>
            <a:spLocks noGrp="1"/>
          </p:cNvSpPr>
          <p:nvPr>
            <p:ph type="title"/>
          </p:nvPr>
        </p:nvSpPr>
        <p:spPr>
          <a:xfrm>
            <a:off x="684213" y="333375"/>
            <a:ext cx="8153400" cy="762000"/>
          </a:xfrm>
        </p:spPr>
        <p:txBody>
          <a:bodyPr/>
          <a:lstStyle/>
          <a:p>
            <a:pPr eaLnBrk="1" hangingPunct="1"/>
            <a:r>
              <a:rPr lang="pt-BR">
                <a:latin typeface="Calibri" charset="0"/>
              </a:rPr>
              <a:t>We’re bad at representing meaning </a:t>
            </a:r>
          </a:p>
        </p:txBody>
      </p:sp>
      <p:pic>
        <p:nvPicPr>
          <p:cNvPr id="104452" name="Picture 2" descr="C:\Users\Gilberto\Pictures\floresta_degrada_marcelandia_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750" y="0"/>
            <a:ext cx="9291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Título 10"/>
          <p:cNvSpPr txBox="1">
            <a:spLocks/>
          </p:cNvSpPr>
          <p:nvPr/>
        </p:nvSpPr>
        <p:spPr bwMode="auto">
          <a:xfrm>
            <a:off x="827088" y="5994400"/>
            <a:ext cx="7489825" cy="762000"/>
          </a:xfrm>
          <a:prstGeom prst="rect">
            <a:avLst/>
          </a:prstGeom>
          <a:solidFill>
            <a:srgbClr val="E2FFDA">
              <a:alpha val="70979"/>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12" tIns="45705" rIns="91412" bIns="45705" anchor="ct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eaLnBrk="1" hangingPunct="1"/>
            <a:r>
              <a:rPr lang="pt-BR" sz="3200">
                <a:solidFill>
                  <a:srgbClr val="003366"/>
                </a:solidFill>
                <a:latin typeface="Calibri" charset="0"/>
                <a:cs typeface="Calibri" charset="0"/>
              </a:rPr>
              <a:t>deforestation? degradation? disturbance?</a:t>
            </a:r>
          </a:p>
        </p:txBody>
      </p:sp>
      <p:sp>
        <p:nvSpPr>
          <p:cNvPr id="104454" name="Título 10"/>
          <p:cNvSpPr txBox="1">
            <a:spLocks/>
          </p:cNvSpPr>
          <p:nvPr/>
        </p:nvSpPr>
        <p:spPr bwMode="auto">
          <a:xfrm>
            <a:off x="827088" y="2657475"/>
            <a:ext cx="7489825" cy="762000"/>
          </a:xfrm>
          <a:prstGeom prst="rect">
            <a:avLst/>
          </a:prstGeom>
          <a:solidFill>
            <a:srgbClr val="E2FFDA">
              <a:alpha val="70195"/>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12" tIns="45705" rIns="91412" bIns="45705" anchor="ct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eaLnBrk="1" hangingPunct="1"/>
            <a:r>
              <a:rPr lang="pt-BR" sz="3600" b="1">
                <a:solidFill>
                  <a:srgbClr val="003366"/>
                </a:solidFill>
                <a:latin typeface="Calibri" charset="0"/>
                <a:cs typeface="Calibri" charset="0"/>
              </a:rPr>
              <a:t>Representing concepts is </a:t>
            </a:r>
            <a:r>
              <a:rPr lang="pt-BR" sz="3600" b="1">
                <a:solidFill>
                  <a:srgbClr val="800000"/>
                </a:solidFill>
                <a:latin typeface="Calibri" charset="0"/>
                <a:cs typeface="Calibri" charset="0"/>
              </a:rPr>
              <a:t>hard</a:t>
            </a:r>
            <a:r>
              <a:rPr lang="pt-BR" sz="3600" b="1">
                <a:solidFill>
                  <a:srgbClr val="003366"/>
                </a:solidFill>
                <a:latin typeface="Calibri" charset="0"/>
                <a:cs typeface="Calibri" charset="0"/>
              </a:rPr>
              <a:t> </a:t>
            </a:r>
          </a:p>
        </p:txBody>
      </p:sp>
      <p:sp>
        <p:nvSpPr>
          <p:cNvPr id="8" name="Title 10"/>
          <p:cNvSpPr txBox="1">
            <a:spLocks/>
          </p:cNvSpPr>
          <p:nvPr/>
        </p:nvSpPr>
        <p:spPr bwMode="auto">
          <a:xfrm>
            <a:off x="827088" y="33338"/>
            <a:ext cx="7489825" cy="762000"/>
          </a:xfrm>
          <a:prstGeom prst="rect">
            <a:avLst/>
          </a:prstGeom>
          <a:solidFill>
            <a:srgbClr val="E2FFDA">
              <a:alpha val="64000"/>
            </a:srgbClr>
          </a:solidFill>
          <a:ln>
            <a:noFill/>
          </a:ln>
          <a:extLst>
            <a:ext uri="{FAA26D3D-D897-4be2-8F04-BA451C77F1D7}">
              <ma14:placeholderFlag xmlns:ma14="http://schemas.microsoft.com/office/mac/drawingml/2011/main" val="1"/>
            </a:ext>
          </a:extLst>
        </p:spPr>
        <p:txBody>
          <a:bodyPr anchor="ctr"/>
          <a:lstStyle>
            <a:lvl1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1pPr>
            <a:lvl2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3200" b="1">
                <a:solidFill>
                  <a:srgbClr val="003366"/>
                </a:solidFill>
                <a:latin typeface="ZapfHumnst BT" pitchFamily="34" charset="0"/>
              </a:defRPr>
            </a:lvl6pPr>
            <a:lvl7pPr marL="914400" algn="l" rtl="0" eaLnBrk="1" fontAlgn="base" hangingPunct="1">
              <a:spcBef>
                <a:spcPct val="0"/>
              </a:spcBef>
              <a:spcAft>
                <a:spcPct val="0"/>
              </a:spcAft>
              <a:defRPr sz="3200" b="1">
                <a:solidFill>
                  <a:srgbClr val="003366"/>
                </a:solidFill>
                <a:latin typeface="ZapfHumnst BT" pitchFamily="34" charset="0"/>
              </a:defRPr>
            </a:lvl7pPr>
            <a:lvl8pPr marL="1371600" algn="l" rtl="0" eaLnBrk="1" fontAlgn="base" hangingPunct="1">
              <a:spcBef>
                <a:spcPct val="0"/>
              </a:spcBef>
              <a:spcAft>
                <a:spcPct val="0"/>
              </a:spcAft>
              <a:defRPr sz="3200" b="1">
                <a:solidFill>
                  <a:srgbClr val="003366"/>
                </a:solidFill>
                <a:latin typeface="ZapfHumnst BT" pitchFamily="34" charset="0"/>
              </a:defRPr>
            </a:lvl8pPr>
            <a:lvl9pPr marL="1828800" algn="l" rtl="0" eaLnBrk="1" fontAlgn="base" hangingPunct="1">
              <a:spcBef>
                <a:spcPct val="0"/>
              </a:spcBef>
              <a:spcAft>
                <a:spcPct val="0"/>
              </a:spcAft>
              <a:defRPr sz="3200" b="1">
                <a:solidFill>
                  <a:srgbClr val="003366"/>
                </a:solidFill>
                <a:latin typeface="ZapfHumnst BT" pitchFamily="34" charset="0"/>
              </a:defRPr>
            </a:lvl9pPr>
          </a:lstStyle>
          <a:p>
            <a:pPr algn="ctr">
              <a:defRPr/>
            </a:pPr>
            <a:r>
              <a:rPr lang="en-US" sz="3600" dirty="0" smtClean="0">
                <a:solidFill>
                  <a:schemeClr val="bg2">
                    <a:lumMod val="75000"/>
                  </a:schemeClr>
                </a:solidFill>
              </a:rPr>
              <a:t>What do we know we don’t know?</a:t>
            </a:r>
            <a:endParaRPr lang="en-US" sz="3600" dirty="0">
              <a:solidFill>
                <a:srgbClr val="800000"/>
              </a:solidFill>
            </a:endParaRPr>
          </a:p>
        </p:txBody>
      </p:sp>
    </p:spTree>
    <p:extLst>
      <p:ext uri="{BB962C8B-B14F-4D97-AF65-F5344CB8AC3E}">
        <p14:creationId xmlns:p14="http://schemas.microsoft.com/office/powerpoint/2010/main" val="197320456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857250" y="6027738"/>
            <a:ext cx="7500938" cy="830262"/>
          </a:xfrm>
          <a:prstGeom prst="rect">
            <a:avLst/>
          </a:prstGeom>
          <a:solidFill>
            <a:srgbClr val="C8D8FC"/>
          </a:solidFill>
          <a:ln w="9525">
            <a:noFill/>
            <a:miter lim="800000"/>
            <a:headEnd/>
            <a:tailEnd/>
          </a:ln>
        </p:spPr>
        <p:txBody>
          <a:bodyPr>
            <a:spAutoFit/>
          </a:bodyPr>
          <a:lstStyle/>
          <a:p>
            <a:pPr marL="457200" indent="-457200">
              <a:defRPr/>
            </a:pPr>
            <a:r>
              <a:rPr lang="en-US" sz="2400" dirty="0">
                <a:solidFill>
                  <a:schemeClr val="accent1">
                    <a:lumMod val="25000"/>
                  </a:schemeClr>
                </a:solidFill>
                <a:latin typeface="Calibri" pitchFamily="34" charset="0"/>
                <a:ea typeface="+mn-ea"/>
                <a:cs typeface="+mn-cs"/>
              </a:rPr>
              <a:t>Human-environmental models need to describe complex concepts (and store their attributes in a database)</a:t>
            </a:r>
          </a:p>
        </p:txBody>
      </p:sp>
      <p:sp>
        <p:nvSpPr>
          <p:cNvPr id="108546" name="Text Box 4"/>
          <p:cNvSpPr txBox="1">
            <a:spLocks noChangeArrowheads="1"/>
          </p:cNvSpPr>
          <p:nvPr/>
        </p:nvSpPr>
        <p:spPr bwMode="auto">
          <a:xfrm>
            <a:off x="3132138" y="5300663"/>
            <a:ext cx="2952750" cy="523875"/>
          </a:xfrm>
          <a:prstGeom prst="rect">
            <a:avLst/>
          </a:prstGeom>
          <a:solidFill>
            <a:srgbClr val="C8D8F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eaLnBrk="1" hangingPunct="1"/>
            <a:r>
              <a:rPr lang="en-US" sz="2800" b="1">
                <a:solidFill>
                  <a:srgbClr val="800000"/>
                </a:solidFill>
                <a:latin typeface="Calibri" charset="0"/>
              </a:rPr>
              <a:t>and much more…</a:t>
            </a:r>
          </a:p>
        </p:txBody>
      </p:sp>
      <p:sp>
        <p:nvSpPr>
          <p:cNvPr id="13" name="Text Box 4"/>
          <p:cNvSpPr txBox="1">
            <a:spLocks noChangeArrowheads="1"/>
          </p:cNvSpPr>
          <p:nvPr/>
        </p:nvSpPr>
        <p:spPr bwMode="auto">
          <a:xfrm>
            <a:off x="5915025" y="4700588"/>
            <a:ext cx="2665413" cy="461962"/>
          </a:xfrm>
          <a:prstGeom prst="rect">
            <a:avLst/>
          </a:prstGeom>
          <a:solidFill>
            <a:srgbClr val="C8D8FC"/>
          </a:solidFill>
          <a:ln w="9525">
            <a:noFill/>
            <a:miter lim="800000"/>
            <a:headEnd/>
            <a:tailEnd/>
          </a:ln>
        </p:spPr>
        <p:txBody>
          <a:bodyPr>
            <a:spAutoFit/>
          </a:bodyPr>
          <a:lstStyle/>
          <a:p>
            <a:pPr marL="457200" indent="-457200" algn="ctr">
              <a:defRPr/>
            </a:pPr>
            <a:r>
              <a:rPr lang="en-US" sz="2400" dirty="0">
                <a:solidFill>
                  <a:schemeClr val="bg2">
                    <a:lumMod val="75000"/>
                  </a:schemeClr>
                </a:solidFill>
                <a:latin typeface="Calibri" pitchFamily="34" charset="0"/>
                <a:ea typeface="+mn-ea"/>
                <a:cs typeface="+mn-cs"/>
              </a:rPr>
              <a:t>resilience</a:t>
            </a:r>
          </a:p>
        </p:txBody>
      </p:sp>
      <p:sp>
        <p:nvSpPr>
          <p:cNvPr id="15" name="Título 10"/>
          <p:cNvSpPr txBox="1">
            <a:spLocks/>
          </p:cNvSpPr>
          <p:nvPr/>
        </p:nvSpPr>
        <p:spPr>
          <a:xfrm>
            <a:off x="684213" y="404813"/>
            <a:ext cx="8153400" cy="762000"/>
          </a:xfrm>
          <a:prstGeom prst="rect">
            <a:avLst/>
          </a:prstGeom>
        </p:spPr>
        <p:txBody>
          <a:bodyPr/>
          <a:lstStyle/>
          <a:p>
            <a:pPr eaLnBrk="0" hangingPunct="0">
              <a:defRPr/>
            </a:pPr>
            <a:endParaRPr lang="pt-BR" sz="3200" b="1" kern="0" dirty="0">
              <a:solidFill>
                <a:srgbClr val="003366"/>
              </a:solidFill>
              <a:latin typeface="Calibri" pitchFamily="34" charset="0"/>
              <a:ea typeface="+mj-ea"/>
              <a:cs typeface="Calibri" pitchFamily="34" charset="0"/>
            </a:endParaRPr>
          </a:p>
        </p:txBody>
      </p:sp>
      <p:pic>
        <p:nvPicPr>
          <p:cNvPr id="108549" name="Imagem 15" descr="Yann Arthus BertrandMali.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31813" y="1123950"/>
            <a:ext cx="52006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4"/>
          <p:cNvSpPr txBox="1">
            <a:spLocks noChangeArrowheads="1"/>
          </p:cNvSpPr>
          <p:nvPr/>
        </p:nvSpPr>
        <p:spPr bwMode="auto">
          <a:xfrm>
            <a:off x="987425" y="4700588"/>
            <a:ext cx="2663825" cy="461962"/>
          </a:xfrm>
          <a:prstGeom prst="rect">
            <a:avLst/>
          </a:prstGeom>
          <a:solidFill>
            <a:srgbClr val="C8D8FC"/>
          </a:solidFill>
          <a:ln w="9525">
            <a:noFill/>
            <a:miter lim="800000"/>
            <a:headEnd/>
            <a:tailEnd/>
          </a:ln>
        </p:spPr>
        <p:txBody>
          <a:bodyPr>
            <a:spAutoFit/>
          </a:bodyPr>
          <a:lstStyle/>
          <a:p>
            <a:pPr marL="457200" indent="-457200" algn="ctr">
              <a:defRPr/>
            </a:pPr>
            <a:r>
              <a:rPr lang="en-US" sz="2400" dirty="0">
                <a:solidFill>
                  <a:schemeClr val="bg2">
                    <a:lumMod val="75000"/>
                  </a:schemeClr>
                </a:solidFill>
                <a:latin typeface="Calibri" pitchFamily="34" charset="0"/>
                <a:ea typeface="+mn-ea"/>
                <a:cs typeface="+mn-cs"/>
              </a:rPr>
              <a:t>sustainability</a:t>
            </a:r>
          </a:p>
        </p:txBody>
      </p:sp>
      <p:pic>
        <p:nvPicPr>
          <p:cNvPr id="108551" name="Picture 5" descr="http://greensilkmuse.files.wordpress.com/2010/04/resilience-means.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41875" y="1166813"/>
            <a:ext cx="4302125"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2" name="Título 10"/>
          <p:cNvSpPr txBox="1">
            <a:spLocks/>
          </p:cNvSpPr>
          <p:nvPr/>
        </p:nvSpPr>
        <p:spPr bwMode="auto">
          <a:xfrm>
            <a:off x="684213" y="3937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r>
              <a:rPr lang="pt-BR" sz="3200" b="1">
                <a:solidFill>
                  <a:srgbClr val="003366"/>
                </a:solidFill>
                <a:latin typeface="Calibri" charset="0"/>
              </a:rPr>
              <a:t>Representing concepts is </a:t>
            </a:r>
            <a:r>
              <a:rPr lang="pt-BR" sz="3200" b="1">
                <a:solidFill>
                  <a:srgbClr val="800000"/>
                </a:solidFill>
                <a:latin typeface="Calibri" charset="0"/>
              </a:rPr>
              <a:t>hard</a:t>
            </a:r>
          </a:p>
        </p:txBody>
      </p:sp>
    </p:spTree>
    <p:extLst>
      <p:ext uri="{BB962C8B-B14F-4D97-AF65-F5344CB8AC3E}">
        <p14:creationId xmlns:p14="http://schemas.microsoft.com/office/powerpoint/2010/main" val="300532692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0593" name="Picture 3" descr="Landsat_Gallery_378_1_ful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50" y="1628775"/>
            <a:ext cx="91440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5300" y="5848350"/>
            <a:ext cx="8153400" cy="762000"/>
          </a:xfrm>
          <a:solidFill>
            <a:srgbClr val="ABC0FF"/>
          </a:solidFill>
        </p:spPr>
        <p:txBody>
          <a:bodyPr/>
          <a:lstStyle/>
          <a:p>
            <a:pPr algn="ctr">
              <a:defRPr/>
            </a:pPr>
            <a:r>
              <a:rPr lang="en-US" sz="3600" dirty="0" smtClean="0">
                <a:solidFill>
                  <a:schemeClr val="bg2">
                    <a:lumMod val="75000"/>
                  </a:schemeClr>
                </a:solidFill>
              </a:rPr>
              <a:t>Representing change is </a:t>
            </a:r>
            <a:r>
              <a:rPr lang="en-US" sz="3600" dirty="0" smtClean="0">
                <a:solidFill>
                  <a:srgbClr val="800000"/>
                </a:solidFill>
              </a:rPr>
              <a:t>very</a:t>
            </a:r>
            <a:r>
              <a:rPr lang="en-US" sz="3600" dirty="0" smtClean="0">
                <a:solidFill>
                  <a:schemeClr val="bg2">
                    <a:lumMod val="75000"/>
                  </a:schemeClr>
                </a:solidFill>
              </a:rPr>
              <a:t> hard</a:t>
            </a:r>
            <a:endParaRPr lang="en-US" sz="3600" dirty="0">
              <a:solidFill>
                <a:schemeClr val="bg2">
                  <a:lumMod val="75000"/>
                </a:schemeClr>
              </a:solidFill>
            </a:endParaRPr>
          </a:p>
        </p:txBody>
      </p:sp>
      <p:sp>
        <p:nvSpPr>
          <p:cNvPr id="5" name="Title 10"/>
          <p:cNvSpPr txBox="1">
            <a:spLocks/>
          </p:cNvSpPr>
          <p:nvPr/>
        </p:nvSpPr>
        <p:spPr bwMode="auto">
          <a:xfrm>
            <a:off x="438150" y="177800"/>
            <a:ext cx="8305800" cy="762000"/>
          </a:xfrm>
          <a:prstGeom prst="rect">
            <a:avLst/>
          </a:prstGeom>
          <a:solidFill>
            <a:srgbClr val="FFFFFF">
              <a:alpha val="64000"/>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1pPr>
            <a:lvl2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3200" b="1">
                <a:solidFill>
                  <a:srgbClr val="003366"/>
                </a:solidFill>
                <a:latin typeface="ZapfHumnst BT" pitchFamily="34" charset="0"/>
              </a:defRPr>
            </a:lvl6pPr>
            <a:lvl7pPr marL="914400" algn="l" rtl="0" eaLnBrk="1" fontAlgn="base" hangingPunct="1">
              <a:spcBef>
                <a:spcPct val="0"/>
              </a:spcBef>
              <a:spcAft>
                <a:spcPct val="0"/>
              </a:spcAft>
              <a:defRPr sz="3200" b="1">
                <a:solidFill>
                  <a:srgbClr val="003366"/>
                </a:solidFill>
                <a:latin typeface="ZapfHumnst BT" pitchFamily="34" charset="0"/>
              </a:defRPr>
            </a:lvl7pPr>
            <a:lvl8pPr marL="1371600" algn="l" rtl="0" eaLnBrk="1" fontAlgn="base" hangingPunct="1">
              <a:spcBef>
                <a:spcPct val="0"/>
              </a:spcBef>
              <a:spcAft>
                <a:spcPct val="0"/>
              </a:spcAft>
              <a:defRPr sz="3200" b="1">
                <a:solidFill>
                  <a:srgbClr val="003366"/>
                </a:solidFill>
                <a:latin typeface="ZapfHumnst BT" pitchFamily="34" charset="0"/>
              </a:defRPr>
            </a:lvl8pPr>
            <a:lvl9pPr marL="1828800" algn="l" rtl="0" eaLnBrk="1" fontAlgn="base" hangingPunct="1">
              <a:spcBef>
                <a:spcPct val="0"/>
              </a:spcBef>
              <a:spcAft>
                <a:spcPct val="0"/>
              </a:spcAft>
              <a:defRPr sz="3200" b="1">
                <a:solidFill>
                  <a:srgbClr val="003366"/>
                </a:solidFill>
                <a:latin typeface="ZapfHumnst BT" pitchFamily="34" charset="0"/>
              </a:defRPr>
            </a:lvl9pPr>
          </a:lstStyle>
          <a:p>
            <a:pPr algn="ctr">
              <a:defRPr/>
            </a:pPr>
            <a:r>
              <a:rPr lang="en-US" sz="4000" dirty="0" smtClean="0">
                <a:solidFill>
                  <a:schemeClr val="bg2">
                    <a:lumMod val="75000"/>
                  </a:schemeClr>
                </a:solidFill>
              </a:rPr>
              <a:t>What do we know we don’t know?</a:t>
            </a:r>
            <a:endParaRPr lang="en-US" sz="4000" dirty="0">
              <a:solidFill>
                <a:srgbClr val="800000"/>
              </a:solidFill>
            </a:endParaRPr>
          </a:p>
        </p:txBody>
      </p:sp>
    </p:spTree>
    <p:extLst>
      <p:ext uri="{BB962C8B-B14F-4D97-AF65-F5344CB8AC3E}">
        <p14:creationId xmlns:p14="http://schemas.microsoft.com/office/powerpoint/2010/main" val="78765167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5" descr="C:\Documents and Settings\livia\Desktop\i7869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ítulo 1"/>
          <p:cNvSpPr txBox="1">
            <a:spLocks/>
          </p:cNvSpPr>
          <p:nvPr/>
        </p:nvSpPr>
        <p:spPr>
          <a:xfrm>
            <a:off x="827088" y="981075"/>
            <a:ext cx="9072562" cy="571500"/>
          </a:xfrm>
          <a:prstGeom prst="rect">
            <a:avLst/>
          </a:prstGeom>
          <a:noFill/>
        </p:spPr>
        <p:txBody>
          <a:bodyPr lIns="91412" tIns="45705" rIns="91412" bIns="45705"/>
          <a:lstStyle/>
          <a:p>
            <a:pPr eaLnBrk="0" hangingPunct="0">
              <a:defRPr/>
            </a:pPr>
            <a:endParaRPr lang="pt-BR" sz="3000" b="1" kern="0" dirty="0">
              <a:solidFill>
                <a:srgbClr val="003366"/>
              </a:solidFill>
              <a:latin typeface="Calibri" pitchFamily="34" charset="0"/>
            </a:endParaRPr>
          </a:p>
        </p:txBody>
      </p:sp>
      <p:sp>
        <p:nvSpPr>
          <p:cNvPr id="112643" name="Título 10"/>
          <p:cNvSpPr>
            <a:spLocks noGrp="1"/>
          </p:cNvSpPr>
          <p:nvPr>
            <p:ph type="title"/>
          </p:nvPr>
        </p:nvSpPr>
        <p:spPr>
          <a:xfrm>
            <a:off x="179388" y="3043238"/>
            <a:ext cx="8785225" cy="762000"/>
          </a:xfrm>
          <a:solidFill>
            <a:schemeClr val="bg1">
              <a:alpha val="76077"/>
            </a:schemeClr>
          </a:solidFill>
        </p:spPr>
        <p:txBody>
          <a:bodyPr/>
          <a:lstStyle/>
          <a:p>
            <a:pPr algn="ctr" eaLnBrk="1" hangingPunct="1"/>
            <a:r>
              <a:rPr lang="pt-BR" sz="3600">
                <a:latin typeface="Calibri" charset="0"/>
              </a:rPr>
              <a:t>Describing events and processes is </a:t>
            </a:r>
            <a:r>
              <a:rPr lang="pt-BR" sz="3600">
                <a:solidFill>
                  <a:srgbClr val="800000"/>
                </a:solidFill>
                <a:latin typeface="Calibri" charset="0"/>
              </a:rPr>
              <a:t>very</a:t>
            </a:r>
            <a:r>
              <a:rPr lang="pt-BR" sz="3600">
                <a:latin typeface="Calibri" charset="0"/>
              </a:rPr>
              <a:t> hard</a:t>
            </a:r>
          </a:p>
        </p:txBody>
      </p:sp>
      <p:sp>
        <p:nvSpPr>
          <p:cNvPr id="9" name="Retângulo 5"/>
          <p:cNvSpPr/>
          <p:nvPr/>
        </p:nvSpPr>
        <p:spPr>
          <a:xfrm>
            <a:off x="1619250" y="5661025"/>
            <a:ext cx="5905500" cy="646113"/>
          </a:xfrm>
          <a:prstGeom prst="rect">
            <a:avLst/>
          </a:prstGeom>
          <a:solidFill>
            <a:schemeClr val="accent6">
              <a:lumMod val="20000"/>
              <a:lumOff val="80000"/>
              <a:alpha val="70000"/>
            </a:schemeClr>
          </a:solidFill>
        </p:spPr>
        <p:txBody>
          <a:bodyPr>
            <a:spAutoFit/>
          </a:bodyPr>
          <a:lstStyle/>
          <a:p>
            <a:pPr algn="ctr">
              <a:defRPr/>
            </a:pPr>
            <a:r>
              <a:rPr lang="en-US" sz="3600" dirty="0">
                <a:solidFill>
                  <a:srgbClr val="00007D">
                    <a:lumMod val="75000"/>
                  </a:srgbClr>
                </a:solidFill>
                <a:latin typeface="Calibri" pitchFamily="34" charset="0"/>
              </a:rPr>
              <a:t>When did the flood occur? </a:t>
            </a:r>
            <a:endParaRPr lang="pt-BR" sz="3600" dirty="0">
              <a:solidFill>
                <a:srgbClr val="00007D">
                  <a:lumMod val="75000"/>
                </a:srgbClr>
              </a:solidFill>
              <a:latin typeface="Calibri" pitchFamily="34" charset="0"/>
            </a:endParaRPr>
          </a:p>
        </p:txBody>
      </p:sp>
      <p:sp>
        <p:nvSpPr>
          <p:cNvPr id="6" name="Title 10"/>
          <p:cNvSpPr txBox="1">
            <a:spLocks/>
          </p:cNvSpPr>
          <p:nvPr/>
        </p:nvSpPr>
        <p:spPr bwMode="auto">
          <a:xfrm>
            <a:off x="438150" y="33338"/>
            <a:ext cx="8305800" cy="762000"/>
          </a:xfrm>
          <a:prstGeom prst="rect">
            <a:avLst/>
          </a:prstGeom>
          <a:solidFill>
            <a:srgbClr val="FFFFFF">
              <a:alpha val="64000"/>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1pPr>
            <a:lvl2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3200" b="1">
                <a:solidFill>
                  <a:srgbClr val="003366"/>
                </a:solidFill>
                <a:latin typeface="ZapfHumnst BT" pitchFamily="34" charset="0"/>
              </a:defRPr>
            </a:lvl6pPr>
            <a:lvl7pPr marL="914400" algn="l" rtl="0" eaLnBrk="1" fontAlgn="base" hangingPunct="1">
              <a:spcBef>
                <a:spcPct val="0"/>
              </a:spcBef>
              <a:spcAft>
                <a:spcPct val="0"/>
              </a:spcAft>
              <a:defRPr sz="3200" b="1">
                <a:solidFill>
                  <a:srgbClr val="003366"/>
                </a:solidFill>
                <a:latin typeface="ZapfHumnst BT" pitchFamily="34" charset="0"/>
              </a:defRPr>
            </a:lvl7pPr>
            <a:lvl8pPr marL="1371600" algn="l" rtl="0" eaLnBrk="1" fontAlgn="base" hangingPunct="1">
              <a:spcBef>
                <a:spcPct val="0"/>
              </a:spcBef>
              <a:spcAft>
                <a:spcPct val="0"/>
              </a:spcAft>
              <a:defRPr sz="3200" b="1">
                <a:solidFill>
                  <a:srgbClr val="003366"/>
                </a:solidFill>
                <a:latin typeface="ZapfHumnst BT" pitchFamily="34" charset="0"/>
              </a:defRPr>
            </a:lvl8pPr>
            <a:lvl9pPr marL="1828800" algn="l" rtl="0" eaLnBrk="1" fontAlgn="base" hangingPunct="1">
              <a:spcBef>
                <a:spcPct val="0"/>
              </a:spcBef>
              <a:spcAft>
                <a:spcPct val="0"/>
              </a:spcAft>
              <a:defRPr sz="3200" b="1">
                <a:solidFill>
                  <a:srgbClr val="003366"/>
                </a:solidFill>
                <a:latin typeface="ZapfHumnst BT" pitchFamily="34" charset="0"/>
              </a:defRPr>
            </a:lvl9pPr>
          </a:lstStyle>
          <a:p>
            <a:pPr algn="ctr">
              <a:defRPr/>
            </a:pPr>
            <a:r>
              <a:rPr lang="en-US" sz="4000" dirty="0" smtClean="0">
                <a:solidFill>
                  <a:schemeClr val="bg2">
                    <a:lumMod val="75000"/>
                  </a:schemeClr>
                </a:solidFill>
              </a:rPr>
              <a:t>What do we know we don’t know?</a:t>
            </a:r>
            <a:endParaRPr lang="en-US" sz="4000" dirty="0">
              <a:solidFill>
                <a:srgbClr val="800000"/>
              </a:solidFill>
            </a:endParaRPr>
          </a:p>
        </p:txBody>
      </p:sp>
    </p:spTree>
    <p:extLst>
      <p:ext uri="{BB962C8B-B14F-4D97-AF65-F5344CB8AC3E}">
        <p14:creationId xmlns:p14="http://schemas.microsoft.com/office/powerpoint/2010/main" val="196134577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a:latin typeface="Calibri" charset="0"/>
              </a:rPr>
              <a:t>Temporal perception as event-ordering</a:t>
            </a:r>
          </a:p>
        </p:txBody>
      </p:sp>
      <p:pic>
        <p:nvPicPr>
          <p:cNvPr id="97282"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39750" y="1268413"/>
            <a:ext cx="259556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3"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203575" y="1268413"/>
            <a:ext cx="2605088"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4" name="Picture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930900" y="1268413"/>
            <a:ext cx="3205163"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13"/>
          <p:cNvSpPr txBox="1"/>
          <p:nvPr/>
        </p:nvSpPr>
        <p:spPr>
          <a:xfrm>
            <a:off x="539750" y="5734050"/>
            <a:ext cx="8604250" cy="952500"/>
          </a:xfrm>
          <a:prstGeom prst="rect">
            <a:avLst/>
          </a:prstGeom>
          <a:solidFill>
            <a:schemeClr val="accent2">
              <a:lumMod val="40000"/>
              <a:lumOff val="60000"/>
              <a:alpha val="83000"/>
            </a:schemeClr>
          </a:solidFill>
        </p:spPr>
        <p:txBody>
          <a:bodyPr lIns="91322" tIns="45663" rIns="91322" bIns="45663">
            <a:spAutoFit/>
          </a:bodyPr>
          <a:lstStyle/>
          <a:p>
            <a:pPr algn="ctr">
              <a:spcBef>
                <a:spcPts val="1200"/>
              </a:spcBef>
              <a:spcAft>
                <a:spcPts val="1200"/>
              </a:spcAft>
              <a:defRPr/>
            </a:pPr>
            <a:r>
              <a:rPr lang="en-US" sz="2800" dirty="0">
                <a:solidFill>
                  <a:schemeClr val="bg2">
                    <a:lumMod val="75000"/>
                  </a:schemeClr>
                </a:solidFill>
                <a:latin typeface="Calibri"/>
                <a:cs typeface="Calibri"/>
              </a:rPr>
              <a:t>The brain represents time by means of time: events are recorded as relevant personal experiences </a:t>
            </a:r>
          </a:p>
        </p:txBody>
      </p:sp>
    </p:spTree>
    <p:extLst>
      <p:ext uri="{BB962C8B-B14F-4D97-AF65-F5344CB8AC3E}">
        <p14:creationId xmlns:p14="http://schemas.microsoft.com/office/powerpoint/2010/main" val="63618438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4"/>
          <p:cNvSpPr/>
          <p:nvPr/>
        </p:nvSpPr>
        <p:spPr>
          <a:xfrm>
            <a:off x="0" y="15875"/>
            <a:ext cx="9144000" cy="584200"/>
          </a:xfrm>
          <a:prstGeom prst="rect">
            <a:avLst/>
          </a:prstGeom>
          <a:solidFill>
            <a:srgbClr val="E8E8F1"/>
          </a:solidFill>
        </p:spPr>
        <p:txBody>
          <a:bodyPr lIns="91420" tIns="45711" rIns="91420" bIns="45711">
            <a:spAutoFit/>
          </a:bodyPr>
          <a:lstStyle/>
          <a:p>
            <a:pPr algn="ctr" eaLnBrk="0" hangingPunct="0">
              <a:defRPr/>
            </a:pPr>
            <a:r>
              <a:rPr lang="en-US" sz="3200" dirty="0">
                <a:solidFill>
                  <a:srgbClr val="000090"/>
                </a:solidFill>
                <a:latin typeface="Calibri"/>
                <a:ea typeface="ＭＳ Ｐゴシック"/>
                <a:cs typeface="Calibri"/>
              </a:rPr>
              <a:t>Inherent structure to </a:t>
            </a:r>
            <a:r>
              <a:rPr lang="en-US" sz="3200" dirty="0" err="1">
                <a:solidFill>
                  <a:srgbClr val="000090"/>
                </a:solidFill>
                <a:latin typeface="Calibri"/>
                <a:ea typeface="ＭＳ Ｐゴシック"/>
                <a:cs typeface="Calibri"/>
              </a:rPr>
              <a:t>geoinformation</a:t>
            </a:r>
            <a:r>
              <a:rPr lang="en-US" sz="3200" dirty="0">
                <a:solidFill>
                  <a:srgbClr val="000090"/>
                </a:solidFill>
                <a:latin typeface="Calibri"/>
                <a:ea typeface="ＭＳ Ｐゴシック"/>
                <a:cs typeface="Calibri"/>
              </a:rPr>
              <a:t> (Sinton, 1978) </a:t>
            </a:r>
            <a:endParaRPr lang="pt-BR" sz="3200" dirty="0">
              <a:solidFill>
                <a:srgbClr val="000090"/>
              </a:solidFill>
              <a:latin typeface="Calibri"/>
              <a:ea typeface="ＭＳ Ｐゴシック"/>
              <a:cs typeface="Calibri"/>
            </a:endParaRPr>
          </a:p>
        </p:txBody>
      </p:sp>
      <p:sp>
        <p:nvSpPr>
          <p:cNvPr id="5" name="Retângulo 4"/>
          <p:cNvSpPr/>
          <p:nvPr/>
        </p:nvSpPr>
        <p:spPr>
          <a:xfrm>
            <a:off x="0" y="1557338"/>
            <a:ext cx="9144000" cy="4030662"/>
          </a:xfrm>
          <a:prstGeom prst="rect">
            <a:avLst/>
          </a:prstGeom>
          <a:solidFill>
            <a:schemeClr val="accent6">
              <a:lumMod val="20000"/>
              <a:lumOff val="80000"/>
              <a:alpha val="80000"/>
            </a:schemeClr>
          </a:solidFill>
        </p:spPr>
        <p:txBody>
          <a:bodyPr lIns="91420" tIns="45711" rIns="91420" bIns="45711">
            <a:spAutoFit/>
          </a:bodyPr>
          <a:lstStyle/>
          <a:p>
            <a:pPr>
              <a:defRPr/>
            </a:pPr>
            <a:r>
              <a:rPr lang="en-GB" sz="3200" dirty="0">
                <a:solidFill>
                  <a:srgbClr val="000090"/>
                </a:solidFill>
                <a:latin typeface="Calibri"/>
                <a:cs typeface="Calibri"/>
              </a:rPr>
              <a:t>Fixing space, controlling time, and measuring theme results in a </a:t>
            </a:r>
            <a:r>
              <a:rPr lang="en-GB" sz="3200" i="1" dirty="0">
                <a:solidFill>
                  <a:srgbClr val="800000"/>
                </a:solidFill>
                <a:latin typeface="Calibri"/>
                <a:cs typeface="Calibri"/>
              </a:rPr>
              <a:t>time series</a:t>
            </a:r>
            <a:r>
              <a:rPr lang="en-GB" sz="3200" dirty="0">
                <a:solidFill>
                  <a:srgbClr val="000090"/>
                </a:solidFill>
                <a:latin typeface="Calibri"/>
                <a:cs typeface="Calibri"/>
              </a:rPr>
              <a:t>.</a:t>
            </a:r>
          </a:p>
          <a:p>
            <a:pPr>
              <a:defRPr/>
            </a:pPr>
            <a:endParaRPr lang="en-US" sz="3200" b="1" dirty="0">
              <a:solidFill>
                <a:srgbClr val="000090"/>
              </a:solidFill>
              <a:latin typeface="Calibri"/>
              <a:cs typeface="Calibri"/>
            </a:endParaRPr>
          </a:p>
          <a:p>
            <a:pPr>
              <a:defRPr/>
            </a:pPr>
            <a:r>
              <a:rPr lang="en-GB" sz="3200" dirty="0">
                <a:solidFill>
                  <a:srgbClr val="000090"/>
                </a:solidFill>
                <a:latin typeface="Calibri"/>
                <a:cs typeface="Calibri"/>
              </a:rPr>
              <a:t>Fixing theme, controlling time, and measuring space results in a </a:t>
            </a:r>
            <a:r>
              <a:rPr lang="en-GB" sz="3200" i="1" dirty="0">
                <a:solidFill>
                  <a:srgbClr val="800000"/>
                </a:solidFill>
                <a:latin typeface="Calibri"/>
                <a:cs typeface="Calibri"/>
              </a:rPr>
              <a:t>trajectory</a:t>
            </a:r>
            <a:r>
              <a:rPr lang="en-GB" sz="3200" dirty="0">
                <a:solidFill>
                  <a:srgbClr val="000090"/>
                </a:solidFill>
                <a:latin typeface="Calibri"/>
                <a:cs typeface="Calibri"/>
              </a:rPr>
              <a:t>.</a:t>
            </a:r>
          </a:p>
          <a:p>
            <a:pPr>
              <a:defRPr/>
            </a:pPr>
            <a:endParaRPr lang="en-US" sz="3200" b="1" dirty="0">
              <a:solidFill>
                <a:srgbClr val="000090"/>
              </a:solidFill>
              <a:latin typeface="Calibri"/>
              <a:cs typeface="Calibri"/>
            </a:endParaRPr>
          </a:p>
          <a:p>
            <a:pPr>
              <a:defRPr/>
            </a:pPr>
            <a:r>
              <a:rPr lang="en-GB" sz="3200" dirty="0">
                <a:solidFill>
                  <a:srgbClr val="000090"/>
                </a:solidFill>
                <a:latin typeface="Calibri"/>
                <a:cs typeface="Calibri"/>
              </a:rPr>
              <a:t>Fixing time, controlling space, and measuring theme results in a </a:t>
            </a:r>
            <a:r>
              <a:rPr lang="en-GB" sz="3200" i="1" dirty="0">
                <a:solidFill>
                  <a:srgbClr val="800000"/>
                </a:solidFill>
                <a:latin typeface="Calibri"/>
                <a:cs typeface="Calibri"/>
              </a:rPr>
              <a:t>coverage</a:t>
            </a:r>
            <a:r>
              <a:rPr lang="en-GB" sz="3200" dirty="0">
                <a:solidFill>
                  <a:srgbClr val="000090"/>
                </a:solidFill>
                <a:latin typeface="Calibri"/>
                <a:cs typeface="Calibri"/>
              </a:rPr>
              <a:t>.</a:t>
            </a:r>
            <a:endParaRPr lang="en-US" sz="3200" b="1" dirty="0">
              <a:solidFill>
                <a:srgbClr val="000090"/>
              </a:solidFill>
              <a:latin typeface="Calibri"/>
              <a:cs typeface="Calibri"/>
            </a:endParaRPr>
          </a:p>
        </p:txBody>
      </p:sp>
    </p:spTree>
    <p:extLst>
      <p:ext uri="{BB962C8B-B14F-4D97-AF65-F5344CB8AC3E}">
        <p14:creationId xmlns:p14="http://schemas.microsoft.com/office/powerpoint/2010/main" val="295274609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p:txBody>
          <a:bodyPr/>
          <a:lstStyle/>
          <a:p>
            <a:pPr eaLnBrk="1" hangingPunct="1">
              <a:tabLst>
                <a:tab pos="855663" algn="l"/>
              </a:tabLst>
            </a:pPr>
            <a:r>
              <a:rPr lang="en-US">
                <a:solidFill>
                  <a:srgbClr val="160082"/>
                </a:solidFill>
                <a:latin typeface="Calibri" charset="0"/>
                <a:cs typeface="Optima" charset="0"/>
                <a:sym typeface="Optima" charset="0"/>
              </a:rPr>
              <a:t>Time Series</a:t>
            </a:r>
          </a:p>
        </p:txBody>
      </p:sp>
      <p:pic>
        <p:nvPicPr>
          <p:cNvPr id="129026"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1341438"/>
            <a:ext cx="850106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CaixaDeTexto 5"/>
          <p:cNvSpPr txBox="1">
            <a:spLocks noChangeArrowheads="1"/>
          </p:cNvSpPr>
          <p:nvPr/>
        </p:nvSpPr>
        <p:spPr bwMode="auto">
          <a:xfrm>
            <a:off x="611188" y="4652963"/>
            <a:ext cx="8532812" cy="1077912"/>
          </a:xfrm>
          <a:prstGeom prst="rect">
            <a:avLst/>
          </a:prstGeom>
          <a:solidFill>
            <a:srgbClr val="D6D6EB">
              <a:alpha val="7097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r>
              <a:rPr lang="en-US" sz="3200">
                <a:solidFill>
                  <a:srgbClr val="00005E"/>
                </a:solidFill>
                <a:latin typeface="Calibri" charset="0"/>
                <a:cs typeface="Calibri" charset="0"/>
              </a:rPr>
              <a:t>Continuous variation of a property value over time</a:t>
            </a:r>
          </a:p>
          <a:p>
            <a:r>
              <a:rPr lang="en-US" sz="3200">
                <a:solidFill>
                  <a:srgbClr val="00005E"/>
                </a:solidFill>
                <a:latin typeface="Calibri" charset="0"/>
                <a:cs typeface="Calibri" charset="0"/>
              </a:rPr>
              <a:t>(water table depth sensors) in a fixed location  </a:t>
            </a:r>
          </a:p>
        </p:txBody>
      </p:sp>
    </p:spTree>
    <p:extLst>
      <p:ext uri="{BB962C8B-B14F-4D97-AF65-F5344CB8AC3E}">
        <p14:creationId xmlns:p14="http://schemas.microsoft.com/office/powerpoint/2010/main" val="163726657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2097" name="Picture 3" descr="Landsat_Gallery_378_1_fu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8" name="Text Box 13"/>
          <p:cNvSpPr txBox="1">
            <a:spLocks noChangeArrowheads="1"/>
          </p:cNvSpPr>
          <p:nvPr/>
        </p:nvSpPr>
        <p:spPr bwMode="auto">
          <a:xfrm>
            <a:off x="7524750" y="0"/>
            <a:ext cx="1619250" cy="347663"/>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2" tIns="45705" rIns="91412" bIns="45705">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eaLnBrk="1" hangingPunct="1">
              <a:spcBef>
                <a:spcPct val="50000"/>
              </a:spcBef>
            </a:pPr>
            <a:r>
              <a:rPr lang="en-US" sz="1600">
                <a:solidFill>
                  <a:srgbClr val="000000"/>
                </a:solidFill>
                <a:cs typeface="Arial" charset="0"/>
              </a:rPr>
              <a:t>source: USGS</a:t>
            </a:r>
          </a:p>
        </p:txBody>
      </p:sp>
      <p:sp>
        <p:nvSpPr>
          <p:cNvPr id="14" name="CaixaDeTexto 13"/>
          <p:cNvSpPr txBox="1"/>
          <p:nvPr/>
        </p:nvSpPr>
        <p:spPr>
          <a:xfrm>
            <a:off x="468313" y="3644900"/>
            <a:ext cx="8396287" cy="3232150"/>
          </a:xfrm>
          <a:prstGeom prst="rect">
            <a:avLst/>
          </a:prstGeom>
          <a:solidFill>
            <a:schemeClr val="accent2">
              <a:lumMod val="20000"/>
              <a:lumOff val="80000"/>
              <a:alpha val="83000"/>
            </a:schemeClr>
          </a:solidFill>
        </p:spPr>
        <p:txBody>
          <a:bodyPr lIns="91412" tIns="45705" rIns="91412" bIns="45705">
            <a:spAutoFit/>
          </a:bodyPr>
          <a:lstStyle/>
          <a:p>
            <a:pPr algn="ctr">
              <a:spcBef>
                <a:spcPts val="1200"/>
              </a:spcBef>
              <a:spcAft>
                <a:spcPts val="1200"/>
              </a:spcAft>
              <a:defRPr/>
            </a:pPr>
            <a:r>
              <a:rPr lang="x-none" sz="3200" b="1" dirty="0">
                <a:solidFill>
                  <a:srgbClr val="00007D">
                    <a:lumMod val="75000"/>
                  </a:srgbClr>
                </a:solidFill>
                <a:latin typeface="Calibri"/>
                <a:cs typeface="Calibri"/>
              </a:rPr>
              <a:t>Coverage: </a:t>
            </a:r>
          </a:p>
          <a:p>
            <a:pPr algn="ctr">
              <a:spcBef>
                <a:spcPts val="1200"/>
              </a:spcBef>
              <a:spcAft>
                <a:spcPts val="1200"/>
              </a:spcAft>
              <a:defRPr/>
            </a:pPr>
            <a:r>
              <a:rPr lang="en-US" sz="2800" dirty="0">
                <a:latin typeface="Calibri"/>
                <a:cs typeface="Calibri"/>
              </a:rPr>
              <a:t>A coverage represents the variation of a property within a spatial extent at a time. </a:t>
            </a:r>
          </a:p>
          <a:p>
            <a:pPr lvl="1">
              <a:spcBef>
                <a:spcPts val="1200"/>
              </a:spcBef>
              <a:spcAft>
                <a:spcPts val="1200"/>
              </a:spcAft>
              <a:defRPr/>
            </a:pPr>
            <a:r>
              <a:rPr lang="en-GB" sz="2800" dirty="0">
                <a:latin typeface="Calibri"/>
                <a:cs typeface="Calibri"/>
              </a:rPr>
              <a:t>Two-dimensional grids whose values change </a:t>
            </a:r>
          </a:p>
          <a:p>
            <a:pPr lvl="1">
              <a:spcBef>
                <a:spcPts val="1200"/>
              </a:spcBef>
              <a:spcAft>
                <a:spcPts val="1200"/>
              </a:spcAft>
              <a:defRPr/>
            </a:pPr>
            <a:r>
              <a:rPr lang="en-GB" sz="2800" dirty="0">
                <a:latin typeface="Calibri"/>
                <a:cs typeface="Calibri"/>
              </a:rPr>
              <a:t>Samples from fixed or moving geosensors. </a:t>
            </a:r>
            <a:endParaRPr lang="x-none" sz="2800" b="1" dirty="0">
              <a:solidFill>
                <a:srgbClr val="00007D">
                  <a:lumMod val="75000"/>
                </a:srgbClr>
              </a:solidFill>
              <a:latin typeface="Calibri"/>
              <a:cs typeface="Calibri"/>
            </a:endParaRPr>
          </a:p>
        </p:txBody>
      </p:sp>
    </p:spTree>
    <p:extLst>
      <p:ext uri="{BB962C8B-B14F-4D97-AF65-F5344CB8AC3E}">
        <p14:creationId xmlns:p14="http://schemas.microsoft.com/office/powerpoint/2010/main" val="31841962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ext Box 2"/>
          <p:cNvSpPr txBox="1">
            <a:spLocks noChangeArrowheads="1"/>
          </p:cNvSpPr>
          <p:nvPr/>
        </p:nvSpPr>
        <p:spPr bwMode="auto">
          <a:xfrm>
            <a:off x="7358063" y="3433763"/>
            <a:ext cx="1477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defTabSz="914400" fontAlgn="base">
              <a:spcBef>
                <a:spcPct val="50000"/>
              </a:spcBef>
              <a:spcAft>
                <a:spcPct val="0"/>
              </a:spcAft>
            </a:pPr>
            <a:r>
              <a:rPr lang="pt-BR" sz="2400" smtClean="0">
                <a:solidFill>
                  <a:srgbClr val="000000"/>
                </a:solidFill>
              </a:rPr>
              <a:t>f ( I</a:t>
            </a:r>
            <a:r>
              <a:rPr lang="pt-BR" sz="2400" baseline="-25000" smtClean="0">
                <a:solidFill>
                  <a:srgbClr val="000000"/>
                </a:solidFill>
              </a:rPr>
              <a:t>t+n</a:t>
            </a:r>
            <a:r>
              <a:rPr lang="pt-BR" sz="2400" smtClean="0">
                <a:solidFill>
                  <a:srgbClr val="000000"/>
                </a:solidFill>
              </a:rPr>
              <a:t> )</a:t>
            </a:r>
          </a:p>
        </p:txBody>
      </p:sp>
      <p:grpSp>
        <p:nvGrpSpPr>
          <p:cNvPr id="149506" name="Group 3"/>
          <p:cNvGrpSpPr>
            <a:grpSpLocks/>
          </p:cNvGrpSpPr>
          <p:nvPr/>
        </p:nvGrpSpPr>
        <p:grpSpPr bwMode="auto">
          <a:xfrm>
            <a:off x="606425" y="4271963"/>
            <a:ext cx="1335088" cy="1371600"/>
            <a:chOff x="3840" y="3024"/>
            <a:chExt cx="912" cy="864"/>
          </a:xfrm>
        </p:grpSpPr>
        <p:grpSp>
          <p:nvGrpSpPr>
            <p:cNvPr id="149557" name="Group 4"/>
            <p:cNvGrpSpPr>
              <a:grpSpLocks/>
            </p:cNvGrpSpPr>
            <p:nvPr/>
          </p:nvGrpSpPr>
          <p:grpSpPr bwMode="auto">
            <a:xfrm>
              <a:off x="3840" y="3024"/>
              <a:ext cx="912" cy="864"/>
              <a:chOff x="480" y="2736"/>
              <a:chExt cx="912" cy="864"/>
            </a:xfrm>
          </p:grpSpPr>
          <p:sp>
            <p:nvSpPr>
              <p:cNvPr id="149559" name="Rectangle 5"/>
              <p:cNvSpPr>
                <a:spLocks noChangeArrowheads="1"/>
              </p:cNvSpPr>
              <p:nvPr/>
            </p:nvSpPr>
            <p:spPr bwMode="auto">
              <a:xfrm>
                <a:off x="480" y="2736"/>
                <a:ext cx="912" cy="864"/>
              </a:xfrm>
              <a:prstGeom prst="rect">
                <a:avLst/>
              </a:prstGeom>
              <a:solidFill>
                <a:srgbClr val="CC9900"/>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pt-BR" sz="1400" smtClean="0">
                  <a:solidFill>
                    <a:srgbClr val="000000"/>
                  </a:solidFill>
                  <a:latin typeface="Arial" charset="0"/>
                  <a:ea typeface="ＭＳ Ｐゴシック" charset="0"/>
                  <a:cs typeface="ＭＳ Ｐゴシック" charset="0"/>
                </a:endParaRPr>
              </a:p>
            </p:txBody>
          </p:sp>
          <p:sp>
            <p:nvSpPr>
              <p:cNvPr id="149560" name="Line 6"/>
              <p:cNvSpPr>
                <a:spLocks noChangeShapeType="1"/>
              </p:cNvSpPr>
              <p:nvPr/>
            </p:nvSpPr>
            <p:spPr bwMode="auto">
              <a:xfrm>
                <a:off x="480" y="2928"/>
                <a:ext cx="912"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400" smtClean="0">
                  <a:solidFill>
                    <a:srgbClr val="000000"/>
                  </a:solidFill>
                  <a:latin typeface="Arial" charset="0"/>
                  <a:ea typeface="ＭＳ Ｐゴシック" charset="0"/>
                  <a:cs typeface="ＭＳ Ｐゴシック" charset="0"/>
                </a:endParaRPr>
              </a:p>
            </p:txBody>
          </p:sp>
          <p:sp>
            <p:nvSpPr>
              <p:cNvPr id="149561" name="Line 7"/>
              <p:cNvSpPr>
                <a:spLocks noChangeShapeType="1"/>
              </p:cNvSpPr>
              <p:nvPr/>
            </p:nvSpPr>
            <p:spPr bwMode="auto">
              <a:xfrm>
                <a:off x="480" y="3168"/>
                <a:ext cx="912"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400" smtClean="0">
                  <a:solidFill>
                    <a:srgbClr val="000000"/>
                  </a:solidFill>
                  <a:latin typeface="Arial" charset="0"/>
                  <a:ea typeface="ＭＳ Ｐゴシック" charset="0"/>
                  <a:cs typeface="ＭＳ Ｐゴシック" charset="0"/>
                </a:endParaRPr>
              </a:p>
            </p:txBody>
          </p:sp>
          <p:sp>
            <p:nvSpPr>
              <p:cNvPr id="149562" name="Line 8"/>
              <p:cNvSpPr>
                <a:spLocks noChangeShapeType="1"/>
              </p:cNvSpPr>
              <p:nvPr/>
            </p:nvSpPr>
            <p:spPr bwMode="auto">
              <a:xfrm>
                <a:off x="480" y="3408"/>
                <a:ext cx="912"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400" smtClean="0">
                  <a:solidFill>
                    <a:srgbClr val="000000"/>
                  </a:solidFill>
                  <a:latin typeface="Arial" charset="0"/>
                  <a:ea typeface="ＭＳ Ｐゴシック" charset="0"/>
                  <a:cs typeface="ＭＳ Ｐゴシック" charset="0"/>
                </a:endParaRPr>
              </a:p>
            </p:txBody>
          </p:sp>
          <p:sp>
            <p:nvSpPr>
              <p:cNvPr id="149563" name="Line 9"/>
              <p:cNvSpPr>
                <a:spLocks noChangeShapeType="1"/>
              </p:cNvSpPr>
              <p:nvPr/>
            </p:nvSpPr>
            <p:spPr bwMode="auto">
              <a:xfrm>
                <a:off x="672" y="2736"/>
                <a:ext cx="0" cy="86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400" smtClean="0">
                  <a:solidFill>
                    <a:srgbClr val="000000"/>
                  </a:solidFill>
                  <a:latin typeface="Arial" charset="0"/>
                  <a:ea typeface="ＭＳ Ｐゴシック" charset="0"/>
                  <a:cs typeface="ＭＳ Ｐゴシック" charset="0"/>
                </a:endParaRPr>
              </a:p>
            </p:txBody>
          </p:sp>
          <p:sp>
            <p:nvSpPr>
              <p:cNvPr id="149564" name="Line 10"/>
              <p:cNvSpPr>
                <a:spLocks noChangeShapeType="1"/>
              </p:cNvSpPr>
              <p:nvPr/>
            </p:nvSpPr>
            <p:spPr bwMode="auto">
              <a:xfrm>
                <a:off x="1152" y="2736"/>
                <a:ext cx="0" cy="86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400" smtClean="0">
                  <a:solidFill>
                    <a:srgbClr val="000000"/>
                  </a:solidFill>
                  <a:latin typeface="Arial" charset="0"/>
                  <a:ea typeface="ＭＳ Ｐゴシック" charset="0"/>
                  <a:cs typeface="ＭＳ Ｐゴシック" charset="0"/>
                </a:endParaRPr>
              </a:p>
            </p:txBody>
          </p:sp>
        </p:grpSp>
        <p:sp>
          <p:nvSpPr>
            <p:cNvPr id="149558" name="Line 11"/>
            <p:cNvSpPr>
              <a:spLocks noChangeShapeType="1"/>
            </p:cNvSpPr>
            <p:nvPr/>
          </p:nvSpPr>
          <p:spPr bwMode="auto">
            <a:xfrm>
              <a:off x="4272" y="3024"/>
              <a:ext cx="0" cy="86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400" smtClean="0">
                <a:solidFill>
                  <a:srgbClr val="000000"/>
                </a:solidFill>
                <a:latin typeface="Arial" charset="0"/>
                <a:ea typeface="ＭＳ Ｐゴシック" charset="0"/>
                <a:cs typeface="ＭＳ Ｐゴシック" charset="0"/>
              </a:endParaRPr>
            </a:p>
          </p:txBody>
        </p:sp>
      </p:grpSp>
      <p:grpSp>
        <p:nvGrpSpPr>
          <p:cNvPr id="149507" name="Group 12"/>
          <p:cNvGrpSpPr>
            <a:grpSpLocks/>
          </p:cNvGrpSpPr>
          <p:nvPr/>
        </p:nvGrpSpPr>
        <p:grpSpPr bwMode="auto">
          <a:xfrm>
            <a:off x="2505075" y="4271963"/>
            <a:ext cx="1336675" cy="1371600"/>
            <a:chOff x="3840" y="3024"/>
            <a:chExt cx="912" cy="864"/>
          </a:xfrm>
        </p:grpSpPr>
        <p:grpSp>
          <p:nvGrpSpPr>
            <p:cNvPr id="149549" name="Group 13"/>
            <p:cNvGrpSpPr>
              <a:grpSpLocks/>
            </p:cNvGrpSpPr>
            <p:nvPr/>
          </p:nvGrpSpPr>
          <p:grpSpPr bwMode="auto">
            <a:xfrm>
              <a:off x="3840" y="3024"/>
              <a:ext cx="912" cy="864"/>
              <a:chOff x="480" y="2736"/>
              <a:chExt cx="912" cy="864"/>
            </a:xfrm>
          </p:grpSpPr>
          <p:sp>
            <p:nvSpPr>
              <p:cNvPr id="149551" name="Rectangle 14"/>
              <p:cNvSpPr>
                <a:spLocks noChangeArrowheads="1"/>
              </p:cNvSpPr>
              <p:nvPr/>
            </p:nvSpPr>
            <p:spPr bwMode="auto">
              <a:xfrm>
                <a:off x="480" y="2736"/>
                <a:ext cx="912" cy="864"/>
              </a:xfrm>
              <a:prstGeom prst="rect">
                <a:avLst/>
              </a:prstGeom>
              <a:solidFill>
                <a:srgbClr val="CC9900"/>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pt-BR" sz="1400" smtClean="0">
                  <a:solidFill>
                    <a:srgbClr val="000000"/>
                  </a:solidFill>
                  <a:latin typeface="Arial" charset="0"/>
                  <a:ea typeface="ＭＳ Ｐゴシック" charset="0"/>
                  <a:cs typeface="ＭＳ Ｐゴシック" charset="0"/>
                </a:endParaRPr>
              </a:p>
            </p:txBody>
          </p:sp>
          <p:sp>
            <p:nvSpPr>
              <p:cNvPr id="149552" name="Line 15"/>
              <p:cNvSpPr>
                <a:spLocks noChangeShapeType="1"/>
              </p:cNvSpPr>
              <p:nvPr/>
            </p:nvSpPr>
            <p:spPr bwMode="auto">
              <a:xfrm>
                <a:off x="480" y="2928"/>
                <a:ext cx="912"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400" smtClean="0">
                  <a:solidFill>
                    <a:srgbClr val="000000"/>
                  </a:solidFill>
                  <a:latin typeface="Arial" charset="0"/>
                  <a:ea typeface="ＭＳ Ｐゴシック" charset="0"/>
                  <a:cs typeface="ＭＳ Ｐゴシック" charset="0"/>
                </a:endParaRPr>
              </a:p>
            </p:txBody>
          </p:sp>
          <p:sp>
            <p:nvSpPr>
              <p:cNvPr id="149553" name="Line 16"/>
              <p:cNvSpPr>
                <a:spLocks noChangeShapeType="1"/>
              </p:cNvSpPr>
              <p:nvPr/>
            </p:nvSpPr>
            <p:spPr bwMode="auto">
              <a:xfrm>
                <a:off x="480" y="3168"/>
                <a:ext cx="912"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400" smtClean="0">
                  <a:solidFill>
                    <a:srgbClr val="000000"/>
                  </a:solidFill>
                  <a:latin typeface="Arial" charset="0"/>
                  <a:ea typeface="ＭＳ Ｐゴシック" charset="0"/>
                  <a:cs typeface="ＭＳ Ｐゴシック" charset="0"/>
                </a:endParaRPr>
              </a:p>
            </p:txBody>
          </p:sp>
          <p:sp>
            <p:nvSpPr>
              <p:cNvPr id="149554" name="Line 17"/>
              <p:cNvSpPr>
                <a:spLocks noChangeShapeType="1"/>
              </p:cNvSpPr>
              <p:nvPr/>
            </p:nvSpPr>
            <p:spPr bwMode="auto">
              <a:xfrm>
                <a:off x="480" y="3408"/>
                <a:ext cx="912"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400" smtClean="0">
                  <a:solidFill>
                    <a:srgbClr val="000000"/>
                  </a:solidFill>
                  <a:latin typeface="Arial" charset="0"/>
                  <a:ea typeface="ＭＳ Ｐゴシック" charset="0"/>
                  <a:cs typeface="ＭＳ Ｐゴシック" charset="0"/>
                </a:endParaRPr>
              </a:p>
            </p:txBody>
          </p:sp>
          <p:sp>
            <p:nvSpPr>
              <p:cNvPr id="149555" name="Line 18"/>
              <p:cNvSpPr>
                <a:spLocks noChangeShapeType="1"/>
              </p:cNvSpPr>
              <p:nvPr/>
            </p:nvSpPr>
            <p:spPr bwMode="auto">
              <a:xfrm>
                <a:off x="672" y="2736"/>
                <a:ext cx="0" cy="86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400" smtClean="0">
                  <a:solidFill>
                    <a:srgbClr val="000000"/>
                  </a:solidFill>
                  <a:latin typeface="Arial" charset="0"/>
                  <a:ea typeface="ＭＳ Ｐゴシック" charset="0"/>
                  <a:cs typeface="ＭＳ Ｐゴシック" charset="0"/>
                </a:endParaRPr>
              </a:p>
            </p:txBody>
          </p:sp>
          <p:sp>
            <p:nvSpPr>
              <p:cNvPr id="149556" name="Line 19"/>
              <p:cNvSpPr>
                <a:spLocks noChangeShapeType="1"/>
              </p:cNvSpPr>
              <p:nvPr/>
            </p:nvSpPr>
            <p:spPr bwMode="auto">
              <a:xfrm>
                <a:off x="1152" y="2736"/>
                <a:ext cx="0" cy="86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400" smtClean="0">
                  <a:solidFill>
                    <a:srgbClr val="000000"/>
                  </a:solidFill>
                  <a:latin typeface="Arial" charset="0"/>
                  <a:ea typeface="ＭＳ Ｐゴシック" charset="0"/>
                  <a:cs typeface="ＭＳ Ｐゴシック" charset="0"/>
                </a:endParaRPr>
              </a:p>
            </p:txBody>
          </p:sp>
        </p:grpSp>
        <p:sp>
          <p:nvSpPr>
            <p:cNvPr id="149550" name="Line 20"/>
            <p:cNvSpPr>
              <a:spLocks noChangeShapeType="1"/>
            </p:cNvSpPr>
            <p:nvPr/>
          </p:nvSpPr>
          <p:spPr bwMode="auto">
            <a:xfrm>
              <a:off x="4272" y="3024"/>
              <a:ext cx="0" cy="86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400" smtClean="0">
                <a:solidFill>
                  <a:srgbClr val="000000"/>
                </a:solidFill>
                <a:latin typeface="Arial" charset="0"/>
                <a:ea typeface="ＭＳ Ｐゴシック" charset="0"/>
                <a:cs typeface="ＭＳ Ｐゴシック" charset="0"/>
              </a:endParaRPr>
            </a:p>
          </p:txBody>
        </p:sp>
      </p:grpSp>
      <p:grpSp>
        <p:nvGrpSpPr>
          <p:cNvPr id="149508" name="Group 21"/>
          <p:cNvGrpSpPr>
            <a:grpSpLocks/>
          </p:cNvGrpSpPr>
          <p:nvPr/>
        </p:nvGrpSpPr>
        <p:grpSpPr bwMode="auto">
          <a:xfrm>
            <a:off x="4475163" y="4271963"/>
            <a:ext cx="1336675" cy="1371600"/>
            <a:chOff x="3840" y="3024"/>
            <a:chExt cx="912" cy="864"/>
          </a:xfrm>
        </p:grpSpPr>
        <p:grpSp>
          <p:nvGrpSpPr>
            <p:cNvPr id="149541" name="Group 22"/>
            <p:cNvGrpSpPr>
              <a:grpSpLocks/>
            </p:cNvGrpSpPr>
            <p:nvPr/>
          </p:nvGrpSpPr>
          <p:grpSpPr bwMode="auto">
            <a:xfrm>
              <a:off x="3840" y="3024"/>
              <a:ext cx="912" cy="864"/>
              <a:chOff x="480" y="2736"/>
              <a:chExt cx="912" cy="864"/>
            </a:xfrm>
          </p:grpSpPr>
          <p:sp>
            <p:nvSpPr>
              <p:cNvPr id="149543" name="Rectangle 23"/>
              <p:cNvSpPr>
                <a:spLocks noChangeArrowheads="1"/>
              </p:cNvSpPr>
              <p:nvPr/>
            </p:nvSpPr>
            <p:spPr bwMode="auto">
              <a:xfrm>
                <a:off x="480" y="2736"/>
                <a:ext cx="912" cy="864"/>
              </a:xfrm>
              <a:prstGeom prst="rect">
                <a:avLst/>
              </a:prstGeom>
              <a:solidFill>
                <a:srgbClr val="CC9900"/>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pt-BR" sz="1400" smtClean="0">
                  <a:solidFill>
                    <a:srgbClr val="000000"/>
                  </a:solidFill>
                  <a:latin typeface="Arial" charset="0"/>
                  <a:ea typeface="ＭＳ Ｐゴシック" charset="0"/>
                  <a:cs typeface="ＭＳ Ｐゴシック" charset="0"/>
                </a:endParaRPr>
              </a:p>
            </p:txBody>
          </p:sp>
          <p:sp>
            <p:nvSpPr>
              <p:cNvPr id="149544" name="Line 24"/>
              <p:cNvSpPr>
                <a:spLocks noChangeShapeType="1"/>
              </p:cNvSpPr>
              <p:nvPr/>
            </p:nvSpPr>
            <p:spPr bwMode="auto">
              <a:xfrm>
                <a:off x="480" y="2928"/>
                <a:ext cx="912"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400" smtClean="0">
                  <a:solidFill>
                    <a:srgbClr val="000000"/>
                  </a:solidFill>
                  <a:latin typeface="Arial" charset="0"/>
                  <a:ea typeface="ＭＳ Ｐゴシック" charset="0"/>
                  <a:cs typeface="ＭＳ Ｐゴシック" charset="0"/>
                </a:endParaRPr>
              </a:p>
            </p:txBody>
          </p:sp>
          <p:sp>
            <p:nvSpPr>
              <p:cNvPr id="149545" name="Line 25"/>
              <p:cNvSpPr>
                <a:spLocks noChangeShapeType="1"/>
              </p:cNvSpPr>
              <p:nvPr/>
            </p:nvSpPr>
            <p:spPr bwMode="auto">
              <a:xfrm>
                <a:off x="480" y="3168"/>
                <a:ext cx="912"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400" smtClean="0">
                  <a:solidFill>
                    <a:srgbClr val="000000"/>
                  </a:solidFill>
                  <a:latin typeface="Arial" charset="0"/>
                  <a:ea typeface="ＭＳ Ｐゴシック" charset="0"/>
                  <a:cs typeface="ＭＳ Ｐゴシック" charset="0"/>
                </a:endParaRPr>
              </a:p>
            </p:txBody>
          </p:sp>
          <p:sp>
            <p:nvSpPr>
              <p:cNvPr id="149546" name="Line 26"/>
              <p:cNvSpPr>
                <a:spLocks noChangeShapeType="1"/>
              </p:cNvSpPr>
              <p:nvPr/>
            </p:nvSpPr>
            <p:spPr bwMode="auto">
              <a:xfrm>
                <a:off x="480" y="3408"/>
                <a:ext cx="912"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400" smtClean="0">
                  <a:solidFill>
                    <a:srgbClr val="000000"/>
                  </a:solidFill>
                  <a:latin typeface="Arial" charset="0"/>
                  <a:ea typeface="ＭＳ Ｐゴシック" charset="0"/>
                  <a:cs typeface="ＭＳ Ｐゴシック" charset="0"/>
                </a:endParaRPr>
              </a:p>
            </p:txBody>
          </p:sp>
          <p:sp>
            <p:nvSpPr>
              <p:cNvPr id="149547" name="Line 27"/>
              <p:cNvSpPr>
                <a:spLocks noChangeShapeType="1"/>
              </p:cNvSpPr>
              <p:nvPr/>
            </p:nvSpPr>
            <p:spPr bwMode="auto">
              <a:xfrm>
                <a:off x="672" y="2736"/>
                <a:ext cx="0" cy="86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400" smtClean="0">
                  <a:solidFill>
                    <a:srgbClr val="000000"/>
                  </a:solidFill>
                  <a:latin typeface="Arial" charset="0"/>
                  <a:ea typeface="ＭＳ Ｐゴシック" charset="0"/>
                  <a:cs typeface="ＭＳ Ｐゴシック" charset="0"/>
                </a:endParaRPr>
              </a:p>
            </p:txBody>
          </p:sp>
          <p:sp>
            <p:nvSpPr>
              <p:cNvPr id="149548" name="Line 28"/>
              <p:cNvSpPr>
                <a:spLocks noChangeShapeType="1"/>
              </p:cNvSpPr>
              <p:nvPr/>
            </p:nvSpPr>
            <p:spPr bwMode="auto">
              <a:xfrm>
                <a:off x="1152" y="2736"/>
                <a:ext cx="0" cy="86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400" smtClean="0">
                  <a:solidFill>
                    <a:srgbClr val="000000"/>
                  </a:solidFill>
                  <a:latin typeface="Arial" charset="0"/>
                  <a:ea typeface="ＭＳ Ｐゴシック" charset="0"/>
                  <a:cs typeface="ＭＳ Ｐゴシック" charset="0"/>
                </a:endParaRPr>
              </a:p>
            </p:txBody>
          </p:sp>
        </p:grpSp>
        <p:sp>
          <p:nvSpPr>
            <p:cNvPr id="149542" name="Line 29"/>
            <p:cNvSpPr>
              <a:spLocks noChangeShapeType="1"/>
            </p:cNvSpPr>
            <p:nvPr/>
          </p:nvSpPr>
          <p:spPr bwMode="auto">
            <a:xfrm>
              <a:off x="4272" y="3024"/>
              <a:ext cx="0" cy="86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400" smtClean="0">
                <a:solidFill>
                  <a:srgbClr val="000000"/>
                </a:solidFill>
                <a:latin typeface="Arial" charset="0"/>
                <a:ea typeface="ＭＳ Ｐゴシック" charset="0"/>
                <a:cs typeface="ＭＳ Ｐゴシック" charset="0"/>
              </a:endParaRPr>
            </a:p>
          </p:txBody>
        </p:sp>
      </p:grpSp>
      <p:grpSp>
        <p:nvGrpSpPr>
          <p:cNvPr id="149509" name="Group 30"/>
          <p:cNvGrpSpPr>
            <a:grpSpLocks/>
          </p:cNvGrpSpPr>
          <p:nvPr/>
        </p:nvGrpSpPr>
        <p:grpSpPr bwMode="auto">
          <a:xfrm>
            <a:off x="7358063" y="4271963"/>
            <a:ext cx="1338262" cy="1371600"/>
            <a:chOff x="3840" y="3024"/>
            <a:chExt cx="912" cy="864"/>
          </a:xfrm>
        </p:grpSpPr>
        <p:grpSp>
          <p:nvGrpSpPr>
            <p:cNvPr id="149533" name="Group 31"/>
            <p:cNvGrpSpPr>
              <a:grpSpLocks/>
            </p:cNvGrpSpPr>
            <p:nvPr/>
          </p:nvGrpSpPr>
          <p:grpSpPr bwMode="auto">
            <a:xfrm>
              <a:off x="3840" y="3024"/>
              <a:ext cx="912" cy="864"/>
              <a:chOff x="480" y="2736"/>
              <a:chExt cx="912" cy="864"/>
            </a:xfrm>
          </p:grpSpPr>
          <p:sp>
            <p:nvSpPr>
              <p:cNvPr id="149535" name="Rectangle 32"/>
              <p:cNvSpPr>
                <a:spLocks noChangeArrowheads="1"/>
              </p:cNvSpPr>
              <p:nvPr/>
            </p:nvSpPr>
            <p:spPr bwMode="auto">
              <a:xfrm>
                <a:off x="480" y="2736"/>
                <a:ext cx="912" cy="864"/>
              </a:xfrm>
              <a:prstGeom prst="rect">
                <a:avLst/>
              </a:prstGeom>
              <a:solidFill>
                <a:srgbClr val="CC9900"/>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pt-BR" sz="1400" smtClean="0">
                  <a:solidFill>
                    <a:srgbClr val="000000"/>
                  </a:solidFill>
                  <a:latin typeface="Arial" charset="0"/>
                  <a:ea typeface="ＭＳ Ｐゴシック" charset="0"/>
                  <a:cs typeface="ＭＳ Ｐゴシック" charset="0"/>
                </a:endParaRPr>
              </a:p>
            </p:txBody>
          </p:sp>
          <p:sp>
            <p:nvSpPr>
              <p:cNvPr id="149536" name="Line 33"/>
              <p:cNvSpPr>
                <a:spLocks noChangeShapeType="1"/>
              </p:cNvSpPr>
              <p:nvPr/>
            </p:nvSpPr>
            <p:spPr bwMode="auto">
              <a:xfrm>
                <a:off x="480" y="2928"/>
                <a:ext cx="912"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400" smtClean="0">
                  <a:solidFill>
                    <a:srgbClr val="000000"/>
                  </a:solidFill>
                  <a:latin typeface="Arial" charset="0"/>
                  <a:ea typeface="ＭＳ Ｐゴシック" charset="0"/>
                  <a:cs typeface="ＭＳ Ｐゴシック" charset="0"/>
                </a:endParaRPr>
              </a:p>
            </p:txBody>
          </p:sp>
          <p:sp>
            <p:nvSpPr>
              <p:cNvPr id="149537" name="Line 34"/>
              <p:cNvSpPr>
                <a:spLocks noChangeShapeType="1"/>
              </p:cNvSpPr>
              <p:nvPr/>
            </p:nvSpPr>
            <p:spPr bwMode="auto">
              <a:xfrm>
                <a:off x="480" y="3168"/>
                <a:ext cx="912"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400" smtClean="0">
                  <a:solidFill>
                    <a:srgbClr val="000000"/>
                  </a:solidFill>
                  <a:latin typeface="Arial" charset="0"/>
                  <a:ea typeface="ＭＳ Ｐゴシック" charset="0"/>
                  <a:cs typeface="ＭＳ Ｐゴシック" charset="0"/>
                </a:endParaRPr>
              </a:p>
            </p:txBody>
          </p:sp>
          <p:sp>
            <p:nvSpPr>
              <p:cNvPr id="149538" name="Line 35"/>
              <p:cNvSpPr>
                <a:spLocks noChangeShapeType="1"/>
              </p:cNvSpPr>
              <p:nvPr/>
            </p:nvSpPr>
            <p:spPr bwMode="auto">
              <a:xfrm>
                <a:off x="480" y="3408"/>
                <a:ext cx="912"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400" smtClean="0">
                  <a:solidFill>
                    <a:srgbClr val="000000"/>
                  </a:solidFill>
                  <a:latin typeface="Arial" charset="0"/>
                  <a:ea typeface="ＭＳ Ｐゴシック" charset="0"/>
                  <a:cs typeface="ＭＳ Ｐゴシック" charset="0"/>
                </a:endParaRPr>
              </a:p>
            </p:txBody>
          </p:sp>
          <p:sp>
            <p:nvSpPr>
              <p:cNvPr id="149539" name="Line 36"/>
              <p:cNvSpPr>
                <a:spLocks noChangeShapeType="1"/>
              </p:cNvSpPr>
              <p:nvPr/>
            </p:nvSpPr>
            <p:spPr bwMode="auto">
              <a:xfrm>
                <a:off x="672" y="2736"/>
                <a:ext cx="0" cy="86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400" smtClean="0">
                  <a:solidFill>
                    <a:srgbClr val="000000"/>
                  </a:solidFill>
                  <a:latin typeface="Arial" charset="0"/>
                  <a:ea typeface="ＭＳ Ｐゴシック" charset="0"/>
                  <a:cs typeface="ＭＳ Ｐゴシック" charset="0"/>
                </a:endParaRPr>
              </a:p>
            </p:txBody>
          </p:sp>
          <p:sp>
            <p:nvSpPr>
              <p:cNvPr id="149540" name="Line 37"/>
              <p:cNvSpPr>
                <a:spLocks noChangeShapeType="1"/>
              </p:cNvSpPr>
              <p:nvPr/>
            </p:nvSpPr>
            <p:spPr bwMode="auto">
              <a:xfrm>
                <a:off x="1152" y="2736"/>
                <a:ext cx="0" cy="86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400" smtClean="0">
                  <a:solidFill>
                    <a:srgbClr val="000000"/>
                  </a:solidFill>
                  <a:latin typeface="Arial" charset="0"/>
                  <a:ea typeface="ＭＳ Ｐゴシック" charset="0"/>
                  <a:cs typeface="ＭＳ Ｐゴシック" charset="0"/>
                </a:endParaRPr>
              </a:p>
            </p:txBody>
          </p:sp>
        </p:grpSp>
        <p:sp>
          <p:nvSpPr>
            <p:cNvPr id="149534" name="Line 38"/>
            <p:cNvSpPr>
              <a:spLocks noChangeShapeType="1"/>
            </p:cNvSpPr>
            <p:nvPr/>
          </p:nvSpPr>
          <p:spPr bwMode="auto">
            <a:xfrm>
              <a:off x="4272" y="3024"/>
              <a:ext cx="0" cy="86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400" smtClean="0">
                <a:solidFill>
                  <a:srgbClr val="000000"/>
                </a:solidFill>
                <a:latin typeface="Arial" charset="0"/>
                <a:ea typeface="ＭＳ Ｐゴシック" charset="0"/>
                <a:cs typeface="ＭＳ Ｐゴシック" charset="0"/>
              </a:endParaRPr>
            </a:p>
          </p:txBody>
        </p:sp>
      </p:grpSp>
      <p:sp>
        <p:nvSpPr>
          <p:cNvPr id="149510" name="AutoShape 39"/>
          <p:cNvSpPr>
            <a:spLocks noChangeArrowheads="1"/>
          </p:cNvSpPr>
          <p:nvPr/>
        </p:nvSpPr>
        <p:spPr bwMode="auto">
          <a:xfrm>
            <a:off x="3841750" y="4805363"/>
            <a:ext cx="563563" cy="228600"/>
          </a:xfrm>
          <a:prstGeom prst="rightArrow">
            <a:avLst>
              <a:gd name="adj1" fmla="val 50000"/>
              <a:gd name="adj2" fmla="val 61632"/>
            </a:avLst>
          </a:prstGeom>
          <a:solidFill>
            <a:schemeClr val="tx1"/>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pt-BR" sz="1400" smtClean="0">
              <a:solidFill>
                <a:srgbClr val="000000"/>
              </a:solidFill>
              <a:latin typeface="Arial" charset="0"/>
              <a:ea typeface="ＭＳ Ｐゴシック" charset="0"/>
              <a:cs typeface="ＭＳ Ｐゴシック" charset="0"/>
            </a:endParaRPr>
          </a:p>
        </p:txBody>
      </p:sp>
      <p:sp>
        <p:nvSpPr>
          <p:cNvPr id="149511" name="AutoShape 40"/>
          <p:cNvSpPr>
            <a:spLocks noChangeArrowheads="1"/>
          </p:cNvSpPr>
          <p:nvPr/>
        </p:nvSpPr>
        <p:spPr bwMode="auto">
          <a:xfrm>
            <a:off x="1941513" y="4805363"/>
            <a:ext cx="563562" cy="228600"/>
          </a:xfrm>
          <a:prstGeom prst="rightArrow">
            <a:avLst>
              <a:gd name="adj1" fmla="val 50000"/>
              <a:gd name="adj2" fmla="val 61632"/>
            </a:avLst>
          </a:prstGeom>
          <a:solidFill>
            <a:schemeClr val="tx1"/>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pt-BR" sz="1400" smtClean="0">
              <a:solidFill>
                <a:srgbClr val="000000"/>
              </a:solidFill>
              <a:latin typeface="Arial" charset="0"/>
              <a:ea typeface="ＭＳ Ｐゴシック" charset="0"/>
              <a:cs typeface="ＭＳ Ｐゴシック" charset="0"/>
            </a:endParaRPr>
          </a:p>
        </p:txBody>
      </p:sp>
      <p:sp>
        <p:nvSpPr>
          <p:cNvPr id="149512" name="Text Box 41"/>
          <p:cNvSpPr txBox="1">
            <a:spLocks noChangeArrowheads="1"/>
          </p:cNvSpPr>
          <p:nvPr/>
        </p:nvSpPr>
        <p:spPr bwMode="auto">
          <a:xfrm>
            <a:off x="6234113" y="4500563"/>
            <a:ext cx="7731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defTabSz="914400" fontAlgn="base">
              <a:spcBef>
                <a:spcPct val="50000"/>
              </a:spcBef>
              <a:spcAft>
                <a:spcPct val="0"/>
              </a:spcAft>
            </a:pPr>
            <a:r>
              <a:rPr lang="pt-BR" sz="4000" b="1" smtClean="0">
                <a:solidFill>
                  <a:srgbClr val="000000"/>
                </a:solidFill>
                <a:latin typeface="Times New Roman" charset="0"/>
              </a:rPr>
              <a:t>. . </a:t>
            </a:r>
          </a:p>
        </p:txBody>
      </p:sp>
      <p:sp>
        <p:nvSpPr>
          <p:cNvPr id="149513" name="AutoShape 42"/>
          <p:cNvSpPr>
            <a:spLocks noChangeArrowheads="1"/>
          </p:cNvSpPr>
          <p:nvPr/>
        </p:nvSpPr>
        <p:spPr bwMode="auto">
          <a:xfrm>
            <a:off x="6935788" y="4881563"/>
            <a:ext cx="422275" cy="152400"/>
          </a:xfrm>
          <a:prstGeom prst="rightArrow">
            <a:avLst>
              <a:gd name="adj1" fmla="val 50000"/>
              <a:gd name="adj2" fmla="val 69271"/>
            </a:avLst>
          </a:prstGeom>
          <a:solidFill>
            <a:schemeClr val="tx1"/>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pt-BR" sz="1400" smtClean="0">
              <a:solidFill>
                <a:srgbClr val="000000"/>
              </a:solidFill>
              <a:latin typeface="Arial" charset="0"/>
              <a:ea typeface="ＭＳ Ｐゴシック" charset="0"/>
              <a:cs typeface="ＭＳ Ｐゴシック" charset="0"/>
            </a:endParaRPr>
          </a:p>
        </p:txBody>
      </p:sp>
      <p:sp>
        <p:nvSpPr>
          <p:cNvPr id="149514" name="AutoShape 43"/>
          <p:cNvSpPr>
            <a:spLocks noChangeArrowheads="1"/>
          </p:cNvSpPr>
          <p:nvPr/>
        </p:nvSpPr>
        <p:spPr bwMode="auto">
          <a:xfrm>
            <a:off x="5811838" y="4881563"/>
            <a:ext cx="422275" cy="152400"/>
          </a:xfrm>
          <a:prstGeom prst="rightArrow">
            <a:avLst>
              <a:gd name="adj1" fmla="val 50000"/>
              <a:gd name="adj2" fmla="val 69271"/>
            </a:avLst>
          </a:prstGeom>
          <a:solidFill>
            <a:schemeClr val="tx1"/>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pt-BR" sz="1400" smtClean="0">
              <a:solidFill>
                <a:srgbClr val="000000"/>
              </a:solidFill>
              <a:latin typeface="Arial" charset="0"/>
              <a:ea typeface="ＭＳ Ｐゴシック" charset="0"/>
              <a:cs typeface="ＭＳ Ｐゴシック" charset="0"/>
            </a:endParaRPr>
          </a:p>
        </p:txBody>
      </p:sp>
      <p:sp>
        <p:nvSpPr>
          <p:cNvPr id="149515" name="Text Box 44"/>
          <p:cNvSpPr txBox="1">
            <a:spLocks noChangeArrowheads="1"/>
          </p:cNvSpPr>
          <p:nvPr/>
        </p:nvSpPr>
        <p:spPr bwMode="auto">
          <a:xfrm>
            <a:off x="4051300" y="4195763"/>
            <a:ext cx="212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defTabSz="914400" fontAlgn="base">
              <a:spcBef>
                <a:spcPct val="50000"/>
              </a:spcBef>
              <a:spcAft>
                <a:spcPct val="0"/>
              </a:spcAft>
            </a:pPr>
            <a:r>
              <a:rPr lang="pt-BR" sz="2400" smtClean="0">
                <a:solidFill>
                  <a:srgbClr val="000000"/>
                </a:solidFill>
                <a:latin typeface="Times New Roman" charset="0"/>
              </a:rPr>
              <a:t>F</a:t>
            </a:r>
          </a:p>
        </p:txBody>
      </p:sp>
      <p:sp>
        <p:nvSpPr>
          <p:cNvPr id="149516" name="Text Box 45"/>
          <p:cNvSpPr txBox="1">
            <a:spLocks noChangeArrowheads="1"/>
          </p:cNvSpPr>
          <p:nvPr/>
        </p:nvSpPr>
        <p:spPr bwMode="auto">
          <a:xfrm>
            <a:off x="2082800" y="4195763"/>
            <a:ext cx="42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defTabSz="914400" fontAlgn="base">
              <a:spcBef>
                <a:spcPct val="50000"/>
              </a:spcBef>
              <a:spcAft>
                <a:spcPct val="0"/>
              </a:spcAft>
            </a:pPr>
            <a:r>
              <a:rPr lang="pt-BR" sz="2400" smtClean="0">
                <a:solidFill>
                  <a:srgbClr val="000000"/>
                </a:solidFill>
                <a:latin typeface="Times New Roman" charset="0"/>
              </a:rPr>
              <a:t>F</a:t>
            </a:r>
          </a:p>
        </p:txBody>
      </p:sp>
      <p:sp>
        <p:nvSpPr>
          <p:cNvPr id="149517" name="Line 46"/>
          <p:cNvSpPr>
            <a:spLocks noChangeShapeType="1"/>
          </p:cNvSpPr>
          <p:nvPr/>
        </p:nvSpPr>
        <p:spPr bwMode="auto">
          <a:xfrm>
            <a:off x="2154238" y="4195763"/>
            <a:ext cx="209550"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400" smtClean="0">
              <a:solidFill>
                <a:srgbClr val="000000"/>
              </a:solidFill>
              <a:latin typeface="Arial" charset="0"/>
              <a:ea typeface="ＭＳ Ｐゴシック" charset="0"/>
              <a:cs typeface="ＭＳ Ｐゴシック" charset="0"/>
            </a:endParaRPr>
          </a:p>
        </p:txBody>
      </p:sp>
      <p:sp>
        <p:nvSpPr>
          <p:cNvPr id="149518" name="Line 47"/>
          <p:cNvSpPr>
            <a:spLocks noChangeShapeType="1"/>
          </p:cNvSpPr>
          <p:nvPr/>
        </p:nvSpPr>
        <p:spPr bwMode="auto">
          <a:xfrm>
            <a:off x="4124325" y="4195763"/>
            <a:ext cx="209550"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400" smtClean="0">
              <a:solidFill>
                <a:srgbClr val="000000"/>
              </a:solidFill>
              <a:latin typeface="Arial" charset="0"/>
              <a:ea typeface="ＭＳ Ｐゴシック" charset="0"/>
              <a:cs typeface="ＭＳ Ｐゴシック" charset="0"/>
            </a:endParaRPr>
          </a:p>
        </p:txBody>
      </p:sp>
      <p:sp>
        <p:nvSpPr>
          <p:cNvPr id="149519" name="Text Box 48"/>
          <p:cNvSpPr txBox="1">
            <a:spLocks noChangeArrowheads="1"/>
          </p:cNvSpPr>
          <p:nvPr/>
        </p:nvSpPr>
        <p:spPr bwMode="auto">
          <a:xfrm>
            <a:off x="676275" y="3357563"/>
            <a:ext cx="1277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defTabSz="914400" fontAlgn="base">
              <a:spcBef>
                <a:spcPct val="50000"/>
              </a:spcBef>
              <a:spcAft>
                <a:spcPct val="0"/>
              </a:spcAft>
            </a:pPr>
            <a:r>
              <a:rPr lang="pt-BR" sz="2400" smtClean="0">
                <a:solidFill>
                  <a:srgbClr val="000000"/>
                </a:solidFill>
              </a:rPr>
              <a:t>f (I</a:t>
            </a:r>
            <a:r>
              <a:rPr lang="pt-BR" sz="2400" baseline="-25000" smtClean="0">
                <a:solidFill>
                  <a:srgbClr val="000000"/>
                </a:solidFill>
              </a:rPr>
              <a:t>t</a:t>
            </a:r>
            <a:r>
              <a:rPr lang="pt-BR" sz="2400" smtClean="0">
                <a:solidFill>
                  <a:srgbClr val="000000"/>
                </a:solidFill>
              </a:rPr>
              <a:t>)</a:t>
            </a:r>
          </a:p>
        </p:txBody>
      </p:sp>
      <p:sp>
        <p:nvSpPr>
          <p:cNvPr id="149520" name="Text Box 49"/>
          <p:cNvSpPr txBox="1">
            <a:spLocks noChangeArrowheads="1"/>
          </p:cNvSpPr>
          <p:nvPr/>
        </p:nvSpPr>
        <p:spPr bwMode="auto">
          <a:xfrm>
            <a:off x="2576513" y="3357563"/>
            <a:ext cx="166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defTabSz="914400" fontAlgn="base">
              <a:spcBef>
                <a:spcPct val="50000"/>
              </a:spcBef>
              <a:spcAft>
                <a:spcPct val="0"/>
              </a:spcAft>
            </a:pPr>
            <a:r>
              <a:rPr lang="pt-BR" sz="2400" smtClean="0">
                <a:solidFill>
                  <a:srgbClr val="000000"/>
                </a:solidFill>
              </a:rPr>
              <a:t>f (I</a:t>
            </a:r>
            <a:r>
              <a:rPr lang="pt-BR" sz="2400" baseline="-25000" smtClean="0">
                <a:solidFill>
                  <a:srgbClr val="000000"/>
                </a:solidFill>
              </a:rPr>
              <a:t>t+1</a:t>
            </a:r>
            <a:r>
              <a:rPr lang="pt-BR" sz="2400" smtClean="0">
                <a:solidFill>
                  <a:srgbClr val="000000"/>
                </a:solidFill>
              </a:rPr>
              <a:t>)</a:t>
            </a:r>
          </a:p>
        </p:txBody>
      </p:sp>
      <p:sp>
        <p:nvSpPr>
          <p:cNvPr id="149521" name="Text Box 50"/>
          <p:cNvSpPr txBox="1">
            <a:spLocks noChangeArrowheads="1"/>
          </p:cNvSpPr>
          <p:nvPr/>
        </p:nvSpPr>
        <p:spPr bwMode="auto">
          <a:xfrm>
            <a:off x="4475163" y="3357563"/>
            <a:ext cx="1670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defTabSz="914400" fontAlgn="base">
              <a:spcBef>
                <a:spcPct val="50000"/>
              </a:spcBef>
              <a:spcAft>
                <a:spcPct val="0"/>
              </a:spcAft>
            </a:pPr>
            <a:r>
              <a:rPr lang="pt-BR" sz="2400" smtClean="0">
                <a:solidFill>
                  <a:srgbClr val="000000"/>
                </a:solidFill>
              </a:rPr>
              <a:t>f (I</a:t>
            </a:r>
            <a:r>
              <a:rPr lang="pt-BR" sz="2400" baseline="-25000" smtClean="0">
                <a:solidFill>
                  <a:srgbClr val="000000"/>
                </a:solidFill>
              </a:rPr>
              <a:t>t+2</a:t>
            </a:r>
            <a:r>
              <a:rPr lang="pt-BR" sz="2400" smtClean="0">
                <a:solidFill>
                  <a:srgbClr val="000000"/>
                </a:solidFill>
              </a:rPr>
              <a:t>)</a:t>
            </a:r>
          </a:p>
        </p:txBody>
      </p:sp>
      <p:sp>
        <p:nvSpPr>
          <p:cNvPr id="149522" name="Line 51"/>
          <p:cNvSpPr>
            <a:spLocks noChangeShapeType="1"/>
          </p:cNvSpPr>
          <p:nvPr/>
        </p:nvSpPr>
        <p:spPr bwMode="auto">
          <a:xfrm>
            <a:off x="7499350" y="3814763"/>
            <a:ext cx="0" cy="457200"/>
          </a:xfrm>
          <a:prstGeom prst="line">
            <a:avLst/>
          </a:prstGeom>
          <a:noFill/>
          <a:ln w="12700" cap="sq">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400" smtClean="0">
              <a:solidFill>
                <a:srgbClr val="000000"/>
              </a:solidFill>
              <a:latin typeface="Arial" charset="0"/>
              <a:ea typeface="ＭＳ Ｐゴシック" charset="0"/>
              <a:cs typeface="ＭＳ Ｐゴシック" charset="0"/>
            </a:endParaRPr>
          </a:p>
        </p:txBody>
      </p:sp>
      <p:sp>
        <p:nvSpPr>
          <p:cNvPr id="149523" name="Line 52"/>
          <p:cNvSpPr>
            <a:spLocks noChangeShapeType="1"/>
          </p:cNvSpPr>
          <p:nvPr/>
        </p:nvSpPr>
        <p:spPr bwMode="auto">
          <a:xfrm>
            <a:off x="747713" y="3736975"/>
            <a:ext cx="0" cy="533400"/>
          </a:xfrm>
          <a:prstGeom prst="line">
            <a:avLst/>
          </a:prstGeom>
          <a:noFill/>
          <a:ln w="12700" cap="sq">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400" smtClean="0">
              <a:solidFill>
                <a:srgbClr val="000000"/>
              </a:solidFill>
              <a:latin typeface="Arial" charset="0"/>
              <a:ea typeface="ＭＳ Ｐゴシック" charset="0"/>
              <a:cs typeface="ＭＳ Ｐゴシック" charset="0"/>
            </a:endParaRPr>
          </a:p>
        </p:txBody>
      </p:sp>
      <p:sp>
        <p:nvSpPr>
          <p:cNvPr id="149524" name="Line 53"/>
          <p:cNvSpPr>
            <a:spLocks noChangeShapeType="1"/>
          </p:cNvSpPr>
          <p:nvPr/>
        </p:nvSpPr>
        <p:spPr bwMode="auto">
          <a:xfrm>
            <a:off x="2646363" y="3738563"/>
            <a:ext cx="0" cy="533400"/>
          </a:xfrm>
          <a:prstGeom prst="line">
            <a:avLst/>
          </a:prstGeom>
          <a:noFill/>
          <a:ln w="12700" cap="sq">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400" smtClean="0">
              <a:solidFill>
                <a:srgbClr val="000000"/>
              </a:solidFill>
              <a:latin typeface="Arial" charset="0"/>
              <a:ea typeface="ＭＳ Ｐゴシック" charset="0"/>
              <a:cs typeface="ＭＳ Ｐゴシック" charset="0"/>
            </a:endParaRPr>
          </a:p>
        </p:txBody>
      </p:sp>
      <p:sp>
        <p:nvSpPr>
          <p:cNvPr id="329782" name="Rectangle 54"/>
          <p:cNvSpPr>
            <a:spLocks noChangeArrowheads="1"/>
          </p:cNvSpPr>
          <p:nvPr/>
        </p:nvSpPr>
        <p:spPr bwMode="auto">
          <a:xfrm>
            <a:off x="2505075" y="4271963"/>
            <a:ext cx="280988" cy="304800"/>
          </a:xfrm>
          <a:prstGeom prst="rect">
            <a:avLst/>
          </a:prstGeom>
          <a:gradFill rotWithShape="0">
            <a:gsLst>
              <a:gs pos="0">
                <a:schemeClr val="accent1">
                  <a:gamma/>
                  <a:shade val="46275"/>
                  <a:invGamma/>
                </a:schemeClr>
              </a:gs>
              <a:gs pos="100000">
                <a:schemeClr val="accent1"/>
              </a:gs>
            </a:gsLst>
            <a:lin ang="18900000" scaled="1"/>
          </a:gradFill>
          <a:ln w="12700" cap="sq">
            <a:solidFill>
              <a:schemeClr val="tx1"/>
            </a:solidFill>
            <a:miter lim="800000"/>
            <a:headEnd type="none" w="sm" len="sm"/>
            <a:tailEnd type="none" w="lg" len="med"/>
          </a:ln>
          <a:effectLst/>
        </p:spPr>
        <p:txBody>
          <a:bodyPr wrap="none" anchor="ctr"/>
          <a:lstStyle/>
          <a:p>
            <a:pPr defTabSz="914400" fontAlgn="base">
              <a:spcBef>
                <a:spcPct val="0"/>
              </a:spcBef>
              <a:spcAft>
                <a:spcPct val="0"/>
              </a:spcAft>
              <a:defRPr/>
            </a:pPr>
            <a:endParaRPr lang="pt-BR" sz="1400">
              <a:solidFill>
                <a:srgbClr val="000000"/>
              </a:solidFill>
              <a:latin typeface="Arial" charset="0"/>
              <a:ea typeface="ＭＳ Ｐゴシック" charset="0"/>
              <a:cs typeface="ＭＳ Ｐゴシック" charset="0"/>
            </a:endParaRPr>
          </a:p>
        </p:txBody>
      </p:sp>
      <p:sp>
        <p:nvSpPr>
          <p:cNvPr id="149526" name="Rectangle 55" descr="60%"/>
          <p:cNvSpPr>
            <a:spLocks noChangeArrowheads="1"/>
          </p:cNvSpPr>
          <p:nvPr/>
        </p:nvSpPr>
        <p:spPr bwMode="auto">
          <a:xfrm>
            <a:off x="4475163" y="4271963"/>
            <a:ext cx="280987" cy="304800"/>
          </a:xfrm>
          <a:prstGeom prst="rect">
            <a:avLst/>
          </a:prstGeom>
          <a:pattFill prst="pct60">
            <a:fgClr>
              <a:srgbClr val="663300"/>
            </a:fgClr>
            <a:bgClr>
              <a:schemeClr val="accent1"/>
            </a:bgClr>
          </a:pattFill>
          <a:ln w="12700" cap="sq">
            <a:solidFill>
              <a:schemeClr val="tx1"/>
            </a:solidFill>
            <a:miter lim="800000"/>
            <a:headEnd type="none" w="sm" len="sm"/>
            <a:tailEnd type="none" w="lg" len="med"/>
          </a:ln>
        </p:spPr>
        <p:txBody>
          <a:bodyPr wrap="none" anchor="ctr"/>
          <a:lstStyle/>
          <a:p>
            <a:pPr defTabSz="914400" fontAlgn="base">
              <a:spcBef>
                <a:spcPct val="0"/>
              </a:spcBef>
              <a:spcAft>
                <a:spcPct val="0"/>
              </a:spcAft>
            </a:pPr>
            <a:endParaRPr lang="pt-BR" sz="1400" smtClean="0">
              <a:solidFill>
                <a:srgbClr val="000000"/>
              </a:solidFill>
              <a:latin typeface="Arial" charset="0"/>
              <a:ea typeface="ＭＳ Ｐゴシック" charset="0"/>
              <a:cs typeface="ＭＳ Ｐゴシック" charset="0"/>
            </a:endParaRPr>
          </a:p>
        </p:txBody>
      </p:sp>
      <p:sp>
        <p:nvSpPr>
          <p:cNvPr id="149527" name="Line 56"/>
          <p:cNvSpPr>
            <a:spLocks noChangeShapeType="1"/>
          </p:cNvSpPr>
          <p:nvPr/>
        </p:nvSpPr>
        <p:spPr bwMode="auto">
          <a:xfrm>
            <a:off x="4614863" y="3738563"/>
            <a:ext cx="0" cy="533400"/>
          </a:xfrm>
          <a:prstGeom prst="line">
            <a:avLst/>
          </a:prstGeom>
          <a:noFill/>
          <a:ln w="12700" cap="sq">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400" smtClean="0">
              <a:solidFill>
                <a:srgbClr val="000000"/>
              </a:solidFill>
              <a:latin typeface="Arial" charset="0"/>
              <a:ea typeface="ＭＳ Ｐゴシック" charset="0"/>
              <a:cs typeface="ＭＳ Ｐゴシック" charset="0"/>
            </a:endParaRPr>
          </a:p>
        </p:txBody>
      </p:sp>
      <p:sp>
        <p:nvSpPr>
          <p:cNvPr id="149528" name="Rectangle 57"/>
          <p:cNvSpPr>
            <a:spLocks noChangeArrowheads="1"/>
          </p:cNvSpPr>
          <p:nvPr/>
        </p:nvSpPr>
        <p:spPr bwMode="auto">
          <a:xfrm>
            <a:off x="7358063" y="4271963"/>
            <a:ext cx="282575" cy="304800"/>
          </a:xfrm>
          <a:prstGeom prst="rect">
            <a:avLst/>
          </a:prstGeom>
          <a:solidFill>
            <a:srgbClr val="663300"/>
          </a:solidFill>
          <a:ln w="12700" cap="sq">
            <a:solidFill>
              <a:schemeClr val="tx1"/>
            </a:solidFill>
            <a:miter lim="800000"/>
            <a:headEnd type="none" w="sm" len="sm"/>
            <a:tailEnd type="none" w="lg" len="med"/>
          </a:ln>
        </p:spPr>
        <p:txBody>
          <a:bodyPr wrap="none" anchor="ctr"/>
          <a:lstStyle/>
          <a:p>
            <a:pPr defTabSz="914400" fontAlgn="base">
              <a:spcBef>
                <a:spcPct val="0"/>
              </a:spcBef>
              <a:spcAft>
                <a:spcPct val="0"/>
              </a:spcAft>
            </a:pPr>
            <a:endParaRPr lang="pt-BR" sz="1400" smtClean="0">
              <a:solidFill>
                <a:srgbClr val="000000"/>
              </a:solidFill>
              <a:latin typeface="Arial" charset="0"/>
              <a:ea typeface="ＭＳ Ｐゴシック" charset="0"/>
              <a:cs typeface="ＭＳ Ｐゴシック" charset="0"/>
            </a:endParaRPr>
          </a:p>
        </p:txBody>
      </p:sp>
      <p:sp>
        <p:nvSpPr>
          <p:cNvPr id="149529" name="Rectangle 58"/>
          <p:cNvSpPr>
            <a:spLocks noGrp="1" noChangeArrowheads="1"/>
          </p:cNvSpPr>
          <p:nvPr>
            <p:ph type="title"/>
          </p:nvPr>
        </p:nvSpPr>
        <p:spPr>
          <a:xfrm>
            <a:off x="714375" y="428625"/>
            <a:ext cx="8153400" cy="762000"/>
          </a:xfrm>
        </p:spPr>
        <p:txBody>
          <a:bodyPr/>
          <a:lstStyle/>
          <a:p>
            <a:pPr eaLnBrk="1" hangingPunct="1"/>
            <a:r>
              <a:rPr lang="pt-BR" dirty="0" err="1" smtClean="0">
                <a:latin typeface="Calibri" charset="0"/>
              </a:rPr>
              <a:t>Spatio</a:t>
            </a:r>
            <a:r>
              <a:rPr lang="pt-BR" dirty="0">
                <a:latin typeface="Calibri" charset="0"/>
              </a:rPr>
              <a:t>-temporal </a:t>
            </a:r>
            <a:r>
              <a:rPr lang="pt-BR" dirty="0" err="1">
                <a:latin typeface="Calibri" charset="0"/>
              </a:rPr>
              <a:t>modelling</a:t>
            </a:r>
            <a:endParaRPr lang="pt-BR" dirty="0">
              <a:latin typeface="Calibri" charset="0"/>
            </a:endParaRPr>
          </a:p>
        </p:txBody>
      </p:sp>
      <p:sp>
        <p:nvSpPr>
          <p:cNvPr id="149530" name="Rectangle 59"/>
          <p:cNvSpPr>
            <a:spLocks noGrp="1" noChangeArrowheads="1"/>
          </p:cNvSpPr>
          <p:nvPr>
            <p:ph type="body" idx="4294967295"/>
          </p:nvPr>
        </p:nvSpPr>
        <p:spPr>
          <a:xfrm>
            <a:off x="0" y="4738688"/>
            <a:ext cx="8178800" cy="1181100"/>
          </a:xfrm>
        </p:spPr>
        <p:txBody>
          <a:bodyPr/>
          <a:lstStyle/>
          <a:p>
            <a:pPr eaLnBrk="1" hangingPunct="1"/>
            <a:endParaRPr lang="pt-BR">
              <a:latin typeface="Humnst777 BT" charset="0"/>
            </a:endParaRPr>
          </a:p>
          <a:p>
            <a:pPr eaLnBrk="1" hangingPunct="1"/>
            <a:endParaRPr lang="pt-BR">
              <a:latin typeface="Humnst777 BT" charset="0"/>
            </a:endParaRPr>
          </a:p>
          <a:p>
            <a:pPr eaLnBrk="1" hangingPunct="1"/>
            <a:endParaRPr lang="pt-BR">
              <a:latin typeface="Humnst777 BT" charset="0"/>
            </a:endParaRPr>
          </a:p>
          <a:p>
            <a:pPr eaLnBrk="1" hangingPunct="1"/>
            <a:endParaRPr lang="pt-BR">
              <a:latin typeface="Humnst777 BT" charset="0"/>
            </a:endParaRPr>
          </a:p>
        </p:txBody>
      </p:sp>
      <p:sp>
        <p:nvSpPr>
          <p:cNvPr id="61" name="Rectangle 58"/>
          <p:cNvSpPr txBox="1">
            <a:spLocks noChangeArrowheads="1"/>
          </p:cNvSpPr>
          <p:nvPr/>
        </p:nvSpPr>
        <p:spPr bwMode="auto">
          <a:xfrm>
            <a:off x="571500" y="5929313"/>
            <a:ext cx="8393113" cy="762000"/>
          </a:xfrm>
          <a:prstGeom prst="rect">
            <a:avLst/>
          </a:prstGeom>
          <a:noFill/>
          <a:ln w="9525">
            <a:noFill/>
            <a:miter lim="800000"/>
            <a:headEnd/>
            <a:tailEnd/>
          </a:ln>
        </p:spPr>
        <p:txBody>
          <a:bodyPr anchor="ctr"/>
          <a:lstStyle/>
          <a:p>
            <a:pPr algn="ctr" defTabSz="914400" fontAlgn="base">
              <a:spcBef>
                <a:spcPct val="0"/>
              </a:spcBef>
              <a:spcAft>
                <a:spcPct val="0"/>
              </a:spcAft>
              <a:defRPr/>
            </a:pPr>
            <a:r>
              <a:rPr lang="pt-BR" sz="2800" b="1" kern="0" dirty="0" err="1">
                <a:solidFill>
                  <a:srgbClr val="003366"/>
                </a:solidFill>
                <a:latin typeface="Calibri"/>
                <a:ea typeface="ＭＳ Ｐゴシック" charset="0"/>
                <a:cs typeface="Calibri"/>
              </a:rPr>
              <a:t>Dynamic</a:t>
            </a:r>
            <a:r>
              <a:rPr lang="pt-BR" sz="2800" b="1" kern="0" dirty="0">
                <a:solidFill>
                  <a:srgbClr val="003366"/>
                </a:solidFill>
                <a:latin typeface="Calibri"/>
                <a:ea typeface="ＭＳ Ｐゴシック" charset="0"/>
                <a:cs typeface="Calibri"/>
              </a:rPr>
              <a:t> </a:t>
            </a:r>
            <a:r>
              <a:rPr lang="pt-BR" sz="2800" b="1" kern="0" dirty="0" err="1">
                <a:solidFill>
                  <a:srgbClr val="003366"/>
                </a:solidFill>
                <a:latin typeface="Calibri"/>
                <a:ea typeface="ＭＳ Ｐゴシック" charset="0"/>
                <a:cs typeface="Calibri"/>
              </a:rPr>
              <a:t>Spatial</a:t>
            </a:r>
            <a:r>
              <a:rPr lang="pt-BR" sz="2800" b="1" kern="0" dirty="0">
                <a:solidFill>
                  <a:srgbClr val="003366"/>
                </a:solidFill>
                <a:latin typeface="Calibri"/>
                <a:ea typeface="ＭＳ Ｐゴシック" charset="0"/>
                <a:cs typeface="Calibri"/>
              </a:rPr>
              <a:t> </a:t>
            </a:r>
            <a:r>
              <a:rPr lang="pt-BR" sz="2800" b="1" kern="0" dirty="0" err="1">
                <a:solidFill>
                  <a:srgbClr val="003366"/>
                </a:solidFill>
                <a:latin typeface="Calibri"/>
                <a:ea typeface="ＭＳ Ｐゴシック" charset="0"/>
                <a:cs typeface="Calibri"/>
              </a:rPr>
              <a:t>Models</a:t>
            </a:r>
            <a:r>
              <a:rPr lang="pt-BR" sz="2800" b="1" kern="0" dirty="0">
                <a:solidFill>
                  <a:srgbClr val="003366"/>
                </a:solidFill>
                <a:latin typeface="Calibri"/>
                <a:ea typeface="ＭＳ Ｐゴシック" charset="0"/>
                <a:cs typeface="Calibri"/>
              </a:rPr>
              <a:t> </a:t>
            </a:r>
            <a:r>
              <a:rPr lang="pt-BR" sz="2800" b="1" kern="0" dirty="0" err="1">
                <a:solidFill>
                  <a:srgbClr val="003366"/>
                </a:solidFill>
                <a:latin typeface="Calibri"/>
                <a:ea typeface="ＭＳ Ｐゴシック" charset="0"/>
                <a:cs typeface="Calibri"/>
              </a:rPr>
              <a:t>need</a:t>
            </a:r>
            <a:r>
              <a:rPr lang="pt-BR" sz="2800" b="1" kern="0" dirty="0">
                <a:solidFill>
                  <a:srgbClr val="003366"/>
                </a:solidFill>
                <a:latin typeface="Calibri"/>
                <a:ea typeface="ＭＳ Ｐゴシック" charset="0"/>
                <a:cs typeface="Calibri"/>
              </a:rPr>
              <a:t> </a:t>
            </a:r>
            <a:r>
              <a:rPr lang="pt-BR" sz="2800" b="1" kern="0" dirty="0" err="1" smtClean="0">
                <a:solidFill>
                  <a:srgbClr val="003366"/>
                </a:solidFill>
                <a:latin typeface="Calibri"/>
                <a:ea typeface="ＭＳ Ｐゴシック" charset="0"/>
                <a:cs typeface="Calibri"/>
              </a:rPr>
              <a:t>good</a:t>
            </a:r>
            <a:r>
              <a:rPr lang="pt-BR" sz="2800" b="1" kern="0" dirty="0" smtClean="0">
                <a:solidFill>
                  <a:srgbClr val="003366"/>
                </a:solidFill>
                <a:latin typeface="Calibri"/>
                <a:ea typeface="ＭＳ Ｐゴシック" charset="0"/>
                <a:cs typeface="Calibri"/>
              </a:rPr>
              <a:t> </a:t>
            </a:r>
            <a:r>
              <a:rPr lang="pt-BR" sz="2800" b="1" kern="0" dirty="0" err="1" smtClean="0">
                <a:solidFill>
                  <a:srgbClr val="003366"/>
                </a:solidFill>
                <a:latin typeface="Calibri"/>
                <a:ea typeface="ＭＳ Ｐゴシック" charset="0"/>
                <a:cs typeface="Calibri"/>
              </a:rPr>
              <a:t>representations</a:t>
            </a:r>
            <a:endParaRPr lang="pt-BR" sz="2800" b="1" kern="0" dirty="0">
              <a:solidFill>
                <a:srgbClr val="003366"/>
              </a:solidFill>
              <a:latin typeface="Calibri"/>
              <a:ea typeface="ＭＳ Ｐゴシック" charset="0"/>
              <a:cs typeface="Calibri"/>
            </a:endParaRPr>
          </a:p>
        </p:txBody>
      </p:sp>
      <p:sp>
        <p:nvSpPr>
          <p:cNvPr id="2" name="Rectangle 1"/>
          <p:cNvSpPr/>
          <p:nvPr/>
        </p:nvSpPr>
        <p:spPr>
          <a:xfrm>
            <a:off x="676275" y="1364883"/>
            <a:ext cx="8020049" cy="1569660"/>
          </a:xfrm>
          <a:prstGeom prst="rect">
            <a:avLst/>
          </a:prstGeom>
          <a:solidFill>
            <a:schemeClr val="accent2">
              <a:lumMod val="20000"/>
              <a:lumOff val="80000"/>
            </a:schemeClr>
          </a:solidFill>
        </p:spPr>
        <p:txBody>
          <a:bodyPr wrap="square">
            <a:spAutoFit/>
          </a:bodyPr>
          <a:lstStyle/>
          <a:p>
            <a:r>
              <a:rPr lang="en-US" sz="2400" dirty="0">
                <a:solidFill>
                  <a:schemeClr val="bg2">
                    <a:lumMod val="75000"/>
                  </a:schemeClr>
                </a:solidFill>
                <a:latin typeface="Calibri"/>
                <a:cs typeface="Calibri"/>
              </a:rPr>
              <a:t>“A dynamical spatial model is a computational representation of a real-world process where a location on the earth’s surface changes in response to variations on external and internal dynamics on the landscape” (Peter </a:t>
            </a:r>
            <a:r>
              <a:rPr lang="en-US" sz="2400" dirty="0" err="1">
                <a:solidFill>
                  <a:schemeClr val="bg2">
                    <a:lumMod val="75000"/>
                  </a:schemeClr>
                </a:solidFill>
                <a:latin typeface="Calibri"/>
                <a:cs typeface="Calibri"/>
              </a:rPr>
              <a:t>Burrough</a:t>
            </a:r>
            <a:r>
              <a:rPr lang="en-US" sz="2400" dirty="0">
                <a:solidFill>
                  <a:schemeClr val="bg2">
                    <a:lumMod val="75000"/>
                  </a:schemeClr>
                </a:solidFill>
                <a:latin typeface="Calibri"/>
                <a:cs typeface="Calibri"/>
              </a:rPr>
              <a:t>)</a:t>
            </a:r>
          </a:p>
        </p:txBody>
      </p:sp>
    </p:spTree>
    <p:extLst>
      <p:ext uri="{BB962C8B-B14F-4D97-AF65-F5344CB8AC3E}">
        <p14:creationId xmlns:p14="http://schemas.microsoft.com/office/powerpoint/2010/main" val="17281644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4" descr="http://www.argos-system.org/images/common/espaceu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000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tângulo 13"/>
          <p:cNvSpPr>
            <a:spLocks noChangeArrowheads="1"/>
          </p:cNvSpPr>
          <p:nvPr/>
        </p:nvSpPr>
        <p:spPr bwMode="auto">
          <a:xfrm>
            <a:off x="0" y="0"/>
            <a:ext cx="4953000" cy="1200150"/>
          </a:xfrm>
          <a:prstGeom prst="rect">
            <a:avLst/>
          </a:prstGeom>
          <a:solidFill>
            <a:srgbClr val="FFFFCC">
              <a:alpha val="4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b="1">
                <a:solidFill>
                  <a:srgbClr val="00003F"/>
                </a:solidFill>
                <a:latin typeface="Calibri" charset="0"/>
              </a:rPr>
              <a:t>Moving objects have trajectories</a:t>
            </a:r>
          </a:p>
        </p:txBody>
      </p:sp>
      <p:pic>
        <p:nvPicPr>
          <p:cNvPr id="130052"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91025" y="0"/>
            <a:ext cx="4752975"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CaixaDeTexto 10"/>
          <p:cNvSpPr txBox="1">
            <a:spLocks noChangeArrowheads="1"/>
          </p:cNvSpPr>
          <p:nvPr/>
        </p:nvSpPr>
        <p:spPr bwMode="auto">
          <a:xfrm>
            <a:off x="928688" y="5644173"/>
            <a:ext cx="7820025" cy="954107"/>
          </a:xfrm>
          <a:prstGeom prst="rect">
            <a:avLst/>
          </a:prstGeom>
          <a:solidFill>
            <a:srgbClr val="D6D6E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r>
              <a:rPr lang="pt-BR" sz="2800">
                <a:solidFill>
                  <a:srgbClr val="000066"/>
                </a:solidFill>
                <a:latin typeface="Calibri"/>
                <a:cs typeface="Calibri"/>
              </a:rPr>
              <a:t>trajectory : </a:t>
            </a:r>
            <a:r>
              <a:rPr lang="en-US" sz="2800">
                <a:solidFill>
                  <a:srgbClr val="000066"/>
                </a:solidFill>
                <a:latin typeface="Calibri"/>
                <a:cs typeface="Calibri"/>
              </a:rPr>
              <a:t>represents how locations or boundaries of an object evolve over time. </a:t>
            </a:r>
          </a:p>
        </p:txBody>
      </p:sp>
    </p:spTree>
    <p:extLst>
      <p:ext uri="{BB962C8B-B14F-4D97-AF65-F5344CB8AC3E}">
        <p14:creationId xmlns:p14="http://schemas.microsoft.com/office/powerpoint/2010/main" val="297716862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ítulo 1"/>
          <p:cNvSpPr>
            <a:spLocks noGrp="1"/>
          </p:cNvSpPr>
          <p:nvPr>
            <p:ph type="title"/>
          </p:nvPr>
        </p:nvSpPr>
        <p:spPr>
          <a:xfrm>
            <a:off x="684213" y="404813"/>
            <a:ext cx="8153400" cy="619125"/>
          </a:xfrm>
        </p:spPr>
        <p:txBody>
          <a:bodyPr/>
          <a:lstStyle/>
          <a:p>
            <a:r>
              <a:rPr lang="pt-BR">
                <a:latin typeface="Calibri" charset="0"/>
              </a:rPr>
              <a:t>Trajectories of change </a:t>
            </a:r>
          </a:p>
        </p:txBody>
      </p:sp>
      <p:pic>
        <p:nvPicPr>
          <p:cNvPr id="131074"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5650" y="2060575"/>
            <a:ext cx="72263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5" name="CaixaDeTexto 3"/>
          <p:cNvSpPr txBox="1">
            <a:spLocks noChangeArrowheads="1"/>
          </p:cNvSpPr>
          <p:nvPr/>
        </p:nvSpPr>
        <p:spPr bwMode="auto">
          <a:xfrm>
            <a:off x="755650" y="6237288"/>
            <a:ext cx="7572375" cy="461962"/>
          </a:xfrm>
          <a:prstGeom prst="rect">
            <a:avLst/>
          </a:prstGeom>
          <a:solidFill>
            <a:srgbClr val="D6D6E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eaLnBrk="1" hangingPunct="1"/>
            <a:r>
              <a:rPr lang="en-US" sz="2400">
                <a:solidFill>
                  <a:srgbClr val="000066"/>
                </a:solidFill>
                <a:latin typeface="Calibri" charset="0"/>
              </a:rPr>
              <a:t>Reconstructing the history of a landscape</a:t>
            </a:r>
            <a:endParaRPr lang="pt-BR" sz="2400">
              <a:solidFill>
                <a:srgbClr val="000066"/>
              </a:solidFill>
              <a:latin typeface="Calibri" charset="0"/>
            </a:endParaRPr>
          </a:p>
        </p:txBody>
      </p:sp>
      <p:sp>
        <p:nvSpPr>
          <p:cNvPr id="6" name="Retângulo 5"/>
          <p:cNvSpPr/>
          <p:nvPr/>
        </p:nvSpPr>
        <p:spPr>
          <a:xfrm>
            <a:off x="684213" y="1412875"/>
            <a:ext cx="8135937" cy="584200"/>
          </a:xfrm>
          <a:prstGeom prst="rect">
            <a:avLst/>
          </a:prstGeom>
          <a:solidFill>
            <a:schemeClr val="accent2">
              <a:lumMod val="20000"/>
              <a:lumOff val="80000"/>
            </a:schemeClr>
          </a:solidFill>
        </p:spPr>
        <p:txBody>
          <a:bodyPr>
            <a:spAutoFit/>
          </a:bodyPr>
          <a:lstStyle/>
          <a:p>
            <a:pPr>
              <a:defRPr/>
            </a:pPr>
            <a:r>
              <a:rPr lang="pt-BR" sz="1600">
                <a:solidFill>
                  <a:srgbClr val="00005E"/>
                </a:solidFill>
                <a:latin typeface="Calibri" charset="0"/>
                <a:cs typeface="Calibri" charset="0"/>
              </a:rPr>
              <a:t>"Case-Based Reasoning for Eliciting the Evolution of Geospatial Objects".  Joice Mota, Gilberto Câmara et al,  COSIT 2009.</a:t>
            </a:r>
          </a:p>
        </p:txBody>
      </p:sp>
    </p:spTree>
    <p:extLst>
      <p:ext uri="{BB962C8B-B14F-4D97-AF65-F5344CB8AC3E}">
        <p14:creationId xmlns:p14="http://schemas.microsoft.com/office/powerpoint/2010/main" val="394180201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331325" cy="68580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1403350" y="1588"/>
            <a:ext cx="6769100" cy="708025"/>
          </a:xfrm>
          <a:prstGeom prst="rect">
            <a:avLst/>
          </a:prstGeom>
          <a:solidFill>
            <a:schemeClr val="accent3">
              <a:lumMod val="95000"/>
              <a:alpha val="77000"/>
            </a:schemeClr>
          </a:solidFill>
        </p:spPr>
        <p:txBody>
          <a:bodyPr lIns="91330" tIns="45667" rIns="91330" bIns="45667">
            <a:spAutoFit/>
          </a:bodyPr>
          <a:lstStyle/>
          <a:p>
            <a:pPr algn="ctr">
              <a:defRPr/>
            </a:pPr>
            <a:r>
              <a:rPr lang="pt-BR" sz="4000" dirty="0" err="1">
                <a:solidFill>
                  <a:schemeClr val="accent6">
                    <a:lumMod val="50000"/>
                  </a:schemeClr>
                </a:solidFill>
                <a:latin typeface="Calibri"/>
                <a:ea typeface="+mn-ea"/>
                <a:cs typeface="Calibri"/>
              </a:rPr>
              <a:t>objects</a:t>
            </a:r>
            <a:r>
              <a:rPr lang="pt-BR" sz="4000" dirty="0">
                <a:solidFill>
                  <a:schemeClr val="accent6">
                    <a:lumMod val="50000"/>
                  </a:schemeClr>
                </a:solidFill>
                <a:latin typeface="Calibri"/>
                <a:ea typeface="+mn-ea"/>
                <a:cs typeface="Calibri"/>
              </a:rPr>
              <a:t> </a:t>
            </a:r>
            <a:r>
              <a:rPr lang="pt-BR" sz="4000" dirty="0" err="1">
                <a:solidFill>
                  <a:schemeClr val="accent6">
                    <a:lumMod val="50000"/>
                  </a:schemeClr>
                </a:solidFill>
                <a:latin typeface="Calibri"/>
                <a:ea typeface="+mn-ea"/>
                <a:cs typeface="Calibri"/>
              </a:rPr>
              <a:t>exist</a:t>
            </a:r>
            <a:r>
              <a:rPr lang="pt-BR" sz="4000" dirty="0">
                <a:solidFill>
                  <a:schemeClr val="accent6">
                    <a:lumMod val="50000"/>
                  </a:schemeClr>
                </a:solidFill>
                <a:latin typeface="Calibri"/>
                <a:ea typeface="+mn-ea"/>
                <a:cs typeface="Calibri"/>
              </a:rPr>
              <a:t>, </a:t>
            </a:r>
            <a:r>
              <a:rPr lang="pt-BR" sz="4000" dirty="0" err="1">
                <a:solidFill>
                  <a:schemeClr val="accent6">
                    <a:lumMod val="50000"/>
                  </a:schemeClr>
                </a:solidFill>
                <a:latin typeface="Calibri"/>
                <a:ea typeface="+mn-ea"/>
                <a:cs typeface="Calibri"/>
              </a:rPr>
              <a:t>events</a:t>
            </a:r>
            <a:r>
              <a:rPr lang="pt-BR" sz="4000" dirty="0">
                <a:solidFill>
                  <a:schemeClr val="accent6">
                    <a:lumMod val="50000"/>
                  </a:schemeClr>
                </a:solidFill>
                <a:latin typeface="Calibri"/>
                <a:ea typeface="+mn-ea"/>
                <a:cs typeface="Calibri"/>
              </a:rPr>
              <a:t> </a:t>
            </a:r>
            <a:r>
              <a:rPr lang="pt-BR" sz="4000" dirty="0" err="1">
                <a:solidFill>
                  <a:schemeClr val="accent6">
                    <a:lumMod val="50000"/>
                  </a:schemeClr>
                </a:solidFill>
                <a:latin typeface="Calibri"/>
                <a:ea typeface="+mn-ea"/>
                <a:cs typeface="Calibri"/>
              </a:rPr>
              <a:t>occur</a:t>
            </a:r>
            <a:endParaRPr lang="pt-BR" sz="4000" dirty="0">
              <a:solidFill>
                <a:schemeClr val="accent6">
                  <a:lumMod val="50000"/>
                </a:schemeClr>
              </a:solidFill>
              <a:latin typeface="Calibri"/>
              <a:ea typeface="+mn-ea"/>
              <a:cs typeface="Calibri"/>
            </a:endParaRPr>
          </a:p>
        </p:txBody>
      </p:sp>
      <p:sp>
        <p:nvSpPr>
          <p:cNvPr id="4" name="Retângulo 4"/>
          <p:cNvSpPr/>
          <p:nvPr/>
        </p:nvSpPr>
        <p:spPr>
          <a:xfrm>
            <a:off x="1476375" y="5589588"/>
            <a:ext cx="6767513" cy="1076325"/>
          </a:xfrm>
          <a:prstGeom prst="rect">
            <a:avLst/>
          </a:prstGeom>
          <a:solidFill>
            <a:schemeClr val="accent3">
              <a:lumMod val="95000"/>
              <a:alpha val="76000"/>
            </a:schemeClr>
          </a:solidFill>
        </p:spPr>
        <p:txBody>
          <a:bodyPr lIns="91330" tIns="45667" rIns="91330" bIns="45667">
            <a:spAutoFit/>
          </a:bodyPr>
          <a:lstStyle/>
          <a:p>
            <a:pPr algn="ctr">
              <a:defRPr/>
            </a:pPr>
            <a:r>
              <a:rPr lang="pt-BR" sz="3200" dirty="0" err="1">
                <a:solidFill>
                  <a:schemeClr val="accent6">
                    <a:lumMod val="50000"/>
                  </a:schemeClr>
                </a:solidFill>
                <a:latin typeface="Calibri"/>
                <a:ea typeface="+mn-ea"/>
                <a:cs typeface="Calibri"/>
              </a:rPr>
              <a:t>Mount</a:t>
            </a:r>
            <a:r>
              <a:rPr lang="pt-BR" sz="3200" dirty="0">
                <a:solidFill>
                  <a:schemeClr val="accent6">
                    <a:lumMod val="50000"/>
                  </a:schemeClr>
                </a:solidFill>
                <a:latin typeface="Calibri"/>
                <a:ea typeface="+mn-ea"/>
                <a:cs typeface="Calibri"/>
              </a:rPr>
              <a:t> Etna </a:t>
            </a:r>
            <a:r>
              <a:rPr lang="pt-BR" sz="3200" dirty="0" err="1">
                <a:solidFill>
                  <a:schemeClr val="accent6">
                    <a:lumMod val="50000"/>
                  </a:schemeClr>
                </a:solidFill>
                <a:latin typeface="Calibri"/>
                <a:ea typeface="+mn-ea"/>
                <a:cs typeface="Calibri"/>
              </a:rPr>
              <a:t>is</a:t>
            </a:r>
            <a:r>
              <a:rPr lang="pt-BR" sz="3200" dirty="0">
                <a:solidFill>
                  <a:schemeClr val="accent6">
                    <a:lumMod val="50000"/>
                  </a:schemeClr>
                </a:solidFill>
                <a:latin typeface="Calibri"/>
                <a:ea typeface="+mn-ea"/>
                <a:cs typeface="Calibri"/>
              </a:rPr>
              <a:t> </a:t>
            </a:r>
            <a:r>
              <a:rPr lang="pt-BR" sz="3200" dirty="0" err="1">
                <a:solidFill>
                  <a:schemeClr val="accent6">
                    <a:lumMod val="50000"/>
                  </a:schemeClr>
                </a:solidFill>
                <a:latin typeface="Calibri"/>
                <a:ea typeface="+mn-ea"/>
                <a:cs typeface="Calibri"/>
              </a:rPr>
              <a:t>an</a:t>
            </a:r>
            <a:r>
              <a:rPr lang="pt-BR" sz="3200" dirty="0">
                <a:solidFill>
                  <a:schemeClr val="accent6">
                    <a:lumMod val="50000"/>
                  </a:schemeClr>
                </a:solidFill>
                <a:latin typeface="Calibri"/>
                <a:ea typeface="+mn-ea"/>
                <a:cs typeface="Calibri"/>
              </a:rPr>
              <a:t> </a:t>
            </a:r>
            <a:r>
              <a:rPr lang="pt-BR" sz="3200" dirty="0" err="1">
                <a:solidFill>
                  <a:schemeClr val="accent6">
                    <a:lumMod val="50000"/>
                  </a:schemeClr>
                </a:solidFill>
                <a:latin typeface="Calibri"/>
                <a:ea typeface="+mn-ea"/>
                <a:cs typeface="Calibri"/>
              </a:rPr>
              <a:t>object</a:t>
            </a:r>
            <a:endParaRPr lang="pt-BR" sz="3200" dirty="0">
              <a:solidFill>
                <a:schemeClr val="accent6">
                  <a:lumMod val="50000"/>
                </a:schemeClr>
              </a:solidFill>
              <a:latin typeface="Calibri"/>
              <a:ea typeface="+mn-ea"/>
              <a:cs typeface="Calibri"/>
            </a:endParaRPr>
          </a:p>
          <a:p>
            <a:pPr algn="ctr">
              <a:defRPr/>
            </a:pPr>
            <a:r>
              <a:rPr lang="pt-BR" sz="3200" dirty="0" err="1">
                <a:solidFill>
                  <a:schemeClr val="accent6">
                    <a:lumMod val="50000"/>
                  </a:schemeClr>
                </a:solidFill>
                <a:latin typeface="Calibri"/>
                <a:ea typeface="+mn-ea"/>
                <a:cs typeface="Calibri"/>
              </a:rPr>
              <a:t>Etna’s</a:t>
            </a:r>
            <a:r>
              <a:rPr lang="pt-BR" sz="3200" dirty="0">
                <a:solidFill>
                  <a:schemeClr val="accent6">
                    <a:lumMod val="50000"/>
                  </a:schemeClr>
                </a:solidFill>
                <a:latin typeface="Calibri"/>
                <a:ea typeface="+mn-ea"/>
                <a:cs typeface="Calibri"/>
              </a:rPr>
              <a:t>  2002 </a:t>
            </a:r>
            <a:r>
              <a:rPr lang="pt-BR" sz="3200" dirty="0" err="1">
                <a:solidFill>
                  <a:schemeClr val="accent6">
                    <a:lumMod val="50000"/>
                  </a:schemeClr>
                </a:solidFill>
                <a:latin typeface="Calibri"/>
                <a:ea typeface="+mn-ea"/>
                <a:cs typeface="Calibri"/>
              </a:rPr>
              <a:t>eruption</a:t>
            </a:r>
            <a:r>
              <a:rPr lang="pt-BR" sz="3200" dirty="0">
                <a:solidFill>
                  <a:schemeClr val="accent6">
                    <a:lumMod val="50000"/>
                  </a:schemeClr>
                </a:solidFill>
                <a:latin typeface="Calibri"/>
                <a:ea typeface="+mn-ea"/>
                <a:cs typeface="Calibri"/>
              </a:rPr>
              <a:t> </a:t>
            </a:r>
            <a:r>
              <a:rPr lang="pt-BR" sz="3200" dirty="0" err="1">
                <a:solidFill>
                  <a:schemeClr val="accent6">
                    <a:lumMod val="50000"/>
                  </a:schemeClr>
                </a:solidFill>
                <a:latin typeface="Calibri"/>
                <a:ea typeface="+mn-ea"/>
                <a:cs typeface="Calibri"/>
              </a:rPr>
              <a:t>was</a:t>
            </a:r>
            <a:r>
              <a:rPr lang="pt-BR" sz="3200" dirty="0">
                <a:solidFill>
                  <a:schemeClr val="accent6">
                    <a:lumMod val="50000"/>
                  </a:schemeClr>
                </a:solidFill>
                <a:latin typeface="Calibri"/>
                <a:ea typeface="+mn-ea"/>
                <a:cs typeface="Calibri"/>
              </a:rPr>
              <a:t> </a:t>
            </a:r>
            <a:r>
              <a:rPr lang="pt-BR" sz="3200" dirty="0" err="1">
                <a:solidFill>
                  <a:schemeClr val="accent6">
                    <a:lumMod val="50000"/>
                  </a:schemeClr>
                </a:solidFill>
                <a:latin typeface="Calibri"/>
                <a:ea typeface="+mn-ea"/>
                <a:cs typeface="Calibri"/>
              </a:rPr>
              <a:t>an</a:t>
            </a:r>
            <a:r>
              <a:rPr lang="pt-BR" sz="3200" dirty="0">
                <a:solidFill>
                  <a:schemeClr val="accent6">
                    <a:lumMod val="50000"/>
                  </a:schemeClr>
                </a:solidFill>
                <a:latin typeface="Calibri"/>
                <a:ea typeface="+mn-ea"/>
                <a:cs typeface="Calibri"/>
              </a:rPr>
              <a:t> </a:t>
            </a:r>
            <a:r>
              <a:rPr lang="pt-BR" sz="3200" dirty="0" err="1">
                <a:solidFill>
                  <a:schemeClr val="accent6">
                    <a:lumMod val="50000"/>
                  </a:schemeClr>
                </a:solidFill>
                <a:latin typeface="Calibri"/>
                <a:ea typeface="+mn-ea"/>
                <a:cs typeface="Calibri"/>
              </a:rPr>
              <a:t>event</a:t>
            </a:r>
            <a:endParaRPr lang="pt-BR" sz="3200" dirty="0">
              <a:solidFill>
                <a:schemeClr val="accent6">
                  <a:lumMod val="50000"/>
                </a:schemeClr>
              </a:solidFill>
              <a:latin typeface="Calibri"/>
              <a:ea typeface="+mn-ea"/>
              <a:cs typeface="Calibri"/>
            </a:endParaRPr>
          </a:p>
        </p:txBody>
      </p:sp>
    </p:spTree>
    <p:extLst>
      <p:ext uri="{BB962C8B-B14F-4D97-AF65-F5344CB8AC3E}">
        <p14:creationId xmlns:p14="http://schemas.microsoft.com/office/powerpoint/2010/main" val="354883038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a:latin typeface="Calibri" charset="0"/>
              </a:rPr>
              <a:t>Objects and events</a:t>
            </a:r>
          </a:p>
        </p:txBody>
      </p:sp>
      <p:pic>
        <p:nvPicPr>
          <p:cNvPr id="84994"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55650" y="1196975"/>
            <a:ext cx="8178800"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13"/>
          <p:cNvSpPr txBox="1"/>
          <p:nvPr/>
        </p:nvSpPr>
        <p:spPr>
          <a:xfrm>
            <a:off x="755650" y="5445125"/>
            <a:ext cx="8181975" cy="1384300"/>
          </a:xfrm>
          <a:prstGeom prst="rect">
            <a:avLst/>
          </a:prstGeom>
          <a:solidFill>
            <a:schemeClr val="accent2">
              <a:lumMod val="40000"/>
              <a:lumOff val="60000"/>
              <a:alpha val="83000"/>
            </a:schemeClr>
          </a:solidFill>
        </p:spPr>
        <p:txBody>
          <a:bodyPr lIns="91322" tIns="45663" rIns="91322" bIns="45663">
            <a:spAutoFit/>
          </a:bodyPr>
          <a:lstStyle/>
          <a:p>
            <a:pPr algn="ctr">
              <a:spcBef>
                <a:spcPts val="1200"/>
              </a:spcBef>
              <a:spcAft>
                <a:spcPts val="1200"/>
              </a:spcAft>
              <a:defRPr/>
            </a:pPr>
            <a:r>
              <a:rPr lang="x-none" sz="3200" dirty="0">
                <a:solidFill>
                  <a:schemeClr val="bg2">
                    <a:lumMod val="75000"/>
                  </a:schemeClr>
                </a:solidFill>
                <a:latin typeface="Calibri"/>
                <a:cs typeface="Calibri"/>
              </a:rPr>
              <a:t>The coast of Japan is an object</a:t>
            </a:r>
          </a:p>
          <a:p>
            <a:pPr algn="ctr">
              <a:spcBef>
                <a:spcPts val="1200"/>
              </a:spcBef>
              <a:spcAft>
                <a:spcPts val="1200"/>
              </a:spcAft>
              <a:defRPr/>
            </a:pPr>
            <a:r>
              <a:rPr lang="en-US" sz="3200" dirty="0">
                <a:solidFill>
                  <a:schemeClr val="bg2">
                    <a:lumMod val="75000"/>
                  </a:schemeClr>
                </a:solidFill>
                <a:latin typeface="Calibri"/>
                <a:cs typeface="Calibri"/>
              </a:rPr>
              <a:t>T</a:t>
            </a:r>
            <a:r>
              <a:rPr lang="x-none" sz="3200" dirty="0">
                <a:solidFill>
                  <a:schemeClr val="bg2">
                    <a:lumMod val="75000"/>
                  </a:schemeClr>
                </a:solidFill>
                <a:latin typeface="Calibri"/>
                <a:cs typeface="Calibri"/>
              </a:rPr>
              <a:t>he 2011 Tohoku tsunami was an event </a:t>
            </a:r>
            <a:endParaRPr lang="en-US" sz="3200" dirty="0">
              <a:solidFill>
                <a:schemeClr val="bg2">
                  <a:lumMod val="75000"/>
                </a:schemeClr>
              </a:solidFill>
              <a:latin typeface="Calibri"/>
              <a:cs typeface="Calibri"/>
            </a:endParaRPr>
          </a:p>
        </p:txBody>
      </p:sp>
    </p:spTree>
    <p:extLst>
      <p:ext uri="{BB962C8B-B14F-4D97-AF65-F5344CB8AC3E}">
        <p14:creationId xmlns:p14="http://schemas.microsoft.com/office/powerpoint/2010/main" val="323664949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a:latin typeface="Calibri" charset="0"/>
              </a:rPr>
              <a:t>Object (GPS buoy) + event (tsunami)</a:t>
            </a:r>
          </a:p>
        </p:txBody>
      </p:sp>
      <p:pic>
        <p:nvPicPr>
          <p:cNvPr id="86018"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84213" y="1196975"/>
            <a:ext cx="81788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00810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5940425" y="6488113"/>
            <a:ext cx="3203575" cy="338137"/>
          </a:xfrm>
          <a:prstGeom prst="rect">
            <a:avLst/>
          </a:prstGeom>
          <a:solidFill>
            <a:srgbClr val="E1E6F1"/>
          </a:solidFill>
          <a:ln>
            <a:noFill/>
          </a:ln>
          <a:effectLst/>
          <a:extLst/>
        </p:spPr>
        <p:txBody>
          <a:bodyPr>
            <a:spAutoFit/>
          </a:bodyPr>
          <a:lstStyle/>
          <a:p>
            <a:pPr algn="r" defTabSz="457200" fontAlgn="auto">
              <a:spcBef>
                <a:spcPct val="50000"/>
              </a:spcBef>
              <a:spcAft>
                <a:spcPts val="0"/>
              </a:spcAft>
              <a:defRPr/>
            </a:pPr>
            <a:r>
              <a:rPr lang="en-GB" sz="1600" dirty="0">
                <a:solidFill>
                  <a:srgbClr val="000000"/>
                </a:solidFill>
                <a:latin typeface="Calibri"/>
                <a:ea typeface="+mn-ea"/>
                <a:cs typeface="Calibri"/>
              </a:rPr>
              <a:t>data source: B. </a:t>
            </a:r>
            <a:r>
              <a:rPr lang="en-GB" sz="1600" dirty="0" err="1">
                <a:solidFill>
                  <a:srgbClr val="000000"/>
                </a:solidFill>
                <a:latin typeface="Calibri"/>
                <a:ea typeface="+mn-ea"/>
                <a:cs typeface="Calibri"/>
              </a:rPr>
              <a:t>Rudorff</a:t>
            </a:r>
            <a:r>
              <a:rPr lang="en-GB" sz="1600" dirty="0">
                <a:solidFill>
                  <a:srgbClr val="000000"/>
                </a:solidFill>
                <a:latin typeface="Calibri"/>
                <a:ea typeface="+mn-ea"/>
                <a:cs typeface="Calibri"/>
              </a:rPr>
              <a:t> (LAF/INPE)</a:t>
            </a:r>
          </a:p>
        </p:txBody>
      </p:sp>
      <p:sp>
        <p:nvSpPr>
          <p:cNvPr id="164866" name="Rectangle 3"/>
          <p:cNvSpPr>
            <a:spLocks noGrp="1" noChangeArrowheads="1"/>
          </p:cNvSpPr>
          <p:nvPr>
            <p:ph type="title"/>
          </p:nvPr>
        </p:nvSpPr>
        <p:spPr/>
        <p:txBody>
          <a:bodyPr/>
          <a:lstStyle/>
          <a:p>
            <a:pPr eaLnBrk="1" hangingPunct="1"/>
            <a:r>
              <a:rPr lang="en-US" altLang="ja-JP" sz="2800" dirty="0" smtClean="0">
                <a:solidFill>
                  <a:srgbClr val="000090"/>
                </a:solidFill>
                <a:latin typeface="Calibri" charset="0"/>
              </a:rPr>
              <a:t>Objects and events in remote sensing data</a:t>
            </a:r>
            <a:endParaRPr lang="pt-BR" sz="2800" dirty="0">
              <a:latin typeface="Calibri" charset="0"/>
            </a:endParaRPr>
          </a:p>
        </p:txBody>
      </p:sp>
      <p:pic>
        <p:nvPicPr>
          <p:cNvPr id="16486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4213" y="1268413"/>
            <a:ext cx="7929562"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8" name="CaixaDeTexto 3"/>
          <p:cNvSpPr txBox="1">
            <a:spLocks noChangeArrowheads="1"/>
          </p:cNvSpPr>
          <p:nvPr/>
        </p:nvSpPr>
        <p:spPr bwMode="auto">
          <a:xfrm>
            <a:off x="684213" y="4508500"/>
            <a:ext cx="5543550" cy="461963"/>
          </a:xfrm>
          <a:prstGeom prst="rect">
            <a:avLst/>
          </a:prstGeom>
          <a:solidFill>
            <a:srgbClr val="E1E6F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altLang="ja-JP" sz="2400">
                <a:solidFill>
                  <a:srgbClr val="000090"/>
                </a:solidFill>
                <a:latin typeface="Calibri" charset="0"/>
              </a:rPr>
              <a:t>Land use change by sugarcane expansion  </a:t>
            </a:r>
            <a:endParaRPr lang="pt-BR" sz="2400">
              <a:solidFill>
                <a:srgbClr val="000090"/>
              </a:solidFill>
              <a:latin typeface="Calibri" charset="0"/>
            </a:endParaRPr>
          </a:p>
        </p:txBody>
      </p:sp>
    </p:spTree>
    <p:extLst>
      <p:ext uri="{BB962C8B-B14F-4D97-AF65-F5344CB8AC3E}">
        <p14:creationId xmlns:p14="http://schemas.microsoft.com/office/powerpoint/2010/main" val="132995070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ângulo 4"/>
          <p:cNvSpPr/>
          <p:nvPr/>
        </p:nvSpPr>
        <p:spPr>
          <a:xfrm>
            <a:off x="0" y="15875"/>
            <a:ext cx="9144000" cy="584200"/>
          </a:xfrm>
          <a:prstGeom prst="rect">
            <a:avLst/>
          </a:prstGeom>
          <a:solidFill>
            <a:schemeClr val="accent6">
              <a:lumMod val="20000"/>
              <a:lumOff val="80000"/>
            </a:schemeClr>
          </a:solidFill>
        </p:spPr>
        <p:txBody>
          <a:bodyPr lIns="91420" tIns="45711" rIns="91420" bIns="45711">
            <a:spAutoFit/>
          </a:bodyPr>
          <a:lstStyle/>
          <a:p>
            <a:pPr algn="ctr">
              <a:defRPr/>
            </a:pPr>
            <a:r>
              <a:rPr lang="pt-BR" sz="3200" b="1" dirty="0" err="1">
                <a:solidFill>
                  <a:schemeClr val="accent6">
                    <a:lumMod val="50000"/>
                  </a:schemeClr>
                </a:solidFill>
                <a:latin typeface="Calibri"/>
                <a:ea typeface="+mn-ea"/>
                <a:cs typeface="Calibri"/>
              </a:rPr>
              <a:t>From</a:t>
            </a:r>
            <a:r>
              <a:rPr lang="pt-BR" sz="3200" b="1" dirty="0">
                <a:solidFill>
                  <a:schemeClr val="accent6">
                    <a:lumMod val="50000"/>
                  </a:schemeClr>
                </a:solidFill>
                <a:latin typeface="Calibri"/>
                <a:ea typeface="+mn-ea"/>
                <a:cs typeface="Calibri"/>
              </a:rPr>
              <a:t> </a:t>
            </a:r>
            <a:r>
              <a:rPr lang="pt-BR" sz="3200" b="1" dirty="0" err="1">
                <a:solidFill>
                  <a:schemeClr val="accent6">
                    <a:lumMod val="50000"/>
                  </a:schemeClr>
                </a:solidFill>
                <a:latin typeface="Calibri"/>
                <a:ea typeface="+mn-ea"/>
                <a:cs typeface="Calibri"/>
              </a:rPr>
              <a:t>observations</a:t>
            </a:r>
            <a:r>
              <a:rPr lang="pt-BR" sz="3200" b="1" dirty="0">
                <a:solidFill>
                  <a:schemeClr val="accent6">
                    <a:lumMod val="50000"/>
                  </a:schemeClr>
                </a:solidFill>
                <a:latin typeface="Calibri"/>
                <a:ea typeface="+mn-ea"/>
                <a:cs typeface="Calibri"/>
              </a:rPr>
              <a:t> </a:t>
            </a:r>
            <a:r>
              <a:rPr lang="pt-BR" sz="3200" b="1" dirty="0" err="1">
                <a:solidFill>
                  <a:schemeClr val="accent6">
                    <a:lumMod val="50000"/>
                  </a:schemeClr>
                </a:solidFill>
                <a:latin typeface="Calibri"/>
                <a:ea typeface="+mn-ea"/>
                <a:cs typeface="Calibri"/>
              </a:rPr>
              <a:t>to</a:t>
            </a:r>
            <a:r>
              <a:rPr lang="pt-BR" sz="3200" b="1" dirty="0">
                <a:solidFill>
                  <a:schemeClr val="accent6">
                    <a:lumMod val="50000"/>
                  </a:schemeClr>
                </a:solidFill>
                <a:latin typeface="Calibri"/>
                <a:ea typeface="+mn-ea"/>
                <a:cs typeface="Calibri"/>
              </a:rPr>
              <a:t> </a:t>
            </a:r>
            <a:r>
              <a:rPr lang="pt-BR" sz="3200" b="1" dirty="0" err="1">
                <a:solidFill>
                  <a:schemeClr val="accent6">
                    <a:lumMod val="50000"/>
                  </a:schemeClr>
                </a:solidFill>
                <a:latin typeface="Calibri"/>
                <a:ea typeface="+mn-ea"/>
                <a:cs typeface="Calibri"/>
              </a:rPr>
              <a:t>events</a:t>
            </a:r>
            <a:endParaRPr lang="pt-BR" sz="3200" b="1" dirty="0">
              <a:solidFill>
                <a:schemeClr val="accent6">
                  <a:lumMod val="50000"/>
                </a:schemeClr>
              </a:solidFill>
              <a:latin typeface="Calibri"/>
              <a:ea typeface="+mn-ea"/>
              <a:cs typeface="Calibri"/>
            </a:endParaRPr>
          </a:p>
        </p:txBody>
      </p:sp>
      <p:pic>
        <p:nvPicPr>
          <p:cNvPr id="137218"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388" y="1052513"/>
            <a:ext cx="8353425" cy="5329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67835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16463" y="549275"/>
            <a:ext cx="4427537" cy="3067050"/>
          </a:xfrm>
          <a:prstGeom prst="rect">
            <a:avLst/>
          </a:prstGeom>
          <a:noFill/>
          <a:ln w="18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92150"/>
            <a:ext cx="4568825" cy="2892425"/>
          </a:xfrm>
          <a:prstGeom prst="rect">
            <a:avLst/>
          </a:prstGeom>
          <a:noFill/>
          <a:ln w="18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 name="TextBox 5"/>
          <p:cNvSpPr txBox="1"/>
          <p:nvPr/>
        </p:nvSpPr>
        <p:spPr>
          <a:xfrm>
            <a:off x="0" y="7938"/>
            <a:ext cx="9144000" cy="584200"/>
          </a:xfrm>
          <a:prstGeom prst="rect">
            <a:avLst/>
          </a:prstGeom>
          <a:solidFill>
            <a:schemeClr val="accent6">
              <a:lumMod val="20000"/>
              <a:lumOff val="80000"/>
            </a:schemeClr>
          </a:solidFill>
        </p:spPr>
        <p:txBody>
          <a:bodyPr lIns="91420" tIns="45711" rIns="91420" bIns="45711">
            <a:spAutoFit/>
          </a:bodyPr>
          <a:lstStyle/>
          <a:p>
            <a:pPr algn="ctr">
              <a:spcBef>
                <a:spcPts val="1800"/>
              </a:spcBef>
              <a:spcAft>
                <a:spcPts val="1800"/>
              </a:spcAft>
              <a:defRPr/>
            </a:pPr>
            <a:r>
              <a:rPr lang="en-US" sz="3200" b="1" dirty="0">
                <a:solidFill>
                  <a:srgbClr val="222268"/>
                </a:solidFill>
                <a:latin typeface="Calibri"/>
                <a:cs typeface="Calibri"/>
              </a:rPr>
              <a:t>The event data type</a:t>
            </a:r>
          </a:p>
        </p:txBody>
      </p:sp>
      <p:sp>
        <p:nvSpPr>
          <p:cNvPr id="138244" name="Rectangle 1"/>
          <p:cNvSpPr>
            <a:spLocks noChangeArrowheads="1"/>
          </p:cNvSpPr>
          <p:nvPr/>
        </p:nvSpPr>
        <p:spPr bwMode="auto">
          <a:xfrm>
            <a:off x="827088" y="4076700"/>
            <a:ext cx="7632700" cy="2678113"/>
          </a:xfrm>
          <a:prstGeom prst="rect">
            <a:avLst/>
          </a:prstGeom>
          <a:solidFill>
            <a:schemeClr val="accent6">
              <a:lumMod val="20000"/>
              <a:lumOff val="80000"/>
            </a:schemeClr>
          </a:solidFill>
          <a:ln>
            <a:noFill/>
          </a:ln>
          <a:extLst/>
        </p:spPr>
        <p:txBody>
          <a:bodyPr>
            <a:spAutoFit/>
          </a:bodyPr>
          <a:lstStyle/>
          <a:p>
            <a:r>
              <a:rPr lang="en-US" sz="2800">
                <a:solidFill>
                  <a:schemeClr val="bg2">
                    <a:lumMod val="75000"/>
                  </a:schemeClr>
                </a:solidFill>
                <a:latin typeface="Calibri" charset="0"/>
                <a:cs typeface="Calibri" charset="0"/>
              </a:rPr>
              <a:t>An event is an individual episode with a beginning and end, which define its character as a whole.  </a:t>
            </a:r>
          </a:p>
          <a:p>
            <a:endParaRPr lang="en-US" sz="2800">
              <a:solidFill>
                <a:schemeClr val="bg2">
                  <a:lumMod val="75000"/>
                </a:schemeClr>
              </a:solidFill>
              <a:latin typeface="Calibri" charset="0"/>
              <a:cs typeface="Calibri" charset="0"/>
            </a:endParaRPr>
          </a:p>
          <a:p>
            <a:r>
              <a:rPr lang="en-US" sz="2800">
                <a:solidFill>
                  <a:schemeClr val="bg2">
                    <a:lumMod val="75000"/>
                  </a:schemeClr>
                </a:solidFill>
                <a:latin typeface="Calibri" charset="0"/>
                <a:cs typeface="Calibri" charset="0"/>
              </a:rPr>
              <a:t>An event does not exist by itself. Its occurrence is defined as a particular condition of one spatiotemporal type. </a:t>
            </a:r>
          </a:p>
        </p:txBody>
      </p:sp>
    </p:spTree>
    <p:extLst>
      <p:ext uri="{BB962C8B-B14F-4D97-AF65-F5344CB8AC3E}">
        <p14:creationId xmlns:p14="http://schemas.microsoft.com/office/powerpoint/2010/main" val="262783505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7938"/>
            <a:ext cx="9144000" cy="584200"/>
          </a:xfrm>
          <a:prstGeom prst="rect">
            <a:avLst/>
          </a:prstGeom>
          <a:solidFill>
            <a:schemeClr val="accent6">
              <a:lumMod val="20000"/>
              <a:lumOff val="80000"/>
            </a:schemeClr>
          </a:solidFill>
        </p:spPr>
        <p:txBody>
          <a:bodyPr lIns="91420" tIns="45711" rIns="91420" bIns="45711">
            <a:spAutoFit/>
          </a:bodyPr>
          <a:lstStyle/>
          <a:p>
            <a:pPr>
              <a:spcBef>
                <a:spcPts val="1800"/>
              </a:spcBef>
              <a:spcAft>
                <a:spcPts val="1800"/>
              </a:spcAft>
              <a:defRPr/>
            </a:pPr>
            <a:r>
              <a:rPr lang="en-US" sz="3200" dirty="0">
                <a:solidFill>
                  <a:srgbClr val="222268"/>
                </a:solidFill>
                <a:latin typeface="Calibri"/>
                <a:cs typeface="Calibri"/>
              </a:rPr>
              <a:t>When did the large flood occur in </a:t>
            </a:r>
            <a:r>
              <a:rPr lang="en-US" sz="3200" dirty="0" err="1">
                <a:solidFill>
                  <a:srgbClr val="222268"/>
                </a:solidFill>
                <a:latin typeface="Calibri"/>
                <a:cs typeface="Calibri"/>
              </a:rPr>
              <a:t>Angra</a:t>
            </a:r>
            <a:r>
              <a:rPr lang="en-US" sz="3200" dirty="0">
                <a:solidFill>
                  <a:srgbClr val="222268"/>
                </a:solidFill>
                <a:latin typeface="Calibri"/>
                <a:cs typeface="Calibri"/>
              </a:rPr>
              <a:t>? </a:t>
            </a:r>
          </a:p>
        </p:txBody>
      </p:sp>
      <p:pic>
        <p:nvPicPr>
          <p:cNvPr id="140290" name="Picture 3" descr="sankai_1.jpe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288" y="620713"/>
            <a:ext cx="5283201"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1" name="Picture 4" descr="sankai_2.jpe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24300" y="2974975"/>
            <a:ext cx="5221288" cy="39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04835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title"/>
          </p:nvPr>
        </p:nvSpPr>
        <p:spPr/>
        <p:txBody>
          <a:bodyPr/>
          <a:lstStyle/>
          <a:p>
            <a:r>
              <a:rPr lang="pt-BR" dirty="0" err="1" smtClean="0">
                <a:latin typeface="Calibri" charset="0"/>
                <a:cs typeface="Calibri" charset="0"/>
              </a:rPr>
              <a:t>Two</a:t>
            </a:r>
            <a:r>
              <a:rPr lang="pt-BR" dirty="0" smtClean="0">
                <a:latin typeface="Calibri" charset="0"/>
                <a:cs typeface="Calibri" charset="0"/>
              </a:rPr>
              <a:t> </a:t>
            </a:r>
            <a:r>
              <a:rPr lang="pt-BR" dirty="0" err="1" smtClean="0">
                <a:latin typeface="Calibri" charset="0"/>
                <a:cs typeface="Calibri" charset="0"/>
              </a:rPr>
              <a:t>interrelated</a:t>
            </a:r>
            <a:r>
              <a:rPr lang="pt-BR" dirty="0" smtClean="0">
                <a:latin typeface="Calibri" charset="0"/>
                <a:cs typeface="Calibri" charset="0"/>
              </a:rPr>
              <a:t> </a:t>
            </a:r>
            <a:r>
              <a:rPr lang="pt-BR" dirty="0" err="1" smtClean="0">
                <a:latin typeface="Calibri" charset="0"/>
                <a:cs typeface="Calibri" charset="0"/>
              </a:rPr>
              <a:t>challenges</a:t>
            </a:r>
            <a:r>
              <a:rPr lang="pt-BR" dirty="0" smtClean="0">
                <a:latin typeface="Calibri" charset="0"/>
                <a:cs typeface="Calibri" charset="0"/>
              </a:rPr>
              <a:t>: </a:t>
            </a:r>
            <a:r>
              <a:rPr lang="pt-BR" dirty="0" err="1" smtClean="0">
                <a:latin typeface="Calibri" charset="0"/>
                <a:cs typeface="Calibri" charset="0"/>
              </a:rPr>
              <a:t>representation</a:t>
            </a:r>
            <a:r>
              <a:rPr lang="pt-BR" dirty="0" smtClean="0">
                <a:latin typeface="Calibri" charset="0"/>
                <a:cs typeface="Calibri" charset="0"/>
              </a:rPr>
              <a:t> + </a:t>
            </a:r>
            <a:r>
              <a:rPr lang="pt-BR" dirty="0" err="1" smtClean="0">
                <a:latin typeface="Calibri" charset="0"/>
                <a:cs typeface="Calibri" charset="0"/>
              </a:rPr>
              <a:t>modelling</a:t>
            </a:r>
            <a:r>
              <a:rPr lang="pt-BR" dirty="0" smtClean="0">
                <a:latin typeface="Calibri" charset="0"/>
                <a:cs typeface="Calibri" charset="0"/>
              </a:rPr>
              <a:t> </a:t>
            </a:r>
            <a:endParaRPr lang="en-US" dirty="0">
              <a:latin typeface="Calibri" charset="0"/>
              <a:cs typeface="Calibri" charset="0"/>
            </a:endParaRPr>
          </a:p>
        </p:txBody>
      </p:sp>
      <p:grpSp>
        <p:nvGrpSpPr>
          <p:cNvPr id="7" name="Grupo 12"/>
          <p:cNvGrpSpPr>
            <a:grpSpLocks/>
          </p:cNvGrpSpPr>
          <p:nvPr/>
        </p:nvGrpSpPr>
        <p:grpSpPr bwMode="auto">
          <a:xfrm>
            <a:off x="485206" y="1365549"/>
            <a:ext cx="8658794" cy="4645235"/>
            <a:chOff x="44450" y="1916113"/>
            <a:chExt cx="9099550" cy="4616450"/>
          </a:xfrm>
        </p:grpSpPr>
        <p:pic>
          <p:nvPicPr>
            <p:cNvPr id="8" name="Picture 2" descr="prodes200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49888" y="2795465"/>
              <a:ext cx="3579813" cy="2750754"/>
            </a:xfrm>
            <a:prstGeom prst="rect">
              <a:avLst/>
            </a:prstGeom>
            <a:noFill/>
            <a:ln w="9525">
              <a:noFill/>
              <a:miter lim="800000"/>
              <a:headEnd/>
              <a:tailEnd/>
            </a:ln>
          </p:spPr>
        </p:pic>
        <p:sp>
          <p:nvSpPr>
            <p:cNvPr id="9" name="Line 6"/>
            <p:cNvSpPr>
              <a:spLocks noChangeShapeType="1"/>
            </p:cNvSpPr>
            <p:nvPr/>
          </p:nvSpPr>
          <p:spPr bwMode="auto">
            <a:xfrm>
              <a:off x="5091113" y="4184335"/>
              <a:ext cx="360363" cy="0"/>
            </a:xfrm>
            <a:prstGeom prst="line">
              <a:avLst/>
            </a:prstGeom>
            <a:noFill/>
            <a:ln w="50800">
              <a:solidFill>
                <a:schemeClr val="tx1"/>
              </a:solidFill>
              <a:round/>
              <a:headEnd/>
              <a:tailEnd type="triangle" w="med" len="med"/>
            </a:ln>
          </p:spPr>
          <p:txBody>
            <a:bodyPr/>
            <a:lstStyle/>
            <a:p>
              <a:endParaRPr lang="en-US"/>
            </a:p>
          </p:txBody>
        </p:sp>
        <p:sp>
          <p:nvSpPr>
            <p:cNvPr id="10" name="AutoShape 7"/>
            <p:cNvSpPr>
              <a:spLocks/>
            </p:cNvSpPr>
            <p:nvPr/>
          </p:nvSpPr>
          <p:spPr bwMode="auto">
            <a:xfrm>
              <a:off x="4875213" y="1916113"/>
              <a:ext cx="144463" cy="4536442"/>
            </a:xfrm>
            <a:prstGeom prst="rightBracket">
              <a:avLst>
                <a:gd name="adj" fmla="val 261684"/>
              </a:avLst>
            </a:prstGeom>
            <a:noFill/>
            <a:ln w="25400">
              <a:solidFill>
                <a:schemeClr val="tx1"/>
              </a:solidFill>
              <a:round/>
              <a:headEnd/>
              <a:tailEnd/>
            </a:ln>
          </p:spPr>
          <p:txBody>
            <a:bodyPr wrap="none" anchor="ctr"/>
            <a:lstStyle/>
            <a:p>
              <a:endParaRPr lang="pt-BR">
                <a:latin typeface="Humnst777 BT" pitchFamily="34" charset="0"/>
              </a:endParaRPr>
            </a:p>
          </p:txBody>
        </p:sp>
        <p:pic>
          <p:nvPicPr>
            <p:cNvPr id="11" name="Picture 8" descr="dv11805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4775" y="2060556"/>
              <a:ext cx="4810125" cy="1369822"/>
            </a:xfrm>
            <a:prstGeom prst="rect">
              <a:avLst/>
            </a:prstGeom>
            <a:noFill/>
            <a:ln w="9525">
              <a:solidFill>
                <a:schemeClr val="tx1"/>
              </a:solidFill>
              <a:miter lim="800000"/>
              <a:headEnd/>
              <a:tailEnd/>
            </a:ln>
          </p:spPr>
        </p:pic>
        <p:pic>
          <p:nvPicPr>
            <p:cNvPr id="12" name="Picture 9" descr="sb10065779d-00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4775" y="5008132"/>
              <a:ext cx="4803775" cy="1299982"/>
            </a:xfrm>
            <a:prstGeom prst="rect">
              <a:avLst/>
            </a:prstGeom>
            <a:noFill/>
            <a:ln w="9525">
              <a:solidFill>
                <a:schemeClr val="tx1"/>
              </a:solidFill>
              <a:miter lim="800000"/>
              <a:headEnd/>
              <a:tailEnd/>
            </a:ln>
          </p:spPr>
        </p:pic>
        <p:pic>
          <p:nvPicPr>
            <p:cNvPr id="13" name="Picture 10" descr="sb10069833a-00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4775" y="3519264"/>
              <a:ext cx="4787900" cy="1368234"/>
            </a:xfrm>
            <a:prstGeom prst="rect">
              <a:avLst/>
            </a:prstGeom>
            <a:noFill/>
            <a:ln w="9525">
              <a:solidFill>
                <a:schemeClr val="tx1"/>
              </a:solidFill>
              <a:miter lim="800000"/>
              <a:headEnd/>
              <a:tailEnd/>
            </a:ln>
          </p:spPr>
        </p:pic>
        <p:sp>
          <p:nvSpPr>
            <p:cNvPr id="14" name="CaixaDeTexto 14"/>
            <p:cNvSpPr txBox="1">
              <a:spLocks noChangeArrowheads="1"/>
            </p:cNvSpPr>
            <p:nvPr/>
          </p:nvSpPr>
          <p:spPr bwMode="auto">
            <a:xfrm>
              <a:off x="44450" y="6301763"/>
              <a:ext cx="1350919" cy="230800"/>
            </a:xfrm>
            <a:prstGeom prst="rect">
              <a:avLst/>
            </a:prstGeom>
            <a:noFill/>
            <a:ln w="9525">
              <a:noFill/>
              <a:miter lim="800000"/>
              <a:headEnd/>
              <a:tailEnd/>
            </a:ln>
          </p:spPr>
          <p:txBody>
            <a:bodyPr>
              <a:spAutoFit/>
            </a:bodyPr>
            <a:lstStyle/>
            <a:p>
              <a:r>
                <a:rPr lang="en-US" sz="900">
                  <a:latin typeface="Humnst777 BT" pitchFamily="34" charset="0"/>
                </a:rPr>
                <a:t>(Getty Images, 2008)</a:t>
              </a:r>
            </a:p>
          </p:txBody>
        </p:sp>
        <p:sp>
          <p:nvSpPr>
            <p:cNvPr id="15" name="CaixaDeTexto 15"/>
            <p:cNvSpPr txBox="1">
              <a:spLocks noChangeArrowheads="1"/>
            </p:cNvSpPr>
            <p:nvPr/>
          </p:nvSpPr>
          <p:spPr bwMode="auto">
            <a:xfrm>
              <a:off x="8077200" y="5217652"/>
              <a:ext cx="1066800" cy="230832"/>
            </a:xfrm>
            <a:prstGeom prst="rect">
              <a:avLst/>
            </a:prstGeom>
            <a:noFill/>
            <a:ln w="9525">
              <a:noFill/>
              <a:miter lim="800000"/>
              <a:headEnd/>
              <a:tailEnd/>
            </a:ln>
          </p:spPr>
          <p:txBody>
            <a:bodyPr wrap="square">
              <a:spAutoFit/>
            </a:bodyPr>
            <a:lstStyle/>
            <a:p>
              <a:r>
                <a:rPr lang="en-US" sz="900" dirty="0">
                  <a:latin typeface="Humnst777 BT" pitchFamily="34" charset="0"/>
                </a:rPr>
                <a:t>(PRODES, 2008)</a:t>
              </a:r>
            </a:p>
          </p:txBody>
        </p:sp>
      </p:grpSp>
      <p:sp>
        <p:nvSpPr>
          <p:cNvPr id="16" name="Rectangle 2"/>
          <p:cNvSpPr>
            <a:spLocks noChangeArrowheads="1"/>
          </p:cNvSpPr>
          <p:nvPr/>
        </p:nvSpPr>
        <p:spPr bwMode="auto">
          <a:xfrm>
            <a:off x="577037" y="6006055"/>
            <a:ext cx="8458200" cy="851945"/>
          </a:xfrm>
          <a:prstGeom prst="rect">
            <a:avLst/>
          </a:prstGeom>
          <a:solidFill>
            <a:schemeClr val="accent6">
              <a:lumMod val="40000"/>
              <a:lumOff val="60000"/>
            </a:schemeClr>
          </a:solidFill>
          <a:ln w="9525">
            <a:solidFill>
              <a:srgbClr val="000000"/>
            </a:solidFill>
            <a:miter lim="800000"/>
            <a:headEnd/>
            <a:tailEnd/>
          </a:ln>
          <a:effectLst/>
        </p:spPr>
        <p:txBody>
          <a:bodyPr wrap="none" anchor="ctr" anchorCtr="1"/>
          <a:lstStyle/>
          <a:p>
            <a:pPr algn="ctr">
              <a:spcBef>
                <a:spcPct val="20000"/>
              </a:spcBef>
              <a:buClr>
                <a:schemeClr val="bg2"/>
              </a:buClr>
              <a:buSzPct val="75000"/>
              <a:defRPr/>
            </a:pPr>
            <a:r>
              <a:rPr lang="x-none" sz="2400" dirty="0" smtClean="0">
                <a:solidFill>
                  <a:schemeClr val="bg2">
                    <a:lumMod val="75000"/>
                  </a:schemeClr>
                </a:solidFill>
                <a:latin typeface="Calibri" pitchFamily="34" charset="0"/>
                <a:ea typeface="+mn-ea"/>
                <a:cs typeface="Calibri" pitchFamily="34" charset="0"/>
              </a:rPr>
              <a:t>Modelling: projecting the future, </a:t>
            </a:r>
          </a:p>
          <a:p>
            <a:pPr algn="ctr">
              <a:spcBef>
                <a:spcPct val="20000"/>
              </a:spcBef>
              <a:buClr>
                <a:schemeClr val="bg2"/>
              </a:buClr>
              <a:buSzPct val="75000"/>
              <a:defRPr/>
            </a:pPr>
            <a:r>
              <a:rPr lang="x-none" sz="2400" dirty="0" smtClean="0">
                <a:solidFill>
                  <a:schemeClr val="bg2">
                    <a:lumMod val="75000"/>
                  </a:schemeClr>
                </a:solidFill>
                <a:latin typeface="Calibri" pitchFamily="34" charset="0"/>
                <a:ea typeface="+mn-ea"/>
                <a:cs typeface="Calibri" pitchFamily="34" charset="0"/>
              </a:rPr>
              <a:t>given the present and the forces of change</a:t>
            </a:r>
            <a:endParaRPr lang="en-US" sz="2400" b="1" dirty="0">
              <a:solidFill>
                <a:schemeClr val="bg2">
                  <a:lumMod val="75000"/>
                </a:schemeClr>
              </a:solidFill>
              <a:latin typeface="Calibri" pitchFamily="34" charset="0"/>
              <a:ea typeface="+mn-ea"/>
              <a:cs typeface="Calibri" pitchFamily="34" charset="0"/>
            </a:endParaRPr>
          </a:p>
        </p:txBody>
      </p:sp>
    </p:spTree>
    <p:extLst>
      <p:ext uri="{BB962C8B-B14F-4D97-AF65-F5344CB8AC3E}">
        <p14:creationId xmlns:p14="http://schemas.microsoft.com/office/powerpoint/2010/main" val="16778072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0" y="0"/>
            <a:ext cx="9144000" cy="892470"/>
          </a:xfrm>
          <a:solidFill>
            <a:schemeClr val="accent6">
              <a:lumMod val="20000"/>
              <a:lumOff val="80000"/>
            </a:schemeClr>
          </a:solidFill>
        </p:spPr>
        <p:txBody>
          <a:bodyPr/>
          <a:lstStyle/>
          <a:p>
            <a:pPr algn="ctr" eaLnBrk="1" hangingPunct="1"/>
            <a:r>
              <a:rPr lang="en-US" dirty="0" smtClean="0">
                <a:latin typeface="Calibri" charset="0"/>
              </a:rPr>
              <a:t>Nature-society interactions</a:t>
            </a:r>
            <a:endParaRPr lang="en-US" dirty="0">
              <a:latin typeface="Calibri" charset="0"/>
            </a:endParaRPr>
          </a:p>
        </p:txBody>
      </p:sp>
      <p:pic>
        <p:nvPicPr>
          <p:cNvPr id="28674" name="Picture 3" descr="landsat_akpato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371600"/>
            <a:ext cx="43672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descr="npo00000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43400" y="1371600"/>
            <a:ext cx="4800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5"/>
          <p:cNvSpPr>
            <a:spLocks noChangeArrowheads="1"/>
          </p:cNvSpPr>
          <p:nvPr/>
        </p:nvSpPr>
        <p:spPr bwMode="auto">
          <a:xfrm>
            <a:off x="0" y="5715000"/>
            <a:ext cx="3886200" cy="838200"/>
          </a:xfrm>
          <a:prstGeom prst="rect">
            <a:avLst/>
          </a:prstGeom>
          <a:solidFill>
            <a:srgbClr val="E8E8F1"/>
          </a:solidFill>
          <a:ln w="9525">
            <a:solidFill>
              <a:schemeClr val="tx1"/>
            </a:solidFill>
            <a:miter lim="800000"/>
            <a:headEnd/>
            <a:tailEnd/>
          </a:ln>
        </p:spPr>
        <p:txBody>
          <a:bodyPr wrap="square" anchor="ctr"/>
          <a:lstStyle/>
          <a:p>
            <a:pPr algn="ctr"/>
            <a:r>
              <a:rPr lang="en-US" sz="2400" dirty="0" smtClean="0">
                <a:solidFill>
                  <a:srgbClr val="000066"/>
                </a:solidFill>
                <a:latin typeface="Calibri" charset="0"/>
              </a:rPr>
              <a:t>Science explains how nature works by proposing laws</a:t>
            </a:r>
            <a:endParaRPr lang="en-US" sz="2400" dirty="0">
              <a:solidFill>
                <a:srgbClr val="000066"/>
              </a:solidFill>
              <a:latin typeface="Calibri" charset="0"/>
            </a:endParaRPr>
          </a:p>
        </p:txBody>
      </p:sp>
      <p:sp>
        <p:nvSpPr>
          <p:cNvPr id="28677" name="Rectangle 6"/>
          <p:cNvSpPr>
            <a:spLocks noChangeArrowheads="1"/>
          </p:cNvSpPr>
          <p:nvPr/>
        </p:nvSpPr>
        <p:spPr bwMode="auto">
          <a:xfrm>
            <a:off x="5029200" y="5715000"/>
            <a:ext cx="4114800" cy="838200"/>
          </a:xfrm>
          <a:prstGeom prst="rect">
            <a:avLst/>
          </a:prstGeom>
          <a:solidFill>
            <a:srgbClr val="E8E8F1"/>
          </a:solidFill>
          <a:ln w="9525">
            <a:solidFill>
              <a:schemeClr val="tx1"/>
            </a:solidFill>
            <a:miter lim="800000"/>
            <a:headEnd/>
            <a:tailEnd/>
          </a:ln>
        </p:spPr>
        <p:txBody>
          <a:bodyPr wrap="square" anchor="ctr"/>
          <a:lstStyle/>
          <a:p>
            <a:pPr algn="ctr"/>
            <a:r>
              <a:rPr lang="en-US" sz="2400" dirty="0" smtClean="0">
                <a:solidFill>
                  <a:srgbClr val="000066"/>
                </a:solidFill>
                <a:latin typeface="Calibri" charset="0"/>
              </a:rPr>
              <a:t>Science explains how society work by describing </a:t>
            </a:r>
            <a:r>
              <a:rPr lang="en-US" sz="2400" smtClean="0">
                <a:solidFill>
                  <a:srgbClr val="000066"/>
                </a:solidFill>
                <a:latin typeface="Calibri" charset="0"/>
              </a:rPr>
              <a:t>interactions </a:t>
            </a:r>
            <a:endParaRPr lang="en-US" sz="2400" dirty="0">
              <a:solidFill>
                <a:srgbClr val="000066"/>
              </a:solidFill>
              <a:latin typeface="Calibri" charset="0"/>
            </a:endParaRPr>
          </a:p>
        </p:txBody>
      </p:sp>
    </p:spTree>
    <p:extLst>
      <p:ext uri="{BB962C8B-B14F-4D97-AF65-F5344CB8AC3E}">
        <p14:creationId xmlns:p14="http://schemas.microsoft.com/office/powerpoint/2010/main" val="201357930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npo00003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29175" y="0"/>
            <a:ext cx="4314825"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Rectangle 2"/>
          <p:cNvSpPr>
            <a:spLocks noGrp="1" noChangeArrowheads="1"/>
          </p:cNvSpPr>
          <p:nvPr>
            <p:ph type="title"/>
          </p:nvPr>
        </p:nvSpPr>
        <p:spPr/>
        <p:txBody>
          <a:bodyPr/>
          <a:lstStyle/>
          <a:p>
            <a:pPr eaLnBrk="1" hangingPunct="1"/>
            <a:r>
              <a:rPr lang="pt-BR" sz="3600">
                <a:latin typeface="Calibri" charset="0"/>
              </a:rPr>
              <a:t>Global Change</a:t>
            </a:r>
          </a:p>
        </p:txBody>
      </p:sp>
      <p:pic>
        <p:nvPicPr>
          <p:cNvPr id="5734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50831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3" descr="glp_senega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90800" y="3276600"/>
            <a:ext cx="6553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3276600"/>
            <a:ext cx="4343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 Box 6"/>
          <p:cNvSpPr txBox="1">
            <a:spLocks noChangeArrowheads="1"/>
          </p:cNvSpPr>
          <p:nvPr/>
        </p:nvSpPr>
        <p:spPr bwMode="auto">
          <a:xfrm>
            <a:off x="1692275" y="2636838"/>
            <a:ext cx="5832475" cy="1816100"/>
          </a:xfrm>
          <a:prstGeom prst="rect">
            <a:avLst/>
          </a:prstGeom>
          <a:solidFill>
            <a:srgbClr val="E1E6F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pt-BR" sz="2800">
                <a:solidFill>
                  <a:srgbClr val="00007D"/>
                </a:solidFill>
                <a:latin typeface="Calibri" charset="0"/>
              </a:rPr>
              <a:t>Where are changes taking place?</a:t>
            </a:r>
          </a:p>
          <a:p>
            <a:pPr eaLnBrk="1" hangingPunct="1"/>
            <a:r>
              <a:rPr lang="pt-BR" sz="2800">
                <a:solidFill>
                  <a:srgbClr val="00007D"/>
                </a:solidFill>
                <a:latin typeface="Calibri" charset="0"/>
              </a:rPr>
              <a:t>How much change is happening? </a:t>
            </a:r>
          </a:p>
          <a:p>
            <a:pPr eaLnBrk="1" hangingPunct="1"/>
            <a:r>
              <a:rPr lang="pt-BR" sz="2800">
                <a:solidFill>
                  <a:srgbClr val="00007D"/>
                </a:solidFill>
                <a:latin typeface="Calibri" charset="0"/>
              </a:rPr>
              <a:t>Who is being impacted by the change?</a:t>
            </a:r>
          </a:p>
          <a:p>
            <a:pPr eaLnBrk="1" hangingPunct="1"/>
            <a:r>
              <a:rPr lang="pt-BR" sz="2800">
                <a:solidFill>
                  <a:srgbClr val="00007D"/>
                </a:solidFill>
                <a:latin typeface="Calibri" charset="0"/>
              </a:rPr>
              <a:t>What is causing change?</a:t>
            </a:r>
            <a:endParaRPr lang="en-US" sz="2800">
              <a:solidFill>
                <a:srgbClr val="00007D"/>
              </a:solidFill>
              <a:latin typeface="Calibri" charset="0"/>
            </a:endParaRPr>
          </a:p>
        </p:txBody>
      </p:sp>
      <p:sp>
        <p:nvSpPr>
          <p:cNvPr id="57351" name="Text Box 6"/>
          <p:cNvSpPr txBox="1">
            <a:spLocks noChangeArrowheads="1"/>
          </p:cNvSpPr>
          <p:nvPr/>
        </p:nvSpPr>
        <p:spPr bwMode="auto">
          <a:xfrm>
            <a:off x="1643063" y="0"/>
            <a:ext cx="5900737" cy="584200"/>
          </a:xfrm>
          <a:prstGeom prst="rect">
            <a:avLst/>
          </a:prstGeom>
          <a:solidFill>
            <a:srgbClr val="E1E6F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pt-BR" sz="3200" b="1">
                <a:solidFill>
                  <a:srgbClr val="00007D"/>
                </a:solidFill>
                <a:latin typeface="Calibri" charset="0"/>
              </a:rPr>
              <a:t>Human actions and global change</a:t>
            </a:r>
            <a:endParaRPr lang="en-US" sz="3200" b="1">
              <a:solidFill>
                <a:srgbClr val="00007D"/>
              </a:solidFill>
              <a:latin typeface="Calibri" charset="0"/>
            </a:endParaRPr>
          </a:p>
        </p:txBody>
      </p:sp>
      <p:sp>
        <p:nvSpPr>
          <p:cNvPr id="57352" name="Text Box 13"/>
          <p:cNvSpPr txBox="1">
            <a:spLocks noChangeArrowheads="1"/>
          </p:cNvSpPr>
          <p:nvPr/>
        </p:nvSpPr>
        <p:spPr bwMode="auto">
          <a:xfrm>
            <a:off x="7500938" y="6521450"/>
            <a:ext cx="1643062" cy="307975"/>
          </a:xfrm>
          <a:prstGeom prst="rect">
            <a:avLst/>
          </a:prstGeom>
          <a:solidFill>
            <a:srgbClr val="E1E6F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spcBef>
                <a:spcPct val="50000"/>
              </a:spcBef>
            </a:pPr>
            <a:r>
              <a:rPr lang="en-US">
                <a:solidFill>
                  <a:srgbClr val="000000"/>
                </a:solidFill>
                <a:latin typeface="Calibri" charset="0"/>
              </a:rPr>
              <a:t>photo: A. Reenberg</a:t>
            </a:r>
          </a:p>
        </p:txBody>
      </p:sp>
    </p:spTree>
    <p:extLst>
      <p:ext uri="{BB962C8B-B14F-4D97-AF65-F5344CB8AC3E}">
        <p14:creationId xmlns:p14="http://schemas.microsoft.com/office/powerpoint/2010/main" val="15472742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tângulo 1"/>
          <p:cNvSpPr>
            <a:spLocks noChangeArrowheads="1"/>
          </p:cNvSpPr>
          <p:nvPr/>
        </p:nvSpPr>
        <p:spPr bwMode="auto">
          <a:xfrm>
            <a:off x="685800" y="1423779"/>
            <a:ext cx="5183187" cy="5252719"/>
          </a:xfrm>
          <a:prstGeom prst="rect">
            <a:avLst/>
          </a:prstGeom>
          <a:solidFill>
            <a:srgbClr val="C7DFF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sz="2000" dirty="0" smtClean="0">
                <a:solidFill>
                  <a:srgbClr val="00005E"/>
                </a:solidFill>
                <a:latin typeface="Calibri" charset="0"/>
                <a:cs typeface="Calibri" charset="0"/>
              </a:rPr>
              <a:t>“</a:t>
            </a:r>
            <a:r>
              <a:rPr lang="en-GB" sz="2000" dirty="0">
                <a:solidFill>
                  <a:schemeClr val="bg2">
                    <a:lumMod val="75000"/>
                  </a:schemeClr>
                </a:solidFill>
                <a:latin typeface="Georgia"/>
                <a:cs typeface="Georgia"/>
              </a:rPr>
              <a:t>Indeed even in science itself there is substantial questioning of the traditional canons of scientific inquiry as the quest for parsimony, simplicity, and homogeneity is increasingly being confronted by the need for plausibility, richness, and heterogeneity. The question turns on whether or not a simple, parsimonious model that can completely explain a limited set of system characteristics is as useful as one which contains many characteristics which are plausible in terms of the functioning of the system but cannot be proven as being of definitive explanatory value</a:t>
            </a:r>
            <a:r>
              <a:rPr lang="en-GB" sz="2000" i="1" dirty="0"/>
              <a:t>.”</a:t>
            </a:r>
            <a:r>
              <a:rPr lang="en-US" sz="2000" dirty="0"/>
              <a:t> </a:t>
            </a:r>
            <a:r>
              <a:rPr lang="en-US" sz="2000" dirty="0" smtClean="0">
                <a:solidFill>
                  <a:srgbClr val="00005E"/>
                </a:solidFill>
                <a:latin typeface="Calibri" charset="0"/>
                <a:cs typeface="Calibri" charset="0"/>
              </a:rPr>
              <a:t> </a:t>
            </a:r>
            <a:endParaRPr lang="en-US" sz="2000" dirty="0">
              <a:solidFill>
                <a:srgbClr val="00005E"/>
              </a:solidFill>
              <a:latin typeface="Calibri" charset="0"/>
              <a:cs typeface="Calibri" charset="0"/>
            </a:endParaRPr>
          </a:p>
        </p:txBody>
      </p:sp>
      <p:sp>
        <p:nvSpPr>
          <p:cNvPr id="132098" name="Título 3"/>
          <p:cNvSpPr>
            <a:spLocks noGrp="1"/>
          </p:cNvSpPr>
          <p:nvPr>
            <p:ph type="title"/>
          </p:nvPr>
        </p:nvSpPr>
        <p:spPr/>
        <p:txBody>
          <a:bodyPr/>
          <a:lstStyle/>
          <a:p>
            <a:r>
              <a:rPr lang="pt-BR" dirty="0" err="1" smtClean="0">
                <a:latin typeface="Calibri" charset="0"/>
              </a:rPr>
              <a:t>Our</a:t>
            </a:r>
            <a:r>
              <a:rPr lang="pt-BR" dirty="0" smtClean="0">
                <a:latin typeface="Calibri" charset="0"/>
              </a:rPr>
              <a:t> </a:t>
            </a:r>
            <a:r>
              <a:rPr lang="pt-BR" dirty="0" err="1" smtClean="0">
                <a:latin typeface="Calibri" charset="0"/>
              </a:rPr>
              <a:t>challenge</a:t>
            </a:r>
            <a:r>
              <a:rPr lang="pt-BR" dirty="0" smtClean="0">
                <a:latin typeface="Calibri" charset="0"/>
              </a:rPr>
              <a:t>.</a:t>
            </a:r>
            <a:r>
              <a:rPr lang="pt-BR" dirty="0">
                <a:latin typeface="Calibri" charset="0"/>
              </a:rPr>
              <a:t>..</a:t>
            </a:r>
          </a:p>
        </p:txBody>
      </p:sp>
      <p:sp>
        <p:nvSpPr>
          <p:cNvPr id="6" name="Retângulo 5"/>
          <p:cNvSpPr/>
          <p:nvPr/>
        </p:nvSpPr>
        <p:spPr>
          <a:xfrm>
            <a:off x="6940550" y="4845050"/>
            <a:ext cx="1082348" cy="338554"/>
          </a:xfrm>
          <a:prstGeom prst="rect">
            <a:avLst/>
          </a:prstGeom>
          <a:solidFill>
            <a:schemeClr val="accent6">
              <a:lumMod val="40000"/>
              <a:lumOff val="60000"/>
            </a:schemeClr>
          </a:solidFill>
        </p:spPr>
        <p:txBody>
          <a:bodyPr wrap="none">
            <a:spAutoFit/>
          </a:bodyPr>
          <a:lstStyle/>
          <a:p>
            <a:pPr>
              <a:defRPr/>
            </a:pPr>
            <a:r>
              <a:rPr lang="pt-BR" sz="1600" dirty="0" smtClean="0">
                <a:solidFill>
                  <a:schemeClr val="bg2">
                    <a:lumMod val="75000"/>
                  </a:schemeClr>
                </a:solidFill>
                <a:latin typeface="Calibri" pitchFamily="34" charset="0"/>
                <a:ea typeface="+mn-ea"/>
                <a:cs typeface="+mn-cs"/>
              </a:rPr>
              <a:t>Mike </a:t>
            </a:r>
            <a:r>
              <a:rPr lang="pt-BR" sz="1600" dirty="0" err="1" smtClean="0">
                <a:solidFill>
                  <a:schemeClr val="bg2">
                    <a:lumMod val="75000"/>
                  </a:schemeClr>
                </a:solidFill>
                <a:latin typeface="Calibri" pitchFamily="34" charset="0"/>
                <a:ea typeface="+mn-ea"/>
                <a:cs typeface="+mn-cs"/>
              </a:rPr>
              <a:t>Batty</a:t>
            </a:r>
            <a:endParaRPr lang="pt-BR" sz="1600" dirty="0">
              <a:solidFill>
                <a:schemeClr val="bg2">
                  <a:lumMod val="75000"/>
                </a:schemeClr>
              </a:solidFill>
              <a:latin typeface="Calibri" pitchFamily="34" charset="0"/>
              <a:ea typeface="+mn-ea"/>
              <a:cs typeface="+mn-cs"/>
            </a:endParaRPr>
          </a:p>
        </p:txBody>
      </p:sp>
      <p:pic>
        <p:nvPicPr>
          <p:cNvPr id="2" name="Picture 1"/>
          <p:cNvPicPr>
            <a:picLocks noChangeAspect="1"/>
          </p:cNvPicPr>
          <p:nvPr/>
        </p:nvPicPr>
        <p:blipFill>
          <a:blip r:embed="rId2"/>
          <a:stretch>
            <a:fillRect/>
          </a:stretch>
        </p:blipFill>
        <p:spPr>
          <a:xfrm>
            <a:off x="6295008" y="979488"/>
            <a:ext cx="2848992" cy="3772066"/>
          </a:xfrm>
          <a:prstGeom prst="rect">
            <a:avLst/>
          </a:prstGeom>
        </p:spPr>
      </p:pic>
    </p:spTree>
    <p:extLst>
      <p:ext uri="{BB962C8B-B14F-4D97-AF65-F5344CB8AC3E}">
        <p14:creationId xmlns:p14="http://schemas.microsoft.com/office/powerpoint/2010/main" val="195441664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pPr eaLnBrk="1" hangingPunct="1"/>
            <a:r>
              <a:rPr lang="pt-BR">
                <a:latin typeface="Calibri" charset="0"/>
                <a:ea typeface="ＭＳ Ｐゴシック" charset="0"/>
                <a:cs typeface="DejaVu Sans" charset="0"/>
              </a:rPr>
              <a:t>Computational models</a:t>
            </a:r>
          </a:p>
        </p:txBody>
      </p:sp>
      <p:pic>
        <p:nvPicPr>
          <p:cNvPr id="68610" name="Picture 3" descr="PE01561_"/>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27313" y="2276475"/>
            <a:ext cx="3529012" cy="2273300"/>
          </a:xfrm>
          <a:prstGeom prst="rect">
            <a:avLst/>
          </a:prstGeom>
          <a:solidFill>
            <a:srgbClr val="D6D6E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7108" name="Rectangle 4"/>
          <p:cNvSpPr>
            <a:spLocks noChangeArrowheads="1"/>
          </p:cNvSpPr>
          <p:nvPr/>
        </p:nvSpPr>
        <p:spPr bwMode="auto">
          <a:xfrm>
            <a:off x="828675" y="4437063"/>
            <a:ext cx="1727200" cy="909637"/>
          </a:xfrm>
          <a:prstGeom prst="rect">
            <a:avLst/>
          </a:prstGeom>
          <a:solidFill>
            <a:srgbClr val="D6D6EB"/>
          </a:solidFill>
          <a:ln w="9525">
            <a:solidFill>
              <a:schemeClr val="tx1"/>
            </a:solidFill>
            <a:miter lim="800000"/>
            <a:headEnd/>
            <a:tailEnd/>
          </a:ln>
        </p:spPr>
        <p:txBody>
          <a:bodyPr wrap="none" anchor="ctr"/>
          <a:lstStyle/>
          <a:p>
            <a:pPr algn="ctr">
              <a:defRPr/>
            </a:pPr>
            <a:r>
              <a:rPr lang="pt-BR" sz="2400">
                <a:solidFill>
                  <a:schemeClr val="bg2">
                    <a:lumMod val="75000"/>
                  </a:schemeClr>
                </a:solidFill>
                <a:latin typeface="Calibri" pitchFamily="34" charset="0"/>
                <a:ea typeface="+mn-ea"/>
                <a:cs typeface="Calibri" pitchFamily="34" charset="0"/>
              </a:rPr>
              <a:t>Territory</a:t>
            </a:r>
          </a:p>
          <a:p>
            <a:pPr algn="ctr">
              <a:defRPr/>
            </a:pPr>
            <a:r>
              <a:rPr lang="pt-BR" sz="2400">
                <a:solidFill>
                  <a:schemeClr val="bg2">
                    <a:lumMod val="75000"/>
                  </a:schemeClr>
                </a:solidFill>
                <a:latin typeface="Calibri" pitchFamily="34" charset="0"/>
                <a:ea typeface="+mn-ea"/>
                <a:cs typeface="Calibri" pitchFamily="34" charset="0"/>
              </a:rPr>
              <a:t>(Geography)</a:t>
            </a:r>
          </a:p>
        </p:txBody>
      </p:sp>
      <p:sp>
        <p:nvSpPr>
          <p:cNvPr id="47109" name="Rectangle 5"/>
          <p:cNvSpPr>
            <a:spLocks noChangeArrowheads="1"/>
          </p:cNvSpPr>
          <p:nvPr/>
        </p:nvSpPr>
        <p:spPr bwMode="auto">
          <a:xfrm>
            <a:off x="3565525" y="4437063"/>
            <a:ext cx="1727200" cy="909637"/>
          </a:xfrm>
          <a:prstGeom prst="rect">
            <a:avLst/>
          </a:prstGeom>
          <a:solidFill>
            <a:srgbClr val="D6D6EB"/>
          </a:solidFill>
          <a:ln w="9525">
            <a:solidFill>
              <a:schemeClr val="tx1"/>
            </a:solidFill>
            <a:miter lim="800000"/>
            <a:headEnd/>
            <a:tailEnd/>
          </a:ln>
        </p:spPr>
        <p:txBody>
          <a:bodyPr wrap="none" anchor="ctr"/>
          <a:lstStyle/>
          <a:p>
            <a:pPr algn="ctr">
              <a:defRPr/>
            </a:pPr>
            <a:r>
              <a:rPr lang="pt-BR" sz="2400">
                <a:solidFill>
                  <a:schemeClr val="bg2">
                    <a:lumMod val="75000"/>
                  </a:schemeClr>
                </a:solidFill>
                <a:latin typeface="Calibri" pitchFamily="34" charset="0"/>
                <a:ea typeface="+mn-ea"/>
                <a:cs typeface="Calibri" pitchFamily="34" charset="0"/>
              </a:rPr>
              <a:t>Money</a:t>
            </a:r>
          </a:p>
          <a:p>
            <a:pPr algn="ctr">
              <a:defRPr/>
            </a:pPr>
            <a:r>
              <a:rPr lang="pt-BR" sz="2400">
                <a:solidFill>
                  <a:schemeClr val="bg2">
                    <a:lumMod val="75000"/>
                  </a:schemeClr>
                </a:solidFill>
                <a:latin typeface="Calibri" pitchFamily="34" charset="0"/>
                <a:ea typeface="+mn-ea"/>
                <a:cs typeface="Calibri" pitchFamily="34" charset="0"/>
              </a:rPr>
              <a:t>(Economy)</a:t>
            </a:r>
          </a:p>
        </p:txBody>
      </p:sp>
      <p:sp>
        <p:nvSpPr>
          <p:cNvPr id="47110" name="Rectangle 6"/>
          <p:cNvSpPr>
            <a:spLocks noChangeArrowheads="1"/>
          </p:cNvSpPr>
          <p:nvPr/>
        </p:nvSpPr>
        <p:spPr bwMode="auto">
          <a:xfrm>
            <a:off x="6300788" y="4437063"/>
            <a:ext cx="1727200" cy="909637"/>
          </a:xfrm>
          <a:prstGeom prst="rect">
            <a:avLst/>
          </a:prstGeom>
          <a:solidFill>
            <a:srgbClr val="D6D6EB"/>
          </a:solidFill>
          <a:ln w="9525">
            <a:solidFill>
              <a:schemeClr val="tx1"/>
            </a:solidFill>
            <a:miter lim="800000"/>
            <a:headEnd/>
            <a:tailEnd/>
          </a:ln>
        </p:spPr>
        <p:txBody>
          <a:bodyPr wrap="none" anchor="ctr"/>
          <a:lstStyle/>
          <a:p>
            <a:pPr algn="ctr">
              <a:defRPr/>
            </a:pPr>
            <a:r>
              <a:rPr lang="pt-BR" sz="2400">
                <a:solidFill>
                  <a:schemeClr val="bg2">
                    <a:lumMod val="75000"/>
                  </a:schemeClr>
                </a:solidFill>
                <a:latin typeface="Calibri" pitchFamily="34" charset="0"/>
                <a:ea typeface="+mn-ea"/>
                <a:cs typeface="Calibri" pitchFamily="34" charset="0"/>
              </a:rPr>
              <a:t>Culture</a:t>
            </a:r>
          </a:p>
          <a:p>
            <a:pPr algn="ctr">
              <a:defRPr/>
            </a:pPr>
            <a:r>
              <a:rPr lang="pt-BR" sz="2400">
                <a:solidFill>
                  <a:schemeClr val="bg2">
                    <a:lumMod val="75000"/>
                  </a:schemeClr>
                </a:solidFill>
                <a:latin typeface="Calibri" pitchFamily="34" charset="0"/>
                <a:ea typeface="+mn-ea"/>
                <a:cs typeface="Calibri" pitchFamily="34" charset="0"/>
              </a:rPr>
              <a:t>(Antropology)</a:t>
            </a:r>
          </a:p>
        </p:txBody>
      </p:sp>
      <p:sp>
        <p:nvSpPr>
          <p:cNvPr id="47111" name="Rectangle 7"/>
          <p:cNvSpPr>
            <a:spLocks noChangeArrowheads="1"/>
          </p:cNvSpPr>
          <p:nvPr/>
        </p:nvSpPr>
        <p:spPr bwMode="auto">
          <a:xfrm>
            <a:off x="3565525" y="5948363"/>
            <a:ext cx="1727200" cy="909637"/>
          </a:xfrm>
          <a:prstGeom prst="rect">
            <a:avLst/>
          </a:prstGeom>
          <a:solidFill>
            <a:srgbClr val="D6D6EB"/>
          </a:solidFill>
          <a:ln w="9525">
            <a:solidFill>
              <a:schemeClr val="tx1"/>
            </a:solidFill>
            <a:miter lim="800000"/>
            <a:headEnd/>
            <a:tailEnd/>
          </a:ln>
        </p:spPr>
        <p:txBody>
          <a:bodyPr wrap="none" anchor="ctr"/>
          <a:lstStyle/>
          <a:p>
            <a:pPr algn="ctr">
              <a:defRPr/>
            </a:pPr>
            <a:r>
              <a:rPr lang="pt-BR" sz="2400">
                <a:solidFill>
                  <a:schemeClr val="bg2">
                    <a:lumMod val="75000"/>
                  </a:schemeClr>
                </a:solidFill>
                <a:latin typeface="Calibri" pitchFamily="34" charset="0"/>
                <a:ea typeface="+mn-ea"/>
                <a:cs typeface="Calibri" pitchFamily="34" charset="0"/>
              </a:rPr>
              <a:t>Modelling</a:t>
            </a:r>
          </a:p>
          <a:p>
            <a:pPr algn="ctr">
              <a:defRPr/>
            </a:pPr>
            <a:r>
              <a:rPr lang="pt-BR" sz="2400">
                <a:solidFill>
                  <a:schemeClr val="bg2">
                    <a:lumMod val="75000"/>
                  </a:schemeClr>
                </a:solidFill>
                <a:latin typeface="Calibri" pitchFamily="34" charset="0"/>
                <a:ea typeface="+mn-ea"/>
                <a:cs typeface="Calibri" pitchFamily="34" charset="0"/>
              </a:rPr>
              <a:t>(GIScience)</a:t>
            </a:r>
          </a:p>
        </p:txBody>
      </p:sp>
      <p:cxnSp>
        <p:nvCxnSpPr>
          <p:cNvPr id="68615" name="AutoShape 8"/>
          <p:cNvCxnSpPr>
            <a:cxnSpLocks noChangeShapeType="1"/>
            <a:stCxn id="47108" idx="2"/>
            <a:endCxn id="47111" idx="1"/>
          </p:cNvCxnSpPr>
          <p:nvPr/>
        </p:nvCxnSpPr>
        <p:spPr bwMode="auto">
          <a:xfrm rot="16200000" flipH="1">
            <a:off x="2100262" y="4938713"/>
            <a:ext cx="1057275" cy="1873250"/>
          </a:xfrm>
          <a:prstGeom prst="bentConnector2">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47113" name="Line 9"/>
          <p:cNvSpPr>
            <a:spLocks noChangeShapeType="1"/>
          </p:cNvSpPr>
          <p:nvPr/>
        </p:nvSpPr>
        <p:spPr bwMode="auto">
          <a:xfrm>
            <a:off x="4500563" y="5464175"/>
            <a:ext cx="0" cy="485775"/>
          </a:xfrm>
          <a:prstGeom prst="line">
            <a:avLst/>
          </a:prstGeom>
          <a:noFill/>
          <a:ln w="38100">
            <a:solidFill>
              <a:schemeClr val="tx1"/>
            </a:solidFill>
            <a:miter lim="800000"/>
            <a:headEnd/>
            <a:tailEnd type="triangle" w="med" len="med"/>
          </a:ln>
        </p:spPr>
        <p:txBody>
          <a:bodyPr wrap="none"/>
          <a:lstStyle/>
          <a:p>
            <a:pPr>
              <a:defRPr/>
            </a:pPr>
            <a:endParaRPr lang="pt-BR">
              <a:solidFill>
                <a:schemeClr val="bg2">
                  <a:lumMod val="75000"/>
                </a:schemeClr>
              </a:solidFill>
              <a:latin typeface="Arial" pitchFamily="34" charset="0"/>
              <a:ea typeface="+mn-ea"/>
              <a:cs typeface="+mn-cs"/>
            </a:endParaRPr>
          </a:p>
        </p:txBody>
      </p:sp>
      <p:sp>
        <p:nvSpPr>
          <p:cNvPr id="11" name="Retângulo 10"/>
          <p:cNvSpPr/>
          <p:nvPr/>
        </p:nvSpPr>
        <p:spPr>
          <a:xfrm>
            <a:off x="1403350" y="1196975"/>
            <a:ext cx="5868988" cy="954088"/>
          </a:xfrm>
          <a:prstGeom prst="rect">
            <a:avLst/>
          </a:prstGeom>
          <a:solidFill>
            <a:srgbClr val="D6D6EB"/>
          </a:solidFill>
        </p:spPr>
        <p:txBody>
          <a:bodyPr wrap="none">
            <a:spAutoFit/>
          </a:bodyPr>
          <a:lstStyle/>
          <a:p>
            <a:pPr marL="0" lvl="1">
              <a:defRPr/>
            </a:pPr>
            <a:r>
              <a:rPr lang="en-US" sz="2800" dirty="0">
                <a:solidFill>
                  <a:schemeClr val="bg2">
                    <a:lumMod val="50000"/>
                  </a:schemeClr>
                </a:solidFill>
                <a:latin typeface="Calibri" pitchFamily="34" charset="0"/>
                <a:ea typeface="+mn-ea"/>
                <a:cs typeface="Calibri" pitchFamily="34" charset="0"/>
              </a:rPr>
              <a:t>Connect expertise from different fields</a:t>
            </a:r>
          </a:p>
          <a:p>
            <a:pPr marL="0" lvl="1">
              <a:defRPr/>
            </a:pPr>
            <a:r>
              <a:rPr lang="en-US" sz="2800" dirty="0">
                <a:solidFill>
                  <a:schemeClr val="bg2">
                    <a:lumMod val="50000"/>
                  </a:schemeClr>
                </a:solidFill>
                <a:latin typeface="Calibri" pitchFamily="34" charset="0"/>
                <a:ea typeface="+mn-ea"/>
                <a:cs typeface="Calibri" pitchFamily="34" charset="0"/>
              </a:rPr>
              <a:t>Make the different conceptions explicit</a:t>
            </a:r>
          </a:p>
        </p:txBody>
      </p:sp>
      <p:cxnSp>
        <p:nvCxnSpPr>
          <p:cNvPr id="68618" name="Conector angulado 17"/>
          <p:cNvCxnSpPr>
            <a:cxnSpLocks noChangeShapeType="1"/>
            <a:stCxn id="47110" idx="2"/>
            <a:endCxn id="47111" idx="3"/>
          </p:cNvCxnSpPr>
          <p:nvPr/>
        </p:nvCxnSpPr>
        <p:spPr bwMode="auto">
          <a:xfrm rot="5400000">
            <a:off x="5699919" y="4939506"/>
            <a:ext cx="1057275" cy="1871663"/>
          </a:xfrm>
          <a:prstGeom prst="bentConnector2">
            <a:avLst/>
          </a:prstGeom>
          <a:noFill/>
          <a:ln w="25400">
            <a:solidFill>
              <a:schemeClr val="tx1"/>
            </a:solidFill>
            <a:miter lim="800000"/>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2476058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 y="0"/>
            <a:ext cx="9117686" cy="6858000"/>
          </a:xfrm>
          <a:prstGeom prst="rect">
            <a:avLst/>
          </a:prstGeom>
        </p:spPr>
      </p:pic>
    </p:spTree>
    <p:extLst>
      <p:ext uri="{BB962C8B-B14F-4D97-AF65-F5344CB8AC3E}">
        <p14:creationId xmlns:p14="http://schemas.microsoft.com/office/powerpoint/2010/main" val="72527046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2" descr="C:\Documents and Settings\litsue\Desktop\mapa_CANASAT_powerpoint_Alemanha.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43258" y="1233768"/>
            <a:ext cx="3870960" cy="5254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ixaDeTexto 4"/>
          <p:cNvSpPr txBox="1"/>
          <p:nvPr/>
        </p:nvSpPr>
        <p:spPr>
          <a:xfrm>
            <a:off x="2771800" y="3882534"/>
            <a:ext cx="391454" cy="338554"/>
          </a:xfrm>
          <a:prstGeom prst="rect">
            <a:avLst/>
          </a:prstGeom>
          <a:noFill/>
        </p:spPr>
        <p:txBody>
          <a:bodyPr wrap="none" rtlCol="0">
            <a:spAutoFit/>
          </a:bodyPr>
          <a:lstStyle/>
          <a:p>
            <a:r>
              <a:rPr lang="pt-BR" sz="1600" b="1" dirty="0" smtClean="0">
                <a:solidFill>
                  <a:prstClr val="black"/>
                </a:solidFill>
              </a:rPr>
              <a:t>SP</a:t>
            </a:r>
            <a:endParaRPr lang="pt-BR" sz="1600" b="1" dirty="0">
              <a:solidFill>
                <a:prstClr val="black"/>
              </a:solidFill>
            </a:endParaRPr>
          </a:p>
        </p:txBody>
      </p:sp>
      <p:sp>
        <p:nvSpPr>
          <p:cNvPr id="11" name="CaixaDeTexto 10"/>
          <p:cNvSpPr txBox="1"/>
          <p:nvPr/>
        </p:nvSpPr>
        <p:spPr>
          <a:xfrm>
            <a:off x="3131840" y="3573016"/>
            <a:ext cx="495649" cy="338554"/>
          </a:xfrm>
          <a:prstGeom prst="rect">
            <a:avLst/>
          </a:prstGeom>
          <a:noFill/>
        </p:spPr>
        <p:txBody>
          <a:bodyPr wrap="none" rtlCol="0">
            <a:spAutoFit/>
          </a:bodyPr>
          <a:lstStyle/>
          <a:p>
            <a:r>
              <a:rPr lang="pt-BR" sz="1600" b="1" dirty="0" smtClean="0">
                <a:solidFill>
                  <a:prstClr val="black"/>
                </a:solidFill>
              </a:rPr>
              <a:t>MG</a:t>
            </a:r>
            <a:endParaRPr lang="pt-BR" sz="1600" b="1" dirty="0">
              <a:solidFill>
                <a:prstClr val="black"/>
              </a:solidFill>
            </a:endParaRPr>
          </a:p>
        </p:txBody>
      </p:sp>
      <p:sp>
        <p:nvSpPr>
          <p:cNvPr id="12" name="CaixaDeTexto 11"/>
          <p:cNvSpPr txBox="1"/>
          <p:nvPr/>
        </p:nvSpPr>
        <p:spPr>
          <a:xfrm>
            <a:off x="2699792" y="3522494"/>
            <a:ext cx="455574" cy="338554"/>
          </a:xfrm>
          <a:prstGeom prst="rect">
            <a:avLst/>
          </a:prstGeom>
          <a:noFill/>
        </p:spPr>
        <p:txBody>
          <a:bodyPr wrap="none" rtlCol="0">
            <a:spAutoFit/>
          </a:bodyPr>
          <a:lstStyle/>
          <a:p>
            <a:r>
              <a:rPr lang="pt-BR" sz="1600" b="1" dirty="0" smtClean="0">
                <a:solidFill>
                  <a:prstClr val="black"/>
                </a:solidFill>
              </a:rPr>
              <a:t>GO</a:t>
            </a:r>
            <a:endParaRPr lang="pt-BR" sz="1600" b="1" dirty="0">
              <a:solidFill>
                <a:prstClr val="black"/>
              </a:solidFill>
            </a:endParaRPr>
          </a:p>
        </p:txBody>
      </p:sp>
      <p:sp>
        <p:nvSpPr>
          <p:cNvPr id="13" name="CaixaDeTexto 12"/>
          <p:cNvSpPr txBox="1"/>
          <p:nvPr/>
        </p:nvSpPr>
        <p:spPr>
          <a:xfrm>
            <a:off x="2339752" y="3738518"/>
            <a:ext cx="461986" cy="338554"/>
          </a:xfrm>
          <a:prstGeom prst="rect">
            <a:avLst/>
          </a:prstGeom>
          <a:noFill/>
        </p:spPr>
        <p:txBody>
          <a:bodyPr wrap="none" rtlCol="0">
            <a:spAutoFit/>
          </a:bodyPr>
          <a:lstStyle/>
          <a:p>
            <a:r>
              <a:rPr lang="pt-BR" sz="1600" b="1" dirty="0" smtClean="0">
                <a:solidFill>
                  <a:prstClr val="black"/>
                </a:solidFill>
              </a:rPr>
              <a:t>MS</a:t>
            </a:r>
            <a:endParaRPr lang="pt-BR" sz="1600" b="1" dirty="0">
              <a:solidFill>
                <a:prstClr val="black"/>
              </a:solidFill>
            </a:endParaRPr>
          </a:p>
        </p:txBody>
      </p:sp>
      <p:sp>
        <p:nvSpPr>
          <p:cNvPr id="14" name="CaixaDeTexto 13"/>
          <p:cNvSpPr txBox="1"/>
          <p:nvPr/>
        </p:nvSpPr>
        <p:spPr>
          <a:xfrm>
            <a:off x="2578738" y="4098558"/>
            <a:ext cx="409086" cy="338554"/>
          </a:xfrm>
          <a:prstGeom prst="rect">
            <a:avLst/>
          </a:prstGeom>
          <a:noFill/>
        </p:spPr>
        <p:txBody>
          <a:bodyPr wrap="none" rtlCol="0">
            <a:spAutoFit/>
          </a:bodyPr>
          <a:lstStyle/>
          <a:p>
            <a:r>
              <a:rPr lang="pt-BR" sz="1600" b="1" dirty="0" smtClean="0">
                <a:solidFill>
                  <a:prstClr val="black"/>
                </a:solidFill>
              </a:rPr>
              <a:t>PR</a:t>
            </a:r>
            <a:endParaRPr lang="pt-BR" sz="1600" b="1" dirty="0">
              <a:solidFill>
                <a:prstClr val="black"/>
              </a:solidFill>
            </a:endParaRPr>
          </a:p>
        </p:txBody>
      </p:sp>
      <p:sp>
        <p:nvSpPr>
          <p:cNvPr id="15" name="CaixaDeTexto 14"/>
          <p:cNvSpPr txBox="1"/>
          <p:nvPr/>
        </p:nvSpPr>
        <p:spPr>
          <a:xfrm>
            <a:off x="2267744" y="3212976"/>
            <a:ext cx="465192" cy="338554"/>
          </a:xfrm>
          <a:prstGeom prst="rect">
            <a:avLst/>
          </a:prstGeom>
          <a:noFill/>
        </p:spPr>
        <p:txBody>
          <a:bodyPr wrap="none" rtlCol="0">
            <a:spAutoFit/>
          </a:bodyPr>
          <a:lstStyle/>
          <a:p>
            <a:r>
              <a:rPr lang="pt-BR" sz="1600" b="1" dirty="0" smtClean="0">
                <a:solidFill>
                  <a:prstClr val="black"/>
                </a:solidFill>
              </a:rPr>
              <a:t>MT</a:t>
            </a:r>
            <a:endParaRPr lang="pt-BR" sz="1600" b="1" dirty="0">
              <a:solidFill>
                <a:prstClr val="black"/>
              </a:solidFill>
            </a:endParaRPr>
          </a:p>
        </p:txBody>
      </p:sp>
      <p:graphicFrame>
        <p:nvGraphicFramePr>
          <p:cNvPr id="16" name="Gráfico 15"/>
          <p:cNvGraphicFramePr/>
          <p:nvPr>
            <p:extLst>
              <p:ext uri="{D42A27DB-BD31-4B8C-83A1-F6EECF244321}">
                <p14:modId xmlns:p14="http://schemas.microsoft.com/office/powerpoint/2010/main" val="2603013477"/>
              </p:ext>
            </p:extLst>
          </p:nvPr>
        </p:nvGraphicFramePr>
        <p:xfrm>
          <a:off x="4538563" y="3907795"/>
          <a:ext cx="4572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17" name="Imagem 1" descr="america-brasil-graficos.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37100" y="808900"/>
            <a:ext cx="4340026" cy="305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Brazil: world’s largest sugarcane producer</a:t>
            </a:r>
            <a:endParaRPr lang="en-US" dirty="0"/>
          </a:p>
        </p:txBody>
      </p:sp>
      <p:sp>
        <p:nvSpPr>
          <p:cNvPr id="19" name="Text Box 3"/>
          <p:cNvSpPr txBox="1">
            <a:spLocks noChangeArrowheads="1"/>
          </p:cNvSpPr>
          <p:nvPr/>
        </p:nvSpPr>
        <p:spPr bwMode="auto">
          <a:xfrm>
            <a:off x="496888" y="6397626"/>
            <a:ext cx="4291012" cy="369332"/>
          </a:xfrm>
          <a:prstGeom prst="rect">
            <a:avLst/>
          </a:prstGeom>
          <a:solidFill>
            <a:schemeClr val="accent6">
              <a:lumMod val="20000"/>
              <a:lumOff val="80000"/>
            </a:schemeClr>
          </a:solidFill>
          <a:ln>
            <a:noFill/>
          </a:ln>
          <a:effectLst/>
          <a:extLst/>
        </p:spPr>
        <p:txBody>
          <a:bodyPr wrap="square">
            <a:spAutoFit/>
          </a:bodyPr>
          <a:lstStyle/>
          <a:p>
            <a:pPr>
              <a:spcBef>
                <a:spcPct val="50000"/>
              </a:spcBef>
              <a:defRPr/>
            </a:pPr>
            <a:r>
              <a:rPr lang="en-GB" sz="1800" dirty="0" smtClean="0">
                <a:solidFill>
                  <a:schemeClr val="bg2">
                    <a:lumMod val="75000"/>
                  </a:schemeClr>
                </a:solidFill>
                <a:latin typeface="Calibri"/>
                <a:cs typeface="Calibri"/>
              </a:rPr>
              <a:t>source: Bernardo </a:t>
            </a:r>
            <a:r>
              <a:rPr lang="en-GB" sz="1800" dirty="0" err="1" smtClean="0">
                <a:solidFill>
                  <a:schemeClr val="bg2">
                    <a:lumMod val="75000"/>
                  </a:schemeClr>
                </a:solidFill>
                <a:latin typeface="Calibri"/>
                <a:cs typeface="Calibri"/>
              </a:rPr>
              <a:t>Rudorff</a:t>
            </a:r>
            <a:r>
              <a:rPr lang="en-GB" sz="1800" dirty="0" smtClean="0">
                <a:solidFill>
                  <a:schemeClr val="bg2">
                    <a:lumMod val="75000"/>
                  </a:schemeClr>
                </a:solidFill>
                <a:latin typeface="Calibri"/>
                <a:cs typeface="Calibri"/>
              </a:rPr>
              <a:t> (INPE)</a:t>
            </a:r>
            <a:endParaRPr lang="en-GB" sz="1800" dirty="0">
              <a:solidFill>
                <a:schemeClr val="bg2">
                  <a:lumMod val="75000"/>
                </a:schemeClr>
              </a:solidFill>
              <a:latin typeface="Calibri"/>
              <a:cs typeface="Calibri"/>
            </a:endParaRPr>
          </a:p>
        </p:txBody>
      </p:sp>
    </p:spTree>
    <p:extLst>
      <p:ext uri="{BB962C8B-B14F-4D97-AF65-F5344CB8AC3E}">
        <p14:creationId xmlns:p14="http://schemas.microsoft.com/office/powerpoint/2010/main" val="305592481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936" y="-1"/>
            <a:ext cx="7288766" cy="6883879"/>
          </a:xfrm>
          <a:prstGeom prst="rect">
            <a:avLst/>
          </a:prstGeom>
        </p:spPr>
      </p:pic>
      <p:grpSp>
        <p:nvGrpSpPr>
          <p:cNvPr id="12" name="Grupo 11"/>
          <p:cNvGrpSpPr/>
          <p:nvPr/>
        </p:nvGrpSpPr>
        <p:grpSpPr>
          <a:xfrm>
            <a:off x="5148064" y="5243641"/>
            <a:ext cx="3851920" cy="1425719"/>
            <a:chOff x="6978892" y="4869160"/>
            <a:chExt cx="2181093" cy="576064"/>
          </a:xfrm>
        </p:grpSpPr>
        <p:sp>
          <p:nvSpPr>
            <p:cNvPr id="7" name="CaixaDeTexto 6"/>
            <p:cNvSpPr txBox="1"/>
            <p:nvPr/>
          </p:nvSpPr>
          <p:spPr>
            <a:xfrm>
              <a:off x="7258212" y="4896121"/>
              <a:ext cx="1671806" cy="236279"/>
            </a:xfrm>
            <a:prstGeom prst="rect">
              <a:avLst/>
            </a:prstGeom>
            <a:noFill/>
          </p:spPr>
          <p:txBody>
            <a:bodyPr wrap="square" rtlCol="0">
              <a:spAutoFit/>
            </a:bodyPr>
            <a:lstStyle/>
            <a:p>
              <a:pPr defTabSz="914400"/>
              <a:r>
                <a:rPr lang="pt-BR" sz="1600" b="1" dirty="0" err="1" smtClean="0">
                  <a:solidFill>
                    <a:prstClr val="black"/>
                  </a:solidFill>
                  <a:latin typeface="Calibri"/>
                </a:rPr>
                <a:t>Annual</a:t>
              </a:r>
              <a:r>
                <a:rPr lang="pt-BR" sz="1600" b="1" dirty="0" smtClean="0">
                  <a:solidFill>
                    <a:prstClr val="black"/>
                  </a:solidFill>
                  <a:latin typeface="Calibri"/>
                </a:rPr>
                <a:t> </a:t>
              </a:r>
              <a:r>
                <a:rPr lang="pt-BR" sz="1600" b="1" dirty="0" err="1" smtClean="0">
                  <a:solidFill>
                    <a:prstClr val="black"/>
                  </a:solidFill>
                  <a:latin typeface="Calibri"/>
                </a:rPr>
                <a:t>Crop</a:t>
              </a:r>
              <a:r>
                <a:rPr lang="pt-BR" sz="1600" b="1" dirty="0" smtClean="0">
                  <a:solidFill>
                    <a:prstClr val="black"/>
                  </a:solidFill>
                  <a:latin typeface="Calibri"/>
                </a:rPr>
                <a:t> – 1 </a:t>
              </a:r>
              <a:r>
                <a:rPr lang="pt-BR" sz="1600" b="1" dirty="0" err="1" smtClean="0">
                  <a:solidFill>
                    <a:prstClr val="black"/>
                  </a:solidFill>
                  <a:latin typeface="Calibri"/>
                </a:rPr>
                <a:t>Crop</a:t>
              </a:r>
              <a:r>
                <a:rPr lang="pt-BR" sz="1600" b="1" dirty="0" smtClean="0">
                  <a:solidFill>
                    <a:prstClr val="black"/>
                  </a:solidFill>
                  <a:latin typeface="Calibri"/>
                </a:rPr>
                <a:t> per </a:t>
              </a:r>
              <a:r>
                <a:rPr lang="pt-BR" sz="1600" b="1" dirty="0" err="1" smtClean="0">
                  <a:solidFill>
                    <a:prstClr val="black"/>
                  </a:solidFill>
                  <a:latin typeface="Calibri"/>
                </a:rPr>
                <a:t>season</a:t>
              </a:r>
              <a:endParaRPr lang="pt-BR" sz="1600" b="1" dirty="0">
                <a:solidFill>
                  <a:prstClr val="black"/>
                </a:solidFill>
                <a:latin typeface="Calibri"/>
              </a:endParaRPr>
            </a:p>
          </p:txBody>
        </p:sp>
        <p:sp>
          <p:nvSpPr>
            <p:cNvPr id="8" name="CaixaDeTexto 7"/>
            <p:cNvSpPr txBox="1"/>
            <p:nvPr/>
          </p:nvSpPr>
          <p:spPr>
            <a:xfrm>
              <a:off x="7287774" y="5099785"/>
              <a:ext cx="1872211" cy="236279"/>
            </a:xfrm>
            <a:prstGeom prst="rect">
              <a:avLst/>
            </a:prstGeom>
            <a:noFill/>
          </p:spPr>
          <p:txBody>
            <a:bodyPr wrap="square" rtlCol="0">
              <a:spAutoFit/>
            </a:bodyPr>
            <a:lstStyle/>
            <a:p>
              <a:pPr defTabSz="914400"/>
              <a:r>
                <a:rPr lang="pt-BR" sz="1600" b="1" dirty="0" err="1" smtClean="0">
                  <a:solidFill>
                    <a:prstClr val="black"/>
                  </a:solidFill>
                  <a:latin typeface="Calibri"/>
                </a:rPr>
                <a:t>Annual</a:t>
              </a:r>
              <a:r>
                <a:rPr lang="pt-BR" sz="1600" b="1" dirty="0" smtClean="0">
                  <a:solidFill>
                    <a:prstClr val="black"/>
                  </a:solidFill>
                  <a:latin typeface="Calibri"/>
                </a:rPr>
                <a:t> </a:t>
              </a:r>
              <a:r>
                <a:rPr lang="pt-BR" sz="1600" b="1" dirty="0" err="1" smtClean="0">
                  <a:solidFill>
                    <a:prstClr val="black"/>
                  </a:solidFill>
                  <a:latin typeface="Calibri"/>
                </a:rPr>
                <a:t>Crop</a:t>
              </a:r>
              <a:r>
                <a:rPr lang="pt-BR" sz="1600" b="1" dirty="0" smtClean="0">
                  <a:solidFill>
                    <a:prstClr val="black"/>
                  </a:solidFill>
                  <a:latin typeface="Calibri"/>
                </a:rPr>
                <a:t> – 2 </a:t>
              </a:r>
              <a:r>
                <a:rPr lang="pt-BR" sz="1600" b="1" dirty="0" err="1" smtClean="0">
                  <a:solidFill>
                    <a:prstClr val="black"/>
                  </a:solidFill>
                  <a:latin typeface="Calibri"/>
                </a:rPr>
                <a:t>Crops</a:t>
              </a:r>
              <a:r>
                <a:rPr lang="pt-BR" sz="1600" b="1" dirty="0" smtClean="0">
                  <a:solidFill>
                    <a:prstClr val="black"/>
                  </a:solidFill>
                  <a:latin typeface="Calibri"/>
                </a:rPr>
                <a:t> per </a:t>
              </a:r>
              <a:r>
                <a:rPr lang="pt-BR" sz="1600" b="1" dirty="0" err="1" smtClean="0">
                  <a:solidFill>
                    <a:prstClr val="black"/>
                  </a:solidFill>
                  <a:latin typeface="Calibri"/>
                </a:rPr>
                <a:t>season</a:t>
              </a:r>
              <a:endParaRPr lang="pt-BR" sz="1600" b="1" dirty="0">
                <a:solidFill>
                  <a:prstClr val="black"/>
                </a:solidFill>
                <a:latin typeface="Calibri"/>
              </a:endParaRPr>
            </a:p>
          </p:txBody>
        </p:sp>
        <p:sp>
          <p:nvSpPr>
            <p:cNvPr id="9" name="CaixaDeTexto 8"/>
            <p:cNvSpPr txBox="1"/>
            <p:nvPr/>
          </p:nvSpPr>
          <p:spPr>
            <a:xfrm>
              <a:off x="7287777" y="5303449"/>
              <a:ext cx="1872208" cy="136793"/>
            </a:xfrm>
            <a:prstGeom prst="rect">
              <a:avLst/>
            </a:prstGeom>
            <a:noFill/>
          </p:spPr>
          <p:txBody>
            <a:bodyPr wrap="square" rtlCol="0">
              <a:spAutoFit/>
            </a:bodyPr>
            <a:lstStyle/>
            <a:p>
              <a:pPr defTabSz="914400"/>
              <a:r>
                <a:rPr lang="pt-BR" sz="1600" b="1" dirty="0" err="1" smtClean="0">
                  <a:solidFill>
                    <a:prstClr val="black"/>
                  </a:solidFill>
                  <a:latin typeface="Calibri"/>
                </a:rPr>
                <a:t>Sugarcane</a:t>
              </a:r>
              <a:r>
                <a:rPr lang="pt-BR" sz="1600" b="1" dirty="0" smtClean="0">
                  <a:solidFill>
                    <a:prstClr val="black"/>
                  </a:solidFill>
                  <a:latin typeface="Calibri"/>
                </a:rPr>
                <a:t> </a:t>
              </a:r>
              <a:endParaRPr lang="pt-BR" sz="1600" b="1" dirty="0">
                <a:solidFill>
                  <a:prstClr val="black"/>
                </a:solidFill>
                <a:latin typeface="Calibri"/>
              </a:endParaRPr>
            </a:p>
          </p:txBody>
        </p:sp>
        <p:sp>
          <p:nvSpPr>
            <p:cNvPr id="4" name="Retângulo 3"/>
            <p:cNvSpPr/>
            <p:nvPr/>
          </p:nvSpPr>
          <p:spPr>
            <a:xfrm>
              <a:off x="6978892" y="4869160"/>
              <a:ext cx="216024" cy="144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pt-BR">
                <a:solidFill>
                  <a:prstClr val="white"/>
                </a:solidFill>
                <a:latin typeface="Calibri"/>
              </a:endParaRPr>
            </a:p>
          </p:txBody>
        </p:sp>
        <p:sp>
          <p:nvSpPr>
            <p:cNvPr id="5" name="Retângulo 4"/>
            <p:cNvSpPr/>
            <p:nvPr/>
          </p:nvSpPr>
          <p:spPr>
            <a:xfrm>
              <a:off x="6978892" y="5085184"/>
              <a:ext cx="216024" cy="14401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pt-BR">
                <a:solidFill>
                  <a:prstClr val="white"/>
                </a:solidFill>
                <a:latin typeface="Calibri"/>
              </a:endParaRPr>
            </a:p>
          </p:txBody>
        </p:sp>
        <p:sp>
          <p:nvSpPr>
            <p:cNvPr id="6" name="Retângulo 5"/>
            <p:cNvSpPr/>
            <p:nvPr/>
          </p:nvSpPr>
          <p:spPr>
            <a:xfrm>
              <a:off x="6978893" y="5301208"/>
              <a:ext cx="216024" cy="1440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pt-BR">
                <a:solidFill>
                  <a:prstClr val="white"/>
                </a:solidFill>
                <a:latin typeface="Calibri"/>
              </a:endParaRPr>
            </a:p>
          </p:txBody>
        </p:sp>
      </p:grpSp>
      <p:sp>
        <p:nvSpPr>
          <p:cNvPr id="13" name="CaixaDeTexto 12"/>
          <p:cNvSpPr txBox="1"/>
          <p:nvPr/>
        </p:nvSpPr>
        <p:spPr>
          <a:xfrm>
            <a:off x="4716016" y="260648"/>
            <a:ext cx="4427984" cy="646331"/>
          </a:xfrm>
          <a:prstGeom prst="rect">
            <a:avLst/>
          </a:prstGeom>
          <a:noFill/>
        </p:spPr>
        <p:txBody>
          <a:bodyPr wrap="square" rtlCol="0">
            <a:spAutoFit/>
          </a:bodyPr>
          <a:lstStyle/>
          <a:p>
            <a:pPr defTabSz="914400"/>
            <a:r>
              <a:rPr lang="pt-BR" sz="3600" b="1" dirty="0" err="1" smtClean="0">
                <a:solidFill>
                  <a:prstClr val="black"/>
                </a:solidFill>
                <a:effectLst>
                  <a:outerShdw blurRad="38100" dist="38100" dir="2700000" algn="tl">
                    <a:srgbClr val="000000">
                      <a:alpha val="43137"/>
                    </a:srgbClr>
                  </a:outerShdw>
                </a:effectLst>
                <a:latin typeface="Calibri"/>
              </a:rPr>
              <a:t>Crop</a:t>
            </a:r>
            <a:r>
              <a:rPr lang="pt-BR" sz="3600" b="1" dirty="0" smtClean="0">
                <a:solidFill>
                  <a:prstClr val="black"/>
                </a:solidFill>
                <a:effectLst>
                  <a:outerShdw blurRad="38100" dist="38100" dir="2700000" algn="tl">
                    <a:srgbClr val="000000">
                      <a:alpha val="43137"/>
                    </a:srgbClr>
                  </a:outerShdw>
                </a:effectLst>
                <a:latin typeface="Calibri"/>
              </a:rPr>
              <a:t> </a:t>
            </a:r>
            <a:r>
              <a:rPr lang="pt-BR" sz="3600" b="1" dirty="0" err="1" smtClean="0">
                <a:solidFill>
                  <a:prstClr val="black"/>
                </a:solidFill>
                <a:effectLst>
                  <a:outerShdw blurRad="38100" dist="38100" dir="2700000" algn="tl">
                    <a:srgbClr val="000000">
                      <a:alpha val="43137"/>
                    </a:srgbClr>
                  </a:outerShdw>
                </a:effectLst>
                <a:latin typeface="Calibri"/>
              </a:rPr>
              <a:t>Year</a:t>
            </a:r>
            <a:r>
              <a:rPr lang="pt-BR" sz="3600" b="1" dirty="0" smtClean="0">
                <a:solidFill>
                  <a:prstClr val="black"/>
                </a:solidFill>
                <a:effectLst>
                  <a:outerShdw blurRad="38100" dist="38100" dir="2700000" algn="tl">
                    <a:srgbClr val="000000">
                      <a:alpha val="43137"/>
                    </a:srgbClr>
                  </a:outerShdw>
                </a:effectLst>
                <a:latin typeface="Calibri"/>
              </a:rPr>
              <a:t> 2002/2003 </a:t>
            </a:r>
            <a:endParaRPr lang="pt-BR" sz="3600" b="1" dirty="0">
              <a:solidFill>
                <a:prstClr val="black"/>
              </a:solidFill>
              <a:effectLst>
                <a:outerShdw blurRad="38100" dist="38100" dir="2700000" algn="tl">
                  <a:srgbClr val="000000">
                    <a:alpha val="43137"/>
                  </a:srgbClr>
                </a:outerShdw>
              </a:effectLst>
              <a:latin typeface="Calibri"/>
            </a:endParaRPr>
          </a:p>
        </p:txBody>
      </p:sp>
      <p:sp>
        <p:nvSpPr>
          <p:cNvPr id="15" name="Retângulo 14"/>
          <p:cNvSpPr/>
          <p:nvPr/>
        </p:nvSpPr>
        <p:spPr>
          <a:xfrm>
            <a:off x="5595378" y="6657030"/>
            <a:ext cx="2376264" cy="384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pt-BR">
              <a:solidFill>
                <a:prstClr val="white"/>
              </a:solidFill>
              <a:latin typeface="Calibri"/>
            </a:endParaRPr>
          </a:p>
        </p:txBody>
      </p:sp>
      <p:sp>
        <p:nvSpPr>
          <p:cNvPr id="14" name="Text Box 3"/>
          <p:cNvSpPr txBox="1">
            <a:spLocks noChangeArrowheads="1"/>
          </p:cNvSpPr>
          <p:nvPr/>
        </p:nvSpPr>
        <p:spPr bwMode="auto">
          <a:xfrm>
            <a:off x="0" y="6421422"/>
            <a:ext cx="3429000" cy="369332"/>
          </a:xfrm>
          <a:prstGeom prst="rect">
            <a:avLst/>
          </a:prstGeom>
          <a:solidFill>
            <a:schemeClr val="bg1">
              <a:lumMod val="85000"/>
            </a:schemeClr>
          </a:solidFill>
          <a:ln>
            <a:noFill/>
          </a:ln>
          <a:effectLst/>
          <a:extLst/>
        </p:spPr>
        <p:txBody>
          <a:bodyPr wrap="square">
            <a:spAutoFit/>
          </a:bodyPr>
          <a:lstStyle/>
          <a:p>
            <a:pPr>
              <a:spcBef>
                <a:spcPct val="50000"/>
              </a:spcBef>
              <a:defRPr/>
            </a:pPr>
            <a:r>
              <a:rPr lang="en-GB" sz="1800" dirty="0" smtClean="0">
                <a:solidFill>
                  <a:schemeClr val="tx2">
                    <a:lumMod val="75000"/>
                  </a:schemeClr>
                </a:solidFill>
                <a:latin typeface="Calibri"/>
                <a:cs typeface="Calibri"/>
              </a:rPr>
              <a:t>source: Bernardo </a:t>
            </a:r>
            <a:r>
              <a:rPr lang="en-GB" sz="1800" dirty="0" err="1" smtClean="0">
                <a:solidFill>
                  <a:schemeClr val="tx2">
                    <a:lumMod val="75000"/>
                  </a:schemeClr>
                </a:solidFill>
                <a:latin typeface="Calibri"/>
                <a:cs typeface="Calibri"/>
              </a:rPr>
              <a:t>Rudorff</a:t>
            </a:r>
            <a:r>
              <a:rPr lang="en-GB" sz="1800" dirty="0" smtClean="0">
                <a:solidFill>
                  <a:schemeClr val="tx2">
                    <a:lumMod val="75000"/>
                  </a:schemeClr>
                </a:solidFill>
                <a:latin typeface="Calibri"/>
                <a:cs typeface="Calibri"/>
              </a:rPr>
              <a:t> (INPE)</a:t>
            </a:r>
            <a:endParaRPr lang="en-GB" sz="1800" dirty="0">
              <a:solidFill>
                <a:schemeClr val="tx2">
                  <a:lumMod val="75000"/>
                </a:schemeClr>
              </a:solidFill>
              <a:latin typeface="Calibri"/>
              <a:cs typeface="Calibri"/>
            </a:endParaRPr>
          </a:p>
        </p:txBody>
      </p:sp>
    </p:spTree>
    <p:extLst>
      <p:ext uri="{BB962C8B-B14F-4D97-AF65-F5344CB8AC3E}">
        <p14:creationId xmlns:p14="http://schemas.microsoft.com/office/powerpoint/2010/main" val="271205775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506" y="0"/>
            <a:ext cx="7858810" cy="6909760"/>
          </a:xfrm>
          <a:prstGeom prst="rect">
            <a:avLst/>
          </a:prstGeom>
        </p:spPr>
      </p:pic>
      <p:sp>
        <p:nvSpPr>
          <p:cNvPr id="2" name="Retângulo 1"/>
          <p:cNvSpPr/>
          <p:nvPr/>
        </p:nvSpPr>
        <p:spPr>
          <a:xfrm>
            <a:off x="5652120" y="6525342"/>
            <a:ext cx="2376264" cy="384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pt-BR">
              <a:solidFill>
                <a:prstClr val="white"/>
              </a:solidFill>
              <a:latin typeface="Calibri"/>
            </a:endParaRPr>
          </a:p>
        </p:txBody>
      </p:sp>
      <p:grpSp>
        <p:nvGrpSpPr>
          <p:cNvPr id="21" name="Grupo 20"/>
          <p:cNvGrpSpPr/>
          <p:nvPr/>
        </p:nvGrpSpPr>
        <p:grpSpPr>
          <a:xfrm>
            <a:off x="5148064" y="5243641"/>
            <a:ext cx="3851920" cy="1425719"/>
            <a:chOff x="6978892" y="4869160"/>
            <a:chExt cx="2181093" cy="576064"/>
          </a:xfrm>
        </p:grpSpPr>
        <p:sp>
          <p:nvSpPr>
            <p:cNvPr id="22" name="CaixaDeTexto 21"/>
            <p:cNvSpPr txBox="1"/>
            <p:nvPr/>
          </p:nvSpPr>
          <p:spPr>
            <a:xfrm>
              <a:off x="7258212" y="4896121"/>
              <a:ext cx="1671806" cy="236279"/>
            </a:xfrm>
            <a:prstGeom prst="rect">
              <a:avLst/>
            </a:prstGeom>
            <a:noFill/>
          </p:spPr>
          <p:txBody>
            <a:bodyPr wrap="square" rtlCol="0">
              <a:spAutoFit/>
            </a:bodyPr>
            <a:lstStyle/>
            <a:p>
              <a:pPr defTabSz="914400"/>
              <a:r>
                <a:rPr lang="pt-BR" sz="1600" b="1" dirty="0" err="1" smtClean="0">
                  <a:solidFill>
                    <a:prstClr val="black"/>
                  </a:solidFill>
                  <a:latin typeface="Calibri"/>
                </a:rPr>
                <a:t>Annual</a:t>
              </a:r>
              <a:r>
                <a:rPr lang="pt-BR" sz="1600" b="1" dirty="0" smtClean="0">
                  <a:solidFill>
                    <a:prstClr val="black"/>
                  </a:solidFill>
                  <a:latin typeface="Calibri"/>
                </a:rPr>
                <a:t> </a:t>
              </a:r>
              <a:r>
                <a:rPr lang="pt-BR" sz="1600" b="1" dirty="0" err="1" smtClean="0">
                  <a:solidFill>
                    <a:prstClr val="black"/>
                  </a:solidFill>
                  <a:latin typeface="Calibri"/>
                </a:rPr>
                <a:t>Crop</a:t>
              </a:r>
              <a:r>
                <a:rPr lang="pt-BR" sz="1600" b="1" dirty="0" smtClean="0">
                  <a:solidFill>
                    <a:prstClr val="black"/>
                  </a:solidFill>
                  <a:latin typeface="Calibri"/>
                </a:rPr>
                <a:t> – 1 </a:t>
              </a:r>
              <a:r>
                <a:rPr lang="pt-BR" sz="1600" b="1" dirty="0" err="1" smtClean="0">
                  <a:solidFill>
                    <a:prstClr val="black"/>
                  </a:solidFill>
                  <a:latin typeface="Calibri"/>
                </a:rPr>
                <a:t>Crop</a:t>
              </a:r>
              <a:r>
                <a:rPr lang="pt-BR" sz="1600" b="1" dirty="0" smtClean="0">
                  <a:solidFill>
                    <a:prstClr val="black"/>
                  </a:solidFill>
                  <a:latin typeface="Calibri"/>
                </a:rPr>
                <a:t> per </a:t>
              </a:r>
              <a:r>
                <a:rPr lang="pt-BR" sz="1600" b="1" dirty="0" err="1" smtClean="0">
                  <a:solidFill>
                    <a:prstClr val="black"/>
                  </a:solidFill>
                  <a:latin typeface="Calibri"/>
                </a:rPr>
                <a:t>season</a:t>
              </a:r>
              <a:endParaRPr lang="pt-BR" sz="1600" b="1" dirty="0">
                <a:solidFill>
                  <a:prstClr val="black"/>
                </a:solidFill>
                <a:latin typeface="Calibri"/>
              </a:endParaRPr>
            </a:p>
          </p:txBody>
        </p:sp>
        <p:sp>
          <p:nvSpPr>
            <p:cNvPr id="23" name="CaixaDeTexto 22"/>
            <p:cNvSpPr txBox="1"/>
            <p:nvPr/>
          </p:nvSpPr>
          <p:spPr>
            <a:xfrm>
              <a:off x="7287774" y="5099785"/>
              <a:ext cx="1872211" cy="236279"/>
            </a:xfrm>
            <a:prstGeom prst="rect">
              <a:avLst/>
            </a:prstGeom>
            <a:noFill/>
          </p:spPr>
          <p:txBody>
            <a:bodyPr wrap="square" rtlCol="0">
              <a:spAutoFit/>
            </a:bodyPr>
            <a:lstStyle/>
            <a:p>
              <a:pPr defTabSz="914400"/>
              <a:r>
                <a:rPr lang="pt-BR" sz="1600" b="1" dirty="0" err="1" smtClean="0">
                  <a:solidFill>
                    <a:prstClr val="black"/>
                  </a:solidFill>
                  <a:latin typeface="Calibri"/>
                </a:rPr>
                <a:t>Annual</a:t>
              </a:r>
              <a:r>
                <a:rPr lang="pt-BR" sz="1600" b="1" dirty="0" smtClean="0">
                  <a:solidFill>
                    <a:prstClr val="black"/>
                  </a:solidFill>
                  <a:latin typeface="Calibri"/>
                </a:rPr>
                <a:t> </a:t>
              </a:r>
              <a:r>
                <a:rPr lang="pt-BR" sz="1600" b="1" dirty="0" err="1" smtClean="0">
                  <a:solidFill>
                    <a:prstClr val="black"/>
                  </a:solidFill>
                  <a:latin typeface="Calibri"/>
                </a:rPr>
                <a:t>Crop</a:t>
              </a:r>
              <a:r>
                <a:rPr lang="pt-BR" sz="1600" b="1" dirty="0" smtClean="0">
                  <a:solidFill>
                    <a:prstClr val="black"/>
                  </a:solidFill>
                  <a:latin typeface="Calibri"/>
                </a:rPr>
                <a:t> – 2 </a:t>
              </a:r>
              <a:r>
                <a:rPr lang="pt-BR" sz="1600" b="1" dirty="0" err="1" smtClean="0">
                  <a:solidFill>
                    <a:prstClr val="black"/>
                  </a:solidFill>
                  <a:latin typeface="Calibri"/>
                </a:rPr>
                <a:t>Crops</a:t>
              </a:r>
              <a:r>
                <a:rPr lang="pt-BR" sz="1600" b="1" dirty="0" smtClean="0">
                  <a:solidFill>
                    <a:prstClr val="black"/>
                  </a:solidFill>
                  <a:latin typeface="Calibri"/>
                </a:rPr>
                <a:t> per </a:t>
              </a:r>
              <a:r>
                <a:rPr lang="pt-BR" sz="1600" b="1" dirty="0" err="1" smtClean="0">
                  <a:solidFill>
                    <a:prstClr val="black"/>
                  </a:solidFill>
                  <a:latin typeface="Calibri"/>
                </a:rPr>
                <a:t>season</a:t>
              </a:r>
              <a:endParaRPr lang="pt-BR" sz="1600" b="1" dirty="0">
                <a:solidFill>
                  <a:prstClr val="black"/>
                </a:solidFill>
                <a:latin typeface="Calibri"/>
              </a:endParaRPr>
            </a:p>
          </p:txBody>
        </p:sp>
        <p:sp>
          <p:nvSpPr>
            <p:cNvPr id="24" name="CaixaDeTexto 23"/>
            <p:cNvSpPr txBox="1"/>
            <p:nvPr/>
          </p:nvSpPr>
          <p:spPr>
            <a:xfrm>
              <a:off x="7287777" y="5303449"/>
              <a:ext cx="1872208" cy="136793"/>
            </a:xfrm>
            <a:prstGeom prst="rect">
              <a:avLst/>
            </a:prstGeom>
            <a:noFill/>
          </p:spPr>
          <p:txBody>
            <a:bodyPr wrap="square" rtlCol="0">
              <a:spAutoFit/>
            </a:bodyPr>
            <a:lstStyle/>
            <a:p>
              <a:pPr defTabSz="914400"/>
              <a:r>
                <a:rPr lang="pt-BR" sz="1600" b="1" dirty="0" err="1" smtClean="0">
                  <a:solidFill>
                    <a:prstClr val="black"/>
                  </a:solidFill>
                  <a:latin typeface="Calibri"/>
                </a:rPr>
                <a:t>Sugarcane</a:t>
              </a:r>
              <a:r>
                <a:rPr lang="pt-BR" sz="1600" b="1" dirty="0" smtClean="0">
                  <a:solidFill>
                    <a:prstClr val="black"/>
                  </a:solidFill>
                  <a:latin typeface="Calibri"/>
                </a:rPr>
                <a:t> </a:t>
              </a:r>
              <a:endParaRPr lang="pt-BR" sz="1600" b="1" dirty="0">
                <a:solidFill>
                  <a:prstClr val="black"/>
                </a:solidFill>
                <a:latin typeface="Calibri"/>
              </a:endParaRPr>
            </a:p>
          </p:txBody>
        </p:sp>
        <p:sp>
          <p:nvSpPr>
            <p:cNvPr id="25" name="Retângulo 24"/>
            <p:cNvSpPr/>
            <p:nvPr/>
          </p:nvSpPr>
          <p:spPr>
            <a:xfrm>
              <a:off x="6978892" y="4869160"/>
              <a:ext cx="216024" cy="144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pt-BR">
                <a:solidFill>
                  <a:prstClr val="white"/>
                </a:solidFill>
                <a:latin typeface="Calibri"/>
              </a:endParaRPr>
            </a:p>
          </p:txBody>
        </p:sp>
        <p:sp>
          <p:nvSpPr>
            <p:cNvPr id="26" name="Retângulo 25"/>
            <p:cNvSpPr/>
            <p:nvPr/>
          </p:nvSpPr>
          <p:spPr>
            <a:xfrm>
              <a:off x="6978892" y="5085184"/>
              <a:ext cx="216024" cy="14401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pt-BR">
                <a:solidFill>
                  <a:prstClr val="white"/>
                </a:solidFill>
                <a:latin typeface="Calibri"/>
              </a:endParaRPr>
            </a:p>
          </p:txBody>
        </p:sp>
        <p:sp>
          <p:nvSpPr>
            <p:cNvPr id="27" name="Retângulo 26"/>
            <p:cNvSpPr/>
            <p:nvPr/>
          </p:nvSpPr>
          <p:spPr>
            <a:xfrm>
              <a:off x="6978893" y="5301208"/>
              <a:ext cx="216024" cy="1440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pt-BR">
                <a:solidFill>
                  <a:prstClr val="white"/>
                </a:solidFill>
                <a:latin typeface="Calibri"/>
              </a:endParaRPr>
            </a:p>
          </p:txBody>
        </p:sp>
      </p:grpSp>
      <p:sp>
        <p:nvSpPr>
          <p:cNvPr id="28" name="CaixaDeTexto 27"/>
          <p:cNvSpPr txBox="1"/>
          <p:nvPr/>
        </p:nvSpPr>
        <p:spPr>
          <a:xfrm>
            <a:off x="4716016" y="260648"/>
            <a:ext cx="4427984" cy="646331"/>
          </a:xfrm>
          <a:prstGeom prst="rect">
            <a:avLst/>
          </a:prstGeom>
          <a:noFill/>
        </p:spPr>
        <p:txBody>
          <a:bodyPr wrap="square" rtlCol="0">
            <a:spAutoFit/>
          </a:bodyPr>
          <a:lstStyle/>
          <a:p>
            <a:pPr defTabSz="914400"/>
            <a:r>
              <a:rPr lang="pt-BR" sz="3600" b="1" dirty="0" err="1" smtClean="0">
                <a:solidFill>
                  <a:prstClr val="black"/>
                </a:solidFill>
                <a:effectLst>
                  <a:outerShdw blurRad="38100" dist="38100" dir="2700000" algn="tl">
                    <a:srgbClr val="000000">
                      <a:alpha val="43137"/>
                    </a:srgbClr>
                  </a:outerShdw>
                </a:effectLst>
                <a:latin typeface="Calibri"/>
              </a:rPr>
              <a:t>Crop</a:t>
            </a:r>
            <a:r>
              <a:rPr lang="pt-BR" sz="3600" b="1" dirty="0" smtClean="0">
                <a:solidFill>
                  <a:prstClr val="black"/>
                </a:solidFill>
                <a:effectLst>
                  <a:outerShdw blurRad="38100" dist="38100" dir="2700000" algn="tl">
                    <a:srgbClr val="000000">
                      <a:alpha val="43137"/>
                    </a:srgbClr>
                  </a:outerShdw>
                </a:effectLst>
                <a:latin typeface="Calibri"/>
              </a:rPr>
              <a:t> </a:t>
            </a:r>
            <a:r>
              <a:rPr lang="pt-BR" sz="3600" b="1" dirty="0" err="1" smtClean="0">
                <a:solidFill>
                  <a:prstClr val="black"/>
                </a:solidFill>
                <a:effectLst>
                  <a:outerShdw blurRad="38100" dist="38100" dir="2700000" algn="tl">
                    <a:srgbClr val="000000">
                      <a:alpha val="43137"/>
                    </a:srgbClr>
                  </a:outerShdw>
                </a:effectLst>
                <a:latin typeface="Calibri"/>
              </a:rPr>
              <a:t>Year</a:t>
            </a:r>
            <a:r>
              <a:rPr lang="pt-BR" sz="3600" b="1" dirty="0" smtClean="0">
                <a:solidFill>
                  <a:prstClr val="black"/>
                </a:solidFill>
                <a:effectLst>
                  <a:outerShdw blurRad="38100" dist="38100" dir="2700000" algn="tl">
                    <a:srgbClr val="000000">
                      <a:alpha val="43137"/>
                    </a:srgbClr>
                  </a:outerShdw>
                </a:effectLst>
                <a:latin typeface="Calibri"/>
              </a:rPr>
              <a:t> 2010/2011 </a:t>
            </a:r>
            <a:endParaRPr lang="pt-BR" sz="3600" b="1" dirty="0">
              <a:solidFill>
                <a:prstClr val="black"/>
              </a:solidFill>
              <a:effectLst>
                <a:outerShdw blurRad="38100" dist="38100" dir="2700000" algn="tl">
                  <a:srgbClr val="000000">
                    <a:alpha val="43137"/>
                  </a:srgbClr>
                </a:outerShdw>
              </a:effectLst>
              <a:latin typeface="Calibri"/>
            </a:endParaRPr>
          </a:p>
        </p:txBody>
      </p:sp>
      <p:sp>
        <p:nvSpPr>
          <p:cNvPr id="12" name="Text Box 3"/>
          <p:cNvSpPr txBox="1">
            <a:spLocks noChangeArrowheads="1"/>
          </p:cNvSpPr>
          <p:nvPr/>
        </p:nvSpPr>
        <p:spPr bwMode="auto">
          <a:xfrm>
            <a:off x="0" y="6421422"/>
            <a:ext cx="3429000" cy="369332"/>
          </a:xfrm>
          <a:prstGeom prst="rect">
            <a:avLst/>
          </a:prstGeom>
          <a:solidFill>
            <a:schemeClr val="bg1">
              <a:lumMod val="85000"/>
            </a:schemeClr>
          </a:solidFill>
          <a:ln>
            <a:noFill/>
          </a:ln>
          <a:effectLst/>
          <a:extLst/>
        </p:spPr>
        <p:txBody>
          <a:bodyPr wrap="square">
            <a:spAutoFit/>
          </a:bodyPr>
          <a:lstStyle/>
          <a:p>
            <a:pPr>
              <a:spcBef>
                <a:spcPct val="50000"/>
              </a:spcBef>
              <a:defRPr/>
            </a:pPr>
            <a:r>
              <a:rPr lang="en-GB" sz="1800" dirty="0" smtClean="0">
                <a:solidFill>
                  <a:schemeClr val="tx2">
                    <a:lumMod val="75000"/>
                  </a:schemeClr>
                </a:solidFill>
                <a:latin typeface="Calibri"/>
                <a:cs typeface="Calibri"/>
              </a:rPr>
              <a:t>source: Bernardo </a:t>
            </a:r>
            <a:r>
              <a:rPr lang="en-GB" sz="1800" dirty="0" err="1" smtClean="0">
                <a:solidFill>
                  <a:schemeClr val="tx2">
                    <a:lumMod val="75000"/>
                  </a:schemeClr>
                </a:solidFill>
                <a:latin typeface="Calibri"/>
                <a:cs typeface="Calibri"/>
              </a:rPr>
              <a:t>Rudorff</a:t>
            </a:r>
            <a:r>
              <a:rPr lang="en-GB" sz="1800" dirty="0" smtClean="0">
                <a:solidFill>
                  <a:schemeClr val="tx2">
                    <a:lumMod val="75000"/>
                  </a:schemeClr>
                </a:solidFill>
                <a:latin typeface="Calibri"/>
                <a:cs typeface="Calibri"/>
              </a:rPr>
              <a:t> (INPE)</a:t>
            </a:r>
            <a:endParaRPr lang="en-GB" sz="1800" dirty="0">
              <a:solidFill>
                <a:schemeClr val="tx2">
                  <a:lumMod val="75000"/>
                </a:schemeClr>
              </a:solidFill>
              <a:latin typeface="Calibri"/>
              <a:cs typeface="Calibri"/>
            </a:endParaRPr>
          </a:p>
        </p:txBody>
      </p:sp>
    </p:spTree>
    <p:extLst>
      <p:ext uri="{BB962C8B-B14F-4D97-AF65-F5344CB8AC3E}">
        <p14:creationId xmlns:p14="http://schemas.microsoft.com/office/powerpoint/2010/main" val="27783951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ixaDeTexto 12"/>
          <p:cNvSpPr txBox="1"/>
          <p:nvPr/>
        </p:nvSpPr>
        <p:spPr>
          <a:xfrm>
            <a:off x="1403648" y="116632"/>
            <a:ext cx="6552728" cy="461665"/>
          </a:xfrm>
          <a:prstGeom prst="rect">
            <a:avLst/>
          </a:prstGeom>
          <a:noFill/>
        </p:spPr>
        <p:txBody>
          <a:bodyPr wrap="square" rtlCol="0">
            <a:spAutoFit/>
          </a:bodyPr>
          <a:lstStyle/>
          <a:p>
            <a:r>
              <a:rPr lang="pt-BR" sz="2400" b="1" dirty="0" smtClean="0">
                <a:solidFill>
                  <a:prstClr val="black"/>
                </a:solidFill>
                <a:effectLst>
                  <a:outerShdw blurRad="38100" dist="38100" dir="2700000" algn="tl">
                    <a:srgbClr val="000000">
                      <a:alpha val="43137"/>
                    </a:srgbClr>
                  </a:outerShdw>
                </a:effectLst>
              </a:rPr>
              <a:t>MATO GROSSO – Sorriso: </a:t>
            </a:r>
            <a:r>
              <a:rPr lang="pt-BR" sz="2400" b="1" dirty="0" err="1" smtClean="0">
                <a:solidFill>
                  <a:prstClr val="black"/>
                </a:solidFill>
                <a:effectLst>
                  <a:outerShdw blurRad="38100" dist="38100" dir="2700000" algn="tl">
                    <a:srgbClr val="000000">
                      <a:alpha val="43137"/>
                    </a:srgbClr>
                  </a:outerShdw>
                </a:effectLst>
              </a:rPr>
              <a:t>Crop</a:t>
            </a:r>
            <a:r>
              <a:rPr lang="pt-BR" sz="2400" b="1" dirty="0" smtClean="0">
                <a:solidFill>
                  <a:prstClr val="black"/>
                </a:solidFill>
                <a:effectLst>
                  <a:outerShdw blurRad="38100" dist="38100" dir="2700000" algn="tl">
                    <a:srgbClr val="000000">
                      <a:alpha val="43137"/>
                    </a:srgbClr>
                  </a:outerShdw>
                </a:effectLst>
              </a:rPr>
              <a:t> </a:t>
            </a:r>
            <a:r>
              <a:rPr lang="pt-BR" sz="2400" b="1" dirty="0" err="1" smtClean="0">
                <a:solidFill>
                  <a:prstClr val="black"/>
                </a:solidFill>
                <a:effectLst>
                  <a:outerShdw blurRad="38100" dist="38100" dir="2700000" algn="tl">
                    <a:srgbClr val="000000">
                      <a:alpha val="43137"/>
                    </a:srgbClr>
                  </a:outerShdw>
                </a:effectLst>
              </a:rPr>
              <a:t>Year</a:t>
            </a:r>
            <a:r>
              <a:rPr lang="pt-BR" sz="2400" b="1" dirty="0" smtClean="0">
                <a:solidFill>
                  <a:prstClr val="black"/>
                </a:solidFill>
                <a:effectLst>
                  <a:outerShdw blurRad="38100" dist="38100" dir="2700000" algn="tl">
                    <a:srgbClr val="000000">
                      <a:alpha val="43137"/>
                    </a:srgbClr>
                  </a:outerShdw>
                </a:effectLst>
              </a:rPr>
              <a:t> 2002/2003 </a:t>
            </a:r>
            <a:endParaRPr lang="pt-BR" sz="2400" b="1" dirty="0">
              <a:solidFill>
                <a:prstClr val="black"/>
              </a:solidFill>
              <a:effectLst>
                <a:outerShdw blurRad="38100" dist="38100" dir="2700000" algn="tl">
                  <a:srgbClr val="000000">
                    <a:alpha val="43137"/>
                  </a:srgbClr>
                </a:outerShdw>
              </a:effectLst>
            </a:endParaRPr>
          </a:p>
        </p:txBody>
      </p:sp>
      <p:pic>
        <p:nvPicPr>
          <p:cNvPr id="10" name="Imagem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5390" y="620688"/>
            <a:ext cx="8141066" cy="5688632"/>
          </a:xfrm>
          <a:prstGeom prst="rect">
            <a:avLst/>
          </a:prstGeom>
          <a:ln>
            <a:solidFill>
              <a:schemeClr val="tx1">
                <a:lumMod val="65000"/>
                <a:lumOff val="35000"/>
              </a:schemeClr>
            </a:solidFill>
          </a:ln>
        </p:spPr>
      </p:pic>
      <p:grpSp>
        <p:nvGrpSpPr>
          <p:cNvPr id="9" name="Grupo 8"/>
          <p:cNvGrpSpPr/>
          <p:nvPr/>
        </p:nvGrpSpPr>
        <p:grpSpPr>
          <a:xfrm>
            <a:off x="1475652" y="6453336"/>
            <a:ext cx="7128796" cy="370647"/>
            <a:chOff x="6978892" y="4863415"/>
            <a:chExt cx="2115545" cy="149761"/>
          </a:xfrm>
        </p:grpSpPr>
        <p:sp>
          <p:nvSpPr>
            <p:cNvPr id="17" name="CaixaDeTexto 16"/>
            <p:cNvSpPr txBox="1"/>
            <p:nvPr/>
          </p:nvSpPr>
          <p:spPr>
            <a:xfrm>
              <a:off x="7187569" y="4863416"/>
              <a:ext cx="1671806" cy="136794"/>
            </a:xfrm>
            <a:prstGeom prst="rect">
              <a:avLst/>
            </a:prstGeom>
            <a:noFill/>
          </p:spPr>
          <p:txBody>
            <a:bodyPr wrap="square" rtlCol="0">
              <a:spAutoFit/>
            </a:bodyPr>
            <a:lstStyle/>
            <a:p>
              <a:r>
                <a:rPr lang="pt-BR" sz="1600" b="1" dirty="0" err="1" smtClean="0">
                  <a:solidFill>
                    <a:prstClr val="black"/>
                  </a:solidFill>
                </a:rPr>
                <a:t>Annual</a:t>
              </a:r>
              <a:r>
                <a:rPr lang="pt-BR" sz="1600" b="1" dirty="0" smtClean="0">
                  <a:solidFill>
                    <a:prstClr val="black"/>
                  </a:solidFill>
                </a:rPr>
                <a:t>  </a:t>
              </a:r>
              <a:r>
                <a:rPr lang="pt-BR" sz="1600" b="1" dirty="0" err="1" smtClean="0">
                  <a:solidFill>
                    <a:prstClr val="black"/>
                  </a:solidFill>
                </a:rPr>
                <a:t>Crop</a:t>
              </a:r>
              <a:r>
                <a:rPr lang="pt-BR" sz="1600" b="1" dirty="0" smtClean="0">
                  <a:solidFill>
                    <a:prstClr val="black"/>
                  </a:solidFill>
                </a:rPr>
                <a:t> - 1 </a:t>
              </a:r>
              <a:r>
                <a:rPr lang="pt-BR" sz="1600" b="1" dirty="0" err="1" smtClean="0">
                  <a:solidFill>
                    <a:prstClr val="black"/>
                  </a:solidFill>
                </a:rPr>
                <a:t>Crop</a:t>
              </a:r>
              <a:endParaRPr lang="pt-BR" sz="1600" b="1" dirty="0">
                <a:solidFill>
                  <a:prstClr val="black"/>
                </a:solidFill>
              </a:endParaRPr>
            </a:p>
          </p:txBody>
        </p:sp>
        <p:sp>
          <p:nvSpPr>
            <p:cNvPr id="18" name="CaixaDeTexto 17"/>
            <p:cNvSpPr txBox="1"/>
            <p:nvPr/>
          </p:nvSpPr>
          <p:spPr>
            <a:xfrm>
              <a:off x="8158331" y="4863415"/>
              <a:ext cx="936106" cy="136794"/>
            </a:xfrm>
            <a:prstGeom prst="rect">
              <a:avLst/>
            </a:prstGeom>
            <a:noFill/>
          </p:spPr>
          <p:txBody>
            <a:bodyPr wrap="square" rtlCol="0">
              <a:spAutoFit/>
            </a:bodyPr>
            <a:lstStyle/>
            <a:p>
              <a:r>
                <a:rPr lang="pt-BR" sz="1600" b="1" dirty="0" err="1" smtClean="0">
                  <a:solidFill>
                    <a:prstClr val="black"/>
                  </a:solidFill>
                </a:rPr>
                <a:t>Annual</a:t>
              </a:r>
              <a:r>
                <a:rPr lang="pt-BR" sz="1600" b="1" dirty="0" smtClean="0">
                  <a:solidFill>
                    <a:prstClr val="black"/>
                  </a:solidFill>
                </a:rPr>
                <a:t> </a:t>
              </a:r>
              <a:r>
                <a:rPr lang="pt-BR" sz="1600" b="1" dirty="0" err="1" smtClean="0">
                  <a:solidFill>
                    <a:prstClr val="black"/>
                  </a:solidFill>
                </a:rPr>
                <a:t>Crop</a:t>
              </a:r>
              <a:r>
                <a:rPr lang="pt-BR" sz="1600" b="1" dirty="0" smtClean="0">
                  <a:solidFill>
                    <a:prstClr val="black"/>
                  </a:solidFill>
                </a:rPr>
                <a:t> - 2 </a:t>
              </a:r>
              <a:r>
                <a:rPr lang="pt-BR" sz="1600" b="1" dirty="0" err="1" smtClean="0">
                  <a:solidFill>
                    <a:prstClr val="black"/>
                  </a:solidFill>
                </a:rPr>
                <a:t>Crops</a:t>
              </a:r>
              <a:endParaRPr lang="pt-BR" sz="1600" b="1" dirty="0">
                <a:solidFill>
                  <a:prstClr val="black"/>
                </a:solidFill>
              </a:endParaRPr>
            </a:p>
          </p:txBody>
        </p:sp>
        <p:sp>
          <p:nvSpPr>
            <p:cNvPr id="19" name="Retângulo 18"/>
            <p:cNvSpPr/>
            <p:nvPr/>
          </p:nvSpPr>
          <p:spPr>
            <a:xfrm>
              <a:off x="6978892" y="4869160"/>
              <a:ext cx="216024" cy="144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0" name="Retângulo 19"/>
            <p:cNvSpPr/>
            <p:nvPr/>
          </p:nvSpPr>
          <p:spPr>
            <a:xfrm>
              <a:off x="7940491" y="4869160"/>
              <a:ext cx="216024" cy="14401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grpSp>
      <p:sp>
        <p:nvSpPr>
          <p:cNvPr id="11" name="Text Box 3"/>
          <p:cNvSpPr txBox="1">
            <a:spLocks noChangeArrowheads="1"/>
          </p:cNvSpPr>
          <p:nvPr/>
        </p:nvSpPr>
        <p:spPr bwMode="auto">
          <a:xfrm>
            <a:off x="0" y="654010"/>
            <a:ext cx="3429000" cy="369332"/>
          </a:xfrm>
          <a:prstGeom prst="rect">
            <a:avLst/>
          </a:prstGeom>
          <a:solidFill>
            <a:schemeClr val="bg1">
              <a:lumMod val="95000"/>
            </a:schemeClr>
          </a:solidFill>
          <a:ln>
            <a:noFill/>
          </a:ln>
          <a:effectLst/>
          <a:extLst/>
        </p:spPr>
        <p:txBody>
          <a:bodyPr wrap="square">
            <a:spAutoFit/>
          </a:bodyPr>
          <a:lstStyle/>
          <a:p>
            <a:pPr>
              <a:spcBef>
                <a:spcPct val="50000"/>
              </a:spcBef>
              <a:defRPr/>
            </a:pPr>
            <a:r>
              <a:rPr lang="en-GB" sz="1800" dirty="0" smtClean="0">
                <a:solidFill>
                  <a:schemeClr val="tx2">
                    <a:lumMod val="75000"/>
                  </a:schemeClr>
                </a:solidFill>
                <a:latin typeface="Calibri"/>
                <a:cs typeface="Calibri"/>
              </a:rPr>
              <a:t>source: Bernardo </a:t>
            </a:r>
            <a:r>
              <a:rPr lang="en-GB" sz="1800" dirty="0" err="1" smtClean="0">
                <a:solidFill>
                  <a:schemeClr val="tx2">
                    <a:lumMod val="75000"/>
                  </a:schemeClr>
                </a:solidFill>
                <a:latin typeface="Calibri"/>
                <a:cs typeface="Calibri"/>
              </a:rPr>
              <a:t>Rudorff</a:t>
            </a:r>
            <a:r>
              <a:rPr lang="en-GB" sz="1800" dirty="0" smtClean="0">
                <a:solidFill>
                  <a:schemeClr val="tx2">
                    <a:lumMod val="75000"/>
                  </a:schemeClr>
                </a:solidFill>
                <a:latin typeface="Calibri"/>
                <a:cs typeface="Calibri"/>
              </a:rPr>
              <a:t> (INPE)</a:t>
            </a:r>
            <a:endParaRPr lang="en-GB" sz="1800" dirty="0">
              <a:solidFill>
                <a:schemeClr val="tx2">
                  <a:lumMod val="75000"/>
                </a:schemeClr>
              </a:solidFill>
              <a:latin typeface="Calibri"/>
              <a:cs typeface="Calibri"/>
            </a:endParaRPr>
          </a:p>
        </p:txBody>
      </p:sp>
    </p:spTree>
    <p:extLst>
      <p:ext uri="{BB962C8B-B14F-4D97-AF65-F5344CB8AC3E}">
        <p14:creationId xmlns:p14="http://schemas.microsoft.com/office/powerpoint/2010/main" val="135611244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ixaDeTexto 12"/>
          <p:cNvSpPr txBox="1"/>
          <p:nvPr/>
        </p:nvSpPr>
        <p:spPr>
          <a:xfrm>
            <a:off x="1403648" y="116632"/>
            <a:ext cx="6552728" cy="461665"/>
          </a:xfrm>
          <a:prstGeom prst="rect">
            <a:avLst/>
          </a:prstGeom>
          <a:noFill/>
        </p:spPr>
        <p:txBody>
          <a:bodyPr wrap="square" rtlCol="0">
            <a:spAutoFit/>
          </a:bodyPr>
          <a:lstStyle/>
          <a:p>
            <a:r>
              <a:rPr lang="pt-BR" sz="2400" b="1" dirty="0" smtClean="0">
                <a:solidFill>
                  <a:prstClr val="black"/>
                </a:solidFill>
                <a:effectLst>
                  <a:outerShdw blurRad="38100" dist="38100" dir="2700000" algn="tl">
                    <a:srgbClr val="000000">
                      <a:alpha val="43137"/>
                    </a:srgbClr>
                  </a:outerShdw>
                </a:effectLst>
              </a:rPr>
              <a:t>MATO GROSSO – Sorriso: </a:t>
            </a:r>
            <a:r>
              <a:rPr lang="pt-BR" sz="2400" b="1" dirty="0" err="1" smtClean="0">
                <a:solidFill>
                  <a:prstClr val="black"/>
                </a:solidFill>
                <a:effectLst>
                  <a:outerShdw blurRad="38100" dist="38100" dir="2700000" algn="tl">
                    <a:srgbClr val="000000">
                      <a:alpha val="43137"/>
                    </a:srgbClr>
                  </a:outerShdw>
                </a:effectLst>
              </a:rPr>
              <a:t>Crop</a:t>
            </a:r>
            <a:r>
              <a:rPr lang="pt-BR" sz="2400" b="1" dirty="0" smtClean="0">
                <a:solidFill>
                  <a:prstClr val="black"/>
                </a:solidFill>
                <a:effectLst>
                  <a:outerShdw blurRad="38100" dist="38100" dir="2700000" algn="tl">
                    <a:srgbClr val="000000">
                      <a:alpha val="43137"/>
                    </a:srgbClr>
                  </a:outerShdw>
                </a:effectLst>
              </a:rPr>
              <a:t> </a:t>
            </a:r>
            <a:r>
              <a:rPr lang="pt-BR" sz="2400" b="1" dirty="0" err="1" smtClean="0">
                <a:solidFill>
                  <a:prstClr val="black"/>
                </a:solidFill>
                <a:effectLst>
                  <a:outerShdw blurRad="38100" dist="38100" dir="2700000" algn="tl">
                    <a:srgbClr val="000000">
                      <a:alpha val="43137"/>
                    </a:srgbClr>
                  </a:outerShdw>
                </a:effectLst>
              </a:rPr>
              <a:t>Year</a:t>
            </a:r>
            <a:r>
              <a:rPr lang="pt-BR" sz="2400" b="1" dirty="0" smtClean="0">
                <a:solidFill>
                  <a:prstClr val="black"/>
                </a:solidFill>
                <a:effectLst>
                  <a:outerShdw blurRad="38100" dist="38100" dir="2700000" algn="tl">
                    <a:srgbClr val="000000">
                      <a:alpha val="43137"/>
                    </a:srgbClr>
                  </a:outerShdw>
                </a:effectLst>
              </a:rPr>
              <a:t> 2010/2011 </a:t>
            </a:r>
            <a:endParaRPr lang="pt-BR" sz="2400" b="1" dirty="0">
              <a:solidFill>
                <a:prstClr val="black"/>
              </a:solidFill>
              <a:effectLst>
                <a:outerShdw blurRad="38100" dist="38100" dir="2700000" algn="tl">
                  <a:srgbClr val="000000">
                    <a:alpha val="43137"/>
                  </a:srgbClr>
                </a:outerShdw>
              </a:effectLst>
            </a:endParaRPr>
          </a:p>
        </p:txBody>
      </p:sp>
      <p:pic>
        <p:nvPicPr>
          <p:cNvPr id="9" name="Imagem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9552" y="610960"/>
            <a:ext cx="8136904" cy="5698360"/>
          </a:xfrm>
          <a:prstGeom prst="rect">
            <a:avLst/>
          </a:prstGeom>
          <a:ln>
            <a:solidFill>
              <a:schemeClr val="tx1">
                <a:lumMod val="65000"/>
                <a:lumOff val="35000"/>
              </a:schemeClr>
            </a:solidFill>
          </a:ln>
        </p:spPr>
      </p:pic>
      <p:grpSp>
        <p:nvGrpSpPr>
          <p:cNvPr id="10" name="Grupo 9"/>
          <p:cNvGrpSpPr/>
          <p:nvPr/>
        </p:nvGrpSpPr>
        <p:grpSpPr>
          <a:xfrm>
            <a:off x="1475652" y="6453336"/>
            <a:ext cx="7128796" cy="370647"/>
            <a:chOff x="6978892" y="4863415"/>
            <a:chExt cx="2115545" cy="149761"/>
          </a:xfrm>
        </p:grpSpPr>
        <p:sp>
          <p:nvSpPr>
            <p:cNvPr id="17" name="CaixaDeTexto 16"/>
            <p:cNvSpPr txBox="1"/>
            <p:nvPr/>
          </p:nvSpPr>
          <p:spPr>
            <a:xfrm>
              <a:off x="7187569" y="4863416"/>
              <a:ext cx="1671806" cy="136794"/>
            </a:xfrm>
            <a:prstGeom prst="rect">
              <a:avLst/>
            </a:prstGeom>
            <a:noFill/>
          </p:spPr>
          <p:txBody>
            <a:bodyPr wrap="square" rtlCol="0">
              <a:spAutoFit/>
            </a:bodyPr>
            <a:lstStyle/>
            <a:p>
              <a:r>
                <a:rPr lang="pt-BR" sz="1600" b="1" dirty="0" err="1" smtClean="0">
                  <a:solidFill>
                    <a:prstClr val="black"/>
                  </a:solidFill>
                </a:rPr>
                <a:t>Annual</a:t>
              </a:r>
              <a:r>
                <a:rPr lang="pt-BR" sz="1600" b="1" dirty="0" smtClean="0">
                  <a:solidFill>
                    <a:prstClr val="black"/>
                  </a:solidFill>
                </a:rPr>
                <a:t>  </a:t>
              </a:r>
              <a:r>
                <a:rPr lang="pt-BR" sz="1600" b="1" dirty="0" err="1" smtClean="0">
                  <a:solidFill>
                    <a:prstClr val="black"/>
                  </a:solidFill>
                </a:rPr>
                <a:t>Crop</a:t>
              </a:r>
              <a:r>
                <a:rPr lang="pt-BR" sz="1600" b="1" dirty="0" smtClean="0">
                  <a:solidFill>
                    <a:prstClr val="black"/>
                  </a:solidFill>
                </a:rPr>
                <a:t> - 1 </a:t>
              </a:r>
              <a:r>
                <a:rPr lang="pt-BR" sz="1600" b="1" dirty="0" err="1" smtClean="0">
                  <a:solidFill>
                    <a:prstClr val="black"/>
                  </a:solidFill>
                </a:rPr>
                <a:t>Crop</a:t>
              </a:r>
              <a:endParaRPr lang="pt-BR" sz="1600" b="1" dirty="0">
                <a:solidFill>
                  <a:prstClr val="black"/>
                </a:solidFill>
              </a:endParaRPr>
            </a:p>
          </p:txBody>
        </p:sp>
        <p:sp>
          <p:nvSpPr>
            <p:cNvPr id="18" name="CaixaDeTexto 17"/>
            <p:cNvSpPr txBox="1"/>
            <p:nvPr/>
          </p:nvSpPr>
          <p:spPr>
            <a:xfrm>
              <a:off x="8158331" y="4863415"/>
              <a:ext cx="936106" cy="136794"/>
            </a:xfrm>
            <a:prstGeom prst="rect">
              <a:avLst/>
            </a:prstGeom>
            <a:noFill/>
          </p:spPr>
          <p:txBody>
            <a:bodyPr wrap="square" rtlCol="0">
              <a:spAutoFit/>
            </a:bodyPr>
            <a:lstStyle/>
            <a:p>
              <a:r>
                <a:rPr lang="pt-BR" sz="1600" b="1" dirty="0" err="1" smtClean="0">
                  <a:solidFill>
                    <a:prstClr val="black"/>
                  </a:solidFill>
                </a:rPr>
                <a:t>Annual</a:t>
              </a:r>
              <a:r>
                <a:rPr lang="pt-BR" sz="1600" b="1" dirty="0" smtClean="0">
                  <a:solidFill>
                    <a:prstClr val="black"/>
                  </a:solidFill>
                </a:rPr>
                <a:t> </a:t>
              </a:r>
              <a:r>
                <a:rPr lang="pt-BR" sz="1600" b="1" dirty="0" err="1" smtClean="0">
                  <a:solidFill>
                    <a:prstClr val="black"/>
                  </a:solidFill>
                </a:rPr>
                <a:t>Crop</a:t>
              </a:r>
              <a:r>
                <a:rPr lang="pt-BR" sz="1600" b="1" dirty="0" smtClean="0">
                  <a:solidFill>
                    <a:prstClr val="black"/>
                  </a:solidFill>
                </a:rPr>
                <a:t> - 2 </a:t>
              </a:r>
              <a:r>
                <a:rPr lang="pt-BR" sz="1600" b="1" dirty="0" err="1" smtClean="0">
                  <a:solidFill>
                    <a:prstClr val="black"/>
                  </a:solidFill>
                </a:rPr>
                <a:t>Crops</a:t>
              </a:r>
              <a:endParaRPr lang="pt-BR" sz="1600" b="1" dirty="0">
                <a:solidFill>
                  <a:prstClr val="black"/>
                </a:solidFill>
              </a:endParaRPr>
            </a:p>
          </p:txBody>
        </p:sp>
        <p:sp>
          <p:nvSpPr>
            <p:cNvPr id="19" name="Retângulo 18"/>
            <p:cNvSpPr/>
            <p:nvPr/>
          </p:nvSpPr>
          <p:spPr>
            <a:xfrm>
              <a:off x="6978892" y="4869160"/>
              <a:ext cx="216024" cy="144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0" name="Retângulo 19"/>
            <p:cNvSpPr/>
            <p:nvPr/>
          </p:nvSpPr>
          <p:spPr>
            <a:xfrm>
              <a:off x="7940491" y="4869160"/>
              <a:ext cx="216024" cy="14401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grpSp>
      <p:sp>
        <p:nvSpPr>
          <p:cNvPr id="11" name="Text Box 3"/>
          <p:cNvSpPr txBox="1">
            <a:spLocks noChangeArrowheads="1"/>
          </p:cNvSpPr>
          <p:nvPr/>
        </p:nvSpPr>
        <p:spPr bwMode="auto">
          <a:xfrm>
            <a:off x="0" y="654010"/>
            <a:ext cx="3429000" cy="369332"/>
          </a:xfrm>
          <a:prstGeom prst="rect">
            <a:avLst/>
          </a:prstGeom>
          <a:solidFill>
            <a:schemeClr val="bg1">
              <a:lumMod val="95000"/>
            </a:schemeClr>
          </a:solidFill>
          <a:ln>
            <a:noFill/>
          </a:ln>
          <a:effectLst/>
          <a:extLst/>
        </p:spPr>
        <p:txBody>
          <a:bodyPr wrap="square">
            <a:spAutoFit/>
          </a:bodyPr>
          <a:lstStyle/>
          <a:p>
            <a:pPr>
              <a:spcBef>
                <a:spcPct val="50000"/>
              </a:spcBef>
              <a:defRPr/>
            </a:pPr>
            <a:r>
              <a:rPr lang="en-GB" sz="1800" dirty="0" smtClean="0">
                <a:solidFill>
                  <a:schemeClr val="tx2">
                    <a:lumMod val="75000"/>
                  </a:schemeClr>
                </a:solidFill>
                <a:latin typeface="Calibri"/>
                <a:cs typeface="Calibri"/>
              </a:rPr>
              <a:t>source: Bernardo </a:t>
            </a:r>
            <a:r>
              <a:rPr lang="en-GB" sz="1800" dirty="0" err="1" smtClean="0">
                <a:solidFill>
                  <a:schemeClr val="tx2">
                    <a:lumMod val="75000"/>
                  </a:schemeClr>
                </a:solidFill>
                <a:latin typeface="Calibri"/>
                <a:cs typeface="Calibri"/>
              </a:rPr>
              <a:t>Rudorff</a:t>
            </a:r>
            <a:r>
              <a:rPr lang="en-GB" sz="1800" dirty="0" smtClean="0">
                <a:solidFill>
                  <a:schemeClr val="tx2">
                    <a:lumMod val="75000"/>
                  </a:schemeClr>
                </a:solidFill>
                <a:latin typeface="Calibri"/>
                <a:cs typeface="Calibri"/>
              </a:rPr>
              <a:t> (INPE)</a:t>
            </a:r>
            <a:endParaRPr lang="en-GB" sz="1800" dirty="0">
              <a:solidFill>
                <a:schemeClr val="tx2">
                  <a:lumMod val="75000"/>
                </a:schemeClr>
              </a:solidFill>
              <a:latin typeface="Calibri"/>
              <a:cs typeface="Calibri"/>
            </a:endParaRPr>
          </a:p>
        </p:txBody>
      </p:sp>
    </p:spTree>
    <p:extLst>
      <p:ext uri="{BB962C8B-B14F-4D97-AF65-F5344CB8AC3E}">
        <p14:creationId xmlns:p14="http://schemas.microsoft.com/office/powerpoint/2010/main" val="1037634566"/>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203" y="652530"/>
            <a:ext cx="9029234" cy="6201898"/>
          </a:xfrm>
          <a:prstGeom prst="rect">
            <a:avLst/>
          </a:prstGeom>
        </p:spPr>
      </p:pic>
      <p:sp>
        <p:nvSpPr>
          <p:cNvPr id="13" name="CaixaDeTexto 12"/>
          <p:cNvSpPr txBox="1"/>
          <p:nvPr/>
        </p:nvSpPr>
        <p:spPr>
          <a:xfrm>
            <a:off x="3203848" y="44624"/>
            <a:ext cx="3600400" cy="461665"/>
          </a:xfrm>
          <a:prstGeom prst="rect">
            <a:avLst/>
          </a:prstGeom>
          <a:noFill/>
        </p:spPr>
        <p:txBody>
          <a:bodyPr wrap="square" rtlCol="0">
            <a:spAutoFit/>
          </a:bodyPr>
          <a:lstStyle/>
          <a:p>
            <a:r>
              <a:rPr lang="pt-BR" sz="2400" b="1" dirty="0" err="1" smtClean="0">
                <a:solidFill>
                  <a:prstClr val="black"/>
                </a:solidFill>
                <a:effectLst>
                  <a:outerShdw blurRad="38100" dist="38100" dir="2700000" algn="tl">
                    <a:srgbClr val="000000">
                      <a:alpha val="43137"/>
                    </a:srgbClr>
                  </a:outerShdw>
                </a:effectLst>
              </a:rPr>
              <a:t>Crop</a:t>
            </a:r>
            <a:r>
              <a:rPr lang="pt-BR" sz="2400" b="1" dirty="0" smtClean="0">
                <a:solidFill>
                  <a:prstClr val="black"/>
                </a:solidFill>
                <a:effectLst>
                  <a:outerShdw blurRad="38100" dist="38100" dir="2700000" algn="tl">
                    <a:srgbClr val="000000">
                      <a:alpha val="43137"/>
                    </a:srgbClr>
                  </a:outerShdw>
                </a:effectLst>
              </a:rPr>
              <a:t> </a:t>
            </a:r>
            <a:r>
              <a:rPr lang="pt-BR" sz="2400" b="1" dirty="0" err="1" smtClean="0">
                <a:solidFill>
                  <a:prstClr val="black"/>
                </a:solidFill>
                <a:effectLst>
                  <a:outerShdw blurRad="38100" dist="38100" dir="2700000" algn="tl">
                    <a:srgbClr val="000000">
                      <a:alpha val="43137"/>
                    </a:srgbClr>
                  </a:outerShdw>
                </a:effectLst>
              </a:rPr>
              <a:t>Year</a:t>
            </a:r>
            <a:r>
              <a:rPr lang="pt-BR" sz="2400" b="1" dirty="0" smtClean="0">
                <a:solidFill>
                  <a:prstClr val="black"/>
                </a:solidFill>
                <a:effectLst>
                  <a:outerShdw blurRad="38100" dist="38100" dir="2700000" algn="tl">
                    <a:srgbClr val="000000">
                      <a:alpha val="43137"/>
                    </a:srgbClr>
                  </a:outerShdw>
                </a:effectLst>
              </a:rPr>
              <a:t> 2002/2003 </a:t>
            </a:r>
            <a:endParaRPr lang="pt-BR" sz="2400" b="1" dirty="0">
              <a:solidFill>
                <a:prstClr val="black"/>
              </a:solidFill>
              <a:effectLst>
                <a:outerShdw blurRad="38100" dist="38100" dir="2700000" algn="tl">
                  <a:srgbClr val="000000">
                    <a:alpha val="43137"/>
                  </a:srgbClr>
                </a:outerShdw>
              </a:effectLst>
            </a:endParaRPr>
          </a:p>
        </p:txBody>
      </p:sp>
      <p:grpSp>
        <p:nvGrpSpPr>
          <p:cNvPr id="11" name="Grupo 10"/>
          <p:cNvGrpSpPr/>
          <p:nvPr/>
        </p:nvGrpSpPr>
        <p:grpSpPr>
          <a:xfrm>
            <a:off x="144016" y="5157192"/>
            <a:ext cx="3851920" cy="1425719"/>
            <a:chOff x="6978892" y="4869160"/>
            <a:chExt cx="2181093" cy="576064"/>
          </a:xfrm>
        </p:grpSpPr>
        <p:sp>
          <p:nvSpPr>
            <p:cNvPr id="14" name="CaixaDeTexto 13"/>
            <p:cNvSpPr txBox="1"/>
            <p:nvPr/>
          </p:nvSpPr>
          <p:spPr>
            <a:xfrm>
              <a:off x="7258212" y="4896121"/>
              <a:ext cx="1671806" cy="236279"/>
            </a:xfrm>
            <a:prstGeom prst="rect">
              <a:avLst/>
            </a:prstGeom>
            <a:noFill/>
          </p:spPr>
          <p:txBody>
            <a:bodyPr wrap="square" rtlCol="0">
              <a:spAutoFit/>
            </a:bodyPr>
            <a:lstStyle/>
            <a:p>
              <a:r>
                <a:rPr lang="pt-BR" sz="1600" b="1" dirty="0" err="1" smtClean="0">
                  <a:solidFill>
                    <a:prstClr val="black"/>
                  </a:solidFill>
                </a:rPr>
                <a:t>Annual</a:t>
              </a:r>
              <a:r>
                <a:rPr lang="pt-BR" sz="1600" b="1" dirty="0" smtClean="0">
                  <a:solidFill>
                    <a:prstClr val="black"/>
                  </a:solidFill>
                </a:rPr>
                <a:t> </a:t>
              </a:r>
              <a:r>
                <a:rPr lang="pt-BR" sz="1600" b="1" dirty="0" err="1" smtClean="0">
                  <a:solidFill>
                    <a:prstClr val="black"/>
                  </a:solidFill>
                </a:rPr>
                <a:t>Crop</a:t>
              </a:r>
              <a:r>
                <a:rPr lang="pt-BR" sz="1600" b="1" dirty="0" smtClean="0">
                  <a:solidFill>
                    <a:prstClr val="black"/>
                  </a:solidFill>
                </a:rPr>
                <a:t> – 1 </a:t>
              </a:r>
              <a:r>
                <a:rPr lang="pt-BR" sz="1600" b="1" dirty="0" err="1" smtClean="0">
                  <a:solidFill>
                    <a:prstClr val="black"/>
                  </a:solidFill>
                </a:rPr>
                <a:t>Crop</a:t>
              </a:r>
              <a:r>
                <a:rPr lang="pt-BR" sz="1600" b="1" dirty="0" smtClean="0">
                  <a:solidFill>
                    <a:prstClr val="black"/>
                  </a:solidFill>
                </a:rPr>
                <a:t> per </a:t>
              </a:r>
              <a:r>
                <a:rPr lang="pt-BR" sz="1600" b="1" dirty="0" err="1" smtClean="0">
                  <a:solidFill>
                    <a:prstClr val="black"/>
                  </a:solidFill>
                </a:rPr>
                <a:t>season</a:t>
              </a:r>
              <a:endParaRPr lang="pt-BR" sz="1600" b="1" dirty="0">
                <a:solidFill>
                  <a:prstClr val="black"/>
                </a:solidFill>
              </a:endParaRPr>
            </a:p>
          </p:txBody>
        </p:sp>
        <p:sp>
          <p:nvSpPr>
            <p:cNvPr id="15" name="CaixaDeTexto 14"/>
            <p:cNvSpPr txBox="1"/>
            <p:nvPr/>
          </p:nvSpPr>
          <p:spPr>
            <a:xfrm>
              <a:off x="7287774" y="5099785"/>
              <a:ext cx="1872211" cy="236279"/>
            </a:xfrm>
            <a:prstGeom prst="rect">
              <a:avLst/>
            </a:prstGeom>
            <a:noFill/>
          </p:spPr>
          <p:txBody>
            <a:bodyPr wrap="square" rtlCol="0">
              <a:spAutoFit/>
            </a:bodyPr>
            <a:lstStyle/>
            <a:p>
              <a:r>
                <a:rPr lang="pt-BR" sz="1600" b="1" dirty="0" err="1" smtClean="0">
                  <a:solidFill>
                    <a:prstClr val="black"/>
                  </a:solidFill>
                </a:rPr>
                <a:t>Annual</a:t>
              </a:r>
              <a:r>
                <a:rPr lang="pt-BR" sz="1600" b="1" dirty="0" smtClean="0">
                  <a:solidFill>
                    <a:prstClr val="black"/>
                  </a:solidFill>
                </a:rPr>
                <a:t> </a:t>
              </a:r>
              <a:r>
                <a:rPr lang="pt-BR" sz="1600" b="1" dirty="0" err="1" smtClean="0">
                  <a:solidFill>
                    <a:prstClr val="black"/>
                  </a:solidFill>
                </a:rPr>
                <a:t>Crop</a:t>
              </a:r>
              <a:r>
                <a:rPr lang="pt-BR" sz="1600" b="1" dirty="0" smtClean="0">
                  <a:solidFill>
                    <a:prstClr val="black"/>
                  </a:solidFill>
                </a:rPr>
                <a:t> – 2 </a:t>
              </a:r>
              <a:r>
                <a:rPr lang="pt-BR" sz="1600" b="1" dirty="0" err="1" smtClean="0">
                  <a:solidFill>
                    <a:prstClr val="black"/>
                  </a:solidFill>
                </a:rPr>
                <a:t>Crops</a:t>
              </a:r>
              <a:r>
                <a:rPr lang="pt-BR" sz="1600" b="1" dirty="0" smtClean="0">
                  <a:solidFill>
                    <a:prstClr val="black"/>
                  </a:solidFill>
                </a:rPr>
                <a:t> per </a:t>
              </a:r>
              <a:r>
                <a:rPr lang="pt-BR" sz="1600" b="1" dirty="0" err="1" smtClean="0">
                  <a:solidFill>
                    <a:prstClr val="black"/>
                  </a:solidFill>
                </a:rPr>
                <a:t>season</a:t>
              </a:r>
              <a:endParaRPr lang="pt-BR" sz="1600" b="1" dirty="0">
                <a:solidFill>
                  <a:prstClr val="black"/>
                </a:solidFill>
              </a:endParaRPr>
            </a:p>
          </p:txBody>
        </p:sp>
        <p:sp>
          <p:nvSpPr>
            <p:cNvPr id="16" name="CaixaDeTexto 15"/>
            <p:cNvSpPr txBox="1"/>
            <p:nvPr/>
          </p:nvSpPr>
          <p:spPr>
            <a:xfrm>
              <a:off x="7287777" y="5303449"/>
              <a:ext cx="1872208" cy="136793"/>
            </a:xfrm>
            <a:prstGeom prst="rect">
              <a:avLst/>
            </a:prstGeom>
            <a:noFill/>
          </p:spPr>
          <p:txBody>
            <a:bodyPr wrap="square" rtlCol="0">
              <a:spAutoFit/>
            </a:bodyPr>
            <a:lstStyle/>
            <a:p>
              <a:r>
                <a:rPr lang="pt-BR" sz="1600" b="1" dirty="0" err="1" smtClean="0">
                  <a:solidFill>
                    <a:prstClr val="black"/>
                  </a:solidFill>
                </a:rPr>
                <a:t>Sugarcane</a:t>
              </a:r>
              <a:r>
                <a:rPr lang="pt-BR" sz="1600" b="1" dirty="0" smtClean="0">
                  <a:solidFill>
                    <a:prstClr val="black"/>
                  </a:solidFill>
                </a:rPr>
                <a:t> </a:t>
              </a:r>
              <a:endParaRPr lang="pt-BR" sz="1600" b="1" dirty="0">
                <a:solidFill>
                  <a:prstClr val="black"/>
                </a:solidFill>
              </a:endParaRPr>
            </a:p>
          </p:txBody>
        </p:sp>
        <p:sp>
          <p:nvSpPr>
            <p:cNvPr id="17" name="Retângulo 16"/>
            <p:cNvSpPr/>
            <p:nvPr/>
          </p:nvSpPr>
          <p:spPr>
            <a:xfrm>
              <a:off x="6978892" y="4869160"/>
              <a:ext cx="216024" cy="144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18" name="Retângulo 17"/>
            <p:cNvSpPr/>
            <p:nvPr/>
          </p:nvSpPr>
          <p:spPr>
            <a:xfrm>
              <a:off x="6978892" y="5085184"/>
              <a:ext cx="216024" cy="14401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19" name="Retângulo 18"/>
            <p:cNvSpPr/>
            <p:nvPr/>
          </p:nvSpPr>
          <p:spPr>
            <a:xfrm>
              <a:off x="6978893" y="5301208"/>
              <a:ext cx="216024" cy="1440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grpSp>
      <p:sp>
        <p:nvSpPr>
          <p:cNvPr id="20" name="Text Box 3"/>
          <p:cNvSpPr txBox="1">
            <a:spLocks noChangeArrowheads="1"/>
          </p:cNvSpPr>
          <p:nvPr/>
        </p:nvSpPr>
        <p:spPr bwMode="auto">
          <a:xfrm>
            <a:off x="5648437" y="6442948"/>
            <a:ext cx="3429000" cy="369332"/>
          </a:xfrm>
          <a:prstGeom prst="rect">
            <a:avLst/>
          </a:prstGeom>
          <a:solidFill>
            <a:schemeClr val="bg1">
              <a:lumMod val="95000"/>
            </a:schemeClr>
          </a:solidFill>
          <a:ln>
            <a:noFill/>
          </a:ln>
          <a:effectLst/>
          <a:extLst/>
        </p:spPr>
        <p:txBody>
          <a:bodyPr wrap="square">
            <a:spAutoFit/>
          </a:bodyPr>
          <a:lstStyle/>
          <a:p>
            <a:pPr>
              <a:spcBef>
                <a:spcPct val="50000"/>
              </a:spcBef>
              <a:defRPr/>
            </a:pPr>
            <a:r>
              <a:rPr lang="en-GB" sz="1800" dirty="0" smtClean="0">
                <a:solidFill>
                  <a:schemeClr val="tx2">
                    <a:lumMod val="75000"/>
                  </a:schemeClr>
                </a:solidFill>
                <a:latin typeface="Calibri"/>
                <a:cs typeface="Calibri"/>
              </a:rPr>
              <a:t>source: Bernardo </a:t>
            </a:r>
            <a:r>
              <a:rPr lang="en-GB" sz="1800" dirty="0" err="1" smtClean="0">
                <a:solidFill>
                  <a:schemeClr val="tx2">
                    <a:lumMod val="75000"/>
                  </a:schemeClr>
                </a:solidFill>
                <a:latin typeface="Calibri"/>
                <a:cs typeface="Calibri"/>
              </a:rPr>
              <a:t>Rudorff</a:t>
            </a:r>
            <a:r>
              <a:rPr lang="en-GB" sz="1800" dirty="0" smtClean="0">
                <a:solidFill>
                  <a:schemeClr val="tx2">
                    <a:lumMod val="75000"/>
                  </a:schemeClr>
                </a:solidFill>
                <a:latin typeface="Calibri"/>
                <a:cs typeface="Calibri"/>
              </a:rPr>
              <a:t> (INPE)</a:t>
            </a:r>
            <a:endParaRPr lang="en-GB" sz="1800" dirty="0">
              <a:solidFill>
                <a:schemeClr val="tx2">
                  <a:lumMod val="75000"/>
                </a:schemeClr>
              </a:solidFill>
              <a:latin typeface="Calibri"/>
              <a:cs typeface="Calibri"/>
            </a:endParaRPr>
          </a:p>
        </p:txBody>
      </p:sp>
    </p:spTree>
    <p:extLst>
      <p:ext uri="{BB962C8B-B14F-4D97-AF65-F5344CB8AC3E}">
        <p14:creationId xmlns:p14="http://schemas.microsoft.com/office/powerpoint/2010/main" val="23359500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9074" name="Picture 2" descr="npo000200"/>
          <p:cNvPicPr>
            <a:picLocks noChangeAspect="1" noChangeArrowheads="1"/>
          </p:cNvPicPr>
          <p:nvPr/>
        </p:nvPicPr>
        <p:blipFill>
          <a:blip r:embed="rId3">
            <a:lum bright="42000" contrast="-70000"/>
            <a:extLst>
              <a:ext uri="{28A0092B-C50C-407E-A947-70E740481C1C}">
                <a14:useLocalDpi xmlns:a14="http://schemas.microsoft.com/office/drawing/2010/main"/>
              </a:ext>
            </a:extLst>
          </a:blip>
          <a:srcRect/>
          <a:stretch>
            <a:fillRect/>
          </a:stretch>
        </p:blipFill>
        <p:spPr bwMode="auto">
          <a:xfrm>
            <a:off x="0" y="0"/>
            <a:ext cx="9143999" cy="6860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59075" name="Picture 3" descr="npo00020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76887" y="1321794"/>
            <a:ext cx="3567112" cy="2212975"/>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59076" name="Rectangle 4"/>
          <p:cNvSpPr>
            <a:spLocks noGrp="1" noChangeArrowheads="1"/>
          </p:cNvSpPr>
          <p:nvPr>
            <p:ph type="title" sz="quarter"/>
          </p:nvPr>
        </p:nvSpPr>
        <p:spPr>
          <a:xfrm>
            <a:off x="457200" y="0"/>
            <a:ext cx="8229600" cy="1143000"/>
          </a:xfrm>
          <a:noFill/>
          <a:ln/>
        </p:spPr>
        <p:txBody>
          <a:bodyPr/>
          <a:lstStyle/>
          <a:p>
            <a:r>
              <a:rPr lang="en-US" dirty="0" smtClean="0"/>
              <a:t>Land change: A quintessential spatial problem</a:t>
            </a:r>
            <a:endParaRPr lang="en-US" dirty="0"/>
          </a:p>
        </p:txBody>
      </p:sp>
      <p:sp>
        <p:nvSpPr>
          <p:cNvPr id="259077" name="Text Box 5"/>
          <p:cNvSpPr txBox="1">
            <a:spLocks noChangeArrowheads="1"/>
          </p:cNvSpPr>
          <p:nvPr/>
        </p:nvSpPr>
        <p:spPr bwMode="auto">
          <a:xfrm>
            <a:off x="6150346" y="3555409"/>
            <a:ext cx="11469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pt-BR" sz="2400" dirty="0" err="1">
                <a:latin typeface="Calibri"/>
                <a:cs typeface="Calibri"/>
              </a:rPr>
              <a:t>Loggers</a:t>
            </a:r>
            <a:endParaRPr lang="en-US" sz="2400" dirty="0">
              <a:latin typeface="Calibri"/>
              <a:cs typeface="Calibri"/>
            </a:endParaRPr>
          </a:p>
        </p:txBody>
      </p:sp>
      <p:sp>
        <p:nvSpPr>
          <p:cNvPr id="259078" name="Text Box 6"/>
          <p:cNvSpPr txBox="1">
            <a:spLocks noChangeArrowheads="1"/>
          </p:cNvSpPr>
          <p:nvPr/>
        </p:nvSpPr>
        <p:spPr bwMode="auto">
          <a:xfrm>
            <a:off x="3419475" y="3933825"/>
            <a:ext cx="2565296" cy="954107"/>
          </a:xfrm>
          <a:prstGeom prst="rect">
            <a:avLst/>
          </a:prstGeom>
          <a:solidFill>
            <a:schemeClr val="tx1">
              <a:alpha val="48000"/>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pt-BR" sz="2800" dirty="0" err="1">
                <a:solidFill>
                  <a:srgbClr val="FFCC00"/>
                </a:solidFill>
                <a:latin typeface="Calibri"/>
                <a:cs typeface="Calibri"/>
              </a:rPr>
              <a:t>Competition</a:t>
            </a:r>
            <a:r>
              <a:rPr lang="pt-BR" sz="2800" dirty="0">
                <a:solidFill>
                  <a:srgbClr val="FFCC00"/>
                </a:solidFill>
                <a:latin typeface="Calibri"/>
                <a:cs typeface="Calibri"/>
              </a:rPr>
              <a:t> for </a:t>
            </a:r>
            <a:r>
              <a:rPr lang="pt-BR" sz="2800" dirty="0" err="1" smtClean="0">
                <a:solidFill>
                  <a:srgbClr val="FFCC00"/>
                </a:solidFill>
                <a:latin typeface="Calibri"/>
                <a:cs typeface="Calibri"/>
              </a:rPr>
              <a:t>land</a:t>
            </a:r>
            <a:endParaRPr lang="en-US" sz="2800" dirty="0">
              <a:solidFill>
                <a:srgbClr val="FFCC00"/>
              </a:solidFill>
              <a:latin typeface="Calibri"/>
              <a:cs typeface="Calibri"/>
            </a:endParaRPr>
          </a:p>
        </p:txBody>
      </p:sp>
      <p:pic>
        <p:nvPicPr>
          <p:cNvPr id="259080" name="Picture 8" descr="npo00020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2117" y="1111515"/>
            <a:ext cx="3407357" cy="2000333"/>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59081" name="Text Box 9"/>
          <p:cNvSpPr txBox="1">
            <a:spLocks noChangeArrowheads="1"/>
          </p:cNvSpPr>
          <p:nvPr/>
        </p:nvSpPr>
        <p:spPr bwMode="auto">
          <a:xfrm>
            <a:off x="69922" y="3111848"/>
            <a:ext cx="1371667" cy="461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pt-BR" sz="2400" dirty="0" err="1">
                <a:solidFill>
                  <a:srgbClr val="00005E"/>
                </a:solidFill>
                <a:latin typeface="Calibri"/>
                <a:cs typeface="Calibri"/>
              </a:rPr>
              <a:t>Soybeans</a:t>
            </a:r>
            <a:endParaRPr lang="en-US" sz="2400" dirty="0">
              <a:solidFill>
                <a:srgbClr val="00005E"/>
              </a:solidFill>
              <a:latin typeface="Calibri"/>
              <a:cs typeface="Calibri"/>
            </a:endParaRPr>
          </a:p>
        </p:txBody>
      </p:sp>
      <p:sp>
        <p:nvSpPr>
          <p:cNvPr id="259082" name="Line 10"/>
          <p:cNvSpPr>
            <a:spLocks noChangeShapeType="1"/>
          </p:cNvSpPr>
          <p:nvPr/>
        </p:nvSpPr>
        <p:spPr bwMode="auto">
          <a:xfrm>
            <a:off x="2101123" y="3213099"/>
            <a:ext cx="1657628"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259084" name="Picture 12" descr="manihot"/>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9922" y="4292600"/>
            <a:ext cx="3349552" cy="2198688"/>
          </a:xfrm>
          <a:prstGeom prst="rect">
            <a:avLst/>
          </a:prstGeom>
          <a:noFill/>
          <a:ln w="57150" cmpd="sng">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59085" name="Text Box 13"/>
          <p:cNvSpPr txBox="1">
            <a:spLocks noChangeArrowheads="1"/>
          </p:cNvSpPr>
          <p:nvPr/>
        </p:nvSpPr>
        <p:spPr bwMode="auto">
          <a:xfrm>
            <a:off x="0" y="3786242"/>
            <a:ext cx="26653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pt-BR" sz="2400" dirty="0" err="1">
                <a:solidFill>
                  <a:schemeClr val="bg2">
                    <a:lumMod val="75000"/>
                  </a:schemeClr>
                </a:solidFill>
                <a:latin typeface="Calibri"/>
                <a:cs typeface="Calibri"/>
              </a:rPr>
              <a:t>Small-scale</a:t>
            </a:r>
            <a:r>
              <a:rPr lang="pt-BR" sz="2400" dirty="0">
                <a:solidFill>
                  <a:schemeClr val="bg2">
                    <a:lumMod val="75000"/>
                  </a:schemeClr>
                </a:solidFill>
                <a:latin typeface="Calibri"/>
                <a:cs typeface="Calibri"/>
              </a:rPr>
              <a:t> </a:t>
            </a:r>
            <a:r>
              <a:rPr lang="pt-BR" sz="2400" dirty="0" err="1">
                <a:solidFill>
                  <a:schemeClr val="bg2">
                    <a:lumMod val="75000"/>
                  </a:schemeClr>
                </a:solidFill>
                <a:latin typeface="Calibri"/>
                <a:cs typeface="Calibri"/>
              </a:rPr>
              <a:t>Farming</a:t>
            </a:r>
            <a:endParaRPr lang="en-US" sz="2400" dirty="0">
              <a:solidFill>
                <a:schemeClr val="bg2">
                  <a:lumMod val="75000"/>
                </a:schemeClr>
              </a:solidFill>
              <a:latin typeface="Calibri"/>
              <a:cs typeface="Calibri"/>
            </a:endParaRPr>
          </a:p>
        </p:txBody>
      </p:sp>
      <p:sp>
        <p:nvSpPr>
          <p:cNvPr id="259086" name="Line 14"/>
          <p:cNvSpPr>
            <a:spLocks noChangeShapeType="1"/>
          </p:cNvSpPr>
          <p:nvPr/>
        </p:nvSpPr>
        <p:spPr bwMode="auto">
          <a:xfrm flipV="1">
            <a:off x="3419475" y="4887932"/>
            <a:ext cx="1122924" cy="708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9087" name="Line 15"/>
          <p:cNvSpPr>
            <a:spLocks noChangeShapeType="1"/>
          </p:cNvSpPr>
          <p:nvPr/>
        </p:nvSpPr>
        <p:spPr bwMode="auto">
          <a:xfrm flipH="1">
            <a:off x="4699795" y="2525370"/>
            <a:ext cx="877092" cy="14018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259089" name="Picture 17" descr="Goias-MatoGrosso 030"/>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188411" y="4343331"/>
            <a:ext cx="2955589" cy="2033587"/>
          </a:xfrm>
          <a:prstGeom prst="rect">
            <a:avLst/>
          </a:prstGeom>
          <a:noFill/>
          <a:ln w="57150" cmpd="sng">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59090" name="Text Box 18"/>
          <p:cNvSpPr txBox="1">
            <a:spLocks noChangeArrowheads="1"/>
          </p:cNvSpPr>
          <p:nvPr/>
        </p:nvSpPr>
        <p:spPr bwMode="auto">
          <a:xfrm>
            <a:off x="6188411" y="6340213"/>
            <a:ext cx="13335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pt-BR" sz="2400" dirty="0" err="1">
                <a:solidFill>
                  <a:srgbClr val="00005E"/>
                </a:solidFill>
                <a:latin typeface="Calibri"/>
                <a:cs typeface="Calibri"/>
              </a:rPr>
              <a:t>Ranchers</a:t>
            </a:r>
            <a:endParaRPr lang="en-US" sz="2400" dirty="0">
              <a:solidFill>
                <a:srgbClr val="00005E"/>
              </a:solidFill>
              <a:latin typeface="Calibri"/>
              <a:cs typeface="Calibri"/>
            </a:endParaRPr>
          </a:p>
        </p:txBody>
      </p:sp>
      <p:sp>
        <p:nvSpPr>
          <p:cNvPr id="259091" name="Line 19"/>
          <p:cNvSpPr>
            <a:spLocks noChangeShapeType="1"/>
          </p:cNvSpPr>
          <p:nvPr/>
        </p:nvSpPr>
        <p:spPr bwMode="auto">
          <a:xfrm flipH="1" flipV="1">
            <a:off x="5177449" y="4887931"/>
            <a:ext cx="1010962" cy="7082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9092" name="Text Box 20"/>
          <p:cNvSpPr txBox="1">
            <a:spLocks noChangeArrowheads="1"/>
          </p:cNvSpPr>
          <p:nvPr/>
        </p:nvSpPr>
        <p:spPr bwMode="auto">
          <a:xfrm>
            <a:off x="152400" y="6491288"/>
            <a:ext cx="36063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pt-BR" sz="1800" b="1" dirty="0" err="1">
                <a:solidFill>
                  <a:schemeClr val="bg2">
                    <a:lumMod val="50000"/>
                  </a:schemeClr>
                </a:solidFill>
                <a:latin typeface="Calibri"/>
                <a:cs typeface="Calibri"/>
              </a:rPr>
              <a:t>Source</a:t>
            </a:r>
            <a:r>
              <a:rPr lang="pt-BR" sz="1800" b="1" dirty="0">
                <a:solidFill>
                  <a:schemeClr val="bg2">
                    <a:lumMod val="50000"/>
                  </a:schemeClr>
                </a:solidFill>
                <a:latin typeface="Calibri"/>
                <a:cs typeface="Calibri"/>
              </a:rPr>
              <a:t>:  Dan </a:t>
            </a:r>
            <a:r>
              <a:rPr lang="pt-BR" sz="1800" b="1" dirty="0" err="1">
                <a:solidFill>
                  <a:schemeClr val="bg2">
                    <a:lumMod val="50000"/>
                  </a:schemeClr>
                </a:solidFill>
                <a:latin typeface="Calibri"/>
                <a:cs typeface="Calibri"/>
              </a:rPr>
              <a:t>Nepstad</a:t>
            </a:r>
            <a:r>
              <a:rPr lang="pt-BR" sz="1800" b="1" dirty="0">
                <a:solidFill>
                  <a:schemeClr val="bg2">
                    <a:lumMod val="50000"/>
                  </a:schemeClr>
                </a:solidFill>
                <a:latin typeface="Calibri"/>
                <a:cs typeface="Calibri"/>
              </a:rPr>
              <a:t> (Woods </a:t>
            </a:r>
            <a:r>
              <a:rPr lang="pt-BR" sz="1800" b="1" dirty="0" err="1">
                <a:solidFill>
                  <a:schemeClr val="bg2">
                    <a:lumMod val="50000"/>
                  </a:schemeClr>
                </a:solidFill>
                <a:latin typeface="Calibri"/>
                <a:cs typeface="Calibri"/>
              </a:rPr>
              <a:t>Hole</a:t>
            </a:r>
            <a:r>
              <a:rPr lang="pt-BR" sz="1800" b="1" dirty="0">
                <a:solidFill>
                  <a:schemeClr val="bg2">
                    <a:lumMod val="50000"/>
                  </a:schemeClr>
                </a:solidFill>
                <a:latin typeface="Calibri"/>
                <a:cs typeface="Calibri"/>
              </a:rPr>
              <a:t>)</a:t>
            </a:r>
          </a:p>
        </p:txBody>
      </p:sp>
    </p:spTree>
    <p:extLst>
      <p:ext uri="{BB962C8B-B14F-4D97-AF65-F5344CB8AC3E}">
        <p14:creationId xmlns:p14="http://schemas.microsoft.com/office/powerpoint/2010/main" val="3390103356"/>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59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8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200" y="610635"/>
            <a:ext cx="8961120" cy="6217748"/>
          </a:xfrm>
          <a:prstGeom prst="rect">
            <a:avLst/>
          </a:prstGeom>
        </p:spPr>
      </p:pic>
      <p:sp>
        <p:nvSpPr>
          <p:cNvPr id="13" name="CaixaDeTexto 12"/>
          <p:cNvSpPr txBox="1"/>
          <p:nvPr/>
        </p:nvSpPr>
        <p:spPr>
          <a:xfrm>
            <a:off x="3203848" y="44624"/>
            <a:ext cx="3600400" cy="461665"/>
          </a:xfrm>
          <a:prstGeom prst="rect">
            <a:avLst/>
          </a:prstGeom>
          <a:noFill/>
        </p:spPr>
        <p:txBody>
          <a:bodyPr wrap="square" rtlCol="0">
            <a:spAutoFit/>
          </a:bodyPr>
          <a:lstStyle/>
          <a:p>
            <a:r>
              <a:rPr lang="pt-BR" sz="2400" b="1" dirty="0" err="1" smtClean="0">
                <a:solidFill>
                  <a:prstClr val="black"/>
                </a:solidFill>
                <a:effectLst>
                  <a:outerShdw blurRad="38100" dist="38100" dir="2700000" algn="tl">
                    <a:srgbClr val="000000">
                      <a:alpha val="43137"/>
                    </a:srgbClr>
                  </a:outerShdw>
                </a:effectLst>
              </a:rPr>
              <a:t>Crop</a:t>
            </a:r>
            <a:r>
              <a:rPr lang="pt-BR" sz="2400" b="1" dirty="0" smtClean="0">
                <a:solidFill>
                  <a:prstClr val="black"/>
                </a:solidFill>
                <a:effectLst>
                  <a:outerShdw blurRad="38100" dist="38100" dir="2700000" algn="tl">
                    <a:srgbClr val="000000">
                      <a:alpha val="43137"/>
                    </a:srgbClr>
                  </a:outerShdw>
                </a:effectLst>
              </a:rPr>
              <a:t> </a:t>
            </a:r>
            <a:r>
              <a:rPr lang="pt-BR" sz="2400" b="1" dirty="0" err="1" smtClean="0">
                <a:solidFill>
                  <a:prstClr val="black"/>
                </a:solidFill>
                <a:effectLst>
                  <a:outerShdw blurRad="38100" dist="38100" dir="2700000" algn="tl">
                    <a:srgbClr val="000000">
                      <a:alpha val="43137"/>
                    </a:srgbClr>
                  </a:outerShdw>
                </a:effectLst>
              </a:rPr>
              <a:t>Year</a:t>
            </a:r>
            <a:r>
              <a:rPr lang="pt-BR" sz="2400" b="1" dirty="0" smtClean="0">
                <a:solidFill>
                  <a:prstClr val="black"/>
                </a:solidFill>
                <a:effectLst>
                  <a:outerShdw blurRad="38100" dist="38100" dir="2700000" algn="tl">
                    <a:srgbClr val="000000">
                      <a:alpha val="43137"/>
                    </a:srgbClr>
                  </a:outerShdw>
                </a:effectLst>
              </a:rPr>
              <a:t> 2010/2011 </a:t>
            </a:r>
            <a:endParaRPr lang="pt-BR" sz="2400" b="1" dirty="0">
              <a:solidFill>
                <a:prstClr val="black"/>
              </a:solidFill>
              <a:effectLst>
                <a:outerShdw blurRad="38100" dist="38100" dir="2700000" algn="tl">
                  <a:srgbClr val="000000">
                    <a:alpha val="43137"/>
                  </a:srgbClr>
                </a:outerShdw>
              </a:effectLst>
            </a:endParaRPr>
          </a:p>
        </p:txBody>
      </p:sp>
      <p:grpSp>
        <p:nvGrpSpPr>
          <p:cNvPr id="12" name="Grupo 11"/>
          <p:cNvGrpSpPr/>
          <p:nvPr/>
        </p:nvGrpSpPr>
        <p:grpSpPr>
          <a:xfrm>
            <a:off x="144016" y="5157192"/>
            <a:ext cx="3851920" cy="1425719"/>
            <a:chOff x="6978892" y="4869160"/>
            <a:chExt cx="2181093" cy="576064"/>
          </a:xfrm>
        </p:grpSpPr>
        <p:sp>
          <p:nvSpPr>
            <p:cNvPr id="14" name="CaixaDeTexto 13"/>
            <p:cNvSpPr txBox="1"/>
            <p:nvPr/>
          </p:nvSpPr>
          <p:spPr>
            <a:xfrm>
              <a:off x="7258212" y="4896121"/>
              <a:ext cx="1671806" cy="236279"/>
            </a:xfrm>
            <a:prstGeom prst="rect">
              <a:avLst/>
            </a:prstGeom>
            <a:noFill/>
          </p:spPr>
          <p:txBody>
            <a:bodyPr wrap="square" rtlCol="0">
              <a:spAutoFit/>
            </a:bodyPr>
            <a:lstStyle/>
            <a:p>
              <a:r>
                <a:rPr lang="pt-BR" sz="1600" b="1" dirty="0" err="1" smtClean="0">
                  <a:solidFill>
                    <a:prstClr val="black"/>
                  </a:solidFill>
                </a:rPr>
                <a:t>Annual</a:t>
              </a:r>
              <a:r>
                <a:rPr lang="pt-BR" sz="1600" b="1" dirty="0" smtClean="0">
                  <a:solidFill>
                    <a:prstClr val="black"/>
                  </a:solidFill>
                </a:rPr>
                <a:t> </a:t>
              </a:r>
              <a:r>
                <a:rPr lang="pt-BR" sz="1600" b="1" dirty="0" err="1" smtClean="0">
                  <a:solidFill>
                    <a:prstClr val="black"/>
                  </a:solidFill>
                </a:rPr>
                <a:t>Crop</a:t>
              </a:r>
              <a:r>
                <a:rPr lang="pt-BR" sz="1600" b="1" dirty="0" smtClean="0">
                  <a:solidFill>
                    <a:prstClr val="black"/>
                  </a:solidFill>
                </a:rPr>
                <a:t> – 1 </a:t>
              </a:r>
              <a:r>
                <a:rPr lang="pt-BR" sz="1600" b="1" dirty="0" err="1" smtClean="0">
                  <a:solidFill>
                    <a:prstClr val="black"/>
                  </a:solidFill>
                </a:rPr>
                <a:t>Crop</a:t>
              </a:r>
              <a:r>
                <a:rPr lang="pt-BR" sz="1600" b="1" dirty="0" smtClean="0">
                  <a:solidFill>
                    <a:prstClr val="black"/>
                  </a:solidFill>
                </a:rPr>
                <a:t> per </a:t>
              </a:r>
              <a:r>
                <a:rPr lang="pt-BR" sz="1600" b="1" dirty="0" err="1" smtClean="0">
                  <a:solidFill>
                    <a:prstClr val="black"/>
                  </a:solidFill>
                </a:rPr>
                <a:t>season</a:t>
              </a:r>
              <a:endParaRPr lang="pt-BR" sz="1600" b="1" dirty="0">
                <a:solidFill>
                  <a:prstClr val="black"/>
                </a:solidFill>
              </a:endParaRPr>
            </a:p>
          </p:txBody>
        </p:sp>
        <p:sp>
          <p:nvSpPr>
            <p:cNvPr id="15" name="CaixaDeTexto 14"/>
            <p:cNvSpPr txBox="1"/>
            <p:nvPr/>
          </p:nvSpPr>
          <p:spPr>
            <a:xfrm>
              <a:off x="7287774" y="5099785"/>
              <a:ext cx="1872211" cy="236279"/>
            </a:xfrm>
            <a:prstGeom prst="rect">
              <a:avLst/>
            </a:prstGeom>
            <a:noFill/>
          </p:spPr>
          <p:txBody>
            <a:bodyPr wrap="square" rtlCol="0">
              <a:spAutoFit/>
            </a:bodyPr>
            <a:lstStyle/>
            <a:p>
              <a:r>
                <a:rPr lang="pt-BR" sz="1600" b="1" dirty="0" err="1" smtClean="0">
                  <a:solidFill>
                    <a:prstClr val="black"/>
                  </a:solidFill>
                </a:rPr>
                <a:t>Annual</a:t>
              </a:r>
              <a:r>
                <a:rPr lang="pt-BR" sz="1600" b="1" dirty="0" smtClean="0">
                  <a:solidFill>
                    <a:prstClr val="black"/>
                  </a:solidFill>
                </a:rPr>
                <a:t> </a:t>
              </a:r>
              <a:r>
                <a:rPr lang="pt-BR" sz="1600" b="1" dirty="0" err="1" smtClean="0">
                  <a:solidFill>
                    <a:prstClr val="black"/>
                  </a:solidFill>
                </a:rPr>
                <a:t>Crop</a:t>
              </a:r>
              <a:r>
                <a:rPr lang="pt-BR" sz="1600" b="1" dirty="0" smtClean="0">
                  <a:solidFill>
                    <a:prstClr val="black"/>
                  </a:solidFill>
                </a:rPr>
                <a:t> – 2 </a:t>
              </a:r>
              <a:r>
                <a:rPr lang="pt-BR" sz="1600" b="1" dirty="0" err="1" smtClean="0">
                  <a:solidFill>
                    <a:prstClr val="black"/>
                  </a:solidFill>
                </a:rPr>
                <a:t>Crops</a:t>
              </a:r>
              <a:r>
                <a:rPr lang="pt-BR" sz="1600" b="1" dirty="0" smtClean="0">
                  <a:solidFill>
                    <a:prstClr val="black"/>
                  </a:solidFill>
                </a:rPr>
                <a:t> per </a:t>
              </a:r>
              <a:r>
                <a:rPr lang="pt-BR" sz="1600" b="1" dirty="0" err="1" smtClean="0">
                  <a:solidFill>
                    <a:prstClr val="black"/>
                  </a:solidFill>
                </a:rPr>
                <a:t>season</a:t>
              </a:r>
              <a:endParaRPr lang="pt-BR" sz="1600" b="1" dirty="0">
                <a:solidFill>
                  <a:prstClr val="black"/>
                </a:solidFill>
              </a:endParaRPr>
            </a:p>
          </p:txBody>
        </p:sp>
        <p:sp>
          <p:nvSpPr>
            <p:cNvPr id="16" name="CaixaDeTexto 15"/>
            <p:cNvSpPr txBox="1"/>
            <p:nvPr/>
          </p:nvSpPr>
          <p:spPr>
            <a:xfrm>
              <a:off x="7287777" y="5303449"/>
              <a:ext cx="1872208" cy="136793"/>
            </a:xfrm>
            <a:prstGeom prst="rect">
              <a:avLst/>
            </a:prstGeom>
            <a:noFill/>
          </p:spPr>
          <p:txBody>
            <a:bodyPr wrap="square" rtlCol="0">
              <a:spAutoFit/>
            </a:bodyPr>
            <a:lstStyle/>
            <a:p>
              <a:r>
                <a:rPr lang="pt-BR" sz="1600" b="1" dirty="0" err="1" smtClean="0">
                  <a:solidFill>
                    <a:prstClr val="black"/>
                  </a:solidFill>
                </a:rPr>
                <a:t>Sugarcane</a:t>
              </a:r>
              <a:r>
                <a:rPr lang="pt-BR" sz="1600" b="1" dirty="0" smtClean="0">
                  <a:solidFill>
                    <a:prstClr val="black"/>
                  </a:solidFill>
                </a:rPr>
                <a:t> </a:t>
              </a:r>
              <a:endParaRPr lang="pt-BR" sz="1600" b="1" dirty="0">
                <a:solidFill>
                  <a:prstClr val="black"/>
                </a:solidFill>
              </a:endParaRPr>
            </a:p>
          </p:txBody>
        </p:sp>
        <p:sp>
          <p:nvSpPr>
            <p:cNvPr id="17" name="Retângulo 16"/>
            <p:cNvSpPr/>
            <p:nvPr/>
          </p:nvSpPr>
          <p:spPr>
            <a:xfrm>
              <a:off x="6978892" y="4869160"/>
              <a:ext cx="216024" cy="144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18" name="Retângulo 17"/>
            <p:cNvSpPr/>
            <p:nvPr/>
          </p:nvSpPr>
          <p:spPr>
            <a:xfrm>
              <a:off x="6978892" y="5085184"/>
              <a:ext cx="216024" cy="14401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19" name="Retângulo 18"/>
            <p:cNvSpPr/>
            <p:nvPr/>
          </p:nvSpPr>
          <p:spPr>
            <a:xfrm>
              <a:off x="6978893" y="5301208"/>
              <a:ext cx="216024" cy="1440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grpSp>
      <p:sp>
        <p:nvSpPr>
          <p:cNvPr id="20" name="Text Box 3"/>
          <p:cNvSpPr txBox="1">
            <a:spLocks noChangeArrowheads="1"/>
          </p:cNvSpPr>
          <p:nvPr/>
        </p:nvSpPr>
        <p:spPr bwMode="auto">
          <a:xfrm>
            <a:off x="5648437" y="6442948"/>
            <a:ext cx="3429000" cy="369332"/>
          </a:xfrm>
          <a:prstGeom prst="rect">
            <a:avLst/>
          </a:prstGeom>
          <a:solidFill>
            <a:schemeClr val="bg1">
              <a:lumMod val="95000"/>
            </a:schemeClr>
          </a:solidFill>
          <a:ln>
            <a:noFill/>
          </a:ln>
          <a:effectLst/>
          <a:extLst/>
        </p:spPr>
        <p:txBody>
          <a:bodyPr wrap="square">
            <a:spAutoFit/>
          </a:bodyPr>
          <a:lstStyle/>
          <a:p>
            <a:pPr>
              <a:spcBef>
                <a:spcPct val="50000"/>
              </a:spcBef>
              <a:defRPr/>
            </a:pPr>
            <a:r>
              <a:rPr lang="en-GB" sz="1800" dirty="0" smtClean="0">
                <a:solidFill>
                  <a:schemeClr val="tx2">
                    <a:lumMod val="75000"/>
                  </a:schemeClr>
                </a:solidFill>
                <a:latin typeface="Calibri"/>
                <a:cs typeface="Calibri"/>
              </a:rPr>
              <a:t>source: Bernardo </a:t>
            </a:r>
            <a:r>
              <a:rPr lang="en-GB" sz="1800" dirty="0" err="1" smtClean="0">
                <a:solidFill>
                  <a:schemeClr val="tx2">
                    <a:lumMod val="75000"/>
                  </a:schemeClr>
                </a:solidFill>
                <a:latin typeface="Calibri"/>
                <a:cs typeface="Calibri"/>
              </a:rPr>
              <a:t>Rudorff</a:t>
            </a:r>
            <a:r>
              <a:rPr lang="en-GB" sz="1800" dirty="0" smtClean="0">
                <a:solidFill>
                  <a:schemeClr val="tx2">
                    <a:lumMod val="75000"/>
                  </a:schemeClr>
                </a:solidFill>
                <a:latin typeface="Calibri"/>
                <a:cs typeface="Calibri"/>
              </a:rPr>
              <a:t> (INPE)</a:t>
            </a:r>
            <a:endParaRPr lang="en-GB" sz="1800" dirty="0">
              <a:solidFill>
                <a:schemeClr val="tx2">
                  <a:lumMod val="75000"/>
                </a:schemeClr>
              </a:solidFill>
              <a:latin typeface="Calibri"/>
              <a:cs typeface="Calibri"/>
            </a:endParaRPr>
          </a:p>
        </p:txBody>
      </p:sp>
    </p:spTree>
    <p:extLst>
      <p:ext uri="{BB962C8B-B14F-4D97-AF65-F5344CB8AC3E}">
        <p14:creationId xmlns:p14="http://schemas.microsoft.com/office/powerpoint/2010/main" val="79641406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ixaDeTexto 12"/>
          <p:cNvSpPr txBox="1"/>
          <p:nvPr/>
        </p:nvSpPr>
        <p:spPr>
          <a:xfrm>
            <a:off x="1691680" y="116632"/>
            <a:ext cx="5976664" cy="461665"/>
          </a:xfrm>
          <a:prstGeom prst="rect">
            <a:avLst/>
          </a:prstGeom>
          <a:noFill/>
        </p:spPr>
        <p:txBody>
          <a:bodyPr wrap="square" rtlCol="0">
            <a:spAutoFit/>
          </a:bodyPr>
          <a:lstStyle/>
          <a:p>
            <a:r>
              <a:rPr lang="pt-BR" sz="2400" b="1" dirty="0" smtClean="0">
                <a:solidFill>
                  <a:prstClr val="black"/>
                </a:solidFill>
                <a:effectLst>
                  <a:outerShdw blurRad="38100" dist="38100" dir="2700000" algn="tl">
                    <a:srgbClr val="000000">
                      <a:alpha val="43137"/>
                    </a:srgbClr>
                  </a:outerShdw>
                </a:effectLst>
              </a:rPr>
              <a:t>SÃO PAULO – Barretos: </a:t>
            </a:r>
            <a:r>
              <a:rPr lang="pt-BR" sz="2400" b="1" dirty="0" err="1" smtClean="0">
                <a:solidFill>
                  <a:prstClr val="black"/>
                </a:solidFill>
                <a:effectLst>
                  <a:outerShdw blurRad="38100" dist="38100" dir="2700000" algn="tl">
                    <a:srgbClr val="000000">
                      <a:alpha val="43137"/>
                    </a:srgbClr>
                  </a:outerShdw>
                </a:effectLst>
              </a:rPr>
              <a:t>Crop</a:t>
            </a:r>
            <a:r>
              <a:rPr lang="pt-BR" sz="2400" b="1" dirty="0" smtClean="0">
                <a:solidFill>
                  <a:prstClr val="black"/>
                </a:solidFill>
                <a:effectLst>
                  <a:outerShdw blurRad="38100" dist="38100" dir="2700000" algn="tl">
                    <a:srgbClr val="000000">
                      <a:alpha val="43137"/>
                    </a:srgbClr>
                  </a:outerShdw>
                </a:effectLst>
              </a:rPr>
              <a:t> </a:t>
            </a:r>
            <a:r>
              <a:rPr lang="pt-BR" sz="2400" b="1" dirty="0" err="1" smtClean="0">
                <a:solidFill>
                  <a:prstClr val="black"/>
                </a:solidFill>
                <a:effectLst>
                  <a:outerShdw blurRad="38100" dist="38100" dir="2700000" algn="tl">
                    <a:srgbClr val="000000">
                      <a:alpha val="43137"/>
                    </a:srgbClr>
                  </a:outerShdw>
                </a:effectLst>
              </a:rPr>
              <a:t>Year</a:t>
            </a:r>
            <a:r>
              <a:rPr lang="pt-BR" sz="2400" b="1" dirty="0" smtClean="0">
                <a:solidFill>
                  <a:prstClr val="black"/>
                </a:solidFill>
                <a:effectLst>
                  <a:outerShdw blurRad="38100" dist="38100" dir="2700000" algn="tl">
                    <a:srgbClr val="000000">
                      <a:alpha val="43137"/>
                    </a:srgbClr>
                  </a:outerShdw>
                </a:effectLst>
              </a:rPr>
              <a:t> 2002/2003 </a:t>
            </a:r>
            <a:endParaRPr lang="pt-BR" sz="2400" b="1" dirty="0">
              <a:solidFill>
                <a:prstClr val="black"/>
              </a:solidFill>
              <a:effectLst>
                <a:outerShdw blurRad="38100" dist="38100" dir="2700000" algn="tl">
                  <a:srgbClr val="000000">
                    <a:alpha val="43137"/>
                  </a:srgbClr>
                </a:outerShdw>
              </a:effectLst>
            </a:endParaRPr>
          </a:p>
        </p:txBody>
      </p:sp>
      <p:pic>
        <p:nvPicPr>
          <p:cNvPr id="3" name="Imagem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4389" y="548680"/>
            <a:ext cx="8424075" cy="5872622"/>
          </a:xfrm>
          <a:prstGeom prst="rect">
            <a:avLst/>
          </a:prstGeom>
          <a:ln>
            <a:solidFill>
              <a:schemeClr val="tx1">
                <a:lumMod val="65000"/>
                <a:lumOff val="35000"/>
              </a:schemeClr>
            </a:solidFill>
          </a:ln>
        </p:spPr>
      </p:pic>
      <p:sp>
        <p:nvSpPr>
          <p:cNvPr id="45" name="CaixaDeTexto 44"/>
          <p:cNvSpPr txBox="1"/>
          <p:nvPr/>
        </p:nvSpPr>
        <p:spPr>
          <a:xfrm>
            <a:off x="5004048" y="1124744"/>
            <a:ext cx="391318" cy="369332"/>
          </a:xfrm>
          <a:prstGeom prst="rect">
            <a:avLst/>
          </a:prstGeom>
          <a:noFill/>
        </p:spPr>
        <p:txBody>
          <a:bodyPr wrap="square" rtlCol="0">
            <a:spAutoFit/>
          </a:bodyPr>
          <a:lstStyle/>
          <a:p>
            <a:r>
              <a:rPr lang="pt-BR" dirty="0" smtClean="0">
                <a:solidFill>
                  <a:prstClr val="black"/>
                </a:solidFill>
              </a:rPr>
              <a:t>1</a:t>
            </a:r>
            <a:endParaRPr lang="pt-BR" dirty="0">
              <a:solidFill>
                <a:prstClr val="black"/>
              </a:solidFill>
            </a:endParaRPr>
          </a:p>
        </p:txBody>
      </p:sp>
      <p:grpSp>
        <p:nvGrpSpPr>
          <p:cNvPr id="27" name="Grupo 26"/>
          <p:cNvGrpSpPr/>
          <p:nvPr/>
        </p:nvGrpSpPr>
        <p:grpSpPr>
          <a:xfrm>
            <a:off x="395536" y="6453327"/>
            <a:ext cx="8859632" cy="355387"/>
            <a:chOff x="6908519" y="4834411"/>
            <a:chExt cx="2201395" cy="144021"/>
          </a:xfrm>
        </p:grpSpPr>
        <p:sp>
          <p:nvSpPr>
            <p:cNvPr id="28" name="CaixaDeTexto 27"/>
            <p:cNvSpPr txBox="1"/>
            <p:nvPr/>
          </p:nvSpPr>
          <p:spPr>
            <a:xfrm>
              <a:off x="7123225" y="4834414"/>
              <a:ext cx="520644" cy="137199"/>
            </a:xfrm>
            <a:prstGeom prst="rect">
              <a:avLst/>
            </a:prstGeom>
            <a:noFill/>
          </p:spPr>
          <p:txBody>
            <a:bodyPr wrap="square" rtlCol="0">
              <a:spAutoFit/>
            </a:bodyPr>
            <a:lstStyle/>
            <a:p>
              <a:r>
                <a:rPr lang="pt-BR" sz="1600" b="1" dirty="0" err="1" smtClean="0">
                  <a:solidFill>
                    <a:prstClr val="black"/>
                  </a:solidFill>
                </a:rPr>
                <a:t>Annual</a:t>
              </a:r>
              <a:r>
                <a:rPr lang="pt-BR" sz="1600" b="1" dirty="0" smtClean="0">
                  <a:solidFill>
                    <a:prstClr val="black"/>
                  </a:solidFill>
                </a:rPr>
                <a:t> </a:t>
              </a:r>
              <a:r>
                <a:rPr lang="pt-BR" sz="1600" b="1" dirty="0" err="1" smtClean="0">
                  <a:solidFill>
                    <a:prstClr val="black"/>
                  </a:solidFill>
                </a:rPr>
                <a:t>Crop</a:t>
              </a:r>
              <a:r>
                <a:rPr lang="pt-BR" sz="1600" b="1" dirty="0" smtClean="0">
                  <a:solidFill>
                    <a:prstClr val="black"/>
                  </a:solidFill>
                </a:rPr>
                <a:t> - 1 </a:t>
              </a:r>
              <a:r>
                <a:rPr lang="pt-BR" sz="1600" b="1" dirty="0" err="1" smtClean="0">
                  <a:solidFill>
                    <a:prstClr val="black"/>
                  </a:solidFill>
                </a:rPr>
                <a:t>Crop</a:t>
              </a:r>
              <a:endParaRPr lang="pt-BR" sz="1600" b="1" dirty="0">
                <a:solidFill>
                  <a:prstClr val="black"/>
                </a:solidFill>
              </a:endParaRPr>
            </a:p>
          </p:txBody>
        </p:sp>
        <p:sp>
          <p:nvSpPr>
            <p:cNvPr id="48" name="CaixaDeTexto 47"/>
            <p:cNvSpPr txBox="1"/>
            <p:nvPr/>
          </p:nvSpPr>
          <p:spPr>
            <a:xfrm>
              <a:off x="7874697" y="4834414"/>
              <a:ext cx="636122" cy="137199"/>
            </a:xfrm>
            <a:prstGeom prst="rect">
              <a:avLst/>
            </a:prstGeom>
            <a:noFill/>
          </p:spPr>
          <p:txBody>
            <a:bodyPr wrap="square" rtlCol="0">
              <a:spAutoFit/>
            </a:bodyPr>
            <a:lstStyle/>
            <a:p>
              <a:r>
                <a:rPr lang="pt-BR" sz="1600" b="1" dirty="0" err="1" smtClean="0">
                  <a:solidFill>
                    <a:prstClr val="black"/>
                  </a:solidFill>
                </a:rPr>
                <a:t>Annual</a:t>
              </a:r>
              <a:r>
                <a:rPr lang="pt-BR" sz="1600" b="1" dirty="0" smtClean="0">
                  <a:solidFill>
                    <a:prstClr val="black"/>
                  </a:solidFill>
                </a:rPr>
                <a:t> </a:t>
              </a:r>
              <a:r>
                <a:rPr lang="pt-BR" sz="1600" b="1" dirty="0" err="1" smtClean="0">
                  <a:solidFill>
                    <a:prstClr val="black"/>
                  </a:solidFill>
                </a:rPr>
                <a:t>Crop</a:t>
              </a:r>
              <a:r>
                <a:rPr lang="pt-BR" sz="1600" b="1" dirty="0" smtClean="0">
                  <a:solidFill>
                    <a:prstClr val="black"/>
                  </a:solidFill>
                </a:rPr>
                <a:t> - 2 </a:t>
              </a:r>
              <a:r>
                <a:rPr lang="pt-BR" sz="1600" b="1" dirty="0" err="1" smtClean="0">
                  <a:solidFill>
                    <a:prstClr val="black"/>
                  </a:solidFill>
                </a:rPr>
                <a:t>Crops</a:t>
              </a:r>
              <a:endParaRPr lang="pt-BR" sz="1600" b="1" dirty="0">
                <a:solidFill>
                  <a:prstClr val="black"/>
                </a:solidFill>
              </a:endParaRPr>
            </a:p>
          </p:txBody>
        </p:sp>
        <p:sp>
          <p:nvSpPr>
            <p:cNvPr id="49" name="CaixaDeTexto 48"/>
            <p:cNvSpPr txBox="1"/>
            <p:nvPr/>
          </p:nvSpPr>
          <p:spPr>
            <a:xfrm>
              <a:off x="8661952" y="4834411"/>
              <a:ext cx="447962" cy="137199"/>
            </a:xfrm>
            <a:prstGeom prst="rect">
              <a:avLst/>
            </a:prstGeom>
            <a:noFill/>
          </p:spPr>
          <p:txBody>
            <a:bodyPr wrap="square" rtlCol="0">
              <a:spAutoFit/>
            </a:bodyPr>
            <a:lstStyle/>
            <a:p>
              <a:r>
                <a:rPr lang="pt-BR" sz="1600" b="1" dirty="0" err="1" smtClean="0">
                  <a:solidFill>
                    <a:prstClr val="black"/>
                  </a:solidFill>
                </a:rPr>
                <a:t>Sugarcane</a:t>
              </a:r>
              <a:endParaRPr lang="pt-BR" sz="1600" b="1" dirty="0">
                <a:solidFill>
                  <a:prstClr val="black"/>
                </a:solidFill>
              </a:endParaRPr>
            </a:p>
          </p:txBody>
        </p:sp>
        <p:sp>
          <p:nvSpPr>
            <p:cNvPr id="50" name="Retângulo 49"/>
            <p:cNvSpPr/>
            <p:nvPr/>
          </p:nvSpPr>
          <p:spPr>
            <a:xfrm>
              <a:off x="6908519" y="4834414"/>
              <a:ext cx="216024" cy="144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51" name="Retângulo 50"/>
            <p:cNvSpPr/>
            <p:nvPr/>
          </p:nvSpPr>
          <p:spPr>
            <a:xfrm>
              <a:off x="7651826" y="4834416"/>
              <a:ext cx="216024" cy="14401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52" name="Retângulo 51"/>
            <p:cNvSpPr/>
            <p:nvPr/>
          </p:nvSpPr>
          <p:spPr>
            <a:xfrm>
              <a:off x="8411462" y="4834412"/>
              <a:ext cx="216024" cy="1440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grpSp>
      <p:sp>
        <p:nvSpPr>
          <p:cNvPr id="12" name="Text Box 3"/>
          <p:cNvSpPr txBox="1">
            <a:spLocks noChangeArrowheads="1"/>
          </p:cNvSpPr>
          <p:nvPr/>
        </p:nvSpPr>
        <p:spPr bwMode="auto">
          <a:xfrm>
            <a:off x="5319464" y="6067628"/>
            <a:ext cx="3429000" cy="369332"/>
          </a:xfrm>
          <a:prstGeom prst="rect">
            <a:avLst/>
          </a:prstGeom>
          <a:solidFill>
            <a:schemeClr val="bg1">
              <a:lumMod val="95000"/>
            </a:schemeClr>
          </a:solidFill>
          <a:ln>
            <a:noFill/>
          </a:ln>
          <a:effectLst/>
          <a:extLst/>
        </p:spPr>
        <p:txBody>
          <a:bodyPr wrap="square">
            <a:spAutoFit/>
          </a:bodyPr>
          <a:lstStyle/>
          <a:p>
            <a:pPr>
              <a:spcBef>
                <a:spcPct val="50000"/>
              </a:spcBef>
              <a:defRPr/>
            </a:pPr>
            <a:r>
              <a:rPr lang="en-GB" sz="1800" dirty="0" smtClean="0">
                <a:solidFill>
                  <a:schemeClr val="tx2">
                    <a:lumMod val="75000"/>
                  </a:schemeClr>
                </a:solidFill>
                <a:latin typeface="Calibri"/>
                <a:cs typeface="Calibri"/>
              </a:rPr>
              <a:t>source: Bernardo </a:t>
            </a:r>
            <a:r>
              <a:rPr lang="en-GB" sz="1800" dirty="0" err="1" smtClean="0">
                <a:solidFill>
                  <a:schemeClr val="tx2">
                    <a:lumMod val="75000"/>
                  </a:schemeClr>
                </a:solidFill>
                <a:latin typeface="Calibri"/>
                <a:cs typeface="Calibri"/>
              </a:rPr>
              <a:t>Rudorff</a:t>
            </a:r>
            <a:r>
              <a:rPr lang="en-GB" sz="1800" dirty="0" smtClean="0">
                <a:solidFill>
                  <a:schemeClr val="tx2">
                    <a:lumMod val="75000"/>
                  </a:schemeClr>
                </a:solidFill>
                <a:latin typeface="Calibri"/>
                <a:cs typeface="Calibri"/>
              </a:rPr>
              <a:t> (INPE)</a:t>
            </a:r>
            <a:endParaRPr lang="en-GB" sz="1800" dirty="0">
              <a:solidFill>
                <a:schemeClr val="tx2">
                  <a:lumMod val="75000"/>
                </a:schemeClr>
              </a:solidFill>
              <a:latin typeface="Calibri"/>
              <a:cs typeface="Calibri"/>
            </a:endParaRPr>
          </a:p>
        </p:txBody>
      </p:sp>
    </p:spTree>
    <p:extLst>
      <p:ext uri="{BB962C8B-B14F-4D97-AF65-F5344CB8AC3E}">
        <p14:creationId xmlns:p14="http://schemas.microsoft.com/office/powerpoint/2010/main" val="317584883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ixaDeTexto 12"/>
          <p:cNvSpPr txBox="1"/>
          <p:nvPr/>
        </p:nvSpPr>
        <p:spPr>
          <a:xfrm>
            <a:off x="1691680" y="116632"/>
            <a:ext cx="5904656" cy="461665"/>
          </a:xfrm>
          <a:prstGeom prst="rect">
            <a:avLst/>
          </a:prstGeom>
          <a:noFill/>
        </p:spPr>
        <p:txBody>
          <a:bodyPr wrap="square" rtlCol="0">
            <a:spAutoFit/>
          </a:bodyPr>
          <a:lstStyle/>
          <a:p>
            <a:r>
              <a:rPr lang="pt-BR" sz="2400" b="1" dirty="0" smtClean="0">
                <a:solidFill>
                  <a:prstClr val="black"/>
                </a:solidFill>
                <a:effectLst>
                  <a:outerShdw blurRad="38100" dist="38100" dir="2700000" algn="tl">
                    <a:srgbClr val="000000">
                      <a:alpha val="43137"/>
                    </a:srgbClr>
                  </a:outerShdw>
                </a:effectLst>
              </a:rPr>
              <a:t>SÃO PAULO – Barretos: </a:t>
            </a:r>
            <a:r>
              <a:rPr lang="pt-BR" sz="2400" b="1" dirty="0" err="1" smtClean="0">
                <a:solidFill>
                  <a:prstClr val="black"/>
                </a:solidFill>
                <a:effectLst>
                  <a:outerShdw blurRad="38100" dist="38100" dir="2700000" algn="tl">
                    <a:srgbClr val="000000">
                      <a:alpha val="43137"/>
                    </a:srgbClr>
                  </a:outerShdw>
                </a:effectLst>
              </a:rPr>
              <a:t>Crop</a:t>
            </a:r>
            <a:r>
              <a:rPr lang="pt-BR" sz="2400" b="1" dirty="0" smtClean="0">
                <a:solidFill>
                  <a:prstClr val="black"/>
                </a:solidFill>
                <a:effectLst>
                  <a:outerShdw blurRad="38100" dist="38100" dir="2700000" algn="tl">
                    <a:srgbClr val="000000">
                      <a:alpha val="43137"/>
                    </a:srgbClr>
                  </a:outerShdw>
                </a:effectLst>
              </a:rPr>
              <a:t> </a:t>
            </a:r>
            <a:r>
              <a:rPr lang="pt-BR" sz="2400" b="1" dirty="0" err="1" smtClean="0">
                <a:solidFill>
                  <a:prstClr val="black"/>
                </a:solidFill>
                <a:effectLst>
                  <a:outerShdw blurRad="38100" dist="38100" dir="2700000" algn="tl">
                    <a:srgbClr val="000000">
                      <a:alpha val="43137"/>
                    </a:srgbClr>
                  </a:outerShdw>
                </a:effectLst>
              </a:rPr>
              <a:t>Year</a:t>
            </a:r>
            <a:r>
              <a:rPr lang="pt-BR" sz="2400" b="1" dirty="0" smtClean="0">
                <a:solidFill>
                  <a:prstClr val="black"/>
                </a:solidFill>
                <a:effectLst>
                  <a:outerShdw blurRad="38100" dist="38100" dir="2700000" algn="tl">
                    <a:srgbClr val="000000">
                      <a:alpha val="43137"/>
                    </a:srgbClr>
                  </a:outerShdw>
                </a:effectLst>
              </a:rPr>
              <a:t>  2010/2011 </a:t>
            </a:r>
            <a:endParaRPr lang="pt-BR" sz="2400" b="1" dirty="0">
              <a:solidFill>
                <a:prstClr val="black"/>
              </a:solidFill>
              <a:effectLst>
                <a:outerShdw blurRad="38100" dist="38100" dir="2700000" algn="tl">
                  <a:srgbClr val="000000">
                    <a:alpha val="43137"/>
                  </a:srgbClr>
                </a:outerShdw>
              </a:effectLst>
            </a:endParaRPr>
          </a:p>
        </p:txBody>
      </p:sp>
      <p:sp>
        <p:nvSpPr>
          <p:cNvPr id="45" name="CaixaDeTexto 44"/>
          <p:cNvSpPr txBox="1"/>
          <p:nvPr/>
        </p:nvSpPr>
        <p:spPr>
          <a:xfrm>
            <a:off x="5004048" y="1124744"/>
            <a:ext cx="391318" cy="369332"/>
          </a:xfrm>
          <a:prstGeom prst="rect">
            <a:avLst/>
          </a:prstGeom>
          <a:noFill/>
        </p:spPr>
        <p:txBody>
          <a:bodyPr wrap="square" rtlCol="0">
            <a:spAutoFit/>
          </a:bodyPr>
          <a:lstStyle/>
          <a:p>
            <a:r>
              <a:rPr lang="pt-BR" dirty="0" smtClean="0">
                <a:solidFill>
                  <a:prstClr val="black"/>
                </a:solidFill>
              </a:rPr>
              <a:t>1</a:t>
            </a:r>
            <a:endParaRPr lang="pt-BR" dirty="0">
              <a:solidFill>
                <a:prstClr val="black"/>
              </a:solidFill>
            </a:endParaRPr>
          </a:p>
        </p:txBody>
      </p:sp>
      <p:pic>
        <p:nvPicPr>
          <p:cNvPr id="12" name="Imagem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3528" y="548680"/>
            <a:ext cx="8439472" cy="5882600"/>
          </a:xfrm>
          <a:prstGeom prst="rect">
            <a:avLst/>
          </a:prstGeom>
          <a:ln>
            <a:solidFill>
              <a:schemeClr val="tx1">
                <a:lumMod val="65000"/>
                <a:lumOff val="35000"/>
              </a:schemeClr>
            </a:solidFill>
          </a:ln>
        </p:spPr>
      </p:pic>
      <p:grpSp>
        <p:nvGrpSpPr>
          <p:cNvPr id="14" name="Grupo 13"/>
          <p:cNvGrpSpPr/>
          <p:nvPr/>
        </p:nvGrpSpPr>
        <p:grpSpPr>
          <a:xfrm>
            <a:off x="395536" y="6453327"/>
            <a:ext cx="8859632" cy="355387"/>
            <a:chOff x="6908519" y="4834411"/>
            <a:chExt cx="2201395" cy="144021"/>
          </a:xfrm>
        </p:grpSpPr>
        <p:sp>
          <p:nvSpPr>
            <p:cNvPr id="15" name="CaixaDeTexto 14"/>
            <p:cNvSpPr txBox="1"/>
            <p:nvPr/>
          </p:nvSpPr>
          <p:spPr>
            <a:xfrm>
              <a:off x="7123225" y="4834414"/>
              <a:ext cx="520644" cy="137199"/>
            </a:xfrm>
            <a:prstGeom prst="rect">
              <a:avLst/>
            </a:prstGeom>
            <a:noFill/>
          </p:spPr>
          <p:txBody>
            <a:bodyPr wrap="square" rtlCol="0">
              <a:spAutoFit/>
            </a:bodyPr>
            <a:lstStyle/>
            <a:p>
              <a:r>
                <a:rPr lang="pt-BR" sz="1600" b="1" dirty="0" err="1" smtClean="0">
                  <a:solidFill>
                    <a:prstClr val="black"/>
                  </a:solidFill>
                </a:rPr>
                <a:t>Annual</a:t>
              </a:r>
              <a:r>
                <a:rPr lang="pt-BR" sz="1600" b="1" dirty="0" smtClean="0">
                  <a:solidFill>
                    <a:prstClr val="black"/>
                  </a:solidFill>
                </a:rPr>
                <a:t> </a:t>
              </a:r>
              <a:r>
                <a:rPr lang="pt-BR" sz="1600" b="1" dirty="0" err="1" smtClean="0">
                  <a:solidFill>
                    <a:prstClr val="black"/>
                  </a:solidFill>
                </a:rPr>
                <a:t>Crop</a:t>
              </a:r>
              <a:r>
                <a:rPr lang="pt-BR" sz="1600" b="1" dirty="0" smtClean="0">
                  <a:solidFill>
                    <a:prstClr val="black"/>
                  </a:solidFill>
                </a:rPr>
                <a:t> - 1 </a:t>
              </a:r>
              <a:r>
                <a:rPr lang="pt-BR" sz="1600" b="1" dirty="0" err="1" smtClean="0">
                  <a:solidFill>
                    <a:prstClr val="black"/>
                  </a:solidFill>
                </a:rPr>
                <a:t>Crop</a:t>
              </a:r>
              <a:endParaRPr lang="pt-BR" sz="1600" b="1" dirty="0">
                <a:solidFill>
                  <a:prstClr val="black"/>
                </a:solidFill>
              </a:endParaRPr>
            </a:p>
          </p:txBody>
        </p:sp>
        <p:sp>
          <p:nvSpPr>
            <p:cNvPr id="16" name="CaixaDeTexto 15"/>
            <p:cNvSpPr txBox="1"/>
            <p:nvPr/>
          </p:nvSpPr>
          <p:spPr>
            <a:xfrm>
              <a:off x="7874697" y="4834414"/>
              <a:ext cx="636122" cy="137199"/>
            </a:xfrm>
            <a:prstGeom prst="rect">
              <a:avLst/>
            </a:prstGeom>
            <a:noFill/>
          </p:spPr>
          <p:txBody>
            <a:bodyPr wrap="square" rtlCol="0">
              <a:spAutoFit/>
            </a:bodyPr>
            <a:lstStyle/>
            <a:p>
              <a:r>
                <a:rPr lang="pt-BR" sz="1600" b="1" dirty="0" err="1" smtClean="0">
                  <a:solidFill>
                    <a:prstClr val="black"/>
                  </a:solidFill>
                </a:rPr>
                <a:t>Annual</a:t>
              </a:r>
              <a:r>
                <a:rPr lang="pt-BR" sz="1600" b="1" dirty="0" smtClean="0">
                  <a:solidFill>
                    <a:prstClr val="black"/>
                  </a:solidFill>
                </a:rPr>
                <a:t> </a:t>
              </a:r>
              <a:r>
                <a:rPr lang="pt-BR" sz="1600" b="1" dirty="0" err="1" smtClean="0">
                  <a:solidFill>
                    <a:prstClr val="black"/>
                  </a:solidFill>
                </a:rPr>
                <a:t>Crop</a:t>
              </a:r>
              <a:r>
                <a:rPr lang="pt-BR" sz="1600" b="1" dirty="0" smtClean="0">
                  <a:solidFill>
                    <a:prstClr val="black"/>
                  </a:solidFill>
                </a:rPr>
                <a:t> - 2 </a:t>
              </a:r>
              <a:r>
                <a:rPr lang="pt-BR" sz="1600" b="1" dirty="0" err="1" smtClean="0">
                  <a:solidFill>
                    <a:prstClr val="black"/>
                  </a:solidFill>
                </a:rPr>
                <a:t>Crops</a:t>
              </a:r>
              <a:endParaRPr lang="pt-BR" sz="1600" b="1" dirty="0">
                <a:solidFill>
                  <a:prstClr val="black"/>
                </a:solidFill>
              </a:endParaRPr>
            </a:p>
          </p:txBody>
        </p:sp>
        <p:sp>
          <p:nvSpPr>
            <p:cNvPr id="17" name="CaixaDeTexto 16"/>
            <p:cNvSpPr txBox="1"/>
            <p:nvPr/>
          </p:nvSpPr>
          <p:spPr>
            <a:xfrm>
              <a:off x="8661952" y="4834411"/>
              <a:ext cx="447962" cy="137199"/>
            </a:xfrm>
            <a:prstGeom prst="rect">
              <a:avLst/>
            </a:prstGeom>
            <a:noFill/>
          </p:spPr>
          <p:txBody>
            <a:bodyPr wrap="square" rtlCol="0">
              <a:spAutoFit/>
            </a:bodyPr>
            <a:lstStyle/>
            <a:p>
              <a:r>
                <a:rPr lang="pt-BR" sz="1600" b="1" dirty="0" err="1" smtClean="0">
                  <a:solidFill>
                    <a:prstClr val="black"/>
                  </a:solidFill>
                </a:rPr>
                <a:t>Sugarcane</a:t>
              </a:r>
              <a:endParaRPr lang="pt-BR" sz="1600" b="1" dirty="0">
                <a:solidFill>
                  <a:prstClr val="black"/>
                </a:solidFill>
              </a:endParaRPr>
            </a:p>
          </p:txBody>
        </p:sp>
        <p:sp>
          <p:nvSpPr>
            <p:cNvPr id="18" name="Retângulo 17"/>
            <p:cNvSpPr/>
            <p:nvPr/>
          </p:nvSpPr>
          <p:spPr>
            <a:xfrm>
              <a:off x="6908519" y="4834414"/>
              <a:ext cx="216024" cy="144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19" name="Retângulo 18"/>
            <p:cNvSpPr/>
            <p:nvPr/>
          </p:nvSpPr>
          <p:spPr>
            <a:xfrm>
              <a:off x="7651826" y="4834416"/>
              <a:ext cx="216024" cy="14401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0" name="Retângulo 19"/>
            <p:cNvSpPr/>
            <p:nvPr/>
          </p:nvSpPr>
          <p:spPr>
            <a:xfrm>
              <a:off x="8411462" y="4834412"/>
              <a:ext cx="216024" cy="1440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grpSp>
      <p:sp>
        <p:nvSpPr>
          <p:cNvPr id="21" name="Text Box 3"/>
          <p:cNvSpPr txBox="1">
            <a:spLocks noChangeArrowheads="1"/>
          </p:cNvSpPr>
          <p:nvPr/>
        </p:nvSpPr>
        <p:spPr bwMode="auto">
          <a:xfrm>
            <a:off x="5319464" y="6067628"/>
            <a:ext cx="3429000" cy="369332"/>
          </a:xfrm>
          <a:prstGeom prst="rect">
            <a:avLst/>
          </a:prstGeom>
          <a:solidFill>
            <a:schemeClr val="bg1">
              <a:lumMod val="95000"/>
            </a:schemeClr>
          </a:solidFill>
          <a:ln>
            <a:noFill/>
          </a:ln>
          <a:effectLst/>
          <a:extLst/>
        </p:spPr>
        <p:txBody>
          <a:bodyPr wrap="square">
            <a:spAutoFit/>
          </a:bodyPr>
          <a:lstStyle/>
          <a:p>
            <a:pPr>
              <a:spcBef>
                <a:spcPct val="50000"/>
              </a:spcBef>
              <a:defRPr/>
            </a:pPr>
            <a:r>
              <a:rPr lang="en-GB" sz="1800" dirty="0" smtClean="0">
                <a:solidFill>
                  <a:schemeClr val="tx2">
                    <a:lumMod val="75000"/>
                  </a:schemeClr>
                </a:solidFill>
                <a:latin typeface="Calibri"/>
                <a:cs typeface="Calibri"/>
              </a:rPr>
              <a:t>source: Bernardo </a:t>
            </a:r>
            <a:r>
              <a:rPr lang="en-GB" sz="1800" dirty="0" err="1" smtClean="0">
                <a:solidFill>
                  <a:schemeClr val="tx2">
                    <a:lumMod val="75000"/>
                  </a:schemeClr>
                </a:solidFill>
                <a:latin typeface="Calibri"/>
                <a:cs typeface="Calibri"/>
              </a:rPr>
              <a:t>Rudorff</a:t>
            </a:r>
            <a:r>
              <a:rPr lang="en-GB" sz="1800" dirty="0" smtClean="0">
                <a:solidFill>
                  <a:schemeClr val="tx2">
                    <a:lumMod val="75000"/>
                  </a:schemeClr>
                </a:solidFill>
                <a:latin typeface="Calibri"/>
                <a:cs typeface="Calibri"/>
              </a:rPr>
              <a:t> (INPE)</a:t>
            </a:r>
            <a:endParaRPr lang="en-GB" sz="1800" dirty="0">
              <a:solidFill>
                <a:schemeClr val="tx2">
                  <a:lumMod val="75000"/>
                </a:schemeClr>
              </a:solidFill>
              <a:latin typeface="Calibri"/>
              <a:cs typeface="Calibri"/>
            </a:endParaRPr>
          </a:p>
        </p:txBody>
      </p:sp>
    </p:spTree>
    <p:extLst>
      <p:ext uri="{BB962C8B-B14F-4D97-AF65-F5344CB8AC3E}">
        <p14:creationId xmlns:p14="http://schemas.microsoft.com/office/powerpoint/2010/main" val="2484149166"/>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2">
                    <a:lumMod val="50000"/>
                  </a:schemeClr>
                </a:solidFill>
              </a:rPr>
              <a:t>Tradeoffs in double cropping?</a:t>
            </a:r>
            <a:endParaRPr lang="en-US" sz="3600" dirty="0">
              <a:solidFill>
                <a:schemeClr val="tx2">
                  <a:lumMod val="50000"/>
                </a:schemeClr>
              </a:solidFill>
            </a:endParaRPr>
          </a:p>
        </p:txBody>
      </p:sp>
      <p:sp>
        <p:nvSpPr>
          <p:cNvPr id="4" name="Date Placeholder 3"/>
          <p:cNvSpPr>
            <a:spLocks noGrp="1"/>
          </p:cNvSpPr>
          <p:nvPr>
            <p:ph type="dt" sz="half" idx="10"/>
          </p:nvPr>
        </p:nvSpPr>
        <p:spPr/>
        <p:txBody>
          <a:bodyPr/>
          <a:lstStyle/>
          <a:p>
            <a:r>
              <a:rPr lang="x-none" smtClean="0"/>
              <a:t>27/2/13 | EDF-MMA</a:t>
            </a:r>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533216"/>
            <a:ext cx="9144000" cy="4823133"/>
          </a:xfrm>
          <a:prstGeom prst="rect">
            <a:avLst/>
          </a:prstGeom>
        </p:spPr>
      </p:pic>
      <p:sp>
        <p:nvSpPr>
          <p:cNvPr id="7" name="Slide Number Placeholder 6"/>
          <p:cNvSpPr>
            <a:spLocks noGrp="1"/>
          </p:cNvSpPr>
          <p:nvPr>
            <p:ph type="sldNum" sz="quarter" idx="12"/>
          </p:nvPr>
        </p:nvSpPr>
        <p:spPr/>
        <p:txBody>
          <a:bodyPr/>
          <a:lstStyle/>
          <a:p>
            <a:fld id="{2066355A-084C-D24E-9AD2-7E4FC41EA627}" type="slidenum">
              <a:rPr lang="en-US" smtClean="0"/>
              <a:t>73</a:t>
            </a:fld>
            <a:endParaRPr lang="en-US"/>
          </a:p>
        </p:txBody>
      </p:sp>
      <p:sp>
        <p:nvSpPr>
          <p:cNvPr id="8" name="Text Box 3"/>
          <p:cNvSpPr txBox="1">
            <a:spLocks noChangeArrowheads="1"/>
          </p:cNvSpPr>
          <p:nvPr/>
        </p:nvSpPr>
        <p:spPr bwMode="auto">
          <a:xfrm>
            <a:off x="5319464" y="6352143"/>
            <a:ext cx="3429000" cy="369332"/>
          </a:xfrm>
          <a:prstGeom prst="rect">
            <a:avLst/>
          </a:prstGeom>
          <a:solidFill>
            <a:schemeClr val="bg1">
              <a:lumMod val="95000"/>
            </a:schemeClr>
          </a:solidFill>
          <a:ln>
            <a:noFill/>
          </a:ln>
          <a:effectLst/>
          <a:extLst/>
        </p:spPr>
        <p:txBody>
          <a:bodyPr wrap="square">
            <a:spAutoFit/>
          </a:bodyPr>
          <a:lstStyle/>
          <a:p>
            <a:pPr algn="r">
              <a:spcBef>
                <a:spcPct val="50000"/>
              </a:spcBef>
              <a:defRPr/>
            </a:pPr>
            <a:r>
              <a:rPr lang="en-GB" sz="1800" dirty="0" smtClean="0">
                <a:solidFill>
                  <a:schemeClr val="tx2">
                    <a:lumMod val="75000"/>
                  </a:schemeClr>
                </a:solidFill>
                <a:latin typeface="Calibri"/>
                <a:cs typeface="Calibri"/>
              </a:rPr>
              <a:t>source: Avery Cohn (NCAR)</a:t>
            </a:r>
            <a:endParaRPr lang="en-GB" sz="1800" dirty="0">
              <a:solidFill>
                <a:schemeClr val="tx2">
                  <a:lumMod val="75000"/>
                </a:schemeClr>
              </a:solidFill>
              <a:latin typeface="Calibri"/>
              <a:cs typeface="Calibri"/>
            </a:endParaRPr>
          </a:p>
        </p:txBody>
      </p:sp>
    </p:spTree>
    <p:extLst>
      <p:ext uri="{BB962C8B-B14F-4D97-AF65-F5344CB8AC3E}">
        <p14:creationId xmlns:p14="http://schemas.microsoft.com/office/powerpoint/2010/main" val="1572201860"/>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0946985"/>
              </p:ext>
            </p:extLst>
          </p:nvPr>
        </p:nvGraphicFramePr>
        <p:xfrm>
          <a:off x="1288089" y="1432058"/>
          <a:ext cx="6710799" cy="4579880"/>
        </p:xfrm>
        <a:graphic>
          <a:graphicData uri="http://schemas.openxmlformats.org/drawingml/2006/table">
            <a:tbl>
              <a:tblPr firstRow="1" bandRow="1">
                <a:tableStyleId>{5C22544A-7EE6-4342-B048-85BDC9FD1C3A}</a:tableStyleId>
              </a:tblPr>
              <a:tblGrid>
                <a:gridCol w="2236933"/>
                <a:gridCol w="2236933"/>
                <a:gridCol w="2236933"/>
              </a:tblGrid>
              <a:tr h="1747350">
                <a:tc>
                  <a:txBody>
                    <a:bodyPr/>
                    <a:lstStyle/>
                    <a:p>
                      <a:endParaRPr lang="en-US" sz="2800" dirty="0"/>
                    </a:p>
                  </a:txBody>
                  <a:tcPr/>
                </a:tc>
                <a:tc>
                  <a:txBody>
                    <a:bodyPr/>
                    <a:lstStyle/>
                    <a:p>
                      <a:r>
                        <a:rPr lang="en-US" sz="2800" dirty="0" smtClean="0"/>
                        <a:t>Early Rainy Season</a:t>
                      </a:r>
                      <a:endParaRPr lang="en-US" sz="2800" dirty="0"/>
                    </a:p>
                  </a:txBody>
                  <a:tcPr/>
                </a:tc>
                <a:tc>
                  <a:txBody>
                    <a:bodyPr/>
                    <a:lstStyle/>
                    <a:p>
                      <a:r>
                        <a:rPr lang="en-US" sz="2800" dirty="0" smtClean="0"/>
                        <a:t>Late</a:t>
                      </a:r>
                      <a:r>
                        <a:rPr lang="en-US" sz="2800" baseline="0" dirty="0" smtClean="0"/>
                        <a:t> Rainy Season</a:t>
                      </a:r>
                      <a:endParaRPr lang="en-US" sz="2800" dirty="0"/>
                    </a:p>
                  </a:txBody>
                  <a:tcPr/>
                </a:tc>
              </a:tr>
              <a:tr h="1416265">
                <a:tc>
                  <a:txBody>
                    <a:bodyPr/>
                    <a:lstStyle/>
                    <a:p>
                      <a:r>
                        <a:rPr lang="en-US" sz="2800" dirty="0" smtClean="0"/>
                        <a:t>Increase</a:t>
                      </a:r>
                      <a:r>
                        <a:rPr lang="en-US" sz="2800" baseline="0" dirty="0" smtClean="0"/>
                        <a:t> in soya prices</a:t>
                      </a:r>
                      <a:endParaRPr lang="en-US" sz="2800" dirty="0"/>
                    </a:p>
                  </a:txBody>
                  <a:tcPr/>
                </a:tc>
                <a:tc>
                  <a:txBody>
                    <a:bodyPr/>
                    <a:lstStyle/>
                    <a:p>
                      <a:r>
                        <a:rPr lang="en-US" sz="2800" dirty="0" smtClean="0"/>
                        <a:t>No trend</a:t>
                      </a:r>
                      <a:endParaRPr lang="en-US" sz="2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1</a:t>
                      </a:r>
                      <a:r>
                        <a:rPr lang="en-US" sz="2800" baseline="30000" dirty="0" smtClean="0"/>
                        <a:t>st</a:t>
                      </a:r>
                      <a:r>
                        <a:rPr lang="en-US" sz="2800" dirty="0" smtClean="0"/>
                        <a:t> crop  </a:t>
                      </a:r>
                      <a:r>
                        <a:rPr lang="en-US" sz="2800" kern="1200" dirty="0" smtClean="0">
                          <a:solidFill>
                            <a:schemeClr val="dk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2800" kern="1200" dirty="0" smtClean="0">
                          <a:solidFill>
                            <a:schemeClr val="dk1"/>
                          </a:solidFill>
                          <a:effectLst/>
                          <a:latin typeface="+mn-lt"/>
                          <a:ea typeface="+mn-ea"/>
                          <a:cs typeface="+mn-cs"/>
                        </a:rPr>
                        <a:t>2</a:t>
                      </a:r>
                      <a:r>
                        <a:rPr lang="en-US" sz="2800" kern="1200" baseline="30000" dirty="0" smtClean="0">
                          <a:solidFill>
                            <a:schemeClr val="dk1"/>
                          </a:solidFill>
                          <a:effectLst/>
                          <a:latin typeface="+mn-lt"/>
                          <a:ea typeface="+mn-ea"/>
                          <a:cs typeface="+mn-cs"/>
                        </a:rPr>
                        <a:t>nd</a:t>
                      </a:r>
                      <a:r>
                        <a:rPr lang="en-US" sz="2800" kern="1200" baseline="0" dirty="0" smtClean="0">
                          <a:solidFill>
                            <a:schemeClr val="dk1"/>
                          </a:solidFill>
                          <a:effectLst/>
                          <a:latin typeface="+mn-lt"/>
                          <a:ea typeface="+mn-ea"/>
                          <a:cs typeface="+mn-cs"/>
                        </a:rPr>
                        <a:t> crop </a:t>
                      </a:r>
                      <a:r>
                        <a:rPr lang="en-US" sz="2800" kern="1200" dirty="0" smtClean="0">
                          <a:solidFill>
                            <a:schemeClr val="dk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800" kern="1200" dirty="0" smtClean="0">
                        <a:solidFill>
                          <a:schemeClr val="dk1"/>
                        </a:solidFill>
                        <a:effectLst/>
                        <a:latin typeface="+mn-lt"/>
                        <a:ea typeface="+mn-ea"/>
                        <a:cs typeface="+mn-cs"/>
                      </a:endParaRPr>
                    </a:p>
                  </a:txBody>
                  <a:tcPr/>
                </a:tc>
              </a:tr>
              <a:tr h="1416265">
                <a:tc>
                  <a:txBody>
                    <a:bodyPr/>
                    <a:lstStyle/>
                    <a:p>
                      <a:r>
                        <a:rPr lang="en-US" sz="2800" dirty="0" smtClean="0"/>
                        <a:t>Decrease</a:t>
                      </a:r>
                      <a:r>
                        <a:rPr lang="en-US" sz="2800" baseline="0" dirty="0" smtClean="0"/>
                        <a:t> in soya prices</a:t>
                      </a:r>
                      <a:endParaRPr lang="en-US" sz="2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1</a:t>
                      </a:r>
                      <a:r>
                        <a:rPr lang="en-US" sz="2800" baseline="30000" dirty="0" smtClean="0"/>
                        <a:t>st</a:t>
                      </a:r>
                      <a:r>
                        <a:rPr lang="en-US" sz="2800" dirty="0" smtClean="0"/>
                        <a:t> crop   </a:t>
                      </a:r>
                      <a:r>
                        <a:rPr lang="en-US" sz="2800" kern="1200" dirty="0" smtClean="0">
                          <a:solidFill>
                            <a:schemeClr val="dk1"/>
                          </a:solidFill>
                          <a:effectLst/>
                          <a:latin typeface="+mn-lt"/>
                          <a:ea typeface="+mn-ea"/>
                          <a:cs typeface="+mn-cs"/>
                        </a:rPr>
                        <a:t>↓</a:t>
                      </a:r>
                      <a:endParaRPr lang="en-US" sz="2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2800" kern="1200" dirty="0" smtClean="0">
                          <a:solidFill>
                            <a:schemeClr val="dk1"/>
                          </a:solidFill>
                          <a:effectLst/>
                          <a:latin typeface="+mn-lt"/>
                          <a:ea typeface="+mn-ea"/>
                          <a:cs typeface="+mn-cs"/>
                        </a:rPr>
                        <a:t>2</a:t>
                      </a:r>
                      <a:r>
                        <a:rPr lang="en-US" sz="2800" kern="1200" baseline="30000" dirty="0" smtClean="0">
                          <a:solidFill>
                            <a:schemeClr val="dk1"/>
                          </a:solidFill>
                          <a:effectLst/>
                          <a:latin typeface="+mn-lt"/>
                          <a:ea typeface="+mn-ea"/>
                          <a:cs typeface="+mn-cs"/>
                        </a:rPr>
                        <a:t>nd</a:t>
                      </a:r>
                      <a:r>
                        <a:rPr lang="en-US" sz="2800" kern="1200" baseline="0" dirty="0" smtClean="0">
                          <a:solidFill>
                            <a:schemeClr val="dk1"/>
                          </a:solidFill>
                          <a:effectLst/>
                          <a:latin typeface="+mn-lt"/>
                          <a:ea typeface="+mn-ea"/>
                          <a:cs typeface="+mn-cs"/>
                        </a:rPr>
                        <a:t> crop  </a:t>
                      </a:r>
                      <a:r>
                        <a:rPr lang="en-US" sz="2800" kern="1200" dirty="0" smtClean="0">
                          <a:solidFill>
                            <a:schemeClr val="dk1"/>
                          </a:solidFill>
                          <a:effectLst/>
                          <a:latin typeface="+mn-lt"/>
                          <a:ea typeface="+mn-ea"/>
                          <a:cs typeface="+mn-cs"/>
                        </a:rPr>
                        <a:t>↑</a:t>
                      </a:r>
                    </a:p>
                    <a:p>
                      <a:endParaRPr lang="en-US" sz="2800" dirty="0"/>
                    </a:p>
                  </a:txBody>
                  <a:tcPr/>
                </a:tc>
                <a:tc>
                  <a:txBody>
                    <a:bodyPr/>
                    <a:lstStyle/>
                    <a:p>
                      <a:r>
                        <a:rPr lang="en-US" sz="2800" dirty="0" smtClean="0"/>
                        <a:t>No trend</a:t>
                      </a:r>
                      <a:endParaRPr lang="en-US" sz="2800" dirty="0"/>
                    </a:p>
                  </a:txBody>
                  <a:tcPr/>
                </a:tc>
              </a:tr>
            </a:tbl>
          </a:graphicData>
        </a:graphic>
      </p:graphicFrame>
      <p:sp>
        <p:nvSpPr>
          <p:cNvPr id="6" name="Date Placeholder 5"/>
          <p:cNvSpPr>
            <a:spLocks noGrp="1"/>
          </p:cNvSpPr>
          <p:nvPr>
            <p:ph type="dt" sz="half" idx="10"/>
          </p:nvPr>
        </p:nvSpPr>
        <p:spPr/>
        <p:txBody>
          <a:bodyPr/>
          <a:lstStyle/>
          <a:p>
            <a:r>
              <a:rPr lang="x-none" smtClean="0"/>
              <a:t>27/2/13 | EDF-MMA</a:t>
            </a:r>
            <a:endParaRPr lang="en-US"/>
          </a:p>
        </p:txBody>
      </p:sp>
      <p:sp>
        <p:nvSpPr>
          <p:cNvPr id="3" name="Slide Number Placeholder 2"/>
          <p:cNvSpPr>
            <a:spLocks noGrp="1"/>
          </p:cNvSpPr>
          <p:nvPr>
            <p:ph type="sldNum" sz="quarter" idx="12"/>
          </p:nvPr>
        </p:nvSpPr>
        <p:spPr/>
        <p:txBody>
          <a:bodyPr/>
          <a:lstStyle/>
          <a:p>
            <a:fld id="{2066355A-084C-D24E-9AD2-7E4FC41EA627}" type="slidenum">
              <a:rPr lang="en-US" smtClean="0"/>
              <a:t>74</a:t>
            </a:fld>
            <a:endParaRPr lang="en-US"/>
          </a:p>
        </p:txBody>
      </p:sp>
      <p:sp>
        <p:nvSpPr>
          <p:cNvPr id="7" name="Title 1"/>
          <p:cNvSpPr txBox="1">
            <a:spLocks/>
          </p:cNvSpPr>
          <p:nvPr/>
        </p:nvSpPr>
        <p:spPr>
          <a:xfrm>
            <a:off x="457200" y="141672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chemeClr val="tx2">
                  <a:lumMod val="50000"/>
                </a:schemeClr>
              </a:solidFill>
            </a:endParaRPr>
          </a:p>
        </p:txBody>
      </p:sp>
      <p:sp>
        <p:nvSpPr>
          <p:cNvPr id="8" name="Title 7"/>
          <p:cNvSpPr>
            <a:spLocks noGrp="1"/>
          </p:cNvSpPr>
          <p:nvPr>
            <p:ph type="title"/>
          </p:nvPr>
        </p:nvSpPr>
        <p:spPr/>
        <p:txBody>
          <a:bodyPr>
            <a:normAutofit/>
          </a:bodyPr>
          <a:lstStyle/>
          <a:p>
            <a:r>
              <a:rPr lang="en-US" sz="3600" dirty="0">
                <a:solidFill>
                  <a:schemeClr val="tx2">
                    <a:lumMod val="50000"/>
                  </a:schemeClr>
                </a:solidFill>
              </a:rPr>
              <a:t>Tradeoffs in double cropping</a:t>
            </a:r>
            <a:r>
              <a:rPr lang="en-US" sz="3600" dirty="0" smtClean="0">
                <a:solidFill>
                  <a:schemeClr val="tx2">
                    <a:lumMod val="50000"/>
                  </a:schemeClr>
                </a:solidFill>
              </a:rPr>
              <a:t>?</a:t>
            </a:r>
            <a:endParaRPr lang="en-US" sz="3600" dirty="0"/>
          </a:p>
        </p:txBody>
      </p:sp>
      <p:sp>
        <p:nvSpPr>
          <p:cNvPr id="9" name="Text Box 3"/>
          <p:cNvSpPr txBox="1">
            <a:spLocks noChangeArrowheads="1"/>
          </p:cNvSpPr>
          <p:nvPr/>
        </p:nvSpPr>
        <p:spPr bwMode="auto">
          <a:xfrm>
            <a:off x="5319464" y="6352143"/>
            <a:ext cx="3429000" cy="369332"/>
          </a:xfrm>
          <a:prstGeom prst="rect">
            <a:avLst/>
          </a:prstGeom>
          <a:solidFill>
            <a:schemeClr val="bg1">
              <a:lumMod val="95000"/>
            </a:schemeClr>
          </a:solidFill>
          <a:ln>
            <a:noFill/>
          </a:ln>
          <a:effectLst/>
          <a:extLst/>
        </p:spPr>
        <p:txBody>
          <a:bodyPr wrap="square">
            <a:spAutoFit/>
          </a:bodyPr>
          <a:lstStyle/>
          <a:p>
            <a:pPr algn="r">
              <a:spcBef>
                <a:spcPct val="50000"/>
              </a:spcBef>
              <a:defRPr/>
            </a:pPr>
            <a:r>
              <a:rPr lang="en-GB" sz="1800" dirty="0" smtClean="0">
                <a:solidFill>
                  <a:schemeClr val="tx2">
                    <a:lumMod val="75000"/>
                  </a:schemeClr>
                </a:solidFill>
                <a:latin typeface="Calibri"/>
                <a:cs typeface="Calibri"/>
              </a:rPr>
              <a:t>source: Avery Cohn (NCAR)</a:t>
            </a:r>
            <a:endParaRPr lang="en-GB" sz="1800" dirty="0">
              <a:solidFill>
                <a:schemeClr val="tx2">
                  <a:lumMod val="75000"/>
                </a:schemeClr>
              </a:solidFill>
              <a:latin typeface="Calibri"/>
              <a:cs typeface="Calibri"/>
            </a:endParaRPr>
          </a:p>
        </p:txBody>
      </p:sp>
    </p:spTree>
    <p:extLst>
      <p:ext uri="{BB962C8B-B14F-4D97-AF65-F5344CB8AC3E}">
        <p14:creationId xmlns:p14="http://schemas.microsoft.com/office/powerpoint/2010/main" val="483535499"/>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Espaço Reservado para Número de Slide 3"/>
          <p:cNvSpPr>
            <a:spLocks noGrp="1"/>
          </p:cNvSpPr>
          <p:nvPr>
            <p:ph type="sldNum" sz="quarter" idx="4294967295"/>
          </p:nvPr>
        </p:nvSpPr>
        <p:spPr bwMode="auto">
          <a:xfrm>
            <a:off x="6553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FBE7CAEF-C756-6747-8704-AFEA4AB92186}" type="slidenum">
              <a:rPr lang="pt-BR">
                <a:sym typeface="Arial" charset="0"/>
              </a:rPr>
              <a:pPr eaLnBrk="1" hangingPunct="1"/>
              <a:t>75</a:t>
            </a:fld>
            <a:endParaRPr lang="pt-BR">
              <a:sym typeface="Arial" charset="0"/>
            </a:endParaRPr>
          </a:p>
        </p:txBody>
      </p:sp>
      <p:sp>
        <p:nvSpPr>
          <p:cNvPr id="62466" name="Rectangle 3"/>
          <p:cNvSpPr>
            <a:spLocks noGrp="1" noChangeArrowheads="1"/>
          </p:cNvSpPr>
          <p:nvPr>
            <p:ph type="title"/>
          </p:nvPr>
        </p:nvSpPr>
        <p:spPr>
          <a:xfrm>
            <a:off x="0" y="227013"/>
            <a:ext cx="9004300" cy="762000"/>
          </a:xfrm>
          <a:solidFill>
            <a:schemeClr val="accent3">
              <a:lumMod val="85000"/>
            </a:schemeClr>
          </a:solidFill>
        </p:spPr>
        <p:txBody>
          <a:bodyPr/>
          <a:lstStyle/>
          <a:p>
            <a:pPr eaLnBrk="1" hangingPunct="1">
              <a:defRPr/>
            </a:pPr>
            <a:r>
              <a:rPr lang="pt-BR" dirty="0">
                <a:latin typeface="Calibri" charset="0"/>
              </a:rPr>
              <a:t>Are </a:t>
            </a:r>
            <a:r>
              <a:rPr lang="pt-BR" dirty="0" err="1">
                <a:latin typeface="Calibri" charset="0"/>
              </a:rPr>
              <a:t>biofuels</a:t>
            </a:r>
            <a:r>
              <a:rPr lang="pt-BR" dirty="0">
                <a:latin typeface="Calibri" charset="0"/>
              </a:rPr>
              <a:t> </a:t>
            </a:r>
            <a:r>
              <a:rPr lang="pt-BR" dirty="0" err="1">
                <a:latin typeface="Calibri" charset="0"/>
              </a:rPr>
              <a:t>replacing</a:t>
            </a:r>
            <a:r>
              <a:rPr lang="pt-BR" dirty="0">
                <a:latin typeface="Calibri" charset="0"/>
              </a:rPr>
              <a:t> </a:t>
            </a:r>
            <a:r>
              <a:rPr lang="pt-BR" dirty="0" err="1">
                <a:latin typeface="Calibri" charset="0"/>
              </a:rPr>
              <a:t>food</a:t>
            </a:r>
            <a:r>
              <a:rPr lang="pt-BR" dirty="0">
                <a:latin typeface="Calibri" charset="0"/>
              </a:rPr>
              <a:t> </a:t>
            </a:r>
            <a:r>
              <a:rPr lang="pt-BR" dirty="0" err="1">
                <a:latin typeface="Calibri" charset="0"/>
              </a:rPr>
              <a:t>production</a:t>
            </a:r>
            <a:r>
              <a:rPr lang="pt-BR" dirty="0">
                <a:latin typeface="Calibri" charset="0"/>
              </a:rPr>
              <a:t> in </a:t>
            </a:r>
            <a:r>
              <a:rPr lang="pt-BR" dirty="0" err="1">
                <a:latin typeface="Calibri" charset="0"/>
              </a:rPr>
              <a:t>Brazil</a:t>
            </a:r>
            <a:r>
              <a:rPr lang="pt-BR" dirty="0">
                <a:latin typeface="Calibri" charset="0"/>
              </a:rPr>
              <a:t>?</a:t>
            </a:r>
          </a:p>
        </p:txBody>
      </p:sp>
      <p:pic>
        <p:nvPicPr>
          <p:cNvPr id="80899"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138238"/>
            <a:ext cx="9144000" cy="571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5938838" y="6381750"/>
            <a:ext cx="320516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GB" sz="1800" dirty="0">
                <a:latin typeface="Calibri"/>
                <a:cs typeface="Calibri"/>
              </a:rPr>
              <a:t>source: B. </a:t>
            </a:r>
            <a:r>
              <a:rPr lang="en-GB" sz="1800" dirty="0" err="1">
                <a:latin typeface="Calibri"/>
                <a:cs typeface="Calibri"/>
              </a:rPr>
              <a:t>Rudorff</a:t>
            </a:r>
            <a:r>
              <a:rPr lang="en-GB" sz="1800" dirty="0">
                <a:latin typeface="Calibri"/>
                <a:cs typeface="Calibri"/>
              </a:rPr>
              <a:t>, INPE</a:t>
            </a:r>
          </a:p>
        </p:txBody>
      </p:sp>
    </p:spTree>
    <p:extLst>
      <p:ext uri="{BB962C8B-B14F-4D97-AF65-F5344CB8AC3E}">
        <p14:creationId xmlns:p14="http://schemas.microsoft.com/office/powerpoint/2010/main" val="377708341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685800" y="381000"/>
            <a:ext cx="8458200" cy="762000"/>
          </a:xfrm>
        </p:spPr>
        <p:txBody>
          <a:bodyPr/>
          <a:lstStyle/>
          <a:p>
            <a:r>
              <a:rPr lang="pt-BR">
                <a:latin typeface="Calibri" charset="0"/>
              </a:rPr>
              <a:t>Are biofuels replacing food production in Brazil?</a:t>
            </a:r>
          </a:p>
        </p:txBody>
      </p:sp>
      <p:sp>
        <p:nvSpPr>
          <p:cNvPr id="81922" name="Rectangle 3"/>
          <p:cNvSpPr>
            <a:spLocks noGrp="1" noChangeArrowheads="1"/>
          </p:cNvSpPr>
          <p:nvPr>
            <p:ph type="body" idx="1"/>
          </p:nvPr>
        </p:nvSpPr>
        <p:spPr/>
        <p:txBody>
          <a:bodyPr/>
          <a:lstStyle/>
          <a:p>
            <a:endParaRPr lang="en-US">
              <a:latin typeface="Calibri" charset="0"/>
            </a:endParaRPr>
          </a:p>
        </p:txBody>
      </p:sp>
      <p:pic>
        <p:nvPicPr>
          <p:cNvPr id="8192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192213"/>
            <a:ext cx="9144000" cy="566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832734"/>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Brazil: Do biofuels cause indirect land</a:t>
            </a:r>
            <a:r>
              <a:rPr lang="en-US" dirty="0"/>
              <a:t> </a:t>
            </a:r>
            <a:r>
              <a:rPr lang="en-US" dirty="0" smtClean="0"/>
              <a:t>change?</a:t>
            </a:r>
            <a:endParaRPr lang="en-US" dirty="0"/>
          </a:p>
        </p:txBody>
      </p:sp>
      <p:pic>
        <p:nvPicPr>
          <p:cNvPr id="4" name="Picture 3"/>
          <p:cNvPicPr>
            <a:picLocks noChangeAspect="1"/>
          </p:cNvPicPr>
          <p:nvPr/>
        </p:nvPicPr>
        <p:blipFill>
          <a:blip r:embed="rId2"/>
          <a:stretch>
            <a:fillRect/>
          </a:stretch>
        </p:blipFill>
        <p:spPr>
          <a:xfrm>
            <a:off x="400384" y="2073929"/>
            <a:ext cx="4894931" cy="3261248"/>
          </a:xfrm>
          <a:prstGeom prst="rect">
            <a:avLst/>
          </a:prstGeom>
        </p:spPr>
      </p:pic>
      <p:pic>
        <p:nvPicPr>
          <p:cNvPr id="5" name="Picture 4"/>
          <p:cNvPicPr>
            <a:picLocks noChangeAspect="1"/>
          </p:cNvPicPr>
          <p:nvPr/>
        </p:nvPicPr>
        <p:blipFill>
          <a:blip r:embed="rId3"/>
          <a:stretch>
            <a:fillRect/>
          </a:stretch>
        </p:blipFill>
        <p:spPr>
          <a:xfrm>
            <a:off x="4867214" y="1143000"/>
            <a:ext cx="4276786" cy="2753181"/>
          </a:xfrm>
          <a:prstGeom prst="rect">
            <a:avLst/>
          </a:prstGeom>
        </p:spPr>
      </p:pic>
      <p:pic>
        <p:nvPicPr>
          <p:cNvPr id="6" name="Picture 5"/>
          <p:cNvPicPr>
            <a:picLocks noChangeAspect="1"/>
          </p:cNvPicPr>
          <p:nvPr/>
        </p:nvPicPr>
        <p:blipFill>
          <a:blip r:embed="rId4"/>
          <a:stretch>
            <a:fillRect/>
          </a:stretch>
        </p:blipFill>
        <p:spPr>
          <a:xfrm>
            <a:off x="4867214" y="4162239"/>
            <a:ext cx="4356100" cy="2832100"/>
          </a:xfrm>
          <a:prstGeom prst="rect">
            <a:avLst/>
          </a:prstGeom>
        </p:spPr>
      </p:pic>
    </p:spTree>
    <p:extLst>
      <p:ext uri="{BB962C8B-B14F-4D97-AF65-F5344CB8AC3E}">
        <p14:creationId xmlns:p14="http://schemas.microsoft.com/office/powerpoint/2010/main" val="2082923944"/>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985321" y="163286"/>
            <a:ext cx="6870535" cy="6694714"/>
          </a:xfrm>
          <a:prstGeom prst="rect">
            <a:avLst/>
          </a:prstGeom>
          <a:ln>
            <a:solidFill>
              <a:schemeClr val="tx1"/>
            </a:solidFill>
          </a:ln>
        </p:spPr>
      </p:pic>
      <p:sp>
        <p:nvSpPr>
          <p:cNvPr id="2" name="Title 1"/>
          <p:cNvSpPr>
            <a:spLocks noGrp="1"/>
          </p:cNvSpPr>
          <p:nvPr>
            <p:ph type="title"/>
          </p:nvPr>
        </p:nvSpPr>
        <p:spPr>
          <a:xfrm>
            <a:off x="0" y="0"/>
            <a:ext cx="9144000" cy="709399"/>
          </a:xfrm>
          <a:solidFill>
            <a:schemeClr val="accent2">
              <a:lumMod val="40000"/>
              <a:lumOff val="60000"/>
            </a:schemeClr>
          </a:solidFill>
        </p:spPr>
        <p:txBody>
          <a:bodyPr tIns="140400" bIns="140400"/>
          <a:lstStyle/>
          <a:p>
            <a:r>
              <a:rPr lang="en-US" sz="3000" dirty="0" smtClean="0"/>
              <a:t>Brazil: Projected direct land change from biofuels (2020)</a:t>
            </a:r>
            <a:endParaRPr lang="en-US" sz="3000" dirty="0"/>
          </a:p>
        </p:txBody>
      </p:sp>
      <p:sp>
        <p:nvSpPr>
          <p:cNvPr id="4" name="Rectangle 1031"/>
          <p:cNvSpPr>
            <a:spLocks noChangeArrowheads="1"/>
          </p:cNvSpPr>
          <p:nvPr/>
        </p:nvSpPr>
        <p:spPr bwMode="auto">
          <a:xfrm>
            <a:off x="5867104" y="6488494"/>
            <a:ext cx="3276896" cy="369332"/>
          </a:xfrm>
          <a:prstGeom prst="rect">
            <a:avLst/>
          </a:prstGeom>
          <a:solidFill>
            <a:srgbClr val="E8E8F1"/>
          </a:solidFill>
          <a:ln>
            <a:noFill/>
          </a:ln>
          <a:extLst/>
        </p:spPr>
        <p:txBody>
          <a:bodyPr wrap="none">
            <a:spAutoFit/>
          </a:bodyPr>
          <a:lstStyle/>
          <a:p>
            <a:r>
              <a:rPr lang="de-DE" dirty="0" err="1" smtClean="0">
                <a:solidFill>
                  <a:srgbClr val="00003F"/>
                </a:solidFill>
                <a:latin typeface="Calibri" charset="0"/>
                <a:cs typeface="Calibri" charset="0"/>
              </a:rPr>
              <a:t>source</a:t>
            </a:r>
            <a:r>
              <a:rPr lang="de-DE" dirty="0" smtClean="0">
                <a:solidFill>
                  <a:srgbClr val="00003F"/>
                </a:solidFill>
                <a:latin typeface="Calibri" charset="0"/>
                <a:cs typeface="Calibri" charset="0"/>
              </a:rPr>
              <a:t>: </a:t>
            </a:r>
            <a:r>
              <a:rPr lang="de-DE" dirty="0" err="1" smtClean="0">
                <a:solidFill>
                  <a:srgbClr val="00003F"/>
                </a:solidFill>
                <a:latin typeface="Calibri" charset="0"/>
                <a:cs typeface="Calibri" charset="0"/>
              </a:rPr>
              <a:t>Lapola</a:t>
            </a:r>
            <a:r>
              <a:rPr lang="de-DE" dirty="0" smtClean="0">
                <a:solidFill>
                  <a:srgbClr val="00003F"/>
                </a:solidFill>
                <a:latin typeface="Calibri" charset="0"/>
                <a:cs typeface="Calibri" charset="0"/>
              </a:rPr>
              <a:t> et al (PNAS, 2010)</a:t>
            </a:r>
            <a:endParaRPr lang="en-US" dirty="0">
              <a:solidFill>
                <a:srgbClr val="00003F"/>
              </a:solidFill>
              <a:latin typeface="Calibri" charset="0"/>
              <a:cs typeface="Calibri" charset="0"/>
            </a:endParaRPr>
          </a:p>
        </p:txBody>
      </p:sp>
    </p:spTree>
    <p:extLst>
      <p:ext uri="{BB962C8B-B14F-4D97-AF65-F5344CB8AC3E}">
        <p14:creationId xmlns:p14="http://schemas.microsoft.com/office/powerpoint/2010/main" val="3912744041"/>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20800" y="292100"/>
            <a:ext cx="6502400" cy="6261100"/>
          </a:xfrm>
          <a:prstGeom prst="rect">
            <a:avLst/>
          </a:prstGeom>
          <a:ln>
            <a:solidFill>
              <a:srgbClr val="000000"/>
            </a:solidFill>
          </a:ln>
        </p:spPr>
      </p:pic>
      <p:sp>
        <p:nvSpPr>
          <p:cNvPr id="2" name="Title 1"/>
          <p:cNvSpPr>
            <a:spLocks noGrp="1"/>
          </p:cNvSpPr>
          <p:nvPr>
            <p:ph type="title"/>
          </p:nvPr>
        </p:nvSpPr>
        <p:spPr>
          <a:xfrm>
            <a:off x="0" y="0"/>
            <a:ext cx="9144000" cy="1004309"/>
          </a:xfrm>
          <a:solidFill>
            <a:schemeClr val="accent2">
              <a:lumMod val="40000"/>
              <a:lumOff val="60000"/>
            </a:schemeClr>
          </a:solidFill>
        </p:spPr>
        <p:txBody>
          <a:bodyPr tIns="140400" bIns="140400"/>
          <a:lstStyle/>
          <a:p>
            <a:r>
              <a:rPr lang="en-US" sz="3000" dirty="0" smtClean="0"/>
              <a:t>Brazil: Projected indirect land change from biofuels (2020)</a:t>
            </a:r>
            <a:endParaRPr lang="en-US" sz="3000" dirty="0"/>
          </a:p>
        </p:txBody>
      </p:sp>
      <p:sp>
        <p:nvSpPr>
          <p:cNvPr id="4" name="Rectangle 1031"/>
          <p:cNvSpPr>
            <a:spLocks noChangeArrowheads="1"/>
          </p:cNvSpPr>
          <p:nvPr/>
        </p:nvSpPr>
        <p:spPr bwMode="auto">
          <a:xfrm>
            <a:off x="6210685" y="6519446"/>
            <a:ext cx="29333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err="1" smtClean="0">
                <a:solidFill>
                  <a:srgbClr val="00003F"/>
                </a:solidFill>
                <a:latin typeface="Calibri" charset="0"/>
                <a:cs typeface="Calibri" charset="0"/>
              </a:rPr>
              <a:t>source</a:t>
            </a:r>
            <a:r>
              <a:rPr lang="de-DE" sz="1600" dirty="0" smtClean="0">
                <a:solidFill>
                  <a:srgbClr val="00003F"/>
                </a:solidFill>
                <a:latin typeface="Calibri" charset="0"/>
                <a:cs typeface="Calibri" charset="0"/>
              </a:rPr>
              <a:t>: </a:t>
            </a:r>
            <a:r>
              <a:rPr lang="de-DE" sz="1600" dirty="0" err="1" smtClean="0">
                <a:solidFill>
                  <a:srgbClr val="00003F"/>
                </a:solidFill>
                <a:latin typeface="Calibri" charset="0"/>
                <a:cs typeface="Calibri" charset="0"/>
              </a:rPr>
              <a:t>Lapola</a:t>
            </a:r>
            <a:r>
              <a:rPr lang="de-DE" sz="1600" dirty="0" smtClean="0">
                <a:solidFill>
                  <a:srgbClr val="00003F"/>
                </a:solidFill>
                <a:latin typeface="Calibri" charset="0"/>
                <a:cs typeface="Calibri" charset="0"/>
              </a:rPr>
              <a:t> et al (PNAS, 2010)</a:t>
            </a:r>
            <a:endParaRPr lang="en-US" sz="1600" dirty="0">
              <a:solidFill>
                <a:srgbClr val="00003F"/>
              </a:solidFill>
              <a:latin typeface="Calibri" charset="0"/>
              <a:cs typeface="Calibri" charset="0"/>
            </a:endParaRPr>
          </a:p>
        </p:txBody>
      </p:sp>
      <p:sp>
        <p:nvSpPr>
          <p:cNvPr id="6" name="Rectangle 1031"/>
          <p:cNvSpPr>
            <a:spLocks noChangeArrowheads="1"/>
          </p:cNvSpPr>
          <p:nvPr/>
        </p:nvSpPr>
        <p:spPr bwMode="auto">
          <a:xfrm>
            <a:off x="5867104" y="6488494"/>
            <a:ext cx="3276896" cy="369332"/>
          </a:xfrm>
          <a:prstGeom prst="rect">
            <a:avLst/>
          </a:prstGeom>
          <a:solidFill>
            <a:srgbClr val="E8E8F1"/>
          </a:solidFill>
          <a:ln>
            <a:noFill/>
          </a:ln>
          <a:extLst/>
        </p:spPr>
        <p:txBody>
          <a:bodyPr wrap="none">
            <a:spAutoFit/>
          </a:bodyPr>
          <a:lstStyle/>
          <a:p>
            <a:r>
              <a:rPr lang="de-DE" dirty="0" err="1" smtClean="0">
                <a:solidFill>
                  <a:srgbClr val="00003F"/>
                </a:solidFill>
                <a:latin typeface="Calibri" charset="0"/>
                <a:cs typeface="Calibri" charset="0"/>
              </a:rPr>
              <a:t>source</a:t>
            </a:r>
            <a:r>
              <a:rPr lang="de-DE" dirty="0" smtClean="0">
                <a:solidFill>
                  <a:srgbClr val="00003F"/>
                </a:solidFill>
                <a:latin typeface="Calibri" charset="0"/>
                <a:cs typeface="Calibri" charset="0"/>
              </a:rPr>
              <a:t>: </a:t>
            </a:r>
            <a:r>
              <a:rPr lang="de-DE" dirty="0" err="1" smtClean="0">
                <a:solidFill>
                  <a:srgbClr val="00003F"/>
                </a:solidFill>
                <a:latin typeface="Calibri" charset="0"/>
                <a:cs typeface="Calibri" charset="0"/>
              </a:rPr>
              <a:t>Lapola</a:t>
            </a:r>
            <a:r>
              <a:rPr lang="de-DE" dirty="0" smtClean="0">
                <a:solidFill>
                  <a:srgbClr val="00003F"/>
                </a:solidFill>
                <a:latin typeface="Calibri" charset="0"/>
                <a:cs typeface="Calibri" charset="0"/>
              </a:rPr>
              <a:t> et al (PNAS, 2010)</a:t>
            </a:r>
            <a:endParaRPr lang="en-US" dirty="0">
              <a:solidFill>
                <a:srgbClr val="00003F"/>
              </a:solidFill>
              <a:latin typeface="Calibri" charset="0"/>
              <a:cs typeface="Calibri" charset="0"/>
            </a:endParaRPr>
          </a:p>
        </p:txBody>
      </p:sp>
    </p:spTree>
    <p:extLst>
      <p:ext uri="{BB962C8B-B14F-4D97-AF65-F5344CB8AC3E}">
        <p14:creationId xmlns:p14="http://schemas.microsoft.com/office/powerpoint/2010/main" val="27022565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ítulo 1"/>
          <p:cNvSpPr>
            <a:spLocks noGrp="1"/>
          </p:cNvSpPr>
          <p:nvPr>
            <p:ph type="title"/>
          </p:nvPr>
        </p:nvSpPr>
        <p:spPr/>
        <p:txBody>
          <a:bodyPr/>
          <a:lstStyle/>
          <a:p>
            <a:endParaRPr lang="en-US">
              <a:latin typeface="Calibri" charset="0"/>
            </a:endParaRPr>
          </a:p>
        </p:txBody>
      </p:sp>
      <p:pic>
        <p:nvPicPr>
          <p:cNvPr id="1044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390063" cy="683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Rectangle 1031"/>
          <p:cNvSpPr>
            <a:spLocks noChangeArrowheads="1"/>
          </p:cNvSpPr>
          <p:nvPr/>
        </p:nvSpPr>
        <p:spPr bwMode="auto">
          <a:xfrm>
            <a:off x="5219700" y="6575042"/>
            <a:ext cx="41703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err="1">
                <a:solidFill>
                  <a:srgbClr val="00003F"/>
                </a:solidFill>
                <a:latin typeface="Calibri" charset="0"/>
                <a:cs typeface="Calibri" charset="0"/>
              </a:rPr>
              <a:t>source</a:t>
            </a:r>
            <a:r>
              <a:rPr lang="de-DE" sz="1600" dirty="0">
                <a:solidFill>
                  <a:srgbClr val="00003F"/>
                </a:solidFill>
                <a:latin typeface="Calibri" charset="0"/>
                <a:cs typeface="Calibri" charset="0"/>
              </a:rPr>
              <a:t>: Global Land Project Science Plan (IGBP) </a:t>
            </a:r>
            <a:endParaRPr lang="en-US" sz="1600" dirty="0">
              <a:solidFill>
                <a:srgbClr val="00003F"/>
              </a:solidFill>
              <a:latin typeface="Calibri" charset="0"/>
              <a:cs typeface="Calibri" charset="0"/>
            </a:endParaRPr>
          </a:p>
        </p:txBody>
      </p:sp>
      <p:sp>
        <p:nvSpPr>
          <p:cNvPr id="2" name="TextBox 1"/>
          <p:cNvSpPr txBox="1"/>
          <p:nvPr/>
        </p:nvSpPr>
        <p:spPr>
          <a:xfrm>
            <a:off x="3031028" y="179725"/>
            <a:ext cx="3725888" cy="584776"/>
          </a:xfrm>
          <a:prstGeom prst="rect">
            <a:avLst/>
          </a:prstGeom>
          <a:solidFill>
            <a:schemeClr val="accent6">
              <a:lumMod val="20000"/>
              <a:lumOff val="80000"/>
            </a:schemeClr>
          </a:solidFill>
        </p:spPr>
        <p:txBody>
          <a:bodyPr wrap="square" rtlCol="0">
            <a:spAutoFit/>
          </a:bodyPr>
          <a:lstStyle/>
          <a:p>
            <a:pPr algn="ctr"/>
            <a:r>
              <a:rPr lang="en-US" sz="3200" dirty="0" smtClean="0">
                <a:latin typeface="Calibri"/>
                <a:cs typeface="Calibri"/>
              </a:rPr>
              <a:t>Land System</a:t>
            </a:r>
            <a:endParaRPr lang="en-US" sz="3200" dirty="0">
              <a:latin typeface="Calibri"/>
              <a:cs typeface="Calibri"/>
            </a:endParaRPr>
          </a:p>
        </p:txBody>
      </p:sp>
    </p:spTree>
    <p:extLst>
      <p:ext uri="{BB962C8B-B14F-4D97-AF65-F5344CB8AC3E}">
        <p14:creationId xmlns:p14="http://schemas.microsoft.com/office/powerpoint/2010/main" val="206227243"/>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88900"/>
            <a:ext cx="9144000" cy="6769100"/>
          </a:xfrm>
          <a:prstGeom prst="rect">
            <a:avLst/>
          </a:prstGeom>
        </p:spPr>
      </p:pic>
    </p:spTree>
    <p:extLst>
      <p:ext uri="{BB962C8B-B14F-4D97-AF65-F5344CB8AC3E}">
        <p14:creationId xmlns:p14="http://schemas.microsoft.com/office/powerpoint/2010/main" val="3951556439"/>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928670"/>
            <a:ext cx="8229600" cy="1400172"/>
          </a:xfrm>
        </p:spPr>
        <p:txBody>
          <a:bodyPr>
            <a:normAutofit/>
          </a:bodyPr>
          <a:lstStyle/>
          <a:p>
            <a:pPr marL="342900" lvl="1" indent="-342900">
              <a:buFont typeface="Arial" pitchFamily="34" charset="0"/>
              <a:buChar char="•"/>
            </a:pPr>
            <a:r>
              <a:rPr lang="en-GB" sz="2200" dirty="0" smtClean="0"/>
              <a:t>Current productivity :  </a:t>
            </a:r>
            <a:r>
              <a:rPr lang="pt-BR" sz="2200" dirty="0" smtClean="0"/>
              <a:t>118 million Animal Units;</a:t>
            </a:r>
          </a:p>
          <a:p>
            <a:pPr marL="342900" lvl="1" indent="-342900">
              <a:buFont typeface="Arial" pitchFamily="34" charset="0"/>
              <a:buChar char="•"/>
            </a:pPr>
            <a:r>
              <a:rPr lang="pt-BR" sz="2200" dirty="0" smtClean="0"/>
              <a:t>Potential sustainable carrying capacity:  367 mi Animal Units;</a:t>
            </a:r>
          </a:p>
          <a:p>
            <a:pPr marL="742950" lvl="2" indent="-342900">
              <a:buFont typeface="Wingdings" pitchFamily="2" charset="2"/>
              <a:buChar char="Ø"/>
            </a:pPr>
            <a:r>
              <a:rPr lang="pt-BR" dirty="0" smtClean="0"/>
              <a:t> Current productivity only 32</a:t>
            </a:r>
            <a:r>
              <a:rPr lang="pl-PL" dirty="0" smtClean="0"/>
              <a:t>-34</a:t>
            </a:r>
            <a:r>
              <a:rPr lang="pt-BR" dirty="0" smtClean="0"/>
              <a:t>% of potential</a:t>
            </a:r>
            <a:endParaRPr lang="en-GB" dirty="0"/>
          </a:p>
        </p:txBody>
      </p:sp>
      <p:pic>
        <p:nvPicPr>
          <p:cNvPr id="1026" name="Picture 1" descr="Description: Figure 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143248"/>
            <a:ext cx="4143372" cy="3714752"/>
          </a:xfrm>
          <a:prstGeom prst="rect">
            <a:avLst/>
          </a:prstGeom>
          <a:noFill/>
          <a:ln w="9525">
            <a:noFill/>
            <a:miter lim="800000"/>
            <a:headEnd/>
            <a:tailEnd/>
          </a:ln>
        </p:spPr>
      </p:pic>
      <p:pic>
        <p:nvPicPr>
          <p:cNvPr id="1027" name="Picture 1" descr="Description: Figure 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72034" y="3143248"/>
            <a:ext cx="4071966" cy="3714752"/>
          </a:xfrm>
          <a:prstGeom prst="rect">
            <a:avLst/>
          </a:prstGeom>
          <a:noFill/>
          <a:ln w="9525">
            <a:noFill/>
            <a:miter lim="800000"/>
            <a:headEnd/>
            <a:tailEnd/>
          </a:ln>
        </p:spPr>
      </p:pic>
      <p:sp>
        <p:nvSpPr>
          <p:cNvPr id="8" name="Rectangle 7"/>
          <p:cNvSpPr/>
          <p:nvPr/>
        </p:nvSpPr>
        <p:spPr>
          <a:xfrm>
            <a:off x="0" y="2500306"/>
            <a:ext cx="4143372" cy="642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1F497D"/>
                </a:solidFill>
              </a:rPr>
              <a:t>Current Productivity</a:t>
            </a:r>
            <a:endParaRPr lang="en-GB" dirty="0">
              <a:solidFill>
                <a:srgbClr val="1F497D"/>
              </a:solidFill>
            </a:endParaRPr>
          </a:p>
        </p:txBody>
      </p:sp>
      <p:sp>
        <p:nvSpPr>
          <p:cNvPr id="9" name="Rectangle 8"/>
          <p:cNvSpPr/>
          <p:nvPr/>
        </p:nvSpPr>
        <p:spPr>
          <a:xfrm>
            <a:off x="5072066" y="2500306"/>
            <a:ext cx="4071934" cy="642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1F497D"/>
                </a:solidFill>
              </a:rPr>
              <a:t>Potential Productivity</a:t>
            </a:r>
            <a:endParaRPr lang="en-GB" dirty="0">
              <a:solidFill>
                <a:srgbClr val="1F497D"/>
              </a:solidFill>
            </a:endParaRPr>
          </a:p>
        </p:txBody>
      </p:sp>
      <p:pic>
        <p:nvPicPr>
          <p:cNvPr id="11" name="Picture 1" descr="Description: Figure 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286388"/>
            <a:ext cx="1285884" cy="1571612"/>
          </a:xfrm>
          <a:prstGeom prst="rect">
            <a:avLst/>
          </a:prstGeom>
          <a:noFill/>
          <a:ln w="9525">
            <a:noFill/>
            <a:miter lim="800000"/>
            <a:headEnd/>
            <a:tailEnd/>
          </a:ln>
        </p:spPr>
      </p:pic>
      <p:pic>
        <p:nvPicPr>
          <p:cNvPr id="12" name="Picture 1" descr="Description: Figure 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72066" y="5286388"/>
            <a:ext cx="1285884" cy="1571612"/>
          </a:xfrm>
          <a:prstGeom prst="rect">
            <a:avLst/>
          </a:prstGeom>
          <a:noFill/>
          <a:ln w="9525">
            <a:noFill/>
            <a:miter lim="800000"/>
            <a:headEnd/>
            <a:tailEnd/>
          </a:ln>
        </p:spPr>
      </p:pic>
      <p:pic>
        <p:nvPicPr>
          <p:cNvPr id="10" name="Picture 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6488" y="620689"/>
            <a:ext cx="8748000" cy="90004"/>
          </a:xfrm>
          <a:prstGeom prst="rect">
            <a:avLst/>
          </a:prstGeom>
          <a:noFill/>
          <a:ln w="9525">
            <a:noFill/>
            <a:miter lim="800000"/>
            <a:headEnd/>
            <a:tailEnd/>
          </a:ln>
        </p:spPr>
      </p:pic>
      <p:pic>
        <p:nvPicPr>
          <p:cNvPr id="13" name="Picture 12" descr="IIS_B_Ingles.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501090" y="0"/>
            <a:ext cx="433536" cy="571480"/>
          </a:xfrm>
          <a:prstGeom prst="rect">
            <a:avLst/>
          </a:prstGeom>
        </p:spPr>
      </p:pic>
      <p:sp>
        <p:nvSpPr>
          <p:cNvPr id="16" name="Subtitle 2"/>
          <p:cNvSpPr txBox="1">
            <a:spLocks/>
          </p:cNvSpPr>
          <p:nvPr/>
        </p:nvSpPr>
        <p:spPr bwMode="auto">
          <a:xfrm>
            <a:off x="216488" y="0"/>
            <a:ext cx="8284602" cy="710693"/>
          </a:xfrm>
          <a:prstGeom prst="rect">
            <a:avLst/>
          </a:prstGeom>
          <a:noFill/>
          <a:ln>
            <a:miter lim="800000"/>
            <a:headEnd/>
            <a:tailEnd/>
          </a:ln>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GB" sz="2200" b="0" i="0" u="none" strike="noStrike" kern="1200" cap="none" spc="0" normalizeH="0" baseline="0" noProof="0" dirty="0" smtClean="0">
                <a:ln>
                  <a:noFill/>
                </a:ln>
                <a:solidFill>
                  <a:schemeClr val="bg2">
                    <a:lumMod val="75000"/>
                  </a:schemeClr>
                </a:solidFill>
                <a:effectLst/>
                <a:uLnTx/>
                <a:uFillTx/>
                <a:latin typeface="Calibri"/>
                <a:cs typeface="Calibri"/>
              </a:rPr>
              <a:t>Bernardo </a:t>
            </a:r>
            <a:r>
              <a:rPr kumimoji="0" lang="en-GB" sz="2200" b="0" i="0" u="none" strike="noStrike" kern="1200" cap="none" spc="0" normalizeH="0" baseline="0" noProof="0" dirty="0" err="1" smtClean="0">
                <a:ln>
                  <a:noFill/>
                </a:ln>
                <a:solidFill>
                  <a:schemeClr val="bg2">
                    <a:lumMod val="75000"/>
                  </a:schemeClr>
                </a:solidFill>
                <a:effectLst/>
                <a:uLnTx/>
                <a:uFillTx/>
                <a:latin typeface="Calibri"/>
                <a:cs typeface="Calibri"/>
              </a:rPr>
              <a:t>Strassburg</a:t>
            </a:r>
            <a:r>
              <a:rPr lang="en-GB" sz="2200" noProof="0" dirty="0">
                <a:solidFill>
                  <a:schemeClr val="bg2">
                    <a:lumMod val="75000"/>
                  </a:schemeClr>
                </a:solidFill>
                <a:latin typeface="Calibri"/>
                <a:cs typeface="Calibri"/>
              </a:rPr>
              <a:t> </a:t>
            </a:r>
            <a:r>
              <a:rPr lang="en-GB" sz="2200" noProof="0" dirty="0" smtClean="0">
                <a:solidFill>
                  <a:schemeClr val="bg2">
                    <a:lumMod val="75000"/>
                  </a:schemeClr>
                </a:solidFill>
                <a:latin typeface="Calibri"/>
                <a:cs typeface="Calibri"/>
              </a:rPr>
              <a:t>(</a:t>
            </a:r>
            <a:r>
              <a:rPr kumimoji="0" lang="en-GB" sz="2200" b="0" i="0" u="none" strike="noStrike" kern="1200" cap="none" spc="0" normalizeH="0" baseline="0" noProof="0" dirty="0" err="1" smtClean="0">
                <a:ln>
                  <a:noFill/>
                </a:ln>
                <a:solidFill>
                  <a:schemeClr val="bg2">
                    <a:lumMod val="75000"/>
                  </a:schemeClr>
                </a:solidFill>
                <a:effectLst/>
                <a:uLnTx/>
                <a:uFillTx/>
                <a:latin typeface="Calibri"/>
                <a:cs typeface="Calibri"/>
              </a:rPr>
              <a:t>Instituto</a:t>
            </a:r>
            <a:r>
              <a:rPr kumimoji="0" lang="en-GB" sz="2200" b="0" i="0" u="none" strike="noStrike" kern="1200" cap="none" spc="0" normalizeH="0" baseline="0" noProof="0" dirty="0" smtClean="0">
                <a:ln>
                  <a:noFill/>
                </a:ln>
                <a:solidFill>
                  <a:schemeClr val="bg2">
                    <a:lumMod val="75000"/>
                  </a:schemeClr>
                </a:solidFill>
                <a:effectLst/>
                <a:uLnTx/>
                <a:uFillTx/>
                <a:latin typeface="Calibri"/>
                <a:cs typeface="Calibri"/>
              </a:rPr>
              <a:t> </a:t>
            </a:r>
            <a:r>
              <a:rPr kumimoji="0" lang="en-GB" sz="2200" b="0" i="0" u="none" strike="noStrike" kern="1200" cap="none" spc="0" normalizeH="0" baseline="0" noProof="0" dirty="0" err="1" smtClean="0">
                <a:ln>
                  <a:noFill/>
                </a:ln>
                <a:solidFill>
                  <a:schemeClr val="bg2">
                    <a:lumMod val="75000"/>
                  </a:schemeClr>
                </a:solidFill>
                <a:effectLst/>
                <a:uLnTx/>
                <a:uFillTx/>
                <a:latin typeface="Calibri"/>
                <a:cs typeface="Calibri"/>
              </a:rPr>
              <a:t>Internacional</a:t>
            </a:r>
            <a:r>
              <a:rPr kumimoji="0" lang="en-GB" sz="2200" b="0" i="0" u="none" strike="noStrike" kern="1200" cap="none" spc="0" normalizeH="0" baseline="0" noProof="0" dirty="0" smtClean="0">
                <a:ln>
                  <a:noFill/>
                </a:ln>
                <a:solidFill>
                  <a:schemeClr val="bg2">
                    <a:lumMod val="75000"/>
                  </a:schemeClr>
                </a:solidFill>
                <a:effectLst/>
                <a:uLnTx/>
                <a:uFillTx/>
                <a:latin typeface="Calibri"/>
                <a:cs typeface="Calibri"/>
              </a:rPr>
              <a:t> </a:t>
            </a:r>
            <a:r>
              <a:rPr kumimoji="0" lang="en-GB" sz="2200" b="0" i="0" u="none" strike="noStrike" kern="1200" cap="none" spc="0" normalizeH="0" baseline="0" noProof="0" dirty="0" err="1" smtClean="0">
                <a:ln>
                  <a:noFill/>
                </a:ln>
                <a:solidFill>
                  <a:schemeClr val="bg2">
                    <a:lumMod val="75000"/>
                  </a:schemeClr>
                </a:solidFill>
                <a:effectLst/>
                <a:uLnTx/>
                <a:uFillTx/>
                <a:latin typeface="Calibri"/>
                <a:cs typeface="Calibri"/>
              </a:rPr>
              <a:t>para</a:t>
            </a:r>
            <a:r>
              <a:rPr kumimoji="0" lang="en-GB" sz="2200" b="0" i="0" u="none" strike="noStrike" kern="1200" cap="none" spc="0" normalizeH="0" baseline="0" noProof="0" dirty="0" smtClean="0">
                <a:ln>
                  <a:noFill/>
                </a:ln>
                <a:solidFill>
                  <a:schemeClr val="bg2">
                    <a:lumMod val="75000"/>
                  </a:schemeClr>
                </a:solidFill>
                <a:effectLst/>
                <a:uLnTx/>
                <a:uFillTx/>
                <a:latin typeface="Calibri"/>
                <a:cs typeface="Calibri"/>
              </a:rPr>
              <a:t> </a:t>
            </a:r>
            <a:r>
              <a:rPr kumimoji="0" lang="en-GB" sz="2200" b="0" i="0" u="none" strike="noStrike" kern="1200" cap="none" spc="0" normalizeH="0" baseline="0" noProof="0" dirty="0" err="1" smtClean="0">
                <a:ln>
                  <a:noFill/>
                </a:ln>
                <a:solidFill>
                  <a:schemeClr val="bg2">
                    <a:lumMod val="75000"/>
                  </a:schemeClr>
                </a:solidFill>
                <a:effectLst/>
                <a:uLnTx/>
                <a:uFillTx/>
                <a:latin typeface="Calibri"/>
                <a:cs typeface="Calibri"/>
              </a:rPr>
              <a:t>Sustentabilidade</a:t>
            </a:r>
            <a:r>
              <a:rPr lang="en-GB" sz="2200" dirty="0">
                <a:solidFill>
                  <a:schemeClr val="bg2">
                    <a:lumMod val="75000"/>
                  </a:schemeClr>
                </a:solidFill>
                <a:latin typeface="Calibri"/>
                <a:cs typeface="Calibri"/>
              </a:rPr>
              <a:t>)</a:t>
            </a:r>
            <a:endParaRPr kumimoji="0" lang="pl-PL" sz="2200" b="0" i="0" u="none" strike="noStrike" kern="1200" cap="none" spc="0" normalizeH="0" baseline="0" noProof="0" dirty="0" smtClean="0">
              <a:ln>
                <a:noFill/>
              </a:ln>
              <a:solidFill>
                <a:schemeClr val="bg2">
                  <a:lumMod val="75000"/>
                </a:schemeClr>
              </a:solidFill>
              <a:effectLst/>
              <a:uLnTx/>
              <a:uFillTx/>
              <a:latin typeface="Calibri"/>
              <a:cs typeface="Calibri"/>
            </a:endParaRP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pl-PL" sz="2200" b="0" i="0" u="none" strike="noStrike" kern="1200" cap="none" spc="0" normalizeH="0" baseline="0" noProof="0" dirty="0" smtClean="0">
                <a:ln>
                  <a:noFill/>
                </a:ln>
                <a:solidFill>
                  <a:schemeClr val="bg2">
                    <a:lumMod val="75000"/>
                  </a:schemeClr>
                </a:solidFill>
                <a:effectLst/>
                <a:uLnTx/>
                <a:uFillTx/>
                <a:latin typeface="Calibri"/>
                <a:cs typeface="Calibri"/>
              </a:rPr>
              <a:t> </a:t>
            </a:r>
            <a:endParaRPr kumimoji="0" lang="en-US" sz="2200" b="0" i="0" u="none" strike="noStrike" kern="1200" cap="none" spc="0" normalizeH="0" baseline="0" noProof="0" dirty="0" smtClean="0">
              <a:ln>
                <a:noFill/>
              </a:ln>
              <a:solidFill>
                <a:schemeClr val="bg2">
                  <a:lumMod val="75000"/>
                </a:schemeClr>
              </a:solidFill>
              <a:effectLst/>
              <a:uLnTx/>
              <a:uFillTx/>
              <a:latin typeface="Calibri"/>
              <a:cs typeface="Calibri"/>
            </a:endParaRPr>
          </a:p>
        </p:txBody>
      </p:sp>
    </p:spTree>
    <p:extLst>
      <p:ext uri="{BB962C8B-B14F-4D97-AF65-F5344CB8AC3E}">
        <p14:creationId xmlns:p14="http://schemas.microsoft.com/office/powerpoint/2010/main" val="613129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02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8976" y="634253"/>
            <a:ext cx="8318854" cy="791564"/>
          </a:xfrm>
        </p:spPr>
        <p:txBody>
          <a:bodyPr>
            <a:normAutofit/>
          </a:bodyPr>
          <a:lstStyle/>
          <a:p>
            <a:pPr algn="l"/>
            <a:r>
              <a:rPr lang="en-GB" sz="2800" dirty="0" smtClean="0"/>
              <a:t>Potential Allocation in 2040 that fulfil all demands </a:t>
            </a:r>
            <a:endParaRPr lang="en-GB" sz="2800" dirty="0"/>
          </a:p>
        </p:txBody>
      </p:sp>
      <p:sp>
        <p:nvSpPr>
          <p:cNvPr id="3" name="Content Placeholder 2"/>
          <p:cNvSpPr>
            <a:spLocks noGrp="1"/>
          </p:cNvSpPr>
          <p:nvPr>
            <p:ph idx="1"/>
          </p:nvPr>
        </p:nvSpPr>
        <p:spPr>
          <a:xfrm>
            <a:off x="214282" y="2127393"/>
            <a:ext cx="3571900" cy="4525963"/>
          </a:xfrm>
        </p:spPr>
        <p:txBody>
          <a:bodyPr/>
          <a:lstStyle/>
          <a:p>
            <a:pPr marL="0" indent="0">
              <a:buNone/>
            </a:pPr>
            <a:r>
              <a:rPr lang="en-GB" dirty="0" smtClean="0">
                <a:solidFill>
                  <a:schemeClr val="bg2">
                    <a:lumMod val="50000"/>
                  </a:schemeClr>
                </a:solidFill>
              </a:rPr>
              <a:t>Brazil has already enough cleared land for all land-related needs, respecting environmental constraints, up to at least 2040;</a:t>
            </a:r>
            <a:endParaRPr lang="pl-PL" dirty="0" smtClean="0">
              <a:solidFill>
                <a:schemeClr val="bg2">
                  <a:lumMod val="50000"/>
                </a:schemeClr>
              </a:solidFill>
            </a:endParaRPr>
          </a:p>
          <a:p>
            <a:pPr marL="0" indent="0">
              <a:buNone/>
            </a:pPr>
            <a:endParaRPr lang="pl-PL" dirty="0" smtClean="0">
              <a:solidFill>
                <a:schemeClr val="bg2">
                  <a:lumMod val="50000"/>
                </a:schemeClr>
              </a:solidFill>
            </a:endParaRPr>
          </a:p>
          <a:p>
            <a:pPr marL="0" indent="0">
              <a:buNone/>
            </a:pPr>
            <a:r>
              <a:rPr lang="pl-PL" dirty="0" smtClean="0">
                <a:solidFill>
                  <a:schemeClr val="bg2">
                    <a:lumMod val="50000"/>
                  </a:schemeClr>
                </a:solidFill>
              </a:rPr>
              <a:t>An increase from 32-34% to 49-52% would suffice to meet all future demands without further deforestation</a:t>
            </a:r>
            <a:endParaRPr lang="en-GB" dirty="0">
              <a:solidFill>
                <a:schemeClr val="bg2">
                  <a:lumMod val="50000"/>
                </a:schemeClr>
              </a:solidFill>
            </a:endParaRPr>
          </a:p>
        </p:txBody>
      </p:sp>
      <p:pic>
        <p:nvPicPr>
          <p:cNvPr id="2050" name="Picture 2" descr="Description: Figure 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00496" y="1203150"/>
            <a:ext cx="5143504" cy="5654850"/>
          </a:xfrm>
          <a:prstGeom prst="rect">
            <a:avLst/>
          </a:prstGeom>
          <a:noFill/>
          <a:ln w="9525">
            <a:noFill/>
            <a:miter lim="800000"/>
            <a:headEnd/>
            <a:tailEnd/>
          </a:ln>
        </p:spPr>
      </p:pic>
      <p:sp>
        <p:nvSpPr>
          <p:cNvPr id="5" name="Title 1"/>
          <p:cNvSpPr txBox="1">
            <a:spLocks/>
          </p:cNvSpPr>
          <p:nvPr/>
        </p:nvSpPr>
        <p:spPr>
          <a:xfrm>
            <a:off x="0" y="-285776"/>
            <a:ext cx="8229600" cy="1000132"/>
          </a:xfrm>
          <a:prstGeom prst="rect">
            <a:avLst/>
          </a:prstGeom>
        </p:spPr>
        <p:txBody>
          <a:bodyPr vert="horz" lIns="91440" tIns="45720" rIns="91440" bIns="45720" rtlCol="0" anchor="ctr">
            <a:normAutofit/>
          </a:bodyPr>
          <a:lstStyle/>
          <a:p>
            <a:pPr>
              <a:spcBef>
                <a:spcPct val="0"/>
              </a:spcBef>
              <a:defRPr/>
            </a:pPr>
            <a:r>
              <a:rPr lang="en-GB" sz="4400" smtClean="0">
                <a:solidFill>
                  <a:prstClr val="white"/>
                </a:solidFill>
              </a:rPr>
              <a:t>Results</a:t>
            </a:r>
            <a:endParaRPr lang="en-GB" sz="4400" dirty="0">
              <a:solidFill>
                <a:prstClr val="white"/>
              </a:solidFill>
            </a:endParaRPr>
          </a:p>
        </p:txBody>
      </p:sp>
      <p:pic>
        <p:nvPicPr>
          <p:cNvPr id="6"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6488" y="620689"/>
            <a:ext cx="8748000" cy="90004"/>
          </a:xfrm>
          <a:prstGeom prst="rect">
            <a:avLst/>
          </a:prstGeom>
          <a:noFill/>
          <a:ln w="9525">
            <a:noFill/>
            <a:miter lim="800000"/>
            <a:headEnd/>
            <a:tailEnd/>
          </a:ln>
        </p:spPr>
      </p:pic>
      <p:pic>
        <p:nvPicPr>
          <p:cNvPr id="7" name="Picture 6" descr="IIS_B_Ingles.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501090" y="0"/>
            <a:ext cx="433536" cy="571480"/>
          </a:xfrm>
          <a:prstGeom prst="rect">
            <a:avLst/>
          </a:prstGeom>
        </p:spPr>
      </p:pic>
      <p:sp>
        <p:nvSpPr>
          <p:cNvPr id="8" name="Subtitle 2"/>
          <p:cNvSpPr txBox="1">
            <a:spLocks/>
          </p:cNvSpPr>
          <p:nvPr/>
        </p:nvSpPr>
        <p:spPr bwMode="auto">
          <a:xfrm>
            <a:off x="216488" y="0"/>
            <a:ext cx="8284602" cy="710693"/>
          </a:xfrm>
          <a:prstGeom prst="rect">
            <a:avLst/>
          </a:prstGeom>
          <a:noFill/>
          <a:ln>
            <a:miter lim="800000"/>
            <a:headEnd/>
            <a:tailEnd/>
          </a:ln>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GB" sz="2200" b="0" i="0" u="none" strike="noStrike" kern="1200" cap="none" spc="0" normalizeH="0" baseline="0" noProof="0" dirty="0" smtClean="0">
                <a:ln>
                  <a:noFill/>
                </a:ln>
                <a:solidFill>
                  <a:schemeClr val="bg2">
                    <a:lumMod val="75000"/>
                  </a:schemeClr>
                </a:solidFill>
                <a:effectLst/>
                <a:uLnTx/>
                <a:uFillTx/>
                <a:latin typeface="Calibri"/>
                <a:cs typeface="Calibri"/>
              </a:rPr>
              <a:t>Bernardo </a:t>
            </a:r>
            <a:r>
              <a:rPr kumimoji="0" lang="en-GB" sz="2200" b="0" i="0" u="none" strike="noStrike" kern="1200" cap="none" spc="0" normalizeH="0" baseline="0" noProof="0" dirty="0" err="1" smtClean="0">
                <a:ln>
                  <a:noFill/>
                </a:ln>
                <a:solidFill>
                  <a:schemeClr val="bg2">
                    <a:lumMod val="75000"/>
                  </a:schemeClr>
                </a:solidFill>
                <a:effectLst/>
                <a:uLnTx/>
                <a:uFillTx/>
                <a:latin typeface="Calibri"/>
                <a:cs typeface="Calibri"/>
              </a:rPr>
              <a:t>Strassburg</a:t>
            </a:r>
            <a:r>
              <a:rPr lang="en-GB" sz="2200" noProof="0" dirty="0">
                <a:solidFill>
                  <a:schemeClr val="bg2">
                    <a:lumMod val="75000"/>
                  </a:schemeClr>
                </a:solidFill>
                <a:latin typeface="Calibri"/>
                <a:cs typeface="Calibri"/>
              </a:rPr>
              <a:t> </a:t>
            </a:r>
            <a:r>
              <a:rPr lang="en-GB" sz="2200" noProof="0" dirty="0" smtClean="0">
                <a:solidFill>
                  <a:schemeClr val="bg2">
                    <a:lumMod val="75000"/>
                  </a:schemeClr>
                </a:solidFill>
                <a:latin typeface="Calibri"/>
                <a:cs typeface="Calibri"/>
              </a:rPr>
              <a:t>(</a:t>
            </a:r>
            <a:r>
              <a:rPr kumimoji="0" lang="en-GB" sz="2200" b="0" i="0" u="none" strike="noStrike" kern="1200" cap="none" spc="0" normalizeH="0" baseline="0" noProof="0" dirty="0" err="1" smtClean="0">
                <a:ln>
                  <a:noFill/>
                </a:ln>
                <a:solidFill>
                  <a:schemeClr val="bg2">
                    <a:lumMod val="75000"/>
                  </a:schemeClr>
                </a:solidFill>
                <a:effectLst/>
                <a:uLnTx/>
                <a:uFillTx/>
                <a:latin typeface="Calibri"/>
                <a:cs typeface="Calibri"/>
              </a:rPr>
              <a:t>Instituto</a:t>
            </a:r>
            <a:r>
              <a:rPr kumimoji="0" lang="en-GB" sz="2200" b="0" i="0" u="none" strike="noStrike" kern="1200" cap="none" spc="0" normalizeH="0" baseline="0" noProof="0" dirty="0" smtClean="0">
                <a:ln>
                  <a:noFill/>
                </a:ln>
                <a:solidFill>
                  <a:schemeClr val="bg2">
                    <a:lumMod val="75000"/>
                  </a:schemeClr>
                </a:solidFill>
                <a:effectLst/>
                <a:uLnTx/>
                <a:uFillTx/>
                <a:latin typeface="Calibri"/>
                <a:cs typeface="Calibri"/>
              </a:rPr>
              <a:t> </a:t>
            </a:r>
            <a:r>
              <a:rPr kumimoji="0" lang="en-GB" sz="2200" b="0" i="0" u="none" strike="noStrike" kern="1200" cap="none" spc="0" normalizeH="0" baseline="0" noProof="0" dirty="0" err="1" smtClean="0">
                <a:ln>
                  <a:noFill/>
                </a:ln>
                <a:solidFill>
                  <a:schemeClr val="bg2">
                    <a:lumMod val="75000"/>
                  </a:schemeClr>
                </a:solidFill>
                <a:effectLst/>
                <a:uLnTx/>
                <a:uFillTx/>
                <a:latin typeface="Calibri"/>
                <a:cs typeface="Calibri"/>
              </a:rPr>
              <a:t>Internacional</a:t>
            </a:r>
            <a:r>
              <a:rPr kumimoji="0" lang="en-GB" sz="2200" b="0" i="0" u="none" strike="noStrike" kern="1200" cap="none" spc="0" normalizeH="0" baseline="0" noProof="0" dirty="0" smtClean="0">
                <a:ln>
                  <a:noFill/>
                </a:ln>
                <a:solidFill>
                  <a:schemeClr val="bg2">
                    <a:lumMod val="75000"/>
                  </a:schemeClr>
                </a:solidFill>
                <a:effectLst/>
                <a:uLnTx/>
                <a:uFillTx/>
                <a:latin typeface="Calibri"/>
                <a:cs typeface="Calibri"/>
              </a:rPr>
              <a:t> </a:t>
            </a:r>
            <a:r>
              <a:rPr kumimoji="0" lang="en-GB" sz="2200" b="0" i="0" u="none" strike="noStrike" kern="1200" cap="none" spc="0" normalizeH="0" baseline="0" noProof="0" dirty="0" err="1" smtClean="0">
                <a:ln>
                  <a:noFill/>
                </a:ln>
                <a:solidFill>
                  <a:schemeClr val="bg2">
                    <a:lumMod val="75000"/>
                  </a:schemeClr>
                </a:solidFill>
                <a:effectLst/>
                <a:uLnTx/>
                <a:uFillTx/>
                <a:latin typeface="Calibri"/>
                <a:cs typeface="Calibri"/>
              </a:rPr>
              <a:t>para</a:t>
            </a:r>
            <a:r>
              <a:rPr kumimoji="0" lang="en-GB" sz="2200" b="0" i="0" u="none" strike="noStrike" kern="1200" cap="none" spc="0" normalizeH="0" baseline="0" noProof="0" dirty="0" smtClean="0">
                <a:ln>
                  <a:noFill/>
                </a:ln>
                <a:solidFill>
                  <a:schemeClr val="bg2">
                    <a:lumMod val="75000"/>
                  </a:schemeClr>
                </a:solidFill>
                <a:effectLst/>
                <a:uLnTx/>
                <a:uFillTx/>
                <a:latin typeface="Calibri"/>
                <a:cs typeface="Calibri"/>
              </a:rPr>
              <a:t> </a:t>
            </a:r>
            <a:r>
              <a:rPr kumimoji="0" lang="en-GB" sz="2200" b="0" i="0" u="none" strike="noStrike" kern="1200" cap="none" spc="0" normalizeH="0" baseline="0" noProof="0" dirty="0" err="1" smtClean="0">
                <a:ln>
                  <a:noFill/>
                </a:ln>
                <a:solidFill>
                  <a:schemeClr val="bg2">
                    <a:lumMod val="75000"/>
                  </a:schemeClr>
                </a:solidFill>
                <a:effectLst/>
                <a:uLnTx/>
                <a:uFillTx/>
                <a:latin typeface="Calibri"/>
                <a:cs typeface="Calibri"/>
              </a:rPr>
              <a:t>Sustentabilidade</a:t>
            </a:r>
            <a:r>
              <a:rPr lang="en-GB" sz="2200" dirty="0">
                <a:solidFill>
                  <a:schemeClr val="bg2">
                    <a:lumMod val="75000"/>
                  </a:schemeClr>
                </a:solidFill>
                <a:latin typeface="Calibri"/>
                <a:cs typeface="Calibri"/>
              </a:rPr>
              <a:t>)</a:t>
            </a:r>
            <a:endParaRPr kumimoji="0" lang="pl-PL" sz="2200" b="0" i="0" u="none" strike="noStrike" kern="1200" cap="none" spc="0" normalizeH="0" baseline="0" noProof="0" dirty="0" smtClean="0">
              <a:ln>
                <a:noFill/>
              </a:ln>
              <a:solidFill>
                <a:schemeClr val="bg2">
                  <a:lumMod val="75000"/>
                </a:schemeClr>
              </a:solidFill>
              <a:effectLst/>
              <a:uLnTx/>
              <a:uFillTx/>
              <a:latin typeface="Calibri"/>
              <a:cs typeface="Calibri"/>
            </a:endParaRP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pl-PL" sz="2200" b="0" i="0" u="none" strike="noStrike" kern="1200" cap="none" spc="0" normalizeH="0" baseline="0" noProof="0" dirty="0" smtClean="0">
                <a:ln>
                  <a:noFill/>
                </a:ln>
                <a:solidFill>
                  <a:schemeClr val="bg2">
                    <a:lumMod val="75000"/>
                  </a:schemeClr>
                </a:solidFill>
                <a:effectLst/>
                <a:uLnTx/>
                <a:uFillTx/>
                <a:latin typeface="Calibri"/>
                <a:cs typeface="Calibri"/>
              </a:rPr>
              <a:t> </a:t>
            </a:r>
            <a:endParaRPr kumimoji="0" lang="en-US" sz="2200" b="0" i="0" u="none" strike="noStrike" kern="1200" cap="none" spc="0" normalizeH="0" baseline="0" noProof="0" dirty="0" smtClean="0">
              <a:ln>
                <a:noFill/>
              </a:ln>
              <a:solidFill>
                <a:schemeClr val="bg2">
                  <a:lumMod val="75000"/>
                </a:schemeClr>
              </a:solidFill>
              <a:effectLst/>
              <a:uLnTx/>
              <a:uFillTx/>
              <a:latin typeface="Calibri"/>
              <a:cs typeface="Calibri"/>
            </a:endParaRPr>
          </a:p>
        </p:txBody>
      </p:sp>
    </p:spTree>
    <p:extLst>
      <p:ext uri="{BB962C8B-B14F-4D97-AF65-F5344CB8AC3E}">
        <p14:creationId xmlns:p14="http://schemas.microsoft.com/office/powerpoint/2010/main" val="29395772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3955192" cy="1055294"/>
          </a:xfrm>
        </p:spPr>
        <p:txBody>
          <a:bodyPr/>
          <a:lstStyle/>
          <a:p>
            <a:r>
              <a:rPr lang="en-US" dirty="0"/>
              <a:t>S</a:t>
            </a:r>
            <a:r>
              <a:rPr lang="en-US" dirty="0" smtClean="0"/>
              <a:t>ustainability? </a:t>
            </a:r>
            <a:endParaRPr lang="en-US" dirty="0"/>
          </a:p>
        </p:txBody>
      </p:sp>
      <p:pic>
        <p:nvPicPr>
          <p:cNvPr id="3" name="Picture 2"/>
          <p:cNvPicPr>
            <a:picLocks noChangeAspect="1"/>
          </p:cNvPicPr>
          <p:nvPr/>
        </p:nvPicPr>
        <p:blipFill>
          <a:blip r:embed="rId2"/>
          <a:stretch>
            <a:fillRect/>
          </a:stretch>
        </p:blipFill>
        <p:spPr>
          <a:xfrm>
            <a:off x="4297179" y="0"/>
            <a:ext cx="4762784" cy="6858000"/>
          </a:xfrm>
          <a:prstGeom prst="rect">
            <a:avLst/>
          </a:prstGeom>
        </p:spPr>
      </p:pic>
      <p:sp>
        <p:nvSpPr>
          <p:cNvPr id="4" name="Retângulo 17"/>
          <p:cNvSpPr/>
          <p:nvPr/>
        </p:nvSpPr>
        <p:spPr>
          <a:xfrm>
            <a:off x="570142" y="1944394"/>
            <a:ext cx="3632081" cy="1200328"/>
          </a:xfrm>
          <a:prstGeom prst="rect">
            <a:avLst/>
          </a:prstGeom>
          <a:solidFill>
            <a:srgbClr val="CAFED3">
              <a:alpha val="60000"/>
            </a:srgbClr>
          </a:solidFill>
        </p:spPr>
        <p:txBody>
          <a:bodyPr wrap="square">
            <a:spAutoFit/>
          </a:bodyPr>
          <a:lstStyle/>
          <a:p>
            <a:pPr algn="ctr" fontAlgn="auto">
              <a:spcBef>
                <a:spcPts val="0"/>
              </a:spcBef>
              <a:spcAft>
                <a:spcPts val="0"/>
              </a:spcAft>
              <a:defRPr/>
            </a:pPr>
            <a:r>
              <a:rPr lang="en-US" sz="2400" dirty="0" smtClean="0">
                <a:solidFill>
                  <a:srgbClr val="002060"/>
                </a:solidFill>
                <a:latin typeface="Calibri"/>
                <a:cs typeface="Calibri"/>
              </a:rPr>
              <a:t>NPV (net present value) of land in Amazonia for cattle ranching </a:t>
            </a:r>
            <a:endParaRPr lang="pt-BR" sz="2400" dirty="0">
              <a:solidFill>
                <a:srgbClr val="C00000"/>
              </a:solidFill>
            </a:endParaRPr>
          </a:p>
        </p:txBody>
      </p:sp>
      <p:sp>
        <p:nvSpPr>
          <p:cNvPr id="5" name="Retângulo 17"/>
          <p:cNvSpPr/>
          <p:nvPr/>
        </p:nvSpPr>
        <p:spPr>
          <a:xfrm>
            <a:off x="6579774" y="3104882"/>
            <a:ext cx="2564226" cy="461665"/>
          </a:xfrm>
          <a:prstGeom prst="rect">
            <a:avLst/>
          </a:prstGeom>
          <a:solidFill>
            <a:srgbClr val="CAFED3">
              <a:alpha val="60000"/>
            </a:srgbClr>
          </a:solidFill>
        </p:spPr>
        <p:txBody>
          <a:bodyPr wrap="square">
            <a:spAutoFit/>
          </a:bodyPr>
          <a:lstStyle/>
          <a:p>
            <a:pPr algn="ctr" fontAlgn="auto">
              <a:spcBef>
                <a:spcPts val="0"/>
              </a:spcBef>
              <a:spcAft>
                <a:spcPts val="0"/>
              </a:spcAft>
              <a:defRPr/>
            </a:pPr>
            <a:r>
              <a:rPr lang="en-US" sz="2400" dirty="0" smtClean="0">
                <a:solidFill>
                  <a:srgbClr val="002060"/>
                </a:solidFill>
                <a:latin typeface="Calibri"/>
                <a:cs typeface="Calibri"/>
              </a:rPr>
              <a:t>Land speculation</a:t>
            </a:r>
            <a:endParaRPr lang="pt-BR" sz="2400" dirty="0">
              <a:solidFill>
                <a:srgbClr val="C00000"/>
              </a:solidFill>
            </a:endParaRPr>
          </a:p>
        </p:txBody>
      </p:sp>
      <p:sp>
        <p:nvSpPr>
          <p:cNvPr id="6" name="Retângulo 17"/>
          <p:cNvSpPr/>
          <p:nvPr/>
        </p:nvSpPr>
        <p:spPr>
          <a:xfrm>
            <a:off x="6579774" y="6396335"/>
            <a:ext cx="2564226" cy="461665"/>
          </a:xfrm>
          <a:prstGeom prst="rect">
            <a:avLst/>
          </a:prstGeom>
          <a:solidFill>
            <a:srgbClr val="CAFED3">
              <a:alpha val="60000"/>
            </a:srgbClr>
          </a:solidFill>
        </p:spPr>
        <p:txBody>
          <a:bodyPr wrap="square">
            <a:spAutoFit/>
          </a:bodyPr>
          <a:lstStyle/>
          <a:p>
            <a:pPr algn="ctr" fontAlgn="auto">
              <a:spcBef>
                <a:spcPts val="0"/>
              </a:spcBef>
              <a:spcAft>
                <a:spcPts val="0"/>
              </a:spcAft>
              <a:defRPr/>
            </a:pPr>
            <a:r>
              <a:rPr lang="en-US" sz="2400" dirty="0" smtClean="0">
                <a:solidFill>
                  <a:srgbClr val="002060"/>
                </a:solidFill>
                <a:latin typeface="Calibri"/>
                <a:cs typeface="Calibri"/>
              </a:rPr>
              <a:t>Land purchase</a:t>
            </a:r>
            <a:endParaRPr lang="pt-BR" sz="2400" dirty="0">
              <a:solidFill>
                <a:srgbClr val="C00000"/>
              </a:solidFill>
            </a:endParaRPr>
          </a:p>
        </p:txBody>
      </p:sp>
      <p:sp>
        <p:nvSpPr>
          <p:cNvPr id="7" name="Retângulo 17"/>
          <p:cNvSpPr/>
          <p:nvPr/>
        </p:nvSpPr>
        <p:spPr>
          <a:xfrm>
            <a:off x="665098" y="4007894"/>
            <a:ext cx="3632081" cy="830997"/>
          </a:xfrm>
          <a:prstGeom prst="rect">
            <a:avLst/>
          </a:prstGeom>
          <a:solidFill>
            <a:srgbClr val="CAFED3">
              <a:alpha val="60000"/>
            </a:srgbClr>
          </a:solidFill>
        </p:spPr>
        <p:txBody>
          <a:bodyPr wrap="square">
            <a:spAutoFit/>
          </a:bodyPr>
          <a:lstStyle/>
          <a:p>
            <a:pPr algn="ctr" fontAlgn="auto">
              <a:spcBef>
                <a:spcPts val="0"/>
              </a:spcBef>
              <a:spcAft>
                <a:spcPts val="0"/>
              </a:spcAft>
              <a:defRPr/>
            </a:pPr>
            <a:r>
              <a:rPr lang="en-US" sz="2400" dirty="0" smtClean="0">
                <a:solidFill>
                  <a:srgbClr val="002060"/>
                </a:solidFill>
                <a:latin typeface="Calibri"/>
                <a:ea typeface="+mn-ea"/>
                <a:cs typeface="Calibri"/>
              </a:rPr>
              <a:t>Extensive ranching is only profitable for large farms </a:t>
            </a:r>
            <a:endParaRPr lang="pt-BR" sz="2400" dirty="0">
              <a:solidFill>
                <a:srgbClr val="C00000"/>
              </a:solidFill>
              <a:ea typeface="+mn-ea"/>
            </a:endParaRPr>
          </a:p>
        </p:txBody>
      </p:sp>
      <p:sp>
        <p:nvSpPr>
          <p:cNvPr id="8" name="Retângulo 17"/>
          <p:cNvSpPr/>
          <p:nvPr/>
        </p:nvSpPr>
        <p:spPr>
          <a:xfrm>
            <a:off x="685800" y="6073169"/>
            <a:ext cx="3632081" cy="646331"/>
          </a:xfrm>
          <a:prstGeom prst="rect">
            <a:avLst/>
          </a:prstGeom>
          <a:solidFill>
            <a:srgbClr val="CAFED3">
              <a:alpha val="60000"/>
            </a:srgbClr>
          </a:solidFill>
        </p:spPr>
        <p:txBody>
          <a:bodyPr wrap="square">
            <a:spAutoFit/>
          </a:bodyPr>
          <a:lstStyle/>
          <a:p>
            <a:pPr algn="ctr" fontAlgn="auto">
              <a:spcBef>
                <a:spcPts val="0"/>
              </a:spcBef>
              <a:spcAft>
                <a:spcPts val="0"/>
              </a:spcAft>
              <a:defRPr/>
            </a:pPr>
            <a:r>
              <a:rPr lang="en-US" dirty="0">
                <a:solidFill>
                  <a:srgbClr val="002060"/>
                </a:solidFill>
                <a:latin typeface="Calibri"/>
                <a:cs typeface="Calibri"/>
              </a:rPr>
              <a:t>s</a:t>
            </a:r>
            <a:r>
              <a:rPr lang="en-US" dirty="0" smtClean="0">
                <a:solidFill>
                  <a:srgbClr val="002060"/>
                </a:solidFill>
                <a:latin typeface="Calibri"/>
                <a:ea typeface="+mn-ea"/>
                <a:cs typeface="Calibri"/>
              </a:rPr>
              <a:t>ource: Bowman et al. (Land Use Policy, 2012)</a:t>
            </a:r>
            <a:endParaRPr lang="pt-BR" dirty="0">
              <a:solidFill>
                <a:srgbClr val="C00000"/>
              </a:solidFill>
              <a:ea typeface="+mn-ea"/>
            </a:endParaRPr>
          </a:p>
        </p:txBody>
      </p:sp>
    </p:spTree>
    <p:extLst>
      <p:ext uri="{BB962C8B-B14F-4D97-AF65-F5344CB8AC3E}">
        <p14:creationId xmlns:p14="http://schemas.microsoft.com/office/powerpoint/2010/main" val="3806253384"/>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8390" cy="1055294"/>
          </a:xfrm>
        </p:spPr>
        <p:txBody>
          <a:bodyPr/>
          <a:lstStyle/>
          <a:p>
            <a:pPr fontAlgn="auto">
              <a:spcBef>
                <a:spcPts val="0"/>
              </a:spcBef>
              <a:spcAft>
                <a:spcPts val="0"/>
              </a:spcAft>
              <a:defRPr/>
            </a:pPr>
            <a:r>
              <a:rPr lang="en-US" dirty="0">
                <a:solidFill>
                  <a:srgbClr val="002060"/>
                </a:solidFill>
                <a:latin typeface="Calibri"/>
                <a:cs typeface="Calibri"/>
              </a:rPr>
              <a:t>NPV (net present value) of land in Amazonia for cattle ranching </a:t>
            </a:r>
            <a:endParaRPr lang="pt-BR" dirty="0">
              <a:solidFill>
                <a:srgbClr val="C00000"/>
              </a:solidFill>
            </a:endParaRPr>
          </a:p>
        </p:txBody>
      </p:sp>
      <p:sp>
        <p:nvSpPr>
          <p:cNvPr id="8" name="Retângulo 17"/>
          <p:cNvSpPr/>
          <p:nvPr/>
        </p:nvSpPr>
        <p:spPr>
          <a:xfrm>
            <a:off x="5080000" y="6352155"/>
            <a:ext cx="4064000" cy="369332"/>
          </a:xfrm>
          <a:prstGeom prst="rect">
            <a:avLst/>
          </a:prstGeom>
          <a:solidFill>
            <a:srgbClr val="CAFED3">
              <a:alpha val="60000"/>
            </a:srgbClr>
          </a:solidFill>
        </p:spPr>
        <p:txBody>
          <a:bodyPr wrap="square">
            <a:spAutoFit/>
          </a:bodyPr>
          <a:lstStyle/>
          <a:p>
            <a:pPr algn="r" fontAlgn="auto">
              <a:spcBef>
                <a:spcPts val="0"/>
              </a:spcBef>
              <a:spcAft>
                <a:spcPts val="0"/>
              </a:spcAft>
              <a:defRPr/>
            </a:pPr>
            <a:r>
              <a:rPr lang="en-US" dirty="0">
                <a:solidFill>
                  <a:srgbClr val="002060"/>
                </a:solidFill>
                <a:latin typeface="Calibri"/>
                <a:cs typeface="Calibri"/>
              </a:rPr>
              <a:t>s</a:t>
            </a:r>
            <a:r>
              <a:rPr lang="en-US" dirty="0" smtClean="0">
                <a:solidFill>
                  <a:srgbClr val="002060"/>
                </a:solidFill>
                <a:latin typeface="Calibri"/>
                <a:ea typeface="+mn-ea"/>
                <a:cs typeface="Calibri"/>
              </a:rPr>
              <a:t>ource: Silva and </a:t>
            </a:r>
            <a:r>
              <a:rPr lang="en-US" dirty="0" err="1" smtClean="0">
                <a:solidFill>
                  <a:srgbClr val="002060"/>
                </a:solidFill>
                <a:latin typeface="Calibri"/>
                <a:ea typeface="+mn-ea"/>
                <a:cs typeface="Calibri"/>
              </a:rPr>
              <a:t>Barreto</a:t>
            </a:r>
            <a:r>
              <a:rPr lang="en-US" dirty="0" smtClean="0">
                <a:solidFill>
                  <a:srgbClr val="002060"/>
                </a:solidFill>
                <a:latin typeface="Calibri"/>
                <a:ea typeface="+mn-ea"/>
                <a:cs typeface="Calibri"/>
              </a:rPr>
              <a:t> (</a:t>
            </a:r>
            <a:r>
              <a:rPr lang="en-US" dirty="0" err="1" smtClean="0">
                <a:solidFill>
                  <a:srgbClr val="002060"/>
                </a:solidFill>
                <a:latin typeface="Calibri"/>
                <a:ea typeface="+mn-ea"/>
                <a:cs typeface="Calibri"/>
              </a:rPr>
              <a:t>Imazon</a:t>
            </a:r>
            <a:r>
              <a:rPr lang="en-US" dirty="0" smtClean="0">
                <a:solidFill>
                  <a:srgbClr val="002060"/>
                </a:solidFill>
                <a:latin typeface="Calibri"/>
                <a:ea typeface="+mn-ea"/>
                <a:cs typeface="Calibri"/>
              </a:rPr>
              <a:t>, 2011)</a:t>
            </a:r>
            <a:endParaRPr lang="pt-BR" dirty="0">
              <a:solidFill>
                <a:srgbClr val="C00000"/>
              </a:solidFill>
              <a:ea typeface="+mn-ea"/>
            </a:endParaRPr>
          </a:p>
        </p:txBody>
      </p:sp>
      <p:pic>
        <p:nvPicPr>
          <p:cNvPr id="9" name="Picture 8"/>
          <p:cNvPicPr>
            <a:picLocks noChangeAspect="1"/>
          </p:cNvPicPr>
          <p:nvPr/>
        </p:nvPicPr>
        <p:blipFill>
          <a:blip r:embed="rId2"/>
          <a:stretch>
            <a:fillRect/>
          </a:stretch>
        </p:blipFill>
        <p:spPr>
          <a:xfrm>
            <a:off x="447524" y="1356556"/>
            <a:ext cx="8696476" cy="4485774"/>
          </a:xfrm>
          <a:prstGeom prst="rect">
            <a:avLst/>
          </a:prstGeom>
        </p:spPr>
      </p:pic>
      <p:sp>
        <p:nvSpPr>
          <p:cNvPr id="7" name="Retângulo 17"/>
          <p:cNvSpPr/>
          <p:nvPr/>
        </p:nvSpPr>
        <p:spPr>
          <a:xfrm rot="16200000">
            <a:off x="128614" y="2617595"/>
            <a:ext cx="1898953" cy="461665"/>
          </a:xfrm>
          <a:prstGeom prst="rect">
            <a:avLst/>
          </a:prstGeom>
          <a:solidFill>
            <a:srgbClr val="C8D8FC"/>
          </a:solidFill>
        </p:spPr>
        <p:txBody>
          <a:bodyPr wrap="square">
            <a:spAutoFit/>
          </a:bodyPr>
          <a:lstStyle/>
          <a:p>
            <a:pPr algn="ctr" fontAlgn="auto">
              <a:spcBef>
                <a:spcPts val="0"/>
              </a:spcBef>
              <a:spcAft>
                <a:spcPts val="0"/>
              </a:spcAft>
              <a:defRPr/>
            </a:pPr>
            <a:r>
              <a:rPr lang="en-US" sz="2400" dirty="0" smtClean="0">
                <a:solidFill>
                  <a:srgbClr val="002060"/>
                </a:solidFill>
                <a:latin typeface="Calibri"/>
                <a:ea typeface="+mn-ea"/>
                <a:cs typeface="Calibri"/>
              </a:rPr>
              <a:t>No regulation</a:t>
            </a:r>
            <a:endParaRPr lang="pt-BR" sz="2400" dirty="0">
              <a:solidFill>
                <a:srgbClr val="C00000"/>
              </a:solidFill>
              <a:ea typeface="+mn-ea"/>
            </a:endParaRPr>
          </a:p>
        </p:txBody>
      </p:sp>
      <p:sp>
        <p:nvSpPr>
          <p:cNvPr id="10" name="Retângulo 17"/>
          <p:cNvSpPr/>
          <p:nvPr/>
        </p:nvSpPr>
        <p:spPr>
          <a:xfrm rot="16200000">
            <a:off x="128613" y="4516548"/>
            <a:ext cx="1898953" cy="461665"/>
          </a:xfrm>
          <a:prstGeom prst="rect">
            <a:avLst/>
          </a:prstGeom>
          <a:solidFill>
            <a:srgbClr val="C8D8FC"/>
          </a:solidFill>
        </p:spPr>
        <p:txBody>
          <a:bodyPr wrap="square">
            <a:spAutoFit/>
          </a:bodyPr>
          <a:lstStyle/>
          <a:p>
            <a:pPr algn="ctr" fontAlgn="auto">
              <a:spcBef>
                <a:spcPts val="0"/>
              </a:spcBef>
              <a:spcAft>
                <a:spcPts val="0"/>
              </a:spcAft>
              <a:defRPr/>
            </a:pPr>
            <a:r>
              <a:rPr lang="en-US" sz="2400" dirty="0">
                <a:solidFill>
                  <a:srgbClr val="002060"/>
                </a:solidFill>
                <a:latin typeface="Calibri"/>
                <a:cs typeface="Calibri"/>
              </a:rPr>
              <a:t>R</a:t>
            </a:r>
            <a:r>
              <a:rPr lang="en-US" sz="2400" dirty="0" smtClean="0">
                <a:solidFill>
                  <a:srgbClr val="002060"/>
                </a:solidFill>
                <a:latin typeface="Calibri"/>
                <a:ea typeface="+mn-ea"/>
                <a:cs typeface="Calibri"/>
              </a:rPr>
              <a:t>egulation</a:t>
            </a:r>
            <a:endParaRPr lang="pt-BR" sz="2400" dirty="0">
              <a:solidFill>
                <a:srgbClr val="C00000"/>
              </a:solidFill>
              <a:ea typeface="+mn-ea"/>
            </a:endParaRPr>
          </a:p>
        </p:txBody>
      </p:sp>
    </p:spTree>
    <p:extLst>
      <p:ext uri="{BB962C8B-B14F-4D97-AF65-F5344CB8AC3E}">
        <p14:creationId xmlns:p14="http://schemas.microsoft.com/office/powerpoint/2010/main" val="982885990"/>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ítulo 1"/>
          <p:cNvSpPr>
            <a:spLocks noGrp="1"/>
          </p:cNvSpPr>
          <p:nvPr>
            <p:ph type="title"/>
          </p:nvPr>
        </p:nvSpPr>
        <p:spPr>
          <a:xfrm>
            <a:off x="684213" y="260350"/>
            <a:ext cx="8153400" cy="762000"/>
          </a:xfrm>
        </p:spPr>
        <p:txBody>
          <a:bodyPr/>
          <a:lstStyle/>
          <a:p>
            <a:pPr eaLnBrk="1" hangingPunct="1"/>
            <a:r>
              <a:rPr lang="pt-BR">
                <a:latin typeface="Calibri" charset="0"/>
              </a:rPr>
              <a:t>Clocks, clouds or ants?</a:t>
            </a:r>
          </a:p>
        </p:txBody>
      </p:sp>
      <p:pic>
        <p:nvPicPr>
          <p:cNvPr id="174082" name="Imagem 4" descr="catarina_modis.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076825" y="476250"/>
            <a:ext cx="4065588"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3" name="Imagem 5" descr="San_tribesma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4213" y="1052513"/>
            <a:ext cx="2506662"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76825" y="3716338"/>
            <a:ext cx="406717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5" name="Imagem 5" descr="clock_pragu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4213" y="4149725"/>
            <a:ext cx="4103687"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684213" y="6396038"/>
            <a:ext cx="4103687" cy="461962"/>
          </a:xfrm>
          <a:prstGeom prst="rect">
            <a:avLst/>
          </a:prstGeom>
          <a:solidFill>
            <a:srgbClr val="E1E6F1"/>
          </a:solidFill>
          <a:ln w="9525">
            <a:noFill/>
            <a:miter lim="800000"/>
            <a:headEnd/>
            <a:tailEnd/>
          </a:ln>
        </p:spPr>
        <p:txBody>
          <a:bodyPr>
            <a:spAutoFit/>
          </a:bodyPr>
          <a:lstStyle/>
          <a:p>
            <a:pPr>
              <a:spcBef>
                <a:spcPts val="600"/>
              </a:spcBef>
              <a:spcAft>
                <a:spcPts val="600"/>
              </a:spcAft>
              <a:defRPr/>
            </a:pPr>
            <a:r>
              <a:rPr lang="en-US" sz="2400" dirty="0">
                <a:solidFill>
                  <a:schemeClr val="bg2">
                    <a:lumMod val="75000"/>
                  </a:schemeClr>
                </a:solidFill>
                <a:latin typeface="Calibri" pitchFamily="34" charset="0"/>
                <a:ea typeface="+mn-ea"/>
                <a:cs typeface="+mn-cs"/>
              </a:rPr>
              <a:t>Clocks: deterministic equations</a:t>
            </a:r>
          </a:p>
        </p:txBody>
      </p:sp>
      <p:sp>
        <p:nvSpPr>
          <p:cNvPr id="8" name="Text Box 4"/>
          <p:cNvSpPr txBox="1">
            <a:spLocks noChangeArrowheads="1"/>
          </p:cNvSpPr>
          <p:nvPr/>
        </p:nvSpPr>
        <p:spPr bwMode="auto">
          <a:xfrm>
            <a:off x="5076825" y="3141663"/>
            <a:ext cx="4067175" cy="460375"/>
          </a:xfrm>
          <a:prstGeom prst="rect">
            <a:avLst/>
          </a:prstGeom>
          <a:solidFill>
            <a:srgbClr val="E1E6F1"/>
          </a:solidFill>
          <a:ln w="9525">
            <a:noFill/>
            <a:miter lim="800000"/>
            <a:headEnd/>
            <a:tailEnd/>
          </a:ln>
        </p:spPr>
        <p:txBody>
          <a:bodyPr>
            <a:spAutoFit/>
          </a:bodyPr>
          <a:lstStyle/>
          <a:p>
            <a:pPr algn="r">
              <a:spcBef>
                <a:spcPts val="600"/>
              </a:spcBef>
              <a:spcAft>
                <a:spcPts val="600"/>
              </a:spcAft>
              <a:defRPr/>
            </a:pPr>
            <a:r>
              <a:rPr lang="en-US" sz="2400" dirty="0">
                <a:solidFill>
                  <a:schemeClr val="bg2">
                    <a:lumMod val="75000"/>
                  </a:schemeClr>
                </a:solidFill>
                <a:latin typeface="Calibri" pitchFamily="34" charset="0"/>
                <a:ea typeface="+mn-ea"/>
                <a:cs typeface="+mn-cs"/>
              </a:rPr>
              <a:t>Clouds: statistical distributions</a:t>
            </a:r>
          </a:p>
        </p:txBody>
      </p:sp>
      <p:sp>
        <p:nvSpPr>
          <p:cNvPr id="9" name="Text Box 4"/>
          <p:cNvSpPr txBox="1">
            <a:spLocks noChangeArrowheads="1"/>
          </p:cNvSpPr>
          <p:nvPr/>
        </p:nvSpPr>
        <p:spPr bwMode="auto">
          <a:xfrm>
            <a:off x="5076825" y="6396038"/>
            <a:ext cx="4067175" cy="461962"/>
          </a:xfrm>
          <a:prstGeom prst="rect">
            <a:avLst/>
          </a:prstGeom>
          <a:solidFill>
            <a:srgbClr val="E1E6F1"/>
          </a:solidFill>
          <a:ln w="9525">
            <a:noFill/>
            <a:miter lim="800000"/>
            <a:headEnd/>
            <a:tailEnd/>
          </a:ln>
        </p:spPr>
        <p:txBody>
          <a:bodyPr>
            <a:spAutoFit/>
          </a:bodyPr>
          <a:lstStyle/>
          <a:p>
            <a:pPr algn="r">
              <a:spcBef>
                <a:spcPts val="600"/>
              </a:spcBef>
              <a:spcAft>
                <a:spcPts val="600"/>
              </a:spcAft>
              <a:defRPr/>
            </a:pPr>
            <a:r>
              <a:rPr lang="en-US" sz="2400" dirty="0">
                <a:solidFill>
                  <a:schemeClr val="bg2">
                    <a:lumMod val="75000"/>
                  </a:schemeClr>
                </a:solidFill>
                <a:latin typeface="Calibri" pitchFamily="34" charset="0"/>
                <a:ea typeface="+mn-ea"/>
                <a:cs typeface="+mn-cs"/>
              </a:rPr>
              <a:t>Ants: emerging </a:t>
            </a:r>
            <a:r>
              <a:rPr lang="en-US" sz="2400" dirty="0" err="1">
                <a:solidFill>
                  <a:schemeClr val="bg2">
                    <a:lumMod val="75000"/>
                  </a:schemeClr>
                </a:solidFill>
                <a:latin typeface="Calibri" pitchFamily="34" charset="0"/>
                <a:ea typeface="+mn-ea"/>
                <a:cs typeface="+mn-cs"/>
              </a:rPr>
              <a:t>behaviour</a:t>
            </a:r>
            <a:endParaRPr lang="en-US" sz="2400" dirty="0">
              <a:solidFill>
                <a:schemeClr val="bg2">
                  <a:lumMod val="75000"/>
                </a:schemeClr>
              </a:solidFill>
              <a:latin typeface="Calibri" pitchFamily="34" charset="0"/>
              <a:ea typeface="+mn-ea"/>
              <a:cs typeface="+mn-cs"/>
            </a:endParaRPr>
          </a:p>
        </p:txBody>
      </p:sp>
    </p:spTree>
    <p:extLst>
      <p:ext uri="{BB962C8B-B14F-4D97-AF65-F5344CB8AC3E}">
        <p14:creationId xmlns:p14="http://schemas.microsoft.com/office/powerpoint/2010/main" val="3048128675"/>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29" name="Title 1"/>
          <p:cNvSpPr>
            <a:spLocks noGrp="1"/>
          </p:cNvSpPr>
          <p:nvPr>
            <p:ph type="title"/>
          </p:nvPr>
        </p:nvSpPr>
        <p:spPr/>
        <p:txBody>
          <a:bodyPr/>
          <a:lstStyle/>
          <a:p>
            <a:r>
              <a:rPr lang="en-US" dirty="0" smtClean="0">
                <a:latin typeface="Calibri" charset="0"/>
              </a:rPr>
              <a:t>Pattern-</a:t>
            </a:r>
            <a:r>
              <a:rPr lang="en-US" dirty="0">
                <a:latin typeface="Calibri" charset="0"/>
              </a:rPr>
              <a:t>based land </a:t>
            </a:r>
            <a:r>
              <a:rPr lang="en-US" dirty="0" smtClean="0">
                <a:latin typeface="Calibri" charset="0"/>
              </a:rPr>
              <a:t>change </a:t>
            </a:r>
            <a:r>
              <a:rPr lang="en-US" dirty="0">
                <a:latin typeface="Calibri" charset="0"/>
              </a:rPr>
              <a:t>models </a:t>
            </a:r>
          </a:p>
        </p:txBody>
      </p:sp>
      <p:pic>
        <p:nvPicPr>
          <p:cNvPr id="27" name="Picture 26" descr="Macintosh HD:Users:pedro:Desktop:Captura de Tela 2013-03-19 às 15.22.04.png"/>
          <p:cNvPicPr/>
          <p:nvPr/>
        </p:nvPicPr>
        <p:blipFill>
          <a:blip r:embed="rId3">
            <a:extLst>
              <a:ext uri="{28A0092B-C50C-407E-A947-70E740481C1C}">
                <a14:useLocalDpi xmlns:a14="http://schemas.microsoft.com/office/drawing/2010/main"/>
              </a:ext>
            </a:extLst>
          </a:blip>
          <a:srcRect/>
          <a:stretch>
            <a:fillRect/>
          </a:stretch>
        </p:blipFill>
        <p:spPr bwMode="auto">
          <a:xfrm>
            <a:off x="755576" y="1196752"/>
            <a:ext cx="7776864" cy="5040560"/>
          </a:xfrm>
          <a:prstGeom prst="rect">
            <a:avLst/>
          </a:prstGeom>
          <a:noFill/>
          <a:ln>
            <a:noFill/>
          </a:ln>
        </p:spPr>
      </p:pic>
    </p:spTree>
    <p:extLst>
      <p:ext uri="{BB962C8B-B14F-4D97-AF65-F5344CB8AC3E}">
        <p14:creationId xmlns:p14="http://schemas.microsoft.com/office/powerpoint/2010/main" val="1343635859"/>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pattern-based land change model </a:t>
            </a:r>
            <a:endParaRPr lang="en-US" dirty="0"/>
          </a:p>
        </p:txBody>
      </p:sp>
      <p:pic>
        <p:nvPicPr>
          <p:cNvPr id="3" name="Imagem 6"/>
          <p:cNvPicPr/>
          <p:nvPr/>
        </p:nvPicPr>
        <p:blipFill>
          <a:blip r:embed="rId2"/>
          <a:srcRect/>
          <a:stretch>
            <a:fillRect/>
          </a:stretch>
        </p:blipFill>
        <p:spPr bwMode="auto">
          <a:xfrm>
            <a:off x="827584" y="1196752"/>
            <a:ext cx="7560840" cy="5328592"/>
          </a:xfrm>
          <a:prstGeom prst="rect">
            <a:avLst/>
          </a:prstGeom>
          <a:noFill/>
          <a:ln w="9525">
            <a:noFill/>
            <a:miter lim="800000"/>
            <a:headEnd/>
            <a:tailEnd/>
          </a:ln>
        </p:spPr>
      </p:pic>
    </p:spTree>
    <p:extLst>
      <p:ext uri="{BB962C8B-B14F-4D97-AF65-F5344CB8AC3E}">
        <p14:creationId xmlns:p14="http://schemas.microsoft.com/office/powerpoint/2010/main" val="1238147293"/>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good are statistical models? </a:t>
            </a:r>
            <a:endParaRPr lang="en-US" dirty="0"/>
          </a:p>
        </p:txBody>
      </p:sp>
      <p:graphicFrame>
        <p:nvGraphicFramePr>
          <p:cNvPr id="3" name="Gráfico 38"/>
          <p:cNvGraphicFramePr/>
          <p:nvPr>
            <p:extLst>
              <p:ext uri="{D42A27DB-BD31-4B8C-83A1-F6EECF244321}">
                <p14:modId xmlns:p14="http://schemas.microsoft.com/office/powerpoint/2010/main" val="524098531"/>
              </p:ext>
            </p:extLst>
          </p:nvPr>
        </p:nvGraphicFramePr>
        <p:xfrm>
          <a:off x="539552" y="1124744"/>
          <a:ext cx="8424936" cy="56166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2873858"/>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2"/>
          <p:cNvGrpSpPr>
            <a:grpSpLocks/>
          </p:cNvGrpSpPr>
          <p:nvPr/>
        </p:nvGrpSpPr>
        <p:grpSpPr bwMode="auto">
          <a:xfrm>
            <a:off x="485206" y="1916112"/>
            <a:ext cx="8658794" cy="4645235"/>
            <a:chOff x="44450" y="1916113"/>
            <a:chExt cx="9099550" cy="4616450"/>
          </a:xfrm>
        </p:grpSpPr>
        <p:pic>
          <p:nvPicPr>
            <p:cNvPr id="8197" name="Picture 2" descr="prodes200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49888" y="2795465"/>
              <a:ext cx="3579813" cy="2750754"/>
            </a:xfrm>
            <a:prstGeom prst="rect">
              <a:avLst/>
            </a:prstGeom>
            <a:noFill/>
            <a:ln w="9525">
              <a:noFill/>
              <a:miter lim="800000"/>
              <a:headEnd/>
              <a:tailEnd/>
            </a:ln>
          </p:spPr>
        </p:pic>
        <p:sp>
          <p:nvSpPr>
            <p:cNvPr id="8198" name="Line 6"/>
            <p:cNvSpPr>
              <a:spLocks noChangeShapeType="1"/>
            </p:cNvSpPr>
            <p:nvPr/>
          </p:nvSpPr>
          <p:spPr bwMode="auto">
            <a:xfrm>
              <a:off x="5091113" y="4184335"/>
              <a:ext cx="360363" cy="0"/>
            </a:xfrm>
            <a:prstGeom prst="line">
              <a:avLst/>
            </a:prstGeom>
            <a:noFill/>
            <a:ln w="50800">
              <a:solidFill>
                <a:schemeClr val="tx1"/>
              </a:solidFill>
              <a:round/>
              <a:headEnd/>
              <a:tailEnd type="triangle" w="med" len="med"/>
            </a:ln>
          </p:spPr>
          <p:txBody>
            <a:bodyPr/>
            <a:lstStyle/>
            <a:p>
              <a:endParaRPr lang="en-US"/>
            </a:p>
          </p:txBody>
        </p:sp>
        <p:sp>
          <p:nvSpPr>
            <p:cNvPr id="8199" name="AutoShape 7"/>
            <p:cNvSpPr>
              <a:spLocks/>
            </p:cNvSpPr>
            <p:nvPr/>
          </p:nvSpPr>
          <p:spPr bwMode="auto">
            <a:xfrm>
              <a:off x="4875213" y="1916113"/>
              <a:ext cx="144463" cy="4536442"/>
            </a:xfrm>
            <a:prstGeom prst="rightBracket">
              <a:avLst>
                <a:gd name="adj" fmla="val 261684"/>
              </a:avLst>
            </a:prstGeom>
            <a:noFill/>
            <a:ln w="25400">
              <a:solidFill>
                <a:schemeClr val="tx1"/>
              </a:solidFill>
              <a:round/>
              <a:headEnd/>
              <a:tailEnd/>
            </a:ln>
          </p:spPr>
          <p:txBody>
            <a:bodyPr wrap="none" anchor="ctr"/>
            <a:lstStyle/>
            <a:p>
              <a:endParaRPr lang="pt-BR">
                <a:latin typeface="Humnst777 BT" pitchFamily="34" charset="0"/>
              </a:endParaRPr>
            </a:p>
          </p:txBody>
        </p:sp>
        <p:pic>
          <p:nvPicPr>
            <p:cNvPr id="8200" name="Picture 8" descr="dv11805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4775" y="2060556"/>
              <a:ext cx="4810125" cy="1369822"/>
            </a:xfrm>
            <a:prstGeom prst="rect">
              <a:avLst/>
            </a:prstGeom>
            <a:noFill/>
            <a:ln w="9525">
              <a:solidFill>
                <a:schemeClr val="tx1"/>
              </a:solidFill>
              <a:miter lim="800000"/>
              <a:headEnd/>
              <a:tailEnd/>
            </a:ln>
          </p:spPr>
        </p:pic>
        <p:pic>
          <p:nvPicPr>
            <p:cNvPr id="8201" name="Picture 9" descr="sb10065779d-00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4775" y="5008132"/>
              <a:ext cx="4803775" cy="1299982"/>
            </a:xfrm>
            <a:prstGeom prst="rect">
              <a:avLst/>
            </a:prstGeom>
            <a:noFill/>
            <a:ln w="9525">
              <a:solidFill>
                <a:schemeClr val="tx1"/>
              </a:solidFill>
              <a:miter lim="800000"/>
              <a:headEnd/>
              <a:tailEnd/>
            </a:ln>
          </p:spPr>
        </p:pic>
        <p:pic>
          <p:nvPicPr>
            <p:cNvPr id="8202" name="Picture 10" descr="sb10069833a-00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4775" y="3519264"/>
              <a:ext cx="4787900" cy="1368234"/>
            </a:xfrm>
            <a:prstGeom prst="rect">
              <a:avLst/>
            </a:prstGeom>
            <a:noFill/>
            <a:ln w="9525">
              <a:solidFill>
                <a:schemeClr val="tx1"/>
              </a:solidFill>
              <a:miter lim="800000"/>
              <a:headEnd/>
              <a:tailEnd/>
            </a:ln>
          </p:spPr>
        </p:pic>
        <p:sp>
          <p:nvSpPr>
            <p:cNvPr id="8203" name="CaixaDeTexto 14"/>
            <p:cNvSpPr txBox="1">
              <a:spLocks noChangeArrowheads="1"/>
            </p:cNvSpPr>
            <p:nvPr/>
          </p:nvSpPr>
          <p:spPr bwMode="auto">
            <a:xfrm>
              <a:off x="44450" y="6301763"/>
              <a:ext cx="1350919" cy="230800"/>
            </a:xfrm>
            <a:prstGeom prst="rect">
              <a:avLst/>
            </a:prstGeom>
            <a:noFill/>
            <a:ln w="9525">
              <a:noFill/>
              <a:miter lim="800000"/>
              <a:headEnd/>
              <a:tailEnd/>
            </a:ln>
          </p:spPr>
          <p:txBody>
            <a:bodyPr>
              <a:spAutoFit/>
            </a:bodyPr>
            <a:lstStyle/>
            <a:p>
              <a:r>
                <a:rPr lang="en-US" sz="900">
                  <a:latin typeface="Humnst777 BT" pitchFamily="34" charset="0"/>
                </a:rPr>
                <a:t>(Getty Images, 2008)</a:t>
              </a:r>
            </a:p>
          </p:txBody>
        </p:sp>
        <p:sp>
          <p:nvSpPr>
            <p:cNvPr id="8204" name="CaixaDeTexto 15"/>
            <p:cNvSpPr txBox="1">
              <a:spLocks noChangeArrowheads="1"/>
            </p:cNvSpPr>
            <p:nvPr/>
          </p:nvSpPr>
          <p:spPr bwMode="auto">
            <a:xfrm>
              <a:off x="8077200" y="5217652"/>
              <a:ext cx="1066800" cy="230832"/>
            </a:xfrm>
            <a:prstGeom prst="rect">
              <a:avLst/>
            </a:prstGeom>
            <a:noFill/>
            <a:ln w="9525">
              <a:noFill/>
              <a:miter lim="800000"/>
              <a:headEnd/>
              <a:tailEnd/>
            </a:ln>
          </p:spPr>
          <p:txBody>
            <a:bodyPr wrap="square">
              <a:spAutoFit/>
            </a:bodyPr>
            <a:lstStyle/>
            <a:p>
              <a:r>
                <a:rPr lang="en-US" sz="900" dirty="0">
                  <a:latin typeface="Humnst777 BT" pitchFamily="34" charset="0"/>
                </a:rPr>
                <a:t>(PRODES, 2008)</a:t>
              </a:r>
            </a:p>
          </p:txBody>
        </p:sp>
      </p:grpSp>
      <p:sp>
        <p:nvSpPr>
          <p:cNvPr id="4" name="CaixaDeTexto 3"/>
          <p:cNvSpPr txBox="1"/>
          <p:nvPr/>
        </p:nvSpPr>
        <p:spPr bwMode="auto">
          <a:xfrm>
            <a:off x="6136434" y="6455534"/>
            <a:ext cx="3007566" cy="400110"/>
          </a:xfrm>
          <a:prstGeom prst="rect">
            <a:avLst/>
          </a:prstGeom>
          <a:noFill/>
          <a:ln w="9525">
            <a:noFill/>
            <a:miter lim="800000"/>
            <a:headEnd/>
            <a:tailEnd/>
          </a:ln>
        </p:spPr>
        <p:txBody>
          <a:bodyPr wrap="square" rtlCol="0">
            <a:spAutoFit/>
          </a:bodyPr>
          <a:lstStyle/>
          <a:p>
            <a:pPr algn="ctr">
              <a:spcBef>
                <a:spcPct val="50000"/>
              </a:spcBef>
            </a:pPr>
            <a:r>
              <a:rPr lang="pt-BR" sz="2000" dirty="0" err="1" smtClean="0">
                <a:latin typeface="Calibri"/>
                <a:cs typeface="Calibri"/>
              </a:rPr>
              <a:t>source</a:t>
            </a:r>
            <a:r>
              <a:rPr lang="pt-BR" sz="2000" dirty="0" smtClean="0">
                <a:latin typeface="Calibri"/>
                <a:cs typeface="Calibri"/>
              </a:rPr>
              <a:t>: Espindola, 2012</a:t>
            </a:r>
            <a:endParaRPr lang="en-US" sz="2000" dirty="0" smtClean="0">
              <a:latin typeface="Calibri"/>
              <a:cs typeface="Calibri"/>
            </a:endParaRPr>
          </a:p>
        </p:txBody>
      </p:sp>
      <p:sp>
        <p:nvSpPr>
          <p:cNvPr id="3" name="Title 2"/>
          <p:cNvSpPr>
            <a:spLocks noGrp="1"/>
          </p:cNvSpPr>
          <p:nvPr>
            <p:ph type="title"/>
          </p:nvPr>
        </p:nvSpPr>
        <p:spPr>
          <a:xfrm>
            <a:off x="685800" y="718813"/>
            <a:ext cx="8153400" cy="762000"/>
          </a:xfrm>
        </p:spPr>
        <p:txBody>
          <a:bodyPr/>
          <a:lstStyle/>
          <a:p>
            <a:r>
              <a:rPr lang="en-US" dirty="0" smtClean="0">
                <a:solidFill>
                  <a:schemeClr val="bg2">
                    <a:lumMod val="75000"/>
                  </a:schemeClr>
                </a:solidFill>
                <a:latin typeface="Calibri"/>
                <a:cs typeface="Calibri"/>
              </a:rPr>
              <a:t>Long term gains: understanding the tradeoffs between land use, emissions and biodiversity</a:t>
            </a:r>
            <a:r>
              <a:rPr lang="en-US" dirty="0">
                <a:solidFill>
                  <a:schemeClr val="bg2">
                    <a:lumMod val="75000"/>
                  </a:schemeClr>
                </a:solidFill>
                <a:latin typeface="Calibri"/>
                <a:cs typeface="Calibri"/>
              </a:rPr>
              <a:t/>
            </a:r>
            <a:br>
              <a:rPr lang="en-US" dirty="0">
                <a:solidFill>
                  <a:schemeClr val="bg2">
                    <a:lumMod val="75000"/>
                  </a:schemeClr>
                </a:solidFill>
                <a:latin typeface="Calibri"/>
                <a:cs typeface="Calibri"/>
              </a:rPr>
            </a:br>
            <a:endParaRPr lang="en-US" dirty="0"/>
          </a:p>
        </p:txBody>
      </p:sp>
    </p:spTree>
    <p:extLst>
      <p:ext uri="{BB962C8B-B14F-4D97-AF65-F5344CB8AC3E}">
        <p14:creationId xmlns:p14="http://schemas.microsoft.com/office/powerpoint/2010/main" val="36277849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from the classics: Milton Santos</a:t>
            </a:r>
            <a:endParaRPr lang="en-US" dirty="0"/>
          </a:p>
        </p:txBody>
      </p:sp>
      <p:sp>
        <p:nvSpPr>
          <p:cNvPr id="3" name="Rectangle 2"/>
          <p:cNvSpPr/>
          <p:nvPr/>
        </p:nvSpPr>
        <p:spPr>
          <a:xfrm>
            <a:off x="685800" y="1474862"/>
            <a:ext cx="8345085" cy="1706108"/>
          </a:xfrm>
          <a:prstGeom prst="rect">
            <a:avLst/>
          </a:prstGeom>
          <a:solidFill>
            <a:schemeClr val="bg1">
              <a:lumMod val="95000"/>
            </a:schemeClr>
          </a:solidFill>
        </p:spPr>
        <p:txBody>
          <a:bodyPr wrap="square">
            <a:spAutoFit/>
          </a:bodyPr>
          <a:lstStyle/>
          <a:p>
            <a:pPr>
              <a:lnSpc>
                <a:spcPct val="120000"/>
              </a:lnSpc>
            </a:pPr>
            <a:r>
              <a:rPr lang="en-US" sz="2200" dirty="0">
                <a:solidFill>
                  <a:schemeClr val="bg2">
                    <a:lumMod val="75000"/>
                  </a:schemeClr>
                </a:solidFill>
                <a:latin typeface="Georgia"/>
                <a:cs typeface="Georgia"/>
              </a:rPr>
              <a:t>“Forma, </a:t>
            </a:r>
            <a:r>
              <a:rPr lang="en-US" sz="2200" dirty="0" err="1">
                <a:solidFill>
                  <a:schemeClr val="bg2">
                    <a:lumMod val="75000"/>
                  </a:schemeClr>
                </a:solidFill>
                <a:latin typeface="Georgia"/>
                <a:cs typeface="Georgia"/>
              </a:rPr>
              <a:t>função</a:t>
            </a:r>
            <a:r>
              <a:rPr lang="en-US" sz="2200" dirty="0">
                <a:solidFill>
                  <a:schemeClr val="bg2">
                    <a:lumMod val="75000"/>
                  </a:schemeClr>
                </a:solidFill>
                <a:latin typeface="Georgia"/>
                <a:cs typeface="Georgia"/>
              </a:rPr>
              <a:t>, </a:t>
            </a:r>
            <a:r>
              <a:rPr lang="en-US" sz="2200" dirty="0" err="1">
                <a:solidFill>
                  <a:schemeClr val="bg2">
                    <a:lumMod val="75000"/>
                  </a:schemeClr>
                </a:solidFill>
                <a:latin typeface="Georgia"/>
                <a:cs typeface="Georgia"/>
              </a:rPr>
              <a:t>estrutura</a:t>
            </a:r>
            <a:r>
              <a:rPr lang="en-US" sz="2200" dirty="0">
                <a:solidFill>
                  <a:schemeClr val="bg2">
                    <a:lumMod val="75000"/>
                  </a:schemeClr>
                </a:solidFill>
                <a:latin typeface="Georgia"/>
                <a:cs typeface="Georgia"/>
              </a:rPr>
              <a:t> e </a:t>
            </a:r>
            <a:r>
              <a:rPr lang="en-US" sz="2200" dirty="0" err="1" smtClean="0">
                <a:solidFill>
                  <a:schemeClr val="bg2">
                    <a:lumMod val="75000"/>
                  </a:schemeClr>
                </a:solidFill>
                <a:latin typeface="Georgia"/>
                <a:cs typeface="Georgia"/>
              </a:rPr>
              <a:t>processo</a:t>
            </a:r>
            <a:r>
              <a:rPr lang="en-US" sz="2200" dirty="0" smtClean="0">
                <a:solidFill>
                  <a:schemeClr val="bg2">
                    <a:lumMod val="75000"/>
                  </a:schemeClr>
                </a:solidFill>
                <a:latin typeface="Georgia"/>
                <a:cs typeface="Georgia"/>
              </a:rPr>
              <a:t>, </a:t>
            </a:r>
            <a:r>
              <a:rPr lang="en-US" sz="2200" dirty="0" err="1">
                <a:solidFill>
                  <a:schemeClr val="bg2">
                    <a:lumMod val="75000"/>
                  </a:schemeClr>
                </a:solidFill>
                <a:latin typeface="Georgia"/>
                <a:cs typeface="Georgia"/>
              </a:rPr>
              <a:t>t</a:t>
            </a:r>
            <a:r>
              <a:rPr lang="en-US" sz="2200" dirty="0" err="1" smtClean="0">
                <a:solidFill>
                  <a:schemeClr val="bg2">
                    <a:lumMod val="75000"/>
                  </a:schemeClr>
                </a:solidFill>
                <a:latin typeface="Georgia"/>
                <a:cs typeface="Georgia"/>
              </a:rPr>
              <a:t>omados</a:t>
            </a:r>
            <a:r>
              <a:rPr lang="en-US" sz="2200" dirty="0" smtClean="0">
                <a:solidFill>
                  <a:schemeClr val="bg2">
                    <a:lumMod val="75000"/>
                  </a:schemeClr>
                </a:solidFill>
                <a:latin typeface="Georgia"/>
                <a:cs typeface="Georgia"/>
              </a:rPr>
              <a:t> </a:t>
            </a:r>
            <a:r>
              <a:rPr lang="en-US" sz="2200" dirty="0" err="1" smtClean="0">
                <a:solidFill>
                  <a:schemeClr val="bg2">
                    <a:lumMod val="75000"/>
                  </a:schemeClr>
                </a:solidFill>
                <a:latin typeface="Georgia"/>
                <a:cs typeface="Georgia"/>
              </a:rPr>
              <a:t>individualmente</a:t>
            </a:r>
            <a:r>
              <a:rPr lang="en-US" sz="2200" dirty="0" smtClean="0">
                <a:solidFill>
                  <a:schemeClr val="bg2">
                    <a:lumMod val="75000"/>
                  </a:schemeClr>
                </a:solidFill>
                <a:latin typeface="Georgia"/>
                <a:cs typeface="Georgia"/>
              </a:rPr>
              <a:t>, </a:t>
            </a:r>
            <a:r>
              <a:rPr lang="en-US" sz="2200" dirty="0" err="1">
                <a:solidFill>
                  <a:schemeClr val="bg2">
                    <a:lumMod val="75000"/>
                  </a:schemeClr>
                </a:solidFill>
                <a:latin typeface="Georgia"/>
                <a:cs typeface="Georgia"/>
              </a:rPr>
              <a:t>apresentam</a:t>
            </a:r>
            <a:r>
              <a:rPr lang="en-US" sz="2200" dirty="0">
                <a:solidFill>
                  <a:schemeClr val="bg2">
                    <a:lumMod val="75000"/>
                  </a:schemeClr>
                </a:solidFill>
                <a:latin typeface="Georgia"/>
                <a:cs typeface="Georgia"/>
              </a:rPr>
              <a:t> </a:t>
            </a:r>
            <a:r>
              <a:rPr lang="en-US" sz="2200" dirty="0" err="1">
                <a:solidFill>
                  <a:schemeClr val="bg2">
                    <a:lumMod val="75000"/>
                  </a:schemeClr>
                </a:solidFill>
                <a:latin typeface="Georgia"/>
                <a:cs typeface="Georgia"/>
              </a:rPr>
              <a:t>apenas</a:t>
            </a:r>
            <a:r>
              <a:rPr lang="en-US" sz="2200" dirty="0">
                <a:solidFill>
                  <a:schemeClr val="bg2">
                    <a:lumMod val="75000"/>
                  </a:schemeClr>
                </a:solidFill>
                <a:latin typeface="Georgia"/>
                <a:cs typeface="Georgia"/>
              </a:rPr>
              <a:t> </a:t>
            </a:r>
            <a:r>
              <a:rPr lang="en-US" sz="2200" dirty="0" err="1" smtClean="0">
                <a:solidFill>
                  <a:schemeClr val="bg2">
                    <a:lumMod val="75000"/>
                  </a:schemeClr>
                </a:solidFill>
                <a:latin typeface="Georgia"/>
                <a:cs typeface="Georgia"/>
              </a:rPr>
              <a:t>realidades</a:t>
            </a:r>
            <a:r>
              <a:rPr lang="en-US" sz="2200" dirty="0" smtClean="0">
                <a:solidFill>
                  <a:schemeClr val="bg2">
                    <a:lumMod val="75000"/>
                  </a:schemeClr>
                </a:solidFill>
                <a:latin typeface="Georgia"/>
                <a:cs typeface="Georgia"/>
              </a:rPr>
              <a:t> </a:t>
            </a:r>
            <a:r>
              <a:rPr lang="en-US" sz="2200" dirty="0" err="1">
                <a:solidFill>
                  <a:schemeClr val="bg2">
                    <a:lumMod val="75000"/>
                  </a:schemeClr>
                </a:solidFill>
                <a:latin typeface="Georgia"/>
                <a:cs typeface="Georgia"/>
              </a:rPr>
              <a:t>limitadas</a:t>
            </a:r>
            <a:r>
              <a:rPr lang="en-US" sz="2200" dirty="0">
                <a:solidFill>
                  <a:schemeClr val="bg2">
                    <a:lumMod val="75000"/>
                  </a:schemeClr>
                </a:solidFill>
                <a:latin typeface="Georgia"/>
                <a:cs typeface="Georgia"/>
              </a:rPr>
              <a:t> do </a:t>
            </a:r>
            <a:r>
              <a:rPr lang="en-US" sz="2200" dirty="0" err="1">
                <a:solidFill>
                  <a:schemeClr val="bg2">
                    <a:lumMod val="75000"/>
                  </a:schemeClr>
                </a:solidFill>
                <a:latin typeface="Georgia"/>
                <a:cs typeface="Georgia"/>
              </a:rPr>
              <a:t>mundo</a:t>
            </a:r>
            <a:r>
              <a:rPr lang="en-US" sz="2200" dirty="0">
                <a:solidFill>
                  <a:schemeClr val="bg2">
                    <a:lumMod val="75000"/>
                  </a:schemeClr>
                </a:solidFill>
                <a:latin typeface="Georgia"/>
                <a:cs typeface="Georgia"/>
              </a:rPr>
              <a:t>. </a:t>
            </a:r>
            <a:r>
              <a:rPr lang="en-US" sz="2200" dirty="0" err="1">
                <a:solidFill>
                  <a:schemeClr val="bg2">
                    <a:lumMod val="75000"/>
                  </a:schemeClr>
                </a:solidFill>
                <a:latin typeface="Georgia"/>
                <a:cs typeface="Georgia"/>
              </a:rPr>
              <a:t>Considerados</a:t>
            </a:r>
            <a:r>
              <a:rPr lang="en-US" sz="2200" dirty="0">
                <a:solidFill>
                  <a:schemeClr val="bg2">
                    <a:lumMod val="75000"/>
                  </a:schemeClr>
                </a:solidFill>
                <a:latin typeface="Georgia"/>
                <a:cs typeface="Georgia"/>
              </a:rPr>
              <a:t> </a:t>
            </a:r>
            <a:r>
              <a:rPr lang="en-US" sz="2200" dirty="0" err="1">
                <a:solidFill>
                  <a:schemeClr val="bg2">
                    <a:lumMod val="75000"/>
                  </a:schemeClr>
                </a:solidFill>
                <a:latin typeface="Georgia"/>
                <a:cs typeface="Georgia"/>
              </a:rPr>
              <a:t>em</a:t>
            </a:r>
            <a:r>
              <a:rPr lang="en-US" sz="2200" dirty="0">
                <a:solidFill>
                  <a:schemeClr val="bg2">
                    <a:lumMod val="75000"/>
                  </a:schemeClr>
                </a:solidFill>
                <a:latin typeface="Georgia"/>
                <a:cs typeface="Georgia"/>
              </a:rPr>
              <a:t> </a:t>
            </a:r>
            <a:r>
              <a:rPr lang="en-US" sz="2200" dirty="0" err="1" smtClean="0">
                <a:solidFill>
                  <a:schemeClr val="bg2">
                    <a:lumMod val="75000"/>
                  </a:schemeClr>
                </a:solidFill>
                <a:latin typeface="Georgia"/>
                <a:cs typeface="Georgia"/>
              </a:rPr>
              <a:t>conjunto</a:t>
            </a:r>
            <a:r>
              <a:rPr lang="en-US" sz="2200" dirty="0" smtClean="0">
                <a:solidFill>
                  <a:schemeClr val="bg2">
                    <a:lumMod val="75000"/>
                  </a:schemeClr>
                </a:solidFill>
                <a:latin typeface="Georgia"/>
                <a:cs typeface="Georgia"/>
              </a:rPr>
              <a:t>, </a:t>
            </a:r>
            <a:r>
              <a:rPr lang="en-US" sz="2200" dirty="0" err="1" smtClean="0">
                <a:solidFill>
                  <a:schemeClr val="bg2">
                    <a:lumMod val="75000"/>
                  </a:schemeClr>
                </a:solidFill>
                <a:latin typeface="Georgia"/>
                <a:cs typeface="Georgia"/>
              </a:rPr>
              <a:t>esses</a:t>
            </a:r>
            <a:r>
              <a:rPr lang="en-US" sz="2200" dirty="0" smtClean="0">
                <a:solidFill>
                  <a:schemeClr val="bg2">
                    <a:lumMod val="75000"/>
                  </a:schemeClr>
                </a:solidFill>
                <a:latin typeface="Georgia"/>
                <a:cs typeface="Georgia"/>
              </a:rPr>
              <a:t> </a:t>
            </a:r>
            <a:r>
              <a:rPr lang="en-US" sz="2200" dirty="0" err="1" smtClean="0">
                <a:solidFill>
                  <a:schemeClr val="bg2">
                    <a:lumMod val="75000"/>
                  </a:schemeClr>
                </a:solidFill>
                <a:latin typeface="Georgia"/>
                <a:cs typeface="Georgia"/>
              </a:rPr>
              <a:t>conceitos</a:t>
            </a:r>
            <a:r>
              <a:rPr lang="en-US" sz="2200" dirty="0" smtClean="0">
                <a:solidFill>
                  <a:schemeClr val="bg2">
                    <a:lumMod val="75000"/>
                  </a:schemeClr>
                </a:solidFill>
                <a:latin typeface="Georgia"/>
                <a:cs typeface="Georgia"/>
              </a:rPr>
              <a:t> </a:t>
            </a:r>
            <a:r>
              <a:rPr lang="en-US" sz="2200" dirty="0" err="1" smtClean="0">
                <a:solidFill>
                  <a:schemeClr val="bg2">
                    <a:lumMod val="75000"/>
                  </a:schemeClr>
                </a:solidFill>
                <a:latin typeface="Georgia"/>
                <a:cs typeface="Georgia"/>
              </a:rPr>
              <a:t>constroem</a:t>
            </a:r>
            <a:r>
              <a:rPr lang="en-US" sz="2200" dirty="0" smtClean="0">
                <a:solidFill>
                  <a:schemeClr val="bg2">
                    <a:lumMod val="75000"/>
                  </a:schemeClr>
                </a:solidFill>
                <a:latin typeface="Georgia"/>
                <a:cs typeface="Georgia"/>
              </a:rPr>
              <a:t> </a:t>
            </a:r>
            <a:r>
              <a:rPr lang="en-US" sz="2200" dirty="0" err="1">
                <a:solidFill>
                  <a:schemeClr val="bg2">
                    <a:lumMod val="75000"/>
                  </a:schemeClr>
                </a:solidFill>
                <a:latin typeface="Georgia"/>
                <a:cs typeface="Georgia"/>
              </a:rPr>
              <a:t>uma</a:t>
            </a:r>
            <a:r>
              <a:rPr lang="en-US" sz="2200" dirty="0">
                <a:solidFill>
                  <a:schemeClr val="bg2">
                    <a:lumMod val="75000"/>
                  </a:schemeClr>
                </a:solidFill>
                <a:latin typeface="Georgia"/>
                <a:cs typeface="Georgia"/>
              </a:rPr>
              <a:t> base </a:t>
            </a:r>
            <a:r>
              <a:rPr lang="en-US" sz="2200" dirty="0" err="1">
                <a:solidFill>
                  <a:schemeClr val="bg2">
                    <a:lumMod val="75000"/>
                  </a:schemeClr>
                </a:solidFill>
                <a:latin typeface="Georgia"/>
                <a:cs typeface="Georgia"/>
              </a:rPr>
              <a:t>teórica</a:t>
            </a:r>
            <a:r>
              <a:rPr lang="en-US" sz="2200" dirty="0">
                <a:solidFill>
                  <a:schemeClr val="bg2">
                    <a:lumMod val="75000"/>
                  </a:schemeClr>
                </a:solidFill>
                <a:latin typeface="Georgia"/>
                <a:cs typeface="Georgia"/>
              </a:rPr>
              <a:t> </a:t>
            </a:r>
            <a:r>
              <a:rPr lang="en-US" sz="2200" dirty="0" smtClean="0">
                <a:solidFill>
                  <a:schemeClr val="bg2">
                    <a:lumMod val="75000"/>
                  </a:schemeClr>
                </a:solidFill>
                <a:latin typeface="Georgia"/>
                <a:cs typeface="Georgia"/>
              </a:rPr>
              <a:t>a </a:t>
            </a:r>
            <a:r>
              <a:rPr lang="en-US" sz="2200" dirty="0" err="1">
                <a:solidFill>
                  <a:schemeClr val="bg2">
                    <a:lumMod val="75000"/>
                  </a:schemeClr>
                </a:solidFill>
                <a:latin typeface="Georgia"/>
                <a:cs typeface="Georgia"/>
              </a:rPr>
              <a:t>partir</a:t>
            </a:r>
            <a:r>
              <a:rPr lang="en-US" sz="2200" dirty="0">
                <a:solidFill>
                  <a:schemeClr val="bg2">
                    <a:lumMod val="75000"/>
                  </a:schemeClr>
                </a:solidFill>
                <a:latin typeface="Georgia"/>
                <a:cs typeface="Georgia"/>
              </a:rPr>
              <a:t> da </a:t>
            </a:r>
            <a:r>
              <a:rPr lang="en-US" sz="2200" dirty="0" err="1">
                <a:solidFill>
                  <a:schemeClr val="bg2">
                    <a:lumMod val="75000"/>
                  </a:schemeClr>
                </a:solidFill>
                <a:latin typeface="Georgia"/>
                <a:cs typeface="Georgia"/>
              </a:rPr>
              <a:t>qual</a:t>
            </a:r>
            <a:r>
              <a:rPr lang="en-US" sz="2200" dirty="0">
                <a:solidFill>
                  <a:schemeClr val="bg2">
                    <a:lumMod val="75000"/>
                  </a:schemeClr>
                </a:solidFill>
                <a:latin typeface="Georgia"/>
                <a:cs typeface="Georgia"/>
              </a:rPr>
              <a:t> </a:t>
            </a:r>
            <a:r>
              <a:rPr lang="en-US" sz="2200" dirty="0" err="1">
                <a:solidFill>
                  <a:schemeClr val="bg2">
                    <a:lumMod val="75000"/>
                  </a:schemeClr>
                </a:solidFill>
                <a:latin typeface="Georgia"/>
                <a:cs typeface="Georgia"/>
              </a:rPr>
              <a:t>podemos</a:t>
            </a:r>
            <a:r>
              <a:rPr lang="en-US" sz="2200" dirty="0">
                <a:solidFill>
                  <a:schemeClr val="bg2">
                    <a:lumMod val="75000"/>
                  </a:schemeClr>
                </a:solidFill>
                <a:latin typeface="Georgia"/>
                <a:cs typeface="Georgia"/>
              </a:rPr>
              <a:t> </a:t>
            </a:r>
            <a:r>
              <a:rPr lang="en-US" sz="2200" dirty="0" err="1">
                <a:solidFill>
                  <a:schemeClr val="bg2">
                    <a:lumMod val="75000"/>
                  </a:schemeClr>
                </a:solidFill>
                <a:latin typeface="Georgia"/>
                <a:cs typeface="Georgia"/>
              </a:rPr>
              <a:t>discutir</a:t>
            </a:r>
            <a:r>
              <a:rPr lang="en-US" sz="2200" dirty="0">
                <a:solidFill>
                  <a:schemeClr val="bg2">
                    <a:lumMod val="75000"/>
                  </a:schemeClr>
                </a:solidFill>
                <a:latin typeface="Georgia"/>
                <a:cs typeface="Georgia"/>
              </a:rPr>
              <a:t> </a:t>
            </a:r>
            <a:r>
              <a:rPr lang="en-US" sz="2200" dirty="0" err="1">
                <a:solidFill>
                  <a:schemeClr val="bg2">
                    <a:lumMod val="75000"/>
                  </a:schemeClr>
                </a:solidFill>
                <a:latin typeface="Georgia"/>
                <a:cs typeface="Georgia"/>
              </a:rPr>
              <a:t>os</a:t>
            </a:r>
            <a:r>
              <a:rPr lang="en-US" sz="2200" dirty="0">
                <a:solidFill>
                  <a:schemeClr val="bg2">
                    <a:lumMod val="75000"/>
                  </a:schemeClr>
                </a:solidFill>
                <a:latin typeface="Georgia"/>
                <a:cs typeface="Georgia"/>
              </a:rPr>
              <a:t> </a:t>
            </a:r>
            <a:r>
              <a:rPr lang="en-US" sz="2200" dirty="0" err="1">
                <a:solidFill>
                  <a:schemeClr val="bg2">
                    <a:lumMod val="75000"/>
                  </a:schemeClr>
                </a:solidFill>
                <a:latin typeface="Georgia"/>
                <a:cs typeface="Georgia"/>
              </a:rPr>
              <a:t>fenômenos</a:t>
            </a:r>
            <a:r>
              <a:rPr lang="en-US" sz="2200" dirty="0">
                <a:solidFill>
                  <a:schemeClr val="bg2">
                    <a:lumMod val="75000"/>
                  </a:schemeClr>
                </a:solidFill>
                <a:latin typeface="Georgia"/>
                <a:cs typeface="Georgia"/>
              </a:rPr>
              <a:t> </a:t>
            </a:r>
            <a:r>
              <a:rPr lang="en-US" sz="2200" dirty="0" err="1">
                <a:solidFill>
                  <a:schemeClr val="bg2">
                    <a:lumMod val="75000"/>
                  </a:schemeClr>
                </a:solidFill>
                <a:latin typeface="Georgia"/>
                <a:cs typeface="Georgia"/>
              </a:rPr>
              <a:t>espaciais</a:t>
            </a:r>
            <a:r>
              <a:rPr lang="en-US" sz="2200" dirty="0">
                <a:solidFill>
                  <a:schemeClr val="bg2">
                    <a:lumMod val="75000"/>
                  </a:schemeClr>
                </a:solidFill>
                <a:latin typeface="Georgia"/>
                <a:cs typeface="Georgia"/>
              </a:rPr>
              <a:t> </a:t>
            </a:r>
            <a:r>
              <a:rPr lang="en-US" sz="2200" dirty="0" err="1">
                <a:solidFill>
                  <a:schemeClr val="bg2">
                    <a:lumMod val="75000"/>
                  </a:schemeClr>
                </a:solidFill>
                <a:latin typeface="Georgia"/>
                <a:cs typeface="Georgia"/>
              </a:rPr>
              <a:t>em</a:t>
            </a:r>
            <a:r>
              <a:rPr lang="en-US" sz="2200" dirty="0">
                <a:solidFill>
                  <a:schemeClr val="bg2">
                    <a:lumMod val="75000"/>
                  </a:schemeClr>
                </a:solidFill>
                <a:latin typeface="Georgia"/>
                <a:cs typeface="Georgia"/>
              </a:rPr>
              <a:t> </a:t>
            </a:r>
            <a:r>
              <a:rPr lang="en-US" sz="2200" dirty="0" err="1">
                <a:solidFill>
                  <a:schemeClr val="bg2">
                    <a:lumMod val="75000"/>
                  </a:schemeClr>
                </a:solidFill>
                <a:latin typeface="Georgia"/>
                <a:cs typeface="Georgia"/>
              </a:rPr>
              <a:t>totalidade</a:t>
            </a:r>
            <a:r>
              <a:rPr lang="en-US" sz="2200" dirty="0">
                <a:solidFill>
                  <a:schemeClr val="bg2">
                    <a:lumMod val="75000"/>
                  </a:schemeClr>
                </a:solidFill>
                <a:latin typeface="Georgia"/>
                <a:cs typeface="Georgia"/>
              </a:rPr>
              <a:t>”. </a:t>
            </a:r>
          </a:p>
        </p:txBody>
      </p:sp>
      <p:pic>
        <p:nvPicPr>
          <p:cNvPr id="4" name="Picture 3"/>
          <p:cNvPicPr>
            <a:picLocks noChangeAspect="1"/>
          </p:cNvPicPr>
          <p:nvPr/>
        </p:nvPicPr>
        <p:blipFill>
          <a:blip r:embed="rId2"/>
          <a:stretch>
            <a:fillRect/>
          </a:stretch>
        </p:blipFill>
        <p:spPr>
          <a:xfrm>
            <a:off x="5855885" y="3855859"/>
            <a:ext cx="3175000" cy="2425700"/>
          </a:xfrm>
          <a:prstGeom prst="rect">
            <a:avLst/>
          </a:prstGeom>
        </p:spPr>
      </p:pic>
      <p:sp>
        <p:nvSpPr>
          <p:cNvPr id="5" name="Rectangle 4"/>
          <p:cNvSpPr/>
          <p:nvPr/>
        </p:nvSpPr>
        <p:spPr>
          <a:xfrm>
            <a:off x="685799" y="3855859"/>
            <a:ext cx="5170086" cy="2924903"/>
          </a:xfrm>
          <a:prstGeom prst="rect">
            <a:avLst/>
          </a:prstGeom>
          <a:solidFill>
            <a:srgbClr val="F2F2F2"/>
          </a:solidFill>
        </p:spPr>
        <p:txBody>
          <a:bodyPr wrap="square">
            <a:spAutoFit/>
          </a:bodyPr>
          <a:lstStyle/>
          <a:p>
            <a:pPr>
              <a:lnSpc>
                <a:spcPct val="120000"/>
              </a:lnSpc>
            </a:pPr>
            <a:r>
              <a:rPr lang="en-US" sz="2200" dirty="0">
                <a:solidFill>
                  <a:schemeClr val="bg2">
                    <a:lumMod val="75000"/>
                  </a:schemeClr>
                </a:solidFill>
                <a:latin typeface="Georgia"/>
                <a:cs typeface="Georgia"/>
              </a:rPr>
              <a:t>"Form, function, structure and process, taken individually, </a:t>
            </a:r>
            <a:r>
              <a:rPr lang="en-US" sz="2200" dirty="0" smtClean="0">
                <a:solidFill>
                  <a:schemeClr val="bg2">
                    <a:lumMod val="75000"/>
                  </a:schemeClr>
                </a:solidFill>
                <a:latin typeface="Georgia"/>
                <a:cs typeface="Georgia"/>
              </a:rPr>
              <a:t>give us only a limited part of the world’s reality . </a:t>
            </a:r>
            <a:r>
              <a:rPr lang="en-US" sz="2200" dirty="0">
                <a:solidFill>
                  <a:schemeClr val="bg2">
                    <a:lumMod val="75000"/>
                  </a:schemeClr>
                </a:solidFill>
                <a:latin typeface="Georgia"/>
                <a:cs typeface="Georgia"/>
              </a:rPr>
              <a:t>Taken </a:t>
            </a:r>
            <a:r>
              <a:rPr lang="en-US" sz="2200" dirty="0" smtClean="0">
                <a:solidFill>
                  <a:schemeClr val="bg2">
                    <a:lumMod val="75000"/>
                  </a:schemeClr>
                </a:solidFill>
                <a:latin typeface="Georgia"/>
                <a:cs typeface="Georgia"/>
              </a:rPr>
              <a:t>together, these concepts form </a:t>
            </a:r>
            <a:r>
              <a:rPr lang="en-US" sz="2200" dirty="0">
                <a:solidFill>
                  <a:schemeClr val="bg2">
                    <a:lumMod val="75000"/>
                  </a:schemeClr>
                </a:solidFill>
                <a:latin typeface="Georgia"/>
                <a:cs typeface="Georgia"/>
              </a:rPr>
              <a:t>a theoretical basis from which we can </a:t>
            </a:r>
            <a:r>
              <a:rPr lang="en-US" sz="2200" dirty="0" smtClean="0">
                <a:solidFill>
                  <a:schemeClr val="bg2">
                    <a:lumMod val="75000"/>
                  </a:schemeClr>
                </a:solidFill>
                <a:latin typeface="Georgia"/>
                <a:cs typeface="Georgia"/>
              </a:rPr>
              <a:t>build a complete view of the geographical phenomena. </a:t>
            </a:r>
            <a:r>
              <a:rPr lang="en-US" sz="2200" dirty="0">
                <a:solidFill>
                  <a:schemeClr val="bg2">
                    <a:lumMod val="75000"/>
                  </a:schemeClr>
                </a:solidFill>
                <a:latin typeface="Georgia"/>
                <a:cs typeface="Georgia"/>
              </a:rPr>
              <a:t>"</a:t>
            </a:r>
          </a:p>
        </p:txBody>
      </p:sp>
    </p:spTree>
    <p:extLst>
      <p:ext uri="{BB962C8B-B14F-4D97-AF65-F5344CB8AC3E}">
        <p14:creationId xmlns:p14="http://schemas.microsoft.com/office/powerpoint/2010/main" val="527127070"/>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685800" y="381000"/>
            <a:ext cx="8458200" cy="762000"/>
          </a:xfrm>
        </p:spPr>
        <p:txBody>
          <a:bodyPr/>
          <a:lstStyle/>
          <a:p>
            <a:r>
              <a:rPr lang="en-US" dirty="0" smtClean="0">
                <a:latin typeface="Calibri" charset="0"/>
              </a:rPr>
              <a:t>Where is the food coming from and going to?</a:t>
            </a:r>
            <a:endParaRPr lang="en-US" dirty="0">
              <a:latin typeface="Calibri" charset="0"/>
            </a:endParaRPr>
          </a:p>
        </p:txBody>
      </p:sp>
      <p:pic>
        <p:nvPicPr>
          <p:cNvPr id="5"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85799" y="1324972"/>
            <a:ext cx="8153401" cy="5163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496888" y="6488113"/>
            <a:ext cx="2554142" cy="369887"/>
          </a:xfrm>
          <a:prstGeom prst="rect">
            <a:avLst/>
          </a:prstGeom>
          <a:solidFill>
            <a:schemeClr val="accent6">
              <a:lumMod val="20000"/>
              <a:lumOff val="80000"/>
            </a:schemeClr>
          </a:solidFill>
          <a:ln>
            <a:noFill/>
          </a:ln>
          <a:effectLst/>
          <a:extLst/>
        </p:spPr>
        <p:txBody>
          <a:bodyPr wrap="square">
            <a:spAutoFit/>
          </a:bodyPr>
          <a:lstStyle/>
          <a:p>
            <a:pPr algn="ctr">
              <a:spcBef>
                <a:spcPct val="50000"/>
              </a:spcBef>
              <a:defRPr/>
            </a:pPr>
            <a:r>
              <a:rPr lang="en-GB" dirty="0" smtClean="0">
                <a:solidFill>
                  <a:srgbClr val="00007D">
                    <a:lumMod val="75000"/>
                  </a:srgbClr>
                </a:solidFill>
                <a:latin typeface="Calibri"/>
                <a:cs typeface="Calibri"/>
              </a:rPr>
              <a:t>graphics: </a:t>
            </a:r>
            <a:r>
              <a:rPr lang="en-GB" dirty="0">
                <a:solidFill>
                  <a:srgbClr val="00007D">
                    <a:lumMod val="75000"/>
                  </a:srgbClr>
                </a:solidFill>
                <a:latin typeface="Calibri"/>
                <a:cs typeface="Calibri"/>
              </a:rPr>
              <a:t>The Economist</a:t>
            </a:r>
          </a:p>
        </p:txBody>
      </p:sp>
    </p:spTree>
    <p:extLst>
      <p:ext uri="{BB962C8B-B14F-4D97-AF65-F5344CB8AC3E}">
        <p14:creationId xmlns:p14="http://schemas.microsoft.com/office/powerpoint/2010/main" val="3032105067"/>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le 1"/>
          <p:cNvSpPr>
            <a:spLocks noGrp="1"/>
          </p:cNvSpPr>
          <p:nvPr>
            <p:ph type="title"/>
          </p:nvPr>
        </p:nvSpPr>
        <p:spPr>
          <a:xfrm>
            <a:off x="684213" y="404813"/>
            <a:ext cx="8153400" cy="762000"/>
          </a:xfrm>
        </p:spPr>
        <p:txBody>
          <a:bodyPr/>
          <a:lstStyle/>
          <a:p>
            <a:r>
              <a:rPr lang="en-US">
                <a:latin typeface="Calibri" charset="0"/>
              </a:rPr>
              <a:t>GLOBIOM: a global model for projecting how much land change could occur</a:t>
            </a:r>
          </a:p>
        </p:txBody>
      </p:sp>
      <p:pic>
        <p:nvPicPr>
          <p:cNvPr id="179202"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58888" y="1341438"/>
            <a:ext cx="6856412" cy="511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9203" name="CaixaDeTexto 25"/>
          <p:cNvSpPr txBox="1">
            <a:spLocks noChangeArrowheads="1"/>
          </p:cNvSpPr>
          <p:nvPr/>
        </p:nvSpPr>
        <p:spPr bwMode="auto">
          <a:xfrm>
            <a:off x="6761163" y="6550025"/>
            <a:ext cx="2390775" cy="307975"/>
          </a:xfrm>
          <a:prstGeom prst="rect">
            <a:avLst/>
          </a:prstGeom>
          <a:solidFill>
            <a:srgbClr val="E1E6F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r" eaLnBrk="1" hangingPunct="1"/>
            <a:r>
              <a:rPr lang="pt-BR">
                <a:solidFill>
                  <a:srgbClr val="00007D"/>
                </a:solidFill>
              </a:rPr>
              <a:t>source: A. Mosnier (IIASA)</a:t>
            </a:r>
          </a:p>
        </p:txBody>
      </p:sp>
    </p:spTree>
    <p:extLst>
      <p:ext uri="{BB962C8B-B14F-4D97-AF65-F5344CB8AC3E}">
        <p14:creationId xmlns:p14="http://schemas.microsoft.com/office/powerpoint/2010/main" val="3120692776"/>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p:txBody>
          <a:bodyPr/>
          <a:lstStyle/>
          <a:p>
            <a:r>
              <a:rPr lang="en-US">
                <a:latin typeface="Calibri" charset="0"/>
              </a:rPr>
              <a:t>GLOBIOM: land use types and products</a:t>
            </a:r>
          </a:p>
        </p:txBody>
      </p:sp>
      <p:pic>
        <p:nvPicPr>
          <p:cNvPr id="1802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6013" y="1196975"/>
            <a:ext cx="6911975" cy="5176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0227" name="CaixaDeTexto 25"/>
          <p:cNvSpPr txBox="1">
            <a:spLocks noChangeArrowheads="1"/>
          </p:cNvSpPr>
          <p:nvPr/>
        </p:nvSpPr>
        <p:spPr bwMode="auto">
          <a:xfrm>
            <a:off x="6761163" y="6550025"/>
            <a:ext cx="2390775" cy="307975"/>
          </a:xfrm>
          <a:prstGeom prst="rect">
            <a:avLst/>
          </a:prstGeom>
          <a:solidFill>
            <a:srgbClr val="E1E6F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r" eaLnBrk="1" hangingPunct="1"/>
            <a:r>
              <a:rPr lang="pt-BR">
                <a:solidFill>
                  <a:srgbClr val="00007D"/>
                </a:solidFill>
              </a:rPr>
              <a:t>source: A. Mosnier (IIASA)</a:t>
            </a:r>
          </a:p>
        </p:txBody>
      </p:sp>
    </p:spTree>
    <p:extLst>
      <p:ext uri="{BB962C8B-B14F-4D97-AF65-F5344CB8AC3E}">
        <p14:creationId xmlns:p14="http://schemas.microsoft.com/office/powerpoint/2010/main" val="292745942"/>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12655803"/>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15576399"/>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34976378"/>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7660636"/>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89730027"/>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52034170"/>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npo00003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29175" y="0"/>
            <a:ext cx="4314825"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Rectangle 2"/>
          <p:cNvSpPr>
            <a:spLocks noGrp="1" noChangeArrowheads="1"/>
          </p:cNvSpPr>
          <p:nvPr>
            <p:ph type="title"/>
          </p:nvPr>
        </p:nvSpPr>
        <p:spPr/>
        <p:txBody>
          <a:bodyPr/>
          <a:lstStyle/>
          <a:p>
            <a:pPr eaLnBrk="1" hangingPunct="1"/>
            <a:r>
              <a:rPr lang="pt-BR" sz="3600">
                <a:latin typeface="Calibri" charset="0"/>
              </a:rPr>
              <a:t>Global Change</a:t>
            </a:r>
          </a:p>
        </p:txBody>
      </p:sp>
      <p:pic>
        <p:nvPicPr>
          <p:cNvPr id="5734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50831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3" descr="glp_senega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90800" y="3276600"/>
            <a:ext cx="6553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3276600"/>
            <a:ext cx="4343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 Box 6"/>
          <p:cNvSpPr txBox="1">
            <a:spLocks noChangeArrowheads="1"/>
          </p:cNvSpPr>
          <p:nvPr/>
        </p:nvSpPr>
        <p:spPr bwMode="auto">
          <a:xfrm>
            <a:off x="683568" y="1556792"/>
            <a:ext cx="7920880" cy="3046988"/>
          </a:xfrm>
          <a:prstGeom prst="rect">
            <a:avLst/>
          </a:prstGeom>
          <a:solidFill>
            <a:schemeClr val="accent2">
              <a:lumMod val="20000"/>
              <a:lumOff val="80000"/>
              <a:alpha val="78000"/>
            </a:schemeClr>
          </a:solidFill>
          <a:ln>
            <a:noFill/>
          </a:ln>
          <a:extLst/>
        </p:spPr>
        <p:txBody>
          <a:bodyPr wrap="squar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lvl="0"/>
            <a:r>
              <a:rPr lang="en-GB" sz="2400" dirty="0">
                <a:solidFill>
                  <a:schemeClr val="bg2">
                    <a:lumMod val="75000"/>
                  </a:schemeClr>
                </a:solidFill>
                <a:latin typeface="Georgia"/>
                <a:cs typeface="Georgia"/>
              </a:rPr>
              <a:t>“Can we improve the architecture of land use information systems to increase their capacity to deal with big geospatial data sets and to provide better information for researchers and decision-makers?” </a:t>
            </a:r>
            <a:endParaRPr lang="en-GB" sz="2400" dirty="0" smtClean="0">
              <a:solidFill>
                <a:schemeClr val="bg2">
                  <a:lumMod val="75000"/>
                </a:schemeClr>
              </a:solidFill>
              <a:latin typeface="Georgia"/>
              <a:cs typeface="Georgia"/>
            </a:endParaRPr>
          </a:p>
          <a:p>
            <a:pPr lvl="0"/>
            <a:endParaRPr lang="pt-BR" sz="2400" dirty="0">
              <a:solidFill>
                <a:schemeClr val="bg2">
                  <a:lumMod val="75000"/>
                </a:schemeClr>
              </a:solidFill>
              <a:latin typeface="Georgia"/>
              <a:cs typeface="Georgia"/>
            </a:endParaRPr>
          </a:p>
          <a:p>
            <a:pPr lvl="0"/>
            <a:r>
              <a:rPr lang="en-GB" sz="2400" dirty="0">
                <a:solidFill>
                  <a:schemeClr val="bg2">
                    <a:lumMod val="75000"/>
                  </a:schemeClr>
                </a:solidFill>
                <a:latin typeface="Georgia"/>
                <a:cs typeface="Georgia"/>
              </a:rPr>
              <a:t> </a:t>
            </a:r>
            <a:r>
              <a:rPr lang="en-GB" sz="2400" dirty="0" smtClean="0">
                <a:solidFill>
                  <a:schemeClr val="bg2">
                    <a:lumMod val="75000"/>
                  </a:schemeClr>
                </a:solidFill>
                <a:latin typeface="Georgia"/>
                <a:cs typeface="Georgia"/>
              </a:rPr>
              <a:t>“</a:t>
            </a:r>
            <a:r>
              <a:rPr lang="en-GB" sz="2400" dirty="0">
                <a:solidFill>
                  <a:schemeClr val="bg2">
                    <a:lumMod val="75000"/>
                  </a:schemeClr>
                </a:solidFill>
                <a:latin typeface="Georgia"/>
                <a:cs typeface="Georgia"/>
              </a:rPr>
              <a:t>Can we develop models and statistical analysis methods that increase our knowledge of what causes land change and our capacity to project scenarios of future change?”</a:t>
            </a:r>
            <a:endParaRPr lang="pt-BR" sz="2400" dirty="0">
              <a:solidFill>
                <a:schemeClr val="bg2">
                  <a:lumMod val="75000"/>
                </a:schemeClr>
              </a:solidFill>
              <a:latin typeface="Georgia"/>
              <a:cs typeface="Georgia"/>
            </a:endParaRPr>
          </a:p>
        </p:txBody>
      </p:sp>
      <p:sp>
        <p:nvSpPr>
          <p:cNvPr id="57351" name="Text Box 6"/>
          <p:cNvSpPr txBox="1">
            <a:spLocks noChangeArrowheads="1"/>
          </p:cNvSpPr>
          <p:nvPr/>
        </p:nvSpPr>
        <p:spPr bwMode="auto">
          <a:xfrm>
            <a:off x="1643063" y="0"/>
            <a:ext cx="6745556" cy="584776"/>
          </a:xfrm>
          <a:prstGeom prst="rect">
            <a:avLst/>
          </a:prstGeom>
          <a:solidFill>
            <a:srgbClr val="E1E6F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pt-BR" sz="3200" b="1" dirty="0" err="1">
                <a:solidFill>
                  <a:srgbClr val="00007D"/>
                </a:solidFill>
                <a:latin typeface="Calibri" charset="0"/>
              </a:rPr>
              <a:t>Human</a:t>
            </a:r>
            <a:r>
              <a:rPr lang="pt-BR" sz="3200" b="1" dirty="0">
                <a:solidFill>
                  <a:srgbClr val="00007D"/>
                </a:solidFill>
                <a:latin typeface="Calibri" charset="0"/>
              </a:rPr>
              <a:t> </a:t>
            </a:r>
            <a:r>
              <a:rPr lang="pt-BR" sz="3200" b="1" dirty="0" err="1">
                <a:solidFill>
                  <a:srgbClr val="00007D"/>
                </a:solidFill>
                <a:latin typeface="Calibri" charset="0"/>
              </a:rPr>
              <a:t>actions</a:t>
            </a:r>
            <a:r>
              <a:rPr lang="pt-BR" sz="3200" b="1" dirty="0">
                <a:solidFill>
                  <a:srgbClr val="00007D"/>
                </a:solidFill>
                <a:latin typeface="Calibri" charset="0"/>
              </a:rPr>
              <a:t> </a:t>
            </a:r>
            <a:r>
              <a:rPr lang="pt-BR" sz="3200" b="1" dirty="0" err="1">
                <a:solidFill>
                  <a:srgbClr val="00007D"/>
                </a:solidFill>
                <a:latin typeface="Calibri" charset="0"/>
              </a:rPr>
              <a:t>and</a:t>
            </a:r>
            <a:r>
              <a:rPr lang="pt-BR" sz="3200" b="1" dirty="0">
                <a:solidFill>
                  <a:srgbClr val="00007D"/>
                </a:solidFill>
                <a:latin typeface="Calibri" charset="0"/>
              </a:rPr>
              <a:t> global </a:t>
            </a:r>
            <a:r>
              <a:rPr lang="pt-BR" sz="3200" b="1" dirty="0" err="1" smtClean="0">
                <a:solidFill>
                  <a:srgbClr val="00007D"/>
                </a:solidFill>
                <a:latin typeface="Calibri" charset="0"/>
              </a:rPr>
              <a:t>land</a:t>
            </a:r>
            <a:r>
              <a:rPr lang="pt-BR" sz="3200" b="1" dirty="0" smtClean="0">
                <a:solidFill>
                  <a:srgbClr val="00007D"/>
                </a:solidFill>
                <a:latin typeface="Calibri" charset="0"/>
              </a:rPr>
              <a:t> </a:t>
            </a:r>
            <a:r>
              <a:rPr lang="pt-BR" sz="3200" b="1" dirty="0" err="1" smtClean="0">
                <a:solidFill>
                  <a:srgbClr val="00007D"/>
                </a:solidFill>
                <a:latin typeface="Calibri" charset="0"/>
              </a:rPr>
              <a:t>change</a:t>
            </a:r>
            <a:endParaRPr lang="en-US" sz="3200" b="1" dirty="0">
              <a:solidFill>
                <a:srgbClr val="00007D"/>
              </a:solidFill>
              <a:latin typeface="Calibri" charset="0"/>
            </a:endParaRPr>
          </a:p>
        </p:txBody>
      </p:sp>
      <p:sp>
        <p:nvSpPr>
          <p:cNvPr id="57352" name="Text Box 13"/>
          <p:cNvSpPr txBox="1">
            <a:spLocks noChangeArrowheads="1"/>
          </p:cNvSpPr>
          <p:nvPr/>
        </p:nvSpPr>
        <p:spPr bwMode="auto">
          <a:xfrm>
            <a:off x="7500938" y="6521450"/>
            <a:ext cx="1643062" cy="307975"/>
          </a:xfrm>
          <a:prstGeom prst="rect">
            <a:avLst/>
          </a:prstGeom>
          <a:solidFill>
            <a:srgbClr val="E1E6F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spcBef>
                <a:spcPct val="50000"/>
              </a:spcBef>
            </a:pPr>
            <a:r>
              <a:rPr lang="en-US">
                <a:solidFill>
                  <a:srgbClr val="000000"/>
                </a:solidFill>
                <a:latin typeface="Calibri" charset="0"/>
              </a:rPr>
              <a:t>photo: A. Reenberg</a:t>
            </a:r>
          </a:p>
        </p:txBody>
      </p:sp>
    </p:spTree>
    <p:extLst>
      <p:ext uri="{BB962C8B-B14F-4D97-AF65-F5344CB8AC3E}">
        <p14:creationId xmlns:p14="http://schemas.microsoft.com/office/powerpoint/2010/main" val="6919626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metodo_cientifico">
  <a:themeElements>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Pixel">
      <a:majorFont>
        <a:latin typeface="ZapfHumnst BT"/>
        <a:ea typeface=""/>
        <a:cs typeface=""/>
      </a:majorFont>
      <a:minorFont>
        <a:latin typeface="Humnst777 BT"/>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etodo_cientifico">
  <a:themeElements>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Pixel">
      <a:majorFont>
        <a:latin typeface="ZapfHumnst BT"/>
        <a:ea typeface=""/>
        <a:cs typeface=""/>
      </a:majorFont>
      <a:minorFont>
        <a:latin typeface="Humnst777 BT"/>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7431</TotalTime>
  <Words>2468</Words>
  <Application>Microsoft Macintosh PowerPoint</Application>
  <PresentationFormat>On-screen Show (4:3)</PresentationFormat>
  <Paragraphs>428</Paragraphs>
  <Slides>99</Slides>
  <Notes>24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99</vt:i4>
      </vt:variant>
    </vt:vector>
  </HeadingPairs>
  <TitlesOfParts>
    <vt:vector size="103" baseType="lpstr">
      <vt:lpstr>metodo_cientifico</vt:lpstr>
      <vt:lpstr>1_Tema do Office</vt:lpstr>
      <vt:lpstr>1_metodo_cientifico</vt:lpstr>
      <vt:lpstr>Document</vt:lpstr>
      <vt:lpstr>Land system modelling for a sustainable world</vt:lpstr>
      <vt:lpstr>PowerPoint Presentation</vt:lpstr>
      <vt:lpstr>Two interrelated challenges: representation + modelling </vt:lpstr>
      <vt:lpstr>The representation problem as seen by Rafaello and Picasso</vt:lpstr>
      <vt:lpstr>Spatio-temporal modelling</vt:lpstr>
      <vt:lpstr>Nature-society interactions</vt:lpstr>
      <vt:lpstr>Land change: A quintessential spatial problem</vt:lpstr>
      <vt:lpstr>PowerPoint Presentation</vt:lpstr>
      <vt:lpstr>Learning from the classics: Milton Santos</vt:lpstr>
      <vt:lpstr>Land use transitions</vt:lpstr>
      <vt:lpstr>Why are most remote sensing researchers like Indiana Jones?</vt:lpstr>
      <vt:lpstr>…because they search for the Holy Grail! </vt:lpstr>
      <vt:lpstr>The unbearable lightness of PRODES</vt:lpstr>
      <vt:lpstr>PowerPoint Presentation</vt:lpstr>
      <vt:lpstr>PowerPoint Presentation</vt:lpstr>
      <vt:lpstr>TerraClass tells us how are we using the deforested areas</vt:lpstr>
      <vt:lpstr>PowerPoint Presentation</vt:lpstr>
      <vt:lpstr>Informações Gerais</vt:lpstr>
      <vt:lpstr>PowerPoint Presentation</vt:lpstr>
      <vt:lpstr>PowerPoint Presentation</vt:lpstr>
      <vt:lpstr>PowerPoint Presentation</vt:lpstr>
      <vt:lpstr>US National Land Cover 2006</vt:lpstr>
      <vt:lpstr>PowerPoint Presentation</vt:lpstr>
      <vt:lpstr>The ambiguity of grasslands</vt:lpstr>
      <vt:lpstr>US National Land Cover 2006</vt:lpstr>
      <vt:lpstr>In search of the perfect map? </vt:lpstr>
      <vt:lpstr>What is the land system in the Pantanal?</vt:lpstr>
      <vt:lpstr>What about São Felix do Xingu?</vt:lpstr>
      <vt:lpstr>FAO’s Land Cover Classification System (LCCS)</vt:lpstr>
      <vt:lpstr>The natural part of the land system</vt:lpstr>
      <vt:lpstr>The managed part of the land system</vt:lpstr>
      <vt:lpstr>The transition from natural to managed land</vt:lpstr>
      <vt:lpstr>The transition from natural to managed land as seen by remote sensing</vt:lpstr>
      <vt:lpstr>PowerPoint Presentation</vt:lpstr>
      <vt:lpstr>PowerPoint Presentation</vt:lpstr>
      <vt:lpstr>PowerPoint Presentation</vt:lpstr>
      <vt:lpstr>We need big data for modelling global land change</vt:lpstr>
      <vt:lpstr>We need big data for modelling global land change</vt:lpstr>
      <vt:lpstr>Big geospatial data on the cloud (Terralib 5+)</vt:lpstr>
      <vt:lpstr>Big geospatial data on the cloud (Terralib 5+)</vt:lpstr>
      <vt:lpstr>Representing concepts is hard </vt:lpstr>
      <vt:lpstr>We’re bad at representing meaning </vt:lpstr>
      <vt:lpstr>PowerPoint Presentation</vt:lpstr>
      <vt:lpstr>Representing change is very hard</vt:lpstr>
      <vt:lpstr>Describing events and processes is very hard</vt:lpstr>
      <vt:lpstr>Temporal perception as event-ordering</vt:lpstr>
      <vt:lpstr>PowerPoint Presentation</vt:lpstr>
      <vt:lpstr>Time Series</vt:lpstr>
      <vt:lpstr>PowerPoint Presentation</vt:lpstr>
      <vt:lpstr>PowerPoint Presentation</vt:lpstr>
      <vt:lpstr>Trajectories of change </vt:lpstr>
      <vt:lpstr>PowerPoint Presentation</vt:lpstr>
      <vt:lpstr>Objects and events</vt:lpstr>
      <vt:lpstr>Object (GPS buoy) + event (tsunami)</vt:lpstr>
      <vt:lpstr>Objects and events in remote sensing data</vt:lpstr>
      <vt:lpstr>PowerPoint Presentation</vt:lpstr>
      <vt:lpstr>PowerPoint Presentation</vt:lpstr>
      <vt:lpstr>PowerPoint Presentation</vt:lpstr>
      <vt:lpstr>Two interrelated challenges: representation + modelling </vt:lpstr>
      <vt:lpstr>Global Change</vt:lpstr>
      <vt:lpstr>Our challenge...</vt:lpstr>
      <vt:lpstr>Computational models</vt:lpstr>
      <vt:lpstr>PowerPoint Presentation</vt:lpstr>
      <vt:lpstr>Brazil: world’s largest sugarcane producer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Tradeoffs in double cropping?</vt:lpstr>
      <vt:lpstr>Tradeoffs in double cropping?</vt:lpstr>
      <vt:lpstr>Are biofuels replacing food production in Brazil?</vt:lpstr>
      <vt:lpstr>Are biofuels replacing food production in Brazil?</vt:lpstr>
      <vt:lpstr>Brazil: Do biofuels cause indirect land change?</vt:lpstr>
      <vt:lpstr>Brazil: Projected direct land change from biofuels (2020)</vt:lpstr>
      <vt:lpstr>Brazil: Projected indirect land change from biofuels (2020)</vt:lpstr>
      <vt:lpstr>PowerPoint Presentation</vt:lpstr>
      <vt:lpstr>PowerPoint Presentation</vt:lpstr>
      <vt:lpstr>Potential Allocation in 2040 that fulfil all demands </vt:lpstr>
      <vt:lpstr>Sustainability? </vt:lpstr>
      <vt:lpstr>NPV (net present value) of land in Amazonia for cattle ranching </vt:lpstr>
      <vt:lpstr>Clocks, clouds or ants?</vt:lpstr>
      <vt:lpstr>Pattern-based land change models </vt:lpstr>
      <vt:lpstr>Typical pattern-based land change model </vt:lpstr>
      <vt:lpstr>How good are statistical models? </vt:lpstr>
      <vt:lpstr>Long term gains: understanding the tradeoffs between land use, emissions and biodiversity </vt:lpstr>
      <vt:lpstr>Where is the food coming from and going to?</vt:lpstr>
      <vt:lpstr>GLOBIOM: a global model for projecting how much land change could occur</vt:lpstr>
      <vt:lpstr>GLOBIOM: land use types and products</vt:lpstr>
      <vt:lpstr>PowerPoint Presentation</vt:lpstr>
      <vt:lpstr>PowerPoint Presentation</vt:lpstr>
      <vt:lpstr>PowerPoint Presentation</vt:lpstr>
      <vt:lpstr>PowerPoint Presentation</vt:lpstr>
      <vt:lpstr>PowerPoint Presentation</vt:lpstr>
      <vt:lpstr>PowerPoint Presentation</vt:lpstr>
      <vt:lpstr>Global Change</vt:lpstr>
    </vt:vector>
  </TitlesOfParts>
  <Manager/>
  <Company>INPE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Going global: geoinformatics and environmental change</dc:title>
  <dc:subject/>
  <dc:creator>Gilberto Camara</dc:creator>
  <cp:keywords/>
  <dc:description/>
  <cp:lastModifiedBy>Gilberto Camara</cp:lastModifiedBy>
  <cp:revision>128</cp:revision>
  <dcterms:created xsi:type="dcterms:W3CDTF">2012-07-05T08:10:21Z</dcterms:created>
  <dcterms:modified xsi:type="dcterms:W3CDTF">2013-04-26T21:29:13Z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8031578</vt:lpwstr>
  </property>
  <property fmtid="{D5CDD505-2E9C-101B-9397-08002B2CF9AE}" name="NXPowerLiteSettings" pid="3">
    <vt:lpwstr>F7000400038000</vt:lpwstr>
  </property>
  <property fmtid="{D5CDD505-2E9C-101B-9397-08002B2CF9AE}" name="NXPowerLiteVersion" pid="4">
    <vt:lpwstr>D5.0.6</vt:lpwstr>
  </property>
</Properties>
</file>