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9" r:id="rId1"/>
    <p:sldMasterId id="2147484186" r:id="rId2"/>
    <p:sldMasterId id="2147484198" r:id="rId3"/>
    <p:sldMasterId id="2147484213" r:id="rId4"/>
  </p:sldMasterIdLst>
  <p:notesMasterIdLst>
    <p:notesMasterId r:id="rId40"/>
  </p:notesMasterIdLst>
  <p:sldIdLst>
    <p:sldId id="396" r:id="rId5"/>
    <p:sldId id="687" r:id="rId6"/>
    <p:sldId id="672" r:id="rId7"/>
    <p:sldId id="673" r:id="rId8"/>
    <p:sldId id="674" r:id="rId9"/>
    <p:sldId id="676" r:id="rId10"/>
    <p:sldId id="678" r:id="rId11"/>
    <p:sldId id="680" r:id="rId12"/>
    <p:sldId id="682" r:id="rId13"/>
    <p:sldId id="685" r:id="rId14"/>
    <p:sldId id="688" r:id="rId15"/>
    <p:sldId id="689" r:id="rId16"/>
    <p:sldId id="690" r:id="rId17"/>
    <p:sldId id="675" r:id="rId18"/>
    <p:sldId id="677" r:id="rId19"/>
    <p:sldId id="686" r:id="rId20"/>
    <p:sldId id="655" r:id="rId21"/>
    <p:sldId id="549" r:id="rId22"/>
    <p:sldId id="656" r:id="rId23"/>
    <p:sldId id="590" r:id="rId24"/>
    <p:sldId id="616" r:id="rId25"/>
    <p:sldId id="657" r:id="rId26"/>
    <p:sldId id="659" r:id="rId27"/>
    <p:sldId id="660" r:id="rId28"/>
    <p:sldId id="692" r:id="rId29"/>
    <p:sldId id="665" r:id="rId30"/>
    <p:sldId id="664" r:id="rId31"/>
    <p:sldId id="668" r:id="rId32"/>
    <p:sldId id="671" r:id="rId33"/>
    <p:sldId id="646" r:id="rId34"/>
    <p:sldId id="684" r:id="rId35"/>
    <p:sldId id="679" r:id="rId36"/>
    <p:sldId id="691" r:id="rId37"/>
    <p:sldId id="597" r:id="rId38"/>
    <p:sldId id="693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5413"/>
    <a:srgbClr val="0EA426"/>
    <a:srgbClr val="CAFFC0"/>
    <a:srgbClr val="66FEAC"/>
    <a:srgbClr val="BEC9EB"/>
    <a:srgbClr val="D6E0FE"/>
    <a:srgbClr val="CAD8FE"/>
    <a:srgbClr val="CAFE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4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gilbertocamara:Documents:Apresentacoes:Palestras:GLP:Dados_TERRACLASS_municipios_2008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AC!$B$28</c:f>
              <c:strCache>
                <c:ptCount val="1"/>
                <c:pt idx="0">
                  <c:v>Grains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AC!$B$29:$B$32</c:f>
              <c:numCache>
                <c:formatCode>0</c:formatCode>
                <c:ptCount val="4"/>
                <c:pt idx="0">
                  <c:v>0.0</c:v>
                </c:pt>
                <c:pt idx="1">
                  <c:v>30952.41489410447</c:v>
                </c:pt>
                <c:pt idx="2">
                  <c:v>2100.232687195014</c:v>
                </c:pt>
                <c:pt idx="3">
                  <c:v>1440.418663048101</c:v>
                </c:pt>
              </c:numCache>
            </c:numRef>
          </c:val>
        </c:ser>
        <c:ser>
          <c:idx val="1"/>
          <c:order val="1"/>
          <c:tx>
            <c:strRef>
              <c:f>AC!$C$28</c:f>
              <c:strCache>
                <c:ptCount val="1"/>
                <c:pt idx="0">
                  <c:v>Small Farms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AC!$C$29:$C$32</c:f>
              <c:numCache>
                <c:formatCode>0</c:formatCode>
                <c:ptCount val="4"/>
                <c:pt idx="0">
                  <c:v>1522.318835716187</c:v>
                </c:pt>
                <c:pt idx="1">
                  <c:v>2292.085414949328</c:v>
                </c:pt>
                <c:pt idx="2">
                  <c:v>11388.06047220214</c:v>
                </c:pt>
                <c:pt idx="3">
                  <c:v>774.9611670000671</c:v>
                </c:pt>
              </c:numCache>
            </c:numRef>
          </c:val>
        </c:ser>
        <c:ser>
          <c:idx val="2"/>
          <c:order val="2"/>
          <c:tx>
            <c:strRef>
              <c:f>AC!$D$28</c:f>
              <c:strCache>
                <c:ptCount val="1"/>
                <c:pt idx="0">
                  <c:v>Pasture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AC!$D$29:$D$32</c:f>
              <c:numCache>
                <c:formatCode>0</c:formatCode>
                <c:ptCount val="4"/>
                <c:pt idx="0">
                  <c:v>11498.16376911453</c:v>
                </c:pt>
                <c:pt idx="1">
                  <c:v>107499.0970759917</c:v>
                </c:pt>
                <c:pt idx="2">
                  <c:v>107251.6739559034</c:v>
                </c:pt>
                <c:pt idx="3">
                  <c:v>52871.30812893906</c:v>
                </c:pt>
              </c:numCache>
            </c:numRef>
          </c:val>
        </c:ser>
        <c:ser>
          <c:idx val="3"/>
          <c:order val="3"/>
          <c:tx>
            <c:strRef>
              <c:f>AC!$E$28</c:f>
              <c:strCache>
                <c:ptCount val="1"/>
                <c:pt idx="0">
                  <c:v>Degrad Pasture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AC!$E$29:$E$32</c:f>
              <c:numCache>
                <c:formatCode>0</c:formatCode>
                <c:ptCount val="4"/>
                <c:pt idx="0">
                  <c:v>1525.393946226915</c:v>
                </c:pt>
                <c:pt idx="1">
                  <c:v>29213.75405771313</c:v>
                </c:pt>
                <c:pt idx="2">
                  <c:v>38871.61236465801</c:v>
                </c:pt>
                <c:pt idx="3">
                  <c:v>12725.04014366379</c:v>
                </c:pt>
              </c:numCache>
            </c:numRef>
          </c:val>
        </c:ser>
        <c:ser>
          <c:idx val="4"/>
          <c:order val="4"/>
          <c:tx>
            <c:strRef>
              <c:f>AC!$F$28</c:f>
              <c:strCache>
                <c:ptCount val="1"/>
                <c:pt idx="0">
                  <c:v>Second Veg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AC!$F$29:$F$32</c:f>
              <c:numCache>
                <c:formatCode>0</c:formatCode>
                <c:ptCount val="4"/>
                <c:pt idx="0">
                  <c:v>3785.93715664022</c:v>
                </c:pt>
                <c:pt idx="1">
                  <c:v>27987.6784246267</c:v>
                </c:pt>
                <c:pt idx="2">
                  <c:v>57624.78055387977</c:v>
                </c:pt>
                <c:pt idx="3">
                  <c:v>13349.14890690585</c:v>
                </c:pt>
              </c:numCache>
            </c:numRef>
          </c:val>
        </c:ser>
        <c:ser>
          <c:idx val="5"/>
          <c:order val="5"/>
          <c:tx>
            <c:strRef>
              <c:f>AC!$G$28</c:f>
              <c:strCache>
                <c:ptCount val="1"/>
                <c:pt idx="0">
                  <c:v>Degraded Land</c:v>
                </c:pt>
              </c:strCache>
            </c:strRef>
          </c:tx>
          <c:invertIfNegative val="0"/>
          <c:cat>
            <c:strRef>
              <c:f>AC!$A$29:$A$32</c:f>
              <c:strCache>
                <c:ptCount val="4"/>
                <c:pt idx="0">
                  <c:v>AC</c:v>
                </c:pt>
                <c:pt idx="1">
                  <c:v>MT</c:v>
                </c:pt>
                <c:pt idx="2">
                  <c:v>PA</c:v>
                </c:pt>
                <c:pt idx="3">
                  <c:v>RO</c:v>
                </c:pt>
              </c:strCache>
            </c:strRef>
          </c:cat>
          <c:val>
            <c:numRef>
              <c:f>AC!$G$29:$G$32</c:f>
              <c:numCache>
                <c:formatCode>0</c:formatCode>
                <c:ptCount val="4"/>
                <c:pt idx="0">
                  <c:v>1.090658428148883</c:v>
                </c:pt>
                <c:pt idx="1">
                  <c:v>336.2716601994901</c:v>
                </c:pt>
                <c:pt idx="2">
                  <c:v>243.9432736934937</c:v>
                </c:pt>
                <c:pt idx="3">
                  <c:v>1.795490216545629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91456888"/>
        <c:axId val="2091460088"/>
      </c:barChart>
      <c:catAx>
        <c:axId val="20914568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2091460088"/>
        <c:crosses val="autoZero"/>
        <c:auto val="1"/>
        <c:lblAlgn val="ctr"/>
        <c:lblOffset val="100"/>
        <c:noMultiLvlLbl val="0"/>
      </c:catAx>
      <c:valAx>
        <c:axId val="20914600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/>
                <a:cs typeface="Calibri"/>
              </a:defRPr>
            </a:pPr>
            <a:endParaRPr lang="en-US"/>
          </a:p>
        </c:txPr>
        <c:crossAx val="209145688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>
              <a:latin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4ACE26F-1E28-8D43-9511-0E45DAE2A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263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14E375-87B9-254B-A157-B9B508F981D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E4EE3-32FE-4B46-BE05-E1B599A373EA}" type="slidenum">
              <a:rPr lang="en-US" sz="1200">
                <a:cs typeface="Arial" charset="0"/>
              </a:rPr>
              <a:pPr eaLnBrk="1" hangingPunct="1"/>
              <a:t>23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09B91A8-05C2-024A-AEC4-6EAC7C3444A4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2C332C1-3ED2-834F-BF26-A4B79F2A8E68}" type="slidenum">
              <a:rPr lang="en-US" sz="1200"/>
              <a:pPr eaLnBrk="1" hangingPunct="1"/>
              <a:t>28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67238" cy="34274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F424B49-BB8D-F84E-B0C8-6DAB38A4A2A4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3E67EB-4290-C340-A151-F7241DE86AC0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E397869-29F1-304A-88D5-9C8C58410DCE}" type="slidenum">
              <a:rPr lang="en-AU" sz="1200"/>
              <a:pPr eaLnBrk="1" hangingPunct="1"/>
              <a:t>5</a:t>
            </a:fld>
            <a:endParaRPr lang="en-AU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E175BD6-AF68-5743-A38C-1B76BF366C92}" type="slidenum">
              <a:rPr lang="pt-BR" sz="1200">
                <a:cs typeface="Arial" charset="0"/>
              </a:rPr>
              <a:pPr eaLnBrk="1" hangingPunct="1"/>
              <a:t>10</a:t>
            </a:fld>
            <a:endParaRPr lang="pt-BR" sz="1200">
              <a:cs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4F2761E-2CF9-BB45-86F4-3510D7F7ED97}" type="slidenum">
              <a:rPr lang="en-US" sz="1200">
                <a:cs typeface="Arial" charset="0"/>
              </a:rPr>
              <a:pPr eaLnBrk="1" hangingPunct="1"/>
              <a:t>16</a:t>
            </a:fld>
            <a:endParaRPr lang="en-US" sz="120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/>
              <a:t>Cena de maior prioridade utilizou imagens CBRES na s tres principais areas: 166-112, 165-113 2 166-113. Sendo complementada por imagem TM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44C57-D4B4-9C41-9A8A-22EE4060FDE0}" type="slidenum">
              <a:rPr lang="pt-BR" sz="1200">
                <a:solidFill>
                  <a:srgbClr val="000000"/>
                </a:solidFill>
              </a:rPr>
              <a:pPr eaLnBrk="1" hangingPunct="1"/>
              <a:t>17</a:t>
            </a:fld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754A1C9-4DB7-414B-A5B6-5004EE01AACC}" type="slidenum">
              <a:rPr lang="pt-BR" sz="1200"/>
              <a:pPr eaLnBrk="1" hangingPunct="1"/>
              <a:t>20</a:t>
            </a:fld>
            <a:endParaRPr lang="pt-BR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510F40E-8EE3-954C-8B19-253899DBFA2D}" type="slidenum">
              <a:rPr lang="pt-BR" sz="1200">
                <a:cs typeface="Arial" charset="0"/>
              </a:rPr>
              <a:pPr eaLnBrk="1" hangingPunct="1"/>
              <a:t>22</a:t>
            </a:fld>
            <a:endParaRPr lang="pt-BR" sz="120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pt-BR" sz="2400"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sz="2400"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sz="2400"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7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charset="0"/>
                <a:cs typeface="Arial" charset="0"/>
              </a:defRPr>
            </a:lvl1pPr>
          </a:lstStyle>
          <a:p>
            <a:pPr>
              <a:defRPr/>
            </a:pPr>
            <a:fld id="{5D04E1D7-E0FA-E74C-8DDA-61111D2B268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1676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021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9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323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57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3033-5F43-D34E-A4D6-6C6D2337F121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0CD35-73E8-864B-BC5C-72DFB3E7D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5457"/>
      </p:ext>
    </p:extLst>
  </p:cSld>
  <p:clrMapOvr>
    <a:masterClrMapping/>
  </p:clrMapOvr>
  <p:transition xmlns:p14="http://schemas.microsoft.com/office/powerpoint/2010/main"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A9A08-6711-BF40-A2F7-814B99F6A066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68DB1-5AED-BF44-83CE-D5AD9402C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5290"/>
      </p:ext>
    </p:extLst>
  </p:cSld>
  <p:clrMapOvr>
    <a:masterClrMapping/>
  </p:clrMapOvr>
  <p:transition xmlns:p14="http://schemas.microsoft.com/office/powerpoint/2010/main"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BCE5C-3C3B-CD4E-8DF8-93D0C9318809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A2A9-5799-6045-ACB7-599F77344A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682077"/>
      </p:ext>
    </p:extLst>
  </p:cSld>
  <p:clrMapOvr>
    <a:masterClrMapping/>
  </p:clrMapOvr>
  <p:transition xmlns:p14="http://schemas.microsoft.com/office/powerpoint/2010/main"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A6A9-C27B-404C-B5E1-C52B83757452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1064C-5CCE-6E4E-A96F-506B4E923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14514"/>
      </p:ext>
    </p:extLst>
  </p:cSld>
  <p:clrMapOvr>
    <a:masterClrMapping/>
  </p:clrMapOvr>
  <p:transition xmlns:p14="http://schemas.microsoft.com/office/powerpoint/2010/main"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CC5E-A90B-B841-8D25-DB1CC658B4F7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5F76-42BB-044B-ADA3-58F953563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79485"/>
      </p:ext>
    </p:extLst>
  </p:cSld>
  <p:clrMapOvr>
    <a:masterClrMapping/>
  </p:clrMapOvr>
  <p:transition xmlns:p14="http://schemas.microsoft.com/office/powerpoint/2010/main"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E95B5-F3D8-8346-9AA0-8EC761C372F2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E26A7-65E9-D243-BC3C-6C357C838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505"/>
      </p:ext>
    </p:extLst>
  </p:cSld>
  <p:clrMapOvr>
    <a:masterClrMapping/>
  </p:clrMapOvr>
  <p:transition xmlns:p14="http://schemas.microsoft.com/office/powerpoint/2010/main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0107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FECB-C7C4-3448-A68C-A1C9D5259F53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F8F54-8152-B846-9891-0FD774F2D1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37835"/>
      </p:ext>
    </p:extLst>
  </p:cSld>
  <p:clrMapOvr>
    <a:masterClrMapping/>
  </p:clrMapOvr>
  <p:transition xmlns:p14="http://schemas.microsoft.com/office/powerpoint/2010/main"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42C2-5A05-3B4C-979E-4370E5624AF8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BF6E5-3B64-FE45-B3EF-E09379490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09822"/>
      </p:ext>
    </p:extLst>
  </p:cSld>
  <p:clrMapOvr>
    <a:masterClrMapping/>
  </p:clrMapOvr>
  <p:transition xmlns:p14="http://schemas.microsoft.com/office/powerpoint/2010/main"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37F81-E71E-E545-9554-96DC7858E77A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81750-D07E-574D-B572-B0EB0B88D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021912"/>
      </p:ext>
    </p:extLst>
  </p:cSld>
  <p:clrMapOvr>
    <a:masterClrMapping/>
  </p:clrMapOvr>
  <p:transition xmlns:p14="http://schemas.microsoft.com/office/powerpoint/2010/main"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04D57-CC8B-C945-86A7-F27D51400421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2D7E-F1F0-8A4F-86BF-01F3E1640A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040324"/>
      </p:ext>
    </p:extLst>
  </p:cSld>
  <p:clrMapOvr>
    <a:masterClrMapping/>
  </p:clrMapOvr>
  <p:transition xmlns:p14="http://schemas.microsoft.com/office/powerpoint/2010/main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F264-8C1E-6D44-9DBA-9B334D5666A3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72032-3C21-9D4E-9EE4-BCAFCB27B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05978"/>
      </p:ext>
    </p:extLst>
  </p:cSld>
  <p:clrMapOvr>
    <a:masterClrMapping/>
  </p:clrMapOvr>
  <p:transition xmlns:p14="http://schemas.microsoft.com/office/powerpoint/2010/main"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  <a:cs typeface="+mn-cs"/>
              </a:defRPr>
            </a:lvl1pPr>
          </a:lstStyle>
          <a:p>
            <a:pPr>
              <a:defRPr/>
            </a:pPr>
            <a:fld id="{43914A2E-4D37-6645-BE3A-4041B94199CC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8636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2200">
                <a:latin typeface="Calibri" pitchFamily="34" charset="0"/>
              </a:defRPr>
            </a:lvl1pPr>
            <a:lvl2pPr>
              <a:buFont typeface="Courier New" pitchFamily="49" charset="0"/>
              <a:buChar char="o"/>
              <a:defRPr sz="1800"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9788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6684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3901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95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86532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54225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1082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278422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93967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104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95606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24112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075487" cy="862013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09600" y="1524000"/>
            <a:ext cx="4038600" cy="476091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3034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79863"/>
            <a:ext cx="4038600" cy="230505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553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4407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919C207C-C145-A749-B2C8-B79DF27004A7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AC25996C-7A8B-6C46-917A-FC0574B2CA0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41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0989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FC75124-5184-4D4A-BCF8-24233C9E874A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1368A1A-917D-6148-BC49-6DC8BEAF6EA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35168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361087C4-9F2A-CE42-8229-617AB32E8F51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7CABF970-2210-2242-8808-3E7770C32C2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488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B8292A25-683B-3346-B4E4-3BE237EE1536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D818E3A9-CBF1-D745-B54C-A26B942711DE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713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8FA3C0B0-1362-B44D-A1CB-FA1879B893AA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6DDB6A5A-9E50-B348-AF10-994A359F5E00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553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991928D6-DEE2-D94A-9541-11558651A5D4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0EC19544-37A8-604F-903C-03270A699324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6197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9E8C1481-01E2-8746-B83E-7F1B26AD5FF4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7855CCF-525A-7A40-9F15-F0D82A233E5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84366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17FCA6E5-B0A4-484E-8C7D-E2DCEE4D4D45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FFC267A9-2165-7043-A044-77BAD01C8D23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175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FB86316-E38F-524F-A50B-2B3D401AFC5B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C5A2B8FE-F642-C548-AA9D-316E95F51176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69689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EF4039E7-4807-9E41-9E21-EE058705FBF2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2FAC5EFA-2884-7A4C-8FED-ED259D7B8A77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2621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A999695-89CC-3F4D-8CA2-61C95BDC56AE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cs typeface="ＭＳ Ｐゴシック" charset="0"/>
              </a:defRPr>
            </a:lvl1pPr>
          </a:lstStyle>
          <a:p>
            <a:pPr>
              <a:defRPr/>
            </a:pPr>
            <a:fld id="{53C99FD8-2765-084C-8EA8-3550404DB20D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1204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48598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6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4043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581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93944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645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6" Type="http://schemas.openxmlformats.org/officeDocument/2006/relationships/image" Target="../media/image4.png"/><Relationship Id="rId17" Type="http://schemas.openxmlformats.org/officeDocument/2006/relationships/image" Target="../media/image5.jpe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1" Type="http://schemas.openxmlformats.org/officeDocument/2006/relationships/slideLayout" Target="../slideLayouts/slideLayout39.xml"/><Relationship Id="rId2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5.xml"/><Relationship Id="rId8" Type="http://schemas.openxmlformats.org/officeDocument/2006/relationships/slideLayout" Target="../slideLayouts/slideLayout46.xml"/><Relationship Id="rId9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42148">
                  <a:alpha val="0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/>
          <a:lstStyle/>
          <a:p>
            <a:endParaRPr lang="pt-BR" sz="2400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1029" name="Picture 5" descr="inpe_logo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40" r:id="rId2"/>
    <p:sldLayoutId id="2147484241" r:id="rId3"/>
    <p:sldLayoutId id="2147484242" r:id="rId4"/>
    <p:sldLayoutId id="2147484243" r:id="rId5"/>
    <p:sldLayoutId id="2147484244" r:id="rId6"/>
    <p:sldLayoutId id="2147484245" r:id="rId7"/>
    <p:sldLayoutId id="2147484246" r:id="rId8"/>
    <p:sldLayoutId id="2147484247" r:id="rId9"/>
    <p:sldLayoutId id="2147484248" r:id="rId10"/>
    <p:sldLayoutId id="2147484249" r:id="rId11"/>
    <p:sldLayoutId id="2147484250" r:id="rId12"/>
    <p:sldLayoutId id="214748425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03366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800">
          <a:solidFill>
            <a:schemeClr val="tx1"/>
          </a:solidFill>
          <a:latin typeface="Calibri" pitchFamily="34" charset="0"/>
          <a:ea typeface="ＭＳ Ｐゴシック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Calibri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075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7C4ABA1F-4A4D-3F4A-9857-6166D4E918A9}" type="datetimeFigureOut">
              <a:rPr lang="pt-BR"/>
              <a:pPr>
                <a:defRPr/>
              </a:pPr>
              <a:t>28/03/12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prstClr val="black">
                    <a:tint val="75000"/>
                  </a:prstClr>
                </a:solidFill>
                <a:latin typeface="Humnst777 B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898989"/>
                </a:solidFill>
                <a:latin typeface="Humnst777 B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28953E5-403B-0345-8142-1D32CB467B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9" name="Line 19"/>
          <p:cNvSpPr>
            <a:spLocks noChangeShapeType="1"/>
          </p:cNvSpPr>
          <p:nvPr userDrawn="1"/>
        </p:nvSpPr>
        <p:spPr bwMode="auto">
          <a:xfrm flipH="1">
            <a:off x="847725" y="533400"/>
            <a:ext cx="8035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80" name="Imagem 4" descr="logo_inpe_4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8125" y="92075"/>
            <a:ext cx="7747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3" r:id="rId2"/>
    <p:sldLayoutId id="2147484254" r:id="rId3"/>
    <p:sldLayoutId id="2147484255" r:id="rId4"/>
    <p:sldLayoutId id="2147484256" r:id="rId5"/>
    <p:sldLayoutId id="2147484257" r:id="rId6"/>
    <p:sldLayoutId id="2147484258" r:id="rId7"/>
    <p:sldLayoutId id="2147484259" r:id="rId8"/>
    <p:sldLayoutId id="2147484260" r:id="rId9"/>
    <p:sldLayoutId id="2147484261" r:id="rId10"/>
    <p:sldLayoutId id="2147484262" r:id="rId11"/>
  </p:sldLayoutIdLst>
  <p:transition xmlns:p14="http://schemas.microsoft.com/office/powerpoint/2010/main"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umnst777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Humnst777 BT" pitchFamily="34" charset="0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umnst777 BT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5364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5" name="Imagem 6" descr="borda_slide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Imagem 6" descr="ìnpe_simbolo.jp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  <p:sldLayoutId id="2147484274" r:id="rId13"/>
    <p:sldLayoutId id="2147484275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741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4E7E410F-134B-D340-A31A-D3C43129BFDD}" type="datetimeFigureOut">
              <a:rPr lang="pt-BR"/>
              <a:pPr>
                <a:defRPr/>
              </a:pPr>
              <a:t>28/03/12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A656685B-8F2E-494A-AF54-F2EDC65FC048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4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3600" dirty="0" err="1">
                <a:latin typeface="Calibri" charset="0"/>
              </a:rPr>
              <a:t>Trends</a:t>
            </a:r>
            <a:r>
              <a:rPr lang="pt-BR" sz="3600" dirty="0">
                <a:latin typeface="Calibri" charset="0"/>
              </a:rPr>
              <a:t> in </a:t>
            </a:r>
            <a:r>
              <a:rPr lang="pt-BR" sz="3600" dirty="0" err="1">
                <a:latin typeface="Calibri" charset="0"/>
              </a:rPr>
              <a:t>Amazon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land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change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and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possible</a:t>
            </a:r>
            <a:r>
              <a:rPr lang="pt-BR" sz="3600" dirty="0">
                <a:latin typeface="Calibri" charset="0"/>
              </a:rPr>
              <a:t> </a:t>
            </a:r>
            <a:r>
              <a:rPr lang="pt-BR" sz="3600" dirty="0" err="1">
                <a:latin typeface="Calibri" charset="0"/>
              </a:rPr>
              <a:t>consequences</a:t>
            </a:r>
            <a:r>
              <a:rPr lang="pt-BR" sz="3600" dirty="0">
                <a:latin typeface="Calibri" charset="0"/>
              </a:rPr>
              <a:t> for REDD+ </a:t>
            </a:r>
            <a:endParaRPr lang="en-US" sz="3600" dirty="0">
              <a:latin typeface="Calibri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172200" cy="2257425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Gilberto Câmara</a:t>
            </a:r>
          </a:p>
          <a:p>
            <a:pPr eaLnBrk="1" hangingPunct="1">
              <a:defRPr/>
            </a:pP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National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Institute</a:t>
            </a:r>
            <a:r>
              <a:rPr lang="pt-BR" sz="24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for Space </a:t>
            </a: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Research</a:t>
            </a:r>
            <a:endParaRPr lang="pt-BR" sz="2400" b="1" dirty="0" smtClean="0">
              <a:solidFill>
                <a:schemeClr val="bg2">
                  <a:lumMod val="7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r>
              <a:rPr lang="pt-BR" sz="24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Brazil</a:t>
            </a:r>
            <a:endParaRPr lang="pt-BR" sz="2400" b="1" dirty="0" smtClean="0">
              <a:solidFill>
                <a:schemeClr val="bg2">
                  <a:lumMod val="75000"/>
                </a:schemeClr>
              </a:solidFill>
              <a:ea typeface="+mn-ea"/>
            </a:endParaRPr>
          </a:p>
          <a:p>
            <a:pPr eaLnBrk="1" hangingPunct="1">
              <a:defRPr/>
            </a:pPr>
            <a:endParaRPr lang="pt-BR" sz="2200" b="1" dirty="0" smtClean="0">
              <a:solidFill>
                <a:schemeClr val="bg2">
                  <a:lumMod val="75000"/>
                </a:schemeClr>
              </a:solidFill>
              <a:latin typeface="Consolas"/>
              <a:ea typeface="+mn-ea"/>
              <a:cs typeface="Consolas"/>
            </a:endParaRPr>
          </a:p>
          <a:p>
            <a:pPr eaLnBrk="1" hangingPunct="1">
              <a:defRPr/>
            </a:pPr>
            <a:r>
              <a:rPr lang="pt-BR" sz="2200" b="1" dirty="0" err="1" smtClean="0">
                <a:solidFill>
                  <a:schemeClr val="bg2">
                    <a:lumMod val="75000"/>
                  </a:schemeClr>
                </a:solidFill>
                <a:latin typeface="Consolas"/>
                <a:ea typeface="+mn-ea"/>
                <a:cs typeface="Consolas"/>
              </a:rPr>
              <a:t>http</a:t>
            </a: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latin typeface="Consolas"/>
                <a:ea typeface="+mn-ea"/>
                <a:cs typeface="Consolas"/>
              </a:rPr>
              <a:t>://</a:t>
            </a:r>
            <a:r>
              <a:rPr lang="pt-BR" sz="2200" b="1" dirty="0" err="1" smtClean="0">
                <a:solidFill>
                  <a:schemeClr val="bg2">
                    <a:lumMod val="75000"/>
                  </a:schemeClr>
                </a:solidFill>
                <a:latin typeface="Consolas"/>
                <a:ea typeface="+mn-ea"/>
                <a:cs typeface="Consolas"/>
              </a:rPr>
              <a:t>www.dpi.inpe.br</a:t>
            </a: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latin typeface="Consolas"/>
                <a:ea typeface="+mn-ea"/>
                <a:cs typeface="Consolas"/>
              </a:rPr>
              <a:t>/</a:t>
            </a:r>
            <a:r>
              <a:rPr lang="pt-BR" sz="2200" b="1" dirty="0" err="1" smtClean="0">
                <a:solidFill>
                  <a:schemeClr val="bg2">
                    <a:lumMod val="75000"/>
                  </a:schemeClr>
                </a:solidFill>
                <a:latin typeface="Consolas"/>
                <a:ea typeface="+mn-ea"/>
                <a:cs typeface="Consolas"/>
              </a:rPr>
              <a:t>gilberto</a:t>
            </a:r>
            <a:endParaRPr lang="pt-BR" sz="2200" b="1" dirty="0" smtClean="0">
              <a:solidFill>
                <a:schemeClr val="bg2">
                  <a:lumMod val="75000"/>
                </a:schemeClr>
              </a:solidFill>
              <a:latin typeface="Consolas"/>
              <a:ea typeface="+mn-ea"/>
              <a:cs typeface="Consolas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70613"/>
            <a:ext cx="1944688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59088" y="1098550"/>
            <a:ext cx="61722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None/>
              <a:defRPr sz="2600">
                <a:solidFill>
                  <a:schemeClr val="tx1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charset="0"/>
              <a:buChar char="¨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n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¨"/>
              <a:defRPr sz="16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charset="0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Calibri" charset="0"/>
                <a:cs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Planet </a:t>
            </a:r>
            <a:r>
              <a:rPr lang="pt-BR" sz="22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Under</a:t>
            </a: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pt-BR" sz="2200" b="1" dirty="0" err="1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Pressure</a:t>
            </a:r>
            <a:r>
              <a:rPr lang="pt-BR" sz="2200" b="1" dirty="0">
                <a:solidFill>
                  <a:schemeClr val="bg2">
                    <a:lumMod val="75000"/>
                  </a:schemeClr>
                </a:solidFill>
                <a:ea typeface="+mn-ea"/>
              </a:rPr>
              <a:t> </a:t>
            </a:r>
            <a:r>
              <a:rPr lang="pt-BR" sz="2200" b="1" dirty="0" smtClean="0">
                <a:solidFill>
                  <a:schemeClr val="bg2">
                    <a:lumMod val="75000"/>
                  </a:schemeClr>
                </a:solidFill>
                <a:ea typeface="+mn-ea"/>
              </a:rPr>
              <a:t>2012, London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7200900" y="142875"/>
            <a:ext cx="17907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000032">
                <a:alpha val="50000"/>
              </a:srgbClr>
            </a:outerShdw>
          </a:effectLst>
        </p:spPr>
        <p:txBody>
          <a:bodyPr lIns="91412" tIns="45705" rIns="91412" bIns="45705" anchor="ctr">
            <a:spAutoFit/>
          </a:bodyPr>
          <a:lstStyle/>
          <a:p>
            <a:pPr algn="ctr" eaLnBrk="0" hangingPunct="0">
              <a:defRPr/>
            </a:pPr>
            <a:endParaRPr lang="pt-BR" b="1">
              <a:ea typeface="+mn-ea"/>
              <a:cs typeface="+mn-cs"/>
            </a:endParaRP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5" y="411163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Economic growth without increased deforestation</a:t>
            </a:r>
            <a:endParaRPr lang="en-US" dirty="0">
              <a:ea typeface="+mj-ea"/>
            </a:endParaRPr>
          </a:p>
        </p:txBody>
      </p:sp>
      <p:pic>
        <p:nvPicPr>
          <p:cNvPr id="430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53281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55650" y="5661025"/>
            <a:ext cx="8208963" cy="1081088"/>
          </a:xfrm>
          <a:prstGeom prst="rect">
            <a:avLst/>
          </a:prstGeom>
          <a:solidFill>
            <a:srgbClr val="AFC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Deforestation in Brazilian Amazonia (1988-2011)</a:t>
            </a:r>
          </a:p>
          <a:p>
            <a:pPr algn="ctr">
              <a:defRPr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dropped from 27,000 km</a:t>
            </a:r>
            <a:r>
              <a:rPr lang="en-GB" sz="3000" baseline="30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to 6,200 km</a:t>
            </a:r>
            <a:r>
              <a:rPr lang="en-GB" sz="3000" baseline="30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</a:p>
          <a:p>
            <a:pPr algn="ctr">
              <a:defRPr/>
            </a:pPr>
            <a:endParaRPr lang="en-GB" sz="30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71450"/>
            <a:ext cx="8153400" cy="762000"/>
          </a:xfrm>
          <a:solidFill>
            <a:schemeClr val="bg1">
              <a:lumMod val="95000"/>
              <a:alpha val="64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dirty="0" smtClean="0"/>
              <a:t>REDD+ can be built bottom-up</a:t>
            </a:r>
            <a:endParaRPr lang="en-US" dirty="0"/>
          </a:p>
        </p:txBody>
      </p:sp>
      <p:pic>
        <p:nvPicPr>
          <p:cNvPr id="880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3935413"/>
            <a:ext cx="40925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63538" y="6196013"/>
            <a:ext cx="4506912" cy="52863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>
              <a:defRPr/>
            </a:pPr>
            <a:r>
              <a:rPr lang="en-US" sz="2800" dirty="0" smtClean="0"/>
              <a:t>Chief </a:t>
            </a:r>
            <a:r>
              <a:rPr lang="en-US" sz="2800" dirty="0" err="1" smtClean="0"/>
              <a:t>Almir</a:t>
            </a:r>
            <a:r>
              <a:rPr lang="en-US" sz="2800" dirty="0" smtClean="0"/>
              <a:t> and </a:t>
            </a:r>
            <a:r>
              <a:rPr lang="en-US" sz="2800" dirty="0" err="1" smtClean="0"/>
              <a:t>Suruí</a:t>
            </a:r>
            <a:r>
              <a:rPr lang="en-US" sz="2800" dirty="0" smtClean="0"/>
              <a:t> reserve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71450"/>
            <a:ext cx="8153400" cy="762000"/>
          </a:xfrm>
          <a:solidFill>
            <a:schemeClr val="bg1">
              <a:lumMod val="95000"/>
              <a:alpha val="64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US" dirty="0" smtClean="0"/>
              <a:t>REDD+ can be built bottom-up</a:t>
            </a:r>
            <a:endParaRPr lang="en-US" dirty="0"/>
          </a:p>
        </p:txBody>
      </p:sp>
      <p:pic>
        <p:nvPicPr>
          <p:cNvPr id="4505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425" y="3935413"/>
            <a:ext cx="4092575" cy="277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63538" y="6196013"/>
            <a:ext cx="4506912" cy="52863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>
              <a:defRPr/>
            </a:pPr>
            <a:r>
              <a:rPr lang="en-US" sz="2800" dirty="0" smtClean="0"/>
              <a:t>Chief </a:t>
            </a:r>
            <a:r>
              <a:rPr lang="en-US" sz="2800" dirty="0" err="1" smtClean="0"/>
              <a:t>Almir</a:t>
            </a:r>
            <a:r>
              <a:rPr lang="en-US" sz="2800" dirty="0" smtClean="0"/>
              <a:t> and </a:t>
            </a:r>
            <a:r>
              <a:rPr lang="en-US" sz="2800" dirty="0" err="1" smtClean="0"/>
              <a:t>Suruí</a:t>
            </a:r>
            <a:r>
              <a:rPr lang="en-US" sz="2800" dirty="0" smtClean="0"/>
              <a:t> reserve</a:t>
            </a:r>
            <a:endParaRPr lang="en-US" sz="2800" dirty="0"/>
          </a:p>
        </p:txBody>
      </p:sp>
      <p:sp>
        <p:nvSpPr>
          <p:cNvPr id="45061" name="Retângulo 5"/>
          <p:cNvSpPr>
            <a:spLocks noChangeArrowheads="1"/>
          </p:cNvSpPr>
          <p:nvPr/>
        </p:nvSpPr>
        <p:spPr bwMode="auto">
          <a:xfrm rot="-471772">
            <a:off x="685800" y="2668588"/>
            <a:ext cx="7858125" cy="768350"/>
          </a:xfrm>
          <a:prstGeom prst="rect">
            <a:avLst/>
          </a:prstGeom>
          <a:solidFill>
            <a:srgbClr val="D0D0E3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>
                <a:solidFill>
                  <a:srgbClr val="740000"/>
                </a:solidFill>
                <a:latin typeface="Calibri" charset="0"/>
                <a:cs typeface="Calibri" charset="0"/>
              </a:rPr>
              <a:t>MYTH</a:t>
            </a:r>
            <a:endParaRPr lang="pt-BR" sz="4400" b="1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890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1125"/>
            <a:ext cx="9144000" cy="674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Oval 3"/>
          <p:cNvSpPr>
            <a:spLocks noChangeArrowheads="1"/>
          </p:cNvSpPr>
          <p:nvPr/>
        </p:nvSpPr>
        <p:spPr bwMode="auto">
          <a:xfrm>
            <a:off x="3725863" y="4298950"/>
            <a:ext cx="585787" cy="474663"/>
          </a:xfrm>
          <a:prstGeom prst="ellipse">
            <a:avLst/>
          </a:prstGeom>
          <a:noFill/>
          <a:ln w="57150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49263" y="171450"/>
            <a:ext cx="8153400" cy="7620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dirty="0" smtClean="0"/>
              <a:t>Amazonia: 400.000.000 ha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03238" y="5976938"/>
            <a:ext cx="8134350" cy="762000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366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ZapfHumnst BT" pitchFamily="34" charset="0"/>
              </a:defRPr>
            </a:lvl9pPr>
          </a:lstStyle>
          <a:p>
            <a:pPr algn="ctr">
              <a:defRPr/>
            </a:pPr>
            <a:r>
              <a:rPr lang="en-US" dirty="0" err="1" smtClean="0"/>
              <a:t>Suruí</a:t>
            </a:r>
            <a:r>
              <a:rPr lang="en-US" dirty="0" smtClean="0"/>
              <a:t> reserve: 250.000 ha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Why developing countries need REDD+?</a:t>
            </a:r>
          </a:p>
        </p:txBody>
      </p:sp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389063"/>
            <a:ext cx="242887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eta para a direita 5"/>
          <p:cNvSpPr>
            <a:spLocks noChangeArrowheads="1"/>
          </p:cNvSpPr>
          <p:nvPr/>
        </p:nvSpPr>
        <p:spPr bwMode="auto">
          <a:xfrm>
            <a:off x="2776538" y="2803525"/>
            <a:ext cx="558800" cy="498475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4608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1111250"/>
            <a:ext cx="584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4"/>
          <p:cNvSpPr txBox="1"/>
          <p:nvPr/>
        </p:nvSpPr>
        <p:spPr>
          <a:xfrm>
            <a:off x="946150" y="5011738"/>
            <a:ext cx="7683500" cy="1662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82880" bIns="182880">
            <a:spAutoFit/>
          </a:bodyPr>
          <a:lstStyle/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cannot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control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their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lands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do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have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monitoring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technology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do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have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transparency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Why developing countries need REDD+?</a:t>
            </a:r>
          </a:p>
        </p:txBody>
      </p:sp>
      <p:pic>
        <p:nvPicPr>
          <p:cNvPr id="471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389063"/>
            <a:ext cx="2428875" cy="328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eta para a direita 5"/>
          <p:cNvSpPr>
            <a:spLocks noChangeArrowheads="1"/>
          </p:cNvSpPr>
          <p:nvPr/>
        </p:nvSpPr>
        <p:spPr bwMode="auto">
          <a:xfrm>
            <a:off x="2776538" y="2803525"/>
            <a:ext cx="558800" cy="498475"/>
          </a:xfrm>
          <a:prstGeom prst="rightArrow">
            <a:avLst>
              <a:gd name="adj1" fmla="val 50000"/>
              <a:gd name="adj2" fmla="val 500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pt-BR"/>
          </a:p>
        </p:txBody>
      </p:sp>
      <p:pic>
        <p:nvPicPr>
          <p:cNvPr id="4710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0" y="1111250"/>
            <a:ext cx="584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4"/>
          <p:cNvSpPr txBox="1"/>
          <p:nvPr/>
        </p:nvSpPr>
        <p:spPr>
          <a:xfrm>
            <a:off x="946150" y="5011738"/>
            <a:ext cx="7683500" cy="16621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tIns="182880" bIns="182880">
            <a:spAutoFit/>
          </a:bodyPr>
          <a:lstStyle/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cannot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control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their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lands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do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have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monitoring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technology</a:t>
            </a:r>
            <a:endParaRPr lang="pt-BR" sz="2800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algn="ctr">
              <a:defRPr/>
            </a:pP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do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not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have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pt-BR" sz="28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transparency</a:t>
            </a:r>
            <a:r>
              <a:rPr lang="pt-BR" sz="28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</p:txBody>
      </p:sp>
      <p:sp>
        <p:nvSpPr>
          <p:cNvPr id="47110" name="Retângulo 5"/>
          <p:cNvSpPr>
            <a:spLocks noChangeArrowheads="1"/>
          </p:cNvSpPr>
          <p:nvPr/>
        </p:nvSpPr>
        <p:spPr bwMode="auto">
          <a:xfrm rot="-471772">
            <a:off x="685800" y="2668588"/>
            <a:ext cx="7858125" cy="768350"/>
          </a:xfrm>
          <a:prstGeom prst="rect">
            <a:avLst/>
          </a:prstGeom>
          <a:solidFill>
            <a:srgbClr val="D0D0E3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>
                <a:solidFill>
                  <a:srgbClr val="740000"/>
                </a:solidFill>
                <a:latin typeface="Calibri" charset="0"/>
                <a:cs typeface="Calibri" charset="0"/>
              </a:rPr>
              <a:t>MYTH</a:t>
            </a:r>
            <a:endParaRPr lang="pt-BR" sz="4400" b="1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terraAmaz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5334000" y="4800600"/>
            <a:ext cx="1295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166-112</a:t>
            </a:r>
          </a:p>
          <a:p>
            <a:endParaRPr lang="pt-BR" sz="2400">
              <a:latin typeface="Times New Roman" charset="0"/>
            </a:endParaRPr>
          </a:p>
        </p:txBody>
      </p:sp>
      <p:sp>
        <p:nvSpPr>
          <p:cNvPr id="48131" name="Text Box 4"/>
          <p:cNvSpPr txBox="1">
            <a:spLocks noChangeArrowheads="1"/>
          </p:cNvSpPr>
          <p:nvPr/>
        </p:nvSpPr>
        <p:spPr bwMode="auto">
          <a:xfrm>
            <a:off x="3260725" y="4303713"/>
            <a:ext cx="10223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116-113</a:t>
            </a:r>
            <a:endParaRPr lang="pt-BR" sz="2400">
              <a:latin typeface="Times New Roman" charset="0"/>
            </a:endParaRPr>
          </a:p>
          <a:p>
            <a:endParaRPr lang="pt-BR" sz="2400">
              <a:latin typeface="Times New Roman" charset="0"/>
            </a:endParaRPr>
          </a:p>
        </p:txBody>
      </p:sp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022725" y="1789113"/>
            <a:ext cx="1022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pt-BR">
                <a:solidFill>
                  <a:schemeClr val="bg1"/>
                </a:solidFill>
              </a:rPr>
              <a:t>116-112</a:t>
            </a:r>
            <a:endParaRPr lang="pt-BR"/>
          </a:p>
        </p:txBody>
      </p:sp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1763713" y="2205038"/>
            <a:ext cx="6032500" cy="2308225"/>
          </a:xfrm>
          <a:prstGeom prst="rect">
            <a:avLst/>
          </a:prstGeom>
          <a:solidFill>
            <a:srgbClr val="AFC7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30 Tb of data</a:t>
            </a:r>
          </a:p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500.000 lines of code</a:t>
            </a:r>
          </a:p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150 man/years of software dev</a:t>
            </a:r>
          </a:p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200 man/years of interpreters</a:t>
            </a:r>
          </a:p>
        </p:txBody>
      </p:sp>
      <p:sp>
        <p:nvSpPr>
          <p:cNvPr id="48134" name="Título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  <a:solidFill>
            <a:srgbClr val="AFC7FF">
              <a:alpha val="79999"/>
            </a:srgbClr>
          </a:solidFill>
        </p:spPr>
        <p:txBody>
          <a:bodyPr/>
          <a:lstStyle/>
          <a:p>
            <a:pPr algn="ctr" eaLnBrk="1" hangingPunct="1"/>
            <a:r>
              <a:rPr lang="en-US" sz="4000" b="0">
                <a:solidFill>
                  <a:srgbClr val="000090"/>
                </a:solidFill>
                <a:latin typeface="Calibri" charset="0"/>
              </a:rPr>
              <a:t>How much it takes to survey Amazonia?</a:t>
            </a:r>
            <a:endParaRPr lang="pt-BR" sz="4000" b="0">
              <a:solidFill>
                <a:srgbClr val="00009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0" y="6151563"/>
            <a:ext cx="9144000" cy="706437"/>
          </a:xfrm>
          <a:prstGeom prst="rect">
            <a:avLst/>
          </a:prstGeom>
          <a:solidFill>
            <a:srgbClr val="F2F2F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t-BR" sz="2800" b="1">
                <a:solidFill>
                  <a:srgbClr val="002060"/>
                </a:solidFill>
                <a:latin typeface="Calibri" charset="0"/>
              </a:rPr>
              <a:t>Daily warnings of newly deforested large areas</a:t>
            </a:r>
            <a:endParaRPr lang="en-US" sz="2800" b="1">
              <a:solidFill>
                <a:srgbClr val="002060"/>
              </a:solidFill>
              <a:latin typeface="Calibri" charset="0"/>
            </a:endParaRPr>
          </a:p>
        </p:txBody>
      </p:sp>
      <p:pic>
        <p:nvPicPr>
          <p:cNvPr id="50179" name="Picture 5" descr="logo_inp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77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762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200" b="1" smtClean="0">
                <a:solidFill>
                  <a:srgbClr val="003366"/>
                </a:solidFill>
                <a:latin typeface="Calibri" charset="0"/>
                <a:cs typeface="Calibri" charset="0"/>
              </a:rPr>
              <a:t>Real-time Deforestation Monitoring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Protected areas and deforestation</a:t>
            </a:r>
          </a:p>
        </p:txBody>
      </p:sp>
      <p:sp>
        <p:nvSpPr>
          <p:cNvPr id="52226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>
              <a:latin typeface="Calibri" charset="0"/>
            </a:endParaRPr>
          </a:p>
        </p:txBody>
      </p:sp>
      <p:pic>
        <p:nvPicPr>
          <p:cNvPr id="522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1182688"/>
            <a:ext cx="7540625" cy="5661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Policing actions: illegal wood seizure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713" y="1138238"/>
            <a:ext cx="5545137" cy="51990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500188" y="6396038"/>
            <a:ext cx="4730750" cy="4619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50% </a:t>
            </a:r>
            <a:r>
              <a:rPr lang="pt-BR" sz="2400" b="1" dirty="0" err="1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pt-BR" sz="2400" b="1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operations</a:t>
            </a:r>
            <a:r>
              <a:rPr lang="pt-BR" sz="2400" b="1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in 2% </a:t>
            </a:r>
            <a:r>
              <a:rPr lang="pt-BR" sz="2400" b="1" dirty="0" err="1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pt-BR" sz="2400" b="1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pt-BR" sz="2400" b="1" dirty="0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400" b="1" dirty="0" err="1">
                <a:solidFill>
                  <a:srgbClr val="00007D">
                    <a:lumMod val="75000"/>
                  </a:srgbClr>
                </a:solidFill>
                <a:latin typeface="Calibri" pitchFamily="34" charset="0"/>
                <a:cs typeface="Calibri" pitchFamily="34" charset="0"/>
              </a:rPr>
              <a:t>area</a:t>
            </a:r>
            <a:endParaRPr lang="pt-BR" sz="2400" b="1" dirty="0">
              <a:solidFill>
                <a:srgbClr val="00007D">
                  <a:lumMod val="75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Can we build REDD+ without institutions?</a:t>
            </a:r>
          </a:p>
        </p:txBody>
      </p:sp>
      <p:pic>
        <p:nvPicPr>
          <p:cNvPr id="327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20800"/>
            <a:ext cx="37750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1382713"/>
            <a:ext cx="38290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044950"/>
            <a:ext cx="22463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4503738"/>
            <a:ext cx="36512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7"/>
          <p:cNvSpPr txBox="1">
            <a:spLocks noChangeArrowheads="1"/>
          </p:cNvSpPr>
          <p:nvPr/>
        </p:nvSpPr>
        <p:spPr bwMode="auto">
          <a:xfrm>
            <a:off x="552450" y="36322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5E"/>
                </a:solidFill>
                <a:latin typeface="Calibri" charset="0"/>
                <a:cs typeface="Calibri" charset="0"/>
              </a:rPr>
              <a:t>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6613" y="3716338"/>
            <a:ext cx="2562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5E"/>
                </a:solidFill>
                <a:latin typeface="Calibri"/>
                <a:ea typeface="+mn-ea"/>
                <a:cs typeface="Calibri"/>
              </a:rPr>
              <a:t>Public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00" y="6199188"/>
            <a:ext cx="2562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1650" y="4137025"/>
            <a:ext cx="2562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5E"/>
                </a:solidFill>
                <a:latin typeface="Calibri"/>
                <a:ea typeface="+mn-ea"/>
                <a:cs typeface="Calibri"/>
              </a:rPr>
              <a:t>Knowledge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>
                <a:latin typeface="Calibri" charset="0"/>
              </a:rPr>
              <a:t>Markets have a positive rôle</a:t>
            </a:r>
          </a:p>
        </p:txBody>
      </p:sp>
      <p:pic>
        <p:nvPicPr>
          <p:cNvPr id="542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828675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825" y="4000500"/>
            <a:ext cx="385762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3929063"/>
            <a:ext cx="357187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38" y="5856288"/>
            <a:ext cx="391001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473450" y="474663"/>
            <a:ext cx="5432425" cy="12001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“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By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2020,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Brazil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will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reduce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deforestation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by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80%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relative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</a:t>
            </a:r>
            <a:r>
              <a:rPr lang="pt-BR" sz="2400" dirty="0" err="1">
                <a:solidFill>
                  <a:srgbClr val="00005E"/>
                </a:solidFill>
                <a:latin typeface="Calibri" charset="0"/>
                <a:cs typeface="Calibri" charset="0"/>
              </a:rPr>
              <a:t>to</a:t>
            </a:r>
            <a:r>
              <a:rPr lang="pt-BR" sz="2400" dirty="0">
                <a:solidFill>
                  <a:srgbClr val="00005E"/>
                </a:solidFill>
                <a:latin typeface="Calibri" charset="0"/>
                <a:cs typeface="Calibri" charset="0"/>
              </a:rPr>
              <a:t> 2005.” (pres. Lula in Copenhagen COP-15)</a:t>
            </a:r>
          </a:p>
        </p:txBody>
      </p:sp>
      <p:pic>
        <p:nvPicPr>
          <p:cNvPr id="56322" name="Picture 6" descr="http://www.ergoeco.org/img/COP%2015%20LULA%20DA%20SILVA%20181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893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06638"/>
            <a:ext cx="9144000" cy="455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7200900" y="142875"/>
            <a:ext cx="1790700" cy="3079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53882" dir="2700000" algn="ctr" rotWithShape="0">
              <a:srgbClr val="000032">
                <a:alpha val="50000"/>
              </a:srgbClr>
            </a:outerShdw>
          </a:effectLst>
        </p:spPr>
        <p:txBody>
          <a:bodyPr lIns="91412" tIns="45705" rIns="91412" bIns="45705" anchor="ctr">
            <a:spAutoFit/>
          </a:bodyPr>
          <a:lstStyle/>
          <a:p>
            <a:pPr algn="ctr" eaLnBrk="0" hangingPunct="0">
              <a:defRPr/>
            </a:pPr>
            <a:endParaRPr lang="pt-BR" b="1">
              <a:ea typeface="+mn-ea"/>
              <a:cs typeface="+mn-cs"/>
            </a:endParaRP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>
          <a:xfrm>
            <a:off x="701675" y="411163"/>
            <a:ext cx="8153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Transparency builds governance!</a:t>
            </a:r>
            <a:endParaRPr lang="en-US" dirty="0">
              <a:ea typeface="+mj-ea"/>
            </a:endParaRPr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8532812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755650" y="5661025"/>
            <a:ext cx="8208963" cy="1081088"/>
          </a:xfrm>
          <a:prstGeom prst="rect">
            <a:avLst/>
          </a:prstGeom>
          <a:solidFill>
            <a:srgbClr val="AFC7FF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Deforestation in Brazilian Amazonia (1988-2011)</a:t>
            </a:r>
          </a:p>
          <a:p>
            <a:pPr algn="ctr">
              <a:defRPr/>
            </a:pP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dropped from 27,000 km</a:t>
            </a:r>
            <a:r>
              <a:rPr lang="en-GB" sz="3000" baseline="30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  <a:r>
              <a:rPr lang="en-GB" sz="3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 to 6,200 km</a:t>
            </a:r>
            <a:r>
              <a:rPr lang="en-GB" sz="3000" baseline="300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2</a:t>
            </a:r>
          </a:p>
          <a:p>
            <a:pPr algn="ctr">
              <a:defRPr/>
            </a:pPr>
            <a:endParaRPr lang="en-GB" sz="30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Deforestation and price trends</a:t>
            </a:r>
          </a:p>
        </p:txBody>
      </p:sp>
      <p:pic>
        <p:nvPicPr>
          <p:cNvPr id="901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82750"/>
            <a:ext cx="8305800" cy="4059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Prices or policies?</a:t>
            </a:r>
          </a:p>
        </p:txBody>
      </p:sp>
      <p:pic>
        <p:nvPicPr>
          <p:cNvPr id="9113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8" y="1146175"/>
            <a:ext cx="8301037" cy="482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1813" y="6027738"/>
            <a:ext cx="8439150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Deforestation Slowdown in the Legal Amazon: Prices or Policies?</a:t>
            </a:r>
          </a:p>
          <a:p>
            <a:pPr algn="ctr">
              <a:defRPr/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http://www.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  <a:latin typeface="Calibri"/>
                <a:cs typeface="Calibri"/>
              </a:rPr>
              <a:t>climatepolicyinitiative.org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prodes_acum_97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r="-414"/>
          <a:stretch>
            <a:fillRect/>
          </a:stretch>
        </p:blipFill>
        <p:spPr bwMode="auto">
          <a:xfrm>
            <a:off x="1600200" y="1055688"/>
            <a:ext cx="71929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394" name="Group 3"/>
          <p:cNvGrpSpPr>
            <a:grpSpLocks/>
          </p:cNvGrpSpPr>
          <p:nvPr/>
        </p:nvGrpSpPr>
        <p:grpSpPr bwMode="auto">
          <a:xfrm>
            <a:off x="596900" y="1160463"/>
            <a:ext cx="992188" cy="2690812"/>
            <a:chOff x="378" y="-1697"/>
            <a:chExt cx="625" cy="1695"/>
          </a:xfrm>
        </p:grpSpPr>
        <p:pic>
          <p:nvPicPr>
            <p:cNvPr id="59397" name="Picture 4" descr="leg_acum_0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75" b="-2916"/>
            <a:stretch>
              <a:fillRect/>
            </a:stretch>
          </p:blipFill>
          <p:spPr bwMode="auto">
            <a:xfrm>
              <a:off x="378" y="-1654"/>
              <a:ext cx="183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8" name="Text Box 5"/>
            <p:cNvSpPr txBox="1">
              <a:spLocks noChangeArrowheads="1"/>
            </p:cNvSpPr>
            <p:nvPr/>
          </p:nvSpPr>
          <p:spPr bwMode="auto">
            <a:xfrm>
              <a:off x="544" y="-1697"/>
              <a:ext cx="459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Até 10%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10 - 20%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20 – 30%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30 – 40%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40 – 50%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50 – 60%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60 – 70%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70 – 80%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80 – 90%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90 – 100%</a:t>
              </a:r>
            </a:p>
            <a:p>
              <a:pPr eaLnBrk="1" hangingPunct="1">
                <a:lnSpc>
                  <a:spcPct val="155000"/>
                </a:lnSpc>
              </a:pPr>
              <a:endParaRPr lang="pt-BR" sz="1000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81038" y="6196013"/>
            <a:ext cx="81661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700.000 km2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deforested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since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1970s</a:t>
            </a:r>
          </a:p>
        </p:txBody>
      </p:sp>
      <p:sp>
        <p:nvSpPr>
          <p:cNvPr id="59396" name="Título 7"/>
          <p:cNvSpPr>
            <a:spLocks noGrp="1"/>
          </p:cNvSpPr>
          <p:nvPr>
            <p:ph type="title"/>
          </p:nvPr>
        </p:nvSpPr>
        <p:spPr>
          <a:xfrm>
            <a:off x="704850" y="409575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Deforestation in Amazonia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How are we using the forest?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84815" y="1203231"/>
          <a:ext cx="8354500" cy="5654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2400" y="90488"/>
          <a:ext cx="8686800" cy="6462710"/>
        </p:xfrm>
        <a:graphic>
          <a:graphicData uri="http://schemas.openxmlformats.org/drawingml/2006/table">
            <a:tbl>
              <a:tblPr/>
              <a:tblGrid>
                <a:gridCol w="4374648"/>
                <a:gridCol w="2468551"/>
                <a:gridCol w="1843601"/>
              </a:tblGrid>
              <a:tr h="83282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Class</a:t>
                      </a:r>
                      <a:endParaRPr lang="en-US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TOTAL (km</a:t>
                      </a:r>
                      <a:r>
                        <a:rPr lang="en-US" sz="2600" b="0" i="0" u="none" strike="noStrike" baseline="30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2</a:t>
                      </a:r>
                      <a:r>
                        <a:rPr lang="en-US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  <a:endParaRPr lang="en-US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ES_tradnl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7DEE8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Clean</a:t>
                      </a:r>
                      <a:r>
                        <a:rPr lang="en-US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Pasture</a:t>
                      </a:r>
                      <a:endParaRPr lang="en-US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335.714,94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46,7%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Secundary</a:t>
                      </a:r>
                      <a:r>
                        <a:rPr lang="pt-BR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Vegetation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150.815,31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21,0%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Dirty</a:t>
                      </a:r>
                      <a:r>
                        <a:rPr lang="es-ES_tradnl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pasture</a:t>
                      </a:r>
                      <a:endParaRPr lang="es-ES_tradnl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62.823,75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8,7%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Regeneration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with</a:t>
                      </a:r>
                      <a:r>
                        <a:rPr lang="pt-BR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pasture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48.027,37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6,7%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Non-</a:t>
                      </a:r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observed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areas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45.406,27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6,3%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Agriculture</a:t>
                      </a:r>
                      <a:r>
                        <a:rPr lang="en-US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(large-scale)</a:t>
                      </a:r>
                      <a:endParaRPr lang="en-US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34.927,24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4,9%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Small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farms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and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settlers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24.416,57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3,4%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ro-RO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Urban areas</a:t>
                      </a:r>
                      <a:endParaRPr lang="ro-RO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3.818,14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0,5%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Mining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730,68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0,1%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Degraded</a:t>
                      </a:r>
                      <a:r>
                        <a:rPr lang="pt-BR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pt-BR" sz="2600" b="0" i="0" u="none" strike="noStrike" baseline="0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areas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594,19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0,1%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pt-BR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Others</a:t>
                      </a:r>
                      <a:endParaRPr lang="pt-BR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477,88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0,1%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fi-FI" sz="2600" b="0" i="0" u="none" strike="noStrike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Desflorestation</a:t>
                      </a:r>
                      <a:r>
                        <a:rPr lang="fi-FI" sz="2600" b="0" i="0" u="none" strike="noStrike" baseline="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lang="fi-FI" sz="2600" b="0" i="0" u="none" strike="noStrike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2008</a:t>
                      </a:r>
                      <a:endParaRPr lang="fi-FI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11.458,64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1,6%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068"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0" i="0" u="none" strike="noStrike" dirty="0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TOTAL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600" b="0" i="0" u="none" strike="noStrike">
                          <a:solidFill>
                            <a:schemeClr val="accent1">
                              <a:lumMod val="25000"/>
                            </a:schemeClr>
                          </a:solidFill>
                          <a:effectLst/>
                          <a:latin typeface="Calibri"/>
                          <a:cs typeface="Calibri"/>
                        </a:rPr>
                        <a:t> 719.210,99 </a:t>
                      </a: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600" b="0" i="0" u="none" strike="noStrike" dirty="0">
                        <a:solidFill>
                          <a:schemeClr val="accent1">
                            <a:lumMod val="25000"/>
                          </a:schemeClr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marL="12700" marR="12700" marT="1269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963613"/>
            <a:ext cx="8916988" cy="1730375"/>
          </a:xfrm>
          <a:prstGeom prst="rect">
            <a:avLst/>
          </a:prstGeom>
          <a:solidFill>
            <a:schemeClr val="accent1">
              <a:lumMod val="20000"/>
              <a:lumOff val="80000"/>
              <a:alpha val="2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2" descr="prodes_acum_97b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0" r="-414"/>
          <a:stretch>
            <a:fillRect/>
          </a:stretch>
        </p:blipFill>
        <p:spPr bwMode="auto">
          <a:xfrm>
            <a:off x="1600200" y="1055688"/>
            <a:ext cx="7192963" cy="522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490" name="Group 3"/>
          <p:cNvGrpSpPr>
            <a:grpSpLocks/>
          </p:cNvGrpSpPr>
          <p:nvPr/>
        </p:nvGrpSpPr>
        <p:grpSpPr bwMode="auto">
          <a:xfrm>
            <a:off x="596900" y="1160463"/>
            <a:ext cx="992188" cy="2690812"/>
            <a:chOff x="378" y="-1697"/>
            <a:chExt cx="625" cy="1695"/>
          </a:xfrm>
        </p:grpSpPr>
        <p:pic>
          <p:nvPicPr>
            <p:cNvPr id="63493" name="Picture 4" descr="leg_acum_06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1575" b="-2916"/>
            <a:stretch>
              <a:fillRect/>
            </a:stretch>
          </p:blipFill>
          <p:spPr bwMode="auto">
            <a:xfrm>
              <a:off x="378" y="-1654"/>
              <a:ext cx="183" cy="1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4" name="Text Box 5"/>
            <p:cNvSpPr txBox="1">
              <a:spLocks noChangeArrowheads="1"/>
            </p:cNvSpPr>
            <p:nvPr/>
          </p:nvSpPr>
          <p:spPr bwMode="auto">
            <a:xfrm>
              <a:off x="544" y="-1697"/>
              <a:ext cx="459" cy="1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Até 10%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10 - 20%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20 – 30%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30 – 40%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40 – 50%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50 – 60%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60 – 70%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70 – 80%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80 – 90%</a:t>
              </a:r>
            </a:p>
            <a:p>
              <a:pPr eaLnBrk="1" hangingPunct="1">
                <a:lnSpc>
                  <a:spcPct val="155000"/>
                </a:lnSpc>
              </a:pPr>
              <a:r>
                <a:rPr lang="pt-BR" sz="1000" b="1">
                  <a:latin typeface="Calibri" charset="0"/>
                  <a:cs typeface="Calibri" charset="0"/>
                </a:rPr>
                <a:t>90 – 100%</a:t>
              </a:r>
            </a:p>
            <a:p>
              <a:pPr eaLnBrk="1" hangingPunct="1">
                <a:lnSpc>
                  <a:spcPct val="155000"/>
                </a:lnSpc>
              </a:pPr>
              <a:endParaRPr lang="pt-BR" sz="1000" b="1">
                <a:latin typeface="Calibri" charset="0"/>
                <a:cs typeface="Calibri" charset="0"/>
              </a:endParaRPr>
            </a:p>
          </p:txBody>
        </p:sp>
      </p:grp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681038" y="6196013"/>
            <a:ext cx="8166100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  <a:defRPr/>
            </a:pP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Illegal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large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farms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have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to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recover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80%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of</a:t>
            </a:r>
            <a:r>
              <a:rPr lang="pt-BR" sz="2800" dirty="0">
                <a:solidFill>
                  <a:srgbClr val="00005E"/>
                </a:solidFill>
                <a:latin typeface="Calibri" charset="0"/>
                <a:cs typeface="+mn-cs"/>
              </a:rPr>
              <a:t> </a:t>
            </a:r>
            <a:r>
              <a:rPr lang="pt-BR" sz="2800" dirty="0" err="1">
                <a:solidFill>
                  <a:srgbClr val="00005E"/>
                </a:solidFill>
                <a:latin typeface="Calibri" charset="0"/>
                <a:cs typeface="+mn-cs"/>
              </a:rPr>
              <a:t>area</a:t>
            </a:r>
            <a:endParaRPr lang="pt-BR" sz="2800" dirty="0">
              <a:solidFill>
                <a:srgbClr val="00005E"/>
              </a:solidFill>
              <a:latin typeface="Calibri" charset="0"/>
              <a:cs typeface="+mn-cs"/>
            </a:endParaRPr>
          </a:p>
        </p:txBody>
      </p:sp>
      <p:sp>
        <p:nvSpPr>
          <p:cNvPr id="63492" name="Título 7"/>
          <p:cNvSpPr>
            <a:spLocks noGrp="1"/>
          </p:cNvSpPr>
          <p:nvPr>
            <p:ph type="title"/>
          </p:nvPr>
        </p:nvSpPr>
        <p:spPr>
          <a:xfrm>
            <a:off x="704850" y="409575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Brazil new Forest Code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Imagem 15" descr="seletiv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5" y="3763963"/>
            <a:ext cx="3509963" cy="235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876300" y="6251575"/>
            <a:ext cx="3409950" cy="3698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>
                <a:latin typeface="+mn-lt"/>
                <a:ea typeface="+mn-ea"/>
                <a:cs typeface="Arial" charset="0"/>
              </a:rPr>
              <a:t>Floresta (</a:t>
            </a:r>
            <a:r>
              <a:rPr lang="pt-BR" sz="1800" dirty="0" err="1">
                <a:latin typeface="+mn-lt"/>
                <a:ea typeface="+mn-ea"/>
                <a:cs typeface="Arial" charset="0"/>
              </a:rPr>
              <a:t>biomass</a:t>
            </a:r>
            <a:r>
              <a:rPr lang="pt-BR" sz="1800" dirty="0">
                <a:latin typeface="+mn-lt"/>
                <a:ea typeface="+mn-ea"/>
                <a:cs typeface="Arial" charset="0"/>
              </a:rPr>
              <a:t> </a:t>
            </a:r>
            <a:r>
              <a:rPr lang="pt-BR" sz="1800" dirty="0" err="1">
                <a:latin typeface="+mn-lt"/>
                <a:ea typeface="+mn-ea"/>
                <a:cs typeface="Arial" charset="0"/>
              </a:rPr>
              <a:t>after</a:t>
            </a:r>
            <a:r>
              <a:rPr lang="pt-BR" sz="1800" dirty="0">
                <a:latin typeface="+mn-lt"/>
                <a:ea typeface="+mn-ea"/>
                <a:cs typeface="Arial" charset="0"/>
              </a:rPr>
              <a:t> 5 </a:t>
            </a:r>
            <a:r>
              <a:rPr lang="pt-BR" sz="1800" dirty="0" err="1">
                <a:latin typeface="+mn-lt"/>
                <a:ea typeface="+mn-ea"/>
                <a:cs typeface="Arial" charset="0"/>
              </a:rPr>
              <a:t>years</a:t>
            </a:r>
            <a:r>
              <a:rPr lang="pt-BR" sz="1800" dirty="0">
                <a:latin typeface="+mn-lt"/>
                <a:ea typeface="+mn-ea"/>
                <a:cs typeface="Arial" charset="0"/>
              </a:rPr>
              <a:t>) </a:t>
            </a:r>
          </a:p>
        </p:txBody>
      </p:sp>
      <p:pic>
        <p:nvPicPr>
          <p:cNvPr id="65539" name="Imagem 12" descr="corte_ras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250" y="1420813"/>
            <a:ext cx="3524250" cy="1878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0" name="Seta para baixo 17"/>
          <p:cNvSpPr>
            <a:spLocks noChangeArrowheads="1"/>
          </p:cNvSpPr>
          <p:nvPr/>
        </p:nvSpPr>
        <p:spPr bwMode="auto">
          <a:xfrm>
            <a:off x="4343400" y="1228725"/>
            <a:ext cx="233363" cy="5629275"/>
          </a:xfrm>
          <a:prstGeom prst="downArrow">
            <a:avLst>
              <a:gd name="adj1" fmla="val 50000"/>
              <a:gd name="adj2" fmla="val 49920"/>
            </a:avLst>
          </a:prstGeom>
          <a:solidFill>
            <a:srgbClr val="258B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203" name="CaixaDeTexto 22"/>
          <p:cNvSpPr txBox="1">
            <a:spLocks noChangeArrowheads="1"/>
          </p:cNvSpPr>
          <p:nvPr/>
        </p:nvSpPr>
        <p:spPr bwMode="auto">
          <a:xfrm>
            <a:off x="4730750" y="1790700"/>
            <a:ext cx="4284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x-none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200,000 km2 (30% of area)</a:t>
            </a:r>
            <a:endParaRPr lang="pt-BR" sz="28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CaixaDeTexto 9"/>
          <p:cNvSpPr txBox="1"/>
          <p:nvPr/>
        </p:nvSpPr>
        <p:spPr>
          <a:xfrm>
            <a:off x="944563" y="1017588"/>
            <a:ext cx="1712912" cy="3683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dirty="0" err="1">
                <a:latin typeface="+mn-lt"/>
                <a:ea typeface="+mn-ea"/>
                <a:cs typeface="Arial" charset="0"/>
              </a:rPr>
              <a:t>Clear-cut</a:t>
            </a:r>
            <a:r>
              <a:rPr lang="pt-BR" sz="1800" dirty="0">
                <a:latin typeface="+mn-lt"/>
                <a:ea typeface="+mn-ea"/>
                <a:cs typeface="Arial" charset="0"/>
              </a:rPr>
              <a:t> </a:t>
            </a:r>
            <a:r>
              <a:rPr lang="pt-BR" sz="1800" dirty="0" err="1">
                <a:latin typeface="+mn-lt"/>
                <a:ea typeface="+mn-ea"/>
                <a:cs typeface="Arial" charset="0"/>
              </a:rPr>
              <a:t>areas</a:t>
            </a:r>
            <a:endParaRPr lang="pt-BR" sz="1800" dirty="0">
              <a:latin typeface="+mn-lt"/>
              <a:ea typeface="+mn-ea"/>
              <a:cs typeface="Arial" charset="0"/>
            </a:endParaRPr>
          </a:p>
        </p:txBody>
      </p:sp>
      <p:sp>
        <p:nvSpPr>
          <p:cNvPr id="655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Potential for CO2 sink in Amazonia</a:t>
            </a:r>
          </a:p>
        </p:txBody>
      </p:sp>
      <p:sp>
        <p:nvSpPr>
          <p:cNvPr id="15" name="CaixaDeTexto 22"/>
          <p:cNvSpPr txBox="1">
            <a:spLocks noChangeArrowheads="1"/>
          </p:cNvSpPr>
          <p:nvPr/>
        </p:nvSpPr>
        <p:spPr bwMode="auto">
          <a:xfrm>
            <a:off x="4743450" y="5014913"/>
            <a:ext cx="42846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x-none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10 Gt CO</a:t>
            </a:r>
            <a:r>
              <a:rPr lang="x-none" sz="2800" b="1" baseline="-250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</a:t>
            </a:r>
            <a:r>
              <a:rPr lang="x-none" sz="2800" b="1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eq (2015-2020)</a:t>
            </a:r>
            <a:endParaRPr lang="pt-BR" sz="2800" b="1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65545" name="Seta para baixo 17"/>
          <p:cNvSpPr>
            <a:spLocks noChangeArrowheads="1"/>
          </p:cNvSpPr>
          <p:nvPr/>
        </p:nvSpPr>
        <p:spPr bwMode="auto">
          <a:xfrm>
            <a:off x="6854825" y="2455863"/>
            <a:ext cx="234950" cy="2624137"/>
          </a:xfrm>
          <a:prstGeom prst="downArrow">
            <a:avLst>
              <a:gd name="adj1" fmla="val 50000"/>
              <a:gd name="adj2" fmla="val 49795"/>
            </a:avLst>
          </a:prstGeom>
          <a:solidFill>
            <a:srgbClr val="258B64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8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9000"/>
          </a:xfrm>
        </p:spPr>
        <p:txBody>
          <a:bodyPr/>
          <a:lstStyle/>
          <a:p>
            <a:r>
              <a:rPr lang="pt-BR">
                <a:latin typeface="Calibri" charset="0"/>
              </a:rPr>
              <a:t>The rôle of forests in global climate</a:t>
            </a:r>
          </a:p>
        </p:txBody>
      </p:sp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703263" y="1412875"/>
            <a:ext cx="7824787" cy="2246313"/>
          </a:xfrm>
          <a:prstGeom prst="rect">
            <a:avLst/>
          </a:prstGeom>
          <a:solidFill>
            <a:srgbClr val="BE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Aware that deforestation accounts for approximately 20% of annual CO</a:t>
            </a:r>
            <a:r>
              <a:rPr lang="en-US" sz="2800" baseline="-250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2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 emissions, we remain engaged in seeking the reduction of emissions from deforestation and forest degradation (REDD) (G8 L’Aquila Declaration, 2009) </a:t>
            </a:r>
          </a:p>
        </p:txBody>
      </p:sp>
      <p:pic>
        <p:nvPicPr>
          <p:cNvPr id="337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41941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025" y="38862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CAFED3">
              <a:alpha val="52156"/>
            </a:srgbClr>
          </a:solidFill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065413"/>
                </a:solidFill>
                <a:latin typeface="Calibri" charset="0"/>
              </a:rPr>
              <a:t>Impact of reforestation in Amazonia</a:t>
            </a:r>
          </a:p>
        </p:txBody>
      </p:sp>
      <p:pic>
        <p:nvPicPr>
          <p:cNvPr id="675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34000" y="2557463"/>
            <a:ext cx="1357313" cy="3267075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324350" y="1209675"/>
            <a:ext cx="4397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World’s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emission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growth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fossil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fuels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(2%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a.a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) (2015-2020)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25638" y="2805113"/>
            <a:ext cx="1357312" cy="2986087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7590" name="CaixaDeTexto 15"/>
          <p:cNvSpPr txBox="1">
            <a:spLocks noChangeArrowheads="1"/>
          </p:cNvSpPr>
          <p:nvPr/>
        </p:nvSpPr>
        <p:spPr bwMode="auto">
          <a:xfrm>
            <a:off x="1038225" y="1209675"/>
            <a:ext cx="3182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Net sink in Amazonia</a:t>
            </a:r>
          </a:p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(2015-2020)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6027738"/>
            <a:ext cx="9144000" cy="830262"/>
          </a:xfrm>
          <a:prstGeom prst="rect">
            <a:avLst/>
          </a:prstGeom>
          <a:solidFill>
            <a:srgbClr val="CAFED3">
              <a:alpha val="60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Calibri"/>
                <a:ea typeface="+mn-ea"/>
                <a:cs typeface="Calibri"/>
              </a:rPr>
              <a:t>From</a:t>
            </a:r>
            <a:r>
              <a:rPr lang="en-US" sz="24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2015 to 2020, reforestation in Amazonia could stabilize global emissions</a:t>
            </a:r>
            <a:endParaRPr lang="pt-BR" sz="24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7592" name="CaixaDeTexto 15"/>
          <p:cNvSpPr txBox="1">
            <a:spLocks noChangeArrowheads="1"/>
          </p:cNvSpPr>
          <p:nvPr/>
        </p:nvSpPr>
        <p:spPr bwMode="auto">
          <a:xfrm>
            <a:off x="4300538" y="2082800"/>
            <a:ext cx="3182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12 Gt CO2eq</a:t>
            </a:r>
          </a:p>
        </p:txBody>
      </p:sp>
      <p:sp>
        <p:nvSpPr>
          <p:cNvPr id="67593" name="CaixaDeTexto 15"/>
          <p:cNvSpPr txBox="1">
            <a:spLocks noChangeArrowheads="1"/>
          </p:cNvSpPr>
          <p:nvPr/>
        </p:nvSpPr>
        <p:spPr bwMode="auto">
          <a:xfrm>
            <a:off x="1030288" y="2065338"/>
            <a:ext cx="318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10 Gt CO2eq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ítulo 1"/>
          <p:cNvSpPr>
            <a:spLocks noGrp="1"/>
          </p:cNvSpPr>
          <p:nvPr>
            <p:ph type="title"/>
          </p:nvPr>
        </p:nvSpPr>
        <p:spPr>
          <a:xfrm>
            <a:off x="214313" y="0"/>
            <a:ext cx="8686800" cy="928688"/>
          </a:xfrm>
          <a:solidFill>
            <a:srgbClr val="CAFED3">
              <a:alpha val="69803"/>
            </a:srgbClr>
          </a:solidFill>
        </p:spPr>
        <p:txBody>
          <a:bodyPr/>
          <a:lstStyle/>
          <a:p>
            <a:pPr eaLnBrk="1" hangingPunct="1"/>
            <a:r>
              <a:rPr lang="pt-BR" sz="3200" b="1">
                <a:solidFill>
                  <a:srgbClr val="002060"/>
                </a:solidFill>
                <a:latin typeface="Calibri" charset="0"/>
              </a:rPr>
              <a:t>Can Brazil hold back REDD+?</a:t>
            </a:r>
          </a:p>
        </p:txBody>
      </p:sp>
      <p:pic>
        <p:nvPicPr>
          <p:cNvPr id="6861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714375" y="4284663"/>
            <a:ext cx="1357313" cy="2144712"/>
          </a:xfrm>
          <a:prstGeom prst="rect">
            <a:avLst/>
          </a:prstGeom>
          <a:solidFill>
            <a:srgbClr val="0CB41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52438" y="3435350"/>
            <a:ext cx="1857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Arial" charset="0"/>
              </a:rPr>
              <a:t>REDD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Arial" charset="0"/>
              </a:rPr>
              <a:t>5 </a:t>
            </a:r>
            <a:r>
              <a:rPr lang="pt-BR" sz="2400" b="1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Arial" charset="0"/>
              </a:rPr>
              <a:t>Gt</a:t>
            </a:r>
            <a:r>
              <a:rPr lang="pt-BR" sz="24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/>
                <a:cs typeface="Arial" charset="0"/>
              </a:rPr>
              <a:t> CO2eq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714625" y="1928813"/>
            <a:ext cx="1357313" cy="44973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8614" name="CaixaDeTexto 15"/>
          <p:cNvSpPr txBox="1">
            <a:spLocks noChangeArrowheads="1"/>
          </p:cNvSpPr>
          <p:nvPr/>
        </p:nvSpPr>
        <p:spPr bwMode="auto">
          <a:xfrm>
            <a:off x="1744663" y="1100138"/>
            <a:ext cx="3502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06600"/>
                </a:solidFill>
                <a:latin typeface="Calibri" charset="0"/>
                <a:cs typeface="Arial" charset="0"/>
              </a:rPr>
              <a:t>Possible sink in Amazonia</a:t>
            </a:r>
          </a:p>
          <a:p>
            <a:pPr algn="ctr" eaLnBrk="1" hangingPunct="1"/>
            <a:r>
              <a:rPr lang="pt-BR" sz="2400" b="1">
                <a:solidFill>
                  <a:srgbClr val="006600"/>
                </a:solidFill>
                <a:latin typeface="Calibri" charset="0"/>
                <a:cs typeface="Arial" charset="0"/>
              </a:rPr>
              <a:t>10 Gt CO2eq</a:t>
            </a:r>
          </a:p>
        </p:txBody>
      </p:sp>
      <p:sp>
        <p:nvSpPr>
          <p:cNvPr id="68615" name="Retângulo 17"/>
          <p:cNvSpPr>
            <a:spLocks noChangeArrowheads="1"/>
          </p:cNvSpPr>
          <p:nvPr/>
        </p:nvSpPr>
        <p:spPr bwMode="auto">
          <a:xfrm>
            <a:off x="4286250" y="2286000"/>
            <a:ext cx="4857750" cy="1570038"/>
          </a:xfrm>
          <a:prstGeom prst="rect">
            <a:avLst/>
          </a:prstGeom>
          <a:solidFill>
            <a:srgbClr val="CAFED3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solidFill>
                  <a:srgbClr val="002060"/>
                </a:solidFill>
                <a:latin typeface="Calibri" charset="0"/>
                <a:cs typeface="Arial" charset="0"/>
              </a:rPr>
              <a:t>From 2015 to 2020, the potential carbon sink in Brazil would be double the entire worldwide market for REDD</a:t>
            </a:r>
            <a:endParaRPr lang="pt-BR" sz="2400">
              <a:solidFill>
                <a:srgbClr val="C00000"/>
              </a:solidFill>
              <a:latin typeface="Calibri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88"/>
          </a:xfrm>
          <a:solidFill>
            <a:srgbClr val="CAFED3">
              <a:alpha val="52156"/>
            </a:srgbClr>
          </a:solidFill>
        </p:spPr>
        <p:txBody>
          <a:bodyPr/>
          <a:lstStyle/>
          <a:p>
            <a:pPr algn="ctr" eaLnBrk="1" hangingPunct="1"/>
            <a:r>
              <a:rPr lang="pt-BR" sz="3200">
                <a:solidFill>
                  <a:srgbClr val="065413"/>
                </a:solidFill>
                <a:latin typeface="Calibri" charset="0"/>
              </a:rPr>
              <a:t>Impact of reforestation in Amazonia</a:t>
            </a:r>
          </a:p>
        </p:txBody>
      </p:sp>
      <p:pic>
        <p:nvPicPr>
          <p:cNvPr id="6963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34000" y="2557463"/>
            <a:ext cx="1357313" cy="3267075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324350" y="1209675"/>
            <a:ext cx="388937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World’s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emission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growth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fossil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fuels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 (2% </a:t>
            </a:r>
            <a:r>
              <a:rPr lang="pt-BR" sz="2400" b="1" dirty="0" err="1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a.a</a:t>
            </a:r>
            <a:r>
              <a:rPr lang="pt-BR" sz="2400" b="1" dirty="0">
                <a:solidFill>
                  <a:srgbClr val="065413"/>
                </a:solidFill>
                <a:latin typeface="Calibri"/>
                <a:ea typeface="+mn-ea"/>
                <a:cs typeface="Calibri"/>
              </a:rPr>
              <a:t>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925638" y="2944813"/>
            <a:ext cx="1357312" cy="2846387"/>
          </a:xfrm>
          <a:prstGeom prst="rect">
            <a:avLst/>
          </a:prstGeom>
          <a:solidFill>
            <a:srgbClr val="CAFED3">
              <a:alpha val="74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69638" name="CaixaDeTexto 15"/>
          <p:cNvSpPr txBox="1">
            <a:spLocks noChangeArrowheads="1"/>
          </p:cNvSpPr>
          <p:nvPr/>
        </p:nvSpPr>
        <p:spPr bwMode="auto">
          <a:xfrm>
            <a:off x="1038225" y="1209675"/>
            <a:ext cx="31829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Net sink in Amazonia</a:t>
            </a:r>
          </a:p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(2015-2020)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0" y="5780088"/>
            <a:ext cx="9144000" cy="1077912"/>
          </a:xfrm>
          <a:prstGeom prst="rect">
            <a:avLst/>
          </a:prstGeom>
          <a:solidFill>
            <a:srgbClr val="CAFED3">
              <a:alpha val="60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800000"/>
                </a:solidFill>
                <a:latin typeface="Calibri"/>
                <a:ea typeface="+mn-ea"/>
                <a:cs typeface="Calibri"/>
              </a:rPr>
              <a:t>Why pay for avoided deforestation when you can stabilize the world’s emissions? </a:t>
            </a:r>
            <a:endParaRPr lang="pt-BR" sz="3200" dirty="0">
              <a:solidFill>
                <a:srgbClr val="8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640" name="CaixaDeTexto 15"/>
          <p:cNvSpPr txBox="1">
            <a:spLocks noChangeArrowheads="1"/>
          </p:cNvSpPr>
          <p:nvPr/>
        </p:nvSpPr>
        <p:spPr bwMode="auto">
          <a:xfrm>
            <a:off x="4300538" y="2082800"/>
            <a:ext cx="3182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12 Gt CO2eq</a:t>
            </a:r>
          </a:p>
        </p:txBody>
      </p:sp>
      <p:sp>
        <p:nvSpPr>
          <p:cNvPr id="69641" name="CaixaDeTexto 15"/>
          <p:cNvSpPr txBox="1">
            <a:spLocks noChangeArrowheads="1"/>
          </p:cNvSpPr>
          <p:nvPr/>
        </p:nvSpPr>
        <p:spPr bwMode="auto">
          <a:xfrm>
            <a:off x="1030288" y="2065338"/>
            <a:ext cx="3182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pt-BR" sz="2400" b="1">
                <a:solidFill>
                  <a:srgbClr val="065413"/>
                </a:solidFill>
                <a:latin typeface="Calibri" charset="0"/>
                <a:cs typeface="Arial" charset="0"/>
              </a:rPr>
              <a:t>10 Gt CO2eq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Can we build REDD+ without institutions?</a:t>
            </a:r>
          </a:p>
        </p:txBody>
      </p:sp>
      <p:pic>
        <p:nvPicPr>
          <p:cNvPr id="706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320800"/>
            <a:ext cx="3775075" cy="250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1382713"/>
            <a:ext cx="3829050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0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188" y="4044950"/>
            <a:ext cx="22463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4503738"/>
            <a:ext cx="3651250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7"/>
          <p:cNvSpPr txBox="1">
            <a:spLocks noChangeArrowheads="1"/>
          </p:cNvSpPr>
          <p:nvPr/>
        </p:nvSpPr>
        <p:spPr bwMode="auto">
          <a:xfrm>
            <a:off x="552450" y="36322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005E"/>
                </a:solidFill>
                <a:latin typeface="Calibri" charset="0"/>
                <a:cs typeface="Calibri" charset="0"/>
              </a:rPr>
              <a:t>Justice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6613" y="3716338"/>
            <a:ext cx="2562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5E"/>
                </a:solidFill>
                <a:latin typeface="Calibri"/>
                <a:ea typeface="+mn-ea"/>
                <a:cs typeface="Calibri"/>
              </a:rPr>
              <a:t>Public health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800" y="6199188"/>
            <a:ext cx="2562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Calibri"/>
                <a:ea typeface="+mn-ea"/>
                <a:cs typeface="Calibri"/>
              </a:rPr>
              <a:t>Information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1650" y="4137025"/>
            <a:ext cx="256222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005E"/>
                </a:solidFill>
                <a:latin typeface="Calibri"/>
                <a:ea typeface="+mn-ea"/>
                <a:cs typeface="Calibri"/>
              </a:rPr>
              <a:t>Knowledge</a:t>
            </a:r>
          </a:p>
        </p:txBody>
      </p:sp>
      <p:sp>
        <p:nvSpPr>
          <p:cNvPr id="70667" name="Text Box 6"/>
          <p:cNvSpPr txBox="1">
            <a:spLocks noChangeArrowheads="1"/>
          </p:cNvSpPr>
          <p:nvPr/>
        </p:nvSpPr>
        <p:spPr bwMode="auto">
          <a:xfrm>
            <a:off x="522288" y="3055938"/>
            <a:ext cx="8404225" cy="1200150"/>
          </a:xfrm>
          <a:prstGeom prst="rect">
            <a:avLst/>
          </a:prstGeom>
          <a:solidFill>
            <a:srgbClr val="AFC7FF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We cannot have REDD+ without institutions</a:t>
            </a:r>
          </a:p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Calibri" charset="0"/>
                <a:cs typeface="Calibri" charset="0"/>
              </a:rPr>
              <a:t>If we have institutions, do we need REDD+?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Imagem 4" descr="bertrand_negro_riv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Título 1"/>
          <p:cNvSpPr>
            <a:spLocks noGrp="1"/>
          </p:cNvSpPr>
          <p:nvPr>
            <p:ph type="title"/>
          </p:nvPr>
        </p:nvSpPr>
        <p:spPr>
          <a:xfrm>
            <a:off x="498475" y="160338"/>
            <a:ext cx="8086725" cy="762000"/>
          </a:xfrm>
        </p:spPr>
        <p:txBody>
          <a:bodyPr/>
          <a:lstStyle/>
          <a:p>
            <a:pPr algn="ctr"/>
            <a:r>
              <a:rPr lang="pt-BR">
                <a:latin typeface="Calibri" charset="0"/>
              </a:rPr>
              <a:t>Will REDD create self-defeating outcomes?</a:t>
            </a:r>
          </a:p>
        </p:txBody>
      </p:sp>
      <p:sp>
        <p:nvSpPr>
          <p:cNvPr id="71683" name="Retângulo 3"/>
          <p:cNvSpPr>
            <a:spLocks noChangeArrowheads="1"/>
          </p:cNvSpPr>
          <p:nvPr/>
        </p:nvSpPr>
        <p:spPr bwMode="auto">
          <a:xfrm>
            <a:off x="0" y="5097463"/>
            <a:ext cx="9144000" cy="1384300"/>
          </a:xfrm>
          <a:prstGeom prst="rect">
            <a:avLst/>
          </a:prstGeom>
          <a:solidFill>
            <a:srgbClr val="E3FED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5E"/>
                </a:solidFill>
                <a:latin typeface="Calibri" charset="0"/>
                <a:cs typeface="Calibri" charset="0"/>
              </a:rPr>
              <a:t> </a:t>
            </a:r>
            <a:r>
              <a:rPr lang="ja-JP" altLang="en-US" sz="2800">
                <a:solidFill>
                  <a:srgbClr val="00005E"/>
                </a:solidFill>
                <a:latin typeface="Calibri" charset="0"/>
                <a:cs typeface="Calibri" charset="0"/>
              </a:rPr>
              <a:t>‘</a:t>
            </a:r>
            <a:r>
              <a:rPr lang="en-US" altLang="ja-JP" sz="2800">
                <a:solidFill>
                  <a:srgbClr val="00005E"/>
                </a:solidFill>
                <a:latin typeface="Calibri" charset="0"/>
                <a:cs typeface="Calibri" charset="0"/>
              </a:rPr>
              <a:t>We have a resource we would like to get money for. Either you pay us for biodiversity services or we will sell the forest to Malaysian logging companies.</a:t>
            </a:r>
            <a:r>
              <a:rPr lang="ja-JP" altLang="en-US" sz="2800">
                <a:solidFill>
                  <a:srgbClr val="00005E"/>
                </a:solidFill>
                <a:latin typeface="Calibri" charset="0"/>
                <a:cs typeface="Calibri" charset="0"/>
              </a:rPr>
              <a:t>’</a:t>
            </a:r>
            <a:r>
              <a:rPr lang="en-US" altLang="ja-JP" sz="2800">
                <a:solidFill>
                  <a:srgbClr val="00005E"/>
                </a:solidFill>
                <a:latin typeface="Calibri" charset="0"/>
                <a:cs typeface="Calibri" charset="0"/>
              </a:rPr>
              <a:t> (Guyana government officer)</a:t>
            </a:r>
            <a:endParaRPr lang="pt-BR" sz="28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to INPE’s Land Change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Dalton </a:t>
            </a:r>
            <a:r>
              <a:rPr lang="en-US" sz="2400" dirty="0" err="1" smtClean="0"/>
              <a:t>Valeriano</a:t>
            </a:r>
            <a:endParaRPr lang="en-US" sz="2400" dirty="0" smtClean="0"/>
          </a:p>
          <a:p>
            <a:r>
              <a:rPr lang="en-US" sz="2400" dirty="0" err="1" smtClean="0"/>
              <a:t>Cláudio</a:t>
            </a:r>
            <a:r>
              <a:rPr lang="en-US" sz="2400" dirty="0" smtClean="0"/>
              <a:t> Almeida</a:t>
            </a:r>
          </a:p>
          <a:p>
            <a:r>
              <a:rPr lang="en-US" sz="2400" dirty="0" err="1" smtClean="0"/>
              <a:t>Luiz</a:t>
            </a:r>
            <a:r>
              <a:rPr lang="en-US" sz="2400" dirty="0" smtClean="0"/>
              <a:t> </a:t>
            </a:r>
            <a:r>
              <a:rPr lang="en-US" sz="2400" dirty="0" err="1" smtClean="0"/>
              <a:t>Maurano</a:t>
            </a:r>
            <a:endParaRPr lang="en-US" sz="2400" dirty="0" smtClean="0"/>
          </a:p>
          <a:p>
            <a:r>
              <a:rPr lang="en-US" sz="2400" dirty="0" smtClean="0"/>
              <a:t>Isabel </a:t>
            </a:r>
            <a:r>
              <a:rPr lang="en-US" sz="2400" dirty="0" err="1" smtClean="0"/>
              <a:t>Escada</a:t>
            </a:r>
            <a:endParaRPr lang="en-US" sz="2400" dirty="0" smtClean="0"/>
          </a:p>
          <a:p>
            <a:r>
              <a:rPr lang="en-US" sz="2400" dirty="0" err="1" smtClean="0"/>
              <a:t>Silvana</a:t>
            </a:r>
            <a:r>
              <a:rPr lang="en-US" sz="2400" dirty="0" smtClean="0"/>
              <a:t> </a:t>
            </a:r>
            <a:r>
              <a:rPr lang="en-US" sz="2400" dirty="0" err="1" smtClean="0"/>
              <a:t>Amaral</a:t>
            </a:r>
            <a:endParaRPr lang="en-US" sz="24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bg2">
                    <a:lumMod val="75000"/>
                  </a:schemeClr>
                </a:solidFill>
              </a:rPr>
              <a:t>…and also to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Bertha Becker (UFRJ)</a:t>
            </a:r>
          </a:p>
          <a:p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Tiago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</a:rPr>
              <a:t>Carneiro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</a:rPr>
              <a:t> (UFOP)</a:t>
            </a:r>
          </a:p>
          <a:p>
            <a:pPr marL="0" indent="0">
              <a:buNone/>
            </a:pPr>
            <a:endParaRPr lang="en-US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Roberto </a:t>
            </a:r>
            <a:r>
              <a:rPr lang="en-US" sz="2400" dirty="0" err="1" smtClean="0"/>
              <a:t>Araújo</a:t>
            </a:r>
            <a:endParaRPr lang="en-US" sz="2400" dirty="0" smtClean="0"/>
          </a:p>
          <a:p>
            <a:r>
              <a:rPr lang="en-US" sz="2400" dirty="0" smtClean="0"/>
              <a:t>Ana </a:t>
            </a:r>
            <a:r>
              <a:rPr lang="en-US" sz="2400" dirty="0" err="1" smtClean="0"/>
              <a:t>Aguiar</a:t>
            </a:r>
            <a:endParaRPr lang="en-US" sz="2400" dirty="0" smtClean="0"/>
          </a:p>
          <a:p>
            <a:r>
              <a:rPr lang="en-US" sz="2400" dirty="0" smtClean="0"/>
              <a:t>Pedro Andrade-</a:t>
            </a:r>
            <a:r>
              <a:rPr lang="en-US" sz="2400" dirty="0" err="1" smtClean="0"/>
              <a:t>Neto</a:t>
            </a:r>
            <a:endParaRPr lang="en-US" sz="2400" dirty="0" smtClean="0"/>
          </a:p>
          <a:p>
            <a:r>
              <a:rPr lang="en-US" sz="2400" dirty="0" smtClean="0"/>
              <a:t>Miguel </a:t>
            </a:r>
            <a:r>
              <a:rPr lang="en-US" sz="2400" dirty="0" err="1" smtClean="0"/>
              <a:t>Monteiro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591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ítulo 8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889000"/>
          </a:xfrm>
        </p:spPr>
        <p:txBody>
          <a:bodyPr/>
          <a:lstStyle/>
          <a:p>
            <a:r>
              <a:rPr lang="pt-BR">
                <a:latin typeface="Calibri" charset="0"/>
              </a:rPr>
              <a:t>The rôle of forests in global climate</a:t>
            </a:r>
          </a:p>
        </p:txBody>
      </p:sp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703263" y="1412875"/>
            <a:ext cx="7824787" cy="2246313"/>
          </a:xfrm>
          <a:prstGeom prst="rect">
            <a:avLst/>
          </a:prstGeom>
          <a:solidFill>
            <a:srgbClr val="BE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 anchor="ctr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Aware that deforestation accounts for approximately 20% of annual CO</a:t>
            </a:r>
            <a:r>
              <a:rPr lang="en-US" sz="2800" baseline="-250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2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Calibri" charset="0"/>
                <a:cs typeface="Calibri" charset="0"/>
              </a:rPr>
              <a:t> emissions, we remain engaged in seeking the reduction of emissions from deforestation and forest degradation (REDD) (G8 L’Aquila Declaration, 2009) </a:t>
            </a:r>
          </a:p>
        </p:txBody>
      </p:sp>
      <p:pic>
        <p:nvPicPr>
          <p:cNvPr id="358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3" y="4194175"/>
            <a:ext cx="2663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9025" y="3886200"/>
            <a:ext cx="4953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Retângulo 5"/>
          <p:cNvSpPr>
            <a:spLocks noChangeArrowheads="1"/>
          </p:cNvSpPr>
          <p:nvPr/>
        </p:nvSpPr>
        <p:spPr bwMode="auto">
          <a:xfrm rot="-471772">
            <a:off x="685800" y="2668588"/>
            <a:ext cx="7858125" cy="768350"/>
          </a:xfrm>
          <a:prstGeom prst="rect">
            <a:avLst/>
          </a:prstGeom>
          <a:solidFill>
            <a:srgbClr val="D0D0E3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>
                <a:solidFill>
                  <a:srgbClr val="740000"/>
                </a:solidFill>
                <a:latin typeface="Calibri" charset="0"/>
                <a:cs typeface="Calibri" charset="0"/>
              </a:rPr>
              <a:t>MYTH</a:t>
            </a:r>
            <a:endParaRPr lang="pt-BR" sz="4400" b="1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89" name="Object 336"/>
          <p:cNvGraphicFramePr>
            <a:graphicFrameLocks noChangeAspect="1"/>
          </p:cNvGraphicFramePr>
          <p:nvPr/>
        </p:nvGraphicFramePr>
        <p:xfrm>
          <a:off x="6781800" y="1162050"/>
          <a:ext cx="23622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16" name="Image" r:id="rId4" imgW="3809524" imgH="2539683" progId="Photoshop.Image.12">
                  <p:embed/>
                </p:oleObj>
              </mc:Choice>
              <mc:Fallback>
                <p:oleObj name="Image" r:id="rId4" imgW="3809524" imgH="2539683" progId="Photoshop.Image.12">
                  <p:embed/>
                  <p:pic>
                    <p:nvPicPr>
                      <p:cNvPr id="0" name="Object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162050"/>
                        <a:ext cx="2362200" cy="157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1507" name="Text Box 3"/>
          <p:cNvSpPr txBox="1">
            <a:spLocks noChangeArrowheads="1"/>
          </p:cNvSpPr>
          <p:nvPr/>
        </p:nvSpPr>
        <p:spPr bwMode="auto">
          <a:xfrm>
            <a:off x="469900" y="6396038"/>
            <a:ext cx="3743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dirty="0">
                <a:latin typeface="Calibri"/>
                <a:cs typeface="Calibri"/>
              </a:rPr>
              <a:t>source: Global Land Project (2010)</a:t>
            </a:r>
          </a:p>
        </p:txBody>
      </p:sp>
      <p:sp>
        <p:nvSpPr>
          <p:cNvPr id="661508" name="Rectangle 4"/>
          <p:cNvSpPr>
            <a:spLocks noChangeArrowheads="1"/>
          </p:cNvSpPr>
          <p:nvPr/>
        </p:nvSpPr>
        <p:spPr bwMode="auto">
          <a:xfrm>
            <a:off x="406400" y="52388"/>
            <a:ext cx="82931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endParaRPr lang="en-GB" sz="3200" baseline="-25000" dirty="0">
              <a:latin typeface="Arial Narrow" charset="0"/>
              <a:cs typeface="Arial" charset="0"/>
            </a:endParaRPr>
          </a:p>
        </p:txBody>
      </p:sp>
      <p:pic>
        <p:nvPicPr>
          <p:cNvPr id="661510" name="Picture 6"/>
          <p:cNvPicPr>
            <a:picLocks noChangeAspect="1" noChangeArrowheads="1"/>
          </p:cNvPicPr>
          <p:nvPr/>
        </p:nvPicPr>
        <p:blipFill>
          <a:blip r:embed="rId6" cstate="screen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5913" y="3706813"/>
            <a:ext cx="2408237" cy="162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969696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61844" name="Text Box 340"/>
          <p:cNvSpPr txBox="1">
            <a:spLocks noChangeArrowheads="1"/>
          </p:cNvSpPr>
          <p:nvPr/>
        </p:nvSpPr>
        <p:spPr bwMode="auto">
          <a:xfrm>
            <a:off x="836613" y="5745163"/>
            <a:ext cx="7837487" cy="523875"/>
          </a:xfrm>
          <a:prstGeom prst="rect">
            <a:avLst/>
          </a:prstGeom>
          <a:solidFill>
            <a:schemeClr val="accent3">
              <a:lumMod val="85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</a:rPr>
              <a:t>Land change &lt; 10% of total GHG emissions in 2010</a:t>
            </a:r>
            <a:endParaRPr lang="en-AU" sz="2800" dirty="0">
              <a:solidFill>
                <a:schemeClr val="bg2">
                  <a:lumMod val="75000"/>
                </a:schemeClr>
              </a:solidFill>
              <a:latin typeface="Calibri"/>
              <a:cs typeface="Calibri"/>
            </a:endParaRPr>
          </a:p>
        </p:txBody>
      </p:sp>
      <p:grpSp>
        <p:nvGrpSpPr>
          <p:cNvPr id="37894" name="Group 337"/>
          <p:cNvGrpSpPr>
            <a:grpSpLocks/>
          </p:cNvGrpSpPr>
          <p:nvPr/>
        </p:nvGrpSpPr>
        <p:grpSpPr bwMode="auto">
          <a:xfrm>
            <a:off x="501650" y="1433513"/>
            <a:ext cx="6178550" cy="4125912"/>
            <a:chOff x="316" y="903"/>
            <a:chExt cx="3892" cy="2599"/>
          </a:xfrm>
        </p:grpSpPr>
        <p:sp>
          <p:nvSpPr>
            <p:cNvPr id="661511" name="Text Box 7"/>
            <p:cNvSpPr txBox="1">
              <a:spLocks noChangeArrowheads="1"/>
            </p:cNvSpPr>
            <p:nvPr/>
          </p:nvSpPr>
          <p:spPr bwMode="auto">
            <a:xfrm rot="16200000">
              <a:off x="-543" y="1858"/>
              <a:ext cx="204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800" dirty="0">
                  <a:latin typeface="Calibri"/>
                  <a:cs typeface="Calibri"/>
                </a:rPr>
                <a:t>CO</a:t>
              </a:r>
              <a:r>
                <a:rPr lang="en-GB" sz="2800" baseline="-25000" dirty="0">
                  <a:latin typeface="Calibri"/>
                  <a:cs typeface="Calibri"/>
                </a:rPr>
                <a:t>2</a:t>
              </a:r>
              <a:r>
                <a:rPr lang="en-GB" sz="2800" dirty="0">
                  <a:latin typeface="Calibri"/>
                  <a:cs typeface="Calibri"/>
                </a:rPr>
                <a:t> emissions </a:t>
              </a:r>
              <a:r>
                <a:rPr lang="en-GB" sz="2000" dirty="0">
                  <a:latin typeface="Calibri"/>
                  <a:cs typeface="Calibri"/>
                </a:rPr>
                <a:t>(</a:t>
              </a:r>
              <a:r>
                <a:rPr lang="en-GB" sz="2000" dirty="0" err="1">
                  <a:latin typeface="Calibri"/>
                  <a:cs typeface="Calibri"/>
                </a:rPr>
                <a:t>PgC</a:t>
              </a:r>
              <a:r>
                <a:rPr lang="en-GB" sz="2000" dirty="0">
                  <a:latin typeface="Calibri"/>
                  <a:cs typeface="Calibri"/>
                </a:rPr>
                <a:t> y</a:t>
              </a:r>
              <a:r>
                <a:rPr lang="en-GB" sz="2000" baseline="30000" dirty="0">
                  <a:latin typeface="Calibri"/>
                  <a:cs typeface="Calibri"/>
                </a:rPr>
                <a:t>-1</a:t>
              </a:r>
              <a:r>
                <a:rPr lang="en-GB" sz="2000" dirty="0">
                  <a:latin typeface="Calibri"/>
                  <a:cs typeface="Calibri"/>
                </a:rPr>
                <a:t>)</a:t>
              </a:r>
            </a:p>
          </p:txBody>
        </p:sp>
        <p:sp>
          <p:nvSpPr>
            <p:cNvPr id="661514" name="Text Box 10"/>
            <p:cNvSpPr txBox="1">
              <a:spLocks noChangeArrowheads="1"/>
            </p:cNvSpPr>
            <p:nvPr/>
          </p:nvSpPr>
          <p:spPr bwMode="auto">
            <a:xfrm>
              <a:off x="1663" y="1645"/>
              <a:ext cx="82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dirty="0">
                  <a:latin typeface="Calibri"/>
                  <a:cs typeface="Calibri"/>
                </a:rPr>
                <a:t>Fossil fuel</a:t>
              </a:r>
            </a:p>
          </p:txBody>
        </p:sp>
        <p:sp>
          <p:nvSpPr>
            <p:cNvPr id="661515" name="Text Box 11"/>
            <p:cNvSpPr txBox="1">
              <a:spLocks noChangeArrowheads="1"/>
            </p:cNvSpPr>
            <p:nvPr/>
          </p:nvSpPr>
          <p:spPr bwMode="auto">
            <a:xfrm>
              <a:off x="1622" y="2568"/>
              <a:ext cx="13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dirty="0">
                  <a:latin typeface="Calibri"/>
                  <a:cs typeface="Calibri"/>
                </a:rPr>
                <a:t>Land use change</a:t>
              </a:r>
            </a:p>
          </p:txBody>
        </p:sp>
        <p:sp>
          <p:nvSpPr>
            <p:cNvPr id="661516" name="Text Box 12"/>
            <p:cNvSpPr txBox="1">
              <a:spLocks noChangeArrowheads="1"/>
            </p:cNvSpPr>
            <p:nvPr/>
          </p:nvSpPr>
          <p:spPr bwMode="auto">
            <a:xfrm>
              <a:off x="639" y="952"/>
              <a:ext cx="26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charset="0"/>
                  <a:cs typeface="Arial" charset="0"/>
                </a:rPr>
                <a:t>10</a:t>
              </a:r>
              <a:endParaRPr lang="en-AU" sz="2000">
                <a:latin typeface="Arial Narrow" charset="0"/>
                <a:cs typeface="Arial" charset="0"/>
              </a:endParaRPr>
            </a:p>
          </p:txBody>
        </p:sp>
        <p:sp>
          <p:nvSpPr>
            <p:cNvPr id="661517" name="Text Box 13"/>
            <p:cNvSpPr txBox="1">
              <a:spLocks noChangeArrowheads="1"/>
            </p:cNvSpPr>
            <p:nvPr/>
          </p:nvSpPr>
          <p:spPr bwMode="auto">
            <a:xfrm>
              <a:off x="712" y="1386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charset="0"/>
                  <a:cs typeface="Arial" charset="0"/>
                </a:rPr>
                <a:t>8</a:t>
              </a:r>
              <a:endParaRPr lang="en-AU" sz="2000">
                <a:latin typeface="Arial Narrow" charset="0"/>
                <a:cs typeface="Arial" charset="0"/>
              </a:endParaRPr>
            </a:p>
          </p:txBody>
        </p:sp>
        <p:sp>
          <p:nvSpPr>
            <p:cNvPr id="661518" name="Text Box 14"/>
            <p:cNvSpPr txBox="1">
              <a:spLocks noChangeArrowheads="1"/>
            </p:cNvSpPr>
            <p:nvPr/>
          </p:nvSpPr>
          <p:spPr bwMode="auto">
            <a:xfrm>
              <a:off x="712" y="1825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charset="0"/>
                  <a:cs typeface="Arial" charset="0"/>
                </a:rPr>
                <a:t>6</a:t>
              </a:r>
              <a:endParaRPr lang="en-AU" sz="2000">
                <a:latin typeface="Arial Narrow" charset="0"/>
                <a:cs typeface="Arial" charset="0"/>
              </a:endParaRPr>
            </a:p>
          </p:txBody>
        </p:sp>
        <p:sp>
          <p:nvSpPr>
            <p:cNvPr id="661519" name="Text Box 15"/>
            <p:cNvSpPr txBox="1">
              <a:spLocks noChangeArrowheads="1"/>
            </p:cNvSpPr>
            <p:nvPr/>
          </p:nvSpPr>
          <p:spPr bwMode="auto">
            <a:xfrm>
              <a:off x="712" y="2262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charset="0"/>
                  <a:cs typeface="Arial" charset="0"/>
                </a:rPr>
                <a:t>4</a:t>
              </a:r>
              <a:endParaRPr lang="en-AU" sz="2000">
                <a:latin typeface="Arial Narrow" charset="0"/>
                <a:cs typeface="Arial" charset="0"/>
              </a:endParaRPr>
            </a:p>
          </p:txBody>
        </p:sp>
        <p:sp>
          <p:nvSpPr>
            <p:cNvPr id="661520" name="Text Box 16"/>
            <p:cNvSpPr txBox="1">
              <a:spLocks noChangeArrowheads="1"/>
            </p:cNvSpPr>
            <p:nvPr/>
          </p:nvSpPr>
          <p:spPr bwMode="auto">
            <a:xfrm>
              <a:off x="698" y="2694"/>
              <a:ext cx="1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000">
                  <a:latin typeface="Arial Narrow" charset="0"/>
                  <a:cs typeface="Arial" charset="0"/>
                </a:rPr>
                <a:t>2</a:t>
              </a:r>
              <a:endParaRPr lang="en-AU" sz="2000">
                <a:latin typeface="Arial Narrow" charset="0"/>
                <a:cs typeface="Arial" charset="0"/>
              </a:endParaRPr>
            </a:p>
          </p:txBody>
        </p:sp>
        <p:sp>
          <p:nvSpPr>
            <p:cNvPr id="661521" name="Text Box 17"/>
            <p:cNvSpPr txBox="1">
              <a:spLocks noChangeArrowheads="1"/>
            </p:cNvSpPr>
            <p:nvPr/>
          </p:nvSpPr>
          <p:spPr bwMode="auto">
            <a:xfrm>
              <a:off x="805" y="3271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1960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661522" name="Text Box 18"/>
            <p:cNvSpPr txBox="1">
              <a:spLocks noChangeArrowheads="1"/>
            </p:cNvSpPr>
            <p:nvPr/>
          </p:nvSpPr>
          <p:spPr bwMode="auto">
            <a:xfrm>
              <a:off x="3828" y="326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2010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661523" name="Text Box 19"/>
            <p:cNvSpPr txBox="1">
              <a:spLocks noChangeArrowheads="1"/>
            </p:cNvSpPr>
            <p:nvPr/>
          </p:nvSpPr>
          <p:spPr bwMode="auto">
            <a:xfrm>
              <a:off x="1408" y="326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1970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661524" name="Text Box 20"/>
            <p:cNvSpPr txBox="1">
              <a:spLocks noChangeArrowheads="1"/>
            </p:cNvSpPr>
            <p:nvPr/>
          </p:nvSpPr>
          <p:spPr bwMode="auto">
            <a:xfrm>
              <a:off x="2624" y="3271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1990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661525" name="Text Box 21"/>
            <p:cNvSpPr txBox="1">
              <a:spLocks noChangeArrowheads="1"/>
            </p:cNvSpPr>
            <p:nvPr/>
          </p:nvSpPr>
          <p:spPr bwMode="auto">
            <a:xfrm>
              <a:off x="3222" y="3267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2000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661526" name="Text Box 22"/>
            <p:cNvSpPr txBox="1">
              <a:spLocks noChangeArrowheads="1"/>
            </p:cNvSpPr>
            <p:nvPr/>
          </p:nvSpPr>
          <p:spPr bwMode="auto">
            <a:xfrm>
              <a:off x="2015" y="3260"/>
              <a:ext cx="3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>
                  <a:latin typeface="Arial Narrow" charset="0"/>
                  <a:cs typeface="Arial" charset="0"/>
                </a:rPr>
                <a:t>1980</a:t>
              </a:r>
              <a:endParaRPr lang="en-AU">
                <a:latin typeface="Arial Narrow" charset="0"/>
                <a:cs typeface="Arial" charset="0"/>
              </a:endParaRPr>
            </a:p>
          </p:txBody>
        </p:sp>
        <p:sp>
          <p:nvSpPr>
            <p:cNvPr id="37910" name="Freeform 26"/>
            <p:cNvSpPr>
              <a:spLocks/>
            </p:cNvSpPr>
            <p:nvPr/>
          </p:nvSpPr>
          <p:spPr bwMode="auto">
            <a:xfrm>
              <a:off x="966" y="1402"/>
              <a:ext cx="3025" cy="1319"/>
            </a:xfrm>
            <a:custGeom>
              <a:avLst/>
              <a:gdLst>
                <a:gd name="T0" fmla="*/ 0 w 3025"/>
                <a:gd name="T1" fmla="*/ 1319 h 1319"/>
                <a:gd name="T2" fmla="*/ 60 w 3025"/>
                <a:gd name="T3" fmla="*/ 1294 h 1319"/>
                <a:gd name="T4" fmla="*/ 120 w 3025"/>
                <a:gd name="T5" fmla="*/ 1291 h 1319"/>
                <a:gd name="T6" fmla="*/ 180 w 3025"/>
                <a:gd name="T7" fmla="*/ 1267 h 1319"/>
                <a:gd name="T8" fmla="*/ 240 w 3025"/>
                <a:gd name="T9" fmla="*/ 1234 h 1319"/>
                <a:gd name="T10" fmla="*/ 303 w 3025"/>
                <a:gd name="T11" fmla="*/ 1201 h 1319"/>
                <a:gd name="T12" fmla="*/ 363 w 3025"/>
                <a:gd name="T13" fmla="*/ 1171 h 1319"/>
                <a:gd name="T14" fmla="*/ 423 w 3025"/>
                <a:gd name="T15" fmla="*/ 1136 h 1319"/>
                <a:gd name="T16" fmla="*/ 483 w 3025"/>
                <a:gd name="T17" fmla="*/ 1111 h 1319"/>
                <a:gd name="T18" fmla="*/ 543 w 3025"/>
                <a:gd name="T19" fmla="*/ 1073 h 1319"/>
                <a:gd name="T20" fmla="*/ 603 w 3025"/>
                <a:gd name="T21" fmla="*/ 1027 h 1319"/>
                <a:gd name="T22" fmla="*/ 666 w 3025"/>
                <a:gd name="T23" fmla="*/ 967 h 1319"/>
                <a:gd name="T24" fmla="*/ 726 w 3025"/>
                <a:gd name="T25" fmla="*/ 934 h 1319"/>
                <a:gd name="T26" fmla="*/ 786 w 3025"/>
                <a:gd name="T27" fmla="*/ 898 h 1319"/>
                <a:gd name="T28" fmla="*/ 846 w 3025"/>
                <a:gd name="T29" fmla="*/ 846 h 1319"/>
                <a:gd name="T30" fmla="*/ 906 w 3025"/>
                <a:gd name="T31" fmla="*/ 844 h 1319"/>
                <a:gd name="T32" fmla="*/ 966 w 3025"/>
                <a:gd name="T33" fmla="*/ 849 h 1319"/>
                <a:gd name="T34" fmla="*/ 1029 w 3025"/>
                <a:gd name="T35" fmla="*/ 792 h 1319"/>
                <a:gd name="T36" fmla="*/ 1089 w 3025"/>
                <a:gd name="T37" fmla="*/ 762 h 1319"/>
                <a:gd name="T38" fmla="*/ 1149 w 3025"/>
                <a:gd name="T39" fmla="*/ 748 h 1319"/>
                <a:gd name="T40" fmla="*/ 1209 w 3025"/>
                <a:gd name="T41" fmla="*/ 685 h 1319"/>
                <a:gd name="T42" fmla="*/ 1269 w 3025"/>
                <a:gd name="T43" fmla="*/ 696 h 1319"/>
                <a:gd name="T44" fmla="*/ 1329 w 3025"/>
                <a:gd name="T45" fmla="*/ 732 h 1319"/>
                <a:gd name="T46" fmla="*/ 1392 w 3025"/>
                <a:gd name="T47" fmla="*/ 740 h 1319"/>
                <a:gd name="T48" fmla="*/ 1452 w 3025"/>
                <a:gd name="T49" fmla="*/ 745 h 1319"/>
                <a:gd name="T50" fmla="*/ 1512 w 3025"/>
                <a:gd name="T51" fmla="*/ 705 h 1319"/>
                <a:gd name="T52" fmla="*/ 1572 w 3025"/>
                <a:gd name="T53" fmla="*/ 672 h 1319"/>
                <a:gd name="T54" fmla="*/ 1632 w 3025"/>
                <a:gd name="T55" fmla="*/ 634 h 1319"/>
                <a:gd name="T56" fmla="*/ 1692 w 3025"/>
                <a:gd name="T57" fmla="*/ 604 h 1319"/>
                <a:gd name="T58" fmla="*/ 1755 w 3025"/>
                <a:gd name="T59" fmla="*/ 557 h 1319"/>
                <a:gd name="T60" fmla="*/ 1815 w 3025"/>
                <a:gd name="T61" fmla="*/ 530 h 1319"/>
                <a:gd name="T62" fmla="*/ 1875 w 3025"/>
                <a:gd name="T63" fmla="*/ 516 h 1319"/>
                <a:gd name="T64" fmla="*/ 1935 w 3025"/>
                <a:gd name="T65" fmla="*/ 494 h 1319"/>
                <a:gd name="T66" fmla="*/ 1995 w 3025"/>
                <a:gd name="T67" fmla="*/ 519 h 1319"/>
                <a:gd name="T68" fmla="*/ 2055 w 3025"/>
                <a:gd name="T69" fmla="*/ 519 h 1319"/>
                <a:gd name="T70" fmla="*/ 2118 w 3025"/>
                <a:gd name="T71" fmla="*/ 494 h 1319"/>
                <a:gd name="T72" fmla="*/ 2178 w 3025"/>
                <a:gd name="T73" fmla="*/ 464 h 1319"/>
                <a:gd name="T74" fmla="*/ 2238 w 3025"/>
                <a:gd name="T75" fmla="*/ 434 h 1319"/>
                <a:gd name="T76" fmla="*/ 2298 w 3025"/>
                <a:gd name="T77" fmla="*/ 407 h 1319"/>
                <a:gd name="T78" fmla="*/ 2359 w 3025"/>
                <a:gd name="T79" fmla="*/ 410 h 1319"/>
                <a:gd name="T80" fmla="*/ 2419 w 3025"/>
                <a:gd name="T81" fmla="*/ 423 h 1319"/>
                <a:gd name="T82" fmla="*/ 2481 w 3025"/>
                <a:gd name="T83" fmla="*/ 388 h 1319"/>
                <a:gd name="T84" fmla="*/ 2541 w 3025"/>
                <a:gd name="T85" fmla="*/ 352 h 1319"/>
                <a:gd name="T86" fmla="*/ 2601 w 3025"/>
                <a:gd name="T87" fmla="*/ 339 h 1319"/>
                <a:gd name="T88" fmla="*/ 2662 w 3025"/>
                <a:gd name="T89" fmla="*/ 268 h 1319"/>
                <a:gd name="T90" fmla="*/ 2722 w 3025"/>
                <a:gd name="T91" fmla="*/ 183 h 1319"/>
                <a:gd name="T92" fmla="*/ 2782 w 3025"/>
                <a:gd name="T93" fmla="*/ 118 h 1319"/>
                <a:gd name="T94" fmla="*/ 2844 w 3025"/>
                <a:gd name="T95" fmla="*/ 63 h 1319"/>
                <a:gd name="T96" fmla="*/ 2905 w 3025"/>
                <a:gd name="T97" fmla="*/ 33 h 1319"/>
                <a:gd name="T98" fmla="*/ 2965 w 3025"/>
                <a:gd name="T99" fmla="*/ 0 h 1319"/>
                <a:gd name="T100" fmla="*/ 3025 w 3025"/>
                <a:gd name="T101" fmla="*/ 25 h 1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25" h="1319">
                  <a:moveTo>
                    <a:pt x="0" y="1319"/>
                  </a:moveTo>
                  <a:lnTo>
                    <a:pt x="60" y="1294"/>
                  </a:lnTo>
                  <a:lnTo>
                    <a:pt x="120" y="1291"/>
                  </a:lnTo>
                  <a:lnTo>
                    <a:pt x="180" y="1267"/>
                  </a:lnTo>
                  <a:lnTo>
                    <a:pt x="240" y="1234"/>
                  </a:lnTo>
                  <a:lnTo>
                    <a:pt x="303" y="1201"/>
                  </a:lnTo>
                  <a:lnTo>
                    <a:pt x="363" y="1171"/>
                  </a:lnTo>
                  <a:lnTo>
                    <a:pt x="423" y="1136"/>
                  </a:lnTo>
                  <a:lnTo>
                    <a:pt x="483" y="1111"/>
                  </a:lnTo>
                  <a:lnTo>
                    <a:pt x="543" y="1073"/>
                  </a:lnTo>
                  <a:lnTo>
                    <a:pt x="603" y="1027"/>
                  </a:lnTo>
                  <a:lnTo>
                    <a:pt x="666" y="967"/>
                  </a:lnTo>
                  <a:lnTo>
                    <a:pt x="726" y="934"/>
                  </a:lnTo>
                  <a:lnTo>
                    <a:pt x="786" y="898"/>
                  </a:lnTo>
                  <a:lnTo>
                    <a:pt x="846" y="846"/>
                  </a:lnTo>
                  <a:lnTo>
                    <a:pt x="906" y="844"/>
                  </a:lnTo>
                  <a:lnTo>
                    <a:pt x="966" y="849"/>
                  </a:lnTo>
                  <a:lnTo>
                    <a:pt x="1029" y="792"/>
                  </a:lnTo>
                  <a:lnTo>
                    <a:pt x="1089" y="762"/>
                  </a:lnTo>
                  <a:lnTo>
                    <a:pt x="1149" y="748"/>
                  </a:lnTo>
                  <a:lnTo>
                    <a:pt x="1209" y="685"/>
                  </a:lnTo>
                  <a:lnTo>
                    <a:pt x="1269" y="696"/>
                  </a:lnTo>
                  <a:lnTo>
                    <a:pt x="1329" y="732"/>
                  </a:lnTo>
                  <a:lnTo>
                    <a:pt x="1392" y="740"/>
                  </a:lnTo>
                  <a:lnTo>
                    <a:pt x="1452" y="745"/>
                  </a:lnTo>
                  <a:lnTo>
                    <a:pt x="1512" y="705"/>
                  </a:lnTo>
                  <a:lnTo>
                    <a:pt x="1572" y="672"/>
                  </a:lnTo>
                  <a:lnTo>
                    <a:pt x="1632" y="634"/>
                  </a:lnTo>
                  <a:lnTo>
                    <a:pt x="1692" y="604"/>
                  </a:lnTo>
                  <a:lnTo>
                    <a:pt x="1755" y="557"/>
                  </a:lnTo>
                  <a:lnTo>
                    <a:pt x="1815" y="530"/>
                  </a:lnTo>
                  <a:lnTo>
                    <a:pt x="1875" y="516"/>
                  </a:lnTo>
                  <a:lnTo>
                    <a:pt x="1935" y="494"/>
                  </a:lnTo>
                  <a:lnTo>
                    <a:pt x="1995" y="519"/>
                  </a:lnTo>
                  <a:lnTo>
                    <a:pt x="2055" y="519"/>
                  </a:lnTo>
                  <a:lnTo>
                    <a:pt x="2118" y="494"/>
                  </a:lnTo>
                  <a:lnTo>
                    <a:pt x="2178" y="464"/>
                  </a:lnTo>
                  <a:lnTo>
                    <a:pt x="2238" y="434"/>
                  </a:lnTo>
                  <a:lnTo>
                    <a:pt x="2298" y="407"/>
                  </a:lnTo>
                  <a:lnTo>
                    <a:pt x="2359" y="410"/>
                  </a:lnTo>
                  <a:lnTo>
                    <a:pt x="2419" y="423"/>
                  </a:lnTo>
                  <a:lnTo>
                    <a:pt x="2481" y="388"/>
                  </a:lnTo>
                  <a:lnTo>
                    <a:pt x="2541" y="352"/>
                  </a:lnTo>
                  <a:lnTo>
                    <a:pt x="2601" y="339"/>
                  </a:lnTo>
                  <a:lnTo>
                    <a:pt x="2662" y="268"/>
                  </a:lnTo>
                  <a:lnTo>
                    <a:pt x="2722" y="183"/>
                  </a:lnTo>
                  <a:lnTo>
                    <a:pt x="2782" y="118"/>
                  </a:lnTo>
                  <a:lnTo>
                    <a:pt x="2844" y="63"/>
                  </a:lnTo>
                  <a:lnTo>
                    <a:pt x="2905" y="33"/>
                  </a:lnTo>
                  <a:lnTo>
                    <a:pt x="2965" y="0"/>
                  </a:lnTo>
                  <a:lnTo>
                    <a:pt x="3025" y="25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Freeform 27"/>
            <p:cNvSpPr>
              <a:spLocks/>
            </p:cNvSpPr>
            <p:nvPr/>
          </p:nvSpPr>
          <p:spPr bwMode="auto">
            <a:xfrm>
              <a:off x="966" y="2669"/>
              <a:ext cx="60" cy="79"/>
            </a:xfrm>
            <a:custGeom>
              <a:avLst/>
              <a:gdLst>
                <a:gd name="T0" fmla="*/ 60 w 60"/>
                <a:gd name="T1" fmla="*/ 54 h 79"/>
                <a:gd name="T2" fmla="*/ 60 w 60"/>
                <a:gd name="T3" fmla="*/ 0 h 79"/>
                <a:gd name="T4" fmla="*/ 0 w 60"/>
                <a:gd name="T5" fmla="*/ 24 h 79"/>
                <a:gd name="T6" fmla="*/ 0 w 60"/>
                <a:gd name="T7" fmla="*/ 79 h 79"/>
                <a:gd name="T8" fmla="*/ 60 w 60"/>
                <a:gd name="T9" fmla="*/ 5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9">
                  <a:moveTo>
                    <a:pt x="60" y="54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Freeform 28"/>
            <p:cNvSpPr>
              <a:spLocks/>
            </p:cNvSpPr>
            <p:nvPr/>
          </p:nvSpPr>
          <p:spPr bwMode="auto">
            <a:xfrm>
              <a:off x="1026" y="2663"/>
              <a:ext cx="60" cy="60"/>
            </a:xfrm>
            <a:custGeom>
              <a:avLst/>
              <a:gdLst>
                <a:gd name="T0" fmla="*/ 60 w 60"/>
                <a:gd name="T1" fmla="*/ 58 h 60"/>
                <a:gd name="T2" fmla="*/ 60 w 60"/>
                <a:gd name="T3" fmla="*/ 0 h 60"/>
                <a:gd name="T4" fmla="*/ 0 w 60"/>
                <a:gd name="T5" fmla="*/ 6 h 60"/>
                <a:gd name="T6" fmla="*/ 0 w 60"/>
                <a:gd name="T7" fmla="*/ 60 h 60"/>
                <a:gd name="T8" fmla="*/ 60 w 60"/>
                <a:gd name="T9" fmla="*/ 5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60" y="58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60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Freeform 29"/>
            <p:cNvSpPr>
              <a:spLocks/>
            </p:cNvSpPr>
            <p:nvPr/>
          </p:nvSpPr>
          <p:spPr bwMode="auto">
            <a:xfrm>
              <a:off x="1086" y="2639"/>
              <a:ext cx="60" cy="82"/>
            </a:xfrm>
            <a:custGeom>
              <a:avLst/>
              <a:gdLst>
                <a:gd name="T0" fmla="*/ 60 w 60"/>
                <a:gd name="T1" fmla="*/ 60 h 82"/>
                <a:gd name="T2" fmla="*/ 60 w 60"/>
                <a:gd name="T3" fmla="*/ 0 h 82"/>
                <a:gd name="T4" fmla="*/ 0 w 60"/>
                <a:gd name="T5" fmla="*/ 24 h 82"/>
                <a:gd name="T6" fmla="*/ 0 w 60"/>
                <a:gd name="T7" fmla="*/ 82 h 82"/>
                <a:gd name="T8" fmla="*/ 60 w 60"/>
                <a:gd name="T9" fmla="*/ 6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82">
                  <a:moveTo>
                    <a:pt x="60" y="60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8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Freeform 30"/>
            <p:cNvSpPr>
              <a:spLocks/>
            </p:cNvSpPr>
            <p:nvPr/>
          </p:nvSpPr>
          <p:spPr bwMode="auto">
            <a:xfrm>
              <a:off x="1146" y="2606"/>
              <a:ext cx="60" cy="93"/>
            </a:xfrm>
            <a:custGeom>
              <a:avLst/>
              <a:gdLst>
                <a:gd name="T0" fmla="*/ 60 w 60"/>
                <a:gd name="T1" fmla="*/ 63 h 93"/>
                <a:gd name="T2" fmla="*/ 60 w 60"/>
                <a:gd name="T3" fmla="*/ 0 h 93"/>
                <a:gd name="T4" fmla="*/ 0 w 60"/>
                <a:gd name="T5" fmla="*/ 33 h 93"/>
                <a:gd name="T6" fmla="*/ 0 w 60"/>
                <a:gd name="T7" fmla="*/ 93 h 93"/>
                <a:gd name="T8" fmla="*/ 60 w 60"/>
                <a:gd name="T9" fmla="*/ 6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3">
                  <a:moveTo>
                    <a:pt x="60" y="63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Freeform 31"/>
            <p:cNvSpPr>
              <a:spLocks/>
            </p:cNvSpPr>
            <p:nvPr/>
          </p:nvSpPr>
          <p:spPr bwMode="auto">
            <a:xfrm>
              <a:off x="1206" y="2571"/>
              <a:ext cx="63" cy="98"/>
            </a:xfrm>
            <a:custGeom>
              <a:avLst/>
              <a:gdLst>
                <a:gd name="T0" fmla="*/ 63 w 63"/>
                <a:gd name="T1" fmla="*/ 65 h 98"/>
                <a:gd name="T2" fmla="*/ 63 w 63"/>
                <a:gd name="T3" fmla="*/ 0 h 98"/>
                <a:gd name="T4" fmla="*/ 0 w 63"/>
                <a:gd name="T5" fmla="*/ 35 h 98"/>
                <a:gd name="T6" fmla="*/ 0 w 63"/>
                <a:gd name="T7" fmla="*/ 98 h 98"/>
                <a:gd name="T8" fmla="*/ 63 w 63"/>
                <a:gd name="T9" fmla="*/ 6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8">
                  <a:moveTo>
                    <a:pt x="63" y="65"/>
                  </a:moveTo>
                  <a:lnTo>
                    <a:pt x="63" y="0"/>
                  </a:lnTo>
                  <a:lnTo>
                    <a:pt x="0" y="35"/>
                  </a:lnTo>
                  <a:lnTo>
                    <a:pt x="0" y="98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Freeform 32"/>
            <p:cNvSpPr>
              <a:spLocks/>
            </p:cNvSpPr>
            <p:nvPr/>
          </p:nvSpPr>
          <p:spPr bwMode="auto">
            <a:xfrm>
              <a:off x="1269" y="2538"/>
              <a:ext cx="60" cy="98"/>
            </a:xfrm>
            <a:custGeom>
              <a:avLst/>
              <a:gdLst>
                <a:gd name="T0" fmla="*/ 60 w 60"/>
                <a:gd name="T1" fmla="*/ 68 h 98"/>
                <a:gd name="T2" fmla="*/ 60 w 60"/>
                <a:gd name="T3" fmla="*/ 0 h 98"/>
                <a:gd name="T4" fmla="*/ 0 w 60"/>
                <a:gd name="T5" fmla="*/ 33 h 98"/>
                <a:gd name="T6" fmla="*/ 0 w 60"/>
                <a:gd name="T7" fmla="*/ 98 h 98"/>
                <a:gd name="T8" fmla="*/ 60 w 60"/>
                <a:gd name="T9" fmla="*/ 6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8">
                  <a:moveTo>
                    <a:pt x="60" y="68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7" name="Freeform 33"/>
            <p:cNvSpPr>
              <a:spLocks/>
            </p:cNvSpPr>
            <p:nvPr/>
          </p:nvSpPr>
          <p:spPr bwMode="auto">
            <a:xfrm>
              <a:off x="1329" y="2502"/>
              <a:ext cx="60" cy="104"/>
            </a:xfrm>
            <a:custGeom>
              <a:avLst/>
              <a:gdLst>
                <a:gd name="T0" fmla="*/ 60 w 60"/>
                <a:gd name="T1" fmla="*/ 71 h 104"/>
                <a:gd name="T2" fmla="*/ 60 w 60"/>
                <a:gd name="T3" fmla="*/ 0 h 104"/>
                <a:gd name="T4" fmla="*/ 0 w 60"/>
                <a:gd name="T5" fmla="*/ 36 h 104"/>
                <a:gd name="T6" fmla="*/ 0 w 60"/>
                <a:gd name="T7" fmla="*/ 104 h 104"/>
                <a:gd name="T8" fmla="*/ 60 w 60"/>
                <a:gd name="T9" fmla="*/ 7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71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Freeform 34"/>
            <p:cNvSpPr>
              <a:spLocks/>
            </p:cNvSpPr>
            <p:nvPr/>
          </p:nvSpPr>
          <p:spPr bwMode="auto">
            <a:xfrm>
              <a:off x="1389" y="2478"/>
              <a:ext cx="60" cy="95"/>
            </a:xfrm>
            <a:custGeom>
              <a:avLst/>
              <a:gdLst>
                <a:gd name="T0" fmla="*/ 60 w 60"/>
                <a:gd name="T1" fmla="*/ 73 h 95"/>
                <a:gd name="T2" fmla="*/ 60 w 60"/>
                <a:gd name="T3" fmla="*/ 0 h 95"/>
                <a:gd name="T4" fmla="*/ 0 w 60"/>
                <a:gd name="T5" fmla="*/ 24 h 95"/>
                <a:gd name="T6" fmla="*/ 0 w 60"/>
                <a:gd name="T7" fmla="*/ 95 h 95"/>
                <a:gd name="T8" fmla="*/ 60 w 60"/>
                <a:gd name="T9" fmla="*/ 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5">
                  <a:moveTo>
                    <a:pt x="60" y="73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9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Freeform 35"/>
            <p:cNvSpPr>
              <a:spLocks/>
            </p:cNvSpPr>
            <p:nvPr/>
          </p:nvSpPr>
          <p:spPr bwMode="auto">
            <a:xfrm>
              <a:off x="1449" y="2437"/>
              <a:ext cx="60" cy="114"/>
            </a:xfrm>
            <a:custGeom>
              <a:avLst/>
              <a:gdLst>
                <a:gd name="T0" fmla="*/ 60 w 60"/>
                <a:gd name="T1" fmla="*/ 79 h 114"/>
                <a:gd name="T2" fmla="*/ 60 w 60"/>
                <a:gd name="T3" fmla="*/ 0 h 114"/>
                <a:gd name="T4" fmla="*/ 0 w 60"/>
                <a:gd name="T5" fmla="*/ 41 h 114"/>
                <a:gd name="T6" fmla="*/ 0 w 60"/>
                <a:gd name="T7" fmla="*/ 114 h 114"/>
                <a:gd name="T8" fmla="*/ 60 w 60"/>
                <a:gd name="T9" fmla="*/ 7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4">
                  <a:moveTo>
                    <a:pt x="60" y="79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14"/>
                  </a:lnTo>
                  <a:lnTo>
                    <a:pt x="60" y="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0" name="Freeform 36"/>
            <p:cNvSpPr>
              <a:spLocks/>
            </p:cNvSpPr>
            <p:nvPr/>
          </p:nvSpPr>
          <p:spPr bwMode="auto">
            <a:xfrm>
              <a:off x="1509" y="2388"/>
              <a:ext cx="60" cy="128"/>
            </a:xfrm>
            <a:custGeom>
              <a:avLst/>
              <a:gdLst>
                <a:gd name="T0" fmla="*/ 60 w 60"/>
                <a:gd name="T1" fmla="*/ 82 h 128"/>
                <a:gd name="T2" fmla="*/ 60 w 60"/>
                <a:gd name="T3" fmla="*/ 0 h 128"/>
                <a:gd name="T4" fmla="*/ 0 w 60"/>
                <a:gd name="T5" fmla="*/ 49 h 128"/>
                <a:gd name="T6" fmla="*/ 0 w 60"/>
                <a:gd name="T7" fmla="*/ 128 h 128"/>
                <a:gd name="T8" fmla="*/ 60 w 60"/>
                <a:gd name="T9" fmla="*/ 82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82"/>
                  </a:moveTo>
                  <a:lnTo>
                    <a:pt x="60" y="0"/>
                  </a:lnTo>
                  <a:lnTo>
                    <a:pt x="0" y="49"/>
                  </a:lnTo>
                  <a:lnTo>
                    <a:pt x="0" y="128"/>
                  </a:lnTo>
                  <a:lnTo>
                    <a:pt x="60" y="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1" name="Freeform 37"/>
            <p:cNvSpPr>
              <a:spLocks/>
            </p:cNvSpPr>
            <p:nvPr/>
          </p:nvSpPr>
          <p:spPr bwMode="auto">
            <a:xfrm>
              <a:off x="1569" y="2325"/>
              <a:ext cx="63" cy="145"/>
            </a:xfrm>
            <a:custGeom>
              <a:avLst/>
              <a:gdLst>
                <a:gd name="T0" fmla="*/ 63 w 63"/>
                <a:gd name="T1" fmla="*/ 90 h 145"/>
                <a:gd name="T2" fmla="*/ 63 w 63"/>
                <a:gd name="T3" fmla="*/ 0 h 145"/>
                <a:gd name="T4" fmla="*/ 0 w 63"/>
                <a:gd name="T5" fmla="*/ 63 h 145"/>
                <a:gd name="T6" fmla="*/ 0 w 63"/>
                <a:gd name="T7" fmla="*/ 145 h 145"/>
                <a:gd name="T8" fmla="*/ 63 w 63"/>
                <a:gd name="T9" fmla="*/ 9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45">
                  <a:moveTo>
                    <a:pt x="63" y="90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45"/>
                  </a:lnTo>
                  <a:lnTo>
                    <a:pt x="63" y="9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2" name="Freeform 38"/>
            <p:cNvSpPr>
              <a:spLocks/>
            </p:cNvSpPr>
            <p:nvPr/>
          </p:nvSpPr>
          <p:spPr bwMode="auto">
            <a:xfrm>
              <a:off x="1632" y="2289"/>
              <a:ext cx="60" cy="126"/>
            </a:xfrm>
            <a:custGeom>
              <a:avLst/>
              <a:gdLst>
                <a:gd name="T0" fmla="*/ 60 w 60"/>
                <a:gd name="T1" fmla="*/ 93 h 126"/>
                <a:gd name="T2" fmla="*/ 60 w 60"/>
                <a:gd name="T3" fmla="*/ 0 h 126"/>
                <a:gd name="T4" fmla="*/ 0 w 60"/>
                <a:gd name="T5" fmla="*/ 36 h 126"/>
                <a:gd name="T6" fmla="*/ 0 w 60"/>
                <a:gd name="T7" fmla="*/ 126 h 126"/>
                <a:gd name="T8" fmla="*/ 60 w 60"/>
                <a:gd name="T9" fmla="*/ 93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6">
                  <a:moveTo>
                    <a:pt x="60" y="93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26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3" name="Freeform 39"/>
            <p:cNvSpPr>
              <a:spLocks/>
            </p:cNvSpPr>
            <p:nvPr/>
          </p:nvSpPr>
          <p:spPr bwMode="auto">
            <a:xfrm>
              <a:off x="1692" y="2251"/>
              <a:ext cx="60" cy="131"/>
            </a:xfrm>
            <a:custGeom>
              <a:avLst/>
              <a:gdLst>
                <a:gd name="T0" fmla="*/ 60 w 60"/>
                <a:gd name="T1" fmla="*/ 96 h 131"/>
                <a:gd name="T2" fmla="*/ 60 w 60"/>
                <a:gd name="T3" fmla="*/ 0 h 131"/>
                <a:gd name="T4" fmla="*/ 0 w 60"/>
                <a:gd name="T5" fmla="*/ 38 h 131"/>
                <a:gd name="T6" fmla="*/ 0 w 60"/>
                <a:gd name="T7" fmla="*/ 131 h 131"/>
                <a:gd name="T8" fmla="*/ 60 w 60"/>
                <a:gd name="T9" fmla="*/ 9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1">
                  <a:moveTo>
                    <a:pt x="60" y="96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31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Freeform 40"/>
            <p:cNvSpPr>
              <a:spLocks/>
            </p:cNvSpPr>
            <p:nvPr/>
          </p:nvSpPr>
          <p:spPr bwMode="auto">
            <a:xfrm>
              <a:off x="1752" y="2197"/>
              <a:ext cx="60" cy="150"/>
            </a:xfrm>
            <a:custGeom>
              <a:avLst/>
              <a:gdLst>
                <a:gd name="T0" fmla="*/ 60 w 60"/>
                <a:gd name="T1" fmla="*/ 101 h 150"/>
                <a:gd name="T2" fmla="*/ 60 w 60"/>
                <a:gd name="T3" fmla="*/ 0 h 150"/>
                <a:gd name="T4" fmla="*/ 0 w 60"/>
                <a:gd name="T5" fmla="*/ 54 h 150"/>
                <a:gd name="T6" fmla="*/ 0 w 60"/>
                <a:gd name="T7" fmla="*/ 150 h 150"/>
                <a:gd name="T8" fmla="*/ 60 w 60"/>
                <a:gd name="T9" fmla="*/ 101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01"/>
                  </a:moveTo>
                  <a:lnTo>
                    <a:pt x="60" y="0"/>
                  </a:lnTo>
                  <a:lnTo>
                    <a:pt x="0" y="54"/>
                  </a:lnTo>
                  <a:lnTo>
                    <a:pt x="0" y="150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Freeform 41"/>
            <p:cNvSpPr>
              <a:spLocks/>
            </p:cNvSpPr>
            <p:nvPr/>
          </p:nvSpPr>
          <p:spPr bwMode="auto">
            <a:xfrm>
              <a:off x="1812" y="2194"/>
              <a:ext cx="60" cy="104"/>
            </a:xfrm>
            <a:custGeom>
              <a:avLst/>
              <a:gdLst>
                <a:gd name="T0" fmla="*/ 60 w 60"/>
                <a:gd name="T1" fmla="*/ 101 h 104"/>
                <a:gd name="T2" fmla="*/ 60 w 60"/>
                <a:gd name="T3" fmla="*/ 0 h 104"/>
                <a:gd name="T4" fmla="*/ 0 w 60"/>
                <a:gd name="T5" fmla="*/ 3 h 104"/>
                <a:gd name="T6" fmla="*/ 0 w 60"/>
                <a:gd name="T7" fmla="*/ 104 h 104"/>
                <a:gd name="T8" fmla="*/ 60 w 60"/>
                <a:gd name="T9" fmla="*/ 10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101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104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6" name="Freeform 42"/>
            <p:cNvSpPr>
              <a:spLocks/>
            </p:cNvSpPr>
            <p:nvPr/>
          </p:nvSpPr>
          <p:spPr bwMode="auto">
            <a:xfrm>
              <a:off x="1872" y="2194"/>
              <a:ext cx="60" cy="109"/>
            </a:xfrm>
            <a:custGeom>
              <a:avLst/>
              <a:gdLst>
                <a:gd name="T0" fmla="*/ 60 w 60"/>
                <a:gd name="T1" fmla="*/ 109 h 109"/>
                <a:gd name="T2" fmla="*/ 60 w 60"/>
                <a:gd name="T3" fmla="*/ 8 h 109"/>
                <a:gd name="T4" fmla="*/ 0 w 60"/>
                <a:gd name="T5" fmla="*/ 0 h 109"/>
                <a:gd name="T6" fmla="*/ 0 w 60"/>
                <a:gd name="T7" fmla="*/ 101 h 109"/>
                <a:gd name="T8" fmla="*/ 60 w 60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9">
                  <a:moveTo>
                    <a:pt x="60" y="109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7" name="Freeform 43"/>
            <p:cNvSpPr>
              <a:spLocks/>
            </p:cNvSpPr>
            <p:nvPr/>
          </p:nvSpPr>
          <p:spPr bwMode="auto">
            <a:xfrm>
              <a:off x="1932" y="2139"/>
              <a:ext cx="63" cy="164"/>
            </a:xfrm>
            <a:custGeom>
              <a:avLst/>
              <a:gdLst>
                <a:gd name="T0" fmla="*/ 63 w 63"/>
                <a:gd name="T1" fmla="*/ 107 h 164"/>
                <a:gd name="T2" fmla="*/ 63 w 63"/>
                <a:gd name="T3" fmla="*/ 0 h 164"/>
                <a:gd name="T4" fmla="*/ 0 w 63"/>
                <a:gd name="T5" fmla="*/ 63 h 164"/>
                <a:gd name="T6" fmla="*/ 0 w 63"/>
                <a:gd name="T7" fmla="*/ 164 h 164"/>
                <a:gd name="T8" fmla="*/ 63 w 63"/>
                <a:gd name="T9" fmla="*/ 10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4">
                  <a:moveTo>
                    <a:pt x="63" y="107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64"/>
                  </a:lnTo>
                  <a:lnTo>
                    <a:pt x="63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8" name="Freeform 44"/>
            <p:cNvSpPr>
              <a:spLocks/>
            </p:cNvSpPr>
            <p:nvPr/>
          </p:nvSpPr>
          <p:spPr bwMode="auto">
            <a:xfrm>
              <a:off x="1995" y="2109"/>
              <a:ext cx="60" cy="137"/>
            </a:xfrm>
            <a:custGeom>
              <a:avLst/>
              <a:gdLst>
                <a:gd name="T0" fmla="*/ 60 w 60"/>
                <a:gd name="T1" fmla="*/ 109 h 137"/>
                <a:gd name="T2" fmla="*/ 60 w 60"/>
                <a:gd name="T3" fmla="*/ 0 h 137"/>
                <a:gd name="T4" fmla="*/ 0 w 60"/>
                <a:gd name="T5" fmla="*/ 30 h 137"/>
                <a:gd name="T6" fmla="*/ 0 w 60"/>
                <a:gd name="T7" fmla="*/ 137 h 137"/>
                <a:gd name="T8" fmla="*/ 60 w 60"/>
                <a:gd name="T9" fmla="*/ 10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7">
                  <a:moveTo>
                    <a:pt x="60" y="109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37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29" name="Freeform 45"/>
            <p:cNvSpPr>
              <a:spLocks/>
            </p:cNvSpPr>
            <p:nvPr/>
          </p:nvSpPr>
          <p:spPr bwMode="auto">
            <a:xfrm>
              <a:off x="2055" y="2093"/>
              <a:ext cx="60" cy="125"/>
            </a:xfrm>
            <a:custGeom>
              <a:avLst/>
              <a:gdLst>
                <a:gd name="T0" fmla="*/ 60 w 60"/>
                <a:gd name="T1" fmla="*/ 112 h 125"/>
                <a:gd name="T2" fmla="*/ 60 w 60"/>
                <a:gd name="T3" fmla="*/ 0 h 125"/>
                <a:gd name="T4" fmla="*/ 0 w 60"/>
                <a:gd name="T5" fmla="*/ 16 h 125"/>
                <a:gd name="T6" fmla="*/ 0 w 60"/>
                <a:gd name="T7" fmla="*/ 125 h 125"/>
                <a:gd name="T8" fmla="*/ 60 w 60"/>
                <a:gd name="T9" fmla="*/ 112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5">
                  <a:moveTo>
                    <a:pt x="60" y="112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25"/>
                  </a:lnTo>
                  <a:lnTo>
                    <a:pt x="60" y="1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0" name="Freeform 46"/>
            <p:cNvSpPr>
              <a:spLocks/>
            </p:cNvSpPr>
            <p:nvPr/>
          </p:nvSpPr>
          <p:spPr bwMode="auto">
            <a:xfrm>
              <a:off x="2115" y="2030"/>
              <a:ext cx="60" cy="175"/>
            </a:xfrm>
            <a:custGeom>
              <a:avLst/>
              <a:gdLst>
                <a:gd name="T0" fmla="*/ 60 w 60"/>
                <a:gd name="T1" fmla="*/ 117 h 175"/>
                <a:gd name="T2" fmla="*/ 60 w 60"/>
                <a:gd name="T3" fmla="*/ 0 h 175"/>
                <a:gd name="T4" fmla="*/ 0 w 60"/>
                <a:gd name="T5" fmla="*/ 63 h 175"/>
                <a:gd name="T6" fmla="*/ 0 w 60"/>
                <a:gd name="T7" fmla="*/ 175 h 175"/>
                <a:gd name="T8" fmla="*/ 60 w 60"/>
                <a:gd name="T9" fmla="*/ 11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5">
                  <a:moveTo>
                    <a:pt x="60" y="117"/>
                  </a:moveTo>
                  <a:lnTo>
                    <a:pt x="60" y="0"/>
                  </a:lnTo>
                  <a:lnTo>
                    <a:pt x="0" y="63"/>
                  </a:lnTo>
                  <a:lnTo>
                    <a:pt x="0" y="175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1" name="Freeform 47"/>
            <p:cNvSpPr>
              <a:spLocks/>
            </p:cNvSpPr>
            <p:nvPr/>
          </p:nvSpPr>
          <p:spPr bwMode="auto">
            <a:xfrm>
              <a:off x="2175" y="2030"/>
              <a:ext cx="60" cy="128"/>
            </a:xfrm>
            <a:custGeom>
              <a:avLst/>
              <a:gdLst>
                <a:gd name="T0" fmla="*/ 60 w 60"/>
                <a:gd name="T1" fmla="*/ 128 h 128"/>
                <a:gd name="T2" fmla="*/ 60 w 60"/>
                <a:gd name="T3" fmla="*/ 11 h 128"/>
                <a:gd name="T4" fmla="*/ 0 w 60"/>
                <a:gd name="T5" fmla="*/ 0 h 128"/>
                <a:gd name="T6" fmla="*/ 0 w 60"/>
                <a:gd name="T7" fmla="*/ 117 h 128"/>
                <a:gd name="T8" fmla="*/ 60 w 60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128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2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2" name="Freeform 48"/>
            <p:cNvSpPr>
              <a:spLocks/>
            </p:cNvSpPr>
            <p:nvPr/>
          </p:nvSpPr>
          <p:spPr bwMode="auto">
            <a:xfrm>
              <a:off x="2235" y="2041"/>
              <a:ext cx="60" cy="150"/>
            </a:xfrm>
            <a:custGeom>
              <a:avLst/>
              <a:gdLst>
                <a:gd name="T0" fmla="*/ 60 w 60"/>
                <a:gd name="T1" fmla="*/ 150 h 150"/>
                <a:gd name="T2" fmla="*/ 60 w 60"/>
                <a:gd name="T3" fmla="*/ 38 h 150"/>
                <a:gd name="T4" fmla="*/ 0 w 60"/>
                <a:gd name="T5" fmla="*/ 0 h 150"/>
                <a:gd name="T6" fmla="*/ 0 w 60"/>
                <a:gd name="T7" fmla="*/ 117 h 150"/>
                <a:gd name="T8" fmla="*/ 60 w 6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50"/>
                  </a:moveTo>
                  <a:lnTo>
                    <a:pt x="60" y="38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3" name="Freeform 49"/>
            <p:cNvSpPr>
              <a:spLocks/>
            </p:cNvSpPr>
            <p:nvPr/>
          </p:nvSpPr>
          <p:spPr bwMode="auto">
            <a:xfrm>
              <a:off x="2295" y="2079"/>
              <a:ext cx="63" cy="118"/>
            </a:xfrm>
            <a:custGeom>
              <a:avLst/>
              <a:gdLst>
                <a:gd name="T0" fmla="*/ 63 w 63"/>
                <a:gd name="T1" fmla="*/ 118 h 118"/>
                <a:gd name="T2" fmla="*/ 63 w 63"/>
                <a:gd name="T3" fmla="*/ 8 h 118"/>
                <a:gd name="T4" fmla="*/ 0 w 63"/>
                <a:gd name="T5" fmla="*/ 0 h 118"/>
                <a:gd name="T6" fmla="*/ 0 w 63"/>
                <a:gd name="T7" fmla="*/ 112 h 118"/>
                <a:gd name="T8" fmla="*/ 63 w 63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8">
                  <a:moveTo>
                    <a:pt x="63" y="118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4" name="Freeform 50"/>
            <p:cNvSpPr>
              <a:spLocks/>
            </p:cNvSpPr>
            <p:nvPr/>
          </p:nvSpPr>
          <p:spPr bwMode="auto">
            <a:xfrm>
              <a:off x="2358" y="2087"/>
              <a:ext cx="60" cy="115"/>
            </a:xfrm>
            <a:custGeom>
              <a:avLst/>
              <a:gdLst>
                <a:gd name="T0" fmla="*/ 60 w 60"/>
                <a:gd name="T1" fmla="*/ 115 h 115"/>
                <a:gd name="T2" fmla="*/ 60 w 60"/>
                <a:gd name="T3" fmla="*/ 3 h 115"/>
                <a:gd name="T4" fmla="*/ 0 w 60"/>
                <a:gd name="T5" fmla="*/ 0 h 115"/>
                <a:gd name="T6" fmla="*/ 0 w 60"/>
                <a:gd name="T7" fmla="*/ 110 h 115"/>
                <a:gd name="T8" fmla="*/ 60 w 60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5">
                  <a:moveTo>
                    <a:pt x="60" y="115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5" name="Freeform 51"/>
            <p:cNvSpPr>
              <a:spLocks/>
            </p:cNvSpPr>
            <p:nvPr/>
          </p:nvSpPr>
          <p:spPr bwMode="auto">
            <a:xfrm>
              <a:off x="2418" y="2049"/>
              <a:ext cx="60" cy="153"/>
            </a:xfrm>
            <a:custGeom>
              <a:avLst/>
              <a:gdLst>
                <a:gd name="T0" fmla="*/ 60 w 60"/>
                <a:gd name="T1" fmla="*/ 115 h 153"/>
                <a:gd name="T2" fmla="*/ 60 w 60"/>
                <a:gd name="T3" fmla="*/ 0 h 153"/>
                <a:gd name="T4" fmla="*/ 0 w 60"/>
                <a:gd name="T5" fmla="*/ 41 h 153"/>
                <a:gd name="T6" fmla="*/ 0 w 60"/>
                <a:gd name="T7" fmla="*/ 153 h 153"/>
                <a:gd name="T8" fmla="*/ 60 w 60"/>
                <a:gd name="T9" fmla="*/ 115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3">
                  <a:moveTo>
                    <a:pt x="60" y="115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53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6" name="Freeform 52"/>
            <p:cNvSpPr>
              <a:spLocks/>
            </p:cNvSpPr>
            <p:nvPr/>
          </p:nvSpPr>
          <p:spPr bwMode="auto">
            <a:xfrm>
              <a:off x="2478" y="2014"/>
              <a:ext cx="60" cy="150"/>
            </a:xfrm>
            <a:custGeom>
              <a:avLst/>
              <a:gdLst>
                <a:gd name="T0" fmla="*/ 60 w 60"/>
                <a:gd name="T1" fmla="*/ 117 h 150"/>
                <a:gd name="T2" fmla="*/ 60 w 60"/>
                <a:gd name="T3" fmla="*/ 0 h 150"/>
                <a:gd name="T4" fmla="*/ 0 w 60"/>
                <a:gd name="T5" fmla="*/ 35 h 150"/>
                <a:gd name="T6" fmla="*/ 0 w 60"/>
                <a:gd name="T7" fmla="*/ 150 h 150"/>
                <a:gd name="T8" fmla="*/ 60 w 60"/>
                <a:gd name="T9" fmla="*/ 117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17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150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7" name="Freeform 53"/>
            <p:cNvSpPr>
              <a:spLocks/>
            </p:cNvSpPr>
            <p:nvPr/>
          </p:nvSpPr>
          <p:spPr bwMode="auto">
            <a:xfrm>
              <a:off x="2538" y="1976"/>
              <a:ext cx="60" cy="155"/>
            </a:xfrm>
            <a:custGeom>
              <a:avLst/>
              <a:gdLst>
                <a:gd name="T0" fmla="*/ 60 w 60"/>
                <a:gd name="T1" fmla="*/ 122 h 155"/>
                <a:gd name="T2" fmla="*/ 60 w 60"/>
                <a:gd name="T3" fmla="*/ 0 h 155"/>
                <a:gd name="T4" fmla="*/ 0 w 60"/>
                <a:gd name="T5" fmla="*/ 38 h 155"/>
                <a:gd name="T6" fmla="*/ 0 w 60"/>
                <a:gd name="T7" fmla="*/ 155 h 155"/>
                <a:gd name="T8" fmla="*/ 60 w 60"/>
                <a:gd name="T9" fmla="*/ 122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2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55"/>
                  </a:lnTo>
                  <a:lnTo>
                    <a:pt x="60" y="12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8" name="Freeform 54"/>
            <p:cNvSpPr>
              <a:spLocks/>
            </p:cNvSpPr>
            <p:nvPr/>
          </p:nvSpPr>
          <p:spPr bwMode="auto">
            <a:xfrm>
              <a:off x="2598" y="1943"/>
              <a:ext cx="60" cy="155"/>
            </a:xfrm>
            <a:custGeom>
              <a:avLst/>
              <a:gdLst>
                <a:gd name="T0" fmla="*/ 60 w 60"/>
                <a:gd name="T1" fmla="*/ 125 h 155"/>
                <a:gd name="T2" fmla="*/ 60 w 60"/>
                <a:gd name="T3" fmla="*/ 0 h 155"/>
                <a:gd name="T4" fmla="*/ 0 w 60"/>
                <a:gd name="T5" fmla="*/ 33 h 155"/>
                <a:gd name="T6" fmla="*/ 0 w 60"/>
                <a:gd name="T7" fmla="*/ 155 h 155"/>
                <a:gd name="T8" fmla="*/ 60 w 60"/>
                <a:gd name="T9" fmla="*/ 12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5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55"/>
                  </a:lnTo>
                  <a:lnTo>
                    <a:pt x="60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39" name="Freeform 55"/>
            <p:cNvSpPr>
              <a:spLocks/>
            </p:cNvSpPr>
            <p:nvPr/>
          </p:nvSpPr>
          <p:spPr bwMode="auto">
            <a:xfrm>
              <a:off x="2658" y="1894"/>
              <a:ext cx="63" cy="174"/>
            </a:xfrm>
            <a:custGeom>
              <a:avLst/>
              <a:gdLst>
                <a:gd name="T0" fmla="*/ 63 w 63"/>
                <a:gd name="T1" fmla="*/ 131 h 174"/>
                <a:gd name="T2" fmla="*/ 63 w 63"/>
                <a:gd name="T3" fmla="*/ 0 h 174"/>
                <a:gd name="T4" fmla="*/ 0 w 63"/>
                <a:gd name="T5" fmla="*/ 49 h 174"/>
                <a:gd name="T6" fmla="*/ 0 w 63"/>
                <a:gd name="T7" fmla="*/ 174 h 174"/>
                <a:gd name="T8" fmla="*/ 63 w 63"/>
                <a:gd name="T9" fmla="*/ 13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74">
                  <a:moveTo>
                    <a:pt x="63" y="131"/>
                  </a:moveTo>
                  <a:lnTo>
                    <a:pt x="63" y="0"/>
                  </a:lnTo>
                  <a:lnTo>
                    <a:pt x="0" y="49"/>
                  </a:lnTo>
                  <a:lnTo>
                    <a:pt x="0" y="174"/>
                  </a:lnTo>
                  <a:lnTo>
                    <a:pt x="63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0" name="Freeform 56"/>
            <p:cNvSpPr>
              <a:spLocks/>
            </p:cNvSpPr>
            <p:nvPr/>
          </p:nvSpPr>
          <p:spPr bwMode="auto">
            <a:xfrm>
              <a:off x="2721" y="1866"/>
              <a:ext cx="60" cy="159"/>
            </a:xfrm>
            <a:custGeom>
              <a:avLst/>
              <a:gdLst>
                <a:gd name="T0" fmla="*/ 60 w 60"/>
                <a:gd name="T1" fmla="*/ 131 h 159"/>
                <a:gd name="T2" fmla="*/ 60 w 60"/>
                <a:gd name="T3" fmla="*/ 0 h 159"/>
                <a:gd name="T4" fmla="*/ 0 w 60"/>
                <a:gd name="T5" fmla="*/ 28 h 159"/>
                <a:gd name="T6" fmla="*/ 0 w 60"/>
                <a:gd name="T7" fmla="*/ 159 h 159"/>
                <a:gd name="T8" fmla="*/ 60 w 60"/>
                <a:gd name="T9" fmla="*/ 131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9">
                  <a:moveTo>
                    <a:pt x="60" y="131"/>
                  </a:moveTo>
                  <a:lnTo>
                    <a:pt x="60" y="0"/>
                  </a:lnTo>
                  <a:lnTo>
                    <a:pt x="0" y="28"/>
                  </a:lnTo>
                  <a:lnTo>
                    <a:pt x="0" y="159"/>
                  </a:lnTo>
                  <a:lnTo>
                    <a:pt x="60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1" name="Freeform 57"/>
            <p:cNvSpPr>
              <a:spLocks/>
            </p:cNvSpPr>
            <p:nvPr/>
          </p:nvSpPr>
          <p:spPr bwMode="auto">
            <a:xfrm>
              <a:off x="2781" y="1850"/>
              <a:ext cx="60" cy="147"/>
            </a:xfrm>
            <a:custGeom>
              <a:avLst/>
              <a:gdLst>
                <a:gd name="T0" fmla="*/ 60 w 60"/>
                <a:gd name="T1" fmla="*/ 134 h 147"/>
                <a:gd name="T2" fmla="*/ 60 w 60"/>
                <a:gd name="T3" fmla="*/ 0 h 147"/>
                <a:gd name="T4" fmla="*/ 0 w 60"/>
                <a:gd name="T5" fmla="*/ 16 h 147"/>
                <a:gd name="T6" fmla="*/ 0 w 60"/>
                <a:gd name="T7" fmla="*/ 147 h 147"/>
                <a:gd name="T8" fmla="*/ 60 w 60"/>
                <a:gd name="T9" fmla="*/ 134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7">
                  <a:moveTo>
                    <a:pt x="60" y="134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47"/>
                  </a:lnTo>
                  <a:lnTo>
                    <a:pt x="60" y="1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2" name="Freeform 58"/>
            <p:cNvSpPr>
              <a:spLocks/>
            </p:cNvSpPr>
            <p:nvPr/>
          </p:nvSpPr>
          <p:spPr bwMode="auto">
            <a:xfrm>
              <a:off x="2841" y="1828"/>
              <a:ext cx="60" cy="156"/>
            </a:xfrm>
            <a:custGeom>
              <a:avLst/>
              <a:gdLst>
                <a:gd name="T0" fmla="*/ 60 w 60"/>
                <a:gd name="T1" fmla="*/ 137 h 156"/>
                <a:gd name="T2" fmla="*/ 60 w 60"/>
                <a:gd name="T3" fmla="*/ 0 h 156"/>
                <a:gd name="T4" fmla="*/ 0 w 60"/>
                <a:gd name="T5" fmla="*/ 22 h 156"/>
                <a:gd name="T6" fmla="*/ 0 w 60"/>
                <a:gd name="T7" fmla="*/ 156 h 156"/>
                <a:gd name="T8" fmla="*/ 60 w 60"/>
                <a:gd name="T9" fmla="*/ 13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6">
                  <a:moveTo>
                    <a:pt x="60" y="137"/>
                  </a:moveTo>
                  <a:lnTo>
                    <a:pt x="60" y="0"/>
                  </a:lnTo>
                  <a:lnTo>
                    <a:pt x="0" y="22"/>
                  </a:lnTo>
                  <a:lnTo>
                    <a:pt x="0" y="156"/>
                  </a:lnTo>
                  <a:lnTo>
                    <a:pt x="60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3" name="Freeform 59"/>
            <p:cNvSpPr>
              <a:spLocks/>
            </p:cNvSpPr>
            <p:nvPr/>
          </p:nvSpPr>
          <p:spPr bwMode="auto">
            <a:xfrm>
              <a:off x="2901" y="1828"/>
              <a:ext cx="60" cy="161"/>
            </a:xfrm>
            <a:custGeom>
              <a:avLst/>
              <a:gdLst>
                <a:gd name="T0" fmla="*/ 60 w 60"/>
                <a:gd name="T1" fmla="*/ 161 h 161"/>
                <a:gd name="T2" fmla="*/ 60 w 60"/>
                <a:gd name="T3" fmla="*/ 27 h 161"/>
                <a:gd name="T4" fmla="*/ 0 w 60"/>
                <a:gd name="T5" fmla="*/ 0 h 161"/>
                <a:gd name="T6" fmla="*/ 0 w 60"/>
                <a:gd name="T7" fmla="*/ 137 h 161"/>
                <a:gd name="T8" fmla="*/ 60 w 60"/>
                <a:gd name="T9" fmla="*/ 16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61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4" name="Rectangle 60"/>
            <p:cNvSpPr>
              <a:spLocks noChangeArrowheads="1"/>
            </p:cNvSpPr>
            <p:nvPr/>
          </p:nvSpPr>
          <p:spPr bwMode="auto">
            <a:xfrm>
              <a:off x="2961" y="1855"/>
              <a:ext cx="60" cy="13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5" name="Freeform 61"/>
            <p:cNvSpPr>
              <a:spLocks/>
            </p:cNvSpPr>
            <p:nvPr/>
          </p:nvSpPr>
          <p:spPr bwMode="auto">
            <a:xfrm>
              <a:off x="3021" y="1828"/>
              <a:ext cx="63" cy="161"/>
            </a:xfrm>
            <a:custGeom>
              <a:avLst/>
              <a:gdLst>
                <a:gd name="T0" fmla="*/ 63 w 63"/>
                <a:gd name="T1" fmla="*/ 137 h 161"/>
                <a:gd name="T2" fmla="*/ 63 w 63"/>
                <a:gd name="T3" fmla="*/ 0 h 161"/>
                <a:gd name="T4" fmla="*/ 0 w 63"/>
                <a:gd name="T5" fmla="*/ 27 h 161"/>
                <a:gd name="T6" fmla="*/ 0 w 63"/>
                <a:gd name="T7" fmla="*/ 161 h 161"/>
                <a:gd name="T8" fmla="*/ 63 w 63"/>
                <a:gd name="T9" fmla="*/ 13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1">
                  <a:moveTo>
                    <a:pt x="63" y="137"/>
                  </a:moveTo>
                  <a:lnTo>
                    <a:pt x="63" y="0"/>
                  </a:lnTo>
                  <a:lnTo>
                    <a:pt x="0" y="27"/>
                  </a:lnTo>
                  <a:lnTo>
                    <a:pt x="0" y="161"/>
                  </a:lnTo>
                  <a:lnTo>
                    <a:pt x="63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6" name="Freeform 62"/>
            <p:cNvSpPr>
              <a:spLocks/>
            </p:cNvSpPr>
            <p:nvPr/>
          </p:nvSpPr>
          <p:spPr bwMode="auto">
            <a:xfrm>
              <a:off x="3084" y="1795"/>
              <a:ext cx="60" cy="170"/>
            </a:xfrm>
            <a:custGeom>
              <a:avLst/>
              <a:gdLst>
                <a:gd name="T0" fmla="*/ 60 w 60"/>
                <a:gd name="T1" fmla="*/ 140 h 170"/>
                <a:gd name="T2" fmla="*/ 60 w 60"/>
                <a:gd name="T3" fmla="*/ 0 h 170"/>
                <a:gd name="T4" fmla="*/ 0 w 60"/>
                <a:gd name="T5" fmla="*/ 33 h 170"/>
                <a:gd name="T6" fmla="*/ 0 w 60"/>
                <a:gd name="T7" fmla="*/ 170 h 170"/>
                <a:gd name="T8" fmla="*/ 60 w 60"/>
                <a:gd name="T9" fmla="*/ 14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0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70"/>
                  </a:lnTo>
                  <a:lnTo>
                    <a:pt x="6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7" name="Freeform 63"/>
            <p:cNvSpPr>
              <a:spLocks/>
            </p:cNvSpPr>
            <p:nvPr/>
          </p:nvSpPr>
          <p:spPr bwMode="auto">
            <a:xfrm>
              <a:off x="3144" y="1765"/>
              <a:ext cx="60" cy="170"/>
            </a:xfrm>
            <a:custGeom>
              <a:avLst/>
              <a:gdLst>
                <a:gd name="T0" fmla="*/ 60 w 60"/>
                <a:gd name="T1" fmla="*/ 142 h 170"/>
                <a:gd name="T2" fmla="*/ 60 w 60"/>
                <a:gd name="T3" fmla="*/ 0 h 170"/>
                <a:gd name="T4" fmla="*/ 0 w 60"/>
                <a:gd name="T5" fmla="*/ 30 h 170"/>
                <a:gd name="T6" fmla="*/ 0 w 60"/>
                <a:gd name="T7" fmla="*/ 170 h 170"/>
                <a:gd name="T8" fmla="*/ 60 w 60"/>
                <a:gd name="T9" fmla="*/ 14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2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0"/>
                  </a:lnTo>
                  <a:lnTo>
                    <a:pt x="60" y="1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8" name="Freeform 64"/>
            <p:cNvSpPr>
              <a:spLocks/>
            </p:cNvSpPr>
            <p:nvPr/>
          </p:nvSpPr>
          <p:spPr bwMode="auto">
            <a:xfrm>
              <a:off x="3204" y="1735"/>
              <a:ext cx="60" cy="172"/>
            </a:xfrm>
            <a:custGeom>
              <a:avLst/>
              <a:gdLst>
                <a:gd name="T0" fmla="*/ 60 w 60"/>
                <a:gd name="T1" fmla="*/ 145 h 172"/>
                <a:gd name="T2" fmla="*/ 60 w 60"/>
                <a:gd name="T3" fmla="*/ 0 h 172"/>
                <a:gd name="T4" fmla="*/ 0 w 60"/>
                <a:gd name="T5" fmla="*/ 30 h 172"/>
                <a:gd name="T6" fmla="*/ 0 w 60"/>
                <a:gd name="T7" fmla="*/ 172 h 172"/>
                <a:gd name="T8" fmla="*/ 60 w 60"/>
                <a:gd name="T9" fmla="*/ 145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2">
                  <a:moveTo>
                    <a:pt x="60" y="145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2"/>
                  </a:lnTo>
                  <a:lnTo>
                    <a:pt x="60" y="14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49" name="Freeform 65"/>
            <p:cNvSpPr>
              <a:spLocks/>
            </p:cNvSpPr>
            <p:nvPr/>
          </p:nvSpPr>
          <p:spPr bwMode="auto">
            <a:xfrm>
              <a:off x="3264" y="1735"/>
              <a:ext cx="61" cy="150"/>
            </a:xfrm>
            <a:custGeom>
              <a:avLst/>
              <a:gdLst>
                <a:gd name="T0" fmla="*/ 61 w 61"/>
                <a:gd name="T1" fmla="*/ 150 h 150"/>
                <a:gd name="T2" fmla="*/ 61 w 61"/>
                <a:gd name="T3" fmla="*/ 6 h 150"/>
                <a:gd name="T4" fmla="*/ 0 w 61"/>
                <a:gd name="T5" fmla="*/ 0 h 150"/>
                <a:gd name="T6" fmla="*/ 0 w 61"/>
                <a:gd name="T7" fmla="*/ 145 h 150"/>
                <a:gd name="T8" fmla="*/ 61 w 61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50">
                  <a:moveTo>
                    <a:pt x="61" y="150"/>
                  </a:moveTo>
                  <a:lnTo>
                    <a:pt x="61" y="6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61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0" name="Freeform 66"/>
            <p:cNvSpPr>
              <a:spLocks/>
            </p:cNvSpPr>
            <p:nvPr/>
          </p:nvSpPr>
          <p:spPr bwMode="auto">
            <a:xfrm>
              <a:off x="3325" y="1741"/>
              <a:ext cx="60" cy="155"/>
            </a:xfrm>
            <a:custGeom>
              <a:avLst/>
              <a:gdLst>
                <a:gd name="T0" fmla="*/ 60 w 60"/>
                <a:gd name="T1" fmla="*/ 155 h 155"/>
                <a:gd name="T2" fmla="*/ 60 w 60"/>
                <a:gd name="T3" fmla="*/ 13 h 155"/>
                <a:gd name="T4" fmla="*/ 0 w 60"/>
                <a:gd name="T5" fmla="*/ 0 h 155"/>
                <a:gd name="T6" fmla="*/ 0 w 60"/>
                <a:gd name="T7" fmla="*/ 144 h 155"/>
                <a:gd name="T8" fmla="*/ 60 w 60"/>
                <a:gd name="T9" fmla="*/ 15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55"/>
                  </a:moveTo>
                  <a:lnTo>
                    <a:pt x="60" y="13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60" y="1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1" name="Freeform 67"/>
            <p:cNvSpPr>
              <a:spLocks/>
            </p:cNvSpPr>
            <p:nvPr/>
          </p:nvSpPr>
          <p:spPr bwMode="auto">
            <a:xfrm>
              <a:off x="3385" y="1716"/>
              <a:ext cx="62" cy="180"/>
            </a:xfrm>
            <a:custGeom>
              <a:avLst/>
              <a:gdLst>
                <a:gd name="T0" fmla="*/ 62 w 62"/>
                <a:gd name="T1" fmla="*/ 148 h 180"/>
                <a:gd name="T2" fmla="*/ 62 w 62"/>
                <a:gd name="T3" fmla="*/ 0 h 180"/>
                <a:gd name="T4" fmla="*/ 0 w 62"/>
                <a:gd name="T5" fmla="*/ 38 h 180"/>
                <a:gd name="T6" fmla="*/ 0 w 62"/>
                <a:gd name="T7" fmla="*/ 180 h 180"/>
                <a:gd name="T8" fmla="*/ 62 w 62"/>
                <a:gd name="T9" fmla="*/ 148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80">
                  <a:moveTo>
                    <a:pt x="62" y="148"/>
                  </a:moveTo>
                  <a:lnTo>
                    <a:pt x="62" y="0"/>
                  </a:lnTo>
                  <a:lnTo>
                    <a:pt x="0" y="38"/>
                  </a:lnTo>
                  <a:lnTo>
                    <a:pt x="0" y="180"/>
                  </a:lnTo>
                  <a:lnTo>
                    <a:pt x="62" y="1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2" name="Freeform 68"/>
            <p:cNvSpPr>
              <a:spLocks/>
            </p:cNvSpPr>
            <p:nvPr/>
          </p:nvSpPr>
          <p:spPr bwMode="auto">
            <a:xfrm>
              <a:off x="3447" y="1678"/>
              <a:ext cx="60" cy="186"/>
            </a:xfrm>
            <a:custGeom>
              <a:avLst/>
              <a:gdLst>
                <a:gd name="T0" fmla="*/ 60 w 60"/>
                <a:gd name="T1" fmla="*/ 150 h 186"/>
                <a:gd name="T2" fmla="*/ 60 w 60"/>
                <a:gd name="T3" fmla="*/ 0 h 186"/>
                <a:gd name="T4" fmla="*/ 0 w 60"/>
                <a:gd name="T5" fmla="*/ 38 h 186"/>
                <a:gd name="T6" fmla="*/ 0 w 60"/>
                <a:gd name="T7" fmla="*/ 186 h 186"/>
                <a:gd name="T8" fmla="*/ 60 w 60"/>
                <a:gd name="T9" fmla="*/ 15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86">
                  <a:moveTo>
                    <a:pt x="60" y="150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8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3" name="Freeform 69"/>
            <p:cNvSpPr>
              <a:spLocks/>
            </p:cNvSpPr>
            <p:nvPr/>
          </p:nvSpPr>
          <p:spPr bwMode="auto">
            <a:xfrm>
              <a:off x="3507" y="1667"/>
              <a:ext cx="60" cy="161"/>
            </a:xfrm>
            <a:custGeom>
              <a:avLst/>
              <a:gdLst>
                <a:gd name="T0" fmla="*/ 60 w 60"/>
                <a:gd name="T1" fmla="*/ 150 h 161"/>
                <a:gd name="T2" fmla="*/ 60 w 60"/>
                <a:gd name="T3" fmla="*/ 0 h 161"/>
                <a:gd name="T4" fmla="*/ 0 w 60"/>
                <a:gd name="T5" fmla="*/ 11 h 161"/>
                <a:gd name="T6" fmla="*/ 0 w 60"/>
                <a:gd name="T7" fmla="*/ 161 h 161"/>
                <a:gd name="T8" fmla="*/ 60 w 60"/>
                <a:gd name="T9" fmla="*/ 15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50"/>
                  </a:moveTo>
                  <a:lnTo>
                    <a:pt x="60" y="0"/>
                  </a:lnTo>
                  <a:lnTo>
                    <a:pt x="0" y="11"/>
                  </a:lnTo>
                  <a:lnTo>
                    <a:pt x="0" y="161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4" name="Freeform 70"/>
            <p:cNvSpPr>
              <a:spLocks/>
            </p:cNvSpPr>
            <p:nvPr/>
          </p:nvSpPr>
          <p:spPr bwMode="auto">
            <a:xfrm>
              <a:off x="3567" y="1591"/>
              <a:ext cx="61" cy="226"/>
            </a:xfrm>
            <a:custGeom>
              <a:avLst/>
              <a:gdLst>
                <a:gd name="T0" fmla="*/ 61 w 61"/>
                <a:gd name="T1" fmla="*/ 158 h 226"/>
                <a:gd name="T2" fmla="*/ 61 w 61"/>
                <a:gd name="T3" fmla="*/ 0 h 226"/>
                <a:gd name="T4" fmla="*/ 0 w 61"/>
                <a:gd name="T5" fmla="*/ 76 h 226"/>
                <a:gd name="T6" fmla="*/ 0 w 61"/>
                <a:gd name="T7" fmla="*/ 226 h 226"/>
                <a:gd name="T8" fmla="*/ 61 w 61"/>
                <a:gd name="T9" fmla="*/ 15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6">
                  <a:moveTo>
                    <a:pt x="61" y="158"/>
                  </a:moveTo>
                  <a:lnTo>
                    <a:pt x="61" y="0"/>
                  </a:lnTo>
                  <a:lnTo>
                    <a:pt x="0" y="76"/>
                  </a:lnTo>
                  <a:lnTo>
                    <a:pt x="0" y="226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5" name="Freeform 71"/>
            <p:cNvSpPr>
              <a:spLocks/>
            </p:cNvSpPr>
            <p:nvPr/>
          </p:nvSpPr>
          <p:spPr bwMode="auto">
            <a:xfrm>
              <a:off x="3628" y="1503"/>
              <a:ext cx="60" cy="246"/>
            </a:xfrm>
            <a:custGeom>
              <a:avLst/>
              <a:gdLst>
                <a:gd name="T0" fmla="*/ 60 w 60"/>
                <a:gd name="T1" fmla="*/ 167 h 246"/>
                <a:gd name="T2" fmla="*/ 60 w 60"/>
                <a:gd name="T3" fmla="*/ 0 h 246"/>
                <a:gd name="T4" fmla="*/ 0 w 60"/>
                <a:gd name="T5" fmla="*/ 88 h 246"/>
                <a:gd name="T6" fmla="*/ 0 w 60"/>
                <a:gd name="T7" fmla="*/ 246 h 246"/>
                <a:gd name="T8" fmla="*/ 60 w 60"/>
                <a:gd name="T9" fmla="*/ 16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167"/>
                  </a:moveTo>
                  <a:lnTo>
                    <a:pt x="60" y="0"/>
                  </a:lnTo>
                  <a:lnTo>
                    <a:pt x="0" y="88"/>
                  </a:lnTo>
                  <a:lnTo>
                    <a:pt x="0" y="246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6" name="Freeform 72"/>
            <p:cNvSpPr>
              <a:spLocks/>
            </p:cNvSpPr>
            <p:nvPr/>
          </p:nvSpPr>
          <p:spPr bwMode="auto">
            <a:xfrm>
              <a:off x="3688" y="1432"/>
              <a:ext cx="60" cy="238"/>
            </a:xfrm>
            <a:custGeom>
              <a:avLst/>
              <a:gdLst>
                <a:gd name="T0" fmla="*/ 60 w 60"/>
                <a:gd name="T1" fmla="*/ 175 h 238"/>
                <a:gd name="T2" fmla="*/ 60 w 60"/>
                <a:gd name="T3" fmla="*/ 0 h 238"/>
                <a:gd name="T4" fmla="*/ 0 w 60"/>
                <a:gd name="T5" fmla="*/ 71 h 238"/>
                <a:gd name="T6" fmla="*/ 0 w 60"/>
                <a:gd name="T7" fmla="*/ 238 h 238"/>
                <a:gd name="T8" fmla="*/ 60 w 60"/>
                <a:gd name="T9" fmla="*/ 175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175"/>
                  </a:moveTo>
                  <a:lnTo>
                    <a:pt x="60" y="0"/>
                  </a:lnTo>
                  <a:lnTo>
                    <a:pt x="0" y="71"/>
                  </a:lnTo>
                  <a:lnTo>
                    <a:pt x="0" y="238"/>
                  </a:lnTo>
                  <a:lnTo>
                    <a:pt x="60" y="1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7" name="Freeform 73"/>
            <p:cNvSpPr>
              <a:spLocks/>
            </p:cNvSpPr>
            <p:nvPr/>
          </p:nvSpPr>
          <p:spPr bwMode="auto">
            <a:xfrm>
              <a:off x="3748" y="1375"/>
              <a:ext cx="62" cy="232"/>
            </a:xfrm>
            <a:custGeom>
              <a:avLst/>
              <a:gdLst>
                <a:gd name="T0" fmla="*/ 62 w 62"/>
                <a:gd name="T1" fmla="*/ 180 h 232"/>
                <a:gd name="T2" fmla="*/ 62 w 62"/>
                <a:gd name="T3" fmla="*/ 0 h 232"/>
                <a:gd name="T4" fmla="*/ 0 w 62"/>
                <a:gd name="T5" fmla="*/ 57 h 232"/>
                <a:gd name="T6" fmla="*/ 0 w 62"/>
                <a:gd name="T7" fmla="*/ 232 h 232"/>
                <a:gd name="T8" fmla="*/ 62 w 62"/>
                <a:gd name="T9" fmla="*/ 18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32">
                  <a:moveTo>
                    <a:pt x="62" y="180"/>
                  </a:moveTo>
                  <a:lnTo>
                    <a:pt x="62" y="0"/>
                  </a:lnTo>
                  <a:lnTo>
                    <a:pt x="0" y="57"/>
                  </a:lnTo>
                  <a:lnTo>
                    <a:pt x="0" y="232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8" name="Freeform 74"/>
            <p:cNvSpPr>
              <a:spLocks/>
            </p:cNvSpPr>
            <p:nvPr/>
          </p:nvSpPr>
          <p:spPr bwMode="auto">
            <a:xfrm>
              <a:off x="3810" y="1345"/>
              <a:ext cx="61" cy="210"/>
            </a:xfrm>
            <a:custGeom>
              <a:avLst/>
              <a:gdLst>
                <a:gd name="T0" fmla="*/ 61 w 61"/>
                <a:gd name="T1" fmla="*/ 180 h 210"/>
                <a:gd name="T2" fmla="*/ 61 w 61"/>
                <a:gd name="T3" fmla="*/ 0 h 210"/>
                <a:gd name="T4" fmla="*/ 0 w 61"/>
                <a:gd name="T5" fmla="*/ 30 h 210"/>
                <a:gd name="T6" fmla="*/ 0 w 61"/>
                <a:gd name="T7" fmla="*/ 210 h 210"/>
                <a:gd name="T8" fmla="*/ 61 w 61"/>
                <a:gd name="T9" fmla="*/ 18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10">
                  <a:moveTo>
                    <a:pt x="61" y="180"/>
                  </a:moveTo>
                  <a:lnTo>
                    <a:pt x="61" y="0"/>
                  </a:lnTo>
                  <a:lnTo>
                    <a:pt x="0" y="30"/>
                  </a:lnTo>
                  <a:lnTo>
                    <a:pt x="0" y="210"/>
                  </a:lnTo>
                  <a:lnTo>
                    <a:pt x="61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59" name="Freeform 75"/>
            <p:cNvSpPr>
              <a:spLocks/>
            </p:cNvSpPr>
            <p:nvPr/>
          </p:nvSpPr>
          <p:spPr bwMode="auto">
            <a:xfrm>
              <a:off x="3871" y="1310"/>
              <a:ext cx="60" cy="215"/>
            </a:xfrm>
            <a:custGeom>
              <a:avLst/>
              <a:gdLst>
                <a:gd name="T0" fmla="*/ 60 w 60"/>
                <a:gd name="T1" fmla="*/ 185 h 215"/>
                <a:gd name="T2" fmla="*/ 60 w 60"/>
                <a:gd name="T3" fmla="*/ 0 h 215"/>
                <a:gd name="T4" fmla="*/ 0 w 60"/>
                <a:gd name="T5" fmla="*/ 35 h 215"/>
                <a:gd name="T6" fmla="*/ 0 w 60"/>
                <a:gd name="T7" fmla="*/ 215 h 215"/>
                <a:gd name="T8" fmla="*/ 60 w 60"/>
                <a:gd name="T9" fmla="*/ 185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5">
                  <a:moveTo>
                    <a:pt x="60" y="185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215"/>
                  </a:lnTo>
                  <a:lnTo>
                    <a:pt x="60" y="1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0" name="Freeform 76"/>
            <p:cNvSpPr>
              <a:spLocks/>
            </p:cNvSpPr>
            <p:nvPr/>
          </p:nvSpPr>
          <p:spPr bwMode="auto">
            <a:xfrm>
              <a:off x="3931" y="1310"/>
              <a:ext cx="60" cy="210"/>
            </a:xfrm>
            <a:custGeom>
              <a:avLst/>
              <a:gdLst>
                <a:gd name="T0" fmla="*/ 60 w 60"/>
                <a:gd name="T1" fmla="*/ 210 h 210"/>
                <a:gd name="T2" fmla="*/ 60 w 60"/>
                <a:gd name="T3" fmla="*/ 27 h 210"/>
                <a:gd name="T4" fmla="*/ 0 w 60"/>
                <a:gd name="T5" fmla="*/ 0 h 210"/>
                <a:gd name="T6" fmla="*/ 0 w 60"/>
                <a:gd name="T7" fmla="*/ 185 h 210"/>
                <a:gd name="T8" fmla="*/ 60 w 60"/>
                <a:gd name="T9" fmla="*/ 21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0">
                  <a:moveTo>
                    <a:pt x="60" y="210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60" y="2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1" name="Freeform 77"/>
            <p:cNvSpPr>
              <a:spLocks noEditPoints="1"/>
            </p:cNvSpPr>
            <p:nvPr/>
          </p:nvSpPr>
          <p:spPr bwMode="auto">
            <a:xfrm>
              <a:off x="873" y="903"/>
              <a:ext cx="3268" cy="2355"/>
            </a:xfrm>
            <a:custGeom>
              <a:avLst/>
              <a:gdLst>
                <a:gd name="T0" fmla="*/ 0 w 3268"/>
                <a:gd name="T1" fmla="*/ 830 h 2355"/>
                <a:gd name="T2" fmla="*/ 79 w 3268"/>
                <a:gd name="T3" fmla="*/ 1482 h 2355"/>
                <a:gd name="T4" fmla="*/ 3268 w 3268"/>
                <a:gd name="T5" fmla="*/ 2137 h 2355"/>
                <a:gd name="T6" fmla="*/ 3268 w 3268"/>
                <a:gd name="T7" fmla="*/ 393 h 2355"/>
                <a:gd name="T8" fmla="*/ 3191 w 3268"/>
                <a:gd name="T9" fmla="*/ 1048 h 2355"/>
                <a:gd name="T10" fmla="*/ 183 w 3268"/>
                <a:gd name="T11" fmla="*/ 0 h 2355"/>
                <a:gd name="T12" fmla="*/ 666 w 3268"/>
                <a:gd name="T13" fmla="*/ 0 h 2355"/>
                <a:gd name="T14" fmla="*/ 1212 w 3268"/>
                <a:gd name="T15" fmla="*/ 33 h 2355"/>
                <a:gd name="T16" fmla="*/ 1755 w 3268"/>
                <a:gd name="T17" fmla="*/ 0 h 2355"/>
                <a:gd name="T18" fmla="*/ 2241 w 3268"/>
                <a:gd name="T19" fmla="*/ 33 h 2355"/>
                <a:gd name="T20" fmla="*/ 2785 w 3268"/>
                <a:gd name="T21" fmla="*/ 0 h 2355"/>
                <a:gd name="T22" fmla="*/ 3268 w 3268"/>
                <a:gd name="T23" fmla="*/ 0 h 2355"/>
                <a:gd name="T24" fmla="*/ 426 w 3268"/>
                <a:gd name="T25" fmla="*/ 33 h 2355"/>
                <a:gd name="T26" fmla="*/ 969 w 3268"/>
                <a:gd name="T27" fmla="*/ 0 h 2355"/>
                <a:gd name="T28" fmla="*/ 1452 w 3268"/>
                <a:gd name="T29" fmla="*/ 0 h 2355"/>
                <a:gd name="T30" fmla="*/ 1998 w 3268"/>
                <a:gd name="T31" fmla="*/ 0 h 2355"/>
                <a:gd name="T32" fmla="*/ 2482 w 3268"/>
                <a:gd name="T33" fmla="*/ 0 h 2355"/>
                <a:gd name="T34" fmla="*/ 3028 w 3268"/>
                <a:gd name="T35" fmla="*/ 33 h 2355"/>
                <a:gd name="T36" fmla="*/ 183 w 3268"/>
                <a:gd name="T37" fmla="*/ 2355 h 2355"/>
                <a:gd name="T38" fmla="*/ 666 w 3268"/>
                <a:gd name="T39" fmla="*/ 2355 h 2355"/>
                <a:gd name="T40" fmla="*/ 1212 w 3268"/>
                <a:gd name="T41" fmla="*/ 2323 h 2355"/>
                <a:gd name="T42" fmla="*/ 1755 w 3268"/>
                <a:gd name="T43" fmla="*/ 2355 h 2355"/>
                <a:gd name="T44" fmla="*/ 2241 w 3268"/>
                <a:gd name="T45" fmla="*/ 2323 h 2355"/>
                <a:gd name="T46" fmla="*/ 2785 w 3268"/>
                <a:gd name="T47" fmla="*/ 2355 h 2355"/>
                <a:gd name="T48" fmla="*/ 3268 w 3268"/>
                <a:gd name="T49" fmla="*/ 2355 h 2355"/>
                <a:gd name="T50" fmla="*/ 426 w 3268"/>
                <a:gd name="T51" fmla="*/ 2323 h 2355"/>
                <a:gd name="T52" fmla="*/ 969 w 3268"/>
                <a:gd name="T53" fmla="*/ 2355 h 2355"/>
                <a:gd name="T54" fmla="*/ 1452 w 3268"/>
                <a:gd name="T55" fmla="*/ 2355 h 2355"/>
                <a:gd name="T56" fmla="*/ 1998 w 3268"/>
                <a:gd name="T57" fmla="*/ 2355 h 2355"/>
                <a:gd name="T58" fmla="*/ 2482 w 3268"/>
                <a:gd name="T59" fmla="*/ 2355 h 2355"/>
                <a:gd name="T60" fmla="*/ 3028 w 3268"/>
                <a:gd name="T61" fmla="*/ 2323 h 2355"/>
                <a:gd name="T62" fmla="*/ 0 w 3268"/>
                <a:gd name="T63" fmla="*/ 1700 h 2355"/>
                <a:gd name="T64" fmla="*/ 0 w 3268"/>
                <a:gd name="T65" fmla="*/ 2355 h 2355"/>
                <a:gd name="T66" fmla="*/ 79 w 3268"/>
                <a:gd name="T67" fmla="*/ 611 h 2355"/>
                <a:gd name="T68" fmla="*/ 3268 w 3268"/>
                <a:gd name="T69" fmla="*/ 1264 h 2355"/>
                <a:gd name="T70" fmla="*/ 3268 w 3268"/>
                <a:gd name="T71" fmla="*/ 2137 h 2355"/>
                <a:gd name="T72" fmla="*/ 3191 w 3268"/>
                <a:gd name="T73" fmla="*/ 175 h 2355"/>
                <a:gd name="T74" fmla="*/ 426 w 3268"/>
                <a:gd name="T75" fmla="*/ 0 h 2355"/>
                <a:gd name="T76" fmla="*/ 909 w 3268"/>
                <a:gd name="T77" fmla="*/ 0 h 2355"/>
                <a:gd name="T78" fmla="*/ 1452 w 3268"/>
                <a:gd name="T79" fmla="*/ 33 h 2355"/>
                <a:gd name="T80" fmla="*/ 1938 w 3268"/>
                <a:gd name="T81" fmla="*/ 0 h 2355"/>
                <a:gd name="T82" fmla="*/ 2482 w 3268"/>
                <a:gd name="T83" fmla="*/ 33 h 2355"/>
                <a:gd name="T84" fmla="*/ 3028 w 3268"/>
                <a:gd name="T85" fmla="*/ 0 h 2355"/>
                <a:gd name="T86" fmla="*/ 123 w 3268"/>
                <a:gd name="T87" fmla="*/ 0 h 2355"/>
                <a:gd name="T88" fmla="*/ 666 w 3268"/>
                <a:gd name="T89" fmla="*/ 33 h 2355"/>
                <a:gd name="T90" fmla="*/ 1212 w 3268"/>
                <a:gd name="T91" fmla="*/ 0 h 2355"/>
                <a:gd name="T92" fmla="*/ 1695 w 3268"/>
                <a:gd name="T93" fmla="*/ 0 h 2355"/>
                <a:gd name="T94" fmla="*/ 2241 w 3268"/>
                <a:gd name="T95" fmla="*/ 0 h 2355"/>
                <a:gd name="T96" fmla="*/ 2725 w 3268"/>
                <a:gd name="T97" fmla="*/ 0 h 2355"/>
                <a:gd name="T98" fmla="*/ 3268 w 3268"/>
                <a:gd name="T99" fmla="*/ 33 h 2355"/>
                <a:gd name="T100" fmla="*/ 426 w 3268"/>
                <a:gd name="T101" fmla="*/ 2355 h 2355"/>
                <a:gd name="T102" fmla="*/ 909 w 3268"/>
                <a:gd name="T103" fmla="*/ 2355 h 2355"/>
                <a:gd name="T104" fmla="*/ 1452 w 3268"/>
                <a:gd name="T105" fmla="*/ 2323 h 2355"/>
                <a:gd name="T106" fmla="*/ 1938 w 3268"/>
                <a:gd name="T107" fmla="*/ 2355 h 2355"/>
                <a:gd name="T108" fmla="*/ 2482 w 3268"/>
                <a:gd name="T109" fmla="*/ 2323 h 2355"/>
                <a:gd name="T110" fmla="*/ 3028 w 3268"/>
                <a:gd name="T111" fmla="*/ 2355 h 2355"/>
                <a:gd name="T112" fmla="*/ 123 w 3268"/>
                <a:gd name="T113" fmla="*/ 2355 h 2355"/>
                <a:gd name="T114" fmla="*/ 666 w 3268"/>
                <a:gd name="T115" fmla="*/ 2323 h 2355"/>
                <a:gd name="T116" fmla="*/ 1212 w 3268"/>
                <a:gd name="T117" fmla="*/ 2355 h 2355"/>
                <a:gd name="T118" fmla="*/ 1695 w 3268"/>
                <a:gd name="T119" fmla="*/ 2355 h 2355"/>
                <a:gd name="T120" fmla="*/ 2241 w 3268"/>
                <a:gd name="T121" fmla="*/ 2355 h 2355"/>
                <a:gd name="T122" fmla="*/ 2725 w 3268"/>
                <a:gd name="T123" fmla="*/ 2355 h 2355"/>
                <a:gd name="T124" fmla="*/ 3268 w 3268"/>
                <a:gd name="T125" fmla="*/ 2323 h 235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268" h="2355">
                  <a:moveTo>
                    <a:pt x="0" y="2355"/>
                  </a:moveTo>
                  <a:lnTo>
                    <a:pt x="0" y="2355"/>
                  </a:lnTo>
                  <a:lnTo>
                    <a:pt x="79" y="2355"/>
                  </a:lnTo>
                  <a:lnTo>
                    <a:pt x="0" y="2355"/>
                  </a:lnTo>
                  <a:lnTo>
                    <a:pt x="0" y="2137"/>
                  </a:lnTo>
                  <a:lnTo>
                    <a:pt x="33" y="2137"/>
                  </a:lnTo>
                  <a:lnTo>
                    <a:pt x="0" y="2137"/>
                  </a:lnTo>
                  <a:lnTo>
                    <a:pt x="0" y="1919"/>
                  </a:lnTo>
                  <a:lnTo>
                    <a:pt x="79" y="1919"/>
                  </a:lnTo>
                  <a:lnTo>
                    <a:pt x="0" y="1919"/>
                  </a:lnTo>
                  <a:lnTo>
                    <a:pt x="0" y="1700"/>
                  </a:lnTo>
                  <a:lnTo>
                    <a:pt x="33" y="1700"/>
                  </a:lnTo>
                  <a:lnTo>
                    <a:pt x="0" y="1700"/>
                  </a:lnTo>
                  <a:lnTo>
                    <a:pt x="0" y="1482"/>
                  </a:lnTo>
                  <a:lnTo>
                    <a:pt x="79" y="1482"/>
                  </a:lnTo>
                  <a:lnTo>
                    <a:pt x="0" y="1482"/>
                  </a:lnTo>
                  <a:lnTo>
                    <a:pt x="0" y="1264"/>
                  </a:lnTo>
                  <a:lnTo>
                    <a:pt x="33" y="1264"/>
                  </a:lnTo>
                  <a:lnTo>
                    <a:pt x="0" y="1264"/>
                  </a:lnTo>
                  <a:lnTo>
                    <a:pt x="0" y="1048"/>
                  </a:lnTo>
                  <a:lnTo>
                    <a:pt x="79" y="1048"/>
                  </a:lnTo>
                  <a:lnTo>
                    <a:pt x="0" y="1048"/>
                  </a:lnTo>
                  <a:lnTo>
                    <a:pt x="0" y="830"/>
                  </a:lnTo>
                  <a:lnTo>
                    <a:pt x="33" y="830"/>
                  </a:lnTo>
                  <a:lnTo>
                    <a:pt x="0" y="830"/>
                  </a:lnTo>
                  <a:lnTo>
                    <a:pt x="0" y="611"/>
                  </a:lnTo>
                  <a:lnTo>
                    <a:pt x="79" y="611"/>
                  </a:lnTo>
                  <a:lnTo>
                    <a:pt x="0" y="611"/>
                  </a:lnTo>
                  <a:lnTo>
                    <a:pt x="0" y="393"/>
                  </a:lnTo>
                  <a:lnTo>
                    <a:pt x="33" y="393"/>
                  </a:lnTo>
                  <a:lnTo>
                    <a:pt x="0" y="393"/>
                  </a:lnTo>
                  <a:lnTo>
                    <a:pt x="0" y="175"/>
                  </a:lnTo>
                  <a:lnTo>
                    <a:pt x="79" y="175"/>
                  </a:lnTo>
                  <a:lnTo>
                    <a:pt x="0" y="175"/>
                  </a:lnTo>
                  <a:lnTo>
                    <a:pt x="0" y="0"/>
                  </a:lnTo>
                  <a:moveTo>
                    <a:pt x="0" y="2355"/>
                  </a:moveTo>
                  <a:lnTo>
                    <a:pt x="0" y="2355"/>
                  </a:lnTo>
                  <a:lnTo>
                    <a:pt x="79" y="2355"/>
                  </a:lnTo>
                  <a:lnTo>
                    <a:pt x="0" y="2355"/>
                  </a:lnTo>
                  <a:lnTo>
                    <a:pt x="0" y="2137"/>
                  </a:lnTo>
                  <a:lnTo>
                    <a:pt x="33" y="2137"/>
                  </a:lnTo>
                  <a:lnTo>
                    <a:pt x="0" y="2137"/>
                  </a:lnTo>
                  <a:lnTo>
                    <a:pt x="0" y="1919"/>
                  </a:lnTo>
                  <a:lnTo>
                    <a:pt x="79" y="1919"/>
                  </a:lnTo>
                  <a:lnTo>
                    <a:pt x="0" y="1919"/>
                  </a:lnTo>
                  <a:lnTo>
                    <a:pt x="0" y="1700"/>
                  </a:lnTo>
                  <a:lnTo>
                    <a:pt x="33" y="1700"/>
                  </a:lnTo>
                  <a:lnTo>
                    <a:pt x="0" y="1700"/>
                  </a:lnTo>
                  <a:lnTo>
                    <a:pt x="0" y="1482"/>
                  </a:lnTo>
                  <a:lnTo>
                    <a:pt x="79" y="1482"/>
                  </a:lnTo>
                  <a:lnTo>
                    <a:pt x="0" y="1482"/>
                  </a:lnTo>
                  <a:lnTo>
                    <a:pt x="0" y="1264"/>
                  </a:lnTo>
                  <a:lnTo>
                    <a:pt x="33" y="1264"/>
                  </a:lnTo>
                  <a:lnTo>
                    <a:pt x="0" y="1264"/>
                  </a:lnTo>
                  <a:lnTo>
                    <a:pt x="0" y="1048"/>
                  </a:lnTo>
                  <a:lnTo>
                    <a:pt x="79" y="1048"/>
                  </a:lnTo>
                  <a:lnTo>
                    <a:pt x="0" y="1048"/>
                  </a:lnTo>
                  <a:lnTo>
                    <a:pt x="0" y="830"/>
                  </a:lnTo>
                  <a:lnTo>
                    <a:pt x="33" y="830"/>
                  </a:lnTo>
                  <a:lnTo>
                    <a:pt x="0" y="830"/>
                  </a:lnTo>
                  <a:lnTo>
                    <a:pt x="0" y="611"/>
                  </a:lnTo>
                  <a:lnTo>
                    <a:pt x="79" y="611"/>
                  </a:lnTo>
                  <a:lnTo>
                    <a:pt x="0" y="611"/>
                  </a:lnTo>
                  <a:lnTo>
                    <a:pt x="0" y="393"/>
                  </a:lnTo>
                  <a:lnTo>
                    <a:pt x="33" y="393"/>
                  </a:lnTo>
                  <a:lnTo>
                    <a:pt x="0" y="393"/>
                  </a:lnTo>
                  <a:lnTo>
                    <a:pt x="0" y="175"/>
                  </a:lnTo>
                  <a:lnTo>
                    <a:pt x="79" y="175"/>
                  </a:lnTo>
                  <a:lnTo>
                    <a:pt x="0" y="175"/>
                  </a:lnTo>
                  <a:lnTo>
                    <a:pt x="0" y="0"/>
                  </a:lnTo>
                  <a:moveTo>
                    <a:pt x="3268" y="2355"/>
                  </a:moveTo>
                  <a:lnTo>
                    <a:pt x="3268" y="2355"/>
                  </a:lnTo>
                  <a:lnTo>
                    <a:pt x="3191" y="2355"/>
                  </a:lnTo>
                  <a:lnTo>
                    <a:pt x="3268" y="2355"/>
                  </a:lnTo>
                  <a:lnTo>
                    <a:pt x="3268" y="2137"/>
                  </a:lnTo>
                  <a:lnTo>
                    <a:pt x="3238" y="2137"/>
                  </a:lnTo>
                  <a:lnTo>
                    <a:pt x="3268" y="2137"/>
                  </a:lnTo>
                  <a:lnTo>
                    <a:pt x="3268" y="1919"/>
                  </a:lnTo>
                  <a:lnTo>
                    <a:pt x="3191" y="1919"/>
                  </a:lnTo>
                  <a:lnTo>
                    <a:pt x="3268" y="1919"/>
                  </a:lnTo>
                  <a:lnTo>
                    <a:pt x="3268" y="1700"/>
                  </a:lnTo>
                  <a:lnTo>
                    <a:pt x="3238" y="1700"/>
                  </a:lnTo>
                  <a:lnTo>
                    <a:pt x="3268" y="1700"/>
                  </a:lnTo>
                  <a:lnTo>
                    <a:pt x="3268" y="1482"/>
                  </a:lnTo>
                  <a:lnTo>
                    <a:pt x="3191" y="1482"/>
                  </a:lnTo>
                  <a:lnTo>
                    <a:pt x="3268" y="1482"/>
                  </a:lnTo>
                  <a:lnTo>
                    <a:pt x="3268" y="1264"/>
                  </a:lnTo>
                  <a:lnTo>
                    <a:pt x="3238" y="1264"/>
                  </a:lnTo>
                  <a:lnTo>
                    <a:pt x="3268" y="1264"/>
                  </a:lnTo>
                  <a:lnTo>
                    <a:pt x="3268" y="1048"/>
                  </a:lnTo>
                  <a:lnTo>
                    <a:pt x="3191" y="1048"/>
                  </a:lnTo>
                  <a:lnTo>
                    <a:pt x="3268" y="1048"/>
                  </a:lnTo>
                  <a:lnTo>
                    <a:pt x="3268" y="830"/>
                  </a:lnTo>
                  <a:lnTo>
                    <a:pt x="3238" y="830"/>
                  </a:lnTo>
                  <a:lnTo>
                    <a:pt x="3268" y="830"/>
                  </a:lnTo>
                  <a:lnTo>
                    <a:pt x="3268" y="611"/>
                  </a:lnTo>
                  <a:lnTo>
                    <a:pt x="3191" y="611"/>
                  </a:lnTo>
                  <a:lnTo>
                    <a:pt x="3268" y="611"/>
                  </a:lnTo>
                  <a:lnTo>
                    <a:pt x="3268" y="393"/>
                  </a:lnTo>
                  <a:lnTo>
                    <a:pt x="3238" y="393"/>
                  </a:lnTo>
                  <a:lnTo>
                    <a:pt x="3268" y="393"/>
                  </a:lnTo>
                  <a:lnTo>
                    <a:pt x="3268" y="175"/>
                  </a:lnTo>
                  <a:lnTo>
                    <a:pt x="3191" y="175"/>
                  </a:lnTo>
                  <a:lnTo>
                    <a:pt x="3268" y="175"/>
                  </a:lnTo>
                  <a:lnTo>
                    <a:pt x="3268" y="0"/>
                  </a:lnTo>
                  <a:moveTo>
                    <a:pt x="3268" y="2355"/>
                  </a:moveTo>
                  <a:lnTo>
                    <a:pt x="3268" y="2355"/>
                  </a:lnTo>
                  <a:lnTo>
                    <a:pt x="3191" y="2355"/>
                  </a:lnTo>
                  <a:lnTo>
                    <a:pt x="3268" y="2355"/>
                  </a:lnTo>
                  <a:lnTo>
                    <a:pt x="3268" y="2137"/>
                  </a:lnTo>
                  <a:lnTo>
                    <a:pt x="3238" y="2137"/>
                  </a:lnTo>
                  <a:lnTo>
                    <a:pt x="3268" y="2137"/>
                  </a:lnTo>
                  <a:lnTo>
                    <a:pt x="3268" y="1919"/>
                  </a:lnTo>
                  <a:lnTo>
                    <a:pt x="3191" y="1919"/>
                  </a:lnTo>
                  <a:lnTo>
                    <a:pt x="3268" y="1919"/>
                  </a:lnTo>
                  <a:lnTo>
                    <a:pt x="3268" y="1700"/>
                  </a:lnTo>
                  <a:lnTo>
                    <a:pt x="3238" y="1700"/>
                  </a:lnTo>
                  <a:lnTo>
                    <a:pt x="3268" y="1700"/>
                  </a:lnTo>
                  <a:lnTo>
                    <a:pt x="3268" y="1482"/>
                  </a:lnTo>
                  <a:lnTo>
                    <a:pt x="3191" y="1482"/>
                  </a:lnTo>
                  <a:lnTo>
                    <a:pt x="3268" y="1482"/>
                  </a:lnTo>
                  <a:lnTo>
                    <a:pt x="3268" y="1264"/>
                  </a:lnTo>
                  <a:lnTo>
                    <a:pt x="3238" y="1264"/>
                  </a:lnTo>
                  <a:lnTo>
                    <a:pt x="3268" y="1264"/>
                  </a:lnTo>
                  <a:lnTo>
                    <a:pt x="3268" y="1048"/>
                  </a:lnTo>
                  <a:lnTo>
                    <a:pt x="3191" y="1048"/>
                  </a:lnTo>
                  <a:lnTo>
                    <a:pt x="3268" y="1048"/>
                  </a:lnTo>
                  <a:lnTo>
                    <a:pt x="3268" y="830"/>
                  </a:lnTo>
                  <a:lnTo>
                    <a:pt x="3238" y="830"/>
                  </a:lnTo>
                  <a:lnTo>
                    <a:pt x="3268" y="830"/>
                  </a:lnTo>
                  <a:lnTo>
                    <a:pt x="3268" y="611"/>
                  </a:lnTo>
                  <a:lnTo>
                    <a:pt x="3191" y="611"/>
                  </a:lnTo>
                  <a:lnTo>
                    <a:pt x="3268" y="611"/>
                  </a:lnTo>
                  <a:lnTo>
                    <a:pt x="3268" y="393"/>
                  </a:lnTo>
                  <a:lnTo>
                    <a:pt x="3238" y="393"/>
                  </a:lnTo>
                  <a:lnTo>
                    <a:pt x="3268" y="393"/>
                  </a:lnTo>
                  <a:lnTo>
                    <a:pt x="3268" y="175"/>
                  </a:lnTo>
                  <a:lnTo>
                    <a:pt x="3191" y="175"/>
                  </a:lnTo>
                  <a:lnTo>
                    <a:pt x="3268" y="175"/>
                  </a:lnTo>
                  <a:lnTo>
                    <a:pt x="3268" y="0"/>
                  </a:lnTo>
                  <a:moveTo>
                    <a:pt x="123" y="0"/>
                  </a:moveTo>
                  <a:lnTo>
                    <a:pt x="63" y="0"/>
                  </a:lnTo>
                  <a:lnTo>
                    <a:pt x="63" y="3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79"/>
                  </a:lnTo>
                  <a:lnTo>
                    <a:pt x="123" y="0"/>
                  </a:lnTo>
                  <a:lnTo>
                    <a:pt x="183" y="0"/>
                  </a:lnTo>
                  <a:lnTo>
                    <a:pt x="183" y="33"/>
                  </a:lnTo>
                  <a:lnTo>
                    <a:pt x="183" y="0"/>
                  </a:lnTo>
                  <a:lnTo>
                    <a:pt x="243" y="0"/>
                  </a:lnTo>
                  <a:lnTo>
                    <a:pt x="243" y="33"/>
                  </a:lnTo>
                  <a:lnTo>
                    <a:pt x="243" y="0"/>
                  </a:lnTo>
                  <a:lnTo>
                    <a:pt x="303" y="0"/>
                  </a:lnTo>
                  <a:lnTo>
                    <a:pt x="303" y="33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3" y="33"/>
                  </a:lnTo>
                  <a:lnTo>
                    <a:pt x="363" y="0"/>
                  </a:lnTo>
                  <a:lnTo>
                    <a:pt x="426" y="0"/>
                  </a:lnTo>
                  <a:lnTo>
                    <a:pt x="426" y="33"/>
                  </a:lnTo>
                  <a:lnTo>
                    <a:pt x="426" y="0"/>
                  </a:lnTo>
                  <a:lnTo>
                    <a:pt x="486" y="0"/>
                  </a:lnTo>
                  <a:lnTo>
                    <a:pt x="486" y="33"/>
                  </a:lnTo>
                  <a:lnTo>
                    <a:pt x="486" y="0"/>
                  </a:lnTo>
                  <a:lnTo>
                    <a:pt x="546" y="0"/>
                  </a:lnTo>
                  <a:lnTo>
                    <a:pt x="546" y="33"/>
                  </a:lnTo>
                  <a:lnTo>
                    <a:pt x="546" y="0"/>
                  </a:lnTo>
                  <a:lnTo>
                    <a:pt x="606" y="0"/>
                  </a:lnTo>
                  <a:lnTo>
                    <a:pt x="606" y="33"/>
                  </a:lnTo>
                  <a:lnTo>
                    <a:pt x="606" y="0"/>
                  </a:lnTo>
                  <a:lnTo>
                    <a:pt x="666" y="0"/>
                  </a:lnTo>
                  <a:lnTo>
                    <a:pt x="666" y="33"/>
                  </a:lnTo>
                  <a:lnTo>
                    <a:pt x="666" y="0"/>
                  </a:lnTo>
                  <a:lnTo>
                    <a:pt x="726" y="0"/>
                  </a:lnTo>
                  <a:lnTo>
                    <a:pt x="726" y="79"/>
                  </a:lnTo>
                  <a:lnTo>
                    <a:pt x="726" y="0"/>
                  </a:lnTo>
                  <a:lnTo>
                    <a:pt x="789" y="0"/>
                  </a:lnTo>
                  <a:lnTo>
                    <a:pt x="789" y="33"/>
                  </a:lnTo>
                  <a:lnTo>
                    <a:pt x="789" y="0"/>
                  </a:lnTo>
                  <a:lnTo>
                    <a:pt x="849" y="0"/>
                  </a:lnTo>
                  <a:lnTo>
                    <a:pt x="849" y="33"/>
                  </a:lnTo>
                  <a:lnTo>
                    <a:pt x="849" y="0"/>
                  </a:lnTo>
                  <a:lnTo>
                    <a:pt x="909" y="0"/>
                  </a:lnTo>
                  <a:lnTo>
                    <a:pt x="909" y="33"/>
                  </a:lnTo>
                  <a:lnTo>
                    <a:pt x="909" y="0"/>
                  </a:lnTo>
                  <a:lnTo>
                    <a:pt x="969" y="0"/>
                  </a:lnTo>
                  <a:lnTo>
                    <a:pt x="969" y="33"/>
                  </a:lnTo>
                  <a:lnTo>
                    <a:pt x="969" y="0"/>
                  </a:lnTo>
                  <a:lnTo>
                    <a:pt x="1029" y="0"/>
                  </a:lnTo>
                  <a:lnTo>
                    <a:pt x="1029" y="33"/>
                  </a:lnTo>
                  <a:lnTo>
                    <a:pt x="1029" y="0"/>
                  </a:lnTo>
                  <a:lnTo>
                    <a:pt x="1089" y="0"/>
                  </a:lnTo>
                  <a:lnTo>
                    <a:pt x="1089" y="33"/>
                  </a:lnTo>
                  <a:lnTo>
                    <a:pt x="1089" y="0"/>
                  </a:lnTo>
                  <a:lnTo>
                    <a:pt x="1152" y="0"/>
                  </a:lnTo>
                  <a:lnTo>
                    <a:pt x="1152" y="33"/>
                  </a:lnTo>
                  <a:lnTo>
                    <a:pt x="1152" y="0"/>
                  </a:lnTo>
                  <a:lnTo>
                    <a:pt x="1212" y="0"/>
                  </a:lnTo>
                  <a:lnTo>
                    <a:pt x="1212" y="33"/>
                  </a:lnTo>
                  <a:lnTo>
                    <a:pt x="1212" y="0"/>
                  </a:lnTo>
                  <a:lnTo>
                    <a:pt x="1272" y="0"/>
                  </a:lnTo>
                  <a:lnTo>
                    <a:pt x="1272" y="33"/>
                  </a:lnTo>
                  <a:lnTo>
                    <a:pt x="1272" y="0"/>
                  </a:lnTo>
                  <a:lnTo>
                    <a:pt x="1332" y="0"/>
                  </a:lnTo>
                  <a:lnTo>
                    <a:pt x="1332" y="79"/>
                  </a:lnTo>
                  <a:lnTo>
                    <a:pt x="1332" y="0"/>
                  </a:lnTo>
                  <a:lnTo>
                    <a:pt x="1392" y="0"/>
                  </a:lnTo>
                  <a:lnTo>
                    <a:pt x="1392" y="33"/>
                  </a:lnTo>
                  <a:lnTo>
                    <a:pt x="1392" y="0"/>
                  </a:lnTo>
                  <a:lnTo>
                    <a:pt x="1452" y="0"/>
                  </a:lnTo>
                  <a:lnTo>
                    <a:pt x="1452" y="33"/>
                  </a:lnTo>
                  <a:lnTo>
                    <a:pt x="1452" y="0"/>
                  </a:lnTo>
                  <a:lnTo>
                    <a:pt x="1515" y="0"/>
                  </a:lnTo>
                  <a:lnTo>
                    <a:pt x="1515" y="33"/>
                  </a:lnTo>
                  <a:lnTo>
                    <a:pt x="1515" y="0"/>
                  </a:lnTo>
                  <a:lnTo>
                    <a:pt x="1575" y="0"/>
                  </a:lnTo>
                  <a:lnTo>
                    <a:pt x="1575" y="33"/>
                  </a:lnTo>
                  <a:lnTo>
                    <a:pt x="1575" y="0"/>
                  </a:lnTo>
                  <a:lnTo>
                    <a:pt x="1635" y="0"/>
                  </a:lnTo>
                  <a:lnTo>
                    <a:pt x="1635" y="33"/>
                  </a:lnTo>
                  <a:lnTo>
                    <a:pt x="1635" y="0"/>
                  </a:lnTo>
                  <a:lnTo>
                    <a:pt x="1695" y="0"/>
                  </a:lnTo>
                  <a:lnTo>
                    <a:pt x="1695" y="33"/>
                  </a:lnTo>
                  <a:lnTo>
                    <a:pt x="1695" y="0"/>
                  </a:lnTo>
                  <a:lnTo>
                    <a:pt x="1755" y="0"/>
                  </a:lnTo>
                  <a:lnTo>
                    <a:pt x="1755" y="33"/>
                  </a:lnTo>
                  <a:lnTo>
                    <a:pt x="1755" y="0"/>
                  </a:lnTo>
                  <a:lnTo>
                    <a:pt x="1815" y="0"/>
                  </a:lnTo>
                  <a:lnTo>
                    <a:pt x="1815" y="33"/>
                  </a:lnTo>
                  <a:lnTo>
                    <a:pt x="1815" y="0"/>
                  </a:lnTo>
                  <a:lnTo>
                    <a:pt x="1878" y="0"/>
                  </a:lnTo>
                  <a:lnTo>
                    <a:pt x="1878" y="33"/>
                  </a:lnTo>
                  <a:lnTo>
                    <a:pt x="1878" y="0"/>
                  </a:lnTo>
                  <a:lnTo>
                    <a:pt x="1938" y="0"/>
                  </a:lnTo>
                  <a:lnTo>
                    <a:pt x="1938" y="79"/>
                  </a:lnTo>
                  <a:moveTo>
                    <a:pt x="1938" y="79"/>
                  </a:moveTo>
                  <a:lnTo>
                    <a:pt x="1938" y="0"/>
                  </a:lnTo>
                  <a:lnTo>
                    <a:pt x="1998" y="0"/>
                  </a:lnTo>
                  <a:lnTo>
                    <a:pt x="1998" y="33"/>
                  </a:lnTo>
                  <a:lnTo>
                    <a:pt x="1998" y="0"/>
                  </a:lnTo>
                  <a:lnTo>
                    <a:pt x="2058" y="0"/>
                  </a:lnTo>
                  <a:lnTo>
                    <a:pt x="2058" y="33"/>
                  </a:lnTo>
                  <a:lnTo>
                    <a:pt x="2058" y="0"/>
                  </a:lnTo>
                  <a:lnTo>
                    <a:pt x="2118" y="0"/>
                  </a:lnTo>
                  <a:lnTo>
                    <a:pt x="2118" y="33"/>
                  </a:lnTo>
                  <a:lnTo>
                    <a:pt x="2118" y="0"/>
                  </a:lnTo>
                  <a:lnTo>
                    <a:pt x="2178" y="0"/>
                  </a:lnTo>
                  <a:lnTo>
                    <a:pt x="2178" y="33"/>
                  </a:lnTo>
                  <a:lnTo>
                    <a:pt x="2178" y="0"/>
                  </a:lnTo>
                  <a:lnTo>
                    <a:pt x="2241" y="0"/>
                  </a:lnTo>
                  <a:lnTo>
                    <a:pt x="2241" y="33"/>
                  </a:lnTo>
                  <a:lnTo>
                    <a:pt x="2241" y="0"/>
                  </a:lnTo>
                  <a:lnTo>
                    <a:pt x="2301" y="0"/>
                  </a:lnTo>
                  <a:lnTo>
                    <a:pt x="2301" y="33"/>
                  </a:lnTo>
                  <a:lnTo>
                    <a:pt x="2301" y="0"/>
                  </a:lnTo>
                  <a:lnTo>
                    <a:pt x="2361" y="0"/>
                  </a:lnTo>
                  <a:lnTo>
                    <a:pt x="2361" y="33"/>
                  </a:lnTo>
                  <a:lnTo>
                    <a:pt x="2361" y="0"/>
                  </a:lnTo>
                  <a:lnTo>
                    <a:pt x="2421" y="0"/>
                  </a:lnTo>
                  <a:lnTo>
                    <a:pt x="2421" y="33"/>
                  </a:lnTo>
                  <a:lnTo>
                    <a:pt x="2421" y="0"/>
                  </a:lnTo>
                  <a:lnTo>
                    <a:pt x="2482" y="0"/>
                  </a:lnTo>
                  <a:lnTo>
                    <a:pt x="2482" y="33"/>
                  </a:lnTo>
                  <a:lnTo>
                    <a:pt x="2482" y="0"/>
                  </a:lnTo>
                  <a:lnTo>
                    <a:pt x="2542" y="0"/>
                  </a:lnTo>
                  <a:lnTo>
                    <a:pt x="2542" y="79"/>
                  </a:lnTo>
                  <a:lnTo>
                    <a:pt x="2542" y="0"/>
                  </a:lnTo>
                  <a:lnTo>
                    <a:pt x="2604" y="0"/>
                  </a:lnTo>
                  <a:lnTo>
                    <a:pt x="2604" y="33"/>
                  </a:lnTo>
                  <a:lnTo>
                    <a:pt x="2604" y="0"/>
                  </a:lnTo>
                  <a:lnTo>
                    <a:pt x="2664" y="0"/>
                  </a:lnTo>
                  <a:lnTo>
                    <a:pt x="2664" y="33"/>
                  </a:lnTo>
                  <a:lnTo>
                    <a:pt x="2664" y="0"/>
                  </a:lnTo>
                  <a:lnTo>
                    <a:pt x="2725" y="0"/>
                  </a:lnTo>
                  <a:lnTo>
                    <a:pt x="2725" y="33"/>
                  </a:lnTo>
                  <a:lnTo>
                    <a:pt x="2725" y="0"/>
                  </a:lnTo>
                  <a:lnTo>
                    <a:pt x="2785" y="0"/>
                  </a:lnTo>
                  <a:lnTo>
                    <a:pt x="2785" y="33"/>
                  </a:lnTo>
                  <a:lnTo>
                    <a:pt x="2785" y="0"/>
                  </a:lnTo>
                  <a:lnTo>
                    <a:pt x="2845" y="0"/>
                  </a:lnTo>
                  <a:lnTo>
                    <a:pt x="2845" y="33"/>
                  </a:lnTo>
                  <a:lnTo>
                    <a:pt x="2845" y="0"/>
                  </a:lnTo>
                  <a:lnTo>
                    <a:pt x="2905" y="0"/>
                  </a:lnTo>
                  <a:lnTo>
                    <a:pt x="2905" y="33"/>
                  </a:lnTo>
                  <a:lnTo>
                    <a:pt x="2905" y="0"/>
                  </a:lnTo>
                  <a:lnTo>
                    <a:pt x="2968" y="0"/>
                  </a:lnTo>
                  <a:lnTo>
                    <a:pt x="2968" y="33"/>
                  </a:lnTo>
                  <a:lnTo>
                    <a:pt x="2968" y="0"/>
                  </a:lnTo>
                  <a:lnTo>
                    <a:pt x="3028" y="0"/>
                  </a:lnTo>
                  <a:lnTo>
                    <a:pt x="3028" y="33"/>
                  </a:lnTo>
                  <a:lnTo>
                    <a:pt x="3028" y="0"/>
                  </a:lnTo>
                  <a:lnTo>
                    <a:pt x="3088" y="0"/>
                  </a:lnTo>
                  <a:lnTo>
                    <a:pt x="3088" y="33"/>
                  </a:lnTo>
                  <a:lnTo>
                    <a:pt x="3088" y="0"/>
                  </a:lnTo>
                  <a:lnTo>
                    <a:pt x="3148" y="0"/>
                  </a:lnTo>
                  <a:lnTo>
                    <a:pt x="3148" y="79"/>
                  </a:lnTo>
                  <a:lnTo>
                    <a:pt x="3148" y="0"/>
                  </a:lnTo>
                  <a:lnTo>
                    <a:pt x="3208" y="0"/>
                  </a:lnTo>
                  <a:lnTo>
                    <a:pt x="3208" y="33"/>
                  </a:lnTo>
                  <a:lnTo>
                    <a:pt x="3208" y="0"/>
                  </a:lnTo>
                  <a:lnTo>
                    <a:pt x="3268" y="0"/>
                  </a:lnTo>
                  <a:lnTo>
                    <a:pt x="3268" y="33"/>
                  </a:lnTo>
                  <a:lnTo>
                    <a:pt x="3268" y="0"/>
                  </a:lnTo>
                  <a:moveTo>
                    <a:pt x="123" y="0"/>
                  </a:moveTo>
                  <a:lnTo>
                    <a:pt x="63" y="0"/>
                  </a:lnTo>
                  <a:lnTo>
                    <a:pt x="63" y="3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79"/>
                  </a:lnTo>
                  <a:lnTo>
                    <a:pt x="123" y="0"/>
                  </a:lnTo>
                  <a:lnTo>
                    <a:pt x="183" y="0"/>
                  </a:lnTo>
                  <a:lnTo>
                    <a:pt x="183" y="33"/>
                  </a:lnTo>
                  <a:lnTo>
                    <a:pt x="183" y="0"/>
                  </a:lnTo>
                  <a:lnTo>
                    <a:pt x="243" y="0"/>
                  </a:lnTo>
                  <a:lnTo>
                    <a:pt x="243" y="33"/>
                  </a:lnTo>
                  <a:lnTo>
                    <a:pt x="243" y="0"/>
                  </a:lnTo>
                  <a:lnTo>
                    <a:pt x="303" y="0"/>
                  </a:lnTo>
                  <a:lnTo>
                    <a:pt x="303" y="33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3" y="33"/>
                  </a:lnTo>
                  <a:lnTo>
                    <a:pt x="363" y="0"/>
                  </a:lnTo>
                  <a:lnTo>
                    <a:pt x="426" y="0"/>
                  </a:lnTo>
                  <a:lnTo>
                    <a:pt x="426" y="33"/>
                  </a:lnTo>
                  <a:lnTo>
                    <a:pt x="426" y="0"/>
                  </a:lnTo>
                  <a:lnTo>
                    <a:pt x="486" y="0"/>
                  </a:lnTo>
                  <a:lnTo>
                    <a:pt x="486" y="33"/>
                  </a:lnTo>
                  <a:lnTo>
                    <a:pt x="486" y="0"/>
                  </a:lnTo>
                  <a:lnTo>
                    <a:pt x="546" y="0"/>
                  </a:lnTo>
                  <a:lnTo>
                    <a:pt x="546" y="33"/>
                  </a:lnTo>
                  <a:lnTo>
                    <a:pt x="546" y="0"/>
                  </a:lnTo>
                  <a:lnTo>
                    <a:pt x="606" y="0"/>
                  </a:lnTo>
                  <a:lnTo>
                    <a:pt x="606" y="33"/>
                  </a:lnTo>
                  <a:lnTo>
                    <a:pt x="606" y="0"/>
                  </a:lnTo>
                  <a:lnTo>
                    <a:pt x="666" y="0"/>
                  </a:lnTo>
                  <a:lnTo>
                    <a:pt x="666" y="33"/>
                  </a:lnTo>
                  <a:lnTo>
                    <a:pt x="666" y="0"/>
                  </a:lnTo>
                  <a:lnTo>
                    <a:pt x="726" y="0"/>
                  </a:lnTo>
                  <a:lnTo>
                    <a:pt x="726" y="79"/>
                  </a:lnTo>
                  <a:lnTo>
                    <a:pt x="726" y="0"/>
                  </a:lnTo>
                  <a:lnTo>
                    <a:pt x="789" y="0"/>
                  </a:lnTo>
                  <a:lnTo>
                    <a:pt x="789" y="33"/>
                  </a:lnTo>
                  <a:lnTo>
                    <a:pt x="789" y="0"/>
                  </a:lnTo>
                  <a:lnTo>
                    <a:pt x="849" y="0"/>
                  </a:lnTo>
                  <a:lnTo>
                    <a:pt x="849" y="33"/>
                  </a:lnTo>
                  <a:lnTo>
                    <a:pt x="849" y="0"/>
                  </a:lnTo>
                  <a:lnTo>
                    <a:pt x="909" y="0"/>
                  </a:lnTo>
                  <a:lnTo>
                    <a:pt x="909" y="33"/>
                  </a:lnTo>
                  <a:lnTo>
                    <a:pt x="909" y="0"/>
                  </a:lnTo>
                  <a:lnTo>
                    <a:pt x="969" y="0"/>
                  </a:lnTo>
                  <a:lnTo>
                    <a:pt x="969" y="33"/>
                  </a:lnTo>
                  <a:lnTo>
                    <a:pt x="969" y="0"/>
                  </a:lnTo>
                  <a:lnTo>
                    <a:pt x="1029" y="0"/>
                  </a:lnTo>
                  <a:lnTo>
                    <a:pt x="1029" y="33"/>
                  </a:lnTo>
                  <a:lnTo>
                    <a:pt x="1029" y="0"/>
                  </a:lnTo>
                  <a:lnTo>
                    <a:pt x="1089" y="0"/>
                  </a:lnTo>
                  <a:lnTo>
                    <a:pt x="1089" y="33"/>
                  </a:lnTo>
                  <a:lnTo>
                    <a:pt x="1089" y="0"/>
                  </a:lnTo>
                  <a:lnTo>
                    <a:pt x="1152" y="0"/>
                  </a:lnTo>
                  <a:lnTo>
                    <a:pt x="1152" y="33"/>
                  </a:lnTo>
                  <a:lnTo>
                    <a:pt x="1152" y="0"/>
                  </a:lnTo>
                  <a:lnTo>
                    <a:pt x="1212" y="0"/>
                  </a:lnTo>
                  <a:lnTo>
                    <a:pt x="1212" y="33"/>
                  </a:lnTo>
                  <a:lnTo>
                    <a:pt x="1212" y="0"/>
                  </a:lnTo>
                  <a:lnTo>
                    <a:pt x="1272" y="0"/>
                  </a:lnTo>
                  <a:lnTo>
                    <a:pt x="1272" y="33"/>
                  </a:lnTo>
                  <a:lnTo>
                    <a:pt x="1272" y="0"/>
                  </a:lnTo>
                  <a:lnTo>
                    <a:pt x="1332" y="0"/>
                  </a:lnTo>
                  <a:lnTo>
                    <a:pt x="1332" y="79"/>
                  </a:lnTo>
                  <a:lnTo>
                    <a:pt x="1332" y="0"/>
                  </a:lnTo>
                  <a:lnTo>
                    <a:pt x="1392" y="0"/>
                  </a:lnTo>
                  <a:lnTo>
                    <a:pt x="1392" y="33"/>
                  </a:lnTo>
                  <a:lnTo>
                    <a:pt x="1392" y="0"/>
                  </a:lnTo>
                  <a:lnTo>
                    <a:pt x="1452" y="0"/>
                  </a:lnTo>
                  <a:lnTo>
                    <a:pt x="1452" y="33"/>
                  </a:lnTo>
                  <a:lnTo>
                    <a:pt x="1452" y="0"/>
                  </a:lnTo>
                  <a:lnTo>
                    <a:pt x="1515" y="0"/>
                  </a:lnTo>
                  <a:lnTo>
                    <a:pt x="1515" y="33"/>
                  </a:lnTo>
                  <a:lnTo>
                    <a:pt x="1515" y="0"/>
                  </a:lnTo>
                  <a:lnTo>
                    <a:pt x="1575" y="0"/>
                  </a:lnTo>
                  <a:lnTo>
                    <a:pt x="1575" y="33"/>
                  </a:lnTo>
                  <a:lnTo>
                    <a:pt x="1575" y="0"/>
                  </a:lnTo>
                  <a:lnTo>
                    <a:pt x="1635" y="0"/>
                  </a:lnTo>
                  <a:lnTo>
                    <a:pt x="1635" y="33"/>
                  </a:lnTo>
                  <a:lnTo>
                    <a:pt x="1635" y="0"/>
                  </a:lnTo>
                  <a:lnTo>
                    <a:pt x="1695" y="0"/>
                  </a:lnTo>
                  <a:lnTo>
                    <a:pt x="1695" y="33"/>
                  </a:lnTo>
                  <a:lnTo>
                    <a:pt x="1695" y="0"/>
                  </a:lnTo>
                  <a:lnTo>
                    <a:pt x="1755" y="0"/>
                  </a:lnTo>
                  <a:lnTo>
                    <a:pt x="1755" y="33"/>
                  </a:lnTo>
                  <a:lnTo>
                    <a:pt x="1755" y="0"/>
                  </a:lnTo>
                  <a:lnTo>
                    <a:pt x="1815" y="0"/>
                  </a:lnTo>
                  <a:lnTo>
                    <a:pt x="1815" y="33"/>
                  </a:lnTo>
                  <a:lnTo>
                    <a:pt x="1815" y="0"/>
                  </a:lnTo>
                  <a:lnTo>
                    <a:pt x="1878" y="0"/>
                  </a:lnTo>
                  <a:lnTo>
                    <a:pt x="1878" y="33"/>
                  </a:lnTo>
                  <a:lnTo>
                    <a:pt x="1878" y="0"/>
                  </a:lnTo>
                  <a:lnTo>
                    <a:pt x="1938" y="0"/>
                  </a:lnTo>
                  <a:lnTo>
                    <a:pt x="1938" y="79"/>
                  </a:lnTo>
                  <a:moveTo>
                    <a:pt x="1938" y="79"/>
                  </a:moveTo>
                  <a:lnTo>
                    <a:pt x="1938" y="0"/>
                  </a:lnTo>
                  <a:lnTo>
                    <a:pt x="1998" y="0"/>
                  </a:lnTo>
                  <a:lnTo>
                    <a:pt x="1998" y="33"/>
                  </a:lnTo>
                  <a:lnTo>
                    <a:pt x="1998" y="0"/>
                  </a:lnTo>
                  <a:lnTo>
                    <a:pt x="2058" y="0"/>
                  </a:lnTo>
                  <a:lnTo>
                    <a:pt x="2058" y="33"/>
                  </a:lnTo>
                  <a:lnTo>
                    <a:pt x="2058" y="0"/>
                  </a:lnTo>
                  <a:lnTo>
                    <a:pt x="2118" y="0"/>
                  </a:lnTo>
                  <a:lnTo>
                    <a:pt x="2118" y="33"/>
                  </a:lnTo>
                  <a:lnTo>
                    <a:pt x="2118" y="0"/>
                  </a:lnTo>
                  <a:lnTo>
                    <a:pt x="2178" y="0"/>
                  </a:lnTo>
                  <a:lnTo>
                    <a:pt x="2178" y="33"/>
                  </a:lnTo>
                  <a:lnTo>
                    <a:pt x="2178" y="0"/>
                  </a:lnTo>
                  <a:lnTo>
                    <a:pt x="2241" y="0"/>
                  </a:lnTo>
                  <a:lnTo>
                    <a:pt x="2241" y="33"/>
                  </a:lnTo>
                  <a:lnTo>
                    <a:pt x="2241" y="0"/>
                  </a:lnTo>
                  <a:lnTo>
                    <a:pt x="2301" y="0"/>
                  </a:lnTo>
                  <a:lnTo>
                    <a:pt x="2301" y="33"/>
                  </a:lnTo>
                  <a:lnTo>
                    <a:pt x="2301" y="0"/>
                  </a:lnTo>
                  <a:lnTo>
                    <a:pt x="2361" y="0"/>
                  </a:lnTo>
                  <a:lnTo>
                    <a:pt x="2361" y="33"/>
                  </a:lnTo>
                  <a:lnTo>
                    <a:pt x="2361" y="0"/>
                  </a:lnTo>
                  <a:lnTo>
                    <a:pt x="2421" y="0"/>
                  </a:lnTo>
                  <a:lnTo>
                    <a:pt x="2421" y="33"/>
                  </a:lnTo>
                  <a:lnTo>
                    <a:pt x="2421" y="0"/>
                  </a:lnTo>
                  <a:lnTo>
                    <a:pt x="2482" y="0"/>
                  </a:lnTo>
                  <a:lnTo>
                    <a:pt x="2482" y="33"/>
                  </a:lnTo>
                  <a:lnTo>
                    <a:pt x="2482" y="0"/>
                  </a:lnTo>
                  <a:lnTo>
                    <a:pt x="2542" y="0"/>
                  </a:lnTo>
                  <a:lnTo>
                    <a:pt x="2542" y="79"/>
                  </a:lnTo>
                  <a:lnTo>
                    <a:pt x="2542" y="0"/>
                  </a:lnTo>
                  <a:lnTo>
                    <a:pt x="2604" y="0"/>
                  </a:lnTo>
                  <a:lnTo>
                    <a:pt x="2604" y="33"/>
                  </a:lnTo>
                  <a:lnTo>
                    <a:pt x="2604" y="0"/>
                  </a:lnTo>
                  <a:lnTo>
                    <a:pt x="2664" y="0"/>
                  </a:lnTo>
                  <a:lnTo>
                    <a:pt x="2664" y="33"/>
                  </a:lnTo>
                  <a:lnTo>
                    <a:pt x="2664" y="0"/>
                  </a:lnTo>
                  <a:lnTo>
                    <a:pt x="2725" y="0"/>
                  </a:lnTo>
                  <a:lnTo>
                    <a:pt x="2725" y="33"/>
                  </a:lnTo>
                  <a:lnTo>
                    <a:pt x="2725" y="0"/>
                  </a:lnTo>
                  <a:lnTo>
                    <a:pt x="2785" y="0"/>
                  </a:lnTo>
                  <a:lnTo>
                    <a:pt x="2785" y="33"/>
                  </a:lnTo>
                  <a:lnTo>
                    <a:pt x="2785" y="0"/>
                  </a:lnTo>
                  <a:lnTo>
                    <a:pt x="2845" y="0"/>
                  </a:lnTo>
                  <a:lnTo>
                    <a:pt x="2845" y="33"/>
                  </a:lnTo>
                  <a:lnTo>
                    <a:pt x="2845" y="0"/>
                  </a:lnTo>
                  <a:lnTo>
                    <a:pt x="2905" y="0"/>
                  </a:lnTo>
                  <a:lnTo>
                    <a:pt x="2905" y="33"/>
                  </a:lnTo>
                  <a:lnTo>
                    <a:pt x="2905" y="0"/>
                  </a:lnTo>
                  <a:lnTo>
                    <a:pt x="2968" y="0"/>
                  </a:lnTo>
                  <a:lnTo>
                    <a:pt x="2968" y="33"/>
                  </a:lnTo>
                  <a:lnTo>
                    <a:pt x="2968" y="0"/>
                  </a:lnTo>
                  <a:lnTo>
                    <a:pt x="3028" y="0"/>
                  </a:lnTo>
                  <a:lnTo>
                    <a:pt x="3028" y="33"/>
                  </a:lnTo>
                  <a:lnTo>
                    <a:pt x="3028" y="0"/>
                  </a:lnTo>
                  <a:lnTo>
                    <a:pt x="3088" y="0"/>
                  </a:lnTo>
                  <a:lnTo>
                    <a:pt x="3088" y="33"/>
                  </a:lnTo>
                  <a:lnTo>
                    <a:pt x="3088" y="0"/>
                  </a:lnTo>
                  <a:lnTo>
                    <a:pt x="3148" y="0"/>
                  </a:lnTo>
                  <a:lnTo>
                    <a:pt x="3148" y="79"/>
                  </a:lnTo>
                  <a:lnTo>
                    <a:pt x="3148" y="0"/>
                  </a:lnTo>
                  <a:lnTo>
                    <a:pt x="3208" y="0"/>
                  </a:lnTo>
                  <a:lnTo>
                    <a:pt x="3208" y="33"/>
                  </a:lnTo>
                  <a:lnTo>
                    <a:pt x="3208" y="0"/>
                  </a:lnTo>
                  <a:lnTo>
                    <a:pt x="3268" y="0"/>
                  </a:lnTo>
                  <a:lnTo>
                    <a:pt x="3268" y="33"/>
                  </a:lnTo>
                  <a:lnTo>
                    <a:pt x="3268" y="0"/>
                  </a:lnTo>
                  <a:moveTo>
                    <a:pt x="123" y="2355"/>
                  </a:moveTo>
                  <a:lnTo>
                    <a:pt x="63" y="2355"/>
                  </a:lnTo>
                  <a:lnTo>
                    <a:pt x="63" y="2323"/>
                  </a:lnTo>
                  <a:lnTo>
                    <a:pt x="63" y="2355"/>
                  </a:lnTo>
                  <a:lnTo>
                    <a:pt x="0" y="2355"/>
                  </a:lnTo>
                  <a:lnTo>
                    <a:pt x="0" y="2323"/>
                  </a:lnTo>
                  <a:lnTo>
                    <a:pt x="0" y="2355"/>
                  </a:lnTo>
                  <a:lnTo>
                    <a:pt x="123" y="2355"/>
                  </a:lnTo>
                  <a:lnTo>
                    <a:pt x="123" y="2276"/>
                  </a:lnTo>
                  <a:lnTo>
                    <a:pt x="123" y="2355"/>
                  </a:lnTo>
                  <a:lnTo>
                    <a:pt x="183" y="2355"/>
                  </a:lnTo>
                  <a:lnTo>
                    <a:pt x="183" y="2323"/>
                  </a:lnTo>
                  <a:lnTo>
                    <a:pt x="183" y="2355"/>
                  </a:lnTo>
                  <a:lnTo>
                    <a:pt x="243" y="2355"/>
                  </a:lnTo>
                  <a:lnTo>
                    <a:pt x="243" y="2323"/>
                  </a:lnTo>
                  <a:lnTo>
                    <a:pt x="243" y="2355"/>
                  </a:lnTo>
                  <a:lnTo>
                    <a:pt x="303" y="2355"/>
                  </a:lnTo>
                  <a:lnTo>
                    <a:pt x="303" y="2323"/>
                  </a:lnTo>
                  <a:lnTo>
                    <a:pt x="303" y="2355"/>
                  </a:lnTo>
                  <a:lnTo>
                    <a:pt x="363" y="2355"/>
                  </a:lnTo>
                  <a:lnTo>
                    <a:pt x="363" y="2323"/>
                  </a:lnTo>
                  <a:lnTo>
                    <a:pt x="363" y="2355"/>
                  </a:lnTo>
                  <a:lnTo>
                    <a:pt x="426" y="2355"/>
                  </a:lnTo>
                  <a:lnTo>
                    <a:pt x="426" y="2323"/>
                  </a:lnTo>
                  <a:lnTo>
                    <a:pt x="426" y="2355"/>
                  </a:lnTo>
                  <a:lnTo>
                    <a:pt x="486" y="2355"/>
                  </a:lnTo>
                  <a:lnTo>
                    <a:pt x="486" y="2323"/>
                  </a:lnTo>
                  <a:lnTo>
                    <a:pt x="486" y="2355"/>
                  </a:lnTo>
                  <a:lnTo>
                    <a:pt x="546" y="2355"/>
                  </a:lnTo>
                  <a:lnTo>
                    <a:pt x="546" y="2323"/>
                  </a:lnTo>
                  <a:lnTo>
                    <a:pt x="546" y="2355"/>
                  </a:lnTo>
                  <a:lnTo>
                    <a:pt x="606" y="2355"/>
                  </a:lnTo>
                  <a:lnTo>
                    <a:pt x="606" y="2323"/>
                  </a:lnTo>
                  <a:lnTo>
                    <a:pt x="606" y="2355"/>
                  </a:lnTo>
                  <a:lnTo>
                    <a:pt x="666" y="2355"/>
                  </a:lnTo>
                  <a:lnTo>
                    <a:pt x="666" y="2323"/>
                  </a:lnTo>
                  <a:lnTo>
                    <a:pt x="666" y="2355"/>
                  </a:lnTo>
                  <a:lnTo>
                    <a:pt x="726" y="2355"/>
                  </a:lnTo>
                  <a:lnTo>
                    <a:pt x="726" y="2276"/>
                  </a:lnTo>
                  <a:lnTo>
                    <a:pt x="726" y="2355"/>
                  </a:lnTo>
                  <a:lnTo>
                    <a:pt x="789" y="2355"/>
                  </a:lnTo>
                  <a:lnTo>
                    <a:pt x="789" y="2323"/>
                  </a:lnTo>
                  <a:lnTo>
                    <a:pt x="789" y="2355"/>
                  </a:lnTo>
                  <a:lnTo>
                    <a:pt x="849" y="2355"/>
                  </a:lnTo>
                  <a:lnTo>
                    <a:pt x="849" y="2323"/>
                  </a:lnTo>
                  <a:lnTo>
                    <a:pt x="849" y="2355"/>
                  </a:lnTo>
                  <a:lnTo>
                    <a:pt x="909" y="2355"/>
                  </a:lnTo>
                  <a:lnTo>
                    <a:pt x="909" y="2323"/>
                  </a:lnTo>
                  <a:lnTo>
                    <a:pt x="909" y="2355"/>
                  </a:lnTo>
                  <a:lnTo>
                    <a:pt x="969" y="2355"/>
                  </a:lnTo>
                  <a:lnTo>
                    <a:pt x="969" y="2323"/>
                  </a:lnTo>
                  <a:lnTo>
                    <a:pt x="969" y="2355"/>
                  </a:lnTo>
                  <a:lnTo>
                    <a:pt x="1029" y="2355"/>
                  </a:lnTo>
                  <a:lnTo>
                    <a:pt x="1029" y="2323"/>
                  </a:lnTo>
                  <a:lnTo>
                    <a:pt x="1029" y="2355"/>
                  </a:lnTo>
                  <a:lnTo>
                    <a:pt x="1089" y="2355"/>
                  </a:lnTo>
                  <a:lnTo>
                    <a:pt x="1089" y="2323"/>
                  </a:lnTo>
                  <a:lnTo>
                    <a:pt x="1089" y="2355"/>
                  </a:lnTo>
                  <a:lnTo>
                    <a:pt x="1152" y="2355"/>
                  </a:lnTo>
                  <a:lnTo>
                    <a:pt x="1152" y="2323"/>
                  </a:lnTo>
                  <a:lnTo>
                    <a:pt x="1152" y="2355"/>
                  </a:lnTo>
                  <a:lnTo>
                    <a:pt x="1212" y="2355"/>
                  </a:lnTo>
                  <a:lnTo>
                    <a:pt x="1212" y="2323"/>
                  </a:lnTo>
                  <a:lnTo>
                    <a:pt x="1212" y="2355"/>
                  </a:lnTo>
                  <a:lnTo>
                    <a:pt x="1272" y="2355"/>
                  </a:lnTo>
                  <a:lnTo>
                    <a:pt x="1272" y="2323"/>
                  </a:lnTo>
                  <a:lnTo>
                    <a:pt x="1272" y="2355"/>
                  </a:lnTo>
                  <a:lnTo>
                    <a:pt x="1332" y="2355"/>
                  </a:lnTo>
                  <a:lnTo>
                    <a:pt x="1332" y="2276"/>
                  </a:lnTo>
                  <a:lnTo>
                    <a:pt x="1332" y="2355"/>
                  </a:lnTo>
                  <a:lnTo>
                    <a:pt x="1392" y="2355"/>
                  </a:lnTo>
                  <a:lnTo>
                    <a:pt x="1392" y="2323"/>
                  </a:lnTo>
                  <a:lnTo>
                    <a:pt x="1392" y="2355"/>
                  </a:lnTo>
                  <a:lnTo>
                    <a:pt x="1452" y="2355"/>
                  </a:lnTo>
                  <a:lnTo>
                    <a:pt x="1452" y="2323"/>
                  </a:lnTo>
                  <a:lnTo>
                    <a:pt x="1452" y="2355"/>
                  </a:lnTo>
                  <a:lnTo>
                    <a:pt x="1515" y="2355"/>
                  </a:lnTo>
                  <a:lnTo>
                    <a:pt x="1515" y="2323"/>
                  </a:lnTo>
                  <a:lnTo>
                    <a:pt x="1515" y="2355"/>
                  </a:lnTo>
                  <a:lnTo>
                    <a:pt x="1575" y="2355"/>
                  </a:lnTo>
                  <a:lnTo>
                    <a:pt x="1575" y="2323"/>
                  </a:lnTo>
                  <a:lnTo>
                    <a:pt x="1575" y="2355"/>
                  </a:lnTo>
                  <a:lnTo>
                    <a:pt x="1635" y="2355"/>
                  </a:lnTo>
                  <a:lnTo>
                    <a:pt x="1635" y="2323"/>
                  </a:lnTo>
                  <a:lnTo>
                    <a:pt x="1635" y="2355"/>
                  </a:lnTo>
                  <a:lnTo>
                    <a:pt x="1695" y="2355"/>
                  </a:lnTo>
                  <a:lnTo>
                    <a:pt x="1695" y="2323"/>
                  </a:lnTo>
                  <a:lnTo>
                    <a:pt x="1695" y="2355"/>
                  </a:lnTo>
                  <a:lnTo>
                    <a:pt x="1755" y="2355"/>
                  </a:lnTo>
                  <a:lnTo>
                    <a:pt x="1755" y="2323"/>
                  </a:lnTo>
                  <a:lnTo>
                    <a:pt x="1755" y="2355"/>
                  </a:lnTo>
                  <a:lnTo>
                    <a:pt x="1815" y="2355"/>
                  </a:lnTo>
                  <a:lnTo>
                    <a:pt x="1815" y="2323"/>
                  </a:lnTo>
                  <a:lnTo>
                    <a:pt x="1815" y="2355"/>
                  </a:lnTo>
                  <a:lnTo>
                    <a:pt x="1878" y="2355"/>
                  </a:lnTo>
                  <a:lnTo>
                    <a:pt x="1878" y="2323"/>
                  </a:lnTo>
                  <a:lnTo>
                    <a:pt x="1878" y="2355"/>
                  </a:lnTo>
                  <a:lnTo>
                    <a:pt x="1938" y="2355"/>
                  </a:lnTo>
                  <a:lnTo>
                    <a:pt x="1938" y="2276"/>
                  </a:lnTo>
                  <a:moveTo>
                    <a:pt x="1938" y="2276"/>
                  </a:moveTo>
                  <a:lnTo>
                    <a:pt x="1938" y="2355"/>
                  </a:lnTo>
                  <a:lnTo>
                    <a:pt x="1998" y="2355"/>
                  </a:lnTo>
                  <a:lnTo>
                    <a:pt x="1998" y="2323"/>
                  </a:lnTo>
                  <a:lnTo>
                    <a:pt x="1998" y="2355"/>
                  </a:lnTo>
                  <a:lnTo>
                    <a:pt x="2058" y="2355"/>
                  </a:lnTo>
                  <a:lnTo>
                    <a:pt x="2058" y="2323"/>
                  </a:lnTo>
                  <a:lnTo>
                    <a:pt x="2058" y="2355"/>
                  </a:lnTo>
                  <a:lnTo>
                    <a:pt x="2118" y="2355"/>
                  </a:lnTo>
                  <a:lnTo>
                    <a:pt x="2118" y="2323"/>
                  </a:lnTo>
                  <a:lnTo>
                    <a:pt x="2118" y="2355"/>
                  </a:lnTo>
                  <a:lnTo>
                    <a:pt x="2178" y="2355"/>
                  </a:lnTo>
                  <a:lnTo>
                    <a:pt x="2178" y="2323"/>
                  </a:lnTo>
                  <a:lnTo>
                    <a:pt x="2178" y="2355"/>
                  </a:lnTo>
                  <a:lnTo>
                    <a:pt x="2241" y="2355"/>
                  </a:lnTo>
                  <a:lnTo>
                    <a:pt x="2241" y="2323"/>
                  </a:lnTo>
                  <a:lnTo>
                    <a:pt x="2241" y="2355"/>
                  </a:lnTo>
                  <a:lnTo>
                    <a:pt x="2301" y="2355"/>
                  </a:lnTo>
                  <a:lnTo>
                    <a:pt x="2301" y="2323"/>
                  </a:lnTo>
                  <a:lnTo>
                    <a:pt x="2301" y="2355"/>
                  </a:lnTo>
                  <a:lnTo>
                    <a:pt x="2361" y="2355"/>
                  </a:lnTo>
                  <a:lnTo>
                    <a:pt x="2361" y="2323"/>
                  </a:lnTo>
                  <a:lnTo>
                    <a:pt x="2361" y="2355"/>
                  </a:lnTo>
                  <a:lnTo>
                    <a:pt x="2421" y="2355"/>
                  </a:lnTo>
                  <a:lnTo>
                    <a:pt x="2421" y="2323"/>
                  </a:lnTo>
                  <a:lnTo>
                    <a:pt x="2421" y="2355"/>
                  </a:lnTo>
                  <a:lnTo>
                    <a:pt x="2482" y="2355"/>
                  </a:lnTo>
                  <a:lnTo>
                    <a:pt x="2482" y="2323"/>
                  </a:lnTo>
                  <a:lnTo>
                    <a:pt x="2482" y="2355"/>
                  </a:lnTo>
                  <a:lnTo>
                    <a:pt x="2542" y="2355"/>
                  </a:lnTo>
                  <a:lnTo>
                    <a:pt x="2542" y="2276"/>
                  </a:lnTo>
                  <a:lnTo>
                    <a:pt x="2542" y="2355"/>
                  </a:lnTo>
                  <a:lnTo>
                    <a:pt x="2604" y="2355"/>
                  </a:lnTo>
                  <a:lnTo>
                    <a:pt x="2604" y="2323"/>
                  </a:lnTo>
                  <a:lnTo>
                    <a:pt x="2604" y="2355"/>
                  </a:lnTo>
                  <a:lnTo>
                    <a:pt x="2664" y="2355"/>
                  </a:lnTo>
                  <a:lnTo>
                    <a:pt x="2664" y="2323"/>
                  </a:lnTo>
                  <a:lnTo>
                    <a:pt x="2664" y="2355"/>
                  </a:lnTo>
                  <a:lnTo>
                    <a:pt x="2725" y="2355"/>
                  </a:lnTo>
                  <a:lnTo>
                    <a:pt x="2725" y="2323"/>
                  </a:lnTo>
                  <a:lnTo>
                    <a:pt x="2725" y="2355"/>
                  </a:lnTo>
                  <a:lnTo>
                    <a:pt x="2785" y="2355"/>
                  </a:lnTo>
                  <a:lnTo>
                    <a:pt x="2785" y="2323"/>
                  </a:lnTo>
                  <a:lnTo>
                    <a:pt x="2785" y="2355"/>
                  </a:lnTo>
                  <a:lnTo>
                    <a:pt x="2845" y="2355"/>
                  </a:lnTo>
                  <a:lnTo>
                    <a:pt x="2845" y="2323"/>
                  </a:lnTo>
                  <a:lnTo>
                    <a:pt x="2845" y="2355"/>
                  </a:lnTo>
                  <a:lnTo>
                    <a:pt x="2905" y="2355"/>
                  </a:lnTo>
                  <a:lnTo>
                    <a:pt x="2905" y="2323"/>
                  </a:lnTo>
                  <a:lnTo>
                    <a:pt x="2905" y="2355"/>
                  </a:lnTo>
                  <a:lnTo>
                    <a:pt x="2968" y="2355"/>
                  </a:lnTo>
                  <a:lnTo>
                    <a:pt x="2968" y="2323"/>
                  </a:lnTo>
                  <a:lnTo>
                    <a:pt x="2968" y="2355"/>
                  </a:lnTo>
                  <a:lnTo>
                    <a:pt x="3028" y="2355"/>
                  </a:lnTo>
                  <a:lnTo>
                    <a:pt x="3028" y="2323"/>
                  </a:lnTo>
                  <a:lnTo>
                    <a:pt x="3028" y="2355"/>
                  </a:lnTo>
                  <a:lnTo>
                    <a:pt x="3088" y="2355"/>
                  </a:lnTo>
                  <a:lnTo>
                    <a:pt x="3088" y="2323"/>
                  </a:lnTo>
                  <a:lnTo>
                    <a:pt x="3088" y="2355"/>
                  </a:lnTo>
                  <a:lnTo>
                    <a:pt x="3148" y="2355"/>
                  </a:lnTo>
                  <a:lnTo>
                    <a:pt x="3148" y="2276"/>
                  </a:lnTo>
                  <a:lnTo>
                    <a:pt x="3148" y="2355"/>
                  </a:lnTo>
                  <a:lnTo>
                    <a:pt x="3208" y="2355"/>
                  </a:lnTo>
                  <a:lnTo>
                    <a:pt x="3208" y="2323"/>
                  </a:lnTo>
                  <a:lnTo>
                    <a:pt x="3208" y="2355"/>
                  </a:lnTo>
                  <a:lnTo>
                    <a:pt x="3268" y="2355"/>
                  </a:lnTo>
                  <a:lnTo>
                    <a:pt x="3268" y="2323"/>
                  </a:lnTo>
                  <a:lnTo>
                    <a:pt x="3268" y="2355"/>
                  </a:lnTo>
                  <a:moveTo>
                    <a:pt x="123" y="2355"/>
                  </a:moveTo>
                  <a:lnTo>
                    <a:pt x="63" y="2355"/>
                  </a:lnTo>
                  <a:lnTo>
                    <a:pt x="63" y="2323"/>
                  </a:lnTo>
                  <a:lnTo>
                    <a:pt x="63" y="2355"/>
                  </a:lnTo>
                  <a:lnTo>
                    <a:pt x="0" y="2355"/>
                  </a:lnTo>
                  <a:lnTo>
                    <a:pt x="0" y="2323"/>
                  </a:lnTo>
                  <a:lnTo>
                    <a:pt x="0" y="2355"/>
                  </a:lnTo>
                  <a:lnTo>
                    <a:pt x="123" y="2355"/>
                  </a:lnTo>
                  <a:lnTo>
                    <a:pt x="123" y="2276"/>
                  </a:lnTo>
                  <a:lnTo>
                    <a:pt x="123" y="2355"/>
                  </a:lnTo>
                  <a:lnTo>
                    <a:pt x="183" y="2355"/>
                  </a:lnTo>
                  <a:lnTo>
                    <a:pt x="183" y="2323"/>
                  </a:lnTo>
                  <a:lnTo>
                    <a:pt x="183" y="2355"/>
                  </a:lnTo>
                  <a:lnTo>
                    <a:pt x="243" y="2355"/>
                  </a:lnTo>
                  <a:lnTo>
                    <a:pt x="243" y="2323"/>
                  </a:lnTo>
                  <a:lnTo>
                    <a:pt x="243" y="2355"/>
                  </a:lnTo>
                  <a:lnTo>
                    <a:pt x="303" y="2355"/>
                  </a:lnTo>
                  <a:lnTo>
                    <a:pt x="303" y="2323"/>
                  </a:lnTo>
                  <a:lnTo>
                    <a:pt x="303" y="2355"/>
                  </a:lnTo>
                  <a:lnTo>
                    <a:pt x="363" y="2355"/>
                  </a:lnTo>
                  <a:lnTo>
                    <a:pt x="363" y="2323"/>
                  </a:lnTo>
                  <a:lnTo>
                    <a:pt x="363" y="2355"/>
                  </a:lnTo>
                  <a:lnTo>
                    <a:pt x="426" y="2355"/>
                  </a:lnTo>
                  <a:lnTo>
                    <a:pt x="426" y="2323"/>
                  </a:lnTo>
                  <a:lnTo>
                    <a:pt x="426" y="2355"/>
                  </a:lnTo>
                  <a:lnTo>
                    <a:pt x="486" y="2355"/>
                  </a:lnTo>
                  <a:lnTo>
                    <a:pt x="486" y="2323"/>
                  </a:lnTo>
                  <a:lnTo>
                    <a:pt x="486" y="2355"/>
                  </a:lnTo>
                  <a:lnTo>
                    <a:pt x="546" y="2355"/>
                  </a:lnTo>
                  <a:lnTo>
                    <a:pt x="546" y="2323"/>
                  </a:lnTo>
                  <a:lnTo>
                    <a:pt x="546" y="2355"/>
                  </a:lnTo>
                  <a:lnTo>
                    <a:pt x="606" y="2355"/>
                  </a:lnTo>
                  <a:lnTo>
                    <a:pt x="606" y="2323"/>
                  </a:lnTo>
                  <a:lnTo>
                    <a:pt x="606" y="2355"/>
                  </a:lnTo>
                  <a:lnTo>
                    <a:pt x="666" y="2355"/>
                  </a:lnTo>
                  <a:lnTo>
                    <a:pt x="666" y="2323"/>
                  </a:lnTo>
                  <a:lnTo>
                    <a:pt x="666" y="2355"/>
                  </a:lnTo>
                  <a:lnTo>
                    <a:pt x="726" y="2355"/>
                  </a:lnTo>
                  <a:lnTo>
                    <a:pt x="726" y="2276"/>
                  </a:lnTo>
                  <a:lnTo>
                    <a:pt x="726" y="2355"/>
                  </a:lnTo>
                  <a:lnTo>
                    <a:pt x="789" y="2355"/>
                  </a:lnTo>
                  <a:lnTo>
                    <a:pt x="789" y="2323"/>
                  </a:lnTo>
                  <a:lnTo>
                    <a:pt x="789" y="2355"/>
                  </a:lnTo>
                  <a:lnTo>
                    <a:pt x="849" y="2355"/>
                  </a:lnTo>
                  <a:lnTo>
                    <a:pt x="849" y="2323"/>
                  </a:lnTo>
                  <a:lnTo>
                    <a:pt x="849" y="2355"/>
                  </a:lnTo>
                  <a:lnTo>
                    <a:pt x="909" y="2355"/>
                  </a:lnTo>
                  <a:lnTo>
                    <a:pt x="909" y="2323"/>
                  </a:lnTo>
                  <a:lnTo>
                    <a:pt x="909" y="2355"/>
                  </a:lnTo>
                  <a:lnTo>
                    <a:pt x="969" y="2355"/>
                  </a:lnTo>
                  <a:lnTo>
                    <a:pt x="969" y="2323"/>
                  </a:lnTo>
                  <a:lnTo>
                    <a:pt x="969" y="2355"/>
                  </a:lnTo>
                  <a:lnTo>
                    <a:pt x="1029" y="2355"/>
                  </a:lnTo>
                  <a:lnTo>
                    <a:pt x="1029" y="2323"/>
                  </a:lnTo>
                  <a:lnTo>
                    <a:pt x="1029" y="2355"/>
                  </a:lnTo>
                  <a:lnTo>
                    <a:pt x="1089" y="2355"/>
                  </a:lnTo>
                  <a:lnTo>
                    <a:pt x="1089" y="2323"/>
                  </a:lnTo>
                  <a:lnTo>
                    <a:pt x="1089" y="2355"/>
                  </a:lnTo>
                  <a:lnTo>
                    <a:pt x="1152" y="2355"/>
                  </a:lnTo>
                  <a:lnTo>
                    <a:pt x="1152" y="2323"/>
                  </a:lnTo>
                  <a:lnTo>
                    <a:pt x="1152" y="2355"/>
                  </a:lnTo>
                  <a:lnTo>
                    <a:pt x="1212" y="2355"/>
                  </a:lnTo>
                  <a:lnTo>
                    <a:pt x="1212" y="2323"/>
                  </a:lnTo>
                  <a:lnTo>
                    <a:pt x="1212" y="2355"/>
                  </a:lnTo>
                  <a:lnTo>
                    <a:pt x="1272" y="2355"/>
                  </a:lnTo>
                  <a:lnTo>
                    <a:pt x="1272" y="2323"/>
                  </a:lnTo>
                  <a:lnTo>
                    <a:pt x="1272" y="2355"/>
                  </a:lnTo>
                  <a:lnTo>
                    <a:pt x="1332" y="2355"/>
                  </a:lnTo>
                  <a:lnTo>
                    <a:pt x="1332" y="2276"/>
                  </a:lnTo>
                  <a:lnTo>
                    <a:pt x="1332" y="2355"/>
                  </a:lnTo>
                  <a:lnTo>
                    <a:pt x="1392" y="2355"/>
                  </a:lnTo>
                  <a:lnTo>
                    <a:pt x="1392" y="2323"/>
                  </a:lnTo>
                  <a:lnTo>
                    <a:pt x="1392" y="2355"/>
                  </a:lnTo>
                  <a:lnTo>
                    <a:pt x="1452" y="2355"/>
                  </a:lnTo>
                  <a:lnTo>
                    <a:pt x="1452" y="2323"/>
                  </a:lnTo>
                  <a:lnTo>
                    <a:pt x="1452" y="2355"/>
                  </a:lnTo>
                  <a:lnTo>
                    <a:pt x="1515" y="2355"/>
                  </a:lnTo>
                  <a:lnTo>
                    <a:pt x="1515" y="2323"/>
                  </a:lnTo>
                  <a:lnTo>
                    <a:pt x="1515" y="2355"/>
                  </a:lnTo>
                  <a:lnTo>
                    <a:pt x="1575" y="2355"/>
                  </a:lnTo>
                  <a:lnTo>
                    <a:pt x="1575" y="2323"/>
                  </a:lnTo>
                  <a:lnTo>
                    <a:pt x="1575" y="2355"/>
                  </a:lnTo>
                  <a:lnTo>
                    <a:pt x="1635" y="2355"/>
                  </a:lnTo>
                  <a:lnTo>
                    <a:pt x="1635" y="2323"/>
                  </a:lnTo>
                  <a:lnTo>
                    <a:pt x="1635" y="2355"/>
                  </a:lnTo>
                  <a:lnTo>
                    <a:pt x="1695" y="2355"/>
                  </a:lnTo>
                  <a:lnTo>
                    <a:pt x="1695" y="2323"/>
                  </a:lnTo>
                  <a:lnTo>
                    <a:pt x="1695" y="2355"/>
                  </a:lnTo>
                  <a:lnTo>
                    <a:pt x="1755" y="2355"/>
                  </a:lnTo>
                  <a:lnTo>
                    <a:pt x="1755" y="2323"/>
                  </a:lnTo>
                  <a:lnTo>
                    <a:pt x="1755" y="2355"/>
                  </a:lnTo>
                  <a:lnTo>
                    <a:pt x="1815" y="2355"/>
                  </a:lnTo>
                  <a:lnTo>
                    <a:pt x="1815" y="2323"/>
                  </a:lnTo>
                  <a:lnTo>
                    <a:pt x="1815" y="2355"/>
                  </a:lnTo>
                  <a:lnTo>
                    <a:pt x="1878" y="2355"/>
                  </a:lnTo>
                  <a:lnTo>
                    <a:pt x="1878" y="2323"/>
                  </a:lnTo>
                  <a:lnTo>
                    <a:pt x="1878" y="2355"/>
                  </a:lnTo>
                  <a:lnTo>
                    <a:pt x="1938" y="2355"/>
                  </a:lnTo>
                  <a:lnTo>
                    <a:pt x="1938" y="2276"/>
                  </a:lnTo>
                  <a:moveTo>
                    <a:pt x="1938" y="2276"/>
                  </a:moveTo>
                  <a:lnTo>
                    <a:pt x="1938" y="2355"/>
                  </a:lnTo>
                  <a:lnTo>
                    <a:pt x="1998" y="2355"/>
                  </a:lnTo>
                  <a:lnTo>
                    <a:pt x="1998" y="2323"/>
                  </a:lnTo>
                  <a:lnTo>
                    <a:pt x="1998" y="2355"/>
                  </a:lnTo>
                  <a:lnTo>
                    <a:pt x="2058" y="2355"/>
                  </a:lnTo>
                  <a:lnTo>
                    <a:pt x="2058" y="2323"/>
                  </a:lnTo>
                  <a:lnTo>
                    <a:pt x="2058" y="2355"/>
                  </a:lnTo>
                  <a:lnTo>
                    <a:pt x="2118" y="2355"/>
                  </a:lnTo>
                  <a:lnTo>
                    <a:pt x="2118" y="2323"/>
                  </a:lnTo>
                  <a:lnTo>
                    <a:pt x="2118" y="2355"/>
                  </a:lnTo>
                  <a:lnTo>
                    <a:pt x="2178" y="2355"/>
                  </a:lnTo>
                  <a:lnTo>
                    <a:pt x="2178" y="2323"/>
                  </a:lnTo>
                  <a:lnTo>
                    <a:pt x="2178" y="2355"/>
                  </a:lnTo>
                  <a:lnTo>
                    <a:pt x="2241" y="2355"/>
                  </a:lnTo>
                  <a:lnTo>
                    <a:pt x="2241" y="2323"/>
                  </a:lnTo>
                  <a:lnTo>
                    <a:pt x="2241" y="2355"/>
                  </a:lnTo>
                  <a:lnTo>
                    <a:pt x="2301" y="2355"/>
                  </a:lnTo>
                  <a:lnTo>
                    <a:pt x="2301" y="2323"/>
                  </a:lnTo>
                  <a:lnTo>
                    <a:pt x="2301" y="2355"/>
                  </a:lnTo>
                  <a:lnTo>
                    <a:pt x="2361" y="2355"/>
                  </a:lnTo>
                  <a:lnTo>
                    <a:pt x="2361" y="2323"/>
                  </a:lnTo>
                  <a:lnTo>
                    <a:pt x="2361" y="2355"/>
                  </a:lnTo>
                  <a:lnTo>
                    <a:pt x="2421" y="2355"/>
                  </a:lnTo>
                  <a:lnTo>
                    <a:pt x="2421" y="2323"/>
                  </a:lnTo>
                  <a:lnTo>
                    <a:pt x="2421" y="2355"/>
                  </a:lnTo>
                  <a:lnTo>
                    <a:pt x="2482" y="2355"/>
                  </a:lnTo>
                  <a:lnTo>
                    <a:pt x="2482" y="2323"/>
                  </a:lnTo>
                  <a:lnTo>
                    <a:pt x="2482" y="2355"/>
                  </a:lnTo>
                  <a:lnTo>
                    <a:pt x="2542" y="2355"/>
                  </a:lnTo>
                  <a:lnTo>
                    <a:pt x="2542" y="2276"/>
                  </a:lnTo>
                  <a:lnTo>
                    <a:pt x="2542" y="2355"/>
                  </a:lnTo>
                  <a:lnTo>
                    <a:pt x="2604" y="2355"/>
                  </a:lnTo>
                  <a:lnTo>
                    <a:pt x="2604" y="2323"/>
                  </a:lnTo>
                  <a:lnTo>
                    <a:pt x="2604" y="2355"/>
                  </a:lnTo>
                  <a:lnTo>
                    <a:pt x="2664" y="2355"/>
                  </a:lnTo>
                  <a:lnTo>
                    <a:pt x="2664" y="2323"/>
                  </a:lnTo>
                  <a:lnTo>
                    <a:pt x="2664" y="2355"/>
                  </a:lnTo>
                  <a:lnTo>
                    <a:pt x="2725" y="2355"/>
                  </a:lnTo>
                  <a:lnTo>
                    <a:pt x="2725" y="2323"/>
                  </a:lnTo>
                  <a:lnTo>
                    <a:pt x="2725" y="2355"/>
                  </a:lnTo>
                  <a:lnTo>
                    <a:pt x="2785" y="2355"/>
                  </a:lnTo>
                  <a:lnTo>
                    <a:pt x="2785" y="2323"/>
                  </a:lnTo>
                  <a:lnTo>
                    <a:pt x="2785" y="2355"/>
                  </a:lnTo>
                  <a:lnTo>
                    <a:pt x="2845" y="2355"/>
                  </a:lnTo>
                  <a:lnTo>
                    <a:pt x="2845" y="2323"/>
                  </a:lnTo>
                  <a:lnTo>
                    <a:pt x="2845" y="2355"/>
                  </a:lnTo>
                  <a:lnTo>
                    <a:pt x="2905" y="2355"/>
                  </a:lnTo>
                  <a:lnTo>
                    <a:pt x="2905" y="2323"/>
                  </a:lnTo>
                  <a:lnTo>
                    <a:pt x="2905" y="2355"/>
                  </a:lnTo>
                  <a:lnTo>
                    <a:pt x="2968" y="2355"/>
                  </a:lnTo>
                  <a:lnTo>
                    <a:pt x="2968" y="2323"/>
                  </a:lnTo>
                  <a:lnTo>
                    <a:pt x="2968" y="2355"/>
                  </a:lnTo>
                  <a:lnTo>
                    <a:pt x="3028" y="2355"/>
                  </a:lnTo>
                  <a:lnTo>
                    <a:pt x="3028" y="2323"/>
                  </a:lnTo>
                  <a:lnTo>
                    <a:pt x="3028" y="2355"/>
                  </a:lnTo>
                  <a:lnTo>
                    <a:pt x="3088" y="2355"/>
                  </a:lnTo>
                  <a:lnTo>
                    <a:pt x="3088" y="2323"/>
                  </a:lnTo>
                  <a:lnTo>
                    <a:pt x="3088" y="2355"/>
                  </a:lnTo>
                  <a:lnTo>
                    <a:pt x="3148" y="2355"/>
                  </a:lnTo>
                  <a:lnTo>
                    <a:pt x="3148" y="2276"/>
                  </a:lnTo>
                  <a:lnTo>
                    <a:pt x="3148" y="2355"/>
                  </a:lnTo>
                  <a:lnTo>
                    <a:pt x="3208" y="2355"/>
                  </a:lnTo>
                  <a:lnTo>
                    <a:pt x="3208" y="2323"/>
                  </a:lnTo>
                  <a:lnTo>
                    <a:pt x="3208" y="2355"/>
                  </a:lnTo>
                  <a:lnTo>
                    <a:pt x="3268" y="2355"/>
                  </a:lnTo>
                  <a:lnTo>
                    <a:pt x="3268" y="2323"/>
                  </a:lnTo>
                  <a:lnTo>
                    <a:pt x="3268" y="2355"/>
                  </a:lnTo>
                  <a:moveTo>
                    <a:pt x="0" y="2355"/>
                  </a:moveTo>
                  <a:lnTo>
                    <a:pt x="0" y="2355"/>
                  </a:lnTo>
                  <a:lnTo>
                    <a:pt x="79" y="2355"/>
                  </a:lnTo>
                  <a:lnTo>
                    <a:pt x="0" y="2355"/>
                  </a:lnTo>
                  <a:lnTo>
                    <a:pt x="0" y="2137"/>
                  </a:lnTo>
                  <a:lnTo>
                    <a:pt x="33" y="2137"/>
                  </a:lnTo>
                  <a:lnTo>
                    <a:pt x="0" y="2137"/>
                  </a:lnTo>
                  <a:lnTo>
                    <a:pt x="0" y="1919"/>
                  </a:lnTo>
                  <a:lnTo>
                    <a:pt x="79" y="1919"/>
                  </a:lnTo>
                  <a:lnTo>
                    <a:pt x="0" y="1919"/>
                  </a:lnTo>
                  <a:lnTo>
                    <a:pt x="0" y="1700"/>
                  </a:lnTo>
                  <a:lnTo>
                    <a:pt x="33" y="1700"/>
                  </a:lnTo>
                  <a:lnTo>
                    <a:pt x="0" y="1700"/>
                  </a:lnTo>
                  <a:lnTo>
                    <a:pt x="0" y="1482"/>
                  </a:lnTo>
                  <a:lnTo>
                    <a:pt x="79" y="1482"/>
                  </a:lnTo>
                  <a:lnTo>
                    <a:pt x="0" y="1482"/>
                  </a:lnTo>
                  <a:lnTo>
                    <a:pt x="0" y="1264"/>
                  </a:lnTo>
                  <a:lnTo>
                    <a:pt x="33" y="1264"/>
                  </a:lnTo>
                  <a:lnTo>
                    <a:pt x="0" y="1264"/>
                  </a:lnTo>
                  <a:lnTo>
                    <a:pt x="0" y="1048"/>
                  </a:lnTo>
                  <a:lnTo>
                    <a:pt x="79" y="1048"/>
                  </a:lnTo>
                  <a:lnTo>
                    <a:pt x="0" y="1048"/>
                  </a:lnTo>
                  <a:lnTo>
                    <a:pt x="0" y="830"/>
                  </a:lnTo>
                  <a:lnTo>
                    <a:pt x="33" y="830"/>
                  </a:lnTo>
                  <a:lnTo>
                    <a:pt x="0" y="830"/>
                  </a:lnTo>
                  <a:lnTo>
                    <a:pt x="0" y="611"/>
                  </a:lnTo>
                  <a:lnTo>
                    <a:pt x="79" y="611"/>
                  </a:lnTo>
                  <a:lnTo>
                    <a:pt x="0" y="611"/>
                  </a:lnTo>
                  <a:lnTo>
                    <a:pt x="0" y="393"/>
                  </a:lnTo>
                  <a:lnTo>
                    <a:pt x="33" y="393"/>
                  </a:lnTo>
                  <a:lnTo>
                    <a:pt x="0" y="393"/>
                  </a:lnTo>
                  <a:lnTo>
                    <a:pt x="0" y="175"/>
                  </a:lnTo>
                  <a:lnTo>
                    <a:pt x="79" y="175"/>
                  </a:lnTo>
                  <a:lnTo>
                    <a:pt x="0" y="175"/>
                  </a:lnTo>
                  <a:lnTo>
                    <a:pt x="0" y="0"/>
                  </a:lnTo>
                  <a:moveTo>
                    <a:pt x="0" y="2355"/>
                  </a:moveTo>
                  <a:lnTo>
                    <a:pt x="0" y="2355"/>
                  </a:lnTo>
                  <a:lnTo>
                    <a:pt x="79" y="2355"/>
                  </a:lnTo>
                  <a:lnTo>
                    <a:pt x="0" y="2355"/>
                  </a:lnTo>
                  <a:lnTo>
                    <a:pt x="0" y="2137"/>
                  </a:lnTo>
                  <a:lnTo>
                    <a:pt x="33" y="2137"/>
                  </a:lnTo>
                  <a:lnTo>
                    <a:pt x="0" y="2137"/>
                  </a:lnTo>
                  <a:lnTo>
                    <a:pt x="0" y="1919"/>
                  </a:lnTo>
                  <a:lnTo>
                    <a:pt x="79" y="1919"/>
                  </a:lnTo>
                  <a:lnTo>
                    <a:pt x="0" y="1919"/>
                  </a:lnTo>
                  <a:lnTo>
                    <a:pt x="0" y="1700"/>
                  </a:lnTo>
                  <a:lnTo>
                    <a:pt x="33" y="1700"/>
                  </a:lnTo>
                  <a:lnTo>
                    <a:pt x="0" y="1700"/>
                  </a:lnTo>
                  <a:lnTo>
                    <a:pt x="0" y="1482"/>
                  </a:lnTo>
                  <a:lnTo>
                    <a:pt x="79" y="1482"/>
                  </a:lnTo>
                  <a:lnTo>
                    <a:pt x="0" y="1482"/>
                  </a:lnTo>
                  <a:lnTo>
                    <a:pt x="0" y="1264"/>
                  </a:lnTo>
                  <a:lnTo>
                    <a:pt x="33" y="1264"/>
                  </a:lnTo>
                  <a:lnTo>
                    <a:pt x="0" y="1264"/>
                  </a:lnTo>
                  <a:lnTo>
                    <a:pt x="0" y="1048"/>
                  </a:lnTo>
                  <a:lnTo>
                    <a:pt x="79" y="1048"/>
                  </a:lnTo>
                  <a:lnTo>
                    <a:pt x="0" y="1048"/>
                  </a:lnTo>
                  <a:lnTo>
                    <a:pt x="0" y="830"/>
                  </a:lnTo>
                  <a:lnTo>
                    <a:pt x="33" y="830"/>
                  </a:lnTo>
                  <a:lnTo>
                    <a:pt x="0" y="830"/>
                  </a:lnTo>
                  <a:lnTo>
                    <a:pt x="0" y="611"/>
                  </a:lnTo>
                  <a:lnTo>
                    <a:pt x="79" y="611"/>
                  </a:lnTo>
                  <a:lnTo>
                    <a:pt x="0" y="611"/>
                  </a:lnTo>
                  <a:lnTo>
                    <a:pt x="0" y="393"/>
                  </a:lnTo>
                  <a:lnTo>
                    <a:pt x="33" y="393"/>
                  </a:lnTo>
                  <a:lnTo>
                    <a:pt x="0" y="393"/>
                  </a:lnTo>
                  <a:lnTo>
                    <a:pt x="0" y="175"/>
                  </a:lnTo>
                  <a:lnTo>
                    <a:pt x="79" y="175"/>
                  </a:lnTo>
                  <a:lnTo>
                    <a:pt x="0" y="175"/>
                  </a:lnTo>
                  <a:lnTo>
                    <a:pt x="0" y="0"/>
                  </a:lnTo>
                  <a:moveTo>
                    <a:pt x="3268" y="2355"/>
                  </a:moveTo>
                  <a:lnTo>
                    <a:pt x="3268" y="2355"/>
                  </a:lnTo>
                  <a:lnTo>
                    <a:pt x="3191" y="2355"/>
                  </a:lnTo>
                  <a:lnTo>
                    <a:pt x="3268" y="2355"/>
                  </a:lnTo>
                  <a:lnTo>
                    <a:pt x="3268" y="2137"/>
                  </a:lnTo>
                  <a:lnTo>
                    <a:pt x="3238" y="2137"/>
                  </a:lnTo>
                  <a:lnTo>
                    <a:pt x="3268" y="2137"/>
                  </a:lnTo>
                  <a:lnTo>
                    <a:pt x="3268" y="1919"/>
                  </a:lnTo>
                  <a:lnTo>
                    <a:pt x="3191" y="1919"/>
                  </a:lnTo>
                  <a:lnTo>
                    <a:pt x="3268" y="1919"/>
                  </a:lnTo>
                  <a:lnTo>
                    <a:pt x="3268" y="1700"/>
                  </a:lnTo>
                  <a:lnTo>
                    <a:pt x="3238" y="1700"/>
                  </a:lnTo>
                  <a:lnTo>
                    <a:pt x="3268" y="1700"/>
                  </a:lnTo>
                  <a:lnTo>
                    <a:pt x="3268" y="1482"/>
                  </a:lnTo>
                  <a:lnTo>
                    <a:pt x="3191" y="1482"/>
                  </a:lnTo>
                  <a:lnTo>
                    <a:pt x="3268" y="1482"/>
                  </a:lnTo>
                  <a:lnTo>
                    <a:pt x="3268" y="1264"/>
                  </a:lnTo>
                  <a:lnTo>
                    <a:pt x="3238" y="1264"/>
                  </a:lnTo>
                  <a:lnTo>
                    <a:pt x="3268" y="1264"/>
                  </a:lnTo>
                  <a:lnTo>
                    <a:pt x="3268" y="1048"/>
                  </a:lnTo>
                  <a:lnTo>
                    <a:pt x="3191" y="1048"/>
                  </a:lnTo>
                  <a:lnTo>
                    <a:pt x="3268" y="1048"/>
                  </a:lnTo>
                  <a:lnTo>
                    <a:pt x="3268" y="830"/>
                  </a:lnTo>
                  <a:lnTo>
                    <a:pt x="3238" y="830"/>
                  </a:lnTo>
                  <a:lnTo>
                    <a:pt x="3268" y="830"/>
                  </a:lnTo>
                  <a:lnTo>
                    <a:pt x="3268" y="611"/>
                  </a:lnTo>
                  <a:lnTo>
                    <a:pt x="3191" y="611"/>
                  </a:lnTo>
                  <a:lnTo>
                    <a:pt x="3268" y="611"/>
                  </a:lnTo>
                  <a:lnTo>
                    <a:pt x="3268" y="393"/>
                  </a:lnTo>
                  <a:lnTo>
                    <a:pt x="3238" y="393"/>
                  </a:lnTo>
                  <a:lnTo>
                    <a:pt x="3268" y="393"/>
                  </a:lnTo>
                  <a:lnTo>
                    <a:pt x="3268" y="175"/>
                  </a:lnTo>
                  <a:lnTo>
                    <a:pt x="3191" y="175"/>
                  </a:lnTo>
                  <a:lnTo>
                    <a:pt x="3268" y="175"/>
                  </a:lnTo>
                  <a:lnTo>
                    <a:pt x="3268" y="0"/>
                  </a:lnTo>
                  <a:moveTo>
                    <a:pt x="3268" y="2355"/>
                  </a:moveTo>
                  <a:lnTo>
                    <a:pt x="3268" y="2355"/>
                  </a:lnTo>
                  <a:lnTo>
                    <a:pt x="3191" y="2355"/>
                  </a:lnTo>
                  <a:lnTo>
                    <a:pt x="3268" y="2355"/>
                  </a:lnTo>
                  <a:lnTo>
                    <a:pt x="3268" y="2137"/>
                  </a:lnTo>
                  <a:lnTo>
                    <a:pt x="3238" y="2137"/>
                  </a:lnTo>
                  <a:lnTo>
                    <a:pt x="3268" y="2137"/>
                  </a:lnTo>
                  <a:lnTo>
                    <a:pt x="3268" y="1919"/>
                  </a:lnTo>
                  <a:lnTo>
                    <a:pt x="3191" y="1919"/>
                  </a:lnTo>
                  <a:lnTo>
                    <a:pt x="3268" y="1919"/>
                  </a:lnTo>
                  <a:lnTo>
                    <a:pt x="3268" y="1700"/>
                  </a:lnTo>
                  <a:lnTo>
                    <a:pt x="3238" y="1700"/>
                  </a:lnTo>
                  <a:lnTo>
                    <a:pt x="3268" y="1700"/>
                  </a:lnTo>
                  <a:lnTo>
                    <a:pt x="3268" y="1482"/>
                  </a:lnTo>
                  <a:lnTo>
                    <a:pt x="3191" y="1482"/>
                  </a:lnTo>
                  <a:lnTo>
                    <a:pt x="3268" y="1482"/>
                  </a:lnTo>
                  <a:lnTo>
                    <a:pt x="3268" y="1264"/>
                  </a:lnTo>
                  <a:lnTo>
                    <a:pt x="3238" y="1264"/>
                  </a:lnTo>
                  <a:lnTo>
                    <a:pt x="3268" y="1264"/>
                  </a:lnTo>
                  <a:lnTo>
                    <a:pt x="3268" y="1048"/>
                  </a:lnTo>
                  <a:lnTo>
                    <a:pt x="3191" y="1048"/>
                  </a:lnTo>
                  <a:lnTo>
                    <a:pt x="3268" y="1048"/>
                  </a:lnTo>
                  <a:lnTo>
                    <a:pt x="3268" y="830"/>
                  </a:lnTo>
                  <a:lnTo>
                    <a:pt x="3238" y="830"/>
                  </a:lnTo>
                  <a:lnTo>
                    <a:pt x="3268" y="830"/>
                  </a:lnTo>
                  <a:lnTo>
                    <a:pt x="3268" y="611"/>
                  </a:lnTo>
                  <a:lnTo>
                    <a:pt x="3191" y="611"/>
                  </a:lnTo>
                  <a:lnTo>
                    <a:pt x="3268" y="611"/>
                  </a:lnTo>
                  <a:lnTo>
                    <a:pt x="3268" y="393"/>
                  </a:lnTo>
                  <a:lnTo>
                    <a:pt x="3238" y="393"/>
                  </a:lnTo>
                  <a:lnTo>
                    <a:pt x="3268" y="393"/>
                  </a:lnTo>
                  <a:lnTo>
                    <a:pt x="3268" y="175"/>
                  </a:lnTo>
                  <a:lnTo>
                    <a:pt x="3191" y="175"/>
                  </a:lnTo>
                  <a:lnTo>
                    <a:pt x="3268" y="175"/>
                  </a:lnTo>
                  <a:lnTo>
                    <a:pt x="3268" y="0"/>
                  </a:lnTo>
                  <a:moveTo>
                    <a:pt x="123" y="0"/>
                  </a:moveTo>
                  <a:lnTo>
                    <a:pt x="63" y="0"/>
                  </a:lnTo>
                  <a:lnTo>
                    <a:pt x="63" y="3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79"/>
                  </a:lnTo>
                  <a:lnTo>
                    <a:pt x="123" y="0"/>
                  </a:lnTo>
                  <a:lnTo>
                    <a:pt x="183" y="0"/>
                  </a:lnTo>
                  <a:lnTo>
                    <a:pt x="183" y="33"/>
                  </a:lnTo>
                  <a:lnTo>
                    <a:pt x="183" y="0"/>
                  </a:lnTo>
                  <a:lnTo>
                    <a:pt x="243" y="0"/>
                  </a:lnTo>
                  <a:lnTo>
                    <a:pt x="243" y="33"/>
                  </a:lnTo>
                  <a:lnTo>
                    <a:pt x="243" y="0"/>
                  </a:lnTo>
                  <a:lnTo>
                    <a:pt x="303" y="0"/>
                  </a:lnTo>
                  <a:lnTo>
                    <a:pt x="303" y="33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3" y="33"/>
                  </a:lnTo>
                  <a:lnTo>
                    <a:pt x="363" y="0"/>
                  </a:lnTo>
                  <a:lnTo>
                    <a:pt x="426" y="0"/>
                  </a:lnTo>
                  <a:lnTo>
                    <a:pt x="426" y="33"/>
                  </a:lnTo>
                  <a:lnTo>
                    <a:pt x="426" y="0"/>
                  </a:lnTo>
                  <a:lnTo>
                    <a:pt x="486" y="0"/>
                  </a:lnTo>
                  <a:lnTo>
                    <a:pt x="486" y="33"/>
                  </a:lnTo>
                  <a:lnTo>
                    <a:pt x="486" y="0"/>
                  </a:lnTo>
                  <a:lnTo>
                    <a:pt x="546" y="0"/>
                  </a:lnTo>
                  <a:lnTo>
                    <a:pt x="546" y="33"/>
                  </a:lnTo>
                  <a:lnTo>
                    <a:pt x="546" y="0"/>
                  </a:lnTo>
                  <a:lnTo>
                    <a:pt x="606" y="0"/>
                  </a:lnTo>
                  <a:lnTo>
                    <a:pt x="606" y="33"/>
                  </a:lnTo>
                  <a:lnTo>
                    <a:pt x="606" y="0"/>
                  </a:lnTo>
                  <a:lnTo>
                    <a:pt x="666" y="0"/>
                  </a:lnTo>
                  <a:lnTo>
                    <a:pt x="666" y="33"/>
                  </a:lnTo>
                  <a:lnTo>
                    <a:pt x="666" y="0"/>
                  </a:lnTo>
                  <a:lnTo>
                    <a:pt x="726" y="0"/>
                  </a:lnTo>
                  <a:lnTo>
                    <a:pt x="726" y="79"/>
                  </a:lnTo>
                  <a:lnTo>
                    <a:pt x="726" y="0"/>
                  </a:lnTo>
                  <a:lnTo>
                    <a:pt x="789" y="0"/>
                  </a:lnTo>
                  <a:lnTo>
                    <a:pt x="789" y="33"/>
                  </a:lnTo>
                  <a:lnTo>
                    <a:pt x="789" y="0"/>
                  </a:lnTo>
                  <a:lnTo>
                    <a:pt x="849" y="0"/>
                  </a:lnTo>
                  <a:lnTo>
                    <a:pt x="849" y="33"/>
                  </a:lnTo>
                  <a:lnTo>
                    <a:pt x="849" y="0"/>
                  </a:lnTo>
                  <a:lnTo>
                    <a:pt x="909" y="0"/>
                  </a:lnTo>
                  <a:lnTo>
                    <a:pt x="909" y="33"/>
                  </a:lnTo>
                  <a:lnTo>
                    <a:pt x="909" y="0"/>
                  </a:lnTo>
                  <a:lnTo>
                    <a:pt x="969" y="0"/>
                  </a:lnTo>
                  <a:lnTo>
                    <a:pt x="969" y="33"/>
                  </a:lnTo>
                  <a:lnTo>
                    <a:pt x="969" y="0"/>
                  </a:lnTo>
                  <a:lnTo>
                    <a:pt x="1029" y="0"/>
                  </a:lnTo>
                  <a:lnTo>
                    <a:pt x="1029" y="33"/>
                  </a:lnTo>
                  <a:lnTo>
                    <a:pt x="1029" y="0"/>
                  </a:lnTo>
                  <a:lnTo>
                    <a:pt x="1089" y="0"/>
                  </a:lnTo>
                  <a:lnTo>
                    <a:pt x="1089" y="33"/>
                  </a:lnTo>
                  <a:lnTo>
                    <a:pt x="1089" y="0"/>
                  </a:lnTo>
                  <a:lnTo>
                    <a:pt x="1152" y="0"/>
                  </a:lnTo>
                  <a:lnTo>
                    <a:pt x="1152" y="33"/>
                  </a:lnTo>
                  <a:lnTo>
                    <a:pt x="1152" y="0"/>
                  </a:lnTo>
                  <a:lnTo>
                    <a:pt x="1212" y="0"/>
                  </a:lnTo>
                  <a:lnTo>
                    <a:pt x="1212" y="33"/>
                  </a:lnTo>
                  <a:lnTo>
                    <a:pt x="1212" y="0"/>
                  </a:lnTo>
                  <a:lnTo>
                    <a:pt x="1272" y="0"/>
                  </a:lnTo>
                  <a:lnTo>
                    <a:pt x="1272" y="33"/>
                  </a:lnTo>
                  <a:lnTo>
                    <a:pt x="1272" y="0"/>
                  </a:lnTo>
                  <a:lnTo>
                    <a:pt x="1332" y="0"/>
                  </a:lnTo>
                  <a:lnTo>
                    <a:pt x="1332" y="79"/>
                  </a:lnTo>
                  <a:lnTo>
                    <a:pt x="1332" y="0"/>
                  </a:lnTo>
                  <a:lnTo>
                    <a:pt x="1392" y="0"/>
                  </a:lnTo>
                  <a:lnTo>
                    <a:pt x="1392" y="33"/>
                  </a:lnTo>
                  <a:lnTo>
                    <a:pt x="1392" y="0"/>
                  </a:lnTo>
                  <a:lnTo>
                    <a:pt x="1452" y="0"/>
                  </a:lnTo>
                  <a:lnTo>
                    <a:pt x="1452" y="33"/>
                  </a:lnTo>
                  <a:lnTo>
                    <a:pt x="1452" y="0"/>
                  </a:lnTo>
                  <a:lnTo>
                    <a:pt x="1515" y="0"/>
                  </a:lnTo>
                  <a:lnTo>
                    <a:pt x="1515" y="33"/>
                  </a:lnTo>
                  <a:lnTo>
                    <a:pt x="1515" y="0"/>
                  </a:lnTo>
                  <a:lnTo>
                    <a:pt x="1575" y="0"/>
                  </a:lnTo>
                  <a:lnTo>
                    <a:pt x="1575" y="33"/>
                  </a:lnTo>
                  <a:lnTo>
                    <a:pt x="1575" y="0"/>
                  </a:lnTo>
                  <a:lnTo>
                    <a:pt x="1635" y="0"/>
                  </a:lnTo>
                  <a:lnTo>
                    <a:pt x="1635" y="33"/>
                  </a:lnTo>
                  <a:lnTo>
                    <a:pt x="1635" y="0"/>
                  </a:lnTo>
                  <a:lnTo>
                    <a:pt x="1695" y="0"/>
                  </a:lnTo>
                  <a:lnTo>
                    <a:pt x="1695" y="33"/>
                  </a:lnTo>
                  <a:lnTo>
                    <a:pt x="1695" y="0"/>
                  </a:lnTo>
                  <a:lnTo>
                    <a:pt x="1755" y="0"/>
                  </a:lnTo>
                  <a:lnTo>
                    <a:pt x="1755" y="33"/>
                  </a:lnTo>
                  <a:lnTo>
                    <a:pt x="1755" y="0"/>
                  </a:lnTo>
                  <a:lnTo>
                    <a:pt x="1815" y="0"/>
                  </a:lnTo>
                  <a:lnTo>
                    <a:pt x="1815" y="33"/>
                  </a:lnTo>
                  <a:lnTo>
                    <a:pt x="1815" y="0"/>
                  </a:lnTo>
                  <a:lnTo>
                    <a:pt x="1878" y="0"/>
                  </a:lnTo>
                  <a:lnTo>
                    <a:pt x="1878" y="33"/>
                  </a:lnTo>
                  <a:lnTo>
                    <a:pt x="1878" y="0"/>
                  </a:lnTo>
                  <a:lnTo>
                    <a:pt x="1938" y="0"/>
                  </a:lnTo>
                  <a:lnTo>
                    <a:pt x="1938" y="79"/>
                  </a:lnTo>
                  <a:moveTo>
                    <a:pt x="1938" y="79"/>
                  </a:moveTo>
                  <a:lnTo>
                    <a:pt x="1938" y="0"/>
                  </a:lnTo>
                  <a:lnTo>
                    <a:pt x="1998" y="0"/>
                  </a:lnTo>
                  <a:lnTo>
                    <a:pt x="1998" y="33"/>
                  </a:lnTo>
                  <a:lnTo>
                    <a:pt x="1998" y="0"/>
                  </a:lnTo>
                  <a:lnTo>
                    <a:pt x="2058" y="0"/>
                  </a:lnTo>
                  <a:lnTo>
                    <a:pt x="2058" y="33"/>
                  </a:lnTo>
                  <a:lnTo>
                    <a:pt x="2058" y="0"/>
                  </a:lnTo>
                  <a:lnTo>
                    <a:pt x="2118" y="0"/>
                  </a:lnTo>
                  <a:lnTo>
                    <a:pt x="2118" y="33"/>
                  </a:lnTo>
                  <a:lnTo>
                    <a:pt x="2118" y="0"/>
                  </a:lnTo>
                  <a:lnTo>
                    <a:pt x="2178" y="0"/>
                  </a:lnTo>
                  <a:lnTo>
                    <a:pt x="2178" y="33"/>
                  </a:lnTo>
                  <a:lnTo>
                    <a:pt x="2178" y="0"/>
                  </a:lnTo>
                  <a:lnTo>
                    <a:pt x="2241" y="0"/>
                  </a:lnTo>
                  <a:lnTo>
                    <a:pt x="2241" y="33"/>
                  </a:lnTo>
                  <a:lnTo>
                    <a:pt x="2241" y="0"/>
                  </a:lnTo>
                  <a:lnTo>
                    <a:pt x="2301" y="0"/>
                  </a:lnTo>
                  <a:lnTo>
                    <a:pt x="2301" y="33"/>
                  </a:lnTo>
                  <a:lnTo>
                    <a:pt x="2301" y="0"/>
                  </a:lnTo>
                  <a:lnTo>
                    <a:pt x="2361" y="0"/>
                  </a:lnTo>
                  <a:lnTo>
                    <a:pt x="2361" y="33"/>
                  </a:lnTo>
                  <a:lnTo>
                    <a:pt x="2361" y="0"/>
                  </a:lnTo>
                  <a:lnTo>
                    <a:pt x="2421" y="0"/>
                  </a:lnTo>
                  <a:lnTo>
                    <a:pt x="2421" y="33"/>
                  </a:lnTo>
                  <a:lnTo>
                    <a:pt x="2421" y="0"/>
                  </a:lnTo>
                  <a:lnTo>
                    <a:pt x="2482" y="0"/>
                  </a:lnTo>
                  <a:lnTo>
                    <a:pt x="2482" y="33"/>
                  </a:lnTo>
                  <a:lnTo>
                    <a:pt x="2482" y="0"/>
                  </a:lnTo>
                  <a:lnTo>
                    <a:pt x="2542" y="0"/>
                  </a:lnTo>
                  <a:lnTo>
                    <a:pt x="2542" y="79"/>
                  </a:lnTo>
                  <a:lnTo>
                    <a:pt x="2542" y="0"/>
                  </a:lnTo>
                  <a:lnTo>
                    <a:pt x="2604" y="0"/>
                  </a:lnTo>
                  <a:lnTo>
                    <a:pt x="2604" y="33"/>
                  </a:lnTo>
                  <a:lnTo>
                    <a:pt x="2604" y="0"/>
                  </a:lnTo>
                  <a:lnTo>
                    <a:pt x="2664" y="0"/>
                  </a:lnTo>
                  <a:lnTo>
                    <a:pt x="2664" y="33"/>
                  </a:lnTo>
                  <a:lnTo>
                    <a:pt x="2664" y="0"/>
                  </a:lnTo>
                  <a:lnTo>
                    <a:pt x="2725" y="0"/>
                  </a:lnTo>
                  <a:lnTo>
                    <a:pt x="2725" y="33"/>
                  </a:lnTo>
                  <a:lnTo>
                    <a:pt x="2725" y="0"/>
                  </a:lnTo>
                  <a:lnTo>
                    <a:pt x="2785" y="0"/>
                  </a:lnTo>
                  <a:lnTo>
                    <a:pt x="2785" y="33"/>
                  </a:lnTo>
                  <a:lnTo>
                    <a:pt x="2785" y="0"/>
                  </a:lnTo>
                  <a:lnTo>
                    <a:pt x="2845" y="0"/>
                  </a:lnTo>
                  <a:lnTo>
                    <a:pt x="2845" y="33"/>
                  </a:lnTo>
                  <a:lnTo>
                    <a:pt x="2845" y="0"/>
                  </a:lnTo>
                  <a:lnTo>
                    <a:pt x="2905" y="0"/>
                  </a:lnTo>
                  <a:lnTo>
                    <a:pt x="2905" y="33"/>
                  </a:lnTo>
                  <a:lnTo>
                    <a:pt x="2905" y="0"/>
                  </a:lnTo>
                  <a:lnTo>
                    <a:pt x="2968" y="0"/>
                  </a:lnTo>
                  <a:lnTo>
                    <a:pt x="2968" y="33"/>
                  </a:lnTo>
                  <a:lnTo>
                    <a:pt x="2968" y="0"/>
                  </a:lnTo>
                  <a:lnTo>
                    <a:pt x="3028" y="0"/>
                  </a:lnTo>
                  <a:lnTo>
                    <a:pt x="3028" y="33"/>
                  </a:lnTo>
                  <a:lnTo>
                    <a:pt x="3028" y="0"/>
                  </a:lnTo>
                  <a:lnTo>
                    <a:pt x="3088" y="0"/>
                  </a:lnTo>
                  <a:lnTo>
                    <a:pt x="3088" y="33"/>
                  </a:lnTo>
                  <a:lnTo>
                    <a:pt x="3088" y="0"/>
                  </a:lnTo>
                  <a:lnTo>
                    <a:pt x="3148" y="0"/>
                  </a:lnTo>
                  <a:lnTo>
                    <a:pt x="3148" y="79"/>
                  </a:lnTo>
                  <a:lnTo>
                    <a:pt x="3148" y="0"/>
                  </a:lnTo>
                  <a:lnTo>
                    <a:pt x="3208" y="0"/>
                  </a:lnTo>
                  <a:lnTo>
                    <a:pt x="3208" y="33"/>
                  </a:lnTo>
                  <a:lnTo>
                    <a:pt x="3208" y="0"/>
                  </a:lnTo>
                  <a:lnTo>
                    <a:pt x="3268" y="0"/>
                  </a:lnTo>
                  <a:lnTo>
                    <a:pt x="3268" y="33"/>
                  </a:lnTo>
                  <a:lnTo>
                    <a:pt x="3268" y="0"/>
                  </a:lnTo>
                  <a:moveTo>
                    <a:pt x="123" y="0"/>
                  </a:moveTo>
                  <a:lnTo>
                    <a:pt x="63" y="0"/>
                  </a:lnTo>
                  <a:lnTo>
                    <a:pt x="63" y="33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33"/>
                  </a:lnTo>
                  <a:lnTo>
                    <a:pt x="0" y="0"/>
                  </a:lnTo>
                  <a:lnTo>
                    <a:pt x="123" y="0"/>
                  </a:lnTo>
                  <a:lnTo>
                    <a:pt x="123" y="79"/>
                  </a:lnTo>
                  <a:lnTo>
                    <a:pt x="123" y="0"/>
                  </a:lnTo>
                  <a:lnTo>
                    <a:pt x="183" y="0"/>
                  </a:lnTo>
                  <a:lnTo>
                    <a:pt x="183" y="33"/>
                  </a:lnTo>
                  <a:lnTo>
                    <a:pt x="183" y="0"/>
                  </a:lnTo>
                  <a:lnTo>
                    <a:pt x="243" y="0"/>
                  </a:lnTo>
                  <a:lnTo>
                    <a:pt x="243" y="33"/>
                  </a:lnTo>
                  <a:lnTo>
                    <a:pt x="243" y="0"/>
                  </a:lnTo>
                  <a:lnTo>
                    <a:pt x="303" y="0"/>
                  </a:lnTo>
                  <a:lnTo>
                    <a:pt x="303" y="33"/>
                  </a:lnTo>
                  <a:lnTo>
                    <a:pt x="303" y="0"/>
                  </a:lnTo>
                  <a:lnTo>
                    <a:pt x="363" y="0"/>
                  </a:lnTo>
                  <a:lnTo>
                    <a:pt x="363" y="33"/>
                  </a:lnTo>
                  <a:lnTo>
                    <a:pt x="363" y="0"/>
                  </a:lnTo>
                  <a:lnTo>
                    <a:pt x="426" y="0"/>
                  </a:lnTo>
                  <a:lnTo>
                    <a:pt x="426" y="33"/>
                  </a:lnTo>
                  <a:lnTo>
                    <a:pt x="426" y="0"/>
                  </a:lnTo>
                  <a:lnTo>
                    <a:pt x="486" y="0"/>
                  </a:lnTo>
                  <a:lnTo>
                    <a:pt x="486" y="33"/>
                  </a:lnTo>
                  <a:lnTo>
                    <a:pt x="486" y="0"/>
                  </a:lnTo>
                  <a:lnTo>
                    <a:pt x="546" y="0"/>
                  </a:lnTo>
                  <a:lnTo>
                    <a:pt x="546" y="33"/>
                  </a:lnTo>
                  <a:lnTo>
                    <a:pt x="546" y="0"/>
                  </a:lnTo>
                  <a:lnTo>
                    <a:pt x="606" y="0"/>
                  </a:lnTo>
                  <a:lnTo>
                    <a:pt x="606" y="33"/>
                  </a:lnTo>
                  <a:lnTo>
                    <a:pt x="606" y="0"/>
                  </a:lnTo>
                  <a:lnTo>
                    <a:pt x="666" y="0"/>
                  </a:lnTo>
                  <a:lnTo>
                    <a:pt x="666" y="33"/>
                  </a:lnTo>
                  <a:lnTo>
                    <a:pt x="666" y="0"/>
                  </a:lnTo>
                  <a:lnTo>
                    <a:pt x="726" y="0"/>
                  </a:lnTo>
                  <a:lnTo>
                    <a:pt x="726" y="79"/>
                  </a:lnTo>
                  <a:lnTo>
                    <a:pt x="726" y="0"/>
                  </a:lnTo>
                  <a:lnTo>
                    <a:pt x="789" y="0"/>
                  </a:lnTo>
                  <a:lnTo>
                    <a:pt x="789" y="33"/>
                  </a:lnTo>
                  <a:lnTo>
                    <a:pt x="789" y="0"/>
                  </a:lnTo>
                  <a:lnTo>
                    <a:pt x="849" y="0"/>
                  </a:lnTo>
                  <a:lnTo>
                    <a:pt x="849" y="33"/>
                  </a:lnTo>
                  <a:lnTo>
                    <a:pt x="849" y="0"/>
                  </a:lnTo>
                  <a:lnTo>
                    <a:pt x="909" y="0"/>
                  </a:lnTo>
                  <a:lnTo>
                    <a:pt x="909" y="33"/>
                  </a:lnTo>
                  <a:lnTo>
                    <a:pt x="909" y="0"/>
                  </a:lnTo>
                  <a:lnTo>
                    <a:pt x="969" y="0"/>
                  </a:lnTo>
                  <a:lnTo>
                    <a:pt x="969" y="33"/>
                  </a:lnTo>
                  <a:lnTo>
                    <a:pt x="969" y="0"/>
                  </a:lnTo>
                  <a:lnTo>
                    <a:pt x="1029" y="0"/>
                  </a:lnTo>
                  <a:lnTo>
                    <a:pt x="1029" y="33"/>
                  </a:lnTo>
                  <a:lnTo>
                    <a:pt x="1029" y="0"/>
                  </a:lnTo>
                  <a:lnTo>
                    <a:pt x="1089" y="0"/>
                  </a:lnTo>
                  <a:lnTo>
                    <a:pt x="1089" y="33"/>
                  </a:lnTo>
                  <a:lnTo>
                    <a:pt x="1089" y="0"/>
                  </a:lnTo>
                  <a:lnTo>
                    <a:pt x="1152" y="0"/>
                  </a:lnTo>
                  <a:lnTo>
                    <a:pt x="1152" y="33"/>
                  </a:lnTo>
                  <a:lnTo>
                    <a:pt x="1152" y="0"/>
                  </a:lnTo>
                  <a:lnTo>
                    <a:pt x="1212" y="0"/>
                  </a:lnTo>
                  <a:lnTo>
                    <a:pt x="1212" y="33"/>
                  </a:lnTo>
                  <a:lnTo>
                    <a:pt x="1212" y="0"/>
                  </a:lnTo>
                  <a:lnTo>
                    <a:pt x="1272" y="0"/>
                  </a:lnTo>
                  <a:lnTo>
                    <a:pt x="1272" y="33"/>
                  </a:lnTo>
                  <a:lnTo>
                    <a:pt x="1272" y="0"/>
                  </a:lnTo>
                  <a:lnTo>
                    <a:pt x="1332" y="0"/>
                  </a:lnTo>
                  <a:lnTo>
                    <a:pt x="1332" y="79"/>
                  </a:lnTo>
                  <a:lnTo>
                    <a:pt x="1332" y="0"/>
                  </a:lnTo>
                  <a:lnTo>
                    <a:pt x="1392" y="0"/>
                  </a:lnTo>
                  <a:lnTo>
                    <a:pt x="1392" y="33"/>
                  </a:lnTo>
                  <a:lnTo>
                    <a:pt x="1392" y="0"/>
                  </a:lnTo>
                  <a:lnTo>
                    <a:pt x="1452" y="0"/>
                  </a:lnTo>
                  <a:lnTo>
                    <a:pt x="1452" y="33"/>
                  </a:lnTo>
                  <a:lnTo>
                    <a:pt x="1452" y="0"/>
                  </a:lnTo>
                  <a:lnTo>
                    <a:pt x="1515" y="0"/>
                  </a:lnTo>
                  <a:lnTo>
                    <a:pt x="1515" y="33"/>
                  </a:lnTo>
                  <a:lnTo>
                    <a:pt x="1515" y="0"/>
                  </a:lnTo>
                  <a:lnTo>
                    <a:pt x="1575" y="0"/>
                  </a:lnTo>
                  <a:lnTo>
                    <a:pt x="1575" y="33"/>
                  </a:lnTo>
                  <a:lnTo>
                    <a:pt x="1575" y="0"/>
                  </a:lnTo>
                  <a:lnTo>
                    <a:pt x="1635" y="0"/>
                  </a:lnTo>
                  <a:lnTo>
                    <a:pt x="1635" y="33"/>
                  </a:lnTo>
                  <a:lnTo>
                    <a:pt x="1635" y="0"/>
                  </a:lnTo>
                  <a:lnTo>
                    <a:pt x="1695" y="0"/>
                  </a:lnTo>
                  <a:lnTo>
                    <a:pt x="1695" y="33"/>
                  </a:lnTo>
                  <a:lnTo>
                    <a:pt x="1695" y="0"/>
                  </a:lnTo>
                  <a:lnTo>
                    <a:pt x="1755" y="0"/>
                  </a:lnTo>
                  <a:lnTo>
                    <a:pt x="1755" y="33"/>
                  </a:lnTo>
                  <a:lnTo>
                    <a:pt x="1755" y="0"/>
                  </a:lnTo>
                  <a:lnTo>
                    <a:pt x="1815" y="0"/>
                  </a:lnTo>
                  <a:lnTo>
                    <a:pt x="1815" y="33"/>
                  </a:lnTo>
                  <a:lnTo>
                    <a:pt x="1815" y="0"/>
                  </a:lnTo>
                  <a:lnTo>
                    <a:pt x="1878" y="0"/>
                  </a:lnTo>
                  <a:lnTo>
                    <a:pt x="1878" y="33"/>
                  </a:lnTo>
                  <a:lnTo>
                    <a:pt x="1878" y="0"/>
                  </a:lnTo>
                  <a:lnTo>
                    <a:pt x="1938" y="0"/>
                  </a:lnTo>
                  <a:lnTo>
                    <a:pt x="1938" y="79"/>
                  </a:lnTo>
                  <a:moveTo>
                    <a:pt x="1938" y="79"/>
                  </a:moveTo>
                  <a:lnTo>
                    <a:pt x="1938" y="0"/>
                  </a:lnTo>
                  <a:lnTo>
                    <a:pt x="1998" y="0"/>
                  </a:lnTo>
                  <a:lnTo>
                    <a:pt x="1998" y="33"/>
                  </a:lnTo>
                  <a:lnTo>
                    <a:pt x="1998" y="0"/>
                  </a:lnTo>
                  <a:lnTo>
                    <a:pt x="2058" y="0"/>
                  </a:lnTo>
                  <a:lnTo>
                    <a:pt x="2058" y="33"/>
                  </a:lnTo>
                  <a:lnTo>
                    <a:pt x="2058" y="0"/>
                  </a:lnTo>
                  <a:lnTo>
                    <a:pt x="2118" y="0"/>
                  </a:lnTo>
                  <a:lnTo>
                    <a:pt x="2118" y="33"/>
                  </a:lnTo>
                  <a:lnTo>
                    <a:pt x="2118" y="0"/>
                  </a:lnTo>
                  <a:lnTo>
                    <a:pt x="2178" y="0"/>
                  </a:lnTo>
                  <a:lnTo>
                    <a:pt x="2178" y="33"/>
                  </a:lnTo>
                  <a:lnTo>
                    <a:pt x="2178" y="0"/>
                  </a:lnTo>
                  <a:lnTo>
                    <a:pt x="2241" y="0"/>
                  </a:lnTo>
                  <a:lnTo>
                    <a:pt x="2241" y="33"/>
                  </a:lnTo>
                  <a:lnTo>
                    <a:pt x="2241" y="0"/>
                  </a:lnTo>
                  <a:lnTo>
                    <a:pt x="2301" y="0"/>
                  </a:lnTo>
                  <a:lnTo>
                    <a:pt x="2301" y="33"/>
                  </a:lnTo>
                  <a:lnTo>
                    <a:pt x="2301" y="0"/>
                  </a:lnTo>
                  <a:lnTo>
                    <a:pt x="2361" y="0"/>
                  </a:lnTo>
                  <a:lnTo>
                    <a:pt x="2361" y="33"/>
                  </a:lnTo>
                  <a:lnTo>
                    <a:pt x="2361" y="0"/>
                  </a:lnTo>
                  <a:lnTo>
                    <a:pt x="2421" y="0"/>
                  </a:lnTo>
                  <a:lnTo>
                    <a:pt x="2421" y="33"/>
                  </a:lnTo>
                  <a:lnTo>
                    <a:pt x="2421" y="0"/>
                  </a:lnTo>
                  <a:lnTo>
                    <a:pt x="2482" y="0"/>
                  </a:lnTo>
                  <a:lnTo>
                    <a:pt x="2482" y="33"/>
                  </a:lnTo>
                  <a:lnTo>
                    <a:pt x="2482" y="0"/>
                  </a:lnTo>
                  <a:lnTo>
                    <a:pt x="2542" y="0"/>
                  </a:lnTo>
                  <a:lnTo>
                    <a:pt x="2542" y="79"/>
                  </a:lnTo>
                  <a:lnTo>
                    <a:pt x="2542" y="0"/>
                  </a:lnTo>
                  <a:lnTo>
                    <a:pt x="2604" y="0"/>
                  </a:lnTo>
                  <a:lnTo>
                    <a:pt x="2604" y="33"/>
                  </a:lnTo>
                  <a:lnTo>
                    <a:pt x="2604" y="0"/>
                  </a:lnTo>
                  <a:lnTo>
                    <a:pt x="2664" y="0"/>
                  </a:lnTo>
                  <a:lnTo>
                    <a:pt x="2664" y="33"/>
                  </a:lnTo>
                  <a:lnTo>
                    <a:pt x="2664" y="0"/>
                  </a:lnTo>
                  <a:lnTo>
                    <a:pt x="2725" y="0"/>
                  </a:lnTo>
                  <a:lnTo>
                    <a:pt x="2725" y="33"/>
                  </a:lnTo>
                  <a:lnTo>
                    <a:pt x="2725" y="0"/>
                  </a:lnTo>
                  <a:lnTo>
                    <a:pt x="2785" y="0"/>
                  </a:lnTo>
                  <a:lnTo>
                    <a:pt x="2785" y="33"/>
                  </a:lnTo>
                  <a:lnTo>
                    <a:pt x="2785" y="0"/>
                  </a:lnTo>
                  <a:lnTo>
                    <a:pt x="2845" y="0"/>
                  </a:lnTo>
                  <a:lnTo>
                    <a:pt x="2845" y="33"/>
                  </a:lnTo>
                  <a:lnTo>
                    <a:pt x="2845" y="0"/>
                  </a:lnTo>
                  <a:lnTo>
                    <a:pt x="2905" y="0"/>
                  </a:lnTo>
                  <a:lnTo>
                    <a:pt x="2905" y="33"/>
                  </a:lnTo>
                  <a:lnTo>
                    <a:pt x="2905" y="0"/>
                  </a:lnTo>
                  <a:lnTo>
                    <a:pt x="2968" y="0"/>
                  </a:lnTo>
                  <a:lnTo>
                    <a:pt x="2968" y="33"/>
                  </a:lnTo>
                  <a:lnTo>
                    <a:pt x="2968" y="0"/>
                  </a:lnTo>
                  <a:lnTo>
                    <a:pt x="3028" y="0"/>
                  </a:lnTo>
                  <a:lnTo>
                    <a:pt x="3028" y="33"/>
                  </a:lnTo>
                  <a:lnTo>
                    <a:pt x="3028" y="0"/>
                  </a:lnTo>
                  <a:lnTo>
                    <a:pt x="3088" y="0"/>
                  </a:lnTo>
                  <a:lnTo>
                    <a:pt x="3088" y="33"/>
                  </a:lnTo>
                  <a:lnTo>
                    <a:pt x="3088" y="0"/>
                  </a:lnTo>
                  <a:lnTo>
                    <a:pt x="3148" y="0"/>
                  </a:lnTo>
                  <a:lnTo>
                    <a:pt x="3148" y="79"/>
                  </a:lnTo>
                  <a:lnTo>
                    <a:pt x="3148" y="0"/>
                  </a:lnTo>
                  <a:lnTo>
                    <a:pt x="3208" y="0"/>
                  </a:lnTo>
                  <a:lnTo>
                    <a:pt x="3208" y="33"/>
                  </a:lnTo>
                  <a:lnTo>
                    <a:pt x="3208" y="0"/>
                  </a:lnTo>
                  <a:lnTo>
                    <a:pt x="3268" y="0"/>
                  </a:lnTo>
                  <a:lnTo>
                    <a:pt x="3268" y="33"/>
                  </a:lnTo>
                  <a:lnTo>
                    <a:pt x="3268" y="0"/>
                  </a:lnTo>
                  <a:moveTo>
                    <a:pt x="123" y="2355"/>
                  </a:moveTo>
                  <a:lnTo>
                    <a:pt x="63" y="2355"/>
                  </a:lnTo>
                  <a:lnTo>
                    <a:pt x="63" y="2323"/>
                  </a:lnTo>
                  <a:lnTo>
                    <a:pt x="63" y="2355"/>
                  </a:lnTo>
                  <a:lnTo>
                    <a:pt x="0" y="2355"/>
                  </a:lnTo>
                  <a:lnTo>
                    <a:pt x="0" y="2323"/>
                  </a:lnTo>
                  <a:lnTo>
                    <a:pt x="0" y="2355"/>
                  </a:lnTo>
                  <a:lnTo>
                    <a:pt x="123" y="2355"/>
                  </a:lnTo>
                  <a:lnTo>
                    <a:pt x="123" y="2276"/>
                  </a:lnTo>
                  <a:lnTo>
                    <a:pt x="123" y="2355"/>
                  </a:lnTo>
                  <a:lnTo>
                    <a:pt x="183" y="2355"/>
                  </a:lnTo>
                  <a:lnTo>
                    <a:pt x="183" y="2323"/>
                  </a:lnTo>
                  <a:lnTo>
                    <a:pt x="183" y="2355"/>
                  </a:lnTo>
                  <a:lnTo>
                    <a:pt x="243" y="2355"/>
                  </a:lnTo>
                  <a:lnTo>
                    <a:pt x="243" y="2323"/>
                  </a:lnTo>
                  <a:lnTo>
                    <a:pt x="243" y="2355"/>
                  </a:lnTo>
                  <a:lnTo>
                    <a:pt x="303" y="2355"/>
                  </a:lnTo>
                  <a:lnTo>
                    <a:pt x="303" y="2323"/>
                  </a:lnTo>
                  <a:lnTo>
                    <a:pt x="303" y="2355"/>
                  </a:lnTo>
                  <a:lnTo>
                    <a:pt x="363" y="2355"/>
                  </a:lnTo>
                  <a:lnTo>
                    <a:pt x="363" y="2323"/>
                  </a:lnTo>
                  <a:lnTo>
                    <a:pt x="363" y="2355"/>
                  </a:lnTo>
                  <a:lnTo>
                    <a:pt x="426" y="2355"/>
                  </a:lnTo>
                  <a:lnTo>
                    <a:pt x="426" y="2323"/>
                  </a:lnTo>
                  <a:lnTo>
                    <a:pt x="426" y="2355"/>
                  </a:lnTo>
                  <a:lnTo>
                    <a:pt x="486" y="2355"/>
                  </a:lnTo>
                  <a:lnTo>
                    <a:pt x="486" y="2323"/>
                  </a:lnTo>
                  <a:lnTo>
                    <a:pt x="486" y="2355"/>
                  </a:lnTo>
                  <a:lnTo>
                    <a:pt x="546" y="2355"/>
                  </a:lnTo>
                  <a:lnTo>
                    <a:pt x="546" y="2323"/>
                  </a:lnTo>
                  <a:lnTo>
                    <a:pt x="546" y="2355"/>
                  </a:lnTo>
                  <a:lnTo>
                    <a:pt x="606" y="2355"/>
                  </a:lnTo>
                  <a:lnTo>
                    <a:pt x="606" y="2323"/>
                  </a:lnTo>
                  <a:lnTo>
                    <a:pt x="606" y="2355"/>
                  </a:lnTo>
                  <a:lnTo>
                    <a:pt x="666" y="2355"/>
                  </a:lnTo>
                  <a:lnTo>
                    <a:pt x="666" y="2323"/>
                  </a:lnTo>
                  <a:lnTo>
                    <a:pt x="666" y="2355"/>
                  </a:lnTo>
                  <a:lnTo>
                    <a:pt x="726" y="2355"/>
                  </a:lnTo>
                  <a:lnTo>
                    <a:pt x="726" y="2276"/>
                  </a:lnTo>
                  <a:lnTo>
                    <a:pt x="726" y="2355"/>
                  </a:lnTo>
                  <a:lnTo>
                    <a:pt x="789" y="2355"/>
                  </a:lnTo>
                  <a:lnTo>
                    <a:pt x="789" y="2323"/>
                  </a:lnTo>
                  <a:lnTo>
                    <a:pt x="789" y="2355"/>
                  </a:lnTo>
                  <a:lnTo>
                    <a:pt x="849" y="2355"/>
                  </a:lnTo>
                  <a:lnTo>
                    <a:pt x="849" y="2323"/>
                  </a:lnTo>
                  <a:lnTo>
                    <a:pt x="849" y="2355"/>
                  </a:lnTo>
                  <a:lnTo>
                    <a:pt x="909" y="2355"/>
                  </a:lnTo>
                  <a:lnTo>
                    <a:pt x="909" y="2323"/>
                  </a:lnTo>
                  <a:lnTo>
                    <a:pt x="909" y="2355"/>
                  </a:lnTo>
                  <a:lnTo>
                    <a:pt x="969" y="2355"/>
                  </a:lnTo>
                  <a:lnTo>
                    <a:pt x="969" y="2323"/>
                  </a:lnTo>
                  <a:lnTo>
                    <a:pt x="969" y="2355"/>
                  </a:lnTo>
                  <a:lnTo>
                    <a:pt x="1029" y="2355"/>
                  </a:lnTo>
                  <a:lnTo>
                    <a:pt x="1029" y="2323"/>
                  </a:lnTo>
                  <a:lnTo>
                    <a:pt x="1029" y="2355"/>
                  </a:lnTo>
                  <a:lnTo>
                    <a:pt x="1089" y="2355"/>
                  </a:lnTo>
                  <a:lnTo>
                    <a:pt x="1089" y="2323"/>
                  </a:lnTo>
                  <a:lnTo>
                    <a:pt x="1089" y="2355"/>
                  </a:lnTo>
                  <a:lnTo>
                    <a:pt x="1152" y="2355"/>
                  </a:lnTo>
                  <a:lnTo>
                    <a:pt x="1152" y="2323"/>
                  </a:lnTo>
                  <a:lnTo>
                    <a:pt x="1152" y="2355"/>
                  </a:lnTo>
                  <a:lnTo>
                    <a:pt x="1212" y="2355"/>
                  </a:lnTo>
                  <a:lnTo>
                    <a:pt x="1212" y="2323"/>
                  </a:lnTo>
                  <a:lnTo>
                    <a:pt x="1212" y="2355"/>
                  </a:lnTo>
                  <a:lnTo>
                    <a:pt x="1272" y="2355"/>
                  </a:lnTo>
                  <a:lnTo>
                    <a:pt x="1272" y="2323"/>
                  </a:lnTo>
                  <a:lnTo>
                    <a:pt x="1272" y="2355"/>
                  </a:lnTo>
                  <a:lnTo>
                    <a:pt x="1332" y="2355"/>
                  </a:lnTo>
                  <a:lnTo>
                    <a:pt x="1332" y="2276"/>
                  </a:lnTo>
                  <a:lnTo>
                    <a:pt x="1332" y="2355"/>
                  </a:lnTo>
                  <a:lnTo>
                    <a:pt x="1392" y="2355"/>
                  </a:lnTo>
                  <a:lnTo>
                    <a:pt x="1392" y="2323"/>
                  </a:lnTo>
                  <a:lnTo>
                    <a:pt x="1392" y="2355"/>
                  </a:lnTo>
                  <a:lnTo>
                    <a:pt x="1452" y="2355"/>
                  </a:lnTo>
                  <a:lnTo>
                    <a:pt x="1452" y="2323"/>
                  </a:lnTo>
                  <a:lnTo>
                    <a:pt x="1452" y="2355"/>
                  </a:lnTo>
                  <a:lnTo>
                    <a:pt x="1515" y="2355"/>
                  </a:lnTo>
                  <a:lnTo>
                    <a:pt x="1515" y="2323"/>
                  </a:lnTo>
                  <a:lnTo>
                    <a:pt x="1515" y="2355"/>
                  </a:lnTo>
                  <a:lnTo>
                    <a:pt x="1575" y="2355"/>
                  </a:lnTo>
                  <a:lnTo>
                    <a:pt x="1575" y="2323"/>
                  </a:lnTo>
                  <a:lnTo>
                    <a:pt x="1575" y="2355"/>
                  </a:lnTo>
                  <a:lnTo>
                    <a:pt x="1635" y="2355"/>
                  </a:lnTo>
                  <a:lnTo>
                    <a:pt x="1635" y="2323"/>
                  </a:lnTo>
                  <a:lnTo>
                    <a:pt x="1635" y="2355"/>
                  </a:lnTo>
                  <a:lnTo>
                    <a:pt x="1695" y="2355"/>
                  </a:lnTo>
                  <a:lnTo>
                    <a:pt x="1695" y="2323"/>
                  </a:lnTo>
                  <a:lnTo>
                    <a:pt x="1695" y="2355"/>
                  </a:lnTo>
                  <a:lnTo>
                    <a:pt x="1755" y="2355"/>
                  </a:lnTo>
                  <a:lnTo>
                    <a:pt x="1755" y="2323"/>
                  </a:lnTo>
                  <a:lnTo>
                    <a:pt x="1755" y="2355"/>
                  </a:lnTo>
                  <a:lnTo>
                    <a:pt x="1815" y="2355"/>
                  </a:lnTo>
                  <a:lnTo>
                    <a:pt x="1815" y="2323"/>
                  </a:lnTo>
                  <a:lnTo>
                    <a:pt x="1815" y="2355"/>
                  </a:lnTo>
                  <a:lnTo>
                    <a:pt x="1878" y="2355"/>
                  </a:lnTo>
                  <a:lnTo>
                    <a:pt x="1878" y="2323"/>
                  </a:lnTo>
                  <a:lnTo>
                    <a:pt x="1878" y="2355"/>
                  </a:lnTo>
                  <a:lnTo>
                    <a:pt x="1938" y="2355"/>
                  </a:lnTo>
                  <a:lnTo>
                    <a:pt x="1938" y="2276"/>
                  </a:lnTo>
                  <a:moveTo>
                    <a:pt x="1938" y="2276"/>
                  </a:moveTo>
                  <a:lnTo>
                    <a:pt x="1938" y="2355"/>
                  </a:lnTo>
                  <a:lnTo>
                    <a:pt x="1998" y="2355"/>
                  </a:lnTo>
                  <a:lnTo>
                    <a:pt x="1998" y="2323"/>
                  </a:lnTo>
                  <a:lnTo>
                    <a:pt x="1998" y="2355"/>
                  </a:lnTo>
                  <a:lnTo>
                    <a:pt x="2058" y="2355"/>
                  </a:lnTo>
                  <a:lnTo>
                    <a:pt x="2058" y="2323"/>
                  </a:lnTo>
                  <a:lnTo>
                    <a:pt x="2058" y="2355"/>
                  </a:lnTo>
                  <a:lnTo>
                    <a:pt x="2118" y="2355"/>
                  </a:lnTo>
                  <a:lnTo>
                    <a:pt x="2118" y="2323"/>
                  </a:lnTo>
                  <a:lnTo>
                    <a:pt x="2118" y="2355"/>
                  </a:lnTo>
                  <a:lnTo>
                    <a:pt x="2178" y="2355"/>
                  </a:lnTo>
                  <a:lnTo>
                    <a:pt x="2178" y="2323"/>
                  </a:lnTo>
                  <a:lnTo>
                    <a:pt x="2178" y="2355"/>
                  </a:lnTo>
                  <a:lnTo>
                    <a:pt x="2241" y="2355"/>
                  </a:lnTo>
                  <a:lnTo>
                    <a:pt x="2241" y="2323"/>
                  </a:lnTo>
                  <a:lnTo>
                    <a:pt x="2241" y="2355"/>
                  </a:lnTo>
                  <a:lnTo>
                    <a:pt x="2301" y="2355"/>
                  </a:lnTo>
                  <a:lnTo>
                    <a:pt x="2301" y="2323"/>
                  </a:lnTo>
                  <a:lnTo>
                    <a:pt x="2301" y="2355"/>
                  </a:lnTo>
                  <a:lnTo>
                    <a:pt x="2361" y="2355"/>
                  </a:lnTo>
                  <a:lnTo>
                    <a:pt x="2361" y="2323"/>
                  </a:lnTo>
                  <a:lnTo>
                    <a:pt x="2361" y="2355"/>
                  </a:lnTo>
                  <a:lnTo>
                    <a:pt x="2421" y="2355"/>
                  </a:lnTo>
                  <a:lnTo>
                    <a:pt x="2421" y="2323"/>
                  </a:lnTo>
                  <a:lnTo>
                    <a:pt x="2421" y="2355"/>
                  </a:lnTo>
                  <a:lnTo>
                    <a:pt x="2482" y="2355"/>
                  </a:lnTo>
                  <a:lnTo>
                    <a:pt x="2482" y="2323"/>
                  </a:lnTo>
                  <a:lnTo>
                    <a:pt x="2482" y="2355"/>
                  </a:lnTo>
                  <a:lnTo>
                    <a:pt x="2542" y="2355"/>
                  </a:lnTo>
                  <a:lnTo>
                    <a:pt x="2542" y="2276"/>
                  </a:lnTo>
                  <a:lnTo>
                    <a:pt x="2542" y="2355"/>
                  </a:lnTo>
                  <a:lnTo>
                    <a:pt x="2604" y="2355"/>
                  </a:lnTo>
                  <a:lnTo>
                    <a:pt x="2604" y="2323"/>
                  </a:lnTo>
                  <a:lnTo>
                    <a:pt x="2604" y="2355"/>
                  </a:lnTo>
                  <a:lnTo>
                    <a:pt x="2664" y="2355"/>
                  </a:lnTo>
                  <a:lnTo>
                    <a:pt x="2664" y="2323"/>
                  </a:lnTo>
                  <a:lnTo>
                    <a:pt x="2664" y="2355"/>
                  </a:lnTo>
                  <a:lnTo>
                    <a:pt x="2725" y="2355"/>
                  </a:lnTo>
                  <a:lnTo>
                    <a:pt x="2725" y="2323"/>
                  </a:lnTo>
                  <a:lnTo>
                    <a:pt x="2725" y="2355"/>
                  </a:lnTo>
                  <a:lnTo>
                    <a:pt x="2785" y="2355"/>
                  </a:lnTo>
                  <a:lnTo>
                    <a:pt x="2785" y="2323"/>
                  </a:lnTo>
                  <a:lnTo>
                    <a:pt x="2785" y="2355"/>
                  </a:lnTo>
                  <a:lnTo>
                    <a:pt x="2845" y="2355"/>
                  </a:lnTo>
                  <a:lnTo>
                    <a:pt x="2845" y="2323"/>
                  </a:lnTo>
                  <a:lnTo>
                    <a:pt x="2845" y="2355"/>
                  </a:lnTo>
                  <a:lnTo>
                    <a:pt x="2905" y="2355"/>
                  </a:lnTo>
                  <a:lnTo>
                    <a:pt x="2905" y="2323"/>
                  </a:lnTo>
                  <a:lnTo>
                    <a:pt x="2905" y="2355"/>
                  </a:lnTo>
                  <a:lnTo>
                    <a:pt x="2968" y="2355"/>
                  </a:lnTo>
                  <a:lnTo>
                    <a:pt x="2968" y="2323"/>
                  </a:lnTo>
                  <a:lnTo>
                    <a:pt x="2968" y="2355"/>
                  </a:lnTo>
                  <a:lnTo>
                    <a:pt x="3028" y="2355"/>
                  </a:lnTo>
                  <a:lnTo>
                    <a:pt x="3028" y="2323"/>
                  </a:lnTo>
                  <a:lnTo>
                    <a:pt x="3028" y="2355"/>
                  </a:lnTo>
                  <a:lnTo>
                    <a:pt x="3088" y="2355"/>
                  </a:lnTo>
                  <a:lnTo>
                    <a:pt x="3088" y="2323"/>
                  </a:lnTo>
                  <a:lnTo>
                    <a:pt x="3088" y="2355"/>
                  </a:lnTo>
                  <a:lnTo>
                    <a:pt x="3148" y="2355"/>
                  </a:lnTo>
                  <a:lnTo>
                    <a:pt x="3148" y="2276"/>
                  </a:lnTo>
                  <a:lnTo>
                    <a:pt x="3148" y="2355"/>
                  </a:lnTo>
                  <a:lnTo>
                    <a:pt x="3208" y="2355"/>
                  </a:lnTo>
                  <a:lnTo>
                    <a:pt x="3208" y="2323"/>
                  </a:lnTo>
                  <a:lnTo>
                    <a:pt x="3208" y="2355"/>
                  </a:lnTo>
                  <a:lnTo>
                    <a:pt x="3268" y="2355"/>
                  </a:lnTo>
                  <a:lnTo>
                    <a:pt x="3268" y="2323"/>
                  </a:lnTo>
                  <a:lnTo>
                    <a:pt x="3268" y="2355"/>
                  </a:lnTo>
                  <a:moveTo>
                    <a:pt x="123" y="2355"/>
                  </a:moveTo>
                  <a:lnTo>
                    <a:pt x="63" y="2355"/>
                  </a:lnTo>
                  <a:lnTo>
                    <a:pt x="63" y="2323"/>
                  </a:lnTo>
                  <a:lnTo>
                    <a:pt x="63" y="2355"/>
                  </a:lnTo>
                  <a:lnTo>
                    <a:pt x="0" y="2355"/>
                  </a:lnTo>
                  <a:lnTo>
                    <a:pt x="0" y="2323"/>
                  </a:lnTo>
                  <a:lnTo>
                    <a:pt x="0" y="2355"/>
                  </a:lnTo>
                  <a:lnTo>
                    <a:pt x="123" y="2355"/>
                  </a:lnTo>
                  <a:lnTo>
                    <a:pt x="123" y="2276"/>
                  </a:lnTo>
                  <a:lnTo>
                    <a:pt x="123" y="2355"/>
                  </a:lnTo>
                  <a:lnTo>
                    <a:pt x="183" y="2355"/>
                  </a:lnTo>
                  <a:lnTo>
                    <a:pt x="183" y="2323"/>
                  </a:lnTo>
                  <a:lnTo>
                    <a:pt x="183" y="2355"/>
                  </a:lnTo>
                  <a:lnTo>
                    <a:pt x="243" y="2355"/>
                  </a:lnTo>
                  <a:lnTo>
                    <a:pt x="243" y="2323"/>
                  </a:lnTo>
                  <a:lnTo>
                    <a:pt x="243" y="2355"/>
                  </a:lnTo>
                  <a:lnTo>
                    <a:pt x="303" y="2355"/>
                  </a:lnTo>
                  <a:lnTo>
                    <a:pt x="303" y="2323"/>
                  </a:lnTo>
                  <a:lnTo>
                    <a:pt x="303" y="2355"/>
                  </a:lnTo>
                  <a:lnTo>
                    <a:pt x="363" y="2355"/>
                  </a:lnTo>
                  <a:lnTo>
                    <a:pt x="363" y="2323"/>
                  </a:lnTo>
                  <a:lnTo>
                    <a:pt x="363" y="2355"/>
                  </a:lnTo>
                  <a:lnTo>
                    <a:pt x="426" y="2355"/>
                  </a:lnTo>
                  <a:lnTo>
                    <a:pt x="426" y="2323"/>
                  </a:lnTo>
                  <a:lnTo>
                    <a:pt x="426" y="2355"/>
                  </a:lnTo>
                  <a:lnTo>
                    <a:pt x="486" y="2355"/>
                  </a:lnTo>
                  <a:lnTo>
                    <a:pt x="486" y="2323"/>
                  </a:lnTo>
                  <a:lnTo>
                    <a:pt x="486" y="2355"/>
                  </a:lnTo>
                  <a:lnTo>
                    <a:pt x="546" y="2355"/>
                  </a:lnTo>
                  <a:lnTo>
                    <a:pt x="546" y="2323"/>
                  </a:lnTo>
                  <a:lnTo>
                    <a:pt x="546" y="2355"/>
                  </a:lnTo>
                  <a:lnTo>
                    <a:pt x="606" y="2355"/>
                  </a:lnTo>
                  <a:lnTo>
                    <a:pt x="606" y="2323"/>
                  </a:lnTo>
                  <a:lnTo>
                    <a:pt x="606" y="2355"/>
                  </a:lnTo>
                  <a:lnTo>
                    <a:pt x="666" y="2355"/>
                  </a:lnTo>
                  <a:lnTo>
                    <a:pt x="666" y="2323"/>
                  </a:lnTo>
                  <a:lnTo>
                    <a:pt x="666" y="2355"/>
                  </a:lnTo>
                  <a:lnTo>
                    <a:pt x="726" y="2355"/>
                  </a:lnTo>
                  <a:lnTo>
                    <a:pt x="726" y="2276"/>
                  </a:lnTo>
                  <a:lnTo>
                    <a:pt x="726" y="2355"/>
                  </a:lnTo>
                  <a:lnTo>
                    <a:pt x="789" y="2355"/>
                  </a:lnTo>
                  <a:lnTo>
                    <a:pt x="789" y="2323"/>
                  </a:lnTo>
                  <a:lnTo>
                    <a:pt x="789" y="2355"/>
                  </a:lnTo>
                  <a:lnTo>
                    <a:pt x="849" y="2355"/>
                  </a:lnTo>
                  <a:lnTo>
                    <a:pt x="849" y="2323"/>
                  </a:lnTo>
                  <a:lnTo>
                    <a:pt x="849" y="2355"/>
                  </a:lnTo>
                  <a:lnTo>
                    <a:pt x="909" y="2355"/>
                  </a:lnTo>
                  <a:lnTo>
                    <a:pt x="909" y="2323"/>
                  </a:lnTo>
                  <a:lnTo>
                    <a:pt x="909" y="2355"/>
                  </a:lnTo>
                  <a:lnTo>
                    <a:pt x="969" y="2355"/>
                  </a:lnTo>
                  <a:lnTo>
                    <a:pt x="969" y="2323"/>
                  </a:lnTo>
                  <a:lnTo>
                    <a:pt x="969" y="2355"/>
                  </a:lnTo>
                  <a:lnTo>
                    <a:pt x="1029" y="2355"/>
                  </a:lnTo>
                  <a:lnTo>
                    <a:pt x="1029" y="2323"/>
                  </a:lnTo>
                  <a:lnTo>
                    <a:pt x="1029" y="2355"/>
                  </a:lnTo>
                  <a:lnTo>
                    <a:pt x="1089" y="2355"/>
                  </a:lnTo>
                  <a:lnTo>
                    <a:pt x="1089" y="2323"/>
                  </a:lnTo>
                  <a:lnTo>
                    <a:pt x="1089" y="2355"/>
                  </a:lnTo>
                  <a:lnTo>
                    <a:pt x="1152" y="2355"/>
                  </a:lnTo>
                  <a:lnTo>
                    <a:pt x="1152" y="2323"/>
                  </a:lnTo>
                  <a:lnTo>
                    <a:pt x="1152" y="2355"/>
                  </a:lnTo>
                  <a:lnTo>
                    <a:pt x="1212" y="2355"/>
                  </a:lnTo>
                  <a:lnTo>
                    <a:pt x="1212" y="2323"/>
                  </a:lnTo>
                  <a:lnTo>
                    <a:pt x="1212" y="2355"/>
                  </a:lnTo>
                  <a:lnTo>
                    <a:pt x="1272" y="2355"/>
                  </a:lnTo>
                  <a:lnTo>
                    <a:pt x="1272" y="2323"/>
                  </a:lnTo>
                  <a:lnTo>
                    <a:pt x="1272" y="2355"/>
                  </a:lnTo>
                  <a:lnTo>
                    <a:pt x="1332" y="2355"/>
                  </a:lnTo>
                  <a:lnTo>
                    <a:pt x="1332" y="2276"/>
                  </a:lnTo>
                  <a:lnTo>
                    <a:pt x="1332" y="2355"/>
                  </a:lnTo>
                  <a:lnTo>
                    <a:pt x="1392" y="2355"/>
                  </a:lnTo>
                  <a:lnTo>
                    <a:pt x="1392" y="2323"/>
                  </a:lnTo>
                  <a:lnTo>
                    <a:pt x="1392" y="2355"/>
                  </a:lnTo>
                  <a:lnTo>
                    <a:pt x="1452" y="2355"/>
                  </a:lnTo>
                  <a:lnTo>
                    <a:pt x="1452" y="2323"/>
                  </a:lnTo>
                  <a:lnTo>
                    <a:pt x="1452" y="2355"/>
                  </a:lnTo>
                  <a:lnTo>
                    <a:pt x="1515" y="2355"/>
                  </a:lnTo>
                  <a:lnTo>
                    <a:pt x="1515" y="2323"/>
                  </a:lnTo>
                  <a:lnTo>
                    <a:pt x="1515" y="2355"/>
                  </a:lnTo>
                  <a:lnTo>
                    <a:pt x="1575" y="2355"/>
                  </a:lnTo>
                  <a:lnTo>
                    <a:pt x="1575" y="2323"/>
                  </a:lnTo>
                  <a:lnTo>
                    <a:pt x="1575" y="2355"/>
                  </a:lnTo>
                  <a:lnTo>
                    <a:pt x="1635" y="2355"/>
                  </a:lnTo>
                  <a:lnTo>
                    <a:pt x="1635" y="2323"/>
                  </a:lnTo>
                  <a:lnTo>
                    <a:pt x="1635" y="2355"/>
                  </a:lnTo>
                  <a:lnTo>
                    <a:pt x="1695" y="2355"/>
                  </a:lnTo>
                  <a:lnTo>
                    <a:pt x="1695" y="2323"/>
                  </a:lnTo>
                  <a:lnTo>
                    <a:pt x="1695" y="2355"/>
                  </a:lnTo>
                  <a:lnTo>
                    <a:pt x="1755" y="2355"/>
                  </a:lnTo>
                  <a:lnTo>
                    <a:pt x="1755" y="2323"/>
                  </a:lnTo>
                  <a:lnTo>
                    <a:pt x="1755" y="2355"/>
                  </a:lnTo>
                  <a:lnTo>
                    <a:pt x="1815" y="2355"/>
                  </a:lnTo>
                  <a:lnTo>
                    <a:pt x="1815" y="2323"/>
                  </a:lnTo>
                  <a:lnTo>
                    <a:pt x="1815" y="2355"/>
                  </a:lnTo>
                  <a:lnTo>
                    <a:pt x="1878" y="2355"/>
                  </a:lnTo>
                  <a:lnTo>
                    <a:pt x="1878" y="2323"/>
                  </a:lnTo>
                  <a:lnTo>
                    <a:pt x="1878" y="2355"/>
                  </a:lnTo>
                  <a:lnTo>
                    <a:pt x="1938" y="2355"/>
                  </a:lnTo>
                  <a:lnTo>
                    <a:pt x="1938" y="2276"/>
                  </a:lnTo>
                  <a:moveTo>
                    <a:pt x="1938" y="2276"/>
                  </a:moveTo>
                  <a:lnTo>
                    <a:pt x="1938" y="2355"/>
                  </a:lnTo>
                  <a:lnTo>
                    <a:pt x="1998" y="2355"/>
                  </a:lnTo>
                  <a:lnTo>
                    <a:pt x="1998" y="2323"/>
                  </a:lnTo>
                  <a:lnTo>
                    <a:pt x="1998" y="2355"/>
                  </a:lnTo>
                  <a:lnTo>
                    <a:pt x="2058" y="2355"/>
                  </a:lnTo>
                  <a:lnTo>
                    <a:pt x="2058" y="2323"/>
                  </a:lnTo>
                  <a:lnTo>
                    <a:pt x="2058" y="2355"/>
                  </a:lnTo>
                  <a:lnTo>
                    <a:pt x="2118" y="2355"/>
                  </a:lnTo>
                  <a:lnTo>
                    <a:pt x="2118" y="2323"/>
                  </a:lnTo>
                  <a:lnTo>
                    <a:pt x="2118" y="2355"/>
                  </a:lnTo>
                  <a:lnTo>
                    <a:pt x="2178" y="2355"/>
                  </a:lnTo>
                  <a:lnTo>
                    <a:pt x="2178" y="2323"/>
                  </a:lnTo>
                  <a:lnTo>
                    <a:pt x="2178" y="2355"/>
                  </a:lnTo>
                  <a:lnTo>
                    <a:pt x="2241" y="2355"/>
                  </a:lnTo>
                  <a:lnTo>
                    <a:pt x="2241" y="2323"/>
                  </a:lnTo>
                  <a:lnTo>
                    <a:pt x="2241" y="2355"/>
                  </a:lnTo>
                  <a:lnTo>
                    <a:pt x="2301" y="2355"/>
                  </a:lnTo>
                  <a:lnTo>
                    <a:pt x="2301" y="2323"/>
                  </a:lnTo>
                  <a:lnTo>
                    <a:pt x="2301" y="2355"/>
                  </a:lnTo>
                  <a:lnTo>
                    <a:pt x="2361" y="2355"/>
                  </a:lnTo>
                  <a:lnTo>
                    <a:pt x="2361" y="2323"/>
                  </a:lnTo>
                  <a:lnTo>
                    <a:pt x="2361" y="2355"/>
                  </a:lnTo>
                  <a:lnTo>
                    <a:pt x="2421" y="2355"/>
                  </a:lnTo>
                  <a:lnTo>
                    <a:pt x="2421" y="2323"/>
                  </a:lnTo>
                  <a:lnTo>
                    <a:pt x="2421" y="2355"/>
                  </a:lnTo>
                  <a:lnTo>
                    <a:pt x="2482" y="2355"/>
                  </a:lnTo>
                  <a:lnTo>
                    <a:pt x="2482" y="2323"/>
                  </a:lnTo>
                  <a:lnTo>
                    <a:pt x="2482" y="2355"/>
                  </a:lnTo>
                  <a:lnTo>
                    <a:pt x="2542" y="2355"/>
                  </a:lnTo>
                  <a:lnTo>
                    <a:pt x="2542" y="2276"/>
                  </a:lnTo>
                  <a:lnTo>
                    <a:pt x="2542" y="2355"/>
                  </a:lnTo>
                  <a:lnTo>
                    <a:pt x="2604" y="2355"/>
                  </a:lnTo>
                  <a:lnTo>
                    <a:pt x="2604" y="2323"/>
                  </a:lnTo>
                  <a:lnTo>
                    <a:pt x="2604" y="2355"/>
                  </a:lnTo>
                  <a:lnTo>
                    <a:pt x="2664" y="2355"/>
                  </a:lnTo>
                  <a:lnTo>
                    <a:pt x="2664" y="2323"/>
                  </a:lnTo>
                  <a:lnTo>
                    <a:pt x="2664" y="2355"/>
                  </a:lnTo>
                  <a:lnTo>
                    <a:pt x="2725" y="2355"/>
                  </a:lnTo>
                  <a:lnTo>
                    <a:pt x="2725" y="2323"/>
                  </a:lnTo>
                  <a:lnTo>
                    <a:pt x="2725" y="2355"/>
                  </a:lnTo>
                  <a:lnTo>
                    <a:pt x="2785" y="2355"/>
                  </a:lnTo>
                  <a:lnTo>
                    <a:pt x="2785" y="2323"/>
                  </a:lnTo>
                  <a:lnTo>
                    <a:pt x="2785" y="2355"/>
                  </a:lnTo>
                  <a:lnTo>
                    <a:pt x="2845" y="2355"/>
                  </a:lnTo>
                  <a:lnTo>
                    <a:pt x="2845" y="2323"/>
                  </a:lnTo>
                  <a:lnTo>
                    <a:pt x="2845" y="2355"/>
                  </a:lnTo>
                  <a:lnTo>
                    <a:pt x="2905" y="2355"/>
                  </a:lnTo>
                  <a:lnTo>
                    <a:pt x="2905" y="2323"/>
                  </a:lnTo>
                  <a:lnTo>
                    <a:pt x="2905" y="2355"/>
                  </a:lnTo>
                  <a:lnTo>
                    <a:pt x="2968" y="2355"/>
                  </a:lnTo>
                  <a:lnTo>
                    <a:pt x="2968" y="2323"/>
                  </a:lnTo>
                  <a:lnTo>
                    <a:pt x="2968" y="2355"/>
                  </a:lnTo>
                  <a:lnTo>
                    <a:pt x="3028" y="2355"/>
                  </a:lnTo>
                  <a:lnTo>
                    <a:pt x="3028" y="2323"/>
                  </a:lnTo>
                  <a:lnTo>
                    <a:pt x="3028" y="2355"/>
                  </a:lnTo>
                  <a:lnTo>
                    <a:pt x="3088" y="2355"/>
                  </a:lnTo>
                  <a:lnTo>
                    <a:pt x="3088" y="2323"/>
                  </a:lnTo>
                  <a:lnTo>
                    <a:pt x="3088" y="2355"/>
                  </a:lnTo>
                  <a:lnTo>
                    <a:pt x="3148" y="2355"/>
                  </a:lnTo>
                  <a:lnTo>
                    <a:pt x="3148" y="2276"/>
                  </a:lnTo>
                  <a:lnTo>
                    <a:pt x="3148" y="2355"/>
                  </a:lnTo>
                  <a:lnTo>
                    <a:pt x="3208" y="2355"/>
                  </a:lnTo>
                  <a:lnTo>
                    <a:pt x="3208" y="2323"/>
                  </a:lnTo>
                  <a:lnTo>
                    <a:pt x="3208" y="2355"/>
                  </a:lnTo>
                  <a:lnTo>
                    <a:pt x="3268" y="2355"/>
                  </a:lnTo>
                  <a:lnTo>
                    <a:pt x="3268" y="2323"/>
                  </a:lnTo>
                  <a:lnTo>
                    <a:pt x="3268" y="2355"/>
                  </a:lnTo>
                  <a:moveTo>
                    <a:pt x="0" y="2355"/>
                  </a:moveTo>
                  <a:lnTo>
                    <a:pt x="0" y="0"/>
                  </a:lnTo>
                  <a:moveTo>
                    <a:pt x="3268" y="2355"/>
                  </a:moveTo>
                  <a:lnTo>
                    <a:pt x="3268" y="0"/>
                  </a:lnTo>
                  <a:moveTo>
                    <a:pt x="0" y="0"/>
                  </a:moveTo>
                  <a:lnTo>
                    <a:pt x="3268" y="0"/>
                  </a:lnTo>
                  <a:moveTo>
                    <a:pt x="0" y="2355"/>
                  </a:moveTo>
                  <a:lnTo>
                    <a:pt x="3268" y="2355"/>
                  </a:lnTo>
                </a:path>
              </a:pathLst>
            </a:custGeom>
            <a:noFill/>
            <a:ln w="1524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2" name="Freeform 78"/>
            <p:cNvSpPr>
              <a:spLocks/>
            </p:cNvSpPr>
            <p:nvPr/>
          </p:nvSpPr>
          <p:spPr bwMode="auto">
            <a:xfrm>
              <a:off x="966" y="2669"/>
              <a:ext cx="60" cy="79"/>
            </a:xfrm>
            <a:custGeom>
              <a:avLst/>
              <a:gdLst>
                <a:gd name="T0" fmla="*/ 60 w 60"/>
                <a:gd name="T1" fmla="*/ 54 h 79"/>
                <a:gd name="T2" fmla="*/ 60 w 60"/>
                <a:gd name="T3" fmla="*/ 0 h 79"/>
                <a:gd name="T4" fmla="*/ 0 w 60"/>
                <a:gd name="T5" fmla="*/ 24 h 79"/>
                <a:gd name="T6" fmla="*/ 0 w 60"/>
                <a:gd name="T7" fmla="*/ 79 h 79"/>
                <a:gd name="T8" fmla="*/ 60 w 60"/>
                <a:gd name="T9" fmla="*/ 5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9">
                  <a:moveTo>
                    <a:pt x="60" y="54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3" name="Freeform 79"/>
            <p:cNvSpPr>
              <a:spLocks/>
            </p:cNvSpPr>
            <p:nvPr/>
          </p:nvSpPr>
          <p:spPr bwMode="auto">
            <a:xfrm>
              <a:off x="1026" y="2663"/>
              <a:ext cx="60" cy="60"/>
            </a:xfrm>
            <a:custGeom>
              <a:avLst/>
              <a:gdLst>
                <a:gd name="T0" fmla="*/ 60 w 60"/>
                <a:gd name="T1" fmla="*/ 58 h 60"/>
                <a:gd name="T2" fmla="*/ 60 w 60"/>
                <a:gd name="T3" fmla="*/ 0 h 60"/>
                <a:gd name="T4" fmla="*/ 0 w 60"/>
                <a:gd name="T5" fmla="*/ 6 h 60"/>
                <a:gd name="T6" fmla="*/ 0 w 60"/>
                <a:gd name="T7" fmla="*/ 60 h 60"/>
                <a:gd name="T8" fmla="*/ 60 w 60"/>
                <a:gd name="T9" fmla="*/ 5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60" y="58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60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4" name="Freeform 80"/>
            <p:cNvSpPr>
              <a:spLocks/>
            </p:cNvSpPr>
            <p:nvPr/>
          </p:nvSpPr>
          <p:spPr bwMode="auto">
            <a:xfrm>
              <a:off x="1086" y="2639"/>
              <a:ext cx="60" cy="82"/>
            </a:xfrm>
            <a:custGeom>
              <a:avLst/>
              <a:gdLst>
                <a:gd name="T0" fmla="*/ 60 w 60"/>
                <a:gd name="T1" fmla="*/ 60 h 82"/>
                <a:gd name="T2" fmla="*/ 60 w 60"/>
                <a:gd name="T3" fmla="*/ 0 h 82"/>
                <a:gd name="T4" fmla="*/ 0 w 60"/>
                <a:gd name="T5" fmla="*/ 24 h 82"/>
                <a:gd name="T6" fmla="*/ 0 w 60"/>
                <a:gd name="T7" fmla="*/ 82 h 82"/>
                <a:gd name="T8" fmla="*/ 60 w 60"/>
                <a:gd name="T9" fmla="*/ 6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82">
                  <a:moveTo>
                    <a:pt x="60" y="60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8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5" name="Freeform 81"/>
            <p:cNvSpPr>
              <a:spLocks/>
            </p:cNvSpPr>
            <p:nvPr/>
          </p:nvSpPr>
          <p:spPr bwMode="auto">
            <a:xfrm>
              <a:off x="1146" y="2606"/>
              <a:ext cx="60" cy="93"/>
            </a:xfrm>
            <a:custGeom>
              <a:avLst/>
              <a:gdLst>
                <a:gd name="T0" fmla="*/ 60 w 60"/>
                <a:gd name="T1" fmla="*/ 63 h 93"/>
                <a:gd name="T2" fmla="*/ 60 w 60"/>
                <a:gd name="T3" fmla="*/ 0 h 93"/>
                <a:gd name="T4" fmla="*/ 0 w 60"/>
                <a:gd name="T5" fmla="*/ 33 h 93"/>
                <a:gd name="T6" fmla="*/ 0 w 60"/>
                <a:gd name="T7" fmla="*/ 93 h 93"/>
                <a:gd name="T8" fmla="*/ 60 w 60"/>
                <a:gd name="T9" fmla="*/ 6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3">
                  <a:moveTo>
                    <a:pt x="60" y="63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6" name="Freeform 82"/>
            <p:cNvSpPr>
              <a:spLocks/>
            </p:cNvSpPr>
            <p:nvPr/>
          </p:nvSpPr>
          <p:spPr bwMode="auto">
            <a:xfrm>
              <a:off x="1206" y="2571"/>
              <a:ext cx="63" cy="98"/>
            </a:xfrm>
            <a:custGeom>
              <a:avLst/>
              <a:gdLst>
                <a:gd name="T0" fmla="*/ 63 w 63"/>
                <a:gd name="T1" fmla="*/ 65 h 98"/>
                <a:gd name="T2" fmla="*/ 63 w 63"/>
                <a:gd name="T3" fmla="*/ 0 h 98"/>
                <a:gd name="T4" fmla="*/ 0 w 63"/>
                <a:gd name="T5" fmla="*/ 35 h 98"/>
                <a:gd name="T6" fmla="*/ 0 w 63"/>
                <a:gd name="T7" fmla="*/ 98 h 98"/>
                <a:gd name="T8" fmla="*/ 63 w 63"/>
                <a:gd name="T9" fmla="*/ 6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8">
                  <a:moveTo>
                    <a:pt x="63" y="65"/>
                  </a:moveTo>
                  <a:lnTo>
                    <a:pt x="63" y="0"/>
                  </a:lnTo>
                  <a:lnTo>
                    <a:pt x="0" y="35"/>
                  </a:lnTo>
                  <a:lnTo>
                    <a:pt x="0" y="98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7" name="Freeform 83"/>
            <p:cNvSpPr>
              <a:spLocks/>
            </p:cNvSpPr>
            <p:nvPr/>
          </p:nvSpPr>
          <p:spPr bwMode="auto">
            <a:xfrm>
              <a:off x="1269" y="2538"/>
              <a:ext cx="60" cy="98"/>
            </a:xfrm>
            <a:custGeom>
              <a:avLst/>
              <a:gdLst>
                <a:gd name="T0" fmla="*/ 60 w 60"/>
                <a:gd name="T1" fmla="*/ 68 h 98"/>
                <a:gd name="T2" fmla="*/ 60 w 60"/>
                <a:gd name="T3" fmla="*/ 0 h 98"/>
                <a:gd name="T4" fmla="*/ 0 w 60"/>
                <a:gd name="T5" fmla="*/ 33 h 98"/>
                <a:gd name="T6" fmla="*/ 0 w 60"/>
                <a:gd name="T7" fmla="*/ 98 h 98"/>
                <a:gd name="T8" fmla="*/ 60 w 60"/>
                <a:gd name="T9" fmla="*/ 6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8">
                  <a:moveTo>
                    <a:pt x="60" y="68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8" name="Freeform 84"/>
            <p:cNvSpPr>
              <a:spLocks/>
            </p:cNvSpPr>
            <p:nvPr/>
          </p:nvSpPr>
          <p:spPr bwMode="auto">
            <a:xfrm>
              <a:off x="1329" y="2502"/>
              <a:ext cx="60" cy="104"/>
            </a:xfrm>
            <a:custGeom>
              <a:avLst/>
              <a:gdLst>
                <a:gd name="T0" fmla="*/ 60 w 60"/>
                <a:gd name="T1" fmla="*/ 71 h 104"/>
                <a:gd name="T2" fmla="*/ 60 w 60"/>
                <a:gd name="T3" fmla="*/ 0 h 104"/>
                <a:gd name="T4" fmla="*/ 0 w 60"/>
                <a:gd name="T5" fmla="*/ 36 h 104"/>
                <a:gd name="T6" fmla="*/ 0 w 60"/>
                <a:gd name="T7" fmla="*/ 104 h 104"/>
                <a:gd name="T8" fmla="*/ 60 w 60"/>
                <a:gd name="T9" fmla="*/ 7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71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69" name="Freeform 85"/>
            <p:cNvSpPr>
              <a:spLocks/>
            </p:cNvSpPr>
            <p:nvPr/>
          </p:nvSpPr>
          <p:spPr bwMode="auto">
            <a:xfrm>
              <a:off x="1389" y="2478"/>
              <a:ext cx="60" cy="95"/>
            </a:xfrm>
            <a:custGeom>
              <a:avLst/>
              <a:gdLst>
                <a:gd name="T0" fmla="*/ 60 w 60"/>
                <a:gd name="T1" fmla="*/ 73 h 95"/>
                <a:gd name="T2" fmla="*/ 60 w 60"/>
                <a:gd name="T3" fmla="*/ 0 h 95"/>
                <a:gd name="T4" fmla="*/ 0 w 60"/>
                <a:gd name="T5" fmla="*/ 24 h 95"/>
                <a:gd name="T6" fmla="*/ 0 w 60"/>
                <a:gd name="T7" fmla="*/ 95 h 95"/>
                <a:gd name="T8" fmla="*/ 60 w 60"/>
                <a:gd name="T9" fmla="*/ 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5">
                  <a:moveTo>
                    <a:pt x="60" y="73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9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0" name="Freeform 86"/>
            <p:cNvSpPr>
              <a:spLocks/>
            </p:cNvSpPr>
            <p:nvPr/>
          </p:nvSpPr>
          <p:spPr bwMode="auto">
            <a:xfrm>
              <a:off x="1449" y="2437"/>
              <a:ext cx="60" cy="114"/>
            </a:xfrm>
            <a:custGeom>
              <a:avLst/>
              <a:gdLst>
                <a:gd name="T0" fmla="*/ 60 w 60"/>
                <a:gd name="T1" fmla="*/ 79 h 114"/>
                <a:gd name="T2" fmla="*/ 60 w 60"/>
                <a:gd name="T3" fmla="*/ 0 h 114"/>
                <a:gd name="T4" fmla="*/ 0 w 60"/>
                <a:gd name="T5" fmla="*/ 41 h 114"/>
                <a:gd name="T6" fmla="*/ 0 w 60"/>
                <a:gd name="T7" fmla="*/ 114 h 114"/>
                <a:gd name="T8" fmla="*/ 60 w 60"/>
                <a:gd name="T9" fmla="*/ 7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4">
                  <a:moveTo>
                    <a:pt x="60" y="79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14"/>
                  </a:lnTo>
                  <a:lnTo>
                    <a:pt x="60" y="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1" name="Freeform 87"/>
            <p:cNvSpPr>
              <a:spLocks/>
            </p:cNvSpPr>
            <p:nvPr/>
          </p:nvSpPr>
          <p:spPr bwMode="auto">
            <a:xfrm>
              <a:off x="1509" y="2388"/>
              <a:ext cx="60" cy="128"/>
            </a:xfrm>
            <a:custGeom>
              <a:avLst/>
              <a:gdLst>
                <a:gd name="T0" fmla="*/ 60 w 60"/>
                <a:gd name="T1" fmla="*/ 82 h 128"/>
                <a:gd name="T2" fmla="*/ 60 w 60"/>
                <a:gd name="T3" fmla="*/ 0 h 128"/>
                <a:gd name="T4" fmla="*/ 0 w 60"/>
                <a:gd name="T5" fmla="*/ 49 h 128"/>
                <a:gd name="T6" fmla="*/ 0 w 60"/>
                <a:gd name="T7" fmla="*/ 128 h 128"/>
                <a:gd name="T8" fmla="*/ 60 w 60"/>
                <a:gd name="T9" fmla="*/ 82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82"/>
                  </a:moveTo>
                  <a:lnTo>
                    <a:pt x="60" y="0"/>
                  </a:lnTo>
                  <a:lnTo>
                    <a:pt x="0" y="49"/>
                  </a:lnTo>
                  <a:lnTo>
                    <a:pt x="0" y="128"/>
                  </a:lnTo>
                  <a:lnTo>
                    <a:pt x="60" y="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2" name="Freeform 88"/>
            <p:cNvSpPr>
              <a:spLocks/>
            </p:cNvSpPr>
            <p:nvPr/>
          </p:nvSpPr>
          <p:spPr bwMode="auto">
            <a:xfrm>
              <a:off x="1569" y="2325"/>
              <a:ext cx="63" cy="145"/>
            </a:xfrm>
            <a:custGeom>
              <a:avLst/>
              <a:gdLst>
                <a:gd name="T0" fmla="*/ 63 w 63"/>
                <a:gd name="T1" fmla="*/ 90 h 145"/>
                <a:gd name="T2" fmla="*/ 63 w 63"/>
                <a:gd name="T3" fmla="*/ 0 h 145"/>
                <a:gd name="T4" fmla="*/ 0 w 63"/>
                <a:gd name="T5" fmla="*/ 63 h 145"/>
                <a:gd name="T6" fmla="*/ 0 w 63"/>
                <a:gd name="T7" fmla="*/ 145 h 145"/>
                <a:gd name="T8" fmla="*/ 63 w 63"/>
                <a:gd name="T9" fmla="*/ 9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45">
                  <a:moveTo>
                    <a:pt x="63" y="90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45"/>
                  </a:lnTo>
                  <a:lnTo>
                    <a:pt x="63" y="9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3" name="Freeform 89"/>
            <p:cNvSpPr>
              <a:spLocks/>
            </p:cNvSpPr>
            <p:nvPr/>
          </p:nvSpPr>
          <p:spPr bwMode="auto">
            <a:xfrm>
              <a:off x="1632" y="2289"/>
              <a:ext cx="60" cy="126"/>
            </a:xfrm>
            <a:custGeom>
              <a:avLst/>
              <a:gdLst>
                <a:gd name="T0" fmla="*/ 60 w 60"/>
                <a:gd name="T1" fmla="*/ 93 h 126"/>
                <a:gd name="T2" fmla="*/ 60 w 60"/>
                <a:gd name="T3" fmla="*/ 0 h 126"/>
                <a:gd name="T4" fmla="*/ 0 w 60"/>
                <a:gd name="T5" fmla="*/ 36 h 126"/>
                <a:gd name="T6" fmla="*/ 0 w 60"/>
                <a:gd name="T7" fmla="*/ 126 h 126"/>
                <a:gd name="T8" fmla="*/ 60 w 60"/>
                <a:gd name="T9" fmla="*/ 93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6">
                  <a:moveTo>
                    <a:pt x="60" y="93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26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4" name="Freeform 90"/>
            <p:cNvSpPr>
              <a:spLocks/>
            </p:cNvSpPr>
            <p:nvPr/>
          </p:nvSpPr>
          <p:spPr bwMode="auto">
            <a:xfrm>
              <a:off x="1692" y="2251"/>
              <a:ext cx="60" cy="131"/>
            </a:xfrm>
            <a:custGeom>
              <a:avLst/>
              <a:gdLst>
                <a:gd name="T0" fmla="*/ 60 w 60"/>
                <a:gd name="T1" fmla="*/ 96 h 131"/>
                <a:gd name="T2" fmla="*/ 60 w 60"/>
                <a:gd name="T3" fmla="*/ 0 h 131"/>
                <a:gd name="T4" fmla="*/ 0 w 60"/>
                <a:gd name="T5" fmla="*/ 38 h 131"/>
                <a:gd name="T6" fmla="*/ 0 w 60"/>
                <a:gd name="T7" fmla="*/ 131 h 131"/>
                <a:gd name="T8" fmla="*/ 60 w 60"/>
                <a:gd name="T9" fmla="*/ 9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1">
                  <a:moveTo>
                    <a:pt x="60" y="96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31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5" name="Freeform 91"/>
            <p:cNvSpPr>
              <a:spLocks/>
            </p:cNvSpPr>
            <p:nvPr/>
          </p:nvSpPr>
          <p:spPr bwMode="auto">
            <a:xfrm>
              <a:off x="1752" y="2197"/>
              <a:ext cx="60" cy="150"/>
            </a:xfrm>
            <a:custGeom>
              <a:avLst/>
              <a:gdLst>
                <a:gd name="T0" fmla="*/ 60 w 60"/>
                <a:gd name="T1" fmla="*/ 101 h 150"/>
                <a:gd name="T2" fmla="*/ 60 w 60"/>
                <a:gd name="T3" fmla="*/ 0 h 150"/>
                <a:gd name="T4" fmla="*/ 0 w 60"/>
                <a:gd name="T5" fmla="*/ 54 h 150"/>
                <a:gd name="T6" fmla="*/ 0 w 60"/>
                <a:gd name="T7" fmla="*/ 150 h 150"/>
                <a:gd name="T8" fmla="*/ 60 w 60"/>
                <a:gd name="T9" fmla="*/ 101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01"/>
                  </a:moveTo>
                  <a:lnTo>
                    <a:pt x="60" y="0"/>
                  </a:lnTo>
                  <a:lnTo>
                    <a:pt x="0" y="54"/>
                  </a:lnTo>
                  <a:lnTo>
                    <a:pt x="0" y="150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6" name="Freeform 92"/>
            <p:cNvSpPr>
              <a:spLocks/>
            </p:cNvSpPr>
            <p:nvPr/>
          </p:nvSpPr>
          <p:spPr bwMode="auto">
            <a:xfrm>
              <a:off x="1812" y="2194"/>
              <a:ext cx="60" cy="104"/>
            </a:xfrm>
            <a:custGeom>
              <a:avLst/>
              <a:gdLst>
                <a:gd name="T0" fmla="*/ 60 w 60"/>
                <a:gd name="T1" fmla="*/ 101 h 104"/>
                <a:gd name="T2" fmla="*/ 60 w 60"/>
                <a:gd name="T3" fmla="*/ 0 h 104"/>
                <a:gd name="T4" fmla="*/ 0 w 60"/>
                <a:gd name="T5" fmla="*/ 3 h 104"/>
                <a:gd name="T6" fmla="*/ 0 w 60"/>
                <a:gd name="T7" fmla="*/ 104 h 104"/>
                <a:gd name="T8" fmla="*/ 60 w 60"/>
                <a:gd name="T9" fmla="*/ 10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101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104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7" name="Freeform 93"/>
            <p:cNvSpPr>
              <a:spLocks/>
            </p:cNvSpPr>
            <p:nvPr/>
          </p:nvSpPr>
          <p:spPr bwMode="auto">
            <a:xfrm>
              <a:off x="1872" y="2194"/>
              <a:ext cx="60" cy="109"/>
            </a:xfrm>
            <a:custGeom>
              <a:avLst/>
              <a:gdLst>
                <a:gd name="T0" fmla="*/ 60 w 60"/>
                <a:gd name="T1" fmla="*/ 109 h 109"/>
                <a:gd name="T2" fmla="*/ 60 w 60"/>
                <a:gd name="T3" fmla="*/ 8 h 109"/>
                <a:gd name="T4" fmla="*/ 0 w 60"/>
                <a:gd name="T5" fmla="*/ 0 h 109"/>
                <a:gd name="T6" fmla="*/ 0 w 60"/>
                <a:gd name="T7" fmla="*/ 101 h 109"/>
                <a:gd name="T8" fmla="*/ 60 w 60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9">
                  <a:moveTo>
                    <a:pt x="60" y="109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8" name="Freeform 94"/>
            <p:cNvSpPr>
              <a:spLocks/>
            </p:cNvSpPr>
            <p:nvPr/>
          </p:nvSpPr>
          <p:spPr bwMode="auto">
            <a:xfrm>
              <a:off x="1932" y="2139"/>
              <a:ext cx="63" cy="164"/>
            </a:xfrm>
            <a:custGeom>
              <a:avLst/>
              <a:gdLst>
                <a:gd name="T0" fmla="*/ 63 w 63"/>
                <a:gd name="T1" fmla="*/ 107 h 164"/>
                <a:gd name="T2" fmla="*/ 63 w 63"/>
                <a:gd name="T3" fmla="*/ 0 h 164"/>
                <a:gd name="T4" fmla="*/ 0 w 63"/>
                <a:gd name="T5" fmla="*/ 63 h 164"/>
                <a:gd name="T6" fmla="*/ 0 w 63"/>
                <a:gd name="T7" fmla="*/ 164 h 164"/>
                <a:gd name="T8" fmla="*/ 63 w 63"/>
                <a:gd name="T9" fmla="*/ 10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4">
                  <a:moveTo>
                    <a:pt x="63" y="107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64"/>
                  </a:lnTo>
                  <a:lnTo>
                    <a:pt x="63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79" name="Freeform 95"/>
            <p:cNvSpPr>
              <a:spLocks/>
            </p:cNvSpPr>
            <p:nvPr/>
          </p:nvSpPr>
          <p:spPr bwMode="auto">
            <a:xfrm>
              <a:off x="1995" y="2109"/>
              <a:ext cx="60" cy="137"/>
            </a:xfrm>
            <a:custGeom>
              <a:avLst/>
              <a:gdLst>
                <a:gd name="T0" fmla="*/ 60 w 60"/>
                <a:gd name="T1" fmla="*/ 109 h 137"/>
                <a:gd name="T2" fmla="*/ 60 w 60"/>
                <a:gd name="T3" fmla="*/ 0 h 137"/>
                <a:gd name="T4" fmla="*/ 0 w 60"/>
                <a:gd name="T5" fmla="*/ 30 h 137"/>
                <a:gd name="T6" fmla="*/ 0 w 60"/>
                <a:gd name="T7" fmla="*/ 137 h 137"/>
                <a:gd name="T8" fmla="*/ 60 w 60"/>
                <a:gd name="T9" fmla="*/ 10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7">
                  <a:moveTo>
                    <a:pt x="60" y="109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37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0" name="Freeform 96"/>
            <p:cNvSpPr>
              <a:spLocks/>
            </p:cNvSpPr>
            <p:nvPr/>
          </p:nvSpPr>
          <p:spPr bwMode="auto">
            <a:xfrm>
              <a:off x="2055" y="2093"/>
              <a:ext cx="60" cy="125"/>
            </a:xfrm>
            <a:custGeom>
              <a:avLst/>
              <a:gdLst>
                <a:gd name="T0" fmla="*/ 60 w 60"/>
                <a:gd name="T1" fmla="*/ 112 h 125"/>
                <a:gd name="T2" fmla="*/ 60 w 60"/>
                <a:gd name="T3" fmla="*/ 0 h 125"/>
                <a:gd name="T4" fmla="*/ 0 w 60"/>
                <a:gd name="T5" fmla="*/ 16 h 125"/>
                <a:gd name="T6" fmla="*/ 0 w 60"/>
                <a:gd name="T7" fmla="*/ 125 h 125"/>
                <a:gd name="T8" fmla="*/ 60 w 60"/>
                <a:gd name="T9" fmla="*/ 112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5">
                  <a:moveTo>
                    <a:pt x="60" y="112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25"/>
                  </a:lnTo>
                  <a:lnTo>
                    <a:pt x="60" y="1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1" name="Freeform 97"/>
            <p:cNvSpPr>
              <a:spLocks/>
            </p:cNvSpPr>
            <p:nvPr/>
          </p:nvSpPr>
          <p:spPr bwMode="auto">
            <a:xfrm>
              <a:off x="2115" y="2030"/>
              <a:ext cx="60" cy="175"/>
            </a:xfrm>
            <a:custGeom>
              <a:avLst/>
              <a:gdLst>
                <a:gd name="T0" fmla="*/ 60 w 60"/>
                <a:gd name="T1" fmla="*/ 117 h 175"/>
                <a:gd name="T2" fmla="*/ 60 w 60"/>
                <a:gd name="T3" fmla="*/ 0 h 175"/>
                <a:gd name="T4" fmla="*/ 0 w 60"/>
                <a:gd name="T5" fmla="*/ 63 h 175"/>
                <a:gd name="T6" fmla="*/ 0 w 60"/>
                <a:gd name="T7" fmla="*/ 175 h 175"/>
                <a:gd name="T8" fmla="*/ 60 w 60"/>
                <a:gd name="T9" fmla="*/ 11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5">
                  <a:moveTo>
                    <a:pt x="60" y="117"/>
                  </a:moveTo>
                  <a:lnTo>
                    <a:pt x="60" y="0"/>
                  </a:lnTo>
                  <a:lnTo>
                    <a:pt x="0" y="63"/>
                  </a:lnTo>
                  <a:lnTo>
                    <a:pt x="0" y="175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2" name="Freeform 98"/>
            <p:cNvSpPr>
              <a:spLocks/>
            </p:cNvSpPr>
            <p:nvPr/>
          </p:nvSpPr>
          <p:spPr bwMode="auto">
            <a:xfrm>
              <a:off x="2175" y="2030"/>
              <a:ext cx="60" cy="128"/>
            </a:xfrm>
            <a:custGeom>
              <a:avLst/>
              <a:gdLst>
                <a:gd name="T0" fmla="*/ 60 w 60"/>
                <a:gd name="T1" fmla="*/ 128 h 128"/>
                <a:gd name="T2" fmla="*/ 60 w 60"/>
                <a:gd name="T3" fmla="*/ 11 h 128"/>
                <a:gd name="T4" fmla="*/ 0 w 60"/>
                <a:gd name="T5" fmla="*/ 0 h 128"/>
                <a:gd name="T6" fmla="*/ 0 w 60"/>
                <a:gd name="T7" fmla="*/ 117 h 128"/>
                <a:gd name="T8" fmla="*/ 60 w 60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128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2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3" name="Freeform 99"/>
            <p:cNvSpPr>
              <a:spLocks/>
            </p:cNvSpPr>
            <p:nvPr/>
          </p:nvSpPr>
          <p:spPr bwMode="auto">
            <a:xfrm>
              <a:off x="2235" y="2041"/>
              <a:ext cx="60" cy="150"/>
            </a:xfrm>
            <a:custGeom>
              <a:avLst/>
              <a:gdLst>
                <a:gd name="T0" fmla="*/ 60 w 60"/>
                <a:gd name="T1" fmla="*/ 150 h 150"/>
                <a:gd name="T2" fmla="*/ 60 w 60"/>
                <a:gd name="T3" fmla="*/ 38 h 150"/>
                <a:gd name="T4" fmla="*/ 0 w 60"/>
                <a:gd name="T5" fmla="*/ 0 h 150"/>
                <a:gd name="T6" fmla="*/ 0 w 60"/>
                <a:gd name="T7" fmla="*/ 117 h 150"/>
                <a:gd name="T8" fmla="*/ 60 w 6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50"/>
                  </a:moveTo>
                  <a:lnTo>
                    <a:pt x="60" y="38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4" name="Freeform 100"/>
            <p:cNvSpPr>
              <a:spLocks/>
            </p:cNvSpPr>
            <p:nvPr/>
          </p:nvSpPr>
          <p:spPr bwMode="auto">
            <a:xfrm>
              <a:off x="2295" y="2079"/>
              <a:ext cx="63" cy="118"/>
            </a:xfrm>
            <a:custGeom>
              <a:avLst/>
              <a:gdLst>
                <a:gd name="T0" fmla="*/ 63 w 63"/>
                <a:gd name="T1" fmla="*/ 118 h 118"/>
                <a:gd name="T2" fmla="*/ 63 w 63"/>
                <a:gd name="T3" fmla="*/ 8 h 118"/>
                <a:gd name="T4" fmla="*/ 0 w 63"/>
                <a:gd name="T5" fmla="*/ 0 h 118"/>
                <a:gd name="T6" fmla="*/ 0 w 63"/>
                <a:gd name="T7" fmla="*/ 112 h 118"/>
                <a:gd name="T8" fmla="*/ 63 w 63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8">
                  <a:moveTo>
                    <a:pt x="63" y="118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5" name="Freeform 101"/>
            <p:cNvSpPr>
              <a:spLocks/>
            </p:cNvSpPr>
            <p:nvPr/>
          </p:nvSpPr>
          <p:spPr bwMode="auto">
            <a:xfrm>
              <a:off x="2358" y="2087"/>
              <a:ext cx="60" cy="115"/>
            </a:xfrm>
            <a:custGeom>
              <a:avLst/>
              <a:gdLst>
                <a:gd name="T0" fmla="*/ 60 w 60"/>
                <a:gd name="T1" fmla="*/ 115 h 115"/>
                <a:gd name="T2" fmla="*/ 60 w 60"/>
                <a:gd name="T3" fmla="*/ 3 h 115"/>
                <a:gd name="T4" fmla="*/ 0 w 60"/>
                <a:gd name="T5" fmla="*/ 0 h 115"/>
                <a:gd name="T6" fmla="*/ 0 w 60"/>
                <a:gd name="T7" fmla="*/ 110 h 115"/>
                <a:gd name="T8" fmla="*/ 60 w 60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5">
                  <a:moveTo>
                    <a:pt x="60" y="115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6" name="Freeform 102"/>
            <p:cNvSpPr>
              <a:spLocks/>
            </p:cNvSpPr>
            <p:nvPr/>
          </p:nvSpPr>
          <p:spPr bwMode="auto">
            <a:xfrm>
              <a:off x="2418" y="2049"/>
              <a:ext cx="60" cy="153"/>
            </a:xfrm>
            <a:custGeom>
              <a:avLst/>
              <a:gdLst>
                <a:gd name="T0" fmla="*/ 60 w 60"/>
                <a:gd name="T1" fmla="*/ 115 h 153"/>
                <a:gd name="T2" fmla="*/ 60 w 60"/>
                <a:gd name="T3" fmla="*/ 0 h 153"/>
                <a:gd name="T4" fmla="*/ 0 w 60"/>
                <a:gd name="T5" fmla="*/ 41 h 153"/>
                <a:gd name="T6" fmla="*/ 0 w 60"/>
                <a:gd name="T7" fmla="*/ 153 h 153"/>
                <a:gd name="T8" fmla="*/ 60 w 60"/>
                <a:gd name="T9" fmla="*/ 115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3">
                  <a:moveTo>
                    <a:pt x="60" y="115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53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7" name="Freeform 103"/>
            <p:cNvSpPr>
              <a:spLocks/>
            </p:cNvSpPr>
            <p:nvPr/>
          </p:nvSpPr>
          <p:spPr bwMode="auto">
            <a:xfrm>
              <a:off x="2478" y="2014"/>
              <a:ext cx="60" cy="150"/>
            </a:xfrm>
            <a:custGeom>
              <a:avLst/>
              <a:gdLst>
                <a:gd name="T0" fmla="*/ 60 w 60"/>
                <a:gd name="T1" fmla="*/ 117 h 150"/>
                <a:gd name="T2" fmla="*/ 60 w 60"/>
                <a:gd name="T3" fmla="*/ 0 h 150"/>
                <a:gd name="T4" fmla="*/ 0 w 60"/>
                <a:gd name="T5" fmla="*/ 35 h 150"/>
                <a:gd name="T6" fmla="*/ 0 w 60"/>
                <a:gd name="T7" fmla="*/ 150 h 150"/>
                <a:gd name="T8" fmla="*/ 60 w 60"/>
                <a:gd name="T9" fmla="*/ 117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17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150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8" name="Freeform 104"/>
            <p:cNvSpPr>
              <a:spLocks/>
            </p:cNvSpPr>
            <p:nvPr/>
          </p:nvSpPr>
          <p:spPr bwMode="auto">
            <a:xfrm>
              <a:off x="2538" y="1976"/>
              <a:ext cx="60" cy="155"/>
            </a:xfrm>
            <a:custGeom>
              <a:avLst/>
              <a:gdLst>
                <a:gd name="T0" fmla="*/ 60 w 60"/>
                <a:gd name="T1" fmla="*/ 122 h 155"/>
                <a:gd name="T2" fmla="*/ 60 w 60"/>
                <a:gd name="T3" fmla="*/ 0 h 155"/>
                <a:gd name="T4" fmla="*/ 0 w 60"/>
                <a:gd name="T5" fmla="*/ 38 h 155"/>
                <a:gd name="T6" fmla="*/ 0 w 60"/>
                <a:gd name="T7" fmla="*/ 155 h 155"/>
                <a:gd name="T8" fmla="*/ 60 w 60"/>
                <a:gd name="T9" fmla="*/ 122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2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55"/>
                  </a:lnTo>
                  <a:lnTo>
                    <a:pt x="60" y="12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89" name="Freeform 105"/>
            <p:cNvSpPr>
              <a:spLocks/>
            </p:cNvSpPr>
            <p:nvPr/>
          </p:nvSpPr>
          <p:spPr bwMode="auto">
            <a:xfrm>
              <a:off x="2598" y="1943"/>
              <a:ext cx="60" cy="155"/>
            </a:xfrm>
            <a:custGeom>
              <a:avLst/>
              <a:gdLst>
                <a:gd name="T0" fmla="*/ 60 w 60"/>
                <a:gd name="T1" fmla="*/ 125 h 155"/>
                <a:gd name="T2" fmla="*/ 60 w 60"/>
                <a:gd name="T3" fmla="*/ 0 h 155"/>
                <a:gd name="T4" fmla="*/ 0 w 60"/>
                <a:gd name="T5" fmla="*/ 33 h 155"/>
                <a:gd name="T6" fmla="*/ 0 w 60"/>
                <a:gd name="T7" fmla="*/ 155 h 155"/>
                <a:gd name="T8" fmla="*/ 60 w 60"/>
                <a:gd name="T9" fmla="*/ 12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5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55"/>
                  </a:lnTo>
                  <a:lnTo>
                    <a:pt x="60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0" name="Freeform 106"/>
            <p:cNvSpPr>
              <a:spLocks/>
            </p:cNvSpPr>
            <p:nvPr/>
          </p:nvSpPr>
          <p:spPr bwMode="auto">
            <a:xfrm>
              <a:off x="2658" y="1894"/>
              <a:ext cx="63" cy="174"/>
            </a:xfrm>
            <a:custGeom>
              <a:avLst/>
              <a:gdLst>
                <a:gd name="T0" fmla="*/ 63 w 63"/>
                <a:gd name="T1" fmla="*/ 131 h 174"/>
                <a:gd name="T2" fmla="*/ 63 w 63"/>
                <a:gd name="T3" fmla="*/ 0 h 174"/>
                <a:gd name="T4" fmla="*/ 0 w 63"/>
                <a:gd name="T5" fmla="*/ 49 h 174"/>
                <a:gd name="T6" fmla="*/ 0 w 63"/>
                <a:gd name="T7" fmla="*/ 174 h 174"/>
                <a:gd name="T8" fmla="*/ 63 w 63"/>
                <a:gd name="T9" fmla="*/ 13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74">
                  <a:moveTo>
                    <a:pt x="63" y="131"/>
                  </a:moveTo>
                  <a:lnTo>
                    <a:pt x="63" y="0"/>
                  </a:lnTo>
                  <a:lnTo>
                    <a:pt x="0" y="49"/>
                  </a:lnTo>
                  <a:lnTo>
                    <a:pt x="0" y="174"/>
                  </a:lnTo>
                  <a:lnTo>
                    <a:pt x="63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1" name="Freeform 107"/>
            <p:cNvSpPr>
              <a:spLocks/>
            </p:cNvSpPr>
            <p:nvPr/>
          </p:nvSpPr>
          <p:spPr bwMode="auto">
            <a:xfrm>
              <a:off x="2721" y="1866"/>
              <a:ext cx="60" cy="159"/>
            </a:xfrm>
            <a:custGeom>
              <a:avLst/>
              <a:gdLst>
                <a:gd name="T0" fmla="*/ 60 w 60"/>
                <a:gd name="T1" fmla="*/ 131 h 159"/>
                <a:gd name="T2" fmla="*/ 60 w 60"/>
                <a:gd name="T3" fmla="*/ 0 h 159"/>
                <a:gd name="T4" fmla="*/ 0 w 60"/>
                <a:gd name="T5" fmla="*/ 28 h 159"/>
                <a:gd name="T6" fmla="*/ 0 w 60"/>
                <a:gd name="T7" fmla="*/ 159 h 159"/>
                <a:gd name="T8" fmla="*/ 60 w 60"/>
                <a:gd name="T9" fmla="*/ 131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9">
                  <a:moveTo>
                    <a:pt x="60" y="131"/>
                  </a:moveTo>
                  <a:lnTo>
                    <a:pt x="60" y="0"/>
                  </a:lnTo>
                  <a:lnTo>
                    <a:pt x="0" y="28"/>
                  </a:lnTo>
                  <a:lnTo>
                    <a:pt x="0" y="159"/>
                  </a:lnTo>
                  <a:lnTo>
                    <a:pt x="60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2" name="Freeform 108"/>
            <p:cNvSpPr>
              <a:spLocks/>
            </p:cNvSpPr>
            <p:nvPr/>
          </p:nvSpPr>
          <p:spPr bwMode="auto">
            <a:xfrm>
              <a:off x="2781" y="1850"/>
              <a:ext cx="60" cy="147"/>
            </a:xfrm>
            <a:custGeom>
              <a:avLst/>
              <a:gdLst>
                <a:gd name="T0" fmla="*/ 60 w 60"/>
                <a:gd name="T1" fmla="*/ 134 h 147"/>
                <a:gd name="T2" fmla="*/ 60 w 60"/>
                <a:gd name="T3" fmla="*/ 0 h 147"/>
                <a:gd name="T4" fmla="*/ 0 w 60"/>
                <a:gd name="T5" fmla="*/ 16 h 147"/>
                <a:gd name="T6" fmla="*/ 0 w 60"/>
                <a:gd name="T7" fmla="*/ 147 h 147"/>
                <a:gd name="T8" fmla="*/ 60 w 60"/>
                <a:gd name="T9" fmla="*/ 134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7">
                  <a:moveTo>
                    <a:pt x="60" y="134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47"/>
                  </a:lnTo>
                  <a:lnTo>
                    <a:pt x="60" y="1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3" name="Freeform 109"/>
            <p:cNvSpPr>
              <a:spLocks/>
            </p:cNvSpPr>
            <p:nvPr/>
          </p:nvSpPr>
          <p:spPr bwMode="auto">
            <a:xfrm>
              <a:off x="2841" y="1828"/>
              <a:ext cx="60" cy="156"/>
            </a:xfrm>
            <a:custGeom>
              <a:avLst/>
              <a:gdLst>
                <a:gd name="T0" fmla="*/ 60 w 60"/>
                <a:gd name="T1" fmla="*/ 137 h 156"/>
                <a:gd name="T2" fmla="*/ 60 w 60"/>
                <a:gd name="T3" fmla="*/ 0 h 156"/>
                <a:gd name="T4" fmla="*/ 0 w 60"/>
                <a:gd name="T5" fmla="*/ 22 h 156"/>
                <a:gd name="T6" fmla="*/ 0 w 60"/>
                <a:gd name="T7" fmla="*/ 156 h 156"/>
                <a:gd name="T8" fmla="*/ 60 w 60"/>
                <a:gd name="T9" fmla="*/ 13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6">
                  <a:moveTo>
                    <a:pt x="60" y="137"/>
                  </a:moveTo>
                  <a:lnTo>
                    <a:pt x="60" y="0"/>
                  </a:lnTo>
                  <a:lnTo>
                    <a:pt x="0" y="22"/>
                  </a:lnTo>
                  <a:lnTo>
                    <a:pt x="0" y="156"/>
                  </a:lnTo>
                  <a:lnTo>
                    <a:pt x="60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4" name="Freeform 110"/>
            <p:cNvSpPr>
              <a:spLocks/>
            </p:cNvSpPr>
            <p:nvPr/>
          </p:nvSpPr>
          <p:spPr bwMode="auto">
            <a:xfrm>
              <a:off x="2901" y="1828"/>
              <a:ext cx="60" cy="161"/>
            </a:xfrm>
            <a:custGeom>
              <a:avLst/>
              <a:gdLst>
                <a:gd name="T0" fmla="*/ 60 w 60"/>
                <a:gd name="T1" fmla="*/ 161 h 161"/>
                <a:gd name="T2" fmla="*/ 60 w 60"/>
                <a:gd name="T3" fmla="*/ 27 h 161"/>
                <a:gd name="T4" fmla="*/ 0 w 60"/>
                <a:gd name="T5" fmla="*/ 0 h 161"/>
                <a:gd name="T6" fmla="*/ 0 w 60"/>
                <a:gd name="T7" fmla="*/ 137 h 161"/>
                <a:gd name="T8" fmla="*/ 60 w 60"/>
                <a:gd name="T9" fmla="*/ 16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61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5" name="Rectangle 111"/>
            <p:cNvSpPr>
              <a:spLocks noChangeArrowheads="1"/>
            </p:cNvSpPr>
            <p:nvPr/>
          </p:nvSpPr>
          <p:spPr bwMode="auto">
            <a:xfrm>
              <a:off x="2961" y="1855"/>
              <a:ext cx="60" cy="13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6" name="Freeform 112"/>
            <p:cNvSpPr>
              <a:spLocks/>
            </p:cNvSpPr>
            <p:nvPr/>
          </p:nvSpPr>
          <p:spPr bwMode="auto">
            <a:xfrm>
              <a:off x="3021" y="1828"/>
              <a:ext cx="63" cy="161"/>
            </a:xfrm>
            <a:custGeom>
              <a:avLst/>
              <a:gdLst>
                <a:gd name="T0" fmla="*/ 63 w 63"/>
                <a:gd name="T1" fmla="*/ 137 h 161"/>
                <a:gd name="T2" fmla="*/ 63 w 63"/>
                <a:gd name="T3" fmla="*/ 0 h 161"/>
                <a:gd name="T4" fmla="*/ 0 w 63"/>
                <a:gd name="T5" fmla="*/ 27 h 161"/>
                <a:gd name="T6" fmla="*/ 0 w 63"/>
                <a:gd name="T7" fmla="*/ 161 h 161"/>
                <a:gd name="T8" fmla="*/ 63 w 63"/>
                <a:gd name="T9" fmla="*/ 13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1">
                  <a:moveTo>
                    <a:pt x="63" y="137"/>
                  </a:moveTo>
                  <a:lnTo>
                    <a:pt x="63" y="0"/>
                  </a:lnTo>
                  <a:lnTo>
                    <a:pt x="0" y="27"/>
                  </a:lnTo>
                  <a:lnTo>
                    <a:pt x="0" y="161"/>
                  </a:lnTo>
                  <a:lnTo>
                    <a:pt x="63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7" name="Freeform 113"/>
            <p:cNvSpPr>
              <a:spLocks/>
            </p:cNvSpPr>
            <p:nvPr/>
          </p:nvSpPr>
          <p:spPr bwMode="auto">
            <a:xfrm>
              <a:off x="3084" y="1795"/>
              <a:ext cx="60" cy="170"/>
            </a:xfrm>
            <a:custGeom>
              <a:avLst/>
              <a:gdLst>
                <a:gd name="T0" fmla="*/ 60 w 60"/>
                <a:gd name="T1" fmla="*/ 140 h 170"/>
                <a:gd name="T2" fmla="*/ 60 w 60"/>
                <a:gd name="T3" fmla="*/ 0 h 170"/>
                <a:gd name="T4" fmla="*/ 0 w 60"/>
                <a:gd name="T5" fmla="*/ 33 h 170"/>
                <a:gd name="T6" fmla="*/ 0 w 60"/>
                <a:gd name="T7" fmla="*/ 170 h 170"/>
                <a:gd name="T8" fmla="*/ 60 w 60"/>
                <a:gd name="T9" fmla="*/ 14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0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70"/>
                  </a:lnTo>
                  <a:lnTo>
                    <a:pt x="6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8" name="Freeform 114"/>
            <p:cNvSpPr>
              <a:spLocks/>
            </p:cNvSpPr>
            <p:nvPr/>
          </p:nvSpPr>
          <p:spPr bwMode="auto">
            <a:xfrm>
              <a:off x="3144" y="1765"/>
              <a:ext cx="60" cy="170"/>
            </a:xfrm>
            <a:custGeom>
              <a:avLst/>
              <a:gdLst>
                <a:gd name="T0" fmla="*/ 60 w 60"/>
                <a:gd name="T1" fmla="*/ 142 h 170"/>
                <a:gd name="T2" fmla="*/ 60 w 60"/>
                <a:gd name="T3" fmla="*/ 0 h 170"/>
                <a:gd name="T4" fmla="*/ 0 w 60"/>
                <a:gd name="T5" fmla="*/ 30 h 170"/>
                <a:gd name="T6" fmla="*/ 0 w 60"/>
                <a:gd name="T7" fmla="*/ 170 h 170"/>
                <a:gd name="T8" fmla="*/ 60 w 60"/>
                <a:gd name="T9" fmla="*/ 14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2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0"/>
                  </a:lnTo>
                  <a:lnTo>
                    <a:pt x="60" y="1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99" name="Freeform 115"/>
            <p:cNvSpPr>
              <a:spLocks/>
            </p:cNvSpPr>
            <p:nvPr/>
          </p:nvSpPr>
          <p:spPr bwMode="auto">
            <a:xfrm>
              <a:off x="3204" y="1735"/>
              <a:ext cx="60" cy="172"/>
            </a:xfrm>
            <a:custGeom>
              <a:avLst/>
              <a:gdLst>
                <a:gd name="T0" fmla="*/ 60 w 60"/>
                <a:gd name="T1" fmla="*/ 145 h 172"/>
                <a:gd name="T2" fmla="*/ 60 w 60"/>
                <a:gd name="T3" fmla="*/ 0 h 172"/>
                <a:gd name="T4" fmla="*/ 0 w 60"/>
                <a:gd name="T5" fmla="*/ 30 h 172"/>
                <a:gd name="T6" fmla="*/ 0 w 60"/>
                <a:gd name="T7" fmla="*/ 172 h 172"/>
                <a:gd name="T8" fmla="*/ 60 w 60"/>
                <a:gd name="T9" fmla="*/ 145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2">
                  <a:moveTo>
                    <a:pt x="60" y="145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2"/>
                  </a:lnTo>
                  <a:lnTo>
                    <a:pt x="60" y="14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0" name="Freeform 116"/>
            <p:cNvSpPr>
              <a:spLocks/>
            </p:cNvSpPr>
            <p:nvPr/>
          </p:nvSpPr>
          <p:spPr bwMode="auto">
            <a:xfrm>
              <a:off x="3264" y="1735"/>
              <a:ext cx="61" cy="150"/>
            </a:xfrm>
            <a:custGeom>
              <a:avLst/>
              <a:gdLst>
                <a:gd name="T0" fmla="*/ 61 w 61"/>
                <a:gd name="T1" fmla="*/ 150 h 150"/>
                <a:gd name="T2" fmla="*/ 61 w 61"/>
                <a:gd name="T3" fmla="*/ 6 h 150"/>
                <a:gd name="T4" fmla="*/ 0 w 61"/>
                <a:gd name="T5" fmla="*/ 0 h 150"/>
                <a:gd name="T6" fmla="*/ 0 w 61"/>
                <a:gd name="T7" fmla="*/ 145 h 150"/>
                <a:gd name="T8" fmla="*/ 61 w 61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50">
                  <a:moveTo>
                    <a:pt x="61" y="150"/>
                  </a:moveTo>
                  <a:lnTo>
                    <a:pt x="61" y="6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61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1" name="Freeform 117"/>
            <p:cNvSpPr>
              <a:spLocks/>
            </p:cNvSpPr>
            <p:nvPr/>
          </p:nvSpPr>
          <p:spPr bwMode="auto">
            <a:xfrm>
              <a:off x="3325" y="1741"/>
              <a:ext cx="60" cy="155"/>
            </a:xfrm>
            <a:custGeom>
              <a:avLst/>
              <a:gdLst>
                <a:gd name="T0" fmla="*/ 60 w 60"/>
                <a:gd name="T1" fmla="*/ 155 h 155"/>
                <a:gd name="T2" fmla="*/ 60 w 60"/>
                <a:gd name="T3" fmla="*/ 13 h 155"/>
                <a:gd name="T4" fmla="*/ 0 w 60"/>
                <a:gd name="T5" fmla="*/ 0 h 155"/>
                <a:gd name="T6" fmla="*/ 0 w 60"/>
                <a:gd name="T7" fmla="*/ 144 h 155"/>
                <a:gd name="T8" fmla="*/ 60 w 60"/>
                <a:gd name="T9" fmla="*/ 15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55"/>
                  </a:moveTo>
                  <a:lnTo>
                    <a:pt x="60" y="13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60" y="1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2" name="Freeform 118"/>
            <p:cNvSpPr>
              <a:spLocks/>
            </p:cNvSpPr>
            <p:nvPr/>
          </p:nvSpPr>
          <p:spPr bwMode="auto">
            <a:xfrm>
              <a:off x="3385" y="1716"/>
              <a:ext cx="62" cy="180"/>
            </a:xfrm>
            <a:custGeom>
              <a:avLst/>
              <a:gdLst>
                <a:gd name="T0" fmla="*/ 62 w 62"/>
                <a:gd name="T1" fmla="*/ 148 h 180"/>
                <a:gd name="T2" fmla="*/ 62 w 62"/>
                <a:gd name="T3" fmla="*/ 0 h 180"/>
                <a:gd name="T4" fmla="*/ 0 w 62"/>
                <a:gd name="T5" fmla="*/ 38 h 180"/>
                <a:gd name="T6" fmla="*/ 0 w 62"/>
                <a:gd name="T7" fmla="*/ 180 h 180"/>
                <a:gd name="T8" fmla="*/ 62 w 62"/>
                <a:gd name="T9" fmla="*/ 148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80">
                  <a:moveTo>
                    <a:pt x="62" y="148"/>
                  </a:moveTo>
                  <a:lnTo>
                    <a:pt x="62" y="0"/>
                  </a:lnTo>
                  <a:lnTo>
                    <a:pt x="0" y="38"/>
                  </a:lnTo>
                  <a:lnTo>
                    <a:pt x="0" y="180"/>
                  </a:lnTo>
                  <a:lnTo>
                    <a:pt x="62" y="1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3" name="Freeform 119"/>
            <p:cNvSpPr>
              <a:spLocks/>
            </p:cNvSpPr>
            <p:nvPr/>
          </p:nvSpPr>
          <p:spPr bwMode="auto">
            <a:xfrm>
              <a:off x="3447" y="1678"/>
              <a:ext cx="60" cy="186"/>
            </a:xfrm>
            <a:custGeom>
              <a:avLst/>
              <a:gdLst>
                <a:gd name="T0" fmla="*/ 60 w 60"/>
                <a:gd name="T1" fmla="*/ 150 h 186"/>
                <a:gd name="T2" fmla="*/ 60 w 60"/>
                <a:gd name="T3" fmla="*/ 0 h 186"/>
                <a:gd name="T4" fmla="*/ 0 w 60"/>
                <a:gd name="T5" fmla="*/ 38 h 186"/>
                <a:gd name="T6" fmla="*/ 0 w 60"/>
                <a:gd name="T7" fmla="*/ 186 h 186"/>
                <a:gd name="T8" fmla="*/ 60 w 60"/>
                <a:gd name="T9" fmla="*/ 15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86">
                  <a:moveTo>
                    <a:pt x="60" y="150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8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4" name="Freeform 120"/>
            <p:cNvSpPr>
              <a:spLocks/>
            </p:cNvSpPr>
            <p:nvPr/>
          </p:nvSpPr>
          <p:spPr bwMode="auto">
            <a:xfrm>
              <a:off x="3507" y="1667"/>
              <a:ext cx="60" cy="161"/>
            </a:xfrm>
            <a:custGeom>
              <a:avLst/>
              <a:gdLst>
                <a:gd name="T0" fmla="*/ 60 w 60"/>
                <a:gd name="T1" fmla="*/ 150 h 161"/>
                <a:gd name="T2" fmla="*/ 60 w 60"/>
                <a:gd name="T3" fmla="*/ 0 h 161"/>
                <a:gd name="T4" fmla="*/ 0 w 60"/>
                <a:gd name="T5" fmla="*/ 11 h 161"/>
                <a:gd name="T6" fmla="*/ 0 w 60"/>
                <a:gd name="T7" fmla="*/ 161 h 161"/>
                <a:gd name="T8" fmla="*/ 60 w 60"/>
                <a:gd name="T9" fmla="*/ 15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50"/>
                  </a:moveTo>
                  <a:lnTo>
                    <a:pt x="60" y="0"/>
                  </a:lnTo>
                  <a:lnTo>
                    <a:pt x="0" y="11"/>
                  </a:lnTo>
                  <a:lnTo>
                    <a:pt x="0" y="161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5" name="Freeform 121"/>
            <p:cNvSpPr>
              <a:spLocks/>
            </p:cNvSpPr>
            <p:nvPr/>
          </p:nvSpPr>
          <p:spPr bwMode="auto">
            <a:xfrm>
              <a:off x="3567" y="1591"/>
              <a:ext cx="61" cy="226"/>
            </a:xfrm>
            <a:custGeom>
              <a:avLst/>
              <a:gdLst>
                <a:gd name="T0" fmla="*/ 61 w 61"/>
                <a:gd name="T1" fmla="*/ 158 h 226"/>
                <a:gd name="T2" fmla="*/ 61 w 61"/>
                <a:gd name="T3" fmla="*/ 0 h 226"/>
                <a:gd name="T4" fmla="*/ 0 w 61"/>
                <a:gd name="T5" fmla="*/ 76 h 226"/>
                <a:gd name="T6" fmla="*/ 0 w 61"/>
                <a:gd name="T7" fmla="*/ 226 h 226"/>
                <a:gd name="T8" fmla="*/ 61 w 61"/>
                <a:gd name="T9" fmla="*/ 15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6">
                  <a:moveTo>
                    <a:pt x="61" y="158"/>
                  </a:moveTo>
                  <a:lnTo>
                    <a:pt x="61" y="0"/>
                  </a:lnTo>
                  <a:lnTo>
                    <a:pt x="0" y="76"/>
                  </a:lnTo>
                  <a:lnTo>
                    <a:pt x="0" y="226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6" name="Freeform 122"/>
            <p:cNvSpPr>
              <a:spLocks/>
            </p:cNvSpPr>
            <p:nvPr/>
          </p:nvSpPr>
          <p:spPr bwMode="auto">
            <a:xfrm>
              <a:off x="3628" y="1503"/>
              <a:ext cx="60" cy="246"/>
            </a:xfrm>
            <a:custGeom>
              <a:avLst/>
              <a:gdLst>
                <a:gd name="T0" fmla="*/ 60 w 60"/>
                <a:gd name="T1" fmla="*/ 167 h 246"/>
                <a:gd name="T2" fmla="*/ 60 w 60"/>
                <a:gd name="T3" fmla="*/ 0 h 246"/>
                <a:gd name="T4" fmla="*/ 0 w 60"/>
                <a:gd name="T5" fmla="*/ 88 h 246"/>
                <a:gd name="T6" fmla="*/ 0 w 60"/>
                <a:gd name="T7" fmla="*/ 246 h 246"/>
                <a:gd name="T8" fmla="*/ 60 w 60"/>
                <a:gd name="T9" fmla="*/ 16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167"/>
                  </a:moveTo>
                  <a:lnTo>
                    <a:pt x="60" y="0"/>
                  </a:lnTo>
                  <a:lnTo>
                    <a:pt x="0" y="88"/>
                  </a:lnTo>
                  <a:lnTo>
                    <a:pt x="0" y="246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7" name="Freeform 123"/>
            <p:cNvSpPr>
              <a:spLocks/>
            </p:cNvSpPr>
            <p:nvPr/>
          </p:nvSpPr>
          <p:spPr bwMode="auto">
            <a:xfrm>
              <a:off x="3688" y="1432"/>
              <a:ext cx="60" cy="238"/>
            </a:xfrm>
            <a:custGeom>
              <a:avLst/>
              <a:gdLst>
                <a:gd name="T0" fmla="*/ 60 w 60"/>
                <a:gd name="T1" fmla="*/ 175 h 238"/>
                <a:gd name="T2" fmla="*/ 60 w 60"/>
                <a:gd name="T3" fmla="*/ 0 h 238"/>
                <a:gd name="T4" fmla="*/ 0 w 60"/>
                <a:gd name="T5" fmla="*/ 71 h 238"/>
                <a:gd name="T6" fmla="*/ 0 w 60"/>
                <a:gd name="T7" fmla="*/ 238 h 238"/>
                <a:gd name="T8" fmla="*/ 60 w 60"/>
                <a:gd name="T9" fmla="*/ 175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175"/>
                  </a:moveTo>
                  <a:lnTo>
                    <a:pt x="60" y="0"/>
                  </a:lnTo>
                  <a:lnTo>
                    <a:pt x="0" y="71"/>
                  </a:lnTo>
                  <a:lnTo>
                    <a:pt x="0" y="238"/>
                  </a:lnTo>
                  <a:lnTo>
                    <a:pt x="60" y="1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8" name="Freeform 124"/>
            <p:cNvSpPr>
              <a:spLocks/>
            </p:cNvSpPr>
            <p:nvPr/>
          </p:nvSpPr>
          <p:spPr bwMode="auto">
            <a:xfrm>
              <a:off x="3748" y="1375"/>
              <a:ext cx="62" cy="232"/>
            </a:xfrm>
            <a:custGeom>
              <a:avLst/>
              <a:gdLst>
                <a:gd name="T0" fmla="*/ 62 w 62"/>
                <a:gd name="T1" fmla="*/ 180 h 232"/>
                <a:gd name="T2" fmla="*/ 62 w 62"/>
                <a:gd name="T3" fmla="*/ 0 h 232"/>
                <a:gd name="T4" fmla="*/ 0 w 62"/>
                <a:gd name="T5" fmla="*/ 57 h 232"/>
                <a:gd name="T6" fmla="*/ 0 w 62"/>
                <a:gd name="T7" fmla="*/ 232 h 232"/>
                <a:gd name="T8" fmla="*/ 62 w 62"/>
                <a:gd name="T9" fmla="*/ 18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32">
                  <a:moveTo>
                    <a:pt x="62" y="180"/>
                  </a:moveTo>
                  <a:lnTo>
                    <a:pt x="62" y="0"/>
                  </a:lnTo>
                  <a:lnTo>
                    <a:pt x="0" y="57"/>
                  </a:lnTo>
                  <a:lnTo>
                    <a:pt x="0" y="232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09" name="Freeform 125"/>
            <p:cNvSpPr>
              <a:spLocks/>
            </p:cNvSpPr>
            <p:nvPr/>
          </p:nvSpPr>
          <p:spPr bwMode="auto">
            <a:xfrm>
              <a:off x="3810" y="1345"/>
              <a:ext cx="61" cy="210"/>
            </a:xfrm>
            <a:custGeom>
              <a:avLst/>
              <a:gdLst>
                <a:gd name="T0" fmla="*/ 61 w 61"/>
                <a:gd name="T1" fmla="*/ 180 h 210"/>
                <a:gd name="T2" fmla="*/ 61 w 61"/>
                <a:gd name="T3" fmla="*/ 0 h 210"/>
                <a:gd name="T4" fmla="*/ 0 w 61"/>
                <a:gd name="T5" fmla="*/ 30 h 210"/>
                <a:gd name="T6" fmla="*/ 0 w 61"/>
                <a:gd name="T7" fmla="*/ 210 h 210"/>
                <a:gd name="T8" fmla="*/ 61 w 61"/>
                <a:gd name="T9" fmla="*/ 18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10">
                  <a:moveTo>
                    <a:pt x="61" y="180"/>
                  </a:moveTo>
                  <a:lnTo>
                    <a:pt x="61" y="0"/>
                  </a:lnTo>
                  <a:lnTo>
                    <a:pt x="0" y="30"/>
                  </a:lnTo>
                  <a:lnTo>
                    <a:pt x="0" y="210"/>
                  </a:lnTo>
                  <a:lnTo>
                    <a:pt x="61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0" name="Freeform 126"/>
            <p:cNvSpPr>
              <a:spLocks/>
            </p:cNvSpPr>
            <p:nvPr/>
          </p:nvSpPr>
          <p:spPr bwMode="auto">
            <a:xfrm>
              <a:off x="3871" y="1310"/>
              <a:ext cx="60" cy="215"/>
            </a:xfrm>
            <a:custGeom>
              <a:avLst/>
              <a:gdLst>
                <a:gd name="T0" fmla="*/ 60 w 60"/>
                <a:gd name="T1" fmla="*/ 185 h 215"/>
                <a:gd name="T2" fmla="*/ 60 w 60"/>
                <a:gd name="T3" fmla="*/ 0 h 215"/>
                <a:gd name="T4" fmla="*/ 0 w 60"/>
                <a:gd name="T5" fmla="*/ 35 h 215"/>
                <a:gd name="T6" fmla="*/ 0 w 60"/>
                <a:gd name="T7" fmla="*/ 215 h 215"/>
                <a:gd name="T8" fmla="*/ 60 w 60"/>
                <a:gd name="T9" fmla="*/ 185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5">
                  <a:moveTo>
                    <a:pt x="60" y="185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215"/>
                  </a:lnTo>
                  <a:lnTo>
                    <a:pt x="60" y="1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1" name="Freeform 127"/>
            <p:cNvSpPr>
              <a:spLocks/>
            </p:cNvSpPr>
            <p:nvPr/>
          </p:nvSpPr>
          <p:spPr bwMode="auto">
            <a:xfrm>
              <a:off x="3931" y="1310"/>
              <a:ext cx="60" cy="210"/>
            </a:xfrm>
            <a:custGeom>
              <a:avLst/>
              <a:gdLst>
                <a:gd name="T0" fmla="*/ 60 w 60"/>
                <a:gd name="T1" fmla="*/ 210 h 210"/>
                <a:gd name="T2" fmla="*/ 60 w 60"/>
                <a:gd name="T3" fmla="*/ 27 h 210"/>
                <a:gd name="T4" fmla="*/ 0 w 60"/>
                <a:gd name="T5" fmla="*/ 0 h 210"/>
                <a:gd name="T6" fmla="*/ 0 w 60"/>
                <a:gd name="T7" fmla="*/ 185 h 210"/>
                <a:gd name="T8" fmla="*/ 60 w 60"/>
                <a:gd name="T9" fmla="*/ 21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0">
                  <a:moveTo>
                    <a:pt x="60" y="210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60" y="2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2" name="Freeform 129"/>
            <p:cNvSpPr>
              <a:spLocks/>
            </p:cNvSpPr>
            <p:nvPr/>
          </p:nvSpPr>
          <p:spPr bwMode="auto">
            <a:xfrm>
              <a:off x="966" y="2669"/>
              <a:ext cx="60" cy="79"/>
            </a:xfrm>
            <a:custGeom>
              <a:avLst/>
              <a:gdLst>
                <a:gd name="T0" fmla="*/ 60 w 60"/>
                <a:gd name="T1" fmla="*/ 54 h 79"/>
                <a:gd name="T2" fmla="*/ 60 w 60"/>
                <a:gd name="T3" fmla="*/ 0 h 79"/>
                <a:gd name="T4" fmla="*/ 0 w 60"/>
                <a:gd name="T5" fmla="*/ 24 h 79"/>
                <a:gd name="T6" fmla="*/ 0 w 60"/>
                <a:gd name="T7" fmla="*/ 79 h 79"/>
                <a:gd name="T8" fmla="*/ 60 w 60"/>
                <a:gd name="T9" fmla="*/ 54 h 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79">
                  <a:moveTo>
                    <a:pt x="60" y="54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79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3" name="Freeform 130"/>
            <p:cNvSpPr>
              <a:spLocks/>
            </p:cNvSpPr>
            <p:nvPr/>
          </p:nvSpPr>
          <p:spPr bwMode="auto">
            <a:xfrm>
              <a:off x="1026" y="2663"/>
              <a:ext cx="60" cy="60"/>
            </a:xfrm>
            <a:custGeom>
              <a:avLst/>
              <a:gdLst>
                <a:gd name="T0" fmla="*/ 60 w 60"/>
                <a:gd name="T1" fmla="*/ 58 h 60"/>
                <a:gd name="T2" fmla="*/ 60 w 60"/>
                <a:gd name="T3" fmla="*/ 0 h 60"/>
                <a:gd name="T4" fmla="*/ 0 w 60"/>
                <a:gd name="T5" fmla="*/ 6 h 60"/>
                <a:gd name="T6" fmla="*/ 0 w 60"/>
                <a:gd name="T7" fmla="*/ 60 h 60"/>
                <a:gd name="T8" fmla="*/ 60 w 60"/>
                <a:gd name="T9" fmla="*/ 58 h 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60">
                  <a:moveTo>
                    <a:pt x="60" y="58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60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4" name="Freeform 131"/>
            <p:cNvSpPr>
              <a:spLocks/>
            </p:cNvSpPr>
            <p:nvPr/>
          </p:nvSpPr>
          <p:spPr bwMode="auto">
            <a:xfrm>
              <a:off x="1086" y="2639"/>
              <a:ext cx="60" cy="82"/>
            </a:xfrm>
            <a:custGeom>
              <a:avLst/>
              <a:gdLst>
                <a:gd name="T0" fmla="*/ 60 w 60"/>
                <a:gd name="T1" fmla="*/ 60 h 82"/>
                <a:gd name="T2" fmla="*/ 60 w 60"/>
                <a:gd name="T3" fmla="*/ 0 h 82"/>
                <a:gd name="T4" fmla="*/ 0 w 60"/>
                <a:gd name="T5" fmla="*/ 24 h 82"/>
                <a:gd name="T6" fmla="*/ 0 w 60"/>
                <a:gd name="T7" fmla="*/ 82 h 82"/>
                <a:gd name="T8" fmla="*/ 60 w 60"/>
                <a:gd name="T9" fmla="*/ 60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82">
                  <a:moveTo>
                    <a:pt x="60" y="60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82"/>
                  </a:lnTo>
                  <a:lnTo>
                    <a:pt x="60" y="6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5" name="Freeform 132"/>
            <p:cNvSpPr>
              <a:spLocks/>
            </p:cNvSpPr>
            <p:nvPr/>
          </p:nvSpPr>
          <p:spPr bwMode="auto">
            <a:xfrm>
              <a:off x="1146" y="2606"/>
              <a:ext cx="60" cy="93"/>
            </a:xfrm>
            <a:custGeom>
              <a:avLst/>
              <a:gdLst>
                <a:gd name="T0" fmla="*/ 60 w 60"/>
                <a:gd name="T1" fmla="*/ 63 h 93"/>
                <a:gd name="T2" fmla="*/ 60 w 60"/>
                <a:gd name="T3" fmla="*/ 0 h 93"/>
                <a:gd name="T4" fmla="*/ 0 w 60"/>
                <a:gd name="T5" fmla="*/ 33 h 93"/>
                <a:gd name="T6" fmla="*/ 0 w 60"/>
                <a:gd name="T7" fmla="*/ 93 h 93"/>
                <a:gd name="T8" fmla="*/ 60 w 60"/>
                <a:gd name="T9" fmla="*/ 63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3">
                  <a:moveTo>
                    <a:pt x="60" y="63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3"/>
                  </a:lnTo>
                  <a:lnTo>
                    <a:pt x="60" y="6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6" name="Freeform 133"/>
            <p:cNvSpPr>
              <a:spLocks/>
            </p:cNvSpPr>
            <p:nvPr/>
          </p:nvSpPr>
          <p:spPr bwMode="auto">
            <a:xfrm>
              <a:off x="1206" y="2571"/>
              <a:ext cx="63" cy="98"/>
            </a:xfrm>
            <a:custGeom>
              <a:avLst/>
              <a:gdLst>
                <a:gd name="T0" fmla="*/ 63 w 63"/>
                <a:gd name="T1" fmla="*/ 65 h 98"/>
                <a:gd name="T2" fmla="*/ 63 w 63"/>
                <a:gd name="T3" fmla="*/ 0 h 98"/>
                <a:gd name="T4" fmla="*/ 0 w 63"/>
                <a:gd name="T5" fmla="*/ 35 h 98"/>
                <a:gd name="T6" fmla="*/ 0 w 63"/>
                <a:gd name="T7" fmla="*/ 98 h 98"/>
                <a:gd name="T8" fmla="*/ 63 w 63"/>
                <a:gd name="T9" fmla="*/ 65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98">
                  <a:moveTo>
                    <a:pt x="63" y="65"/>
                  </a:moveTo>
                  <a:lnTo>
                    <a:pt x="63" y="0"/>
                  </a:lnTo>
                  <a:lnTo>
                    <a:pt x="0" y="35"/>
                  </a:lnTo>
                  <a:lnTo>
                    <a:pt x="0" y="98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7" name="Freeform 134"/>
            <p:cNvSpPr>
              <a:spLocks/>
            </p:cNvSpPr>
            <p:nvPr/>
          </p:nvSpPr>
          <p:spPr bwMode="auto">
            <a:xfrm>
              <a:off x="1269" y="2538"/>
              <a:ext cx="60" cy="98"/>
            </a:xfrm>
            <a:custGeom>
              <a:avLst/>
              <a:gdLst>
                <a:gd name="T0" fmla="*/ 60 w 60"/>
                <a:gd name="T1" fmla="*/ 68 h 98"/>
                <a:gd name="T2" fmla="*/ 60 w 60"/>
                <a:gd name="T3" fmla="*/ 0 h 98"/>
                <a:gd name="T4" fmla="*/ 0 w 60"/>
                <a:gd name="T5" fmla="*/ 33 h 98"/>
                <a:gd name="T6" fmla="*/ 0 w 60"/>
                <a:gd name="T7" fmla="*/ 98 h 98"/>
                <a:gd name="T8" fmla="*/ 60 w 60"/>
                <a:gd name="T9" fmla="*/ 68 h 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8">
                  <a:moveTo>
                    <a:pt x="60" y="68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98"/>
                  </a:lnTo>
                  <a:lnTo>
                    <a:pt x="60" y="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8" name="Freeform 135"/>
            <p:cNvSpPr>
              <a:spLocks/>
            </p:cNvSpPr>
            <p:nvPr/>
          </p:nvSpPr>
          <p:spPr bwMode="auto">
            <a:xfrm>
              <a:off x="1329" y="2502"/>
              <a:ext cx="60" cy="104"/>
            </a:xfrm>
            <a:custGeom>
              <a:avLst/>
              <a:gdLst>
                <a:gd name="T0" fmla="*/ 60 w 60"/>
                <a:gd name="T1" fmla="*/ 71 h 104"/>
                <a:gd name="T2" fmla="*/ 60 w 60"/>
                <a:gd name="T3" fmla="*/ 0 h 104"/>
                <a:gd name="T4" fmla="*/ 0 w 60"/>
                <a:gd name="T5" fmla="*/ 36 h 104"/>
                <a:gd name="T6" fmla="*/ 0 w 60"/>
                <a:gd name="T7" fmla="*/ 104 h 104"/>
                <a:gd name="T8" fmla="*/ 60 w 60"/>
                <a:gd name="T9" fmla="*/ 7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71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04"/>
                  </a:lnTo>
                  <a:lnTo>
                    <a:pt x="60" y="7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19" name="Freeform 136"/>
            <p:cNvSpPr>
              <a:spLocks/>
            </p:cNvSpPr>
            <p:nvPr/>
          </p:nvSpPr>
          <p:spPr bwMode="auto">
            <a:xfrm>
              <a:off x="1389" y="2478"/>
              <a:ext cx="60" cy="95"/>
            </a:xfrm>
            <a:custGeom>
              <a:avLst/>
              <a:gdLst>
                <a:gd name="T0" fmla="*/ 60 w 60"/>
                <a:gd name="T1" fmla="*/ 73 h 95"/>
                <a:gd name="T2" fmla="*/ 60 w 60"/>
                <a:gd name="T3" fmla="*/ 0 h 95"/>
                <a:gd name="T4" fmla="*/ 0 w 60"/>
                <a:gd name="T5" fmla="*/ 24 h 95"/>
                <a:gd name="T6" fmla="*/ 0 w 60"/>
                <a:gd name="T7" fmla="*/ 95 h 95"/>
                <a:gd name="T8" fmla="*/ 60 w 60"/>
                <a:gd name="T9" fmla="*/ 73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95">
                  <a:moveTo>
                    <a:pt x="60" y="73"/>
                  </a:moveTo>
                  <a:lnTo>
                    <a:pt x="60" y="0"/>
                  </a:lnTo>
                  <a:lnTo>
                    <a:pt x="0" y="24"/>
                  </a:lnTo>
                  <a:lnTo>
                    <a:pt x="0" y="95"/>
                  </a:lnTo>
                  <a:lnTo>
                    <a:pt x="60" y="7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0" name="Freeform 137"/>
            <p:cNvSpPr>
              <a:spLocks/>
            </p:cNvSpPr>
            <p:nvPr/>
          </p:nvSpPr>
          <p:spPr bwMode="auto">
            <a:xfrm>
              <a:off x="1449" y="2437"/>
              <a:ext cx="60" cy="114"/>
            </a:xfrm>
            <a:custGeom>
              <a:avLst/>
              <a:gdLst>
                <a:gd name="T0" fmla="*/ 60 w 60"/>
                <a:gd name="T1" fmla="*/ 79 h 114"/>
                <a:gd name="T2" fmla="*/ 60 w 60"/>
                <a:gd name="T3" fmla="*/ 0 h 114"/>
                <a:gd name="T4" fmla="*/ 0 w 60"/>
                <a:gd name="T5" fmla="*/ 41 h 114"/>
                <a:gd name="T6" fmla="*/ 0 w 60"/>
                <a:gd name="T7" fmla="*/ 114 h 114"/>
                <a:gd name="T8" fmla="*/ 60 w 60"/>
                <a:gd name="T9" fmla="*/ 79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4">
                  <a:moveTo>
                    <a:pt x="60" y="79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14"/>
                  </a:lnTo>
                  <a:lnTo>
                    <a:pt x="60" y="7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1" name="Freeform 138"/>
            <p:cNvSpPr>
              <a:spLocks/>
            </p:cNvSpPr>
            <p:nvPr/>
          </p:nvSpPr>
          <p:spPr bwMode="auto">
            <a:xfrm>
              <a:off x="1509" y="2388"/>
              <a:ext cx="60" cy="128"/>
            </a:xfrm>
            <a:custGeom>
              <a:avLst/>
              <a:gdLst>
                <a:gd name="T0" fmla="*/ 60 w 60"/>
                <a:gd name="T1" fmla="*/ 82 h 128"/>
                <a:gd name="T2" fmla="*/ 60 w 60"/>
                <a:gd name="T3" fmla="*/ 0 h 128"/>
                <a:gd name="T4" fmla="*/ 0 w 60"/>
                <a:gd name="T5" fmla="*/ 49 h 128"/>
                <a:gd name="T6" fmla="*/ 0 w 60"/>
                <a:gd name="T7" fmla="*/ 128 h 128"/>
                <a:gd name="T8" fmla="*/ 60 w 60"/>
                <a:gd name="T9" fmla="*/ 82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82"/>
                  </a:moveTo>
                  <a:lnTo>
                    <a:pt x="60" y="0"/>
                  </a:lnTo>
                  <a:lnTo>
                    <a:pt x="0" y="49"/>
                  </a:lnTo>
                  <a:lnTo>
                    <a:pt x="0" y="128"/>
                  </a:lnTo>
                  <a:lnTo>
                    <a:pt x="60" y="8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2" name="Freeform 139"/>
            <p:cNvSpPr>
              <a:spLocks/>
            </p:cNvSpPr>
            <p:nvPr/>
          </p:nvSpPr>
          <p:spPr bwMode="auto">
            <a:xfrm>
              <a:off x="1569" y="2325"/>
              <a:ext cx="63" cy="145"/>
            </a:xfrm>
            <a:custGeom>
              <a:avLst/>
              <a:gdLst>
                <a:gd name="T0" fmla="*/ 63 w 63"/>
                <a:gd name="T1" fmla="*/ 90 h 145"/>
                <a:gd name="T2" fmla="*/ 63 w 63"/>
                <a:gd name="T3" fmla="*/ 0 h 145"/>
                <a:gd name="T4" fmla="*/ 0 w 63"/>
                <a:gd name="T5" fmla="*/ 63 h 145"/>
                <a:gd name="T6" fmla="*/ 0 w 63"/>
                <a:gd name="T7" fmla="*/ 145 h 145"/>
                <a:gd name="T8" fmla="*/ 63 w 63"/>
                <a:gd name="T9" fmla="*/ 90 h 1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45">
                  <a:moveTo>
                    <a:pt x="63" y="90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45"/>
                  </a:lnTo>
                  <a:lnTo>
                    <a:pt x="63" y="9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3" name="Freeform 140"/>
            <p:cNvSpPr>
              <a:spLocks/>
            </p:cNvSpPr>
            <p:nvPr/>
          </p:nvSpPr>
          <p:spPr bwMode="auto">
            <a:xfrm>
              <a:off x="1632" y="2289"/>
              <a:ext cx="60" cy="126"/>
            </a:xfrm>
            <a:custGeom>
              <a:avLst/>
              <a:gdLst>
                <a:gd name="T0" fmla="*/ 60 w 60"/>
                <a:gd name="T1" fmla="*/ 93 h 126"/>
                <a:gd name="T2" fmla="*/ 60 w 60"/>
                <a:gd name="T3" fmla="*/ 0 h 126"/>
                <a:gd name="T4" fmla="*/ 0 w 60"/>
                <a:gd name="T5" fmla="*/ 36 h 126"/>
                <a:gd name="T6" fmla="*/ 0 w 60"/>
                <a:gd name="T7" fmla="*/ 126 h 126"/>
                <a:gd name="T8" fmla="*/ 60 w 60"/>
                <a:gd name="T9" fmla="*/ 93 h 1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6">
                  <a:moveTo>
                    <a:pt x="60" y="93"/>
                  </a:moveTo>
                  <a:lnTo>
                    <a:pt x="60" y="0"/>
                  </a:lnTo>
                  <a:lnTo>
                    <a:pt x="0" y="36"/>
                  </a:lnTo>
                  <a:lnTo>
                    <a:pt x="0" y="126"/>
                  </a:lnTo>
                  <a:lnTo>
                    <a:pt x="60" y="93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4" name="Freeform 141"/>
            <p:cNvSpPr>
              <a:spLocks/>
            </p:cNvSpPr>
            <p:nvPr/>
          </p:nvSpPr>
          <p:spPr bwMode="auto">
            <a:xfrm>
              <a:off x="1692" y="2251"/>
              <a:ext cx="60" cy="131"/>
            </a:xfrm>
            <a:custGeom>
              <a:avLst/>
              <a:gdLst>
                <a:gd name="T0" fmla="*/ 60 w 60"/>
                <a:gd name="T1" fmla="*/ 96 h 131"/>
                <a:gd name="T2" fmla="*/ 60 w 60"/>
                <a:gd name="T3" fmla="*/ 0 h 131"/>
                <a:gd name="T4" fmla="*/ 0 w 60"/>
                <a:gd name="T5" fmla="*/ 38 h 131"/>
                <a:gd name="T6" fmla="*/ 0 w 60"/>
                <a:gd name="T7" fmla="*/ 131 h 131"/>
                <a:gd name="T8" fmla="*/ 60 w 60"/>
                <a:gd name="T9" fmla="*/ 96 h 1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1">
                  <a:moveTo>
                    <a:pt x="60" y="96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31"/>
                  </a:lnTo>
                  <a:lnTo>
                    <a:pt x="60" y="96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5" name="Freeform 142"/>
            <p:cNvSpPr>
              <a:spLocks/>
            </p:cNvSpPr>
            <p:nvPr/>
          </p:nvSpPr>
          <p:spPr bwMode="auto">
            <a:xfrm>
              <a:off x="1752" y="2197"/>
              <a:ext cx="60" cy="150"/>
            </a:xfrm>
            <a:custGeom>
              <a:avLst/>
              <a:gdLst>
                <a:gd name="T0" fmla="*/ 60 w 60"/>
                <a:gd name="T1" fmla="*/ 101 h 150"/>
                <a:gd name="T2" fmla="*/ 60 w 60"/>
                <a:gd name="T3" fmla="*/ 0 h 150"/>
                <a:gd name="T4" fmla="*/ 0 w 60"/>
                <a:gd name="T5" fmla="*/ 54 h 150"/>
                <a:gd name="T6" fmla="*/ 0 w 60"/>
                <a:gd name="T7" fmla="*/ 150 h 150"/>
                <a:gd name="T8" fmla="*/ 60 w 60"/>
                <a:gd name="T9" fmla="*/ 101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01"/>
                  </a:moveTo>
                  <a:lnTo>
                    <a:pt x="60" y="0"/>
                  </a:lnTo>
                  <a:lnTo>
                    <a:pt x="0" y="54"/>
                  </a:lnTo>
                  <a:lnTo>
                    <a:pt x="0" y="150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6" name="Freeform 143"/>
            <p:cNvSpPr>
              <a:spLocks/>
            </p:cNvSpPr>
            <p:nvPr/>
          </p:nvSpPr>
          <p:spPr bwMode="auto">
            <a:xfrm>
              <a:off x="1812" y="2194"/>
              <a:ext cx="60" cy="104"/>
            </a:xfrm>
            <a:custGeom>
              <a:avLst/>
              <a:gdLst>
                <a:gd name="T0" fmla="*/ 60 w 60"/>
                <a:gd name="T1" fmla="*/ 101 h 104"/>
                <a:gd name="T2" fmla="*/ 60 w 60"/>
                <a:gd name="T3" fmla="*/ 0 h 104"/>
                <a:gd name="T4" fmla="*/ 0 w 60"/>
                <a:gd name="T5" fmla="*/ 3 h 104"/>
                <a:gd name="T6" fmla="*/ 0 w 60"/>
                <a:gd name="T7" fmla="*/ 104 h 104"/>
                <a:gd name="T8" fmla="*/ 60 w 60"/>
                <a:gd name="T9" fmla="*/ 101 h 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4">
                  <a:moveTo>
                    <a:pt x="60" y="101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104"/>
                  </a:lnTo>
                  <a:lnTo>
                    <a:pt x="60" y="10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7" name="Freeform 144"/>
            <p:cNvSpPr>
              <a:spLocks/>
            </p:cNvSpPr>
            <p:nvPr/>
          </p:nvSpPr>
          <p:spPr bwMode="auto">
            <a:xfrm>
              <a:off x="1872" y="2194"/>
              <a:ext cx="60" cy="109"/>
            </a:xfrm>
            <a:custGeom>
              <a:avLst/>
              <a:gdLst>
                <a:gd name="T0" fmla="*/ 60 w 60"/>
                <a:gd name="T1" fmla="*/ 109 h 109"/>
                <a:gd name="T2" fmla="*/ 60 w 60"/>
                <a:gd name="T3" fmla="*/ 8 h 109"/>
                <a:gd name="T4" fmla="*/ 0 w 60"/>
                <a:gd name="T5" fmla="*/ 0 h 109"/>
                <a:gd name="T6" fmla="*/ 0 w 60"/>
                <a:gd name="T7" fmla="*/ 101 h 109"/>
                <a:gd name="T8" fmla="*/ 60 w 60"/>
                <a:gd name="T9" fmla="*/ 109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09">
                  <a:moveTo>
                    <a:pt x="60" y="109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8" name="Freeform 145"/>
            <p:cNvSpPr>
              <a:spLocks/>
            </p:cNvSpPr>
            <p:nvPr/>
          </p:nvSpPr>
          <p:spPr bwMode="auto">
            <a:xfrm>
              <a:off x="1932" y="2139"/>
              <a:ext cx="63" cy="164"/>
            </a:xfrm>
            <a:custGeom>
              <a:avLst/>
              <a:gdLst>
                <a:gd name="T0" fmla="*/ 63 w 63"/>
                <a:gd name="T1" fmla="*/ 107 h 164"/>
                <a:gd name="T2" fmla="*/ 63 w 63"/>
                <a:gd name="T3" fmla="*/ 0 h 164"/>
                <a:gd name="T4" fmla="*/ 0 w 63"/>
                <a:gd name="T5" fmla="*/ 63 h 164"/>
                <a:gd name="T6" fmla="*/ 0 w 63"/>
                <a:gd name="T7" fmla="*/ 164 h 164"/>
                <a:gd name="T8" fmla="*/ 63 w 63"/>
                <a:gd name="T9" fmla="*/ 107 h 1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4">
                  <a:moveTo>
                    <a:pt x="63" y="107"/>
                  </a:moveTo>
                  <a:lnTo>
                    <a:pt x="63" y="0"/>
                  </a:lnTo>
                  <a:lnTo>
                    <a:pt x="0" y="63"/>
                  </a:lnTo>
                  <a:lnTo>
                    <a:pt x="0" y="164"/>
                  </a:lnTo>
                  <a:lnTo>
                    <a:pt x="63" y="10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29" name="Freeform 146"/>
            <p:cNvSpPr>
              <a:spLocks/>
            </p:cNvSpPr>
            <p:nvPr/>
          </p:nvSpPr>
          <p:spPr bwMode="auto">
            <a:xfrm>
              <a:off x="1995" y="2109"/>
              <a:ext cx="60" cy="137"/>
            </a:xfrm>
            <a:custGeom>
              <a:avLst/>
              <a:gdLst>
                <a:gd name="T0" fmla="*/ 60 w 60"/>
                <a:gd name="T1" fmla="*/ 109 h 137"/>
                <a:gd name="T2" fmla="*/ 60 w 60"/>
                <a:gd name="T3" fmla="*/ 0 h 137"/>
                <a:gd name="T4" fmla="*/ 0 w 60"/>
                <a:gd name="T5" fmla="*/ 30 h 137"/>
                <a:gd name="T6" fmla="*/ 0 w 60"/>
                <a:gd name="T7" fmla="*/ 137 h 137"/>
                <a:gd name="T8" fmla="*/ 60 w 60"/>
                <a:gd name="T9" fmla="*/ 109 h 1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37">
                  <a:moveTo>
                    <a:pt x="60" y="109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37"/>
                  </a:lnTo>
                  <a:lnTo>
                    <a:pt x="60" y="109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0" name="Freeform 147"/>
            <p:cNvSpPr>
              <a:spLocks/>
            </p:cNvSpPr>
            <p:nvPr/>
          </p:nvSpPr>
          <p:spPr bwMode="auto">
            <a:xfrm>
              <a:off x="2055" y="2093"/>
              <a:ext cx="60" cy="125"/>
            </a:xfrm>
            <a:custGeom>
              <a:avLst/>
              <a:gdLst>
                <a:gd name="T0" fmla="*/ 60 w 60"/>
                <a:gd name="T1" fmla="*/ 112 h 125"/>
                <a:gd name="T2" fmla="*/ 60 w 60"/>
                <a:gd name="T3" fmla="*/ 0 h 125"/>
                <a:gd name="T4" fmla="*/ 0 w 60"/>
                <a:gd name="T5" fmla="*/ 16 h 125"/>
                <a:gd name="T6" fmla="*/ 0 w 60"/>
                <a:gd name="T7" fmla="*/ 125 h 125"/>
                <a:gd name="T8" fmla="*/ 60 w 60"/>
                <a:gd name="T9" fmla="*/ 112 h 1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5">
                  <a:moveTo>
                    <a:pt x="60" y="112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25"/>
                  </a:lnTo>
                  <a:lnTo>
                    <a:pt x="60" y="11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1" name="Freeform 148"/>
            <p:cNvSpPr>
              <a:spLocks/>
            </p:cNvSpPr>
            <p:nvPr/>
          </p:nvSpPr>
          <p:spPr bwMode="auto">
            <a:xfrm>
              <a:off x="2115" y="2030"/>
              <a:ext cx="60" cy="175"/>
            </a:xfrm>
            <a:custGeom>
              <a:avLst/>
              <a:gdLst>
                <a:gd name="T0" fmla="*/ 60 w 60"/>
                <a:gd name="T1" fmla="*/ 117 h 175"/>
                <a:gd name="T2" fmla="*/ 60 w 60"/>
                <a:gd name="T3" fmla="*/ 0 h 175"/>
                <a:gd name="T4" fmla="*/ 0 w 60"/>
                <a:gd name="T5" fmla="*/ 63 h 175"/>
                <a:gd name="T6" fmla="*/ 0 w 60"/>
                <a:gd name="T7" fmla="*/ 175 h 175"/>
                <a:gd name="T8" fmla="*/ 60 w 60"/>
                <a:gd name="T9" fmla="*/ 117 h 1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5">
                  <a:moveTo>
                    <a:pt x="60" y="117"/>
                  </a:moveTo>
                  <a:lnTo>
                    <a:pt x="60" y="0"/>
                  </a:lnTo>
                  <a:lnTo>
                    <a:pt x="0" y="63"/>
                  </a:lnTo>
                  <a:lnTo>
                    <a:pt x="0" y="175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2" name="Freeform 149"/>
            <p:cNvSpPr>
              <a:spLocks/>
            </p:cNvSpPr>
            <p:nvPr/>
          </p:nvSpPr>
          <p:spPr bwMode="auto">
            <a:xfrm>
              <a:off x="2175" y="2030"/>
              <a:ext cx="60" cy="128"/>
            </a:xfrm>
            <a:custGeom>
              <a:avLst/>
              <a:gdLst>
                <a:gd name="T0" fmla="*/ 60 w 60"/>
                <a:gd name="T1" fmla="*/ 128 h 128"/>
                <a:gd name="T2" fmla="*/ 60 w 60"/>
                <a:gd name="T3" fmla="*/ 11 h 128"/>
                <a:gd name="T4" fmla="*/ 0 w 60"/>
                <a:gd name="T5" fmla="*/ 0 h 128"/>
                <a:gd name="T6" fmla="*/ 0 w 60"/>
                <a:gd name="T7" fmla="*/ 117 h 128"/>
                <a:gd name="T8" fmla="*/ 60 w 60"/>
                <a:gd name="T9" fmla="*/ 128 h 1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28">
                  <a:moveTo>
                    <a:pt x="60" y="128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2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3" name="Freeform 150"/>
            <p:cNvSpPr>
              <a:spLocks/>
            </p:cNvSpPr>
            <p:nvPr/>
          </p:nvSpPr>
          <p:spPr bwMode="auto">
            <a:xfrm>
              <a:off x="2235" y="2041"/>
              <a:ext cx="60" cy="150"/>
            </a:xfrm>
            <a:custGeom>
              <a:avLst/>
              <a:gdLst>
                <a:gd name="T0" fmla="*/ 60 w 60"/>
                <a:gd name="T1" fmla="*/ 150 h 150"/>
                <a:gd name="T2" fmla="*/ 60 w 60"/>
                <a:gd name="T3" fmla="*/ 38 h 150"/>
                <a:gd name="T4" fmla="*/ 0 w 60"/>
                <a:gd name="T5" fmla="*/ 0 h 150"/>
                <a:gd name="T6" fmla="*/ 0 w 60"/>
                <a:gd name="T7" fmla="*/ 117 h 150"/>
                <a:gd name="T8" fmla="*/ 60 w 60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50"/>
                  </a:moveTo>
                  <a:lnTo>
                    <a:pt x="60" y="38"/>
                  </a:lnTo>
                  <a:lnTo>
                    <a:pt x="0" y="0"/>
                  </a:lnTo>
                  <a:lnTo>
                    <a:pt x="0" y="117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4" name="Freeform 151"/>
            <p:cNvSpPr>
              <a:spLocks/>
            </p:cNvSpPr>
            <p:nvPr/>
          </p:nvSpPr>
          <p:spPr bwMode="auto">
            <a:xfrm>
              <a:off x="2295" y="2079"/>
              <a:ext cx="63" cy="118"/>
            </a:xfrm>
            <a:custGeom>
              <a:avLst/>
              <a:gdLst>
                <a:gd name="T0" fmla="*/ 63 w 63"/>
                <a:gd name="T1" fmla="*/ 118 h 118"/>
                <a:gd name="T2" fmla="*/ 63 w 63"/>
                <a:gd name="T3" fmla="*/ 8 h 118"/>
                <a:gd name="T4" fmla="*/ 0 w 63"/>
                <a:gd name="T5" fmla="*/ 0 h 118"/>
                <a:gd name="T6" fmla="*/ 0 w 63"/>
                <a:gd name="T7" fmla="*/ 112 h 118"/>
                <a:gd name="T8" fmla="*/ 63 w 63"/>
                <a:gd name="T9" fmla="*/ 118 h 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18">
                  <a:moveTo>
                    <a:pt x="63" y="118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112"/>
                  </a:lnTo>
                  <a:lnTo>
                    <a:pt x="63" y="11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5" name="Freeform 152"/>
            <p:cNvSpPr>
              <a:spLocks/>
            </p:cNvSpPr>
            <p:nvPr/>
          </p:nvSpPr>
          <p:spPr bwMode="auto">
            <a:xfrm>
              <a:off x="2358" y="2087"/>
              <a:ext cx="60" cy="115"/>
            </a:xfrm>
            <a:custGeom>
              <a:avLst/>
              <a:gdLst>
                <a:gd name="T0" fmla="*/ 60 w 60"/>
                <a:gd name="T1" fmla="*/ 115 h 115"/>
                <a:gd name="T2" fmla="*/ 60 w 60"/>
                <a:gd name="T3" fmla="*/ 3 h 115"/>
                <a:gd name="T4" fmla="*/ 0 w 60"/>
                <a:gd name="T5" fmla="*/ 0 h 115"/>
                <a:gd name="T6" fmla="*/ 0 w 60"/>
                <a:gd name="T7" fmla="*/ 110 h 115"/>
                <a:gd name="T8" fmla="*/ 60 w 60"/>
                <a:gd name="T9" fmla="*/ 115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15">
                  <a:moveTo>
                    <a:pt x="60" y="115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110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6" name="Freeform 153"/>
            <p:cNvSpPr>
              <a:spLocks/>
            </p:cNvSpPr>
            <p:nvPr/>
          </p:nvSpPr>
          <p:spPr bwMode="auto">
            <a:xfrm>
              <a:off x="2418" y="2049"/>
              <a:ext cx="60" cy="153"/>
            </a:xfrm>
            <a:custGeom>
              <a:avLst/>
              <a:gdLst>
                <a:gd name="T0" fmla="*/ 60 w 60"/>
                <a:gd name="T1" fmla="*/ 115 h 153"/>
                <a:gd name="T2" fmla="*/ 60 w 60"/>
                <a:gd name="T3" fmla="*/ 0 h 153"/>
                <a:gd name="T4" fmla="*/ 0 w 60"/>
                <a:gd name="T5" fmla="*/ 41 h 153"/>
                <a:gd name="T6" fmla="*/ 0 w 60"/>
                <a:gd name="T7" fmla="*/ 153 h 153"/>
                <a:gd name="T8" fmla="*/ 60 w 60"/>
                <a:gd name="T9" fmla="*/ 115 h 1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3">
                  <a:moveTo>
                    <a:pt x="60" y="115"/>
                  </a:moveTo>
                  <a:lnTo>
                    <a:pt x="60" y="0"/>
                  </a:lnTo>
                  <a:lnTo>
                    <a:pt x="0" y="41"/>
                  </a:lnTo>
                  <a:lnTo>
                    <a:pt x="0" y="153"/>
                  </a:lnTo>
                  <a:lnTo>
                    <a:pt x="60" y="11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7" name="Freeform 154"/>
            <p:cNvSpPr>
              <a:spLocks/>
            </p:cNvSpPr>
            <p:nvPr/>
          </p:nvSpPr>
          <p:spPr bwMode="auto">
            <a:xfrm>
              <a:off x="2478" y="2014"/>
              <a:ext cx="60" cy="150"/>
            </a:xfrm>
            <a:custGeom>
              <a:avLst/>
              <a:gdLst>
                <a:gd name="T0" fmla="*/ 60 w 60"/>
                <a:gd name="T1" fmla="*/ 117 h 150"/>
                <a:gd name="T2" fmla="*/ 60 w 60"/>
                <a:gd name="T3" fmla="*/ 0 h 150"/>
                <a:gd name="T4" fmla="*/ 0 w 60"/>
                <a:gd name="T5" fmla="*/ 35 h 150"/>
                <a:gd name="T6" fmla="*/ 0 w 60"/>
                <a:gd name="T7" fmla="*/ 150 h 150"/>
                <a:gd name="T8" fmla="*/ 60 w 60"/>
                <a:gd name="T9" fmla="*/ 117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0">
                  <a:moveTo>
                    <a:pt x="60" y="117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150"/>
                  </a:lnTo>
                  <a:lnTo>
                    <a:pt x="60" y="11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8" name="Freeform 155"/>
            <p:cNvSpPr>
              <a:spLocks/>
            </p:cNvSpPr>
            <p:nvPr/>
          </p:nvSpPr>
          <p:spPr bwMode="auto">
            <a:xfrm>
              <a:off x="2538" y="1976"/>
              <a:ext cx="60" cy="155"/>
            </a:xfrm>
            <a:custGeom>
              <a:avLst/>
              <a:gdLst>
                <a:gd name="T0" fmla="*/ 60 w 60"/>
                <a:gd name="T1" fmla="*/ 122 h 155"/>
                <a:gd name="T2" fmla="*/ 60 w 60"/>
                <a:gd name="T3" fmla="*/ 0 h 155"/>
                <a:gd name="T4" fmla="*/ 0 w 60"/>
                <a:gd name="T5" fmla="*/ 38 h 155"/>
                <a:gd name="T6" fmla="*/ 0 w 60"/>
                <a:gd name="T7" fmla="*/ 155 h 155"/>
                <a:gd name="T8" fmla="*/ 60 w 60"/>
                <a:gd name="T9" fmla="*/ 122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2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55"/>
                  </a:lnTo>
                  <a:lnTo>
                    <a:pt x="60" y="12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39" name="Freeform 156"/>
            <p:cNvSpPr>
              <a:spLocks/>
            </p:cNvSpPr>
            <p:nvPr/>
          </p:nvSpPr>
          <p:spPr bwMode="auto">
            <a:xfrm>
              <a:off x="2598" y="1943"/>
              <a:ext cx="60" cy="155"/>
            </a:xfrm>
            <a:custGeom>
              <a:avLst/>
              <a:gdLst>
                <a:gd name="T0" fmla="*/ 60 w 60"/>
                <a:gd name="T1" fmla="*/ 125 h 155"/>
                <a:gd name="T2" fmla="*/ 60 w 60"/>
                <a:gd name="T3" fmla="*/ 0 h 155"/>
                <a:gd name="T4" fmla="*/ 0 w 60"/>
                <a:gd name="T5" fmla="*/ 33 h 155"/>
                <a:gd name="T6" fmla="*/ 0 w 60"/>
                <a:gd name="T7" fmla="*/ 155 h 155"/>
                <a:gd name="T8" fmla="*/ 60 w 60"/>
                <a:gd name="T9" fmla="*/ 12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25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55"/>
                  </a:lnTo>
                  <a:lnTo>
                    <a:pt x="60" y="12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0" name="Freeform 157"/>
            <p:cNvSpPr>
              <a:spLocks/>
            </p:cNvSpPr>
            <p:nvPr/>
          </p:nvSpPr>
          <p:spPr bwMode="auto">
            <a:xfrm>
              <a:off x="2658" y="1894"/>
              <a:ext cx="63" cy="174"/>
            </a:xfrm>
            <a:custGeom>
              <a:avLst/>
              <a:gdLst>
                <a:gd name="T0" fmla="*/ 63 w 63"/>
                <a:gd name="T1" fmla="*/ 131 h 174"/>
                <a:gd name="T2" fmla="*/ 63 w 63"/>
                <a:gd name="T3" fmla="*/ 0 h 174"/>
                <a:gd name="T4" fmla="*/ 0 w 63"/>
                <a:gd name="T5" fmla="*/ 49 h 174"/>
                <a:gd name="T6" fmla="*/ 0 w 63"/>
                <a:gd name="T7" fmla="*/ 174 h 174"/>
                <a:gd name="T8" fmla="*/ 63 w 63"/>
                <a:gd name="T9" fmla="*/ 131 h 1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74">
                  <a:moveTo>
                    <a:pt x="63" y="131"/>
                  </a:moveTo>
                  <a:lnTo>
                    <a:pt x="63" y="0"/>
                  </a:lnTo>
                  <a:lnTo>
                    <a:pt x="0" y="49"/>
                  </a:lnTo>
                  <a:lnTo>
                    <a:pt x="0" y="174"/>
                  </a:lnTo>
                  <a:lnTo>
                    <a:pt x="63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1" name="Freeform 158"/>
            <p:cNvSpPr>
              <a:spLocks/>
            </p:cNvSpPr>
            <p:nvPr/>
          </p:nvSpPr>
          <p:spPr bwMode="auto">
            <a:xfrm>
              <a:off x="2721" y="1866"/>
              <a:ext cx="60" cy="159"/>
            </a:xfrm>
            <a:custGeom>
              <a:avLst/>
              <a:gdLst>
                <a:gd name="T0" fmla="*/ 60 w 60"/>
                <a:gd name="T1" fmla="*/ 131 h 159"/>
                <a:gd name="T2" fmla="*/ 60 w 60"/>
                <a:gd name="T3" fmla="*/ 0 h 159"/>
                <a:gd name="T4" fmla="*/ 0 w 60"/>
                <a:gd name="T5" fmla="*/ 28 h 159"/>
                <a:gd name="T6" fmla="*/ 0 w 60"/>
                <a:gd name="T7" fmla="*/ 159 h 159"/>
                <a:gd name="T8" fmla="*/ 60 w 60"/>
                <a:gd name="T9" fmla="*/ 131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9">
                  <a:moveTo>
                    <a:pt x="60" y="131"/>
                  </a:moveTo>
                  <a:lnTo>
                    <a:pt x="60" y="0"/>
                  </a:lnTo>
                  <a:lnTo>
                    <a:pt x="0" y="28"/>
                  </a:lnTo>
                  <a:lnTo>
                    <a:pt x="0" y="159"/>
                  </a:lnTo>
                  <a:lnTo>
                    <a:pt x="60" y="13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2" name="Freeform 159"/>
            <p:cNvSpPr>
              <a:spLocks/>
            </p:cNvSpPr>
            <p:nvPr/>
          </p:nvSpPr>
          <p:spPr bwMode="auto">
            <a:xfrm>
              <a:off x="2781" y="1850"/>
              <a:ext cx="60" cy="147"/>
            </a:xfrm>
            <a:custGeom>
              <a:avLst/>
              <a:gdLst>
                <a:gd name="T0" fmla="*/ 60 w 60"/>
                <a:gd name="T1" fmla="*/ 134 h 147"/>
                <a:gd name="T2" fmla="*/ 60 w 60"/>
                <a:gd name="T3" fmla="*/ 0 h 147"/>
                <a:gd name="T4" fmla="*/ 0 w 60"/>
                <a:gd name="T5" fmla="*/ 16 h 147"/>
                <a:gd name="T6" fmla="*/ 0 w 60"/>
                <a:gd name="T7" fmla="*/ 147 h 147"/>
                <a:gd name="T8" fmla="*/ 60 w 60"/>
                <a:gd name="T9" fmla="*/ 134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47">
                  <a:moveTo>
                    <a:pt x="60" y="134"/>
                  </a:moveTo>
                  <a:lnTo>
                    <a:pt x="60" y="0"/>
                  </a:lnTo>
                  <a:lnTo>
                    <a:pt x="0" y="16"/>
                  </a:lnTo>
                  <a:lnTo>
                    <a:pt x="0" y="147"/>
                  </a:lnTo>
                  <a:lnTo>
                    <a:pt x="60" y="13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3" name="Freeform 160"/>
            <p:cNvSpPr>
              <a:spLocks/>
            </p:cNvSpPr>
            <p:nvPr/>
          </p:nvSpPr>
          <p:spPr bwMode="auto">
            <a:xfrm>
              <a:off x="2841" y="1828"/>
              <a:ext cx="60" cy="156"/>
            </a:xfrm>
            <a:custGeom>
              <a:avLst/>
              <a:gdLst>
                <a:gd name="T0" fmla="*/ 60 w 60"/>
                <a:gd name="T1" fmla="*/ 137 h 156"/>
                <a:gd name="T2" fmla="*/ 60 w 60"/>
                <a:gd name="T3" fmla="*/ 0 h 156"/>
                <a:gd name="T4" fmla="*/ 0 w 60"/>
                <a:gd name="T5" fmla="*/ 22 h 156"/>
                <a:gd name="T6" fmla="*/ 0 w 60"/>
                <a:gd name="T7" fmla="*/ 156 h 156"/>
                <a:gd name="T8" fmla="*/ 60 w 60"/>
                <a:gd name="T9" fmla="*/ 137 h 1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6">
                  <a:moveTo>
                    <a:pt x="60" y="137"/>
                  </a:moveTo>
                  <a:lnTo>
                    <a:pt x="60" y="0"/>
                  </a:lnTo>
                  <a:lnTo>
                    <a:pt x="0" y="22"/>
                  </a:lnTo>
                  <a:lnTo>
                    <a:pt x="0" y="156"/>
                  </a:lnTo>
                  <a:lnTo>
                    <a:pt x="60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4" name="Freeform 161"/>
            <p:cNvSpPr>
              <a:spLocks/>
            </p:cNvSpPr>
            <p:nvPr/>
          </p:nvSpPr>
          <p:spPr bwMode="auto">
            <a:xfrm>
              <a:off x="2901" y="1828"/>
              <a:ext cx="60" cy="161"/>
            </a:xfrm>
            <a:custGeom>
              <a:avLst/>
              <a:gdLst>
                <a:gd name="T0" fmla="*/ 60 w 60"/>
                <a:gd name="T1" fmla="*/ 161 h 161"/>
                <a:gd name="T2" fmla="*/ 60 w 60"/>
                <a:gd name="T3" fmla="*/ 27 h 161"/>
                <a:gd name="T4" fmla="*/ 0 w 60"/>
                <a:gd name="T5" fmla="*/ 0 h 161"/>
                <a:gd name="T6" fmla="*/ 0 w 60"/>
                <a:gd name="T7" fmla="*/ 137 h 161"/>
                <a:gd name="T8" fmla="*/ 60 w 60"/>
                <a:gd name="T9" fmla="*/ 161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61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37"/>
                  </a:lnTo>
                  <a:lnTo>
                    <a:pt x="60" y="161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5" name="Rectangle 162"/>
            <p:cNvSpPr>
              <a:spLocks noChangeArrowheads="1"/>
            </p:cNvSpPr>
            <p:nvPr/>
          </p:nvSpPr>
          <p:spPr bwMode="auto">
            <a:xfrm>
              <a:off x="2961" y="1855"/>
              <a:ext cx="60" cy="134"/>
            </a:xfrm>
            <a:prstGeom prst="rect">
              <a:avLst/>
            </a:pr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6" name="Freeform 163"/>
            <p:cNvSpPr>
              <a:spLocks/>
            </p:cNvSpPr>
            <p:nvPr/>
          </p:nvSpPr>
          <p:spPr bwMode="auto">
            <a:xfrm>
              <a:off x="3021" y="1828"/>
              <a:ext cx="63" cy="161"/>
            </a:xfrm>
            <a:custGeom>
              <a:avLst/>
              <a:gdLst>
                <a:gd name="T0" fmla="*/ 63 w 63"/>
                <a:gd name="T1" fmla="*/ 137 h 161"/>
                <a:gd name="T2" fmla="*/ 63 w 63"/>
                <a:gd name="T3" fmla="*/ 0 h 161"/>
                <a:gd name="T4" fmla="*/ 0 w 63"/>
                <a:gd name="T5" fmla="*/ 27 h 161"/>
                <a:gd name="T6" fmla="*/ 0 w 63"/>
                <a:gd name="T7" fmla="*/ 161 h 161"/>
                <a:gd name="T8" fmla="*/ 63 w 63"/>
                <a:gd name="T9" fmla="*/ 137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161">
                  <a:moveTo>
                    <a:pt x="63" y="137"/>
                  </a:moveTo>
                  <a:lnTo>
                    <a:pt x="63" y="0"/>
                  </a:lnTo>
                  <a:lnTo>
                    <a:pt x="0" y="27"/>
                  </a:lnTo>
                  <a:lnTo>
                    <a:pt x="0" y="161"/>
                  </a:lnTo>
                  <a:lnTo>
                    <a:pt x="63" y="13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7" name="Freeform 164"/>
            <p:cNvSpPr>
              <a:spLocks/>
            </p:cNvSpPr>
            <p:nvPr/>
          </p:nvSpPr>
          <p:spPr bwMode="auto">
            <a:xfrm>
              <a:off x="3084" y="1795"/>
              <a:ext cx="60" cy="170"/>
            </a:xfrm>
            <a:custGeom>
              <a:avLst/>
              <a:gdLst>
                <a:gd name="T0" fmla="*/ 60 w 60"/>
                <a:gd name="T1" fmla="*/ 140 h 170"/>
                <a:gd name="T2" fmla="*/ 60 w 60"/>
                <a:gd name="T3" fmla="*/ 0 h 170"/>
                <a:gd name="T4" fmla="*/ 0 w 60"/>
                <a:gd name="T5" fmla="*/ 33 h 170"/>
                <a:gd name="T6" fmla="*/ 0 w 60"/>
                <a:gd name="T7" fmla="*/ 170 h 170"/>
                <a:gd name="T8" fmla="*/ 60 w 60"/>
                <a:gd name="T9" fmla="*/ 14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0"/>
                  </a:moveTo>
                  <a:lnTo>
                    <a:pt x="60" y="0"/>
                  </a:lnTo>
                  <a:lnTo>
                    <a:pt x="0" y="33"/>
                  </a:lnTo>
                  <a:lnTo>
                    <a:pt x="0" y="170"/>
                  </a:lnTo>
                  <a:lnTo>
                    <a:pt x="60" y="14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8" name="Freeform 165"/>
            <p:cNvSpPr>
              <a:spLocks/>
            </p:cNvSpPr>
            <p:nvPr/>
          </p:nvSpPr>
          <p:spPr bwMode="auto">
            <a:xfrm>
              <a:off x="3144" y="1765"/>
              <a:ext cx="60" cy="170"/>
            </a:xfrm>
            <a:custGeom>
              <a:avLst/>
              <a:gdLst>
                <a:gd name="T0" fmla="*/ 60 w 60"/>
                <a:gd name="T1" fmla="*/ 142 h 170"/>
                <a:gd name="T2" fmla="*/ 60 w 60"/>
                <a:gd name="T3" fmla="*/ 0 h 170"/>
                <a:gd name="T4" fmla="*/ 0 w 60"/>
                <a:gd name="T5" fmla="*/ 30 h 170"/>
                <a:gd name="T6" fmla="*/ 0 w 60"/>
                <a:gd name="T7" fmla="*/ 170 h 170"/>
                <a:gd name="T8" fmla="*/ 60 w 60"/>
                <a:gd name="T9" fmla="*/ 142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0">
                  <a:moveTo>
                    <a:pt x="60" y="142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0"/>
                  </a:lnTo>
                  <a:lnTo>
                    <a:pt x="60" y="14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49" name="Freeform 166"/>
            <p:cNvSpPr>
              <a:spLocks/>
            </p:cNvSpPr>
            <p:nvPr/>
          </p:nvSpPr>
          <p:spPr bwMode="auto">
            <a:xfrm>
              <a:off x="3204" y="1735"/>
              <a:ext cx="60" cy="172"/>
            </a:xfrm>
            <a:custGeom>
              <a:avLst/>
              <a:gdLst>
                <a:gd name="T0" fmla="*/ 60 w 60"/>
                <a:gd name="T1" fmla="*/ 145 h 172"/>
                <a:gd name="T2" fmla="*/ 60 w 60"/>
                <a:gd name="T3" fmla="*/ 0 h 172"/>
                <a:gd name="T4" fmla="*/ 0 w 60"/>
                <a:gd name="T5" fmla="*/ 30 h 172"/>
                <a:gd name="T6" fmla="*/ 0 w 60"/>
                <a:gd name="T7" fmla="*/ 172 h 172"/>
                <a:gd name="T8" fmla="*/ 60 w 60"/>
                <a:gd name="T9" fmla="*/ 145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72">
                  <a:moveTo>
                    <a:pt x="60" y="145"/>
                  </a:moveTo>
                  <a:lnTo>
                    <a:pt x="60" y="0"/>
                  </a:lnTo>
                  <a:lnTo>
                    <a:pt x="0" y="30"/>
                  </a:lnTo>
                  <a:lnTo>
                    <a:pt x="0" y="172"/>
                  </a:lnTo>
                  <a:lnTo>
                    <a:pt x="60" y="14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0" name="Freeform 167"/>
            <p:cNvSpPr>
              <a:spLocks/>
            </p:cNvSpPr>
            <p:nvPr/>
          </p:nvSpPr>
          <p:spPr bwMode="auto">
            <a:xfrm>
              <a:off x="3264" y="1735"/>
              <a:ext cx="61" cy="150"/>
            </a:xfrm>
            <a:custGeom>
              <a:avLst/>
              <a:gdLst>
                <a:gd name="T0" fmla="*/ 61 w 61"/>
                <a:gd name="T1" fmla="*/ 150 h 150"/>
                <a:gd name="T2" fmla="*/ 61 w 61"/>
                <a:gd name="T3" fmla="*/ 6 h 150"/>
                <a:gd name="T4" fmla="*/ 0 w 61"/>
                <a:gd name="T5" fmla="*/ 0 h 150"/>
                <a:gd name="T6" fmla="*/ 0 w 61"/>
                <a:gd name="T7" fmla="*/ 145 h 150"/>
                <a:gd name="T8" fmla="*/ 61 w 61"/>
                <a:gd name="T9" fmla="*/ 150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150">
                  <a:moveTo>
                    <a:pt x="61" y="150"/>
                  </a:moveTo>
                  <a:lnTo>
                    <a:pt x="61" y="6"/>
                  </a:lnTo>
                  <a:lnTo>
                    <a:pt x="0" y="0"/>
                  </a:lnTo>
                  <a:lnTo>
                    <a:pt x="0" y="145"/>
                  </a:lnTo>
                  <a:lnTo>
                    <a:pt x="61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1" name="Freeform 168"/>
            <p:cNvSpPr>
              <a:spLocks/>
            </p:cNvSpPr>
            <p:nvPr/>
          </p:nvSpPr>
          <p:spPr bwMode="auto">
            <a:xfrm>
              <a:off x="3325" y="1741"/>
              <a:ext cx="60" cy="155"/>
            </a:xfrm>
            <a:custGeom>
              <a:avLst/>
              <a:gdLst>
                <a:gd name="T0" fmla="*/ 60 w 60"/>
                <a:gd name="T1" fmla="*/ 155 h 155"/>
                <a:gd name="T2" fmla="*/ 60 w 60"/>
                <a:gd name="T3" fmla="*/ 13 h 155"/>
                <a:gd name="T4" fmla="*/ 0 w 60"/>
                <a:gd name="T5" fmla="*/ 0 h 155"/>
                <a:gd name="T6" fmla="*/ 0 w 60"/>
                <a:gd name="T7" fmla="*/ 144 h 155"/>
                <a:gd name="T8" fmla="*/ 60 w 60"/>
                <a:gd name="T9" fmla="*/ 155 h 1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55">
                  <a:moveTo>
                    <a:pt x="60" y="155"/>
                  </a:moveTo>
                  <a:lnTo>
                    <a:pt x="60" y="13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60" y="15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2" name="Freeform 169"/>
            <p:cNvSpPr>
              <a:spLocks/>
            </p:cNvSpPr>
            <p:nvPr/>
          </p:nvSpPr>
          <p:spPr bwMode="auto">
            <a:xfrm>
              <a:off x="3385" y="1716"/>
              <a:ext cx="62" cy="180"/>
            </a:xfrm>
            <a:custGeom>
              <a:avLst/>
              <a:gdLst>
                <a:gd name="T0" fmla="*/ 62 w 62"/>
                <a:gd name="T1" fmla="*/ 148 h 180"/>
                <a:gd name="T2" fmla="*/ 62 w 62"/>
                <a:gd name="T3" fmla="*/ 0 h 180"/>
                <a:gd name="T4" fmla="*/ 0 w 62"/>
                <a:gd name="T5" fmla="*/ 38 h 180"/>
                <a:gd name="T6" fmla="*/ 0 w 62"/>
                <a:gd name="T7" fmla="*/ 180 h 180"/>
                <a:gd name="T8" fmla="*/ 62 w 62"/>
                <a:gd name="T9" fmla="*/ 148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180">
                  <a:moveTo>
                    <a:pt x="62" y="148"/>
                  </a:moveTo>
                  <a:lnTo>
                    <a:pt x="62" y="0"/>
                  </a:lnTo>
                  <a:lnTo>
                    <a:pt x="0" y="38"/>
                  </a:lnTo>
                  <a:lnTo>
                    <a:pt x="0" y="180"/>
                  </a:lnTo>
                  <a:lnTo>
                    <a:pt x="62" y="14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3" name="Freeform 170"/>
            <p:cNvSpPr>
              <a:spLocks/>
            </p:cNvSpPr>
            <p:nvPr/>
          </p:nvSpPr>
          <p:spPr bwMode="auto">
            <a:xfrm>
              <a:off x="3447" y="1678"/>
              <a:ext cx="60" cy="186"/>
            </a:xfrm>
            <a:custGeom>
              <a:avLst/>
              <a:gdLst>
                <a:gd name="T0" fmla="*/ 60 w 60"/>
                <a:gd name="T1" fmla="*/ 150 h 186"/>
                <a:gd name="T2" fmla="*/ 60 w 60"/>
                <a:gd name="T3" fmla="*/ 0 h 186"/>
                <a:gd name="T4" fmla="*/ 0 w 60"/>
                <a:gd name="T5" fmla="*/ 38 h 186"/>
                <a:gd name="T6" fmla="*/ 0 w 60"/>
                <a:gd name="T7" fmla="*/ 186 h 186"/>
                <a:gd name="T8" fmla="*/ 60 w 60"/>
                <a:gd name="T9" fmla="*/ 150 h 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86">
                  <a:moveTo>
                    <a:pt x="60" y="150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186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4" name="Freeform 171"/>
            <p:cNvSpPr>
              <a:spLocks/>
            </p:cNvSpPr>
            <p:nvPr/>
          </p:nvSpPr>
          <p:spPr bwMode="auto">
            <a:xfrm>
              <a:off x="3507" y="1667"/>
              <a:ext cx="60" cy="161"/>
            </a:xfrm>
            <a:custGeom>
              <a:avLst/>
              <a:gdLst>
                <a:gd name="T0" fmla="*/ 60 w 60"/>
                <a:gd name="T1" fmla="*/ 150 h 161"/>
                <a:gd name="T2" fmla="*/ 60 w 60"/>
                <a:gd name="T3" fmla="*/ 0 h 161"/>
                <a:gd name="T4" fmla="*/ 0 w 60"/>
                <a:gd name="T5" fmla="*/ 11 h 161"/>
                <a:gd name="T6" fmla="*/ 0 w 60"/>
                <a:gd name="T7" fmla="*/ 161 h 161"/>
                <a:gd name="T8" fmla="*/ 60 w 60"/>
                <a:gd name="T9" fmla="*/ 150 h 1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161">
                  <a:moveTo>
                    <a:pt x="60" y="150"/>
                  </a:moveTo>
                  <a:lnTo>
                    <a:pt x="60" y="0"/>
                  </a:lnTo>
                  <a:lnTo>
                    <a:pt x="0" y="11"/>
                  </a:lnTo>
                  <a:lnTo>
                    <a:pt x="0" y="161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5" name="Freeform 172"/>
            <p:cNvSpPr>
              <a:spLocks/>
            </p:cNvSpPr>
            <p:nvPr/>
          </p:nvSpPr>
          <p:spPr bwMode="auto">
            <a:xfrm>
              <a:off x="3567" y="1591"/>
              <a:ext cx="61" cy="226"/>
            </a:xfrm>
            <a:custGeom>
              <a:avLst/>
              <a:gdLst>
                <a:gd name="T0" fmla="*/ 61 w 61"/>
                <a:gd name="T1" fmla="*/ 158 h 226"/>
                <a:gd name="T2" fmla="*/ 61 w 61"/>
                <a:gd name="T3" fmla="*/ 0 h 226"/>
                <a:gd name="T4" fmla="*/ 0 w 61"/>
                <a:gd name="T5" fmla="*/ 76 h 226"/>
                <a:gd name="T6" fmla="*/ 0 w 61"/>
                <a:gd name="T7" fmla="*/ 226 h 226"/>
                <a:gd name="T8" fmla="*/ 61 w 61"/>
                <a:gd name="T9" fmla="*/ 15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6">
                  <a:moveTo>
                    <a:pt x="61" y="158"/>
                  </a:moveTo>
                  <a:lnTo>
                    <a:pt x="61" y="0"/>
                  </a:lnTo>
                  <a:lnTo>
                    <a:pt x="0" y="76"/>
                  </a:lnTo>
                  <a:lnTo>
                    <a:pt x="0" y="226"/>
                  </a:lnTo>
                  <a:lnTo>
                    <a:pt x="61" y="15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6" name="Freeform 173"/>
            <p:cNvSpPr>
              <a:spLocks/>
            </p:cNvSpPr>
            <p:nvPr/>
          </p:nvSpPr>
          <p:spPr bwMode="auto">
            <a:xfrm>
              <a:off x="3628" y="1503"/>
              <a:ext cx="60" cy="246"/>
            </a:xfrm>
            <a:custGeom>
              <a:avLst/>
              <a:gdLst>
                <a:gd name="T0" fmla="*/ 60 w 60"/>
                <a:gd name="T1" fmla="*/ 167 h 246"/>
                <a:gd name="T2" fmla="*/ 60 w 60"/>
                <a:gd name="T3" fmla="*/ 0 h 246"/>
                <a:gd name="T4" fmla="*/ 0 w 60"/>
                <a:gd name="T5" fmla="*/ 88 h 246"/>
                <a:gd name="T6" fmla="*/ 0 w 60"/>
                <a:gd name="T7" fmla="*/ 246 h 246"/>
                <a:gd name="T8" fmla="*/ 60 w 60"/>
                <a:gd name="T9" fmla="*/ 167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167"/>
                  </a:moveTo>
                  <a:lnTo>
                    <a:pt x="60" y="0"/>
                  </a:lnTo>
                  <a:lnTo>
                    <a:pt x="0" y="88"/>
                  </a:lnTo>
                  <a:lnTo>
                    <a:pt x="0" y="246"/>
                  </a:lnTo>
                  <a:lnTo>
                    <a:pt x="60" y="167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7" name="Freeform 174"/>
            <p:cNvSpPr>
              <a:spLocks/>
            </p:cNvSpPr>
            <p:nvPr/>
          </p:nvSpPr>
          <p:spPr bwMode="auto">
            <a:xfrm>
              <a:off x="3688" y="1432"/>
              <a:ext cx="60" cy="238"/>
            </a:xfrm>
            <a:custGeom>
              <a:avLst/>
              <a:gdLst>
                <a:gd name="T0" fmla="*/ 60 w 60"/>
                <a:gd name="T1" fmla="*/ 175 h 238"/>
                <a:gd name="T2" fmla="*/ 60 w 60"/>
                <a:gd name="T3" fmla="*/ 0 h 238"/>
                <a:gd name="T4" fmla="*/ 0 w 60"/>
                <a:gd name="T5" fmla="*/ 71 h 238"/>
                <a:gd name="T6" fmla="*/ 0 w 60"/>
                <a:gd name="T7" fmla="*/ 238 h 238"/>
                <a:gd name="T8" fmla="*/ 60 w 60"/>
                <a:gd name="T9" fmla="*/ 175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175"/>
                  </a:moveTo>
                  <a:lnTo>
                    <a:pt x="60" y="0"/>
                  </a:lnTo>
                  <a:lnTo>
                    <a:pt x="0" y="71"/>
                  </a:lnTo>
                  <a:lnTo>
                    <a:pt x="0" y="238"/>
                  </a:lnTo>
                  <a:lnTo>
                    <a:pt x="60" y="17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8" name="Freeform 175"/>
            <p:cNvSpPr>
              <a:spLocks/>
            </p:cNvSpPr>
            <p:nvPr/>
          </p:nvSpPr>
          <p:spPr bwMode="auto">
            <a:xfrm>
              <a:off x="3748" y="1375"/>
              <a:ext cx="62" cy="232"/>
            </a:xfrm>
            <a:custGeom>
              <a:avLst/>
              <a:gdLst>
                <a:gd name="T0" fmla="*/ 62 w 62"/>
                <a:gd name="T1" fmla="*/ 180 h 232"/>
                <a:gd name="T2" fmla="*/ 62 w 62"/>
                <a:gd name="T3" fmla="*/ 0 h 232"/>
                <a:gd name="T4" fmla="*/ 0 w 62"/>
                <a:gd name="T5" fmla="*/ 57 h 232"/>
                <a:gd name="T6" fmla="*/ 0 w 62"/>
                <a:gd name="T7" fmla="*/ 232 h 232"/>
                <a:gd name="T8" fmla="*/ 62 w 62"/>
                <a:gd name="T9" fmla="*/ 180 h 2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32">
                  <a:moveTo>
                    <a:pt x="62" y="180"/>
                  </a:moveTo>
                  <a:lnTo>
                    <a:pt x="62" y="0"/>
                  </a:lnTo>
                  <a:lnTo>
                    <a:pt x="0" y="57"/>
                  </a:lnTo>
                  <a:lnTo>
                    <a:pt x="0" y="232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59" name="Freeform 176"/>
            <p:cNvSpPr>
              <a:spLocks/>
            </p:cNvSpPr>
            <p:nvPr/>
          </p:nvSpPr>
          <p:spPr bwMode="auto">
            <a:xfrm>
              <a:off x="3810" y="1345"/>
              <a:ext cx="61" cy="210"/>
            </a:xfrm>
            <a:custGeom>
              <a:avLst/>
              <a:gdLst>
                <a:gd name="T0" fmla="*/ 61 w 61"/>
                <a:gd name="T1" fmla="*/ 180 h 210"/>
                <a:gd name="T2" fmla="*/ 61 w 61"/>
                <a:gd name="T3" fmla="*/ 0 h 210"/>
                <a:gd name="T4" fmla="*/ 0 w 61"/>
                <a:gd name="T5" fmla="*/ 30 h 210"/>
                <a:gd name="T6" fmla="*/ 0 w 61"/>
                <a:gd name="T7" fmla="*/ 210 h 210"/>
                <a:gd name="T8" fmla="*/ 61 w 61"/>
                <a:gd name="T9" fmla="*/ 18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10">
                  <a:moveTo>
                    <a:pt x="61" y="180"/>
                  </a:moveTo>
                  <a:lnTo>
                    <a:pt x="61" y="0"/>
                  </a:lnTo>
                  <a:lnTo>
                    <a:pt x="0" y="30"/>
                  </a:lnTo>
                  <a:lnTo>
                    <a:pt x="0" y="210"/>
                  </a:lnTo>
                  <a:lnTo>
                    <a:pt x="61" y="18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0" name="Freeform 177"/>
            <p:cNvSpPr>
              <a:spLocks/>
            </p:cNvSpPr>
            <p:nvPr/>
          </p:nvSpPr>
          <p:spPr bwMode="auto">
            <a:xfrm>
              <a:off x="3871" y="1310"/>
              <a:ext cx="60" cy="215"/>
            </a:xfrm>
            <a:custGeom>
              <a:avLst/>
              <a:gdLst>
                <a:gd name="T0" fmla="*/ 60 w 60"/>
                <a:gd name="T1" fmla="*/ 185 h 215"/>
                <a:gd name="T2" fmla="*/ 60 w 60"/>
                <a:gd name="T3" fmla="*/ 0 h 215"/>
                <a:gd name="T4" fmla="*/ 0 w 60"/>
                <a:gd name="T5" fmla="*/ 35 h 215"/>
                <a:gd name="T6" fmla="*/ 0 w 60"/>
                <a:gd name="T7" fmla="*/ 215 h 215"/>
                <a:gd name="T8" fmla="*/ 60 w 60"/>
                <a:gd name="T9" fmla="*/ 185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5">
                  <a:moveTo>
                    <a:pt x="60" y="185"/>
                  </a:moveTo>
                  <a:lnTo>
                    <a:pt x="60" y="0"/>
                  </a:lnTo>
                  <a:lnTo>
                    <a:pt x="0" y="35"/>
                  </a:lnTo>
                  <a:lnTo>
                    <a:pt x="0" y="215"/>
                  </a:lnTo>
                  <a:lnTo>
                    <a:pt x="60" y="185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1" name="Freeform 178"/>
            <p:cNvSpPr>
              <a:spLocks/>
            </p:cNvSpPr>
            <p:nvPr/>
          </p:nvSpPr>
          <p:spPr bwMode="auto">
            <a:xfrm>
              <a:off x="3931" y="1310"/>
              <a:ext cx="60" cy="210"/>
            </a:xfrm>
            <a:custGeom>
              <a:avLst/>
              <a:gdLst>
                <a:gd name="T0" fmla="*/ 60 w 60"/>
                <a:gd name="T1" fmla="*/ 210 h 210"/>
                <a:gd name="T2" fmla="*/ 60 w 60"/>
                <a:gd name="T3" fmla="*/ 27 h 210"/>
                <a:gd name="T4" fmla="*/ 0 w 60"/>
                <a:gd name="T5" fmla="*/ 0 h 210"/>
                <a:gd name="T6" fmla="*/ 0 w 60"/>
                <a:gd name="T7" fmla="*/ 185 h 210"/>
                <a:gd name="T8" fmla="*/ 60 w 60"/>
                <a:gd name="T9" fmla="*/ 210 h 2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10">
                  <a:moveTo>
                    <a:pt x="60" y="210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185"/>
                  </a:lnTo>
                  <a:lnTo>
                    <a:pt x="60" y="21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2" name="Freeform 180"/>
            <p:cNvSpPr>
              <a:spLocks/>
            </p:cNvSpPr>
            <p:nvPr/>
          </p:nvSpPr>
          <p:spPr bwMode="auto">
            <a:xfrm>
              <a:off x="966" y="1402"/>
              <a:ext cx="3025" cy="1319"/>
            </a:xfrm>
            <a:custGeom>
              <a:avLst/>
              <a:gdLst>
                <a:gd name="T0" fmla="*/ 0 w 3025"/>
                <a:gd name="T1" fmla="*/ 1319 h 1319"/>
                <a:gd name="T2" fmla="*/ 60 w 3025"/>
                <a:gd name="T3" fmla="*/ 1294 h 1319"/>
                <a:gd name="T4" fmla="*/ 120 w 3025"/>
                <a:gd name="T5" fmla="*/ 1291 h 1319"/>
                <a:gd name="T6" fmla="*/ 180 w 3025"/>
                <a:gd name="T7" fmla="*/ 1267 h 1319"/>
                <a:gd name="T8" fmla="*/ 240 w 3025"/>
                <a:gd name="T9" fmla="*/ 1234 h 1319"/>
                <a:gd name="T10" fmla="*/ 303 w 3025"/>
                <a:gd name="T11" fmla="*/ 1201 h 1319"/>
                <a:gd name="T12" fmla="*/ 363 w 3025"/>
                <a:gd name="T13" fmla="*/ 1171 h 1319"/>
                <a:gd name="T14" fmla="*/ 423 w 3025"/>
                <a:gd name="T15" fmla="*/ 1136 h 1319"/>
                <a:gd name="T16" fmla="*/ 483 w 3025"/>
                <a:gd name="T17" fmla="*/ 1111 h 1319"/>
                <a:gd name="T18" fmla="*/ 543 w 3025"/>
                <a:gd name="T19" fmla="*/ 1073 h 1319"/>
                <a:gd name="T20" fmla="*/ 603 w 3025"/>
                <a:gd name="T21" fmla="*/ 1027 h 1319"/>
                <a:gd name="T22" fmla="*/ 666 w 3025"/>
                <a:gd name="T23" fmla="*/ 967 h 1319"/>
                <a:gd name="T24" fmla="*/ 726 w 3025"/>
                <a:gd name="T25" fmla="*/ 934 h 1319"/>
                <a:gd name="T26" fmla="*/ 786 w 3025"/>
                <a:gd name="T27" fmla="*/ 898 h 1319"/>
                <a:gd name="T28" fmla="*/ 846 w 3025"/>
                <a:gd name="T29" fmla="*/ 846 h 1319"/>
                <a:gd name="T30" fmla="*/ 906 w 3025"/>
                <a:gd name="T31" fmla="*/ 844 h 1319"/>
                <a:gd name="T32" fmla="*/ 966 w 3025"/>
                <a:gd name="T33" fmla="*/ 849 h 1319"/>
                <a:gd name="T34" fmla="*/ 1029 w 3025"/>
                <a:gd name="T35" fmla="*/ 792 h 1319"/>
                <a:gd name="T36" fmla="*/ 1089 w 3025"/>
                <a:gd name="T37" fmla="*/ 762 h 1319"/>
                <a:gd name="T38" fmla="*/ 1149 w 3025"/>
                <a:gd name="T39" fmla="*/ 748 h 1319"/>
                <a:gd name="T40" fmla="*/ 1209 w 3025"/>
                <a:gd name="T41" fmla="*/ 685 h 1319"/>
                <a:gd name="T42" fmla="*/ 1269 w 3025"/>
                <a:gd name="T43" fmla="*/ 696 h 1319"/>
                <a:gd name="T44" fmla="*/ 1329 w 3025"/>
                <a:gd name="T45" fmla="*/ 732 h 1319"/>
                <a:gd name="T46" fmla="*/ 1392 w 3025"/>
                <a:gd name="T47" fmla="*/ 740 h 1319"/>
                <a:gd name="T48" fmla="*/ 1452 w 3025"/>
                <a:gd name="T49" fmla="*/ 745 h 1319"/>
                <a:gd name="T50" fmla="*/ 1512 w 3025"/>
                <a:gd name="T51" fmla="*/ 705 h 1319"/>
                <a:gd name="T52" fmla="*/ 1572 w 3025"/>
                <a:gd name="T53" fmla="*/ 672 h 1319"/>
                <a:gd name="T54" fmla="*/ 1632 w 3025"/>
                <a:gd name="T55" fmla="*/ 634 h 1319"/>
                <a:gd name="T56" fmla="*/ 1692 w 3025"/>
                <a:gd name="T57" fmla="*/ 604 h 1319"/>
                <a:gd name="T58" fmla="*/ 1755 w 3025"/>
                <a:gd name="T59" fmla="*/ 557 h 1319"/>
                <a:gd name="T60" fmla="*/ 1815 w 3025"/>
                <a:gd name="T61" fmla="*/ 530 h 1319"/>
                <a:gd name="T62" fmla="*/ 1875 w 3025"/>
                <a:gd name="T63" fmla="*/ 516 h 1319"/>
                <a:gd name="T64" fmla="*/ 1935 w 3025"/>
                <a:gd name="T65" fmla="*/ 494 h 1319"/>
                <a:gd name="T66" fmla="*/ 1995 w 3025"/>
                <a:gd name="T67" fmla="*/ 519 h 1319"/>
                <a:gd name="T68" fmla="*/ 2055 w 3025"/>
                <a:gd name="T69" fmla="*/ 519 h 1319"/>
                <a:gd name="T70" fmla="*/ 2118 w 3025"/>
                <a:gd name="T71" fmla="*/ 494 h 1319"/>
                <a:gd name="T72" fmla="*/ 2178 w 3025"/>
                <a:gd name="T73" fmla="*/ 464 h 1319"/>
                <a:gd name="T74" fmla="*/ 2238 w 3025"/>
                <a:gd name="T75" fmla="*/ 434 h 1319"/>
                <a:gd name="T76" fmla="*/ 2298 w 3025"/>
                <a:gd name="T77" fmla="*/ 407 h 1319"/>
                <a:gd name="T78" fmla="*/ 2359 w 3025"/>
                <a:gd name="T79" fmla="*/ 410 h 1319"/>
                <a:gd name="T80" fmla="*/ 2419 w 3025"/>
                <a:gd name="T81" fmla="*/ 423 h 1319"/>
                <a:gd name="T82" fmla="*/ 2481 w 3025"/>
                <a:gd name="T83" fmla="*/ 388 h 1319"/>
                <a:gd name="T84" fmla="*/ 2541 w 3025"/>
                <a:gd name="T85" fmla="*/ 352 h 1319"/>
                <a:gd name="T86" fmla="*/ 2601 w 3025"/>
                <a:gd name="T87" fmla="*/ 339 h 1319"/>
                <a:gd name="T88" fmla="*/ 2662 w 3025"/>
                <a:gd name="T89" fmla="*/ 268 h 1319"/>
                <a:gd name="T90" fmla="*/ 2722 w 3025"/>
                <a:gd name="T91" fmla="*/ 183 h 1319"/>
                <a:gd name="T92" fmla="*/ 2782 w 3025"/>
                <a:gd name="T93" fmla="*/ 118 h 1319"/>
                <a:gd name="T94" fmla="*/ 2844 w 3025"/>
                <a:gd name="T95" fmla="*/ 63 h 1319"/>
                <a:gd name="T96" fmla="*/ 2905 w 3025"/>
                <a:gd name="T97" fmla="*/ 33 h 1319"/>
                <a:gd name="T98" fmla="*/ 2965 w 3025"/>
                <a:gd name="T99" fmla="*/ 0 h 1319"/>
                <a:gd name="T100" fmla="*/ 3025 w 3025"/>
                <a:gd name="T101" fmla="*/ 25 h 1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25" h="1319">
                  <a:moveTo>
                    <a:pt x="0" y="1319"/>
                  </a:moveTo>
                  <a:lnTo>
                    <a:pt x="60" y="1294"/>
                  </a:lnTo>
                  <a:lnTo>
                    <a:pt x="120" y="1291"/>
                  </a:lnTo>
                  <a:lnTo>
                    <a:pt x="180" y="1267"/>
                  </a:lnTo>
                  <a:lnTo>
                    <a:pt x="240" y="1234"/>
                  </a:lnTo>
                  <a:lnTo>
                    <a:pt x="303" y="1201"/>
                  </a:lnTo>
                  <a:lnTo>
                    <a:pt x="363" y="1171"/>
                  </a:lnTo>
                  <a:lnTo>
                    <a:pt x="423" y="1136"/>
                  </a:lnTo>
                  <a:lnTo>
                    <a:pt x="483" y="1111"/>
                  </a:lnTo>
                  <a:lnTo>
                    <a:pt x="543" y="1073"/>
                  </a:lnTo>
                  <a:lnTo>
                    <a:pt x="603" y="1027"/>
                  </a:lnTo>
                  <a:lnTo>
                    <a:pt x="666" y="967"/>
                  </a:lnTo>
                  <a:lnTo>
                    <a:pt x="726" y="934"/>
                  </a:lnTo>
                  <a:lnTo>
                    <a:pt x="786" y="898"/>
                  </a:lnTo>
                  <a:lnTo>
                    <a:pt x="846" y="846"/>
                  </a:lnTo>
                  <a:lnTo>
                    <a:pt x="906" y="844"/>
                  </a:lnTo>
                  <a:lnTo>
                    <a:pt x="966" y="849"/>
                  </a:lnTo>
                  <a:lnTo>
                    <a:pt x="1029" y="792"/>
                  </a:lnTo>
                  <a:lnTo>
                    <a:pt x="1089" y="762"/>
                  </a:lnTo>
                  <a:lnTo>
                    <a:pt x="1149" y="748"/>
                  </a:lnTo>
                  <a:lnTo>
                    <a:pt x="1209" y="685"/>
                  </a:lnTo>
                  <a:lnTo>
                    <a:pt x="1269" y="696"/>
                  </a:lnTo>
                  <a:lnTo>
                    <a:pt x="1329" y="732"/>
                  </a:lnTo>
                  <a:lnTo>
                    <a:pt x="1392" y="740"/>
                  </a:lnTo>
                  <a:lnTo>
                    <a:pt x="1452" y="745"/>
                  </a:lnTo>
                  <a:lnTo>
                    <a:pt x="1512" y="705"/>
                  </a:lnTo>
                  <a:lnTo>
                    <a:pt x="1572" y="672"/>
                  </a:lnTo>
                  <a:lnTo>
                    <a:pt x="1632" y="634"/>
                  </a:lnTo>
                  <a:lnTo>
                    <a:pt x="1692" y="604"/>
                  </a:lnTo>
                  <a:lnTo>
                    <a:pt x="1755" y="557"/>
                  </a:lnTo>
                  <a:lnTo>
                    <a:pt x="1815" y="530"/>
                  </a:lnTo>
                  <a:lnTo>
                    <a:pt x="1875" y="516"/>
                  </a:lnTo>
                  <a:lnTo>
                    <a:pt x="1935" y="494"/>
                  </a:lnTo>
                  <a:lnTo>
                    <a:pt x="1995" y="519"/>
                  </a:lnTo>
                  <a:lnTo>
                    <a:pt x="2055" y="519"/>
                  </a:lnTo>
                  <a:lnTo>
                    <a:pt x="2118" y="494"/>
                  </a:lnTo>
                  <a:lnTo>
                    <a:pt x="2178" y="464"/>
                  </a:lnTo>
                  <a:lnTo>
                    <a:pt x="2238" y="434"/>
                  </a:lnTo>
                  <a:lnTo>
                    <a:pt x="2298" y="407"/>
                  </a:lnTo>
                  <a:lnTo>
                    <a:pt x="2359" y="410"/>
                  </a:lnTo>
                  <a:lnTo>
                    <a:pt x="2419" y="423"/>
                  </a:lnTo>
                  <a:lnTo>
                    <a:pt x="2481" y="388"/>
                  </a:lnTo>
                  <a:lnTo>
                    <a:pt x="2541" y="352"/>
                  </a:lnTo>
                  <a:lnTo>
                    <a:pt x="2601" y="339"/>
                  </a:lnTo>
                  <a:lnTo>
                    <a:pt x="2662" y="268"/>
                  </a:lnTo>
                  <a:lnTo>
                    <a:pt x="2722" y="183"/>
                  </a:lnTo>
                  <a:lnTo>
                    <a:pt x="2782" y="118"/>
                  </a:lnTo>
                  <a:lnTo>
                    <a:pt x="2844" y="63"/>
                  </a:lnTo>
                  <a:lnTo>
                    <a:pt x="2905" y="33"/>
                  </a:lnTo>
                  <a:lnTo>
                    <a:pt x="2965" y="0"/>
                  </a:lnTo>
                  <a:lnTo>
                    <a:pt x="3025" y="25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3" name="Freeform 181"/>
            <p:cNvSpPr>
              <a:spLocks/>
            </p:cNvSpPr>
            <p:nvPr/>
          </p:nvSpPr>
          <p:spPr bwMode="auto">
            <a:xfrm>
              <a:off x="966" y="283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4" name="Freeform 182"/>
            <p:cNvSpPr>
              <a:spLocks/>
            </p:cNvSpPr>
            <p:nvPr/>
          </p:nvSpPr>
          <p:spPr bwMode="auto">
            <a:xfrm>
              <a:off x="1026" y="2816"/>
              <a:ext cx="60" cy="235"/>
            </a:xfrm>
            <a:custGeom>
              <a:avLst/>
              <a:gdLst>
                <a:gd name="T0" fmla="*/ 60 w 60"/>
                <a:gd name="T1" fmla="*/ 218 h 235"/>
                <a:gd name="T2" fmla="*/ 60 w 60"/>
                <a:gd name="T3" fmla="*/ 0 h 235"/>
                <a:gd name="T4" fmla="*/ 0 w 60"/>
                <a:gd name="T5" fmla="*/ 17 h 235"/>
                <a:gd name="T6" fmla="*/ 0 w 60"/>
                <a:gd name="T7" fmla="*/ 235 h 235"/>
                <a:gd name="T8" fmla="*/ 60 w 60"/>
                <a:gd name="T9" fmla="*/ 218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18"/>
                  </a:moveTo>
                  <a:lnTo>
                    <a:pt x="60" y="0"/>
                  </a:lnTo>
                  <a:lnTo>
                    <a:pt x="0" y="17"/>
                  </a:lnTo>
                  <a:lnTo>
                    <a:pt x="0" y="235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5" name="Freeform 183"/>
            <p:cNvSpPr>
              <a:spLocks/>
            </p:cNvSpPr>
            <p:nvPr/>
          </p:nvSpPr>
          <p:spPr bwMode="auto">
            <a:xfrm>
              <a:off x="1086" y="2816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6" name="Rectangle 184"/>
            <p:cNvSpPr>
              <a:spLocks noChangeArrowheads="1"/>
            </p:cNvSpPr>
            <p:nvPr/>
          </p:nvSpPr>
          <p:spPr bwMode="auto">
            <a:xfrm>
              <a:off x="1146" y="2819"/>
              <a:ext cx="60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7" name="Freeform 185"/>
            <p:cNvSpPr>
              <a:spLocks/>
            </p:cNvSpPr>
            <p:nvPr/>
          </p:nvSpPr>
          <p:spPr bwMode="auto">
            <a:xfrm>
              <a:off x="1206" y="2819"/>
              <a:ext cx="63" cy="221"/>
            </a:xfrm>
            <a:custGeom>
              <a:avLst/>
              <a:gdLst>
                <a:gd name="T0" fmla="*/ 63 w 63"/>
                <a:gd name="T1" fmla="*/ 221 h 221"/>
                <a:gd name="T2" fmla="*/ 63 w 63"/>
                <a:gd name="T3" fmla="*/ 3 h 221"/>
                <a:gd name="T4" fmla="*/ 0 w 63"/>
                <a:gd name="T5" fmla="*/ 0 h 221"/>
                <a:gd name="T6" fmla="*/ 0 w 63"/>
                <a:gd name="T7" fmla="*/ 218 h 221"/>
                <a:gd name="T8" fmla="*/ 63 w 63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1">
                  <a:moveTo>
                    <a:pt x="63" y="221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8" name="Freeform 186"/>
            <p:cNvSpPr>
              <a:spLocks/>
            </p:cNvSpPr>
            <p:nvPr/>
          </p:nvSpPr>
          <p:spPr bwMode="auto">
            <a:xfrm>
              <a:off x="1269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69" name="Rectangle 187"/>
            <p:cNvSpPr>
              <a:spLocks noChangeArrowheads="1"/>
            </p:cNvSpPr>
            <p:nvPr/>
          </p:nvSpPr>
          <p:spPr bwMode="auto">
            <a:xfrm>
              <a:off x="132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0" name="Freeform 188"/>
            <p:cNvSpPr>
              <a:spLocks/>
            </p:cNvSpPr>
            <p:nvPr/>
          </p:nvSpPr>
          <p:spPr bwMode="auto">
            <a:xfrm>
              <a:off x="1389" y="2805"/>
              <a:ext cx="60" cy="227"/>
            </a:xfrm>
            <a:custGeom>
              <a:avLst/>
              <a:gdLst>
                <a:gd name="T0" fmla="*/ 60 w 60"/>
                <a:gd name="T1" fmla="*/ 216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6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1" name="Freeform 189"/>
            <p:cNvSpPr>
              <a:spLocks/>
            </p:cNvSpPr>
            <p:nvPr/>
          </p:nvSpPr>
          <p:spPr bwMode="auto">
            <a:xfrm>
              <a:off x="1449" y="2805"/>
              <a:ext cx="60" cy="227"/>
            </a:xfrm>
            <a:custGeom>
              <a:avLst/>
              <a:gdLst>
                <a:gd name="T0" fmla="*/ 60 w 60"/>
                <a:gd name="T1" fmla="*/ 227 h 227"/>
                <a:gd name="T2" fmla="*/ 60 w 60"/>
                <a:gd name="T3" fmla="*/ 8 h 227"/>
                <a:gd name="T4" fmla="*/ 0 w 60"/>
                <a:gd name="T5" fmla="*/ 0 h 227"/>
                <a:gd name="T6" fmla="*/ 0 w 60"/>
                <a:gd name="T7" fmla="*/ 216 h 227"/>
                <a:gd name="T8" fmla="*/ 60 w 60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27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2" name="Rectangle 190"/>
            <p:cNvSpPr>
              <a:spLocks noChangeArrowheads="1"/>
            </p:cNvSpPr>
            <p:nvPr/>
          </p:nvSpPr>
          <p:spPr bwMode="auto">
            <a:xfrm>
              <a:off x="150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3" name="Freeform 191"/>
            <p:cNvSpPr>
              <a:spLocks/>
            </p:cNvSpPr>
            <p:nvPr/>
          </p:nvSpPr>
          <p:spPr bwMode="auto">
            <a:xfrm>
              <a:off x="1569" y="2813"/>
              <a:ext cx="63" cy="219"/>
            </a:xfrm>
            <a:custGeom>
              <a:avLst/>
              <a:gdLst>
                <a:gd name="T0" fmla="*/ 63 w 63"/>
                <a:gd name="T1" fmla="*/ 219 h 219"/>
                <a:gd name="T2" fmla="*/ 63 w 63"/>
                <a:gd name="T3" fmla="*/ 3 h 219"/>
                <a:gd name="T4" fmla="*/ 0 w 63"/>
                <a:gd name="T5" fmla="*/ 0 h 219"/>
                <a:gd name="T6" fmla="*/ 0 w 63"/>
                <a:gd name="T7" fmla="*/ 219 h 219"/>
                <a:gd name="T8" fmla="*/ 63 w 63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19">
                  <a:moveTo>
                    <a:pt x="63" y="219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3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4" name="Freeform 192"/>
            <p:cNvSpPr>
              <a:spLocks/>
            </p:cNvSpPr>
            <p:nvPr/>
          </p:nvSpPr>
          <p:spPr bwMode="auto">
            <a:xfrm>
              <a:off x="1632" y="2816"/>
              <a:ext cx="60" cy="246"/>
            </a:xfrm>
            <a:custGeom>
              <a:avLst/>
              <a:gdLst>
                <a:gd name="T0" fmla="*/ 60 w 60"/>
                <a:gd name="T1" fmla="*/ 246 h 246"/>
                <a:gd name="T2" fmla="*/ 60 w 60"/>
                <a:gd name="T3" fmla="*/ 27 h 246"/>
                <a:gd name="T4" fmla="*/ 0 w 60"/>
                <a:gd name="T5" fmla="*/ 0 h 246"/>
                <a:gd name="T6" fmla="*/ 0 w 60"/>
                <a:gd name="T7" fmla="*/ 216 h 246"/>
                <a:gd name="T8" fmla="*/ 60 w 60"/>
                <a:gd name="T9" fmla="*/ 246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246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4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5" name="Freeform 193"/>
            <p:cNvSpPr>
              <a:spLocks/>
            </p:cNvSpPr>
            <p:nvPr/>
          </p:nvSpPr>
          <p:spPr bwMode="auto">
            <a:xfrm>
              <a:off x="1692" y="2843"/>
              <a:ext cx="60" cy="235"/>
            </a:xfrm>
            <a:custGeom>
              <a:avLst/>
              <a:gdLst>
                <a:gd name="T0" fmla="*/ 60 w 60"/>
                <a:gd name="T1" fmla="*/ 235 h 235"/>
                <a:gd name="T2" fmla="*/ 60 w 60"/>
                <a:gd name="T3" fmla="*/ 17 h 235"/>
                <a:gd name="T4" fmla="*/ 0 w 60"/>
                <a:gd name="T5" fmla="*/ 0 h 235"/>
                <a:gd name="T6" fmla="*/ 0 w 60"/>
                <a:gd name="T7" fmla="*/ 219 h 235"/>
                <a:gd name="T8" fmla="*/ 60 w 60"/>
                <a:gd name="T9" fmla="*/ 235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35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6" name="Freeform 194"/>
            <p:cNvSpPr>
              <a:spLocks/>
            </p:cNvSpPr>
            <p:nvPr/>
          </p:nvSpPr>
          <p:spPr bwMode="auto">
            <a:xfrm>
              <a:off x="1752" y="286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7" name="Freeform 195"/>
            <p:cNvSpPr>
              <a:spLocks/>
            </p:cNvSpPr>
            <p:nvPr/>
          </p:nvSpPr>
          <p:spPr bwMode="auto">
            <a:xfrm>
              <a:off x="1812" y="2863"/>
              <a:ext cx="60" cy="223"/>
            </a:xfrm>
            <a:custGeom>
              <a:avLst/>
              <a:gdLst>
                <a:gd name="T0" fmla="*/ 60 w 60"/>
                <a:gd name="T1" fmla="*/ 223 h 223"/>
                <a:gd name="T2" fmla="*/ 60 w 60"/>
                <a:gd name="T3" fmla="*/ 5 h 223"/>
                <a:gd name="T4" fmla="*/ 0 w 60"/>
                <a:gd name="T5" fmla="*/ 0 h 223"/>
                <a:gd name="T6" fmla="*/ 0 w 60"/>
                <a:gd name="T7" fmla="*/ 218 h 223"/>
                <a:gd name="T8" fmla="*/ 60 w 60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23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3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8" name="Freeform 196"/>
            <p:cNvSpPr>
              <a:spLocks/>
            </p:cNvSpPr>
            <p:nvPr/>
          </p:nvSpPr>
          <p:spPr bwMode="auto">
            <a:xfrm>
              <a:off x="1872" y="2865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79" name="Freeform 197"/>
            <p:cNvSpPr>
              <a:spLocks/>
            </p:cNvSpPr>
            <p:nvPr/>
          </p:nvSpPr>
          <p:spPr bwMode="auto">
            <a:xfrm>
              <a:off x="1932" y="2860"/>
              <a:ext cx="63" cy="224"/>
            </a:xfrm>
            <a:custGeom>
              <a:avLst/>
              <a:gdLst>
                <a:gd name="T0" fmla="*/ 63 w 63"/>
                <a:gd name="T1" fmla="*/ 218 h 224"/>
                <a:gd name="T2" fmla="*/ 63 w 63"/>
                <a:gd name="T3" fmla="*/ 0 h 224"/>
                <a:gd name="T4" fmla="*/ 0 w 63"/>
                <a:gd name="T5" fmla="*/ 5 h 224"/>
                <a:gd name="T6" fmla="*/ 0 w 63"/>
                <a:gd name="T7" fmla="*/ 224 h 224"/>
                <a:gd name="T8" fmla="*/ 63 w 63"/>
                <a:gd name="T9" fmla="*/ 21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4">
                  <a:moveTo>
                    <a:pt x="63" y="218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224"/>
                  </a:lnTo>
                  <a:lnTo>
                    <a:pt x="63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0" name="Freeform 198"/>
            <p:cNvSpPr>
              <a:spLocks/>
            </p:cNvSpPr>
            <p:nvPr/>
          </p:nvSpPr>
          <p:spPr bwMode="auto">
            <a:xfrm>
              <a:off x="1995" y="2854"/>
              <a:ext cx="60" cy="224"/>
            </a:xfrm>
            <a:custGeom>
              <a:avLst/>
              <a:gdLst>
                <a:gd name="T0" fmla="*/ 60 w 60"/>
                <a:gd name="T1" fmla="*/ 219 h 224"/>
                <a:gd name="T2" fmla="*/ 60 w 60"/>
                <a:gd name="T3" fmla="*/ 0 h 224"/>
                <a:gd name="T4" fmla="*/ 0 w 60"/>
                <a:gd name="T5" fmla="*/ 6 h 224"/>
                <a:gd name="T6" fmla="*/ 0 w 60"/>
                <a:gd name="T7" fmla="*/ 224 h 224"/>
                <a:gd name="T8" fmla="*/ 60 w 60"/>
                <a:gd name="T9" fmla="*/ 219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19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224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1" name="Freeform 199"/>
            <p:cNvSpPr>
              <a:spLocks/>
            </p:cNvSpPr>
            <p:nvPr/>
          </p:nvSpPr>
          <p:spPr bwMode="auto">
            <a:xfrm>
              <a:off x="2055" y="285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2" name="Freeform 200"/>
            <p:cNvSpPr>
              <a:spLocks/>
            </p:cNvSpPr>
            <p:nvPr/>
          </p:nvSpPr>
          <p:spPr bwMode="auto">
            <a:xfrm>
              <a:off x="2115" y="2865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3" name="Rectangle 201"/>
            <p:cNvSpPr>
              <a:spLocks noChangeArrowheads="1"/>
            </p:cNvSpPr>
            <p:nvPr/>
          </p:nvSpPr>
          <p:spPr bwMode="auto">
            <a:xfrm>
              <a:off x="2175" y="2876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4" name="Freeform 202"/>
            <p:cNvSpPr>
              <a:spLocks/>
            </p:cNvSpPr>
            <p:nvPr/>
          </p:nvSpPr>
          <p:spPr bwMode="auto">
            <a:xfrm>
              <a:off x="2235" y="2873"/>
              <a:ext cx="60" cy="222"/>
            </a:xfrm>
            <a:custGeom>
              <a:avLst/>
              <a:gdLst>
                <a:gd name="T0" fmla="*/ 60 w 60"/>
                <a:gd name="T1" fmla="*/ 219 h 222"/>
                <a:gd name="T2" fmla="*/ 60 w 60"/>
                <a:gd name="T3" fmla="*/ 0 h 222"/>
                <a:gd name="T4" fmla="*/ 0 w 60"/>
                <a:gd name="T5" fmla="*/ 3 h 222"/>
                <a:gd name="T6" fmla="*/ 0 w 60"/>
                <a:gd name="T7" fmla="*/ 222 h 222"/>
                <a:gd name="T8" fmla="*/ 60 w 60"/>
                <a:gd name="T9" fmla="*/ 219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2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2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5" name="Rectangle 203"/>
            <p:cNvSpPr>
              <a:spLocks noChangeArrowheads="1"/>
            </p:cNvSpPr>
            <p:nvPr/>
          </p:nvSpPr>
          <p:spPr bwMode="auto">
            <a:xfrm>
              <a:off x="2295" y="2873"/>
              <a:ext cx="63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6" name="Freeform 204"/>
            <p:cNvSpPr>
              <a:spLocks/>
            </p:cNvSpPr>
            <p:nvPr/>
          </p:nvSpPr>
          <p:spPr bwMode="auto">
            <a:xfrm>
              <a:off x="2358" y="2835"/>
              <a:ext cx="60" cy="257"/>
            </a:xfrm>
            <a:custGeom>
              <a:avLst/>
              <a:gdLst>
                <a:gd name="T0" fmla="*/ 60 w 60"/>
                <a:gd name="T1" fmla="*/ 219 h 257"/>
                <a:gd name="T2" fmla="*/ 60 w 60"/>
                <a:gd name="T3" fmla="*/ 0 h 257"/>
                <a:gd name="T4" fmla="*/ 0 w 60"/>
                <a:gd name="T5" fmla="*/ 38 h 257"/>
                <a:gd name="T6" fmla="*/ 0 w 60"/>
                <a:gd name="T7" fmla="*/ 257 h 257"/>
                <a:gd name="T8" fmla="*/ 60 w 60"/>
                <a:gd name="T9" fmla="*/ 219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7">
                  <a:moveTo>
                    <a:pt x="60" y="219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25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7" name="Freeform 205"/>
            <p:cNvSpPr>
              <a:spLocks/>
            </p:cNvSpPr>
            <p:nvPr/>
          </p:nvSpPr>
          <p:spPr bwMode="auto">
            <a:xfrm>
              <a:off x="2418" y="2827"/>
              <a:ext cx="60" cy="227"/>
            </a:xfrm>
            <a:custGeom>
              <a:avLst/>
              <a:gdLst>
                <a:gd name="T0" fmla="*/ 60 w 60"/>
                <a:gd name="T1" fmla="*/ 218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8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8" name="Freeform 206"/>
            <p:cNvSpPr>
              <a:spLocks/>
            </p:cNvSpPr>
            <p:nvPr/>
          </p:nvSpPr>
          <p:spPr bwMode="auto">
            <a:xfrm>
              <a:off x="2478" y="2822"/>
              <a:ext cx="60" cy="223"/>
            </a:xfrm>
            <a:custGeom>
              <a:avLst/>
              <a:gdLst>
                <a:gd name="T0" fmla="*/ 60 w 60"/>
                <a:gd name="T1" fmla="*/ 218 h 223"/>
                <a:gd name="T2" fmla="*/ 60 w 60"/>
                <a:gd name="T3" fmla="*/ 0 h 223"/>
                <a:gd name="T4" fmla="*/ 0 w 60"/>
                <a:gd name="T5" fmla="*/ 5 h 223"/>
                <a:gd name="T6" fmla="*/ 0 w 60"/>
                <a:gd name="T7" fmla="*/ 223 h 223"/>
                <a:gd name="T8" fmla="*/ 60 w 60"/>
                <a:gd name="T9" fmla="*/ 21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18"/>
                  </a:moveTo>
                  <a:lnTo>
                    <a:pt x="60" y="0"/>
                  </a:lnTo>
                  <a:lnTo>
                    <a:pt x="0" y="5"/>
                  </a:lnTo>
                  <a:lnTo>
                    <a:pt x="0" y="223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89" name="Freeform 207"/>
            <p:cNvSpPr>
              <a:spLocks/>
            </p:cNvSpPr>
            <p:nvPr/>
          </p:nvSpPr>
          <p:spPr bwMode="auto">
            <a:xfrm>
              <a:off x="2538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0" name="Freeform 208"/>
            <p:cNvSpPr>
              <a:spLocks/>
            </p:cNvSpPr>
            <p:nvPr/>
          </p:nvSpPr>
          <p:spPr bwMode="auto">
            <a:xfrm>
              <a:off x="2598" y="281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9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1" name="Rectangle 209"/>
            <p:cNvSpPr>
              <a:spLocks noChangeArrowheads="1"/>
            </p:cNvSpPr>
            <p:nvPr/>
          </p:nvSpPr>
          <p:spPr bwMode="auto">
            <a:xfrm>
              <a:off x="2658" y="2816"/>
              <a:ext cx="63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2" name="Freeform 210"/>
            <p:cNvSpPr>
              <a:spLocks/>
            </p:cNvSpPr>
            <p:nvPr/>
          </p:nvSpPr>
          <p:spPr bwMode="auto">
            <a:xfrm>
              <a:off x="2721" y="2813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3" name="Freeform 211"/>
            <p:cNvSpPr>
              <a:spLocks/>
            </p:cNvSpPr>
            <p:nvPr/>
          </p:nvSpPr>
          <p:spPr bwMode="auto">
            <a:xfrm>
              <a:off x="2781" y="2813"/>
              <a:ext cx="60" cy="238"/>
            </a:xfrm>
            <a:custGeom>
              <a:avLst/>
              <a:gdLst>
                <a:gd name="T0" fmla="*/ 60 w 60"/>
                <a:gd name="T1" fmla="*/ 238 h 238"/>
                <a:gd name="T2" fmla="*/ 60 w 60"/>
                <a:gd name="T3" fmla="*/ 20 h 238"/>
                <a:gd name="T4" fmla="*/ 0 w 60"/>
                <a:gd name="T5" fmla="*/ 0 h 238"/>
                <a:gd name="T6" fmla="*/ 0 w 60"/>
                <a:gd name="T7" fmla="*/ 219 h 238"/>
                <a:gd name="T8" fmla="*/ 60 w 60"/>
                <a:gd name="T9" fmla="*/ 238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238"/>
                  </a:moveTo>
                  <a:lnTo>
                    <a:pt x="60" y="2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4" name="Freeform 212"/>
            <p:cNvSpPr>
              <a:spLocks/>
            </p:cNvSpPr>
            <p:nvPr/>
          </p:nvSpPr>
          <p:spPr bwMode="auto">
            <a:xfrm>
              <a:off x="2841" y="2789"/>
              <a:ext cx="60" cy="262"/>
            </a:xfrm>
            <a:custGeom>
              <a:avLst/>
              <a:gdLst>
                <a:gd name="T0" fmla="*/ 60 w 60"/>
                <a:gd name="T1" fmla="*/ 218 h 262"/>
                <a:gd name="T2" fmla="*/ 60 w 60"/>
                <a:gd name="T3" fmla="*/ 0 h 262"/>
                <a:gd name="T4" fmla="*/ 0 w 60"/>
                <a:gd name="T5" fmla="*/ 44 h 262"/>
                <a:gd name="T6" fmla="*/ 0 w 60"/>
                <a:gd name="T7" fmla="*/ 262 h 262"/>
                <a:gd name="T8" fmla="*/ 60 w 60"/>
                <a:gd name="T9" fmla="*/ 218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62">
                  <a:moveTo>
                    <a:pt x="60" y="218"/>
                  </a:moveTo>
                  <a:lnTo>
                    <a:pt x="60" y="0"/>
                  </a:lnTo>
                  <a:lnTo>
                    <a:pt x="0" y="44"/>
                  </a:lnTo>
                  <a:lnTo>
                    <a:pt x="0" y="262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5" name="Freeform 213"/>
            <p:cNvSpPr>
              <a:spLocks/>
            </p:cNvSpPr>
            <p:nvPr/>
          </p:nvSpPr>
          <p:spPr bwMode="auto">
            <a:xfrm>
              <a:off x="2901" y="2781"/>
              <a:ext cx="60" cy="226"/>
            </a:xfrm>
            <a:custGeom>
              <a:avLst/>
              <a:gdLst>
                <a:gd name="T0" fmla="*/ 60 w 60"/>
                <a:gd name="T1" fmla="*/ 218 h 226"/>
                <a:gd name="T2" fmla="*/ 60 w 60"/>
                <a:gd name="T3" fmla="*/ 0 h 226"/>
                <a:gd name="T4" fmla="*/ 0 w 60"/>
                <a:gd name="T5" fmla="*/ 8 h 226"/>
                <a:gd name="T6" fmla="*/ 0 w 60"/>
                <a:gd name="T7" fmla="*/ 226 h 226"/>
                <a:gd name="T8" fmla="*/ 60 w 60"/>
                <a:gd name="T9" fmla="*/ 21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6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6" name="Freeform 214"/>
            <p:cNvSpPr>
              <a:spLocks/>
            </p:cNvSpPr>
            <p:nvPr/>
          </p:nvSpPr>
          <p:spPr bwMode="auto">
            <a:xfrm>
              <a:off x="2961" y="2781"/>
              <a:ext cx="60" cy="245"/>
            </a:xfrm>
            <a:custGeom>
              <a:avLst/>
              <a:gdLst>
                <a:gd name="T0" fmla="*/ 60 w 60"/>
                <a:gd name="T1" fmla="*/ 245 h 245"/>
                <a:gd name="T2" fmla="*/ 60 w 60"/>
                <a:gd name="T3" fmla="*/ 27 h 245"/>
                <a:gd name="T4" fmla="*/ 0 w 60"/>
                <a:gd name="T5" fmla="*/ 0 h 245"/>
                <a:gd name="T6" fmla="*/ 0 w 60"/>
                <a:gd name="T7" fmla="*/ 218 h 245"/>
                <a:gd name="T8" fmla="*/ 60 w 60"/>
                <a:gd name="T9" fmla="*/ 245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5">
                  <a:moveTo>
                    <a:pt x="60" y="245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4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7" name="Freeform 215"/>
            <p:cNvSpPr>
              <a:spLocks/>
            </p:cNvSpPr>
            <p:nvPr/>
          </p:nvSpPr>
          <p:spPr bwMode="auto">
            <a:xfrm>
              <a:off x="3021" y="2808"/>
              <a:ext cx="63" cy="226"/>
            </a:xfrm>
            <a:custGeom>
              <a:avLst/>
              <a:gdLst>
                <a:gd name="T0" fmla="*/ 63 w 63"/>
                <a:gd name="T1" fmla="*/ 226 h 226"/>
                <a:gd name="T2" fmla="*/ 63 w 63"/>
                <a:gd name="T3" fmla="*/ 8 h 226"/>
                <a:gd name="T4" fmla="*/ 0 w 63"/>
                <a:gd name="T5" fmla="*/ 0 h 226"/>
                <a:gd name="T6" fmla="*/ 0 w 63"/>
                <a:gd name="T7" fmla="*/ 218 h 226"/>
                <a:gd name="T8" fmla="*/ 63 w 63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6">
                  <a:moveTo>
                    <a:pt x="63" y="226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8" name="Freeform 216"/>
            <p:cNvSpPr>
              <a:spLocks/>
            </p:cNvSpPr>
            <p:nvPr/>
          </p:nvSpPr>
          <p:spPr bwMode="auto">
            <a:xfrm>
              <a:off x="3084" y="2816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8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99" name="Freeform 217"/>
            <p:cNvSpPr>
              <a:spLocks/>
            </p:cNvSpPr>
            <p:nvPr/>
          </p:nvSpPr>
          <p:spPr bwMode="auto">
            <a:xfrm>
              <a:off x="3144" y="282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5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0" name="Freeform 218"/>
            <p:cNvSpPr>
              <a:spLocks/>
            </p:cNvSpPr>
            <p:nvPr/>
          </p:nvSpPr>
          <p:spPr bwMode="auto">
            <a:xfrm>
              <a:off x="3204" y="2827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6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1" name="Freeform 219"/>
            <p:cNvSpPr>
              <a:spLocks/>
            </p:cNvSpPr>
            <p:nvPr/>
          </p:nvSpPr>
          <p:spPr bwMode="auto">
            <a:xfrm>
              <a:off x="3264" y="2830"/>
              <a:ext cx="61" cy="221"/>
            </a:xfrm>
            <a:custGeom>
              <a:avLst/>
              <a:gdLst>
                <a:gd name="T0" fmla="*/ 61 w 61"/>
                <a:gd name="T1" fmla="*/ 221 h 221"/>
                <a:gd name="T2" fmla="*/ 61 w 61"/>
                <a:gd name="T3" fmla="*/ 3 h 221"/>
                <a:gd name="T4" fmla="*/ 0 w 61"/>
                <a:gd name="T5" fmla="*/ 0 h 221"/>
                <a:gd name="T6" fmla="*/ 0 w 61"/>
                <a:gd name="T7" fmla="*/ 218 h 221"/>
                <a:gd name="T8" fmla="*/ 61 w 61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1">
                  <a:moveTo>
                    <a:pt x="61" y="221"/>
                  </a:moveTo>
                  <a:lnTo>
                    <a:pt x="61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2" name="Freeform 220"/>
            <p:cNvSpPr>
              <a:spLocks/>
            </p:cNvSpPr>
            <p:nvPr/>
          </p:nvSpPr>
          <p:spPr bwMode="auto">
            <a:xfrm>
              <a:off x="3325" y="2833"/>
              <a:ext cx="60" cy="226"/>
            </a:xfrm>
            <a:custGeom>
              <a:avLst/>
              <a:gdLst>
                <a:gd name="T0" fmla="*/ 60 w 60"/>
                <a:gd name="T1" fmla="*/ 226 h 226"/>
                <a:gd name="T2" fmla="*/ 60 w 60"/>
                <a:gd name="T3" fmla="*/ 8 h 226"/>
                <a:gd name="T4" fmla="*/ 0 w 60"/>
                <a:gd name="T5" fmla="*/ 0 h 226"/>
                <a:gd name="T6" fmla="*/ 0 w 60"/>
                <a:gd name="T7" fmla="*/ 218 h 226"/>
                <a:gd name="T8" fmla="*/ 60 w 60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26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3" name="Freeform 221"/>
            <p:cNvSpPr>
              <a:spLocks/>
            </p:cNvSpPr>
            <p:nvPr/>
          </p:nvSpPr>
          <p:spPr bwMode="auto">
            <a:xfrm>
              <a:off x="3385" y="2838"/>
              <a:ext cx="62" cy="221"/>
            </a:xfrm>
            <a:custGeom>
              <a:avLst/>
              <a:gdLst>
                <a:gd name="T0" fmla="*/ 62 w 62"/>
                <a:gd name="T1" fmla="*/ 216 h 221"/>
                <a:gd name="T2" fmla="*/ 62 w 62"/>
                <a:gd name="T3" fmla="*/ 0 h 221"/>
                <a:gd name="T4" fmla="*/ 0 w 62"/>
                <a:gd name="T5" fmla="*/ 3 h 221"/>
                <a:gd name="T6" fmla="*/ 0 w 62"/>
                <a:gd name="T7" fmla="*/ 221 h 221"/>
                <a:gd name="T8" fmla="*/ 62 w 62"/>
                <a:gd name="T9" fmla="*/ 216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21">
                  <a:moveTo>
                    <a:pt x="62" y="216"/>
                  </a:moveTo>
                  <a:lnTo>
                    <a:pt x="62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2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4" name="Freeform 222"/>
            <p:cNvSpPr>
              <a:spLocks/>
            </p:cNvSpPr>
            <p:nvPr/>
          </p:nvSpPr>
          <p:spPr bwMode="auto">
            <a:xfrm>
              <a:off x="3447" y="2838"/>
              <a:ext cx="60" cy="259"/>
            </a:xfrm>
            <a:custGeom>
              <a:avLst/>
              <a:gdLst>
                <a:gd name="T0" fmla="*/ 60 w 60"/>
                <a:gd name="T1" fmla="*/ 259 h 259"/>
                <a:gd name="T2" fmla="*/ 60 w 60"/>
                <a:gd name="T3" fmla="*/ 41 h 259"/>
                <a:gd name="T4" fmla="*/ 0 w 60"/>
                <a:gd name="T5" fmla="*/ 0 h 259"/>
                <a:gd name="T6" fmla="*/ 0 w 60"/>
                <a:gd name="T7" fmla="*/ 216 h 259"/>
                <a:gd name="T8" fmla="*/ 60 w 60"/>
                <a:gd name="T9" fmla="*/ 259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9">
                  <a:moveTo>
                    <a:pt x="60" y="259"/>
                  </a:moveTo>
                  <a:lnTo>
                    <a:pt x="60" y="41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5" name="Freeform 223"/>
            <p:cNvSpPr>
              <a:spLocks/>
            </p:cNvSpPr>
            <p:nvPr/>
          </p:nvSpPr>
          <p:spPr bwMode="auto">
            <a:xfrm>
              <a:off x="3507" y="2879"/>
              <a:ext cx="60" cy="254"/>
            </a:xfrm>
            <a:custGeom>
              <a:avLst/>
              <a:gdLst>
                <a:gd name="T0" fmla="*/ 60 w 60"/>
                <a:gd name="T1" fmla="*/ 254 h 254"/>
                <a:gd name="T2" fmla="*/ 60 w 60"/>
                <a:gd name="T3" fmla="*/ 35 h 254"/>
                <a:gd name="T4" fmla="*/ 0 w 60"/>
                <a:gd name="T5" fmla="*/ 0 h 254"/>
                <a:gd name="T6" fmla="*/ 0 w 60"/>
                <a:gd name="T7" fmla="*/ 218 h 254"/>
                <a:gd name="T8" fmla="*/ 60 w 60"/>
                <a:gd name="T9" fmla="*/ 254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4">
                  <a:moveTo>
                    <a:pt x="60" y="254"/>
                  </a:moveTo>
                  <a:lnTo>
                    <a:pt x="60" y="3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5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6" name="Freeform 224"/>
            <p:cNvSpPr>
              <a:spLocks/>
            </p:cNvSpPr>
            <p:nvPr/>
          </p:nvSpPr>
          <p:spPr bwMode="auto">
            <a:xfrm>
              <a:off x="3567" y="2914"/>
              <a:ext cx="61" cy="227"/>
            </a:xfrm>
            <a:custGeom>
              <a:avLst/>
              <a:gdLst>
                <a:gd name="T0" fmla="*/ 61 w 61"/>
                <a:gd name="T1" fmla="*/ 227 h 227"/>
                <a:gd name="T2" fmla="*/ 61 w 61"/>
                <a:gd name="T3" fmla="*/ 9 h 227"/>
                <a:gd name="T4" fmla="*/ 0 w 61"/>
                <a:gd name="T5" fmla="*/ 0 h 227"/>
                <a:gd name="T6" fmla="*/ 0 w 61"/>
                <a:gd name="T7" fmla="*/ 219 h 227"/>
                <a:gd name="T8" fmla="*/ 61 w 61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7">
                  <a:moveTo>
                    <a:pt x="61" y="227"/>
                  </a:moveTo>
                  <a:lnTo>
                    <a:pt x="61" y="9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1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7" name="Freeform 226"/>
            <p:cNvSpPr>
              <a:spLocks/>
            </p:cNvSpPr>
            <p:nvPr/>
          </p:nvSpPr>
          <p:spPr bwMode="auto">
            <a:xfrm>
              <a:off x="3628" y="292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8" name="Freeform 227"/>
            <p:cNvSpPr>
              <a:spLocks/>
            </p:cNvSpPr>
            <p:nvPr/>
          </p:nvSpPr>
          <p:spPr bwMode="auto">
            <a:xfrm>
              <a:off x="3688" y="2925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9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09" name="Rectangle 228"/>
            <p:cNvSpPr>
              <a:spLocks noChangeArrowheads="1"/>
            </p:cNvSpPr>
            <p:nvPr/>
          </p:nvSpPr>
          <p:spPr bwMode="auto">
            <a:xfrm>
              <a:off x="3748" y="2931"/>
              <a:ext cx="62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0" name="Freeform 229"/>
            <p:cNvSpPr>
              <a:spLocks/>
            </p:cNvSpPr>
            <p:nvPr/>
          </p:nvSpPr>
          <p:spPr bwMode="auto">
            <a:xfrm>
              <a:off x="3810" y="2931"/>
              <a:ext cx="61" cy="229"/>
            </a:xfrm>
            <a:custGeom>
              <a:avLst/>
              <a:gdLst>
                <a:gd name="T0" fmla="*/ 61 w 61"/>
                <a:gd name="T1" fmla="*/ 229 h 229"/>
                <a:gd name="T2" fmla="*/ 61 w 61"/>
                <a:gd name="T3" fmla="*/ 11 h 229"/>
                <a:gd name="T4" fmla="*/ 0 w 61"/>
                <a:gd name="T5" fmla="*/ 0 h 229"/>
                <a:gd name="T6" fmla="*/ 0 w 61"/>
                <a:gd name="T7" fmla="*/ 218 h 229"/>
                <a:gd name="T8" fmla="*/ 61 w 61"/>
                <a:gd name="T9" fmla="*/ 229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9">
                  <a:moveTo>
                    <a:pt x="61" y="229"/>
                  </a:moveTo>
                  <a:lnTo>
                    <a:pt x="61" y="11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1" name="Freeform 230"/>
            <p:cNvSpPr>
              <a:spLocks/>
            </p:cNvSpPr>
            <p:nvPr/>
          </p:nvSpPr>
          <p:spPr bwMode="auto">
            <a:xfrm>
              <a:off x="3871" y="294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2" name="Freeform 231"/>
            <p:cNvSpPr>
              <a:spLocks/>
            </p:cNvSpPr>
            <p:nvPr/>
          </p:nvSpPr>
          <p:spPr bwMode="auto">
            <a:xfrm>
              <a:off x="3931" y="294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4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4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3" name="Freeform 233"/>
            <p:cNvSpPr>
              <a:spLocks/>
            </p:cNvSpPr>
            <p:nvPr/>
          </p:nvSpPr>
          <p:spPr bwMode="auto">
            <a:xfrm>
              <a:off x="966" y="283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4" name="Freeform 234"/>
            <p:cNvSpPr>
              <a:spLocks/>
            </p:cNvSpPr>
            <p:nvPr/>
          </p:nvSpPr>
          <p:spPr bwMode="auto">
            <a:xfrm>
              <a:off x="1026" y="2816"/>
              <a:ext cx="60" cy="235"/>
            </a:xfrm>
            <a:custGeom>
              <a:avLst/>
              <a:gdLst>
                <a:gd name="T0" fmla="*/ 60 w 60"/>
                <a:gd name="T1" fmla="*/ 218 h 235"/>
                <a:gd name="T2" fmla="*/ 60 w 60"/>
                <a:gd name="T3" fmla="*/ 0 h 235"/>
                <a:gd name="T4" fmla="*/ 0 w 60"/>
                <a:gd name="T5" fmla="*/ 17 h 235"/>
                <a:gd name="T6" fmla="*/ 0 w 60"/>
                <a:gd name="T7" fmla="*/ 235 h 235"/>
                <a:gd name="T8" fmla="*/ 60 w 60"/>
                <a:gd name="T9" fmla="*/ 218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18"/>
                  </a:moveTo>
                  <a:lnTo>
                    <a:pt x="60" y="0"/>
                  </a:lnTo>
                  <a:lnTo>
                    <a:pt x="0" y="17"/>
                  </a:lnTo>
                  <a:lnTo>
                    <a:pt x="0" y="235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5" name="Freeform 235"/>
            <p:cNvSpPr>
              <a:spLocks/>
            </p:cNvSpPr>
            <p:nvPr/>
          </p:nvSpPr>
          <p:spPr bwMode="auto">
            <a:xfrm>
              <a:off x="1086" y="2816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6" name="Rectangle 236"/>
            <p:cNvSpPr>
              <a:spLocks noChangeArrowheads="1"/>
            </p:cNvSpPr>
            <p:nvPr/>
          </p:nvSpPr>
          <p:spPr bwMode="auto">
            <a:xfrm>
              <a:off x="1146" y="2819"/>
              <a:ext cx="60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7" name="Freeform 237"/>
            <p:cNvSpPr>
              <a:spLocks/>
            </p:cNvSpPr>
            <p:nvPr/>
          </p:nvSpPr>
          <p:spPr bwMode="auto">
            <a:xfrm>
              <a:off x="1206" y="2819"/>
              <a:ext cx="63" cy="221"/>
            </a:xfrm>
            <a:custGeom>
              <a:avLst/>
              <a:gdLst>
                <a:gd name="T0" fmla="*/ 63 w 63"/>
                <a:gd name="T1" fmla="*/ 221 h 221"/>
                <a:gd name="T2" fmla="*/ 63 w 63"/>
                <a:gd name="T3" fmla="*/ 3 h 221"/>
                <a:gd name="T4" fmla="*/ 0 w 63"/>
                <a:gd name="T5" fmla="*/ 0 h 221"/>
                <a:gd name="T6" fmla="*/ 0 w 63"/>
                <a:gd name="T7" fmla="*/ 218 h 221"/>
                <a:gd name="T8" fmla="*/ 63 w 63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1">
                  <a:moveTo>
                    <a:pt x="63" y="221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8" name="Freeform 238"/>
            <p:cNvSpPr>
              <a:spLocks/>
            </p:cNvSpPr>
            <p:nvPr/>
          </p:nvSpPr>
          <p:spPr bwMode="auto">
            <a:xfrm>
              <a:off x="1269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19" name="Rectangle 239"/>
            <p:cNvSpPr>
              <a:spLocks noChangeArrowheads="1"/>
            </p:cNvSpPr>
            <p:nvPr/>
          </p:nvSpPr>
          <p:spPr bwMode="auto">
            <a:xfrm>
              <a:off x="132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0" name="Freeform 240"/>
            <p:cNvSpPr>
              <a:spLocks/>
            </p:cNvSpPr>
            <p:nvPr/>
          </p:nvSpPr>
          <p:spPr bwMode="auto">
            <a:xfrm>
              <a:off x="1389" y="2805"/>
              <a:ext cx="60" cy="227"/>
            </a:xfrm>
            <a:custGeom>
              <a:avLst/>
              <a:gdLst>
                <a:gd name="T0" fmla="*/ 60 w 60"/>
                <a:gd name="T1" fmla="*/ 216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6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1" name="Freeform 241"/>
            <p:cNvSpPr>
              <a:spLocks/>
            </p:cNvSpPr>
            <p:nvPr/>
          </p:nvSpPr>
          <p:spPr bwMode="auto">
            <a:xfrm>
              <a:off x="1449" y="2805"/>
              <a:ext cx="60" cy="227"/>
            </a:xfrm>
            <a:custGeom>
              <a:avLst/>
              <a:gdLst>
                <a:gd name="T0" fmla="*/ 60 w 60"/>
                <a:gd name="T1" fmla="*/ 227 h 227"/>
                <a:gd name="T2" fmla="*/ 60 w 60"/>
                <a:gd name="T3" fmla="*/ 8 h 227"/>
                <a:gd name="T4" fmla="*/ 0 w 60"/>
                <a:gd name="T5" fmla="*/ 0 h 227"/>
                <a:gd name="T6" fmla="*/ 0 w 60"/>
                <a:gd name="T7" fmla="*/ 216 h 227"/>
                <a:gd name="T8" fmla="*/ 60 w 60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27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2" name="Rectangle 242"/>
            <p:cNvSpPr>
              <a:spLocks noChangeArrowheads="1"/>
            </p:cNvSpPr>
            <p:nvPr/>
          </p:nvSpPr>
          <p:spPr bwMode="auto">
            <a:xfrm>
              <a:off x="150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3" name="Freeform 243"/>
            <p:cNvSpPr>
              <a:spLocks/>
            </p:cNvSpPr>
            <p:nvPr/>
          </p:nvSpPr>
          <p:spPr bwMode="auto">
            <a:xfrm>
              <a:off x="1569" y="2813"/>
              <a:ext cx="63" cy="219"/>
            </a:xfrm>
            <a:custGeom>
              <a:avLst/>
              <a:gdLst>
                <a:gd name="T0" fmla="*/ 63 w 63"/>
                <a:gd name="T1" fmla="*/ 219 h 219"/>
                <a:gd name="T2" fmla="*/ 63 w 63"/>
                <a:gd name="T3" fmla="*/ 3 h 219"/>
                <a:gd name="T4" fmla="*/ 0 w 63"/>
                <a:gd name="T5" fmla="*/ 0 h 219"/>
                <a:gd name="T6" fmla="*/ 0 w 63"/>
                <a:gd name="T7" fmla="*/ 219 h 219"/>
                <a:gd name="T8" fmla="*/ 63 w 63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19">
                  <a:moveTo>
                    <a:pt x="63" y="219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3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4" name="Freeform 244"/>
            <p:cNvSpPr>
              <a:spLocks/>
            </p:cNvSpPr>
            <p:nvPr/>
          </p:nvSpPr>
          <p:spPr bwMode="auto">
            <a:xfrm>
              <a:off x="1632" y="2816"/>
              <a:ext cx="60" cy="246"/>
            </a:xfrm>
            <a:custGeom>
              <a:avLst/>
              <a:gdLst>
                <a:gd name="T0" fmla="*/ 60 w 60"/>
                <a:gd name="T1" fmla="*/ 246 h 246"/>
                <a:gd name="T2" fmla="*/ 60 w 60"/>
                <a:gd name="T3" fmla="*/ 27 h 246"/>
                <a:gd name="T4" fmla="*/ 0 w 60"/>
                <a:gd name="T5" fmla="*/ 0 h 246"/>
                <a:gd name="T6" fmla="*/ 0 w 60"/>
                <a:gd name="T7" fmla="*/ 216 h 246"/>
                <a:gd name="T8" fmla="*/ 60 w 60"/>
                <a:gd name="T9" fmla="*/ 246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246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4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5" name="Freeform 245"/>
            <p:cNvSpPr>
              <a:spLocks/>
            </p:cNvSpPr>
            <p:nvPr/>
          </p:nvSpPr>
          <p:spPr bwMode="auto">
            <a:xfrm>
              <a:off x="1692" y="2843"/>
              <a:ext cx="60" cy="235"/>
            </a:xfrm>
            <a:custGeom>
              <a:avLst/>
              <a:gdLst>
                <a:gd name="T0" fmla="*/ 60 w 60"/>
                <a:gd name="T1" fmla="*/ 235 h 235"/>
                <a:gd name="T2" fmla="*/ 60 w 60"/>
                <a:gd name="T3" fmla="*/ 17 h 235"/>
                <a:gd name="T4" fmla="*/ 0 w 60"/>
                <a:gd name="T5" fmla="*/ 0 h 235"/>
                <a:gd name="T6" fmla="*/ 0 w 60"/>
                <a:gd name="T7" fmla="*/ 219 h 235"/>
                <a:gd name="T8" fmla="*/ 60 w 60"/>
                <a:gd name="T9" fmla="*/ 235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35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6" name="Freeform 246"/>
            <p:cNvSpPr>
              <a:spLocks/>
            </p:cNvSpPr>
            <p:nvPr/>
          </p:nvSpPr>
          <p:spPr bwMode="auto">
            <a:xfrm>
              <a:off x="1752" y="286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7" name="Freeform 247"/>
            <p:cNvSpPr>
              <a:spLocks/>
            </p:cNvSpPr>
            <p:nvPr/>
          </p:nvSpPr>
          <p:spPr bwMode="auto">
            <a:xfrm>
              <a:off x="1812" y="2863"/>
              <a:ext cx="60" cy="223"/>
            </a:xfrm>
            <a:custGeom>
              <a:avLst/>
              <a:gdLst>
                <a:gd name="T0" fmla="*/ 60 w 60"/>
                <a:gd name="T1" fmla="*/ 223 h 223"/>
                <a:gd name="T2" fmla="*/ 60 w 60"/>
                <a:gd name="T3" fmla="*/ 5 h 223"/>
                <a:gd name="T4" fmla="*/ 0 w 60"/>
                <a:gd name="T5" fmla="*/ 0 h 223"/>
                <a:gd name="T6" fmla="*/ 0 w 60"/>
                <a:gd name="T7" fmla="*/ 218 h 223"/>
                <a:gd name="T8" fmla="*/ 60 w 60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23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3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8" name="Freeform 248"/>
            <p:cNvSpPr>
              <a:spLocks/>
            </p:cNvSpPr>
            <p:nvPr/>
          </p:nvSpPr>
          <p:spPr bwMode="auto">
            <a:xfrm>
              <a:off x="1872" y="2865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29" name="Freeform 249"/>
            <p:cNvSpPr>
              <a:spLocks/>
            </p:cNvSpPr>
            <p:nvPr/>
          </p:nvSpPr>
          <p:spPr bwMode="auto">
            <a:xfrm>
              <a:off x="1932" y="2860"/>
              <a:ext cx="63" cy="224"/>
            </a:xfrm>
            <a:custGeom>
              <a:avLst/>
              <a:gdLst>
                <a:gd name="T0" fmla="*/ 63 w 63"/>
                <a:gd name="T1" fmla="*/ 218 h 224"/>
                <a:gd name="T2" fmla="*/ 63 w 63"/>
                <a:gd name="T3" fmla="*/ 0 h 224"/>
                <a:gd name="T4" fmla="*/ 0 w 63"/>
                <a:gd name="T5" fmla="*/ 5 h 224"/>
                <a:gd name="T6" fmla="*/ 0 w 63"/>
                <a:gd name="T7" fmla="*/ 224 h 224"/>
                <a:gd name="T8" fmla="*/ 63 w 63"/>
                <a:gd name="T9" fmla="*/ 21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4">
                  <a:moveTo>
                    <a:pt x="63" y="218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224"/>
                  </a:lnTo>
                  <a:lnTo>
                    <a:pt x="63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0" name="Freeform 250"/>
            <p:cNvSpPr>
              <a:spLocks/>
            </p:cNvSpPr>
            <p:nvPr/>
          </p:nvSpPr>
          <p:spPr bwMode="auto">
            <a:xfrm>
              <a:off x="1995" y="2854"/>
              <a:ext cx="60" cy="224"/>
            </a:xfrm>
            <a:custGeom>
              <a:avLst/>
              <a:gdLst>
                <a:gd name="T0" fmla="*/ 60 w 60"/>
                <a:gd name="T1" fmla="*/ 219 h 224"/>
                <a:gd name="T2" fmla="*/ 60 w 60"/>
                <a:gd name="T3" fmla="*/ 0 h 224"/>
                <a:gd name="T4" fmla="*/ 0 w 60"/>
                <a:gd name="T5" fmla="*/ 6 h 224"/>
                <a:gd name="T6" fmla="*/ 0 w 60"/>
                <a:gd name="T7" fmla="*/ 224 h 224"/>
                <a:gd name="T8" fmla="*/ 60 w 60"/>
                <a:gd name="T9" fmla="*/ 219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19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224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1" name="Freeform 251"/>
            <p:cNvSpPr>
              <a:spLocks/>
            </p:cNvSpPr>
            <p:nvPr/>
          </p:nvSpPr>
          <p:spPr bwMode="auto">
            <a:xfrm>
              <a:off x="2055" y="285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2" name="Freeform 252"/>
            <p:cNvSpPr>
              <a:spLocks/>
            </p:cNvSpPr>
            <p:nvPr/>
          </p:nvSpPr>
          <p:spPr bwMode="auto">
            <a:xfrm>
              <a:off x="2115" y="2865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3" name="Rectangle 253"/>
            <p:cNvSpPr>
              <a:spLocks noChangeArrowheads="1"/>
            </p:cNvSpPr>
            <p:nvPr/>
          </p:nvSpPr>
          <p:spPr bwMode="auto">
            <a:xfrm>
              <a:off x="2175" y="2876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4" name="Freeform 254"/>
            <p:cNvSpPr>
              <a:spLocks/>
            </p:cNvSpPr>
            <p:nvPr/>
          </p:nvSpPr>
          <p:spPr bwMode="auto">
            <a:xfrm>
              <a:off x="2235" y="2873"/>
              <a:ext cx="60" cy="222"/>
            </a:xfrm>
            <a:custGeom>
              <a:avLst/>
              <a:gdLst>
                <a:gd name="T0" fmla="*/ 60 w 60"/>
                <a:gd name="T1" fmla="*/ 219 h 222"/>
                <a:gd name="T2" fmla="*/ 60 w 60"/>
                <a:gd name="T3" fmla="*/ 0 h 222"/>
                <a:gd name="T4" fmla="*/ 0 w 60"/>
                <a:gd name="T5" fmla="*/ 3 h 222"/>
                <a:gd name="T6" fmla="*/ 0 w 60"/>
                <a:gd name="T7" fmla="*/ 222 h 222"/>
                <a:gd name="T8" fmla="*/ 60 w 60"/>
                <a:gd name="T9" fmla="*/ 219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2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2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5" name="Rectangle 255"/>
            <p:cNvSpPr>
              <a:spLocks noChangeArrowheads="1"/>
            </p:cNvSpPr>
            <p:nvPr/>
          </p:nvSpPr>
          <p:spPr bwMode="auto">
            <a:xfrm>
              <a:off x="2295" y="2873"/>
              <a:ext cx="63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6" name="Freeform 256"/>
            <p:cNvSpPr>
              <a:spLocks/>
            </p:cNvSpPr>
            <p:nvPr/>
          </p:nvSpPr>
          <p:spPr bwMode="auto">
            <a:xfrm>
              <a:off x="2358" y="2835"/>
              <a:ext cx="60" cy="257"/>
            </a:xfrm>
            <a:custGeom>
              <a:avLst/>
              <a:gdLst>
                <a:gd name="T0" fmla="*/ 60 w 60"/>
                <a:gd name="T1" fmla="*/ 219 h 257"/>
                <a:gd name="T2" fmla="*/ 60 w 60"/>
                <a:gd name="T3" fmla="*/ 0 h 257"/>
                <a:gd name="T4" fmla="*/ 0 w 60"/>
                <a:gd name="T5" fmla="*/ 38 h 257"/>
                <a:gd name="T6" fmla="*/ 0 w 60"/>
                <a:gd name="T7" fmla="*/ 257 h 257"/>
                <a:gd name="T8" fmla="*/ 60 w 60"/>
                <a:gd name="T9" fmla="*/ 219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7">
                  <a:moveTo>
                    <a:pt x="60" y="219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25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7" name="Freeform 257"/>
            <p:cNvSpPr>
              <a:spLocks/>
            </p:cNvSpPr>
            <p:nvPr/>
          </p:nvSpPr>
          <p:spPr bwMode="auto">
            <a:xfrm>
              <a:off x="2418" y="2827"/>
              <a:ext cx="60" cy="227"/>
            </a:xfrm>
            <a:custGeom>
              <a:avLst/>
              <a:gdLst>
                <a:gd name="T0" fmla="*/ 60 w 60"/>
                <a:gd name="T1" fmla="*/ 218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8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8" name="Freeform 258"/>
            <p:cNvSpPr>
              <a:spLocks/>
            </p:cNvSpPr>
            <p:nvPr/>
          </p:nvSpPr>
          <p:spPr bwMode="auto">
            <a:xfrm>
              <a:off x="2478" y="2822"/>
              <a:ext cx="60" cy="223"/>
            </a:xfrm>
            <a:custGeom>
              <a:avLst/>
              <a:gdLst>
                <a:gd name="T0" fmla="*/ 60 w 60"/>
                <a:gd name="T1" fmla="*/ 218 h 223"/>
                <a:gd name="T2" fmla="*/ 60 w 60"/>
                <a:gd name="T3" fmla="*/ 0 h 223"/>
                <a:gd name="T4" fmla="*/ 0 w 60"/>
                <a:gd name="T5" fmla="*/ 5 h 223"/>
                <a:gd name="T6" fmla="*/ 0 w 60"/>
                <a:gd name="T7" fmla="*/ 223 h 223"/>
                <a:gd name="T8" fmla="*/ 60 w 60"/>
                <a:gd name="T9" fmla="*/ 21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18"/>
                  </a:moveTo>
                  <a:lnTo>
                    <a:pt x="60" y="0"/>
                  </a:lnTo>
                  <a:lnTo>
                    <a:pt x="0" y="5"/>
                  </a:lnTo>
                  <a:lnTo>
                    <a:pt x="0" y="223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39" name="Freeform 259"/>
            <p:cNvSpPr>
              <a:spLocks/>
            </p:cNvSpPr>
            <p:nvPr/>
          </p:nvSpPr>
          <p:spPr bwMode="auto">
            <a:xfrm>
              <a:off x="2538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0" name="Freeform 260"/>
            <p:cNvSpPr>
              <a:spLocks/>
            </p:cNvSpPr>
            <p:nvPr/>
          </p:nvSpPr>
          <p:spPr bwMode="auto">
            <a:xfrm>
              <a:off x="2598" y="281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9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1" name="Rectangle 261"/>
            <p:cNvSpPr>
              <a:spLocks noChangeArrowheads="1"/>
            </p:cNvSpPr>
            <p:nvPr/>
          </p:nvSpPr>
          <p:spPr bwMode="auto">
            <a:xfrm>
              <a:off x="2658" y="2816"/>
              <a:ext cx="63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2" name="Freeform 262"/>
            <p:cNvSpPr>
              <a:spLocks/>
            </p:cNvSpPr>
            <p:nvPr/>
          </p:nvSpPr>
          <p:spPr bwMode="auto">
            <a:xfrm>
              <a:off x="2721" y="2813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3" name="Freeform 263"/>
            <p:cNvSpPr>
              <a:spLocks/>
            </p:cNvSpPr>
            <p:nvPr/>
          </p:nvSpPr>
          <p:spPr bwMode="auto">
            <a:xfrm>
              <a:off x="2781" y="2813"/>
              <a:ext cx="60" cy="238"/>
            </a:xfrm>
            <a:custGeom>
              <a:avLst/>
              <a:gdLst>
                <a:gd name="T0" fmla="*/ 60 w 60"/>
                <a:gd name="T1" fmla="*/ 238 h 238"/>
                <a:gd name="T2" fmla="*/ 60 w 60"/>
                <a:gd name="T3" fmla="*/ 20 h 238"/>
                <a:gd name="T4" fmla="*/ 0 w 60"/>
                <a:gd name="T5" fmla="*/ 0 h 238"/>
                <a:gd name="T6" fmla="*/ 0 w 60"/>
                <a:gd name="T7" fmla="*/ 219 h 238"/>
                <a:gd name="T8" fmla="*/ 60 w 60"/>
                <a:gd name="T9" fmla="*/ 238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238"/>
                  </a:moveTo>
                  <a:lnTo>
                    <a:pt x="60" y="2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4" name="Freeform 264"/>
            <p:cNvSpPr>
              <a:spLocks/>
            </p:cNvSpPr>
            <p:nvPr/>
          </p:nvSpPr>
          <p:spPr bwMode="auto">
            <a:xfrm>
              <a:off x="2841" y="2789"/>
              <a:ext cx="60" cy="262"/>
            </a:xfrm>
            <a:custGeom>
              <a:avLst/>
              <a:gdLst>
                <a:gd name="T0" fmla="*/ 60 w 60"/>
                <a:gd name="T1" fmla="*/ 218 h 262"/>
                <a:gd name="T2" fmla="*/ 60 w 60"/>
                <a:gd name="T3" fmla="*/ 0 h 262"/>
                <a:gd name="T4" fmla="*/ 0 w 60"/>
                <a:gd name="T5" fmla="*/ 44 h 262"/>
                <a:gd name="T6" fmla="*/ 0 w 60"/>
                <a:gd name="T7" fmla="*/ 262 h 262"/>
                <a:gd name="T8" fmla="*/ 60 w 60"/>
                <a:gd name="T9" fmla="*/ 218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62">
                  <a:moveTo>
                    <a:pt x="60" y="218"/>
                  </a:moveTo>
                  <a:lnTo>
                    <a:pt x="60" y="0"/>
                  </a:lnTo>
                  <a:lnTo>
                    <a:pt x="0" y="44"/>
                  </a:lnTo>
                  <a:lnTo>
                    <a:pt x="0" y="262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5" name="Freeform 265"/>
            <p:cNvSpPr>
              <a:spLocks/>
            </p:cNvSpPr>
            <p:nvPr/>
          </p:nvSpPr>
          <p:spPr bwMode="auto">
            <a:xfrm>
              <a:off x="2901" y="2781"/>
              <a:ext cx="60" cy="226"/>
            </a:xfrm>
            <a:custGeom>
              <a:avLst/>
              <a:gdLst>
                <a:gd name="T0" fmla="*/ 60 w 60"/>
                <a:gd name="T1" fmla="*/ 218 h 226"/>
                <a:gd name="T2" fmla="*/ 60 w 60"/>
                <a:gd name="T3" fmla="*/ 0 h 226"/>
                <a:gd name="T4" fmla="*/ 0 w 60"/>
                <a:gd name="T5" fmla="*/ 8 h 226"/>
                <a:gd name="T6" fmla="*/ 0 w 60"/>
                <a:gd name="T7" fmla="*/ 226 h 226"/>
                <a:gd name="T8" fmla="*/ 60 w 60"/>
                <a:gd name="T9" fmla="*/ 21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6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6" name="Freeform 266"/>
            <p:cNvSpPr>
              <a:spLocks/>
            </p:cNvSpPr>
            <p:nvPr/>
          </p:nvSpPr>
          <p:spPr bwMode="auto">
            <a:xfrm>
              <a:off x="2961" y="2781"/>
              <a:ext cx="60" cy="245"/>
            </a:xfrm>
            <a:custGeom>
              <a:avLst/>
              <a:gdLst>
                <a:gd name="T0" fmla="*/ 60 w 60"/>
                <a:gd name="T1" fmla="*/ 245 h 245"/>
                <a:gd name="T2" fmla="*/ 60 w 60"/>
                <a:gd name="T3" fmla="*/ 27 h 245"/>
                <a:gd name="T4" fmla="*/ 0 w 60"/>
                <a:gd name="T5" fmla="*/ 0 h 245"/>
                <a:gd name="T6" fmla="*/ 0 w 60"/>
                <a:gd name="T7" fmla="*/ 218 h 245"/>
                <a:gd name="T8" fmla="*/ 60 w 60"/>
                <a:gd name="T9" fmla="*/ 245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5">
                  <a:moveTo>
                    <a:pt x="60" y="245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4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7" name="Freeform 267"/>
            <p:cNvSpPr>
              <a:spLocks/>
            </p:cNvSpPr>
            <p:nvPr/>
          </p:nvSpPr>
          <p:spPr bwMode="auto">
            <a:xfrm>
              <a:off x="3021" y="2808"/>
              <a:ext cx="63" cy="226"/>
            </a:xfrm>
            <a:custGeom>
              <a:avLst/>
              <a:gdLst>
                <a:gd name="T0" fmla="*/ 63 w 63"/>
                <a:gd name="T1" fmla="*/ 226 h 226"/>
                <a:gd name="T2" fmla="*/ 63 w 63"/>
                <a:gd name="T3" fmla="*/ 8 h 226"/>
                <a:gd name="T4" fmla="*/ 0 w 63"/>
                <a:gd name="T5" fmla="*/ 0 h 226"/>
                <a:gd name="T6" fmla="*/ 0 w 63"/>
                <a:gd name="T7" fmla="*/ 218 h 226"/>
                <a:gd name="T8" fmla="*/ 63 w 63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6">
                  <a:moveTo>
                    <a:pt x="63" y="226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8" name="Freeform 268"/>
            <p:cNvSpPr>
              <a:spLocks/>
            </p:cNvSpPr>
            <p:nvPr/>
          </p:nvSpPr>
          <p:spPr bwMode="auto">
            <a:xfrm>
              <a:off x="3084" y="2816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8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49" name="Freeform 269"/>
            <p:cNvSpPr>
              <a:spLocks/>
            </p:cNvSpPr>
            <p:nvPr/>
          </p:nvSpPr>
          <p:spPr bwMode="auto">
            <a:xfrm>
              <a:off x="3144" y="282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5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0" name="Freeform 270"/>
            <p:cNvSpPr>
              <a:spLocks/>
            </p:cNvSpPr>
            <p:nvPr/>
          </p:nvSpPr>
          <p:spPr bwMode="auto">
            <a:xfrm>
              <a:off x="3204" y="2827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6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1" name="Freeform 271"/>
            <p:cNvSpPr>
              <a:spLocks/>
            </p:cNvSpPr>
            <p:nvPr/>
          </p:nvSpPr>
          <p:spPr bwMode="auto">
            <a:xfrm>
              <a:off x="3264" y="2830"/>
              <a:ext cx="61" cy="221"/>
            </a:xfrm>
            <a:custGeom>
              <a:avLst/>
              <a:gdLst>
                <a:gd name="T0" fmla="*/ 61 w 61"/>
                <a:gd name="T1" fmla="*/ 221 h 221"/>
                <a:gd name="T2" fmla="*/ 61 w 61"/>
                <a:gd name="T3" fmla="*/ 3 h 221"/>
                <a:gd name="T4" fmla="*/ 0 w 61"/>
                <a:gd name="T5" fmla="*/ 0 h 221"/>
                <a:gd name="T6" fmla="*/ 0 w 61"/>
                <a:gd name="T7" fmla="*/ 218 h 221"/>
                <a:gd name="T8" fmla="*/ 61 w 61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1">
                  <a:moveTo>
                    <a:pt x="61" y="221"/>
                  </a:moveTo>
                  <a:lnTo>
                    <a:pt x="61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2" name="Freeform 272"/>
            <p:cNvSpPr>
              <a:spLocks/>
            </p:cNvSpPr>
            <p:nvPr/>
          </p:nvSpPr>
          <p:spPr bwMode="auto">
            <a:xfrm>
              <a:off x="3325" y="2833"/>
              <a:ext cx="60" cy="226"/>
            </a:xfrm>
            <a:custGeom>
              <a:avLst/>
              <a:gdLst>
                <a:gd name="T0" fmla="*/ 60 w 60"/>
                <a:gd name="T1" fmla="*/ 226 h 226"/>
                <a:gd name="T2" fmla="*/ 60 w 60"/>
                <a:gd name="T3" fmla="*/ 8 h 226"/>
                <a:gd name="T4" fmla="*/ 0 w 60"/>
                <a:gd name="T5" fmla="*/ 0 h 226"/>
                <a:gd name="T6" fmla="*/ 0 w 60"/>
                <a:gd name="T7" fmla="*/ 218 h 226"/>
                <a:gd name="T8" fmla="*/ 60 w 60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26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3" name="Freeform 273"/>
            <p:cNvSpPr>
              <a:spLocks/>
            </p:cNvSpPr>
            <p:nvPr/>
          </p:nvSpPr>
          <p:spPr bwMode="auto">
            <a:xfrm>
              <a:off x="3385" y="2838"/>
              <a:ext cx="62" cy="221"/>
            </a:xfrm>
            <a:custGeom>
              <a:avLst/>
              <a:gdLst>
                <a:gd name="T0" fmla="*/ 62 w 62"/>
                <a:gd name="T1" fmla="*/ 216 h 221"/>
                <a:gd name="T2" fmla="*/ 62 w 62"/>
                <a:gd name="T3" fmla="*/ 0 h 221"/>
                <a:gd name="T4" fmla="*/ 0 w 62"/>
                <a:gd name="T5" fmla="*/ 3 h 221"/>
                <a:gd name="T6" fmla="*/ 0 w 62"/>
                <a:gd name="T7" fmla="*/ 221 h 221"/>
                <a:gd name="T8" fmla="*/ 62 w 62"/>
                <a:gd name="T9" fmla="*/ 216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21">
                  <a:moveTo>
                    <a:pt x="62" y="216"/>
                  </a:moveTo>
                  <a:lnTo>
                    <a:pt x="62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2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4" name="Freeform 274"/>
            <p:cNvSpPr>
              <a:spLocks/>
            </p:cNvSpPr>
            <p:nvPr/>
          </p:nvSpPr>
          <p:spPr bwMode="auto">
            <a:xfrm>
              <a:off x="3447" y="2838"/>
              <a:ext cx="60" cy="259"/>
            </a:xfrm>
            <a:custGeom>
              <a:avLst/>
              <a:gdLst>
                <a:gd name="T0" fmla="*/ 60 w 60"/>
                <a:gd name="T1" fmla="*/ 259 h 259"/>
                <a:gd name="T2" fmla="*/ 60 w 60"/>
                <a:gd name="T3" fmla="*/ 41 h 259"/>
                <a:gd name="T4" fmla="*/ 0 w 60"/>
                <a:gd name="T5" fmla="*/ 0 h 259"/>
                <a:gd name="T6" fmla="*/ 0 w 60"/>
                <a:gd name="T7" fmla="*/ 216 h 259"/>
                <a:gd name="T8" fmla="*/ 60 w 60"/>
                <a:gd name="T9" fmla="*/ 259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9">
                  <a:moveTo>
                    <a:pt x="60" y="259"/>
                  </a:moveTo>
                  <a:lnTo>
                    <a:pt x="60" y="41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5" name="Freeform 275"/>
            <p:cNvSpPr>
              <a:spLocks/>
            </p:cNvSpPr>
            <p:nvPr/>
          </p:nvSpPr>
          <p:spPr bwMode="auto">
            <a:xfrm>
              <a:off x="3507" y="2879"/>
              <a:ext cx="60" cy="254"/>
            </a:xfrm>
            <a:custGeom>
              <a:avLst/>
              <a:gdLst>
                <a:gd name="T0" fmla="*/ 60 w 60"/>
                <a:gd name="T1" fmla="*/ 254 h 254"/>
                <a:gd name="T2" fmla="*/ 60 w 60"/>
                <a:gd name="T3" fmla="*/ 35 h 254"/>
                <a:gd name="T4" fmla="*/ 0 w 60"/>
                <a:gd name="T5" fmla="*/ 0 h 254"/>
                <a:gd name="T6" fmla="*/ 0 w 60"/>
                <a:gd name="T7" fmla="*/ 218 h 254"/>
                <a:gd name="T8" fmla="*/ 60 w 60"/>
                <a:gd name="T9" fmla="*/ 254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4">
                  <a:moveTo>
                    <a:pt x="60" y="254"/>
                  </a:moveTo>
                  <a:lnTo>
                    <a:pt x="60" y="3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5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6" name="Freeform 276"/>
            <p:cNvSpPr>
              <a:spLocks/>
            </p:cNvSpPr>
            <p:nvPr/>
          </p:nvSpPr>
          <p:spPr bwMode="auto">
            <a:xfrm>
              <a:off x="3567" y="2914"/>
              <a:ext cx="61" cy="227"/>
            </a:xfrm>
            <a:custGeom>
              <a:avLst/>
              <a:gdLst>
                <a:gd name="T0" fmla="*/ 61 w 61"/>
                <a:gd name="T1" fmla="*/ 227 h 227"/>
                <a:gd name="T2" fmla="*/ 61 w 61"/>
                <a:gd name="T3" fmla="*/ 9 h 227"/>
                <a:gd name="T4" fmla="*/ 0 w 61"/>
                <a:gd name="T5" fmla="*/ 0 h 227"/>
                <a:gd name="T6" fmla="*/ 0 w 61"/>
                <a:gd name="T7" fmla="*/ 219 h 227"/>
                <a:gd name="T8" fmla="*/ 61 w 61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7">
                  <a:moveTo>
                    <a:pt x="61" y="227"/>
                  </a:moveTo>
                  <a:lnTo>
                    <a:pt x="61" y="9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1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7" name="Freeform 277"/>
            <p:cNvSpPr>
              <a:spLocks/>
            </p:cNvSpPr>
            <p:nvPr/>
          </p:nvSpPr>
          <p:spPr bwMode="auto">
            <a:xfrm>
              <a:off x="3628" y="292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8" name="Freeform 278"/>
            <p:cNvSpPr>
              <a:spLocks/>
            </p:cNvSpPr>
            <p:nvPr/>
          </p:nvSpPr>
          <p:spPr bwMode="auto">
            <a:xfrm>
              <a:off x="3688" y="2925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9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59" name="Rectangle 279"/>
            <p:cNvSpPr>
              <a:spLocks noChangeArrowheads="1"/>
            </p:cNvSpPr>
            <p:nvPr/>
          </p:nvSpPr>
          <p:spPr bwMode="auto">
            <a:xfrm>
              <a:off x="3748" y="2931"/>
              <a:ext cx="62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0" name="Freeform 280"/>
            <p:cNvSpPr>
              <a:spLocks/>
            </p:cNvSpPr>
            <p:nvPr/>
          </p:nvSpPr>
          <p:spPr bwMode="auto">
            <a:xfrm>
              <a:off x="3810" y="2931"/>
              <a:ext cx="61" cy="229"/>
            </a:xfrm>
            <a:custGeom>
              <a:avLst/>
              <a:gdLst>
                <a:gd name="T0" fmla="*/ 61 w 61"/>
                <a:gd name="T1" fmla="*/ 229 h 229"/>
                <a:gd name="T2" fmla="*/ 61 w 61"/>
                <a:gd name="T3" fmla="*/ 11 h 229"/>
                <a:gd name="T4" fmla="*/ 0 w 61"/>
                <a:gd name="T5" fmla="*/ 0 h 229"/>
                <a:gd name="T6" fmla="*/ 0 w 61"/>
                <a:gd name="T7" fmla="*/ 218 h 229"/>
                <a:gd name="T8" fmla="*/ 61 w 61"/>
                <a:gd name="T9" fmla="*/ 229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9">
                  <a:moveTo>
                    <a:pt x="61" y="229"/>
                  </a:moveTo>
                  <a:lnTo>
                    <a:pt x="61" y="11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1" name="Freeform 281"/>
            <p:cNvSpPr>
              <a:spLocks/>
            </p:cNvSpPr>
            <p:nvPr/>
          </p:nvSpPr>
          <p:spPr bwMode="auto">
            <a:xfrm>
              <a:off x="3871" y="294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2" name="Freeform 282"/>
            <p:cNvSpPr>
              <a:spLocks/>
            </p:cNvSpPr>
            <p:nvPr/>
          </p:nvSpPr>
          <p:spPr bwMode="auto">
            <a:xfrm>
              <a:off x="3931" y="294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4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4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3" name="Freeform 284"/>
            <p:cNvSpPr>
              <a:spLocks/>
            </p:cNvSpPr>
            <p:nvPr/>
          </p:nvSpPr>
          <p:spPr bwMode="auto">
            <a:xfrm>
              <a:off x="966" y="283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4" name="Freeform 285"/>
            <p:cNvSpPr>
              <a:spLocks/>
            </p:cNvSpPr>
            <p:nvPr/>
          </p:nvSpPr>
          <p:spPr bwMode="auto">
            <a:xfrm>
              <a:off x="1026" y="2816"/>
              <a:ext cx="60" cy="235"/>
            </a:xfrm>
            <a:custGeom>
              <a:avLst/>
              <a:gdLst>
                <a:gd name="T0" fmla="*/ 60 w 60"/>
                <a:gd name="T1" fmla="*/ 218 h 235"/>
                <a:gd name="T2" fmla="*/ 60 w 60"/>
                <a:gd name="T3" fmla="*/ 0 h 235"/>
                <a:gd name="T4" fmla="*/ 0 w 60"/>
                <a:gd name="T5" fmla="*/ 17 h 235"/>
                <a:gd name="T6" fmla="*/ 0 w 60"/>
                <a:gd name="T7" fmla="*/ 235 h 235"/>
                <a:gd name="T8" fmla="*/ 60 w 60"/>
                <a:gd name="T9" fmla="*/ 218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18"/>
                  </a:moveTo>
                  <a:lnTo>
                    <a:pt x="60" y="0"/>
                  </a:lnTo>
                  <a:lnTo>
                    <a:pt x="0" y="17"/>
                  </a:lnTo>
                  <a:lnTo>
                    <a:pt x="0" y="235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5" name="Freeform 286"/>
            <p:cNvSpPr>
              <a:spLocks/>
            </p:cNvSpPr>
            <p:nvPr/>
          </p:nvSpPr>
          <p:spPr bwMode="auto">
            <a:xfrm>
              <a:off x="1086" y="2816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6" name="Rectangle 287"/>
            <p:cNvSpPr>
              <a:spLocks noChangeArrowheads="1"/>
            </p:cNvSpPr>
            <p:nvPr/>
          </p:nvSpPr>
          <p:spPr bwMode="auto">
            <a:xfrm>
              <a:off x="1146" y="2819"/>
              <a:ext cx="60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7" name="Freeform 288"/>
            <p:cNvSpPr>
              <a:spLocks/>
            </p:cNvSpPr>
            <p:nvPr/>
          </p:nvSpPr>
          <p:spPr bwMode="auto">
            <a:xfrm>
              <a:off x="1206" y="2819"/>
              <a:ext cx="63" cy="221"/>
            </a:xfrm>
            <a:custGeom>
              <a:avLst/>
              <a:gdLst>
                <a:gd name="T0" fmla="*/ 63 w 63"/>
                <a:gd name="T1" fmla="*/ 221 h 221"/>
                <a:gd name="T2" fmla="*/ 63 w 63"/>
                <a:gd name="T3" fmla="*/ 3 h 221"/>
                <a:gd name="T4" fmla="*/ 0 w 63"/>
                <a:gd name="T5" fmla="*/ 0 h 221"/>
                <a:gd name="T6" fmla="*/ 0 w 63"/>
                <a:gd name="T7" fmla="*/ 218 h 221"/>
                <a:gd name="T8" fmla="*/ 63 w 63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1">
                  <a:moveTo>
                    <a:pt x="63" y="221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8" name="Freeform 289"/>
            <p:cNvSpPr>
              <a:spLocks/>
            </p:cNvSpPr>
            <p:nvPr/>
          </p:nvSpPr>
          <p:spPr bwMode="auto">
            <a:xfrm>
              <a:off x="1269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69" name="Rectangle 290"/>
            <p:cNvSpPr>
              <a:spLocks noChangeArrowheads="1"/>
            </p:cNvSpPr>
            <p:nvPr/>
          </p:nvSpPr>
          <p:spPr bwMode="auto">
            <a:xfrm>
              <a:off x="132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0" name="Freeform 291"/>
            <p:cNvSpPr>
              <a:spLocks/>
            </p:cNvSpPr>
            <p:nvPr/>
          </p:nvSpPr>
          <p:spPr bwMode="auto">
            <a:xfrm>
              <a:off x="1389" y="2805"/>
              <a:ext cx="60" cy="227"/>
            </a:xfrm>
            <a:custGeom>
              <a:avLst/>
              <a:gdLst>
                <a:gd name="T0" fmla="*/ 60 w 60"/>
                <a:gd name="T1" fmla="*/ 216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6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6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1" name="Freeform 292"/>
            <p:cNvSpPr>
              <a:spLocks/>
            </p:cNvSpPr>
            <p:nvPr/>
          </p:nvSpPr>
          <p:spPr bwMode="auto">
            <a:xfrm>
              <a:off x="1449" y="2805"/>
              <a:ext cx="60" cy="227"/>
            </a:xfrm>
            <a:custGeom>
              <a:avLst/>
              <a:gdLst>
                <a:gd name="T0" fmla="*/ 60 w 60"/>
                <a:gd name="T1" fmla="*/ 227 h 227"/>
                <a:gd name="T2" fmla="*/ 60 w 60"/>
                <a:gd name="T3" fmla="*/ 8 h 227"/>
                <a:gd name="T4" fmla="*/ 0 w 60"/>
                <a:gd name="T5" fmla="*/ 0 h 227"/>
                <a:gd name="T6" fmla="*/ 0 w 60"/>
                <a:gd name="T7" fmla="*/ 216 h 227"/>
                <a:gd name="T8" fmla="*/ 60 w 60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27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2" name="Rectangle 293"/>
            <p:cNvSpPr>
              <a:spLocks noChangeArrowheads="1"/>
            </p:cNvSpPr>
            <p:nvPr/>
          </p:nvSpPr>
          <p:spPr bwMode="auto">
            <a:xfrm>
              <a:off x="1509" y="2813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3" name="Freeform 294"/>
            <p:cNvSpPr>
              <a:spLocks/>
            </p:cNvSpPr>
            <p:nvPr/>
          </p:nvSpPr>
          <p:spPr bwMode="auto">
            <a:xfrm>
              <a:off x="1569" y="2813"/>
              <a:ext cx="63" cy="219"/>
            </a:xfrm>
            <a:custGeom>
              <a:avLst/>
              <a:gdLst>
                <a:gd name="T0" fmla="*/ 63 w 63"/>
                <a:gd name="T1" fmla="*/ 219 h 219"/>
                <a:gd name="T2" fmla="*/ 63 w 63"/>
                <a:gd name="T3" fmla="*/ 3 h 219"/>
                <a:gd name="T4" fmla="*/ 0 w 63"/>
                <a:gd name="T5" fmla="*/ 0 h 219"/>
                <a:gd name="T6" fmla="*/ 0 w 63"/>
                <a:gd name="T7" fmla="*/ 219 h 219"/>
                <a:gd name="T8" fmla="*/ 63 w 63"/>
                <a:gd name="T9" fmla="*/ 219 h 2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19">
                  <a:moveTo>
                    <a:pt x="63" y="219"/>
                  </a:moveTo>
                  <a:lnTo>
                    <a:pt x="63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3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4" name="Freeform 295"/>
            <p:cNvSpPr>
              <a:spLocks/>
            </p:cNvSpPr>
            <p:nvPr/>
          </p:nvSpPr>
          <p:spPr bwMode="auto">
            <a:xfrm>
              <a:off x="1632" y="2816"/>
              <a:ext cx="60" cy="246"/>
            </a:xfrm>
            <a:custGeom>
              <a:avLst/>
              <a:gdLst>
                <a:gd name="T0" fmla="*/ 60 w 60"/>
                <a:gd name="T1" fmla="*/ 246 h 246"/>
                <a:gd name="T2" fmla="*/ 60 w 60"/>
                <a:gd name="T3" fmla="*/ 27 h 246"/>
                <a:gd name="T4" fmla="*/ 0 w 60"/>
                <a:gd name="T5" fmla="*/ 0 h 246"/>
                <a:gd name="T6" fmla="*/ 0 w 60"/>
                <a:gd name="T7" fmla="*/ 216 h 246"/>
                <a:gd name="T8" fmla="*/ 60 w 60"/>
                <a:gd name="T9" fmla="*/ 246 h 2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6">
                  <a:moveTo>
                    <a:pt x="60" y="246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4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5" name="Freeform 296"/>
            <p:cNvSpPr>
              <a:spLocks/>
            </p:cNvSpPr>
            <p:nvPr/>
          </p:nvSpPr>
          <p:spPr bwMode="auto">
            <a:xfrm>
              <a:off x="1692" y="2843"/>
              <a:ext cx="60" cy="235"/>
            </a:xfrm>
            <a:custGeom>
              <a:avLst/>
              <a:gdLst>
                <a:gd name="T0" fmla="*/ 60 w 60"/>
                <a:gd name="T1" fmla="*/ 235 h 235"/>
                <a:gd name="T2" fmla="*/ 60 w 60"/>
                <a:gd name="T3" fmla="*/ 17 h 235"/>
                <a:gd name="T4" fmla="*/ 0 w 60"/>
                <a:gd name="T5" fmla="*/ 0 h 235"/>
                <a:gd name="T6" fmla="*/ 0 w 60"/>
                <a:gd name="T7" fmla="*/ 219 h 235"/>
                <a:gd name="T8" fmla="*/ 60 w 60"/>
                <a:gd name="T9" fmla="*/ 235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5">
                  <a:moveTo>
                    <a:pt x="60" y="235"/>
                  </a:moveTo>
                  <a:lnTo>
                    <a:pt x="60" y="17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6" name="Freeform 297"/>
            <p:cNvSpPr>
              <a:spLocks/>
            </p:cNvSpPr>
            <p:nvPr/>
          </p:nvSpPr>
          <p:spPr bwMode="auto">
            <a:xfrm>
              <a:off x="1752" y="2860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7" name="Freeform 298"/>
            <p:cNvSpPr>
              <a:spLocks/>
            </p:cNvSpPr>
            <p:nvPr/>
          </p:nvSpPr>
          <p:spPr bwMode="auto">
            <a:xfrm>
              <a:off x="1812" y="2863"/>
              <a:ext cx="60" cy="223"/>
            </a:xfrm>
            <a:custGeom>
              <a:avLst/>
              <a:gdLst>
                <a:gd name="T0" fmla="*/ 60 w 60"/>
                <a:gd name="T1" fmla="*/ 223 h 223"/>
                <a:gd name="T2" fmla="*/ 60 w 60"/>
                <a:gd name="T3" fmla="*/ 5 h 223"/>
                <a:gd name="T4" fmla="*/ 0 w 60"/>
                <a:gd name="T5" fmla="*/ 0 h 223"/>
                <a:gd name="T6" fmla="*/ 0 w 60"/>
                <a:gd name="T7" fmla="*/ 218 h 223"/>
                <a:gd name="T8" fmla="*/ 60 w 60"/>
                <a:gd name="T9" fmla="*/ 223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23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3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8" name="Freeform 299"/>
            <p:cNvSpPr>
              <a:spLocks/>
            </p:cNvSpPr>
            <p:nvPr/>
          </p:nvSpPr>
          <p:spPr bwMode="auto">
            <a:xfrm>
              <a:off x="1872" y="2865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79" name="Freeform 300"/>
            <p:cNvSpPr>
              <a:spLocks/>
            </p:cNvSpPr>
            <p:nvPr/>
          </p:nvSpPr>
          <p:spPr bwMode="auto">
            <a:xfrm>
              <a:off x="1932" y="2860"/>
              <a:ext cx="63" cy="224"/>
            </a:xfrm>
            <a:custGeom>
              <a:avLst/>
              <a:gdLst>
                <a:gd name="T0" fmla="*/ 63 w 63"/>
                <a:gd name="T1" fmla="*/ 218 h 224"/>
                <a:gd name="T2" fmla="*/ 63 w 63"/>
                <a:gd name="T3" fmla="*/ 0 h 224"/>
                <a:gd name="T4" fmla="*/ 0 w 63"/>
                <a:gd name="T5" fmla="*/ 5 h 224"/>
                <a:gd name="T6" fmla="*/ 0 w 63"/>
                <a:gd name="T7" fmla="*/ 224 h 224"/>
                <a:gd name="T8" fmla="*/ 63 w 63"/>
                <a:gd name="T9" fmla="*/ 21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4">
                  <a:moveTo>
                    <a:pt x="63" y="218"/>
                  </a:moveTo>
                  <a:lnTo>
                    <a:pt x="63" y="0"/>
                  </a:lnTo>
                  <a:lnTo>
                    <a:pt x="0" y="5"/>
                  </a:lnTo>
                  <a:lnTo>
                    <a:pt x="0" y="224"/>
                  </a:lnTo>
                  <a:lnTo>
                    <a:pt x="63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0" name="Freeform 301"/>
            <p:cNvSpPr>
              <a:spLocks/>
            </p:cNvSpPr>
            <p:nvPr/>
          </p:nvSpPr>
          <p:spPr bwMode="auto">
            <a:xfrm>
              <a:off x="1995" y="2854"/>
              <a:ext cx="60" cy="224"/>
            </a:xfrm>
            <a:custGeom>
              <a:avLst/>
              <a:gdLst>
                <a:gd name="T0" fmla="*/ 60 w 60"/>
                <a:gd name="T1" fmla="*/ 219 h 224"/>
                <a:gd name="T2" fmla="*/ 60 w 60"/>
                <a:gd name="T3" fmla="*/ 0 h 224"/>
                <a:gd name="T4" fmla="*/ 0 w 60"/>
                <a:gd name="T5" fmla="*/ 6 h 224"/>
                <a:gd name="T6" fmla="*/ 0 w 60"/>
                <a:gd name="T7" fmla="*/ 224 h 224"/>
                <a:gd name="T8" fmla="*/ 60 w 60"/>
                <a:gd name="T9" fmla="*/ 219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19"/>
                  </a:moveTo>
                  <a:lnTo>
                    <a:pt x="60" y="0"/>
                  </a:lnTo>
                  <a:lnTo>
                    <a:pt x="0" y="6"/>
                  </a:lnTo>
                  <a:lnTo>
                    <a:pt x="0" y="224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1" name="Freeform 302"/>
            <p:cNvSpPr>
              <a:spLocks/>
            </p:cNvSpPr>
            <p:nvPr/>
          </p:nvSpPr>
          <p:spPr bwMode="auto">
            <a:xfrm>
              <a:off x="2055" y="285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2" name="Freeform 303"/>
            <p:cNvSpPr>
              <a:spLocks/>
            </p:cNvSpPr>
            <p:nvPr/>
          </p:nvSpPr>
          <p:spPr bwMode="auto">
            <a:xfrm>
              <a:off x="2115" y="2865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1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1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3" name="Rectangle 304"/>
            <p:cNvSpPr>
              <a:spLocks noChangeArrowheads="1"/>
            </p:cNvSpPr>
            <p:nvPr/>
          </p:nvSpPr>
          <p:spPr bwMode="auto">
            <a:xfrm>
              <a:off x="2175" y="2876"/>
              <a:ext cx="60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4" name="Freeform 305"/>
            <p:cNvSpPr>
              <a:spLocks/>
            </p:cNvSpPr>
            <p:nvPr/>
          </p:nvSpPr>
          <p:spPr bwMode="auto">
            <a:xfrm>
              <a:off x="2235" y="2873"/>
              <a:ext cx="60" cy="222"/>
            </a:xfrm>
            <a:custGeom>
              <a:avLst/>
              <a:gdLst>
                <a:gd name="T0" fmla="*/ 60 w 60"/>
                <a:gd name="T1" fmla="*/ 219 h 222"/>
                <a:gd name="T2" fmla="*/ 60 w 60"/>
                <a:gd name="T3" fmla="*/ 0 h 222"/>
                <a:gd name="T4" fmla="*/ 0 w 60"/>
                <a:gd name="T5" fmla="*/ 3 h 222"/>
                <a:gd name="T6" fmla="*/ 0 w 60"/>
                <a:gd name="T7" fmla="*/ 222 h 222"/>
                <a:gd name="T8" fmla="*/ 60 w 60"/>
                <a:gd name="T9" fmla="*/ 219 h 2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2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2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5" name="Rectangle 306"/>
            <p:cNvSpPr>
              <a:spLocks noChangeArrowheads="1"/>
            </p:cNvSpPr>
            <p:nvPr/>
          </p:nvSpPr>
          <p:spPr bwMode="auto">
            <a:xfrm>
              <a:off x="2295" y="2873"/>
              <a:ext cx="63" cy="219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6" name="Freeform 307"/>
            <p:cNvSpPr>
              <a:spLocks/>
            </p:cNvSpPr>
            <p:nvPr/>
          </p:nvSpPr>
          <p:spPr bwMode="auto">
            <a:xfrm>
              <a:off x="2358" y="2835"/>
              <a:ext cx="60" cy="257"/>
            </a:xfrm>
            <a:custGeom>
              <a:avLst/>
              <a:gdLst>
                <a:gd name="T0" fmla="*/ 60 w 60"/>
                <a:gd name="T1" fmla="*/ 219 h 257"/>
                <a:gd name="T2" fmla="*/ 60 w 60"/>
                <a:gd name="T3" fmla="*/ 0 h 257"/>
                <a:gd name="T4" fmla="*/ 0 w 60"/>
                <a:gd name="T5" fmla="*/ 38 h 257"/>
                <a:gd name="T6" fmla="*/ 0 w 60"/>
                <a:gd name="T7" fmla="*/ 257 h 257"/>
                <a:gd name="T8" fmla="*/ 60 w 60"/>
                <a:gd name="T9" fmla="*/ 219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7">
                  <a:moveTo>
                    <a:pt x="60" y="219"/>
                  </a:moveTo>
                  <a:lnTo>
                    <a:pt x="60" y="0"/>
                  </a:lnTo>
                  <a:lnTo>
                    <a:pt x="0" y="38"/>
                  </a:lnTo>
                  <a:lnTo>
                    <a:pt x="0" y="25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7" name="Freeform 308"/>
            <p:cNvSpPr>
              <a:spLocks/>
            </p:cNvSpPr>
            <p:nvPr/>
          </p:nvSpPr>
          <p:spPr bwMode="auto">
            <a:xfrm>
              <a:off x="2418" y="2827"/>
              <a:ext cx="60" cy="227"/>
            </a:xfrm>
            <a:custGeom>
              <a:avLst/>
              <a:gdLst>
                <a:gd name="T0" fmla="*/ 60 w 60"/>
                <a:gd name="T1" fmla="*/ 218 h 227"/>
                <a:gd name="T2" fmla="*/ 60 w 60"/>
                <a:gd name="T3" fmla="*/ 0 h 227"/>
                <a:gd name="T4" fmla="*/ 0 w 60"/>
                <a:gd name="T5" fmla="*/ 8 h 227"/>
                <a:gd name="T6" fmla="*/ 0 w 60"/>
                <a:gd name="T7" fmla="*/ 227 h 227"/>
                <a:gd name="T8" fmla="*/ 60 w 60"/>
                <a:gd name="T9" fmla="*/ 218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7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8" name="Freeform 309"/>
            <p:cNvSpPr>
              <a:spLocks/>
            </p:cNvSpPr>
            <p:nvPr/>
          </p:nvSpPr>
          <p:spPr bwMode="auto">
            <a:xfrm>
              <a:off x="2478" y="2822"/>
              <a:ext cx="60" cy="223"/>
            </a:xfrm>
            <a:custGeom>
              <a:avLst/>
              <a:gdLst>
                <a:gd name="T0" fmla="*/ 60 w 60"/>
                <a:gd name="T1" fmla="*/ 218 h 223"/>
                <a:gd name="T2" fmla="*/ 60 w 60"/>
                <a:gd name="T3" fmla="*/ 0 h 223"/>
                <a:gd name="T4" fmla="*/ 0 w 60"/>
                <a:gd name="T5" fmla="*/ 5 h 223"/>
                <a:gd name="T6" fmla="*/ 0 w 60"/>
                <a:gd name="T7" fmla="*/ 223 h 223"/>
                <a:gd name="T8" fmla="*/ 60 w 60"/>
                <a:gd name="T9" fmla="*/ 218 h 2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3">
                  <a:moveTo>
                    <a:pt x="60" y="218"/>
                  </a:moveTo>
                  <a:lnTo>
                    <a:pt x="60" y="0"/>
                  </a:lnTo>
                  <a:lnTo>
                    <a:pt x="0" y="5"/>
                  </a:lnTo>
                  <a:lnTo>
                    <a:pt x="0" y="223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89" name="Freeform 310"/>
            <p:cNvSpPr>
              <a:spLocks/>
            </p:cNvSpPr>
            <p:nvPr/>
          </p:nvSpPr>
          <p:spPr bwMode="auto">
            <a:xfrm>
              <a:off x="2538" y="2813"/>
              <a:ext cx="60" cy="227"/>
            </a:xfrm>
            <a:custGeom>
              <a:avLst/>
              <a:gdLst>
                <a:gd name="T0" fmla="*/ 60 w 60"/>
                <a:gd name="T1" fmla="*/ 219 h 227"/>
                <a:gd name="T2" fmla="*/ 60 w 60"/>
                <a:gd name="T3" fmla="*/ 0 h 227"/>
                <a:gd name="T4" fmla="*/ 0 w 60"/>
                <a:gd name="T5" fmla="*/ 9 h 227"/>
                <a:gd name="T6" fmla="*/ 0 w 60"/>
                <a:gd name="T7" fmla="*/ 227 h 227"/>
                <a:gd name="T8" fmla="*/ 60 w 60"/>
                <a:gd name="T9" fmla="*/ 219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7">
                  <a:moveTo>
                    <a:pt x="60" y="219"/>
                  </a:moveTo>
                  <a:lnTo>
                    <a:pt x="60" y="0"/>
                  </a:lnTo>
                  <a:lnTo>
                    <a:pt x="0" y="9"/>
                  </a:lnTo>
                  <a:lnTo>
                    <a:pt x="0" y="227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0" name="Freeform 311"/>
            <p:cNvSpPr>
              <a:spLocks/>
            </p:cNvSpPr>
            <p:nvPr/>
          </p:nvSpPr>
          <p:spPr bwMode="auto">
            <a:xfrm>
              <a:off x="2598" y="281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9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1" name="Rectangle 312"/>
            <p:cNvSpPr>
              <a:spLocks noChangeArrowheads="1"/>
            </p:cNvSpPr>
            <p:nvPr/>
          </p:nvSpPr>
          <p:spPr bwMode="auto">
            <a:xfrm>
              <a:off x="2658" y="2816"/>
              <a:ext cx="63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2" name="Freeform 313"/>
            <p:cNvSpPr>
              <a:spLocks/>
            </p:cNvSpPr>
            <p:nvPr/>
          </p:nvSpPr>
          <p:spPr bwMode="auto">
            <a:xfrm>
              <a:off x="2721" y="2813"/>
              <a:ext cx="60" cy="221"/>
            </a:xfrm>
            <a:custGeom>
              <a:avLst/>
              <a:gdLst>
                <a:gd name="T0" fmla="*/ 60 w 60"/>
                <a:gd name="T1" fmla="*/ 219 h 221"/>
                <a:gd name="T2" fmla="*/ 60 w 60"/>
                <a:gd name="T3" fmla="*/ 0 h 221"/>
                <a:gd name="T4" fmla="*/ 0 w 60"/>
                <a:gd name="T5" fmla="*/ 3 h 221"/>
                <a:gd name="T6" fmla="*/ 0 w 60"/>
                <a:gd name="T7" fmla="*/ 221 h 221"/>
                <a:gd name="T8" fmla="*/ 60 w 60"/>
                <a:gd name="T9" fmla="*/ 219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19"/>
                  </a:moveTo>
                  <a:lnTo>
                    <a:pt x="60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0" y="21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3" name="Freeform 314"/>
            <p:cNvSpPr>
              <a:spLocks/>
            </p:cNvSpPr>
            <p:nvPr/>
          </p:nvSpPr>
          <p:spPr bwMode="auto">
            <a:xfrm>
              <a:off x="2781" y="2813"/>
              <a:ext cx="60" cy="238"/>
            </a:xfrm>
            <a:custGeom>
              <a:avLst/>
              <a:gdLst>
                <a:gd name="T0" fmla="*/ 60 w 60"/>
                <a:gd name="T1" fmla="*/ 238 h 238"/>
                <a:gd name="T2" fmla="*/ 60 w 60"/>
                <a:gd name="T3" fmla="*/ 20 h 238"/>
                <a:gd name="T4" fmla="*/ 0 w 60"/>
                <a:gd name="T5" fmla="*/ 0 h 238"/>
                <a:gd name="T6" fmla="*/ 0 w 60"/>
                <a:gd name="T7" fmla="*/ 219 h 238"/>
                <a:gd name="T8" fmla="*/ 60 w 60"/>
                <a:gd name="T9" fmla="*/ 238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8">
                  <a:moveTo>
                    <a:pt x="60" y="238"/>
                  </a:moveTo>
                  <a:lnTo>
                    <a:pt x="60" y="20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4" name="Freeform 315"/>
            <p:cNvSpPr>
              <a:spLocks/>
            </p:cNvSpPr>
            <p:nvPr/>
          </p:nvSpPr>
          <p:spPr bwMode="auto">
            <a:xfrm>
              <a:off x="2841" y="2789"/>
              <a:ext cx="60" cy="262"/>
            </a:xfrm>
            <a:custGeom>
              <a:avLst/>
              <a:gdLst>
                <a:gd name="T0" fmla="*/ 60 w 60"/>
                <a:gd name="T1" fmla="*/ 218 h 262"/>
                <a:gd name="T2" fmla="*/ 60 w 60"/>
                <a:gd name="T3" fmla="*/ 0 h 262"/>
                <a:gd name="T4" fmla="*/ 0 w 60"/>
                <a:gd name="T5" fmla="*/ 44 h 262"/>
                <a:gd name="T6" fmla="*/ 0 w 60"/>
                <a:gd name="T7" fmla="*/ 262 h 262"/>
                <a:gd name="T8" fmla="*/ 60 w 60"/>
                <a:gd name="T9" fmla="*/ 218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62">
                  <a:moveTo>
                    <a:pt x="60" y="218"/>
                  </a:moveTo>
                  <a:lnTo>
                    <a:pt x="60" y="0"/>
                  </a:lnTo>
                  <a:lnTo>
                    <a:pt x="0" y="44"/>
                  </a:lnTo>
                  <a:lnTo>
                    <a:pt x="0" y="262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5" name="Freeform 316"/>
            <p:cNvSpPr>
              <a:spLocks/>
            </p:cNvSpPr>
            <p:nvPr/>
          </p:nvSpPr>
          <p:spPr bwMode="auto">
            <a:xfrm>
              <a:off x="2901" y="2781"/>
              <a:ext cx="60" cy="226"/>
            </a:xfrm>
            <a:custGeom>
              <a:avLst/>
              <a:gdLst>
                <a:gd name="T0" fmla="*/ 60 w 60"/>
                <a:gd name="T1" fmla="*/ 218 h 226"/>
                <a:gd name="T2" fmla="*/ 60 w 60"/>
                <a:gd name="T3" fmla="*/ 0 h 226"/>
                <a:gd name="T4" fmla="*/ 0 w 60"/>
                <a:gd name="T5" fmla="*/ 8 h 226"/>
                <a:gd name="T6" fmla="*/ 0 w 60"/>
                <a:gd name="T7" fmla="*/ 226 h 226"/>
                <a:gd name="T8" fmla="*/ 60 w 60"/>
                <a:gd name="T9" fmla="*/ 218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18"/>
                  </a:moveTo>
                  <a:lnTo>
                    <a:pt x="60" y="0"/>
                  </a:lnTo>
                  <a:lnTo>
                    <a:pt x="0" y="8"/>
                  </a:lnTo>
                  <a:lnTo>
                    <a:pt x="0" y="226"/>
                  </a:lnTo>
                  <a:lnTo>
                    <a:pt x="60" y="218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6" name="Freeform 317"/>
            <p:cNvSpPr>
              <a:spLocks/>
            </p:cNvSpPr>
            <p:nvPr/>
          </p:nvSpPr>
          <p:spPr bwMode="auto">
            <a:xfrm>
              <a:off x="2961" y="2781"/>
              <a:ext cx="60" cy="245"/>
            </a:xfrm>
            <a:custGeom>
              <a:avLst/>
              <a:gdLst>
                <a:gd name="T0" fmla="*/ 60 w 60"/>
                <a:gd name="T1" fmla="*/ 245 h 245"/>
                <a:gd name="T2" fmla="*/ 60 w 60"/>
                <a:gd name="T3" fmla="*/ 27 h 245"/>
                <a:gd name="T4" fmla="*/ 0 w 60"/>
                <a:gd name="T5" fmla="*/ 0 h 245"/>
                <a:gd name="T6" fmla="*/ 0 w 60"/>
                <a:gd name="T7" fmla="*/ 218 h 245"/>
                <a:gd name="T8" fmla="*/ 60 w 60"/>
                <a:gd name="T9" fmla="*/ 245 h 2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45">
                  <a:moveTo>
                    <a:pt x="60" y="245"/>
                  </a:moveTo>
                  <a:lnTo>
                    <a:pt x="60" y="27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45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7" name="Freeform 318"/>
            <p:cNvSpPr>
              <a:spLocks/>
            </p:cNvSpPr>
            <p:nvPr/>
          </p:nvSpPr>
          <p:spPr bwMode="auto">
            <a:xfrm>
              <a:off x="3021" y="2808"/>
              <a:ext cx="63" cy="226"/>
            </a:xfrm>
            <a:custGeom>
              <a:avLst/>
              <a:gdLst>
                <a:gd name="T0" fmla="*/ 63 w 63"/>
                <a:gd name="T1" fmla="*/ 226 h 226"/>
                <a:gd name="T2" fmla="*/ 63 w 63"/>
                <a:gd name="T3" fmla="*/ 8 h 226"/>
                <a:gd name="T4" fmla="*/ 0 w 63"/>
                <a:gd name="T5" fmla="*/ 0 h 226"/>
                <a:gd name="T6" fmla="*/ 0 w 63"/>
                <a:gd name="T7" fmla="*/ 218 h 226"/>
                <a:gd name="T8" fmla="*/ 63 w 63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" h="226">
                  <a:moveTo>
                    <a:pt x="63" y="226"/>
                  </a:moveTo>
                  <a:lnTo>
                    <a:pt x="63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3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8" name="Freeform 319"/>
            <p:cNvSpPr>
              <a:spLocks/>
            </p:cNvSpPr>
            <p:nvPr/>
          </p:nvSpPr>
          <p:spPr bwMode="auto">
            <a:xfrm>
              <a:off x="3084" y="2816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8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99" name="Freeform 320"/>
            <p:cNvSpPr>
              <a:spLocks/>
            </p:cNvSpPr>
            <p:nvPr/>
          </p:nvSpPr>
          <p:spPr bwMode="auto">
            <a:xfrm>
              <a:off x="3144" y="282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5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0" name="Freeform 321"/>
            <p:cNvSpPr>
              <a:spLocks/>
            </p:cNvSpPr>
            <p:nvPr/>
          </p:nvSpPr>
          <p:spPr bwMode="auto">
            <a:xfrm>
              <a:off x="3204" y="2827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3 h 221"/>
                <a:gd name="T4" fmla="*/ 0 w 60"/>
                <a:gd name="T5" fmla="*/ 0 h 221"/>
                <a:gd name="T6" fmla="*/ 0 w 60"/>
                <a:gd name="T7" fmla="*/ 216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3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1" name="Freeform 322"/>
            <p:cNvSpPr>
              <a:spLocks/>
            </p:cNvSpPr>
            <p:nvPr/>
          </p:nvSpPr>
          <p:spPr bwMode="auto">
            <a:xfrm>
              <a:off x="3264" y="2830"/>
              <a:ext cx="61" cy="221"/>
            </a:xfrm>
            <a:custGeom>
              <a:avLst/>
              <a:gdLst>
                <a:gd name="T0" fmla="*/ 61 w 61"/>
                <a:gd name="T1" fmla="*/ 221 h 221"/>
                <a:gd name="T2" fmla="*/ 61 w 61"/>
                <a:gd name="T3" fmla="*/ 3 h 221"/>
                <a:gd name="T4" fmla="*/ 0 w 61"/>
                <a:gd name="T5" fmla="*/ 0 h 221"/>
                <a:gd name="T6" fmla="*/ 0 w 61"/>
                <a:gd name="T7" fmla="*/ 218 h 221"/>
                <a:gd name="T8" fmla="*/ 61 w 61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1">
                  <a:moveTo>
                    <a:pt x="61" y="221"/>
                  </a:moveTo>
                  <a:lnTo>
                    <a:pt x="61" y="3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2" name="Freeform 323"/>
            <p:cNvSpPr>
              <a:spLocks/>
            </p:cNvSpPr>
            <p:nvPr/>
          </p:nvSpPr>
          <p:spPr bwMode="auto">
            <a:xfrm>
              <a:off x="3325" y="2833"/>
              <a:ext cx="60" cy="226"/>
            </a:xfrm>
            <a:custGeom>
              <a:avLst/>
              <a:gdLst>
                <a:gd name="T0" fmla="*/ 60 w 60"/>
                <a:gd name="T1" fmla="*/ 226 h 226"/>
                <a:gd name="T2" fmla="*/ 60 w 60"/>
                <a:gd name="T3" fmla="*/ 8 h 226"/>
                <a:gd name="T4" fmla="*/ 0 w 60"/>
                <a:gd name="T5" fmla="*/ 0 h 226"/>
                <a:gd name="T6" fmla="*/ 0 w 60"/>
                <a:gd name="T7" fmla="*/ 218 h 226"/>
                <a:gd name="T8" fmla="*/ 60 w 60"/>
                <a:gd name="T9" fmla="*/ 22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6">
                  <a:moveTo>
                    <a:pt x="60" y="226"/>
                  </a:moveTo>
                  <a:lnTo>
                    <a:pt x="60" y="8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3" name="Freeform 324"/>
            <p:cNvSpPr>
              <a:spLocks/>
            </p:cNvSpPr>
            <p:nvPr/>
          </p:nvSpPr>
          <p:spPr bwMode="auto">
            <a:xfrm>
              <a:off x="3385" y="2838"/>
              <a:ext cx="62" cy="221"/>
            </a:xfrm>
            <a:custGeom>
              <a:avLst/>
              <a:gdLst>
                <a:gd name="T0" fmla="*/ 62 w 62"/>
                <a:gd name="T1" fmla="*/ 216 h 221"/>
                <a:gd name="T2" fmla="*/ 62 w 62"/>
                <a:gd name="T3" fmla="*/ 0 h 221"/>
                <a:gd name="T4" fmla="*/ 0 w 62"/>
                <a:gd name="T5" fmla="*/ 3 h 221"/>
                <a:gd name="T6" fmla="*/ 0 w 62"/>
                <a:gd name="T7" fmla="*/ 221 h 221"/>
                <a:gd name="T8" fmla="*/ 62 w 62"/>
                <a:gd name="T9" fmla="*/ 216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" h="221">
                  <a:moveTo>
                    <a:pt x="62" y="216"/>
                  </a:moveTo>
                  <a:lnTo>
                    <a:pt x="62" y="0"/>
                  </a:lnTo>
                  <a:lnTo>
                    <a:pt x="0" y="3"/>
                  </a:lnTo>
                  <a:lnTo>
                    <a:pt x="0" y="221"/>
                  </a:lnTo>
                  <a:lnTo>
                    <a:pt x="62" y="216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4" name="Freeform 325"/>
            <p:cNvSpPr>
              <a:spLocks/>
            </p:cNvSpPr>
            <p:nvPr/>
          </p:nvSpPr>
          <p:spPr bwMode="auto">
            <a:xfrm>
              <a:off x="3447" y="2838"/>
              <a:ext cx="60" cy="259"/>
            </a:xfrm>
            <a:custGeom>
              <a:avLst/>
              <a:gdLst>
                <a:gd name="T0" fmla="*/ 60 w 60"/>
                <a:gd name="T1" fmla="*/ 259 h 259"/>
                <a:gd name="T2" fmla="*/ 60 w 60"/>
                <a:gd name="T3" fmla="*/ 41 h 259"/>
                <a:gd name="T4" fmla="*/ 0 w 60"/>
                <a:gd name="T5" fmla="*/ 0 h 259"/>
                <a:gd name="T6" fmla="*/ 0 w 60"/>
                <a:gd name="T7" fmla="*/ 216 h 259"/>
                <a:gd name="T8" fmla="*/ 60 w 60"/>
                <a:gd name="T9" fmla="*/ 259 h 2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9">
                  <a:moveTo>
                    <a:pt x="60" y="259"/>
                  </a:moveTo>
                  <a:lnTo>
                    <a:pt x="60" y="41"/>
                  </a:lnTo>
                  <a:lnTo>
                    <a:pt x="0" y="0"/>
                  </a:lnTo>
                  <a:lnTo>
                    <a:pt x="0" y="216"/>
                  </a:lnTo>
                  <a:lnTo>
                    <a:pt x="60" y="25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5" name="Freeform 326"/>
            <p:cNvSpPr>
              <a:spLocks/>
            </p:cNvSpPr>
            <p:nvPr/>
          </p:nvSpPr>
          <p:spPr bwMode="auto">
            <a:xfrm>
              <a:off x="3507" y="2879"/>
              <a:ext cx="60" cy="254"/>
            </a:xfrm>
            <a:custGeom>
              <a:avLst/>
              <a:gdLst>
                <a:gd name="T0" fmla="*/ 60 w 60"/>
                <a:gd name="T1" fmla="*/ 254 h 254"/>
                <a:gd name="T2" fmla="*/ 60 w 60"/>
                <a:gd name="T3" fmla="*/ 35 h 254"/>
                <a:gd name="T4" fmla="*/ 0 w 60"/>
                <a:gd name="T5" fmla="*/ 0 h 254"/>
                <a:gd name="T6" fmla="*/ 0 w 60"/>
                <a:gd name="T7" fmla="*/ 218 h 254"/>
                <a:gd name="T8" fmla="*/ 60 w 60"/>
                <a:gd name="T9" fmla="*/ 254 h 2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54">
                  <a:moveTo>
                    <a:pt x="60" y="254"/>
                  </a:moveTo>
                  <a:lnTo>
                    <a:pt x="60" y="35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5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6" name="Freeform 327"/>
            <p:cNvSpPr>
              <a:spLocks/>
            </p:cNvSpPr>
            <p:nvPr/>
          </p:nvSpPr>
          <p:spPr bwMode="auto">
            <a:xfrm>
              <a:off x="3567" y="2914"/>
              <a:ext cx="61" cy="227"/>
            </a:xfrm>
            <a:custGeom>
              <a:avLst/>
              <a:gdLst>
                <a:gd name="T0" fmla="*/ 61 w 61"/>
                <a:gd name="T1" fmla="*/ 227 h 227"/>
                <a:gd name="T2" fmla="*/ 61 w 61"/>
                <a:gd name="T3" fmla="*/ 9 h 227"/>
                <a:gd name="T4" fmla="*/ 0 w 61"/>
                <a:gd name="T5" fmla="*/ 0 h 227"/>
                <a:gd name="T6" fmla="*/ 0 w 61"/>
                <a:gd name="T7" fmla="*/ 219 h 227"/>
                <a:gd name="T8" fmla="*/ 61 w 61"/>
                <a:gd name="T9" fmla="*/ 227 h 2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7">
                  <a:moveTo>
                    <a:pt x="61" y="227"/>
                  </a:moveTo>
                  <a:lnTo>
                    <a:pt x="61" y="9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1" y="227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7" name="Freeform 328"/>
            <p:cNvSpPr>
              <a:spLocks/>
            </p:cNvSpPr>
            <p:nvPr/>
          </p:nvSpPr>
          <p:spPr bwMode="auto">
            <a:xfrm>
              <a:off x="3628" y="2923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8" name="Freeform 329"/>
            <p:cNvSpPr>
              <a:spLocks/>
            </p:cNvSpPr>
            <p:nvPr/>
          </p:nvSpPr>
          <p:spPr bwMode="auto">
            <a:xfrm>
              <a:off x="3688" y="2925"/>
              <a:ext cx="60" cy="224"/>
            </a:xfrm>
            <a:custGeom>
              <a:avLst/>
              <a:gdLst>
                <a:gd name="T0" fmla="*/ 60 w 60"/>
                <a:gd name="T1" fmla="*/ 224 h 224"/>
                <a:gd name="T2" fmla="*/ 60 w 60"/>
                <a:gd name="T3" fmla="*/ 6 h 224"/>
                <a:gd name="T4" fmla="*/ 0 w 60"/>
                <a:gd name="T5" fmla="*/ 0 h 224"/>
                <a:gd name="T6" fmla="*/ 0 w 60"/>
                <a:gd name="T7" fmla="*/ 219 h 224"/>
                <a:gd name="T8" fmla="*/ 60 w 60"/>
                <a:gd name="T9" fmla="*/ 224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4">
                  <a:moveTo>
                    <a:pt x="60" y="224"/>
                  </a:moveTo>
                  <a:lnTo>
                    <a:pt x="60" y="6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24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09" name="Rectangle 330"/>
            <p:cNvSpPr>
              <a:spLocks noChangeArrowheads="1"/>
            </p:cNvSpPr>
            <p:nvPr/>
          </p:nvSpPr>
          <p:spPr bwMode="auto">
            <a:xfrm>
              <a:off x="3748" y="2931"/>
              <a:ext cx="62" cy="218"/>
            </a:xfrm>
            <a:prstGeom prst="rect">
              <a:avLst/>
            </a:pr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0" name="Freeform 331"/>
            <p:cNvSpPr>
              <a:spLocks/>
            </p:cNvSpPr>
            <p:nvPr/>
          </p:nvSpPr>
          <p:spPr bwMode="auto">
            <a:xfrm>
              <a:off x="3810" y="2931"/>
              <a:ext cx="61" cy="229"/>
            </a:xfrm>
            <a:custGeom>
              <a:avLst/>
              <a:gdLst>
                <a:gd name="T0" fmla="*/ 61 w 61"/>
                <a:gd name="T1" fmla="*/ 229 h 229"/>
                <a:gd name="T2" fmla="*/ 61 w 61"/>
                <a:gd name="T3" fmla="*/ 11 h 229"/>
                <a:gd name="T4" fmla="*/ 0 w 61"/>
                <a:gd name="T5" fmla="*/ 0 h 229"/>
                <a:gd name="T6" fmla="*/ 0 w 61"/>
                <a:gd name="T7" fmla="*/ 218 h 229"/>
                <a:gd name="T8" fmla="*/ 61 w 61"/>
                <a:gd name="T9" fmla="*/ 229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229">
                  <a:moveTo>
                    <a:pt x="61" y="229"/>
                  </a:moveTo>
                  <a:lnTo>
                    <a:pt x="61" y="11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1" y="229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1" name="Freeform 332"/>
            <p:cNvSpPr>
              <a:spLocks/>
            </p:cNvSpPr>
            <p:nvPr/>
          </p:nvSpPr>
          <p:spPr bwMode="auto">
            <a:xfrm>
              <a:off x="3871" y="2942"/>
              <a:ext cx="60" cy="221"/>
            </a:xfrm>
            <a:custGeom>
              <a:avLst/>
              <a:gdLst>
                <a:gd name="T0" fmla="*/ 60 w 60"/>
                <a:gd name="T1" fmla="*/ 221 h 221"/>
                <a:gd name="T2" fmla="*/ 60 w 60"/>
                <a:gd name="T3" fmla="*/ 2 h 221"/>
                <a:gd name="T4" fmla="*/ 0 w 60"/>
                <a:gd name="T5" fmla="*/ 0 h 221"/>
                <a:gd name="T6" fmla="*/ 0 w 60"/>
                <a:gd name="T7" fmla="*/ 218 h 221"/>
                <a:gd name="T8" fmla="*/ 60 w 60"/>
                <a:gd name="T9" fmla="*/ 221 h 2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21">
                  <a:moveTo>
                    <a:pt x="60" y="221"/>
                  </a:moveTo>
                  <a:lnTo>
                    <a:pt x="60" y="2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60" y="221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2" name="Freeform 333"/>
            <p:cNvSpPr>
              <a:spLocks/>
            </p:cNvSpPr>
            <p:nvPr/>
          </p:nvSpPr>
          <p:spPr bwMode="auto">
            <a:xfrm>
              <a:off x="3931" y="2944"/>
              <a:ext cx="60" cy="230"/>
            </a:xfrm>
            <a:custGeom>
              <a:avLst/>
              <a:gdLst>
                <a:gd name="T0" fmla="*/ 60 w 60"/>
                <a:gd name="T1" fmla="*/ 230 h 230"/>
                <a:gd name="T2" fmla="*/ 60 w 60"/>
                <a:gd name="T3" fmla="*/ 14 h 230"/>
                <a:gd name="T4" fmla="*/ 0 w 60"/>
                <a:gd name="T5" fmla="*/ 0 h 230"/>
                <a:gd name="T6" fmla="*/ 0 w 60"/>
                <a:gd name="T7" fmla="*/ 219 h 230"/>
                <a:gd name="T8" fmla="*/ 60 w 60"/>
                <a:gd name="T9" fmla="*/ 230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230">
                  <a:moveTo>
                    <a:pt x="60" y="230"/>
                  </a:moveTo>
                  <a:lnTo>
                    <a:pt x="60" y="14"/>
                  </a:lnTo>
                  <a:lnTo>
                    <a:pt x="0" y="0"/>
                  </a:lnTo>
                  <a:lnTo>
                    <a:pt x="0" y="219"/>
                  </a:lnTo>
                  <a:lnTo>
                    <a:pt x="60" y="230"/>
                  </a:lnTo>
                  <a:close/>
                </a:path>
              </a:pathLst>
            </a:custGeom>
            <a:solidFill>
              <a:srgbClr val="E6B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13" name="Freeform 335"/>
            <p:cNvSpPr>
              <a:spLocks/>
            </p:cNvSpPr>
            <p:nvPr/>
          </p:nvSpPr>
          <p:spPr bwMode="auto">
            <a:xfrm>
              <a:off x="966" y="2890"/>
              <a:ext cx="3025" cy="174"/>
            </a:xfrm>
            <a:custGeom>
              <a:avLst/>
              <a:gdLst>
                <a:gd name="T0" fmla="*/ 0 w 3025"/>
                <a:gd name="T1" fmla="*/ 49 h 174"/>
                <a:gd name="T2" fmla="*/ 60 w 3025"/>
                <a:gd name="T3" fmla="*/ 52 h 174"/>
                <a:gd name="T4" fmla="*/ 120 w 3025"/>
                <a:gd name="T5" fmla="*/ 35 h 174"/>
                <a:gd name="T6" fmla="*/ 180 w 3025"/>
                <a:gd name="T7" fmla="*/ 38 h 174"/>
                <a:gd name="T8" fmla="*/ 240 w 3025"/>
                <a:gd name="T9" fmla="*/ 38 h 174"/>
                <a:gd name="T10" fmla="*/ 303 w 3025"/>
                <a:gd name="T11" fmla="*/ 41 h 174"/>
                <a:gd name="T12" fmla="*/ 363 w 3025"/>
                <a:gd name="T13" fmla="*/ 33 h 174"/>
                <a:gd name="T14" fmla="*/ 423 w 3025"/>
                <a:gd name="T15" fmla="*/ 33 h 174"/>
                <a:gd name="T16" fmla="*/ 483 w 3025"/>
                <a:gd name="T17" fmla="*/ 24 h 174"/>
                <a:gd name="T18" fmla="*/ 543 w 3025"/>
                <a:gd name="T19" fmla="*/ 33 h 174"/>
                <a:gd name="T20" fmla="*/ 603 w 3025"/>
                <a:gd name="T21" fmla="*/ 33 h 174"/>
                <a:gd name="T22" fmla="*/ 666 w 3025"/>
                <a:gd name="T23" fmla="*/ 35 h 174"/>
                <a:gd name="T24" fmla="*/ 726 w 3025"/>
                <a:gd name="T25" fmla="*/ 63 h 174"/>
                <a:gd name="T26" fmla="*/ 786 w 3025"/>
                <a:gd name="T27" fmla="*/ 79 h 174"/>
                <a:gd name="T28" fmla="*/ 846 w 3025"/>
                <a:gd name="T29" fmla="*/ 82 h 174"/>
                <a:gd name="T30" fmla="*/ 906 w 3025"/>
                <a:gd name="T31" fmla="*/ 87 h 174"/>
                <a:gd name="T32" fmla="*/ 966 w 3025"/>
                <a:gd name="T33" fmla="*/ 84 h 174"/>
                <a:gd name="T34" fmla="*/ 1029 w 3025"/>
                <a:gd name="T35" fmla="*/ 79 h 174"/>
                <a:gd name="T36" fmla="*/ 1089 w 3025"/>
                <a:gd name="T37" fmla="*/ 74 h 174"/>
                <a:gd name="T38" fmla="*/ 1149 w 3025"/>
                <a:gd name="T39" fmla="*/ 84 h 174"/>
                <a:gd name="T40" fmla="*/ 1209 w 3025"/>
                <a:gd name="T41" fmla="*/ 95 h 174"/>
                <a:gd name="T42" fmla="*/ 1269 w 3025"/>
                <a:gd name="T43" fmla="*/ 95 h 174"/>
                <a:gd name="T44" fmla="*/ 1329 w 3025"/>
                <a:gd name="T45" fmla="*/ 93 h 174"/>
                <a:gd name="T46" fmla="*/ 1392 w 3025"/>
                <a:gd name="T47" fmla="*/ 93 h 174"/>
                <a:gd name="T48" fmla="*/ 1452 w 3025"/>
                <a:gd name="T49" fmla="*/ 54 h 174"/>
                <a:gd name="T50" fmla="*/ 1512 w 3025"/>
                <a:gd name="T51" fmla="*/ 46 h 174"/>
                <a:gd name="T52" fmla="*/ 1572 w 3025"/>
                <a:gd name="T53" fmla="*/ 41 h 174"/>
                <a:gd name="T54" fmla="*/ 1632 w 3025"/>
                <a:gd name="T55" fmla="*/ 33 h 174"/>
                <a:gd name="T56" fmla="*/ 1692 w 3025"/>
                <a:gd name="T57" fmla="*/ 35 h 174"/>
                <a:gd name="T58" fmla="*/ 1755 w 3025"/>
                <a:gd name="T59" fmla="*/ 35 h 174"/>
                <a:gd name="T60" fmla="*/ 1815 w 3025"/>
                <a:gd name="T61" fmla="*/ 33 h 174"/>
                <a:gd name="T62" fmla="*/ 1875 w 3025"/>
                <a:gd name="T63" fmla="*/ 52 h 174"/>
                <a:gd name="T64" fmla="*/ 1935 w 3025"/>
                <a:gd name="T65" fmla="*/ 8 h 174"/>
                <a:gd name="T66" fmla="*/ 1995 w 3025"/>
                <a:gd name="T67" fmla="*/ 0 h 174"/>
                <a:gd name="T68" fmla="*/ 2055 w 3025"/>
                <a:gd name="T69" fmla="*/ 27 h 174"/>
                <a:gd name="T70" fmla="*/ 2118 w 3025"/>
                <a:gd name="T71" fmla="*/ 35 h 174"/>
                <a:gd name="T72" fmla="*/ 2178 w 3025"/>
                <a:gd name="T73" fmla="*/ 41 h 174"/>
                <a:gd name="T74" fmla="*/ 2238 w 3025"/>
                <a:gd name="T75" fmla="*/ 46 h 174"/>
                <a:gd name="T76" fmla="*/ 2298 w 3025"/>
                <a:gd name="T77" fmla="*/ 49 h 174"/>
                <a:gd name="T78" fmla="*/ 2359 w 3025"/>
                <a:gd name="T79" fmla="*/ 52 h 174"/>
                <a:gd name="T80" fmla="*/ 2419 w 3025"/>
                <a:gd name="T81" fmla="*/ 60 h 174"/>
                <a:gd name="T82" fmla="*/ 2481 w 3025"/>
                <a:gd name="T83" fmla="*/ 57 h 174"/>
                <a:gd name="T84" fmla="*/ 2541 w 3025"/>
                <a:gd name="T85" fmla="*/ 98 h 174"/>
                <a:gd name="T86" fmla="*/ 2601 w 3025"/>
                <a:gd name="T87" fmla="*/ 134 h 174"/>
                <a:gd name="T88" fmla="*/ 2662 w 3025"/>
                <a:gd name="T89" fmla="*/ 142 h 174"/>
                <a:gd name="T90" fmla="*/ 2722 w 3025"/>
                <a:gd name="T91" fmla="*/ 144 h 174"/>
                <a:gd name="T92" fmla="*/ 2782 w 3025"/>
                <a:gd name="T93" fmla="*/ 150 h 174"/>
                <a:gd name="T94" fmla="*/ 2844 w 3025"/>
                <a:gd name="T95" fmla="*/ 150 h 174"/>
                <a:gd name="T96" fmla="*/ 2905 w 3025"/>
                <a:gd name="T97" fmla="*/ 161 h 174"/>
                <a:gd name="T98" fmla="*/ 2965 w 3025"/>
                <a:gd name="T99" fmla="*/ 164 h 174"/>
                <a:gd name="T100" fmla="*/ 3025 w 3025"/>
                <a:gd name="T101" fmla="*/ 174 h 1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25" h="174">
                  <a:moveTo>
                    <a:pt x="0" y="49"/>
                  </a:moveTo>
                  <a:lnTo>
                    <a:pt x="60" y="52"/>
                  </a:lnTo>
                  <a:lnTo>
                    <a:pt x="120" y="35"/>
                  </a:lnTo>
                  <a:lnTo>
                    <a:pt x="180" y="38"/>
                  </a:lnTo>
                  <a:lnTo>
                    <a:pt x="240" y="38"/>
                  </a:lnTo>
                  <a:lnTo>
                    <a:pt x="303" y="41"/>
                  </a:lnTo>
                  <a:lnTo>
                    <a:pt x="363" y="33"/>
                  </a:lnTo>
                  <a:lnTo>
                    <a:pt x="423" y="33"/>
                  </a:lnTo>
                  <a:lnTo>
                    <a:pt x="483" y="24"/>
                  </a:lnTo>
                  <a:lnTo>
                    <a:pt x="543" y="33"/>
                  </a:lnTo>
                  <a:lnTo>
                    <a:pt x="603" y="33"/>
                  </a:lnTo>
                  <a:lnTo>
                    <a:pt x="666" y="35"/>
                  </a:lnTo>
                  <a:lnTo>
                    <a:pt x="726" y="63"/>
                  </a:lnTo>
                  <a:lnTo>
                    <a:pt x="786" y="79"/>
                  </a:lnTo>
                  <a:lnTo>
                    <a:pt x="846" y="82"/>
                  </a:lnTo>
                  <a:lnTo>
                    <a:pt x="906" y="87"/>
                  </a:lnTo>
                  <a:lnTo>
                    <a:pt x="966" y="84"/>
                  </a:lnTo>
                  <a:lnTo>
                    <a:pt x="1029" y="79"/>
                  </a:lnTo>
                  <a:lnTo>
                    <a:pt x="1089" y="74"/>
                  </a:lnTo>
                  <a:lnTo>
                    <a:pt x="1149" y="84"/>
                  </a:lnTo>
                  <a:lnTo>
                    <a:pt x="1209" y="95"/>
                  </a:lnTo>
                  <a:lnTo>
                    <a:pt x="1269" y="95"/>
                  </a:lnTo>
                  <a:lnTo>
                    <a:pt x="1329" y="93"/>
                  </a:lnTo>
                  <a:lnTo>
                    <a:pt x="1392" y="93"/>
                  </a:lnTo>
                  <a:lnTo>
                    <a:pt x="1452" y="54"/>
                  </a:lnTo>
                  <a:lnTo>
                    <a:pt x="1512" y="46"/>
                  </a:lnTo>
                  <a:lnTo>
                    <a:pt x="1572" y="41"/>
                  </a:lnTo>
                  <a:lnTo>
                    <a:pt x="1632" y="33"/>
                  </a:lnTo>
                  <a:lnTo>
                    <a:pt x="1692" y="35"/>
                  </a:lnTo>
                  <a:lnTo>
                    <a:pt x="1755" y="35"/>
                  </a:lnTo>
                  <a:lnTo>
                    <a:pt x="1815" y="33"/>
                  </a:lnTo>
                  <a:lnTo>
                    <a:pt x="1875" y="52"/>
                  </a:lnTo>
                  <a:lnTo>
                    <a:pt x="1935" y="8"/>
                  </a:lnTo>
                  <a:lnTo>
                    <a:pt x="1995" y="0"/>
                  </a:lnTo>
                  <a:lnTo>
                    <a:pt x="2055" y="27"/>
                  </a:lnTo>
                  <a:lnTo>
                    <a:pt x="2118" y="35"/>
                  </a:lnTo>
                  <a:lnTo>
                    <a:pt x="2178" y="41"/>
                  </a:lnTo>
                  <a:lnTo>
                    <a:pt x="2238" y="46"/>
                  </a:lnTo>
                  <a:lnTo>
                    <a:pt x="2298" y="49"/>
                  </a:lnTo>
                  <a:lnTo>
                    <a:pt x="2359" y="52"/>
                  </a:lnTo>
                  <a:lnTo>
                    <a:pt x="2419" y="60"/>
                  </a:lnTo>
                  <a:lnTo>
                    <a:pt x="2481" y="57"/>
                  </a:lnTo>
                  <a:lnTo>
                    <a:pt x="2541" y="98"/>
                  </a:lnTo>
                  <a:lnTo>
                    <a:pt x="2601" y="134"/>
                  </a:lnTo>
                  <a:lnTo>
                    <a:pt x="2662" y="142"/>
                  </a:lnTo>
                  <a:lnTo>
                    <a:pt x="2722" y="144"/>
                  </a:lnTo>
                  <a:lnTo>
                    <a:pt x="2782" y="150"/>
                  </a:lnTo>
                  <a:lnTo>
                    <a:pt x="2844" y="150"/>
                  </a:lnTo>
                  <a:lnTo>
                    <a:pt x="2905" y="161"/>
                  </a:lnTo>
                  <a:lnTo>
                    <a:pt x="2965" y="164"/>
                  </a:lnTo>
                  <a:lnTo>
                    <a:pt x="3025" y="174"/>
                  </a:lnTo>
                </a:path>
              </a:pathLst>
            </a:custGeom>
            <a:noFill/>
            <a:ln w="222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Global GHG emissions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01038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cs typeface="ＭＳ Ｐゴシック" charset="0"/>
              </a:rPr>
              <a:t>REDD+: payments for avoided deforestation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341563"/>
            <a:ext cx="87058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1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1250950"/>
            <a:ext cx="83327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681163" y="4951413"/>
            <a:ext cx="6635750" cy="1343025"/>
          </a:xfrm>
          <a:prstGeom prst="rect">
            <a:avLst/>
          </a:prstGeom>
          <a:solidFill>
            <a:schemeClr val="accent3">
              <a:lumMod val="85000"/>
              <a:alpha val="49000"/>
            </a:schemeClr>
          </a:solidFill>
          <a:ln>
            <a:noFill/>
          </a:ln>
        </p:spPr>
        <p:txBody>
          <a:bodyPr lIns="0" tIns="137160" rIns="40639" bIns="0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rgbClr val="00003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Growth in developing countries will produce emissions from deforestation </a:t>
            </a:r>
            <a:endParaRPr lang="en-US" sz="3200" dirty="0">
              <a:solidFill>
                <a:srgbClr val="00003F"/>
              </a:solidFill>
              <a:latin typeface="Calibri Italic" charset="0"/>
              <a:cs typeface="Calibri Italic" charset="0"/>
              <a:sym typeface="Calibri Ital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01038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cs typeface="ＭＳ Ｐゴシック" charset="0"/>
              </a:rPr>
              <a:t>REDD+: payments for avoided deforestation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150" y="2341563"/>
            <a:ext cx="8705850" cy="451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1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313" y="1250950"/>
            <a:ext cx="8332787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7"/>
          <p:cNvSpPr>
            <a:spLocks/>
          </p:cNvSpPr>
          <p:nvPr/>
        </p:nvSpPr>
        <p:spPr bwMode="auto">
          <a:xfrm>
            <a:off x="1681163" y="4951413"/>
            <a:ext cx="6635750" cy="1343025"/>
          </a:xfrm>
          <a:prstGeom prst="rect">
            <a:avLst/>
          </a:prstGeom>
          <a:solidFill>
            <a:schemeClr val="accent3">
              <a:lumMod val="85000"/>
              <a:alpha val="49000"/>
            </a:schemeClr>
          </a:solidFill>
          <a:ln>
            <a:noFill/>
          </a:ln>
        </p:spPr>
        <p:txBody>
          <a:bodyPr lIns="0" tIns="137160" rIns="40639" bIns="0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200" dirty="0">
                <a:solidFill>
                  <a:srgbClr val="00003F"/>
                </a:solidFill>
                <a:latin typeface="Calibri" charset="0"/>
                <a:ea typeface="ヒラギノ角ゴ ProN W3" charset="0"/>
                <a:cs typeface="ヒラギノ角ゴ ProN W3" charset="0"/>
                <a:sym typeface="Calibri" charset="0"/>
              </a:rPr>
              <a:t>Growth in developing countries will produce emissions from deforestation </a:t>
            </a:r>
            <a:endParaRPr lang="en-US" sz="3200" dirty="0">
              <a:solidFill>
                <a:srgbClr val="00003F"/>
              </a:solidFill>
              <a:latin typeface="Calibri Italic" charset="0"/>
              <a:cs typeface="Calibri Italic" charset="0"/>
              <a:sym typeface="Calibri Italic" charset="0"/>
            </a:endParaRPr>
          </a:p>
        </p:txBody>
      </p:sp>
      <p:sp>
        <p:nvSpPr>
          <p:cNvPr id="40965" name="Retângulo 5"/>
          <p:cNvSpPr>
            <a:spLocks noChangeArrowheads="1"/>
          </p:cNvSpPr>
          <p:nvPr/>
        </p:nvSpPr>
        <p:spPr bwMode="auto">
          <a:xfrm rot="-471772">
            <a:off x="685800" y="2668588"/>
            <a:ext cx="7858125" cy="768350"/>
          </a:xfrm>
          <a:prstGeom prst="rect">
            <a:avLst/>
          </a:prstGeom>
          <a:solidFill>
            <a:srgbClr val="D0D0E3">
              <a:alpha val="7607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4400" b="1">
                <a:solidFill>
                  <a:srgbClr val="740000"/>
                </a:solidFill>
                <a:latin typeface="Calibri" charset="0"/>
                <a:cs typeface="Calibri" charset="0"/>
              </a:rPr>
              <a:t>MYTH</a:t>
            </a:r>
            <a:endParaRPr lang="pt-BR" sz="4400" b="1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458200" cy="762000"/>
          </a:xfrm>
        </p:spPr>
        <p:txBody>
          <a:bodyPr/>
          <a:lstStyle/>
          <a:p>
            <a:r>
              <a:rPr lang="en-US">
                <a:latin typeface="Calibri" charset="0"/>
              </a:rPr>
              <a:t>Brazil’s recent growth and reduced inequality</a:t>
            </a:r>
          </a:p>
        </p:txBody>
      </p:sp>
      <p:pic>
        <p:nvPicPr>
          <p:cNvPr id="87042" name="Picture 2" descr="brazil_desigualdade_pib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088" y="1341438"/>
            <a:ext cx="7556500" cy="466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Imagem 8" descr="amazonia_desmatamento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ítulo 1"/>
          <p:cNvSpPr>
            <a:spLocks noGrp="1"/>
          </p:cNvSpPr>
          <p:nvPr>
            <p:ph type="title"/>
          </p:nvPr>
        </p:nvSpPr>
        <p:spPr>
          <a:xfrm>
            <a:off x="139700" y="228600"/>
            <a:ext cx="8828088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Economic recovery and deforestation: 2001-2004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1788" y="6021388"/>
            <a:ext cx="8634412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800" b="1" ker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r>
              <a:rPr lang="pt-BR" sz="2800" b="1" kern="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rPr>
              <a:t>Yearly deforestation rate for 2003-2004: 27,100 km2</a:t>
            </a:r>
            <a:endParaRPr lang="en-US" sz="3200" b="1" kern="0">
              <a:solidFill>
                <a:schemeClr val="bg1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41988" name="Gráfico 10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969963"/>
            <a:ext cx="757713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ector reto 6"/>
          <p:cNvCxnSpPr/>
          <p:nvPr/>
        </p:nvCxnSpPr>
        <p:spPr bwMode="auto">
          <a:xfrm flipV="1">
            <a:off x="5545138" y="1436688"/>
            <a:ext cx="2281237" cy="1247775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bg2">
                <a:lumMod val="50000"/>
              </a:schemeClr>
            </a:solidFill>
            <a:prstDash val="dash"/>
            <a:miter lim="800000"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 Espindola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spcBef>
            <a:spcPct val="50000"/>
          </a:spcBef>
          <a:defRPr sz="3000" b="1" dirty="0" smtClean="0">
            <a:latin typeface="Humnst777 B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INPE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modelo_apres</Template>
  <TotalTime>9842</TotalTime>
  <Words>954</Words>
  <Application>Microsoft Macintosh PowerPoint</Application>
  <PresentationFormat>On-screen Show (4:3)</PresentationFormat>
  <Paragraphs>210</Paragraphs>
  <Slides>35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2_Pixel</vt:lpstr>
      <vt:lpstr>1_Personalizar design</vt:lpstr>
      <vt:lpstr>2_INPE</vt:lpstr>
      <vt:lpstr>Tema do Office</vt:lpstr>
      <vt:lpstr>Image</vt:lpstr>
      <vt:lpstr>Trends in Amazon land change and possible consequences for REDD+ </vt:lpstr>
      <vt:lpstr>Can we build REDD+ without institutions?</vt:lpstr>
      <vt:lpstr>The rôle of forests in global climate</vt:lpstr>
      <vt:lpstr>The rôle of forests in global climate</vt:lpstr>
      <vt:lpstr>Global GHG emissions</vt:lpstr>
      <vt:lpstr>REDD+: payments for avoided deforestation</vt:lpstr>
      <vt:lpstr>REDD+: payments for avoided deforestation</vt:lpstr>
      <vt:lpstr>Brazil’s recent growth and reduced inequality</vt:lpstr>
      <vt:lpstr>Economic recovery and deforestation: 2001-2004</vt:lpstr>
      <vt:lpstr>Economic growth without increased deforestation</vt:lpstr>
      <vt:lpstr>REDD+ can be built bottom-up</vt:lpstr>
      <vt:lpstr>REDD+ can be built bottom-up</vt:lpstr>
      <vt:lpstr>PowerPoint Presentation</vt:lpstr>
      <vt:lpstr>Why developing countries need REDD+?</vt:lpstr>
      <vt:lpstr>Why developing countries need REDD+?</vt:lpstr>
      <vt:lpstr>How much it takes to survey Amazonia?</vt:lpstr>
      <vt:lpstr>PowerPoint Presentation</vt:lpstr>
      <vt:lpstr>Protected areas and deforestation</vt:lpstr>
      <vt:lpstr>Policing actions: illegal wood seizure</vt:lpstr>
      <vt:lpstr>Markets have a positive rôle</vt:lpstr>
      <vt:lpstr>PowerPoint Presentation</vt:lpstr>
      <vt:lpstr>Transparency builds governance!</vt:lpstr>
      <vt:lpstr>Deforestation and price trends</vt:lpstr>
      <vt:lpstr>Prices or policies?</vt:lpstr>
      <vt:lpstr>Deforestation in Amazonia</vt:lpstr>
      <vt:lpstr>How are we using the forest?</vt:lpstr>
      <vt:lpstr>PowerPoint Presentation</vt:lpstr>
      <vt:lpstr>Brazil new Forest Code</vt:lpstr>
      <vt:lpstr>Potential for CO2 sink in Amazonia</vt:lpstr>
      <vt:lpstr>Impact of reforestation in Amazonia</vt:lpstr>
      <vt:lpstr>Can Brazil hold back REDD+?</vt:lpstr>
      <vt:lpstr>Impact of reforestation in Amazonia</vt:lpstr>
      <vt:lpstr>Can we build REDD+ without institutions?</vt:lpstr>
      <vt:lpstr>Will REDD create self-defeating outcomes?</vt:lpstr>
      <vt:lpstr>Thanks to INPE’s Land Change team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 Earth Observation Data on a Global Scale: A View from Brazil</dc:title>
  <dc:subject/>
  <dc:creator>Gilberto</dc:creator>
  <cp:keywords/>
  <dc:description/>
  <cp:lastModifiedBy>Gilberto Camara</cp:lastModifiedBy>
  <cp:revision>233</cp:revision>
  <dcterms:created xsi:type="dcterms:W3CDTF">2007-10-21T20:43:18Z</dcterms:created>
  <dcterms:modified xsi:type="dcterms:W3CDTF">2012-03-28T13:52:22Z</dcterms:modified>
  <cp:category/>
</cp:coreProperties>
</file>