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19" r:id="rId2"/>
    <p:sldMasterId id="2147484035" r:id="rId3"/>
    <p:sldMasterId id="2147484049" r:id="rId4"/>
    <p:sldMasterId id="2147484683" r:id="rId5"/>
    <p:sldMasterId id="2147484713" r:id="rId6"/>
    <p:sldMasterId id="2147485366" r:id="rId7"/>
    <p:sldMasterId id="2147485980" r:id="rId8"/>
    <p:sldMasterId id="2147486023" r:id="rId9"/>
    <p:sldMasterId id="2147486399" r:id="rId10"/>
  </p:sldMasterIdLst>
  <p:notesMasterIdLst>
    <p:notesMasterId r:id="rId30"/>
  </p:notesMasterIdLst>
  <p:sldIdLst>
    <p:sldId id="566" r:id="rId11"/>
    <p:sldId id="634" r:id="rId12"/>
    <p:sldId id="635" r:id="rId13"/>
    <p:sldId id="580" r:id="rId14"/>
    <p:sldId id="647" r:id="rId15"/>
    <p:sldId id="637" r:id="rId16"/>
    <p:sldId id="581" r:id="rId17"/>
    <p:sldId id="591" r:id="rId18"/>
    <p:sldId id="583" r:id="rId19"/>
    <p:sldId id="640" r:id="rId20"/>
    <p:sldId id="545" r:id="rId21"/>
    <p:sldId id="643" r:id="rId22"/>
    <p:sldId id="588" r:id="rId23"/>
    <p:sldId id="633" r:id="rId24"/>
    <p:sldId id="622" r:id="rId25"/>
    <p:sldId id="626" r:id="rId26"/>
    <p:sldId id="624" r:id="rId27"/>
    <p:sldId id="644" r:id="rId28"/>
    <p:sldId id="64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EF2"/>
    <a:srgbClr val="D6E0FE"/>
    <a:srgbClr val="CAD8FE"/>
    <a:srgbClr val="CAFEF8"/>
    <a:srgbClr val="CAFED3"/>
    <a:srgbClr val="E3FEDC"/>
    <a:srgbClr val="92FCA4"/>
    <a:srgbClr val="A9E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02" autoAdjust="0"/>
  </p:normalViewPr>
  <p:slideViewPr>
    <p:cSldViewPr snapToGrid="0">
      <p:cViewPr varScale="1">
        <p:scale>
          <a:sx n="95" d="100"/>
          <a:sy n="95" d="100"/>
        </p:scale>
        <p:origin x="-7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CDF84A0-5C73-B14A-A9EA-9D49AA962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A0C15C-FEA7-044A-BE58-803B7F5A893E}" type="slidenum">
              <a:rPr lang="en-US" sz="1200">
                <a:cs typeface="Arial" charset="0"/>
              </a:rPr>
              <a:pPr eaLnBrk="1" hangingPunct="1"/>
              <a:t>1</a:t>
            </a:fld>
            <a:endParaRPr lang="en-US" sz="120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572CAD-CF40-7E4C-B755-DCD95680A8BD}" type="slidenum">
              <a:rPr lang="pt-BR" sz="1200">
                <a:solidFill>
                  <a:srgbClr val="000000"/>
                </a:solidFill>
                <a:latin typeface="Calibri" charset="0"/>
              </a:rPr>
              <a:pPr eaLnBrk="1" hangingPunct="1"/>
              <a:t>14</a:t>
            </a:fld>
            <a:endParaRPr lang="pt-BR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0E36189-133E-5A45-9A38-213D40E4F461}" type="slidenum">
              <a:rPr lang="pt-BR"/>
              <a:pPr eaLnBrk="1" hangingPunct="1"/>
              <a:t>19</a:t>
            </a:fld>
            <a:endParaRPr lang="pt-B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988" y="117475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4652044"/>
      </p:ext>
    </p:extLst>
  </p:cSld>
  <p:clrMapOvr>
    <a:masterClrMapping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1018881"/>
      </p:ext>
    </p:extLst>
  </p:cSld>
  <p:clrMapOvr>
    <a:masterClrMapping/>
  </p:clrMapOvr>
  <p:transition xmlns:p14="http://schemas.microsoft.com/office/powerpoint/2010/main" advClick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6902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2604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868238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41693102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4399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3266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253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1594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3203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68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55171"/>
      </p:ext>
    </p:extLst>
  </p:cSld>
  <p:clrMapOvr>
    <a:masterClrMapping/>
  </p:clrMapOvr>
  <p:transition xmlns:p14="http://schemas.microsoft.com/office/powerpoint/2010/main" advClick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7016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9520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7260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4626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9766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6440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5257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75878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4703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85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186174"/>
      </p:ext>
    </p:extLst>
  </p:cSld>
  <p:clrMapOvr>
    <a:masterClrMapping/>
  </p:clrMapOvr>
  <p:transition xmlns:p14="http://schemas.microsoft.com/office/powerpoint/2010/main" advClick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8344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8989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CFBF92B4-6C73-5549-A75F-8800FFA48E76}" type="datetimeFigureOut">
              <a:rPr lang="pt-BR"/>
              <a:pPr>
                <a:defRPr/>
              </a:pPr>
              <a:t>09/04/12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821ED9BC-60C9-604B-B926-D09E24C3DA1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772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12973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65828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159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6610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29157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2963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1302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611621"/>
      </p:ext>
    </p:extLst>
  </p:cSld>
  <p:clrMapOvr>
    <a:masterClrMapping/>
  </p:clrMapOvr>
  <p:transition xmlns:p14="http://schemas.microsoft.com/office/powerpoint/2010/main" advClick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8146380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9257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1507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0938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9634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03580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0108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0812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5091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91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159398165"/>
      </p:ext>
    </p:extLst>
  </p:cSld>
  <p:clrMapOvr>
    <a:masterClrMapping/>
  </p:clrMapOvr>
  <p:transition xmlns:p14="http://schemas.microsoft.com/office/powerpoint/2010/main" advClick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8951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0978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6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9546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8679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14221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3440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9294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8432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E91A6D74-AE05-DF4C-8911-0E23B97F38ED}" type="datetimeFigureOut">
              <a:rPr lang="pt-BR"/>
              <a:pPr>
                <a:defRPr/>
              </a:pPr>
              <a:t>09/04/12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E51C9F1B-90FF-1546-9432-EB41D1599DA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72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E981EBE-4378-E746-8FA7-2625287C5D1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036804"/>
      </p:ext>
    </p:extLst>
  </p:cSld>
  <p:clrMapOvr>
    <a:masterClrMapping/>
  </p:clrMapOvr>
  <p:transition xmlns:p14="http://schemas.microsoft.com/office/powerpoint/2010/main" advClick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03559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1506987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2303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6780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2978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848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930270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50369630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416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57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 sz="220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966845"/>
      </p:ext>
    </p:extLst>
  </p:cSld>
  <p:clrMapOvr>
    <a:masterClrMapping/>
  </p:clrMapOvr>
  <p:transition xmlns:p14="http://schemas.microsoft.com/office/powerpoint/2010/main" advClick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373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63155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53563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18363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63644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8284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01917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306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279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945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34275477"/>
      </p:ext>
    </p:extLst>
  </p:cSld>
  <p:clrMapOvr>
    <a:masterClrMapping/>
  </p:clrMapOvr>
  <p:transition xmlns:p14="http://schemas.microsoft.com/office/powerpoint/2010/main" advClick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68585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04116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00842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9488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8695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6521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034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945532"/>
      </p:ext>
    </p:extLst>
  </p:cSld>
  <p:clrMapOvr>
    <a:masterClrMapping/>
  </p:clrMapOvr>
  <p:transition xmlns:p14="http://schemas.microsoft.com/office/powerpoint/2010/main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016465"/>
      </p:ext>
    </p:extLst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4523242"/>
      </p:ext>
    </p:extLst>
  </p:cSld>
  <p:clrMapOvr>
    <a:masterClrMapping/>
  </p:clrMapOvr>
  <p:transition xmlns:p14="http://schemas.microsoft.com/office/powerpoint/2010/main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347720"/>
      </p:ext>
    </p:extLst>
  </p:cSld>
  <p:clrMapOvr>
    <a:masterClrMapping/>
  </p:clrMapOvr>
  <p:transition xmlns:p14="http://schemas.microsoft.com/office/powerpoint/2010/main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561994"/>
      </p:ext>
    </p:extLst>
  </p:cSld>
  <p:clrMapOvr>
    <a:masterClrMapping/>
  </p:clrMapOvr>
  <p:transition xmlns:p14="http://schemas.microsoft.com/office/powerpoint/2010/main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05502206"/>
      </p:ext>
    </p:extLst>
  </p:cSld>
  <p:clrMapOvr>
    <a:masterClrMapping/>
  </p:clrMapOvr>
  <p:transition xmlns:p14="http://schemas.microsoft.com/office/powerpoint/2010/main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224622318"/>
      </p:ext>
    </p:extLst>
  </p:cSld>
  <p:clrMapOvr>
    <a:masterClrMapping/>
  </p:clrMapOvr>
  <p:transition xmlns:p14="http://schemas.microsoft.com/office/powerpoint/2010/main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7733959"/>
      </p:ext>
    </p:extLst>
  </p:cSld>
  <p:clrMapOvr>
    <a:masterClrMapping/>
  </p:clrMapOvr>
  <p:transition xmlns:p14="http://schemas.microsoft.com/office/powerpoint/2010/main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232514"/>
      </p:ext>
    </p:extLst>
  </p:cSld>
  <p:clrMapOvr>
    <a:masterClrMapping/>
  </p:clrMapOvr>
  <p:transition xmlns:p14="http://schemas.microsoft.com/office/powerpoint/2010/main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393192"/>
      </p:ext>
    </p:extLst>
  </p:cSld>
  <p:clrMapOvr>
    <a:masterClrMapping/>
  </p:clrMapOvr>
  <p:transition xmlns:p14="http://schemas.microsoft.com/office/powerpoint/2010/main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48C07DC-E584-C341-858D-39A2E015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61851"/>
      </p:ext>
    </p:extLst>
  </p:cSld>
  <p:clrMapOvr>
    <a:masterClrMapping/>
  </p:clrMapOvr>
  <p:transition xmlns:p14="http://schemas.microsoft.com/office/powerpoint/2010/main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075487" cy="8620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3034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79863"/>
            <a:ext cx="4038600" cy="23050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442554"/>
      </p:ext>
    </p:extLst>
  </p:cSld>
  <p:clrMapOvr>
    <a:masterClrMapping/>
  </p:clrMapOvr>
  <p:transition xmlns:p14="http://schemas.microsoft.com/office/powerpoint/2010/main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0286783"/>
      </p:ext>
    </p:extLst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375029"/>
      </p:ext>
    </p:extLst>
  </p:cSld>
  <p:clrMapOvr>
    <a:masterClrMapping/>
  </p:clrMapOvr>
  <p:transition xmlns:p14="http://schemas.microsoft.com/office/powerpoint/2010/main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1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56C97DB5-FFD8-284E-97A0-5FD6A196714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429205"/>
      </p:ext>
    </p:extLst>
  </p:cSld>
  <p:clrMapOvr>
    <a:masterClrMapping/>
  </p:clrMapOvr>
  <p:transition xmlns:p14="http://schemas.microsoft.com/office/powerpoint/2010/main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baseline="0">
                <a:latin typeface="Calibri" pitchFamily="34" charset="0"/>
                <a:ea typeface="Linux Libertine O" pitchFamily="50" charset="0"/>
                <a:cs typeface="Linux Libertine O" pitchFamily="50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1pPr>
            <a:lvl2pPr>
              <a:defRPr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2pPr>
            <a:lvl3pPr>
              <a:defRPr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3pPr>
            <a:lvl4pPr>
              <a:defRPr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4pPr>
            <a:lvl5pPr>
              <a:defRPr>
                <a:latin typeface="Calibri" pitchFamily="34" charset="0"/>
                <a:ea typeface="Linux Libertine O" pitchFamily="50" charset="0"/>
                <a:cs typeface="Times New Roman" pitchFamily="18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845869"/>
      </p:ext>
    </p:extLst>
  </p:cSld>
  <p:clrMapOvr>
    <a:masterClrMapping/>
  </p:clrMapOvr>
  <p:transition xmlns:p14="http://schemas.microsoft.com/office/powerpoint/2010/main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69332095"/>
      </p:ext>
    </p:extLst>
  </p:cSld>
  <p:clrMapOvr>
    <a:masterClrMapping/>
  </p:clrMapOvr>
  <p:transition xmlns:p14="http://schemas.microsoft.com/office/powerpoint/2010/main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432153"/>
      </p:ext>
    </p:extLst>
  </p:cSld>
  <p:clrMapOvr>
    <a:masterClrMapping/>
  </p:clrMapOvr>
  <p:transition xmlns:p14="http://schemas.microsoft.com/office/powerpoint/2010/main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778911"/>
      </p:ext>
    </p:extLst>
  </p:cSld>
  <p:clrMapOvr>
    <a:masterClrMapping/>
  </p:clrMapOvr>
  <p:transition xmlns:p14="http://schemas.microsoft.com/office/powerpoint/2010/main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Linux Libertine O" pitchFamily="50" charset="0"/>
                <a:ea typeface="Linux Libertine O" pitchFamily="50" charset="0"/>
                <a:cs typeface="Linux Libertine O" pitchFamily="50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1698993"/>
      </p:ext>
    </p:extLst>
  </p:cSld>
  <p:clrMapOvr>
    <a:masterClrMapping/>
  </p:clrMapOvr>
  <p:transition xmlns:p14="http://schemas.microsoft.com/office/powerpoint/2010/main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01969"/>
      </p:ext>
    </p:extLst>
  </p:cSld>
  <p:clrMapOvr>
    <a:masterClrMapping/>
  </p:clrMapOvr>
  <p:transition xmlns:p14="http://schemas.microsoft.com/office/powerpoint/2010/main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57612964"/>
      </p:ext>
    </p:extLst>
  </p:cSld>
  <p:clrMapOvr>
    <a:masterClrMapping/>
  </p:clrMapOvr>
  <p:transition xmlns:p14="http://schemas.microsoft.com/office/powerpoint/2010/main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659182811"/>
      </p:ext>
    </p:extLst>
  </p:cSld>
  <p:clrMapOvr>
    <a:masterClrMapping/>
  </p:clrMapOvr>
  <p:transition xmlns:p14="http://schemas.microsoft.com/office/powerpoint/2010/main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9096187"/>
      </p:ext>
    </p:extLst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246032"/>
      </p:ext>
    </p:extLst>
  </p:cSld>
  <p:clrMapOvr>
    <a:masterClrMapping/>
  </p:clrMapOvr>
  <p:transition xmlns:p14="http://schemas.microsoft.com/office/powerpoint/2010/main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905264"/>
      </p:ext>
    </p:extLst>
  </p:cSld>
  <p:clrMapOvr>
    <a:masterClrMapping/>
  </p:clrMapOvr>
  <p:transition xmlns:p14="http://schemas.microsoft.com/office/powerpoint/2010/main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865745"/>
      </p:ext>
    </p:extLst>
  </p:cSld>
  <p:clrMapOvr>
    <a:masterClrMapping/>
  </p:clrMapOvr>
  <p:transition xmlns:p14="http://schemas.microsoft.com/office/powerpoint/2010/main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330721"/>
      </p:ext>
    </p:extLst>
  </p:cSld>
  <p:clrMapOvr>
    <a:masterClrMapping/>
  </p:clrMapOvr>
  <p:transition xmlns:p14="http://schemas.microsoft.com/office/powerpoint/2010/main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00241-A893-484E-B8AF-A475E6C2DF12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6E6D-ECEA-1D42-B800-8AA96368D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19477"/>
      </p:ext>
    </p:extLst>
  </p:cSld>
  <p:clrMapOvr>
    <a:masterClrMapping/>
  </p:clrMapOvr>
  <p:transition xmlns:p14="http://schemas.microsoft.com/office/powerpoint/2010/main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9AFBB-23C1-D74F-AC5F-ED2142552D97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6DA1-E172-4D49-BE7A-2D4A775EC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8009"/>
      </p:ext>
    </p:extLst>
  </p:cSld>
  <p:clrMapOvr>
    <a:masterClrMapping/>
  </p:clrMapOvr>
  <p:transition xmlns:p14="http://schemas.microsoft.com/office/powerpoint/2010/main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AB99-BE16-134F-A253-1283EFC3009E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7BEF-01BE-A54B-B04F-BE1DB7FFB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48555"/>
      </p:ext>
    </p:extLst>
  </p:cSld>
  <p:clrMapOvr>
    <a:masterClrMapping/>
  </p:clrMapOvr>
  <p:transition xmlns:p14="http://schemas.microsoft.com/office/powerpoint/2010/main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116B1-28C6-BE41-A4AD-F9AC37EFD0BA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780C-9BE3-D944-8254-0B0D24F5C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23572"/>
      </p:ext>
    </p:extLst>
  </p:cSld>
  <p:clrMapOvr>
    <a:masterClrMapping/>
  </p:clrMapOvr>
  <p:transition xmlns:p14="http://schemas.microsoft.com/office/powerpoint/2010/main"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7113-27F7-1640-BAEC-B20AFE0677A4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0E0C-DB19-AF4A-8900-1DE356AB3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6897"/>
      </p:ext>
    </p:extLst>
  </p:cSld>
  <p:clrMapOvr>
    <a:masterClrMapping/>
  </p:clrMapOvr>
  <p:transition xmlns:p14="http://schemas.microsoft.com/office/powerpoint/2010/main"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EA20E-1C6D-5B45-8044-300F5BF8F5CD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0B46-83EF-4D4B-AB84-6CCC993AA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14377"/>
      </p:ext>
    </p:extLst>
  </p:cSld>
  <p:clrMapOvr>
    <a:masterClrMapping/>
  </p:clrMapOvr>
  <p:transition xmlns:p14="http://schemas.microsoft.com/office/powerpoint/2010/main"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2AAB-6266-104A-9006-117F89059B7B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A049C-EA8C-D841-A1BA-E9919A519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4171"/>
      </p:ext>
    </p:extLst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342768"/>
      </p:ext>
    </p:extLst>
  </p:cSld>
  <p:clrMapOvr>
    <a:masterClrMapping/>
  </p:clrMapOvr>
  <p:transition xmlns:p14="http://schemas.microsoft.com/office/powerpoint/2010/main"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7501-84D1-E543-844C-70D89E3DC2E9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77A45-62DC-0C4D-AAB0-4971DAB4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84481"/>
      </p:ext>
    </p:extLst>
  </p:cSld>
  <p:clrMapOvr>
    <a:masterClrMapping/>
  </p:clrMapOvr>
  <p:transition xmlns:p14="http://schemas.microsoft.com/office/powerpoint/2010/main"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3D37-C7A5-7E4D-8D98-DBC980B65C94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6109-3322-2347-9C9B-4B901F937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98574"/>
      </p:ext>
    </p:extLst>
  </p:cSld>
  <p:clrMapOvr>
    <a:masterClrMapping/>
  </p:clrMapOvr>
  <p:transition xmlns:p14="http://schemas.microsoft.com/office/powerpoint/2010/main"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FF23-052A-FE44-84C0-451336E1E7E3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F278D-37C9-8543-8772-354167674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18919"/>
      </p:ext>
    </p:extLst>
  </p:cSld>
  <p:clrMapOvr>
    <a:masterClrMapping/>
  </p:clrMapOvr>
  <p:transition xmlns:p14="http://schemas.microsoft.com/office/powerpoint/2010/main"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992C-3D7F-504F-9A19-FD4392E9FE23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5E64-4292-0E4E-B2F0-0CDD28680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322"/>
      </p:ext>
    </p:extLst>
  </p:cSld>
  <p:clrMapOvr>
    <a:masterClrMapping/>
  </p:clrMapOvr>
  <p:transition xmlns:p14="http://schemas.microsoft.com/office/powerpoint/2010/main"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75CB6863-FCFB-484E-A4EE-9BBBA337822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 sz="220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5497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33566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7329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513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84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925" y="226625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70953"/>
      </p:ext>
    </p:extLst>
  </p:cSld>
  <p:clrMapOvr>
    <a:masterClrMapping/>
  </p:clrMapOvr>
  <p:transition xmlns:p14="http://schemas.microsoft.com/office/powerpoint/2010/main"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21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04396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33420322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245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3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292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FD61CDD-16D8-FE4B-9EAD-53B3A8569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80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075487" cy="8620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3034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79863"/>
            <a:ext cx="4038600" cy="23050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303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813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F9D0EBCE-77B2-0848-8CFB-67A16E81A4B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73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61979"/>
      </p:ext>
    </p:extLst>
  </p:cSld>
  <p:clrMapOvr>
    <a:masterClrMapping/>
  </p:clrMapOvr>
  <p:transition xmlns:p14="http://schemas.microsoft.com/office/powerpoint/2010/main"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 sz="220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4887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40857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8008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5686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8614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276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3929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3868399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926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3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6521516"/>
      </p:ext>
    </p:extLst>
  </p:cSld>
  <p:clrMapOvr>
    <a:masterClrMapping/>
  </p:clrMapOvr>
  <p:transition xmlns:p14="http://schemas.microsoft.com/office/powerpoint/2010/main"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8673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075487" cy="8620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3034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79863"/>
            <a:ext cx="4038600" cy="23050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3610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0328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6" name="Picture 5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21542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935347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172200"/>
            <a:ext cx="14668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Embrapa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8438" y="152400"/>
            <a:ext cx="1325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2438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422478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2980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8150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072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2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80783880"/>
      </p:ext>
    </p:extLst>
  </p:cSld>
  <p:clrMapOvr>
    <a:masterClrMapping/>
  </p:clrMapOvr>
  <p:transition xmlns:p14="http://schemas.microsoft.com/office/powerpoint/2010/main"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495693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691238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298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68048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4409431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F5F3F35-65A3-884E-AAFE-5D5A128A4AD5}" type="datetimeFigureOut">
              <a:rPr lang="pt-BR"/>
              <a:pPr>
                <a:defRPr/>
              </a:pPr>
              <a:t>09/04/12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F08D4650-5DEC-7D40-B49A-0EAAA5609E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227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12520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08706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2126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18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7.xml"/><Relationship Id="rId20" Type="http://schemas.openxmlformats.org/officeDocument/2006/relationships/slideLayout" Target="../slideLayouts/slideLayout168.xml"/><Relationship Id="rId21" Type="http://schemas.openxmlformats.org/officeDocument/2006/relationships/slideLayout" Target="../slideLayouts/slideLayout169.xml"/><Relationship Id="rId22" Type="http://schemas.openxmlformats.org/officeDocument/2006/relationships/slideLayout" Target="../slideLayouts/slideLayout170.xml"/><Relationship Id="rId23" Type="http://schemas.openxmlformats.org/officeDocument/2006/relationships/slideLayout" Target="../slideLayouts/slideLayout171.xml"/><Relationship Id="rId24" Type="http://schemas.openxmlformats.org/officeDocument/2006/relationships/slideLayout" Target="../slideLayouts/slideLayout172.xml"/><Relationship Id="rId25" Type="http://schemas.openxmlformats.org/officeDocument/2006/relationships/slideLayout" Target="../slideLayouts/slideLayout173.xml"/><Relationship Id="rId26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76.xml"/><Relationship Id="rId29" Type="http://schemas.openxmlformats.org/officeDocument/2006/relationships/theme" Target="../theme/theme10.xml"/><Relationship Id="rId30" Type="http://schemas.openxmlformats.org/officeDocument/2006/relationships/image" Target="../media/image2.png"/><Relationship Id="rId31" Type="http://schemas.openxmlformats.org/officeDocument/2006/relationships/image" Target="../media/image11.jpeg"/><Relationship Id="rId10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2.xml"/><Relationship Id="rId15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7" Type="http://schemas.openxmlformats.org/officeDocument/2006/relationships/image" Target="../media/image2.pn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theme" Target="../theme/theme3.xml"/><Relationship Id="rId15" Type="http://schemas.openxmlformats.org/officeDocument/2006/relationships/image" Target="../media/image4.png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68.xml"/><Relationship Id="rId16" Type="http://schemas.openxmlformats.org/officeDocument/2006/relationships/theme" Target="../theme/theme5.xml"/><Relationship Id="rId17" Type="http://schemas.openxmlformats.org/officeDocument/2006/relationships/image" Target="../media/image2.png"/><Relationship Id="rId18" Type="http://schemas.openxmlformats.org/officeDocument/2006/relationships/image" Target="../media/image3.jpeg"/><Relationship Id="rId1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theme" Target="../theme/theme6.xml"/><Relationship Id="rId16" Type="http://schemas.openxmlformats.org/officeDocument/2006/relationships/image" Target="../media/image2.png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theme" Target="../theme/theme7.xml"/><Relationship Id="rId14" Type="http://schemas.openxmlformats.org/officeDocument/2006/relationships/image" Target="../media/image7.jpeg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15.xml"/><Relationship Id="rId22" Type="http://schemas.openxmlformats.org/officeDocument/2006/relationships/slideLayout" Target="../slideLayouts/slideLayout116.xml"/><Relationship Id="rId23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18.xml"/><Relationship Id="rId25" Type="http://schemas.openxmlformats.org/officeDocument/2006/relationships/slideLayout" Target="../slideLayouts/slideLayout119.xml"/><Relationship Id="rId26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1.xml"/><Relationship Id="rId28" Type="http://schemas.openxmlformats.org/officeDocument/2006/relationships/theme" Target="../theme/theme8.xml"/><Relationship Id="rId29" Type="http://schemas.openxmlformats.org/officeDocument/2006/relationships/image" Target="../media/image2.png"/><Relationship Id="rId30" Type="http://schemas.openxmlformats.org/officeDocument/2006/relationships/image" Target="../media/image11.jpeg"/><Relationship Id="rId10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102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theme" Target="../theme/theme9.xml"/><Relationship Id="rId29" Type="http://schemas.openxmlformats.org/officeDocument/2006/relationships/image" Target="../media/image2.png"/><Relationship Id="rId30" Type="http://schemas.openxmlformats.org/officeDocument/2006/relationships/image" Target="../media/image11.jpeg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87" r:id="rId1"/>
    <p:sldLayoutId id="2147486237" r:id="rId2"/>
    <p:sldLayoutId id="2147486238" r:id="rId3"/>
    <p:sldLayoutId id="2147486239" r:id="rId4"/>
    <p:sldLayoutId id="2147486240" r:id="rId5"/>
    <p:sldLayoutId id="2147486241" r:id="rId6"/>
    <p:sldLayoutId id="2147486242" r:id="rId7"/>
    <p:sldLayoutId id="2147486243" r:id="rId8"/>
    <p:sldLayoutId id="2147486244" r:id="rId9"/>
    <p:sldLayoutId id="2147486245" r:id="rId10"/>
    <p:sldLayoutId id="2147486246" r:id="rId11"/>
    <p:sldLayoutId id="2147486247" r:id="rId12"/>
    <p:sldLayoutId id="2147486248" r:id="rId13"/>
    <p:sldLayoutId id="2147486249" r:id="rId14"/>
  </p:sldLayoutIdLst>
  <p:transition xmlns:p14="http://schemas.microsoft.com/office/powerpoint/2010/main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3077" name="Imagem 6" descr="borda_slide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6" descr="ìnpe_simbolo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4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00" r:id="rId1"/>
    <p:sldLayoutId id="2147486401" r:id="rId2"/>
    <p:sldLayoutId id="2147486402" r:id="rId3"/>
    <p:sldLayoutId id="2147486403" r:id="rId4"/>
    <p:sldLayoutId id="2147486404" r:id="rId5"/>
    <p:sldLayoutId id="2147486405" r:id="rId6"/>
    <p:sldLayoutId id="2147486406" r:id="rId7"/>
    <p:sldLayoutId id="2147486407" r:id="rId8"/>
    <p:sldLayoutId id="2147486408" r:id="rId9"/>
    <p:sldLayoutId id="2147486409" r:id="rId10"/>
    <p:sldLayoutId id="2147486410" r:id="rId11"/>
    <p:sldLayoutId id="2147486411" r:id="rId12"/>
    <p:sldLayoutId id="2147486412" r:id="rId13"/>
    <p:sldLayoutId id="2147486413" r:id="rId14"/>
    <p:sldLayoutId id="2147486414" r:id="rId15"/>
    <p:sldLayoutId id="2147486415" r:id="rId16"/>
    <p:sldLayoutId id="2147486416" r:id="rId17"/>
    <p:sldLayoutId id="2147486417" r:id="rId18"/>
    <p:sldLayoutId id="2147486418" r:id="rId19"/>
    <p:sldLayoutId id="2147486419" r:id="rId20"/>
    <p:sldLayoutId id="2147486420" r:id="rId21"/>
    <p:sldLayoutId id="2147486421" r:id="rId22"/>
    <p:sldLayoutId id="2147486422" r:id="rId23"/>
    <p:sldLayoutId id="2147486423" r:id="rId24"/>
    <p:sldLayoutId id="2147486424" r:id="rId25"/>
    <p:sldLayoutId id="2147486425" r:id="rId26"/>
    <p:sldLayoutId id="2147486426" r:id="rId27"/>
    <p:sldLayoutId id="2147486427" r:id="rId2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6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7" name="Imagem 6" descr="borda_slid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6" descr="ìnpe_simbol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88" r:id="rId1"/>
    <p:sldLayoutId id="2147486250" r:id="rId2"/>
    <p:sldLayoutId id="2147486251" r:id="rId3"/>
    <p:sldLayoutId id="2147486252" r:id="rId4"/>
    <p:sldLayoutId id="2147486253" r:id="rId5"/>
    <p:sldLayoutId id="2147486254" r:id="rId6"/>
    <p:sldLayoutId id="2147486255" r:id="rId7"/>
    <p:sldLayoutId id="2147486256" r:id="rId8"/>
    <p:sldLayoutId id="2147486257" r:id="rId9"/>
    <p:sldLayoutId id="2147486258" r:id="rId10"/>
    <p:sldLayoutId id="2147486259" r:id="rId11"/>
    <p:sldLayoutId id="2147486260" r:id="rId12"/>
    <p:sldLayoutId id="2147486389" r:id="rId13"/>
    <p:sldLayoutId id="2147486261" r:id="rId14"/>
    <p:sldLayoutId id="2147486262" r:id="rId15"/>
  </p:sldLayoutIdLst>
  <p:transition xmlns:p14="http://schemas.microsoft.com/office/powerpoint/2010/main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148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Imagem 6" descr="borda_slide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Imagem 6" descr="ìnpe_simbol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0" r:id="rId1"/>
    <p:sldLayoutId id="2147486263" r:id="rId2"/>
    <p:sldLayoutId id="2147486264" r:id="rId3"/>
    <p:sldLayoutId id="2147486265" r:id="rId4"/>
    <p:sldLayoutId id="2147486266" r:id="rId5"/>
    <p:sldLayoutId id="2147486267" r:id="rId6"/>
    <p:sldLayoutId id="2147486268" r:id="rId7"/>
    <p:sldLayoutId id="2147486269" r:id="rId8"/>
    <p:sldLayoutId id="2147486270" r:id="rId9"/>
    <p:sldLayoutId id="2147486271" r:id="rId10"/>
    <p:sldLayoutId id="2147486272" r:id="rId11"/>
    <p:sldLayoutId id="2147486273" r:id="rId12"/>
    <p:sldLayoutId id="2147486274" r:id="rId13"/>
  </p:sldLayoutIdLst>
  <p:transition xmlns:p14="http://schemas.microsoft.com/office/powerpoint/2010/main"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Linux Libertine O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q"/>
        <a:defRPr sz="2800">
          <a:solidFill>
            <a:srgbClr val="00005E"/>
          </a:solidFill>
          <a:latin typeface="Calibri" pitchFamily="34" charset="0"/>
          <a:ea typeface="ＭＳ Ｐゴシック" charset="0"/>
          <a:cs typeface="Linux Libertine O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q"/>
        <a:defRPr sz="2400">
          <a:solidFill>
            <a:srgbClr val="00005E"/>
          </a:solidFill>
          <a:latin typeface="Calibri" pitchFamily="34" charset="0"/>
          <a:ea typeface="Linux Libertine O" pitchFamily="50" charset="0"/>
          <a:cs typeface="Linux Libertine O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q"/>
        <a:defRPr sz="2000">
          <a:solidFill>
            <a:srgbClr val="00005E"/>
          </a:solidFill>
          <a:latin typeface="Calibri" pitchFamily="34" charset="0"/>
          <a:ea typeface="Linux Libertine O" pitchFamily="50" charset="0"/>
          <a:cs typeface="Linux Libertine O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1600">
          <a:solidFill>
            <a:srgbClr val="00005E"/>
          </a:solidFill>
          <a:latin typeface="Calibri" pitchFamily="34" charset="0"/>
          <a:ea typeface="Linux Libertine O" pitchFamily="50" charset="0"/>
          <a:cs typeface="Linux Libertine O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q"/>
        <a:defRPr sz="2000">
          <a:solidFill>
            <a:srgbClr val="00005E"/>
          </a:solidFill>
          <a:latin typeface="Calibri" pitchFamily="34" charset="0"/>
          <a:ea typeface="Linux Libertine O" pitchFamily="50" charset="0"/>
          <a:cs typeface="Linux Libertine O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19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Humnst777 B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BE8341CD-D645-0545-A702-F2ED8C074EDF}" type="datetimeFigureOut">
              <a:rPr lang="pt-BR"/>
              <a:pPr>
                <a:defRPr/>
              </a:pPr>
              <a:t>09/04/12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prstClr val="black">
                    <a:tint val="75000"/>
                  </a:prstClr>
                </a:solidFill>
                <a:latin typeface="Humnst777 B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Humnst777 B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663D602-B044-F344-B347-51C5EFD30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9" name="Line 19"/>
          <p:cNvSpPr>
            <a:spLocks noChangeShapeType="1"/>
          </p:cNvSpPr>
          <p:nvPr userDrawn="1"/>
        </p:nvSpPr>
        <p:spPr bwMode="auto">
          <a:xfrm flipH="1">
            <a:off x="847725" y="533400"/>
            <a:ext cx="8035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200" name="Imagem 4" descr="logo_inpe_4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92075"/>
            <a:ext cx="774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75" r:id="rId1"/>
    <p:sldLayoutId id="2147486276" r:id="rId2"/>
    <p:sldLayoutId id="2147486277" r:id="rId3"/>
    <p:sldLayoutId id="2147486278" r:id="rId4"/>
    <p:sldLayoutId id="2147486279" r:id="rId5"/>
    <p:sldLayoutId id="2147486280" r:id="rId6"/>
    <p:sldLayoutId id="2147486281" r:id="rId7"/>
    <p:sldLayoutId id="2147486282" r:id="rId8"/>
    <p:sldLayoutId id="2147486283" r:id="rId9"/>
    <p:sldLayoutId id="2147486284" r:id="rId10"/>
    <p:sldLayoutId id="2147486285" r:id="rId11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253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33" name="Imagem 6" descr="borda_slide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Imagem 6" descr="ìnpe_simbolo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2" r:id="rId1"/>
    <p:sldLayoutId id="2147486299" r:id="rId2"/>
    <p:sldLayoutId id="2147486300" r:id="rId3"/>
    <p:sldLayoutId id="2147486301" r:id="rId4"/>
    <p:sldLayoutId id="2147486302" r:id="rId5"/>
    <p:sldLayoutId id="2147486303" r:id="rId6"/>
    <p:sldLayoutId id="2147486304" r:id="rId7"/>
    <p:sldLayoutId id="2147486305" r:id="rId8"/>
    <p:sldLayoutId id="2147486306" r:id="rId9"/>
    <p:sldLayoutId id="2147486307" r:id="rId10"/>
    <p:sldLayoutId id="2147486308" r:id="rId11"/>
    <p:sldLayoutId id="2147486309" r:id="rId12"/>
    <p:sldLayoutId id="2147486393" r:id="rId13"/>
    <p:sldLayoutId id="2147486310" r:id="rId14"/>
    <p:sldLayoutId id="214748631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2560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05" name="Imagem 6" descr="borda_slid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m 6" descr="ìnpe_simbol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4" r:id="rId1"/>
    <p:sldLayoutId id="2147486312" r:id="rId2"/>
    <p:sldLayoutId id="2147486313" r:id="rId3"/>
    <p:sldLayoutId id="2147486314" r:id="rId4"/>
    <p:sldLayoutId id="2147486315" r:id="rId5"/>
    <p:sldLayoutId id="2147486316" r:id="rId6"/>
    <p:sldLayoutId id="2147486317" r:id="rId7"/>
    <p:sldLayoutId id="2147486318" r:id="rId8"/>
    <p:sldLayoutId id="2147486319" r:id="rId9"/>
    <p:sldLayoutId id="2147486320" r:id="rId10"/>
    <p:sldLayoutId id="2147486321" r:id="rId11"/>
    <p:sldLayoutId id="2147486322" r:id="rId12"/>
    <p:sldLayoutId id="2147486323" r:id="rId13"/>
    <p:sldLayoutId id="214748632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pt-B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27653" name="Picture 5" descr="inpe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95" r:id="rId1"/>
    <p:sldLayoutId id="2147486396" r:id="rId2"/>
    <p:sldLayoutId id="2147486325" r:id="rId3"/>
    <p:sldLayoutId id="2147486326" r:id="rId4"/>
    <p:sldLayoutId id="2147486327" r:id="rId5"/>
    <p:sldLayoutId id="2147486328" r:id="rId6"/>
    <p:sldLayoutId id="2147486329" r:id="rId7"/>
    <p:sldLayoutId id="2147486330" r:id="rId8"/>
    <p:sldLayoutId id="2147486331" r:id="rId9"/>
    <p:sldLayoutId id="2147486332" r:id="rId10"/>
    <p:sldLayoutId id="2147486333" r:id="rId11"/>
    <p:sldLayoutId id="21474863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4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072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7" r:id="rId1"/>
    <p:sldLayoutId id="2147486335" r:id="rId2"/>
    <p:sldLayoutId id="2147486336" r:id="rId3"/>
    <p:sldLayoutId id="2147486337" r:id="rId4"/>
    <p:sldLayoutId id="2147486338" r:id="rId5"/>
    <p:sldLayoutId id="2147486339" r:id="rId6"/>
    <p:sldLayoutId id="2147486340" r:id="rId7"/>
    <p:sldLayoutId id="2147486341" r:id="rId8"/>
    <p:sldLayoutId id="2147486342" r:id="rId9"/>
    <p:sldLayoutId id="2147486343" r:id="rId10"/>
    <p:sldLayoutId id="2147486344" r:id="rId11"/>
    <p:sldLayoutId id="2147486345" r:id="rId12"/>
    <p:sldLayoutId id="2147486346" r:id="rId13"/>
    <p:sldLayoutId id="2147486347" r:id="rId14"/>
    <p:sldLayoutId id="2147486348" r:id="rId15"/>
    <p:sldLayoutId id="2147486349" r:id="rId16"/>
    <p:sldLayoutId id="2147486350" r:id="rId17"/>
    <p:sldLayoutId id="2147486351" r:id="rId18"/>
    <p:sldLayoutId id="2147486352" r:id="rId19"/>
    <p:sldLayoutId id="2147486353" r:id="rId20"/>
    <p:sldLayoutId id="2147486354" r:id="rId21"/>
    <p:sldLayoutId id="2147486355" r:id="rId22"/>
    <p:sldLayoutId id="2147486356" r:id="rId23"/>
    <p:sldLayoutId id="2147486357" r:id="rId24"/>
    <p:sldLayoutId id="2147486358" r:id="rId25"/>
    <p:sldLayoutId id="2147486359" r:id="rId26"/>
    <p:sldLayoutId id="2147486360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277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773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98" r:id="rId1"/>
    <p:sldLayoutId id="2147486361" r:id="rId2"/>
    <p:sldLayoutId id="2147486362" r:id="rId3"/>
    <p:sldLayoutId id="2147486363" r:id="rId4"/>
    <p:sldLayoutId id="2147486364" r:id="rId5"/>
    <p:sldLayoutId id="2147486365" r:id="rId6"/>
    <p:sldLayoutId id="2147486366" r:id="rId7"/>
    <p:sldLayoutId id="2147486367" r:id="rId8"/>
    <p:sldLayoutId id="2147486368" r:id="rId9"/>
    <p:sldLayoutId id="2147486369" r:id="rId10"/>
    <p:sldLayoutId id="2147486370" r:id="rId11"/>
    <p:sldLayoutId id="2147486371" r:id="rId12"/>
    <p:sldLayoutId id="2147486372" r:id="rId13"/>
    <p:sldLayoutId id="2147486373" r:id="rId14"/>
    <p:sldLayoutId id="2147486374" r:id="rId15"/>
    <p:sldLayoutId id="2147486375" r:id="rId16"/>
    <p:sldLayoutId id="2147486376" r:id="rId17"/>
    <p:sldLayoutId id="2147486377" r:id="rId18"/>
    <p:sldLayoutId id="2147486378" r:id="rId19"/>
    <p:sldLayoutId id="2147486379" r:id="rId20"/>
    <p:sldLayoutId id="2147486380" r:id="rId21"/>
    <p:sldLayoutId id="2147486381" r:id="rId22"/>
    <p:sldLayoutId id="2147486382" r:id="rId23"/>
    <p:sldLayoutId id="2147486383" r:id="rId24"/>
    <p:sldLayoutId id="2147486384" r:id="rId25"/>
    <p:sldLayoutId id="2147486385" r:id="rId26"/>
    <p:sldLayoutId id="2147486386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0.jpe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9" Type="http://schemas.openxmlformats.org/officeDocument/2006/relationships/image" Target="../media/image51.jpeg"/><Relationship Id="rId10" Type="http://schemas.openxmlformats.org/officeDocument/2006/relationships/image" Target="../media/image52.jpeg"/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96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23.jpeg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751013"/>
            <a:ext cx="6019800" cy="2370137"/>
          </a:xfrm>
        </p:spPr>
        <p:txBody>
          <a:bodyPr/>
          <a:lstStyle/>
          <a:p>
            <a:r>
              <a:rPr lang="pt-BR" sz="3600" dirty="0" err="1" smtClean="0">
                <a:latin typeface="Calibri" charset="0"/>
              </a:rPr>
              <a:t>Prebisch’s</a:t>
            </a:r>
            <a:r>
              <a:rPr lang="pt-BR" sz="3600" dirty="0" smtClean="0">
                <a:latin typeface="Calibri" charset="0"/>
              </a:rPr>
              <a:t> </a:t>
            </a:r>
            <a:r>
              <a:rPr lang="pt-BR" sz="3600" dirty="0" err="1" smtClean="0">
                <a:latin typeface="Calibri" charset="0"/>
              </a:rPr>
              <a:t>paradox</a:t>
            </a:r>
            <a:r>
              <a:rPr lang="pt-BR" sz="3600" dirty="0" smtClean="0">
                <a:latin typeface="Calibri" charset="0"/>
              </a:rPr>
              <a:t> </a:t>
            </a:r>
            <a:r>
              <a:rPr lang="pt-BR" sz="3600" dirty="0" err="1" smtClean="0">
                <a:latin typeface="Calibri" charset="0"/>
              </a:rPr>
              <a:t>and</a:t>
            </a:r>
            <a:r>
              <a:rPr lang="pt-BR" sz="3600" dirty="0" smtClean="0">
                <a:latin typeface="Calibri" charset="0"/>
              </a:rPr>
              <a:t> </a:t>
            </a:r>
            <a:r>
              <a:rPr lang="pt-BR" sz="3600" dirty="0" err="1" smtClean="0">
                <a:latin typeface="Calibri" charset="0"/>
              </a:rPr>
              <a:t>the</a:t>
            </a:r>
            <a:r>
              <a:rPr lang="pt-BR" sz="3600" dirty="0" smtClean="0">
                <a:latin typeface="Calibri" charset="0"/>
              </a:rPr>
              <a:t> </a:t>
            </a:r>
            <a:r>
              <a:rPr lang="pt-BR" sz="3600" dirty="0" err="1" smtClean="0">
                <a:latin typeface="Calibri" charset="0"/>
              </a:rPr>
              <a:t>Capricorn</a:t>
            </a:r>
            <a:r>
              <a:rPr lang="pt-BR" sz="3600" dirty="0" smtClean="0">
                <a:latin typeface="Calibri" charset="0"/>
              </a:rPr>
              <a:t> </a:t>
            </a:r>
            <a:r>
              <a:rPr lang="pt-BR" sz="3600" dirty="0" err="1" smtClean="0">
                <a:latin typeface="Calibri" charset="0"/>
              </a:rPr>
              <a:t>triangle</a:t>
            </a:r>
            <a:r>
              <a:rPr lang="pt-BR" sz="3600" dirty="0" smtClean="0">
                <a:latin typeface="Calibri" charset="0"/>
              </a:rPr>
              <a:t>: S&amp;T for </a:t>
            </a:r>
            <a:r>
              <a:rPr lang="pt-BR" sz="3600" dirty="0" err="1" smtClean="0">
                <a:latin typeface="Calibri" charset="0"/>
              </a:rPr>
              <a:t>Brazil</a:t>
            </a:r>
            <a:r>
              <a:rPr lang="pt-BR" sz="3600" dirty="0" smtClean="0">
                <a:latin typeface="Calibri" charset="0"/>
              </a:rPr>
              <a:t> in 21st </a:t>
            </a:r>
            <a:r>
              <a:rPr lang="pt-BR" sz="3600" dirty="0" err="1" smtClean="0">
                <a:latin typeface="Calibri" charset="0"/>
              </a:rPr>
              <a:t>Century</a:t>
            </a:r>
            <a:endParaRPr lang="pt-BR" sz="3600" dirty="0">
              <a:latin typeface="Calibri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7513" y="4368800"/>
            <a:ext cx="6186487" cy="1677988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Gilberto Câmara</a:t>
            </a:r>
          </a:p>
          <a:p>
            <a:pPr eaLnBrk="1" hangingPunct="1">
              <a:defRPr/>
            </a:pP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National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</a:t>
            </a: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Institute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for Space </a:t>
            </a: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Research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(INPE)</a:t>
            </a:r>
          </a:p>
          <a:p>
            <a:pPr eaLnBrk="1" hangingPunct="1">
              <a:defRPr/>
            </a:pPr>
            <a:endParaRPr lang="pt-BR" sz="2800" b="1" dirty="0" smtClean="0">
              <a:solidFill>
                <a:schemeClr val="bg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73350" y="1073150"/>
            <a:ext cx="6470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sz="2400" b="1" dirty="0" smtClean="0">
                <a:solidFill>
                  <a:srgbClr val="00005E"/>
                </a:solidFill>
              </a:rPr>
              <a:t>Brazil-US: Partnership for 21</a:t>
            </a:r>
            <a:r>
              <a:rPr lang="en-US" sz="2400" b="1" baseline="30000" dirty="0" smtClean="0">
                <a:solidFill>
                  <a:srgbClr val="00005E"/>
                </a:solidFill>
              </a:rPr>
              <a:t>st</a:t>
            </a:r>
            <a:r>
              <a:rPr lang="en-US" sz="2400" b="1" dirty="0" smtClean="0">
                <a:solidFill>
                  <a:srgbClr val="00005E"/>
                </a:solidFill>
              </a:rPr>
              <a:t> Century</a:t>
            </a:r>
            <a:endParaRPr lang="pt-BR" sz="2400" b="1" dirty="0" smtClean="0">
              <a:solidFill>
                <a:srgbClr val="00005E"/>
              </a:solidFill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pt-BR" dirty="0" err="1" smtClean="0">
                <a:latin typeface="Calibri" charset="0"/>
              </a:rPr>
              <a:t>Prebisch’s</a:t>
            </a:r>
            <a:r>
              <a:rPr lang="pt-BR" dirty="0" smtClean="0">
                <a:latin typeface="Calibri" charset="0"/>
              </a:rPr>
              <a:t>  (</a:t>
            </a:r>
            <a:r>
              <a:rPr lang="pt-BR" dirty="0" err="1" smtClean="0">
                <a:latin typeface="Calibri" charset="0"/>
              </a:rPr>
              <a:t>and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many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others</a:t>
            </a:r>
            <a:r>
              <a:rPr lang="pt-BR" dirty="0" smtClean="0">
                <a:latin typeface="Calibri" charset="0"/>
              </a:rPr>
              <a:t>'...) </a:t>
            </a:r>
            <a:r>
              <a:rPr lang="pt-BR" dirty="0" err="1" smtClean="0">
                <a:latin typeface="Calibri" charset="0"/>
              </a:rPr>
              <a:t>paradox</a:t>
            </a:r>
            <a:endParaRPr lang="pt-BR" dirty="0">
              <a:latin typeface="Calibri" charset="0"/>
            </a:endParaRPr>
          </a:p>
        </p:txBody>
      </p:sp>
      <p:pic>
        <p:nvPicPr>
          <p:cNvPr id="5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1800199" cy="22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521178"/>
            <a:ext cx="3456384" cy="222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438699"/>
            <a:ext cx="3492432" cy="23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268760"/>
            <a:ext cx="3085976" cy="2177987"/>
          </a:xfrm>
          <a:prstGeom prst="rect">
            <a:avLst/>
          </a:prstGeom>
        </p:spPr>
      </p:pic>
      <p:sp>
        <p:nvSpPr>
          <p:cNvPr id="39939" name="Retângulo 3"/>
          <p:cNvSpPr>
            <a:spLocks noChangeArrowheads="1"/>
          </p:cNvSpPr>
          <p:nvPr/>
        </p:nvSpPr>
        <p:spPr bwMode="auto">
          <a:xfrm>
            <a:off x="755576" y="3140968"/>
            <a:ext cx="8034337" cy="1384995"/>
          </a:xfrm>
          <a:prstGeom prst="rect">
            <a:avLst/>
          </a:prstGeom>
          <a:solidFill>
            <a:srgbClr val="D0D0E3">
              <a:alpha val="82000"/>
            </a:srgbClr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As import substitution created an industry without local R &amp; D,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opportunities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for the Brazilian S &amp; T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are linked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to the new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natural knowledge economy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6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55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6283325" y="0"/>
            <a:ext cx="2860675" cy="461963"/>
          </a:xfrm>
          <a:prstGeom prst="rect">
            <a:avLst/>
          </a:prstGeom>
          <a:solidFill>
            <a:srgbClr val="C9D6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Nature, 29 July 2010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710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475" y="4064000"/>
            <a:ext cx="4010526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2" y="1271588"/>
            <a:ext cx="4050213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0" name="Group 6"/>
          <p:cNvGrpSpPr>
            <a:grpSpLocks/>
          </p:cNvGrpSpPr>
          <p:nvPr/>
        </p:nvGrpSpPr>
        <p:grpSpPr bwMode="auto">
          <a:xfrm>
            <a:off x="454526" y="1086102"/>
            <a:ext cx="4104105" cy="417512"/>
            <a:chOff x="0" y="0"/>
            <a:chExt cx="2416" cy="263"/>
          </a:xfrm>
        </p:grpSpPr>
        <p:sp>
          <p:nvSpPr>
            <p:cNvPr id="47123" name="Rectangle 7"/>
            <p:cNvSpPr>
              <a:spLocks/>
            </p:cNvSpPr>
            <p:nvPr/>
          </p:nvSpPr>
          <p:spPr bwMode="auto">
            <a:xfrm>
              <a:off x="2" y="0"/>
              <a:ext cx="2412" cy="263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sz="1800" dirty="0">
                <a:latin typeface="Calibri"/>
                <a:cs typeface="Calibri"/>
              </a:endParaRPr>
            </a:p>
          </p:txBody>
        </p:sp>
        <p:sp>
          <p:nvSpPr>
            <p:cNvPr id="47124" name="Rectangle 8"/>
            <p:cNvSpPr>
              <a:spLocks/>
            </p:cNvSpPr>
            <p:nvPr/>
          </p:nvSpPr>
          <p:spPr bwMode="auto">
            <a:xfrm>
              <a:off x="0" y="11"/>
              <a:ext cx="241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lnSpc>
                  <a:spcPct val="90000"/>
                </a:lnSpc>
              </a:pPr>
              <a:r>
                <a:rPr lang="en-US" sz="1800" dirty="0" smtClean="0">
                  <a:solidFill>
                    <a:srgbClr val="000066"/>
                  </a:solidFill>
                  <a:latin typeface="Calibri"/>
                  <a:cs typeface="Calibri"/>
                  <a:sym typeface="Calibri Bold" charset="0"/>
                </a:rPr>
                <a:t>World leader in environmental monitoring</a:t>
              </a:r>
              <a:endParaRPr lang="en-US" sz="1800" dirty="0">
                <a:solidFill>
                  <a:srgbClr val="000066"/>
                </a:solidFill>
                <a:latin typeface="Calibri"/>
                <a:cs typeface="Calibri"/>
                <a:sym typeface="Calibri Bold" charset="0"/>
              </a:endParaRPr>
            </a:p>
          </p:txBody>
        </p:sp>
      </p:grpSp>
      <p:grpSp>
        <p:nvGrpSpPr>
          <p:cNvPr id="47111" name="Group 9"/>
          <p:cNvGrpSpPr>
            <a:grpSpLocks/>
          </p:cNvGrpSpPr>
          <p:nvPr/>
        </p:nvGrpSpPr>
        <p:grpSpPr bwMode="auto">
          <a:xfrm>
            <a:off x="6210300" y="6481763"/>
            <a:ext cx="2933700" cy="376237"/>
            <a:chOff x="0" y="0"/>
            <a:chExt cx="1848" cy="237"/>
          </a:xfrm>
        </p:grpSpPr>
        <p:sp>
          <p:nvSpPr>
            <p:cNvPr id="47121" name="Rectangle 10"/>
            <p:cNvSpPr>
              <a:spLocks/>
            </p:cNvSpPr>
            <p:nvPr/>
          </p:nvSpPr>
          <p:spPr bwMode="auto">
            <a:xfrm>
              <a:off x="0" y="0"/>
              <a:ext cx="1848" cy="237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22" name="Rectangle 11"/>
            <p:cNvSpPr>
              <a:spLocks/>
            </p:cNvSpPr>
            <p:nvPr/>
          </p:nvSpPr>
          <p:spPr bwMode="auto">
            <a:xfrm>
              <a:off x="0" y="0"/>
              <a:ext cx="184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>
                <a:lnSpc>
                  <a:spcPct val="90000"/>
                </a:lnSpc>
              </a:pPr>
              <a:r>
                <a:rPr lang="en-US" sz="1800">
                  <a:solidFill>
                    <a:srgbClr val="000066"/>
                  </a:solidFill>
                  <a:latin typeface="Calibri Bold" charset="0"/>
                  <a:cs typeface="Calibri Bold" charset="0"/>
                  <a:sym typeface="Calibri Bold" charset="0"/>
                </a:rPr>
                <a:t>46% of energy is renewable</a:t>
              </a:r>
            </a:p>
          </p:txBody>
        </p:sp>
      </p:grpSp>
      <p:sp>
        <p:nvSpPr>
          <p:cNvPr id="47112" name="Rectangle 12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Brazil: a natural knowledge economy</a:t>
            </a:r>
          </a:p>
        </p:txBody>
      </p:sp>
      <p:pic>
        <p:nvPicPr>
          <p:cNvPr id="47113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6737" y="1122948"/>
            <a:ext cx="4037263" cy="278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4" name="Group 14"/>
          <p:cNvGrpSpPr>
            <a:grpSpLocks/>
          </p:cNvGrpSpPr>
          <p:nvPr/>
        </p:nvGrpSpPr>
        <p:grpSpPr bwMode="auto">
          <a:xfrm>
            <a:off x="6007100" y="1108994"/>
            <a:ext cx="3136900" cy="439737"/>
            <a:chOff x="0" y="0"/>
            <a:chExt cx="1976" cy="277"/>
          </a:xfrm>
        </p:grpSpPr>
        <p:sp>
          <p:nvSpPr>
            <p:cNvPr id="47119" name="Rectangle 15"/>
            <p:cNvSpPr>
              <a:spLocks/>
            </p:cNvSpPr>
            <p:nvPr/>
          </p:nvSpPr>
          <p:spPr bwMode="auto">
            <a:xfrm>
              <a:off x="1" y="0"/>
              <a:ext cx="1974" cy="277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20" name="Rectangle 16"/>
            <p:cNvSpPr>
              <a:spLocks/>
            </p:cNvSpPr>
            <p:nvPr/>
          </p:nvSpPr>
          <p:spPr bwMode="auto">
            <a:xfrm>
              <a:off x="0" y="18"/>
              <a:ext cx="197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1800">
                  <a:solidFill>
                    <a:srgbClr val="000066"/>
                  </a:solidFill>
                  <a:latin typeface="Calibri Bold" charset="0"/>
                  <a:cs typeface="Calibri Bold" charset="0"/>
                  <a:sym typeface="Calibri Bold" charset="0"/>
                </a:rPr>
                <a:t>Best technology in biofuels </a:t>
              </a:r>
            </a:p>
          </p:txBody>
        </p:sp>
      </p:grpSp>
      <p:pic>
        <p:nvPicPr>
          <p:cNvPr id="47115" name="Picture 1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4106863"/>
            <a:ext cx="4037764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6" name="Group 18"/>
          <p:cNvGrpSpPr>
            <a:grpSpLocks/>
          </p:cNvGrpSpPr>
          <p:nvPr/>
        </p:nvGrpSpPr>
        <p:grpSpPr bwMode="auto">
          <a:xfrm>
            <a:off x="449263" y="6440488"/>
            <a:ext cx="3842000" cy="417512"/>
            <a:chOff x="0" y="0"/>
            <a:chExt cx="2296" cy="263"/>
          </a:xfrm>
        </p:grpSpPr>
        <p:sp>
          <p:nvSpPr>
            <p:cNvPr id="47117" name="Rectangle 19"/>
            <p:cNvSpPr>
              <a:spLocks/>
            </p:cNvSpPr>
            <p:nvPr/>
          </p:nvSpPr>
          <p:spPr bwMode="auto">
            <a:xfrm>
              <a:off x="1" y="0"/>
              <a:ext cx="2294" cy="263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118" name="Rectangle 20"/>
            <p:cNvSpPr>
              <a:spLocks/>
            </p:cNvSpPr>
            <p:nvPr/>
          </p:nvSpPr>
          <p:spPr bwMode="auto">
            <a:xfrm>
              <a:off x="0" y="11"/>
              <a:ext cx="229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 algn="ctr"/>
              <a:r>
                <a:rPr lang="en-US" sz="1800">
                  <a:solidFill>
                    <a:srgbClr val="000066"/>
                  </a:solidFill>
                  <a:latin typeface="Calibri Bold" charset="0"/>
                  <a:cs typeface="Calibri Bold" charset="0"/>
                  <a:sym typeface="Calibri Bold" charset="0"/>
                </a:rPr>
                <a:t>World leader in tropical agriculture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402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427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>
                <a:latin typeface="Calibri" charset="0"/>
              </a:rPr>
              <a:t>Prebisch´s paradox</a:t>
            </a:r>
          </a:p>
        </p:txBody>
      </p:sp>
      <p:pic>
        <p:nvPicPr>
          <p:cNvPr id="5427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26431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1214438"/>
            <a:ext cx="56340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7"/>
          <p:cNvSpPr>
            <a:spLocks/>
          </p:cNvSpPr>
          <p:nvPr/>
        </p:nvSpPr>
        <p:spPr bwMode="auto">
          <a:xfrm>
            <a:off x="6072188" y="5000625"/>
            <a:ext cx="3084512" cy="338138"/>
          </a:xfrm>
          <a:prstGeom prst="rect">
            <a:avLst/>
          </a:prstGeom>
          <a:solidFill>
            <a:srgbClr val="E8E8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6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source: CH Brito Cruz (FAPESP)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573088" y="5546725"/>
            <a:ext cx="8299450" cy="8318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2400">
                <a:solidFill>
                  <a:srgbClr val="000066"/>
                </a:solidFill>
                <a:latin typeface="Calibri" charset="0"/>
                <a:cs typeface="Calibri" charset="0"/>
                <a:sym typeface="Calibri" charset="0"/>
              </a:rPr>
              <a:t>Brazil´s natural knowledge economy offers more opportunities for internal R&amp;D than our manufacturing industry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4"/>
          <p:cNvSpPr>
            <a:spLocks noGrp="1" noChangeArrowheads="1"/>
          </p:cNvSpPr>
          <p:nvPr>
            <p:ph type="title"/>
          </p:nvPr>
        </p:nvSpPr>
        <p:spPr>
          <a:xfrm>
            <a:off x="695325" y="344488"/>
            <a:ext cx="8448675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Brazilian science and the Capricorn triangle</a:t>
            </a:r>
          </a:p>
        </p:txBody>
      </p:sp>
      <p:sp>
        <p:nvSpPr>
          <p:cNvPr id="60418" name="Line 5"/>
          <p:cNvSpPr>
            <a:spLocks noChangeShapeType="1"/>
          </p:cNvSpPr>
          <p:nvPr/>
        </p:nvSpPr>
        <p:spPr bwMode="auto">
          <a:xfrm>
            <a:off x="1738313" y="5111750"/>
            <a:ext cx="5791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9" name="Line 6"/>
          <p:cNvSpPr>
            <a:spLocks noChangeShapeType="1"/>
          </p:cNvSpPr>
          <p:nvPr/>
        </p:nvSpPr>
        <p:spPr bwMode="auto">
          <a:xfrm flipV="1">
            <a:off x="1738313" y="1111250"/>
            <a:ext cx="0" cy="398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0" name="Text Box 13"/>
          <p:cNvSpPr txBox="1">
            <a:spLocks noChangeArrowheads="1"/>
          </p:cNvSpPr>
          <p:nvPr/>
        </p:nvSpPr>
        <p:spPr bwMode="auto">
          <a:xfrm rot="5400000" flipH="1" flipV="1">
            <a:off x="921544" y="2507456"/>
            <a:ext cx="51435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b" anchorCtr="1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External</a:t>
            </a:r>
          </a:p>
          <a:p>
            <a:pPr algn="ctr"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Agenda </a:t>
            </a:r>
          </a:p>
        </p:txBody>
      </p:sp>
      <p:sp>
        <p:nvSpPr>
          <p:cNvPr id="60421" name="Triângulo retângulo 19"/>
          <p:cNvSpPr>
            <a:spLocks noChangeArrowheads="1"/>
          </p:cNvSpPr>
          <p:nvPr/>
        </p:nvSpPr>
        <p:spPr bwMode="auto">
          <a:xfrm>
            <a:off x="1785938" y="1714500"/>
            <a:ext cx="3929062" cy="3357563"/>
          </a:xfrm>
          <a:prstGeom prst="rtTriangle">
            <a:avLst/>
          </a:prstGeom>
          <a:gradFill rotWithShape="1">
            <a:gsLst>
              <a:gs pos="0">
                <a:srgbClr val="CC9900"/>
              </a:gs>
              <a:gs pos="34000">
                <a:srgbClr val="CC9900"/>
              </a:gs>
              <a:gs pos="64999">
                <a:srgbClr val="F0EBD5"/>
              </a:gs>
              <a:gs pos="100000">
                <a:srgbClr val="D1C39F"/>
              </a:gs>
            </a:gsLst>
            <a:lin ang="27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4356100" y="3617913"/>
            <a:ext cx="2624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Ecology and Environment</a:t>
            </a:r>
          </a:p>
        </p:txBody>
      </p:sp>
      <p:sp>
        <p:nvSpPr>
          <p:cNvPr id="60423" name="Text Box 9"/>
          <p:cNvSpPr txBox="1">
            <a:spLocks noChangeArrowheads="1"/>
          </p:cNvSpPr>
          <p:nvPr/>
        </p:nvSpPr>
        <p:spPr bwMode="auto">
          <a:xfrm>
            <a:off x="3348038" y="2736850"/>
            <a:ext cx="132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Engineering</a:t>
            </a:r>
          </a:p>
        </p:txBody>
      </p:sp>
      <p:sp>
        <p:nvSpPr>
          <p:cNvPr id="60424" name="Text Box 9"/>
          <p:cNvSpPr txBox="1">
            <a:spLocks noChangeArrowheads="1"/>
          </p:cNvSpPr>
          <p:nvPr/>
        </p:nvSpPr>
        <p:spPr bwMode="auto">
          <a:xfrm>
            <a:off x="5572125" y="4500563"/>
            <a:ext cx="2071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Agriculture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924300" y="3178175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Chemistry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4929188" y="4059238"/>
            <a:ext cx="164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Tropical Health</a:t>
            </a:r>
          </a:p>
        </p:txBody>
      </p:sp>
      <p:sp>
        <p:nvSpPr>
          <p:cNvPr id="60427" name="Text Box 9"/>
          <p:cNvSpPr txBox="1">
            <a:spLocks noChangeArrowheads="1"/>
          </p:cNvSpPr>
          <p:nvPr/>
        </p:nvSpPr>
        <p:spPr bwMode="auto">
          <a:xfrm>
            <a:off x="1835150" y="1412875"/>
            <a:ext cx="1446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Mathematics</a:t>
            </a:r>
          </a:p>
        </p:txBody>
      </p:sp>
      <p:sp>
        <p:nvSpPr>
          <p:cNvPr id="60428" name="Text Box 9"/>
          <p:cNvSpPr txBox="1">
            <a:spLocks noChangeArrowheads="1"/>
          </p:cNvSpPr>
          <p:nvPr/>
        </p:nvSpPr>
        <p:spPr bwMode="auto">
          <a:xfrm>
            <a:off x="2381250" y="18542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Physics</a:t>
            </a:r>
          </a:p>
        </p:txBody>
      </p:sp>
      <p:sp>
        <p:nvSpPr>
          <p:cNvPr id="60429" name="Text Box 9"/>
          <p:cNvSpPr txBox="1">
            <a:spLocks noChangeArrowheads="1"/>
          </p:cNvSpPr>
          <p:nvPr/>
        </p:nvSpPr>
        <p:spPr bwMode="auto">
          <a:xfrm>
            <a:off x="2771775" y="2295525"/>
            <a:ext cx="191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Computer Science</a:t>
            </a:r>
          </a:p>
        </p:txBody>
      </p:sp>
      <p:sp>
        <p:nvSpPr>
          <p:cNvPr id="60430" name="Text Box 12"/>
          <p:cNvSpPr txBox="1">
            <a:spLocks noChangeArrowheads="1"/>
          </p:cNvSpPr>
          <p:nvPr/>
        </p:nvSpPr>
        <p:spPr bwMode="auto">
          <a:xfrm>
            <a:off x="1714500" y="5214938"/>
            <a:ext cx="1922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000066"/>
                </a:solidFill>
                <a:latin typeface="Calibri" charset="0"/>
              </a:rPr>
              <a:t> Internal agenda</a:t>
            </a:r>
          </a:p>
        </p:txBody>
      </p:sp>
      <p:cxnSp>
        <p:nvCxnSpPr>
          <p:cNvPr id="60431" name="Conector reto 29"/>
          <p:cNvCxnSpPr>
            <a:cxnSpLocks noChangeShapeType="1"/>
            <a:stCxn id="60421" idx="4"/>
          </p:cNvCxnSpPr>
          <p:nvPr/>
        </p:nvCxnSpPr>
        <p:spPr bwMode="auto">
          <a:xfrm rot="16200000" flipH="1">
            <a:off x="5607844" y="5179219"/>
            <a:ext cx="214312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2" name="Text Box 12"/>
          <p:cNvSpPr txBox="1">
            <a:spLocks noChangeArrowheads="1"/>
          </p:cNvSpPr>
          <p:nvPr/>
        </p:nvSpPr>
        <p:spPr bwMode="auto">
          <a:xfrm>
            <a:off x="5715000" y="5143500"/>
            <a:ext cx="703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sp>
        <p:nvSpPr>
          <p:cNvPr id="60433" name="Text Box 12"/>
          <p:cNvSpPr txBox="1">
            <a:spLocks noChangeArrowheads="1"/>
          </p:cNvSpPr>
          <p:nvPr/>
        </p:nvSpPr>
        <p:spPr bwMode="auto">
          <a:xfrm>
            <a:off x="1071563" y="1357313"/>
            <a:ext cx="70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 b="1">
                <a:solidFill>
                  <a:srgbClr val="000066"/>
                </a:solidFill>
                <a:latin typeface="Calibri" charset="0"/>
              </a:rPr>
              <a:t>100%</a:t>
            </a:r>
          </a:p>
        </p:txBody>
      </p:sp>
      <p:graphicFrame>
        <p:nvGraphicFramePr>
          <p:cNvPr id="20" name="Tabela 19"/>
          <p:cNvGraphicFramePr>
            <a:graphicFrameLocks noGrp="1"/>
          </p:cNvGraphicFramePr>
          <p:nvPr/>
        </p:nvGraphicFramePr>
        <p:xfrm>
          <a:off x="7812088" y="1268413"/>
          <a:ext cx="720725" cy="378618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20725"/>
              </a:tblGrid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1,3%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89754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EE4A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1,8%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FCBA14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2,7%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3,0%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  <a:tr h="470919">
                <a:tc>
                  <a:txBody>
                    <a:bodyPr/>
                    <a:lstStyle/>
                    <a:p>
                      <a:pPr algn="ctr"/>
                      <a:r>
                        <a:rPr lang="pt-BR" sz="1600" b="1" i="0" baseline="0" dirty="0" smtClean="0"/>
                        <a:t>5,4%</a:t>
                      </a:r>
                      <a:endParaRPr lang="pt-BR" sz="1600" b="1" i="0" baseline="0" dirty="0"/>
                    </a:p>
                  </a:txBody>
                  <a:tcPr marL="91522" marR="91522">
                    <a:solidFill>
                      <a:srgbClr val="AE7D02"/>
                    </a:solidFill>
                  </a:tcPr>
                </a:tc>
              </a:tr>
            </a:tbl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971550" y="5876925"/>
            <a:ext cx="7715250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  <a:defRPr/>
            </a:pP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The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</a:rPr>
              <a:t>areas</a:t>
            </a: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</a:rPr>
              <a:t>greatest</a:t>
            </a: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</a:rPr>
              <a:t>production</a:t>
            </a: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</a:rPr>
              <a:t>of</a:t>
            </a: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</a:rPr>
              <a:t>Brazilian</a:t>
            </a: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</a:rPr>
              <a:t>science</a:t>
            </a: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smtClean="0">
                <a:solidFill>
                  <a:srgbClr val="00005E"/>
                </a:solidFill>
                <a:latin typeface="Calibri" charset="0"/>
              </a:rPr>
              <a:t>are </a:t>
            </a:r>
            <a:r>
              <a:rPr lang="pt-BR" sz="2400" dirty="0" err="1" smtClean="0">
                <a:solidFill>
                  <a:srgbClr val="00005E"/>
                </a:solidFill>
                <a:latin typeface="Calibri" charset="0"/>
              </a:rPr>
              <a:t>linked</a:t>
            </a:r>
            <a:r>
              <a:rPr lang="pt-BR" sz="2400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 smtClean="0">
                <a:solidFill>
                  <a:srgbClr val="00005E"/>
                </a:solidFill>
                <a:latin typeface="Calibri" charset="0"/>
              </a:rPr>
              <a:t>to</a:t>
            </a:r>
            <a:r>
              <a:rPr lang="pt-BR" sz="2400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</a:rPr>
              <a:t>the</a:t>
            </a:r>
            <a:r>
              <a:rPr lang="pt-BR" sz="2400" dirty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smtClean="0">
                <a:solidFill>
                  <a:srgbClr val="00005E"/>
                </a:solidFill>
                <a:latin typeface="Calibri" charset="0"/>
              </a:rPr>
              <a:t>natural </a:t>
            </a:r>
            <a:r>
              <a:rPr lang="pt-BR" sz="2400" dirty="0" err="1" smtClean="0">
                <a:solidFill>
                  <a:srgbClr val="00005E"/>
                </a:solidFill>
                <a:latin typeface="Calibri" charset="0"/>
              </a:rPr>
              <a:t>knowledge</a:t>
            </a:r>
            <a:r>
              <a:rPr lang="pt-BR" sz="2400" dirty="0" smtClean="0">
                <a:solidFill>
                  <a:srgbClr val="00005E"/>
                </a:solidFill>
                <a:latin typeface="Calibri" charset="0"/>
              </a:rPr>
              <a:t> </a:t>
            </a:r>
            <a:r>
              <a:rPr lang="pt-BR" sz="2400" dirty="0" err="1" smtClean="0">
                <a:solidFill>
                  <a:srgbClr val="00005E"/>
                </a:solidFill>
                <a:latin typeface="Calibri" charset="0"/>
              </a:rPr>
              <a:t>economy</a:t>
            </a:r>
            <a:endParaRPr lang="pt-BR" sz="2400" dirty="0" smtClean="0">
              <a:solidFill>
                <a:srgbClr val="00005E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ítulo 1"/>
          <p:cNvSpPr>
            <a:spLocks noGrp="1"/>
          </p:cNvSpPr>
          <p:nvPr>
            <p:ph type="title"/>
          </p:nvPr>
        </p:nvSpPr>
        <p:spPr>
          <a:xfrm>
            <a:off x="714375" y="346318"/>
            <a:ext cx="8153400" cy="833438"/>
          </a:xfrm>
        </p:spPr>
        <p:txBody>
          <a:bodyPr/>
          <a:lstStyle/>
          <a:p>
            <a:r>
              <a:rPr lang="pt-BR" dirty="0" err="1">
                <a:latin typeface="Calibri" charset="0"/>
                <a:ea typeface="ＭＳ Ｐゴシック" charset="0"/>
                <a:cs typeface="ＭＳ Ｐゴシック" charset="0"/>
              </a:rPr>
              <a:t>Challenge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Biotechnology</a:t>
            </a: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pt-BR" dirty="0" smtClean="0">
                <a:latin typeface="Calibri" charset="0"/>
                <a:ea typeface="ＭＳ Ｐゴシック" charset="0"/>
                <a:cs typeface="ＭＳ Ｐゴシック" charset="0"/>
              </a:rPr>
              <a:t>for </a:t>
            </a:r>
            <a:r>
              <a:rPr lang="pt-BR" dirty="0" err="1" smtClean="0">
                <a:latin typeface="Calibri" charset="0"/>
                <a:ea typeface="ＭＳ Ｐゴシック" charset="0"/>
                <a:cs typeface="ＭＳ Ｐゴシック" charset="0"/>
              </a:rPr>
              <a:t>agriculture</a:t>
            </a:r>
            <a:endParaRPr lang="pt-B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Retângulo 5"/>
          <p:cNvSpPr>
            <a:spLocks noChangeArrowheads="1"/>
          </p:cNvSpPr>
          <p:nvPr/>
        </p:nvSpPr>
        <p:spPr bwMode="auto">
          <a:xfrm>
            <a:off x="834881" y="6174333"/>
            <a:ext cx="8162066" cy="52322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Genetically-modified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,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virus-resistant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beans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(EMBRAPA)  </a:t>
            </a:r>
            <a:endParaRPr lang="pt-BR" sz="28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9" y="1347516"/>
            <a:ext cx="3715807" cy="2732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12" y="1308104"/>
            <a:ext cx="4601425" cy="153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858" y="2820799"/>
            <a:ext cx="5056883" cy="134162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854" y="4220004"/>
            <a:ext cx="5261950" cy="15768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Challenge: renewable energy technology</a:t>
            </a:r>
          </a:p>
        </p:txBody>
      </p:sp>
      <p:sp>
        <p:nvSpPr>
          <p:cNvPr id="64514" name="Retângulo 6"/>
          <p:cNvSpPr>
            <a:spLocks noChangeArrowheads="1"/>
          </p:cNvSpPr>
          <p:nvPr/>
        </p:nvSpPr>
        <p:spPr bwMode="auto">
          <a:xfrm>
            <a:off x="1214438" y="5857875"/>
            <a:ext cx="742950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Production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of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>
                <a:solidFill>
                  <a:srgbClr val="000066"/>
                </a:solidFill>
                <a:latin typeface="Calibri" charset="0"/>
                <a:cs typeface="Calibri" charset="0"/>
              </a:rPr>
              <a:t>s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econd</a:t>
            </a:r>
            <a:r>
              <a:rPr lang="pt-BR" sz="2800" dirty="0" err="1">
                <a:solidFill>
                  <a:srgbClr val="000066"/>
                </a:solidFill>
                <a:latin typeface="Calibri" charset="0"/>
                <a:cs typeface="Calibri" charset="0"/>
              </a:rPr>
              <a:t>-generation</a:t>
            </a:r>
            <a:r>
              <a:rPr lang="pt-BR" sz="28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>
                <a:solidFill>
                  <a:srgbClr val="000066"/>
                </a:solidFill>
                <a:latin typeface="Calibri" charset="0"/>
                <a:cs typeface="Calibri" charset="0"/>
              </a:rPr>
              <a:t>ethanol</a:t>
            </a:r>
            <a:endParaRPr lang="pt-BR" sz="28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428750"/>
            <a:ext cx="3436938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capa da edi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571625"/>
            <a:ext cx="30003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2857500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Fonte: CH Brito Cruz,  FAPESP</a:t>
            </a:r>
            <a:endParaRPr lang="en-US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ítulo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8153400" cy="833438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Challenge: space technology for sustainable development</a:t>
            </a:r>
          </a:p>
        </p:txBody>
      </p:sp>
      <p:sp>
        <p:nvSpPr>
          <p:cNvPr id="65538" name="Retângulo 6"/>
          <p:cNvSpPr>
            <a:spLocks noChangeArrowheads="1"/>
          </p:cNvSpPr>
          <p:nvPr/>
        </p:nvSpPr>
        <p:spPr bwMode="auto">
          <a:xfrm>
            <a:off x="1219701" y="5349625"/>
            <a:ext cx="7429500" cy="138499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800" dirty="0" err="1">
                <a:solidFill>
                  <a:srgbClr val="000066"/>
                </a:solidFill>
                <a:latin typeface="Calibri" charset="0"/>
                <a:cs typeface="Calibri" charset="0"/>
              </a:rPr>
              <a:t>Monitoring</a:t>
            </a:r>
            <a:r>
              <a:rPr lang="pt-BR" sz="28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>
                <a:solidFill>
                  <a:srgbClr val="000066"/>
                </a:solidFill>
                <a:latin typeface="Calibri" charset="0"/>
                <a:cs typeface="Calibri" charset="0"/>
              </a:rPr>
              <a:t>land</a:t>
            </a:r>
            <a:r>
              <a:rPr lang="pt-BR" sz="28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>
                <a:solidFill>
                  <a:srgbClr val="000066"/>
                </a:solidFill>
                <a:latin typeface="Calibri" charset="0"/>
                <a:cs typeface="Calibri" charset="0"/>
              </a:rPr>
              <a:t>change</a:t>
            </a:r>
            <a:r>
              <a:rPr lang="pt-BR" sz="2800" dirty="0">
                <a:solidFill>
                  <a:srgbClr val="000066"/>
                </a:solidFill>
                <a:latin typeface="Calibri" charset="0"/>
                <a:cs typeface="Calibri" charset="0"/>
              </a:rPr>
              <a:t> in </a:t>
            </a:r>
            <a:r>
              <a:rPr lang="pt-BR" sz="2800" dirty="0" err="1">
                <a:solidFill>
                  <a:srgbClr val="000066"/>
                </a:solidFill>
                <a:latin typeface="Calibri" charset="0"/>
                <a:cs typeface="Calibri" charset="0"/>
              </a:rPr>
              <a:t>Brazil</a:t>
            </a:r>
            <a:r>
              <a:rPr lang="pt-BR" sz="28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>
                <a:solidFill>
                  <a:srgbClr val="000066"/>
                </a:solidFill>
                <a:latin typeface="Calibri" charset="0"/>
                <a:cs typeface="Calibri" charset="0"/>
              </a:rPr>
              <a:t>by</a:t>
            </a:r>
            <a:r>
              <a:rPr lang="pt-BR" sz="2800" dirty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satellites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: </a:t>
            </a:r>
          </a:p>
          <a:p>
            <a:pPr algn="ctr"/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Amazon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deforestation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cut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by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300% (2004-2010)</a:t>
            </a:r>
          </a:p>
          <a:p>
            <a:pPr algn="ctr"/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Pioneering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use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of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8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Innovation</a:t>
            </a:r>
            <a:r>
              <a:rPr lang="pt-BR" sz="28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Law </a:t>
            </a:r>
            <a:endParaRPr lang="pt-BR" sz="2800" dirty="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pic>
        <p:nvPicPr>
          <p:cNvPr id="65539" name="Imagem 9" descr="amazonia_desmatamento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72286"/>
            <a:ext cx="4500562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Imagem 10" descr="cbers3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697789"/>
            <a:ext cx="3878263" cy="248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799" y="285249"/>
            <a:ext cx="8458201" cy="887413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Challenge: technology for oil and gas exploration</a:t>
            </a:r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37" y="1740221"/>
            <a:ext cx="3678220" cy="3210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8550" y="5683655"/>
            <a:ext cx="8167645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Synthetic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iamonds drills for 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oil extraction in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pre</a:t>
            </a:r>
            <a:r>
              <a:rPr lang="en-US" sz="2600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-salt </a:t>
            </a: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layer (developed at INPE).</a:t>
            </a:r>
            <a:endParaRPr lang="en-US" sz="2600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92" y="1757658"/>
            <a:ext cx="4827608" cy="320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5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0999"/>
            <a:ext cx="8153400" cy="865375"/>
          </a:xfrm>
        </p:spPr>
        <p:txBody>
          <a:bodyPr/>
          <a:lstStyle/>
          <a:p>
            <a:r>
              <a:rPr lang="pt-BR" dirty="0" err="1" smtClean="0">
                <a:latin typeface="Calibri" charset="0"/>
              </a:rPr>
              <a:t>Interdisciplinary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research</a:t>
            </a:r>
            <a:r>
              <a:rPr lang="pt-BR" dirty="0" smtClean="0">
                <a:latin typeface="Calibri" charset="0"/>
              </a:rPr>
              <a:t>: </a:t>
            </a:r>
            <a:r>
              <a:rPr lang="pt-BR" dirty="0" err="1" smtClean="0">
                <a:latin typeface="Calibri" charset="0"/>
              </a:rPr>
              <a:t>hallmark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of</a:t>
            </a:r>
            <a:r>
              <a:rPr lang="pt-BR" dirty="0" smtClean="0">
                <a:latin typeface="Calibri" charset="0"/>
              </a:rPr>
              <a:t> joint US-</a:t>
            </a:r>
            <a:r>
              <a:rPr lang="pt-BR" dirty="0" err="1" smtClean="0">
                <a:latin typeface="Calibri" charset="0"/>
              </a:rPr>
              <a:t>Brazil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research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programmes</a:t>
            </a:r>
            <a:r>
              <a:rPr lang="pt-BR" dirty="0" smtClean="0">
                <a:latin typeface="Calibri" charset="0"/>
              </a:rPr>
              <a:t>?  </a:t>
            </a:r>
            <a:endParaRPr lang="en-US" dirty="0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5184" y="1764845"/>
            <a:ext cx="8268530" cy="3653821"/>
            <a:chOff x="585184" y="1764846"/>
            <a:chExt cx="8462962" cy="3600450"/>
          </a:xfrm>
        </p:grpSpPr>
        <p:sp>
          <p:nvSpPr>
            <p:cNvPr id="11268" name="AutoShape 5"/>
            <p:cNvSpPr>
              <a:spLocks noChangeArrowheads="1"/>
            </p:cNvSpPr>
            <p:nvPr/>
          </p:nvSpPr>
          <p:spPr bwMode="auto">
            <a:xfrm flipH="1">
              <a:off x="585184" y="2031546"/>
              <a:ext cx="2254250" cy="1606550"/>
            </a:xfrm>
            <a:prstGeom prst="cloudCallout">
              <a:avLst>
                <a:gd name="adj1" fmla="val -47324"/>
                <a:gd name="adj2" fmla="val 2924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69" name="Picture 6" descr="PE01561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8134" y="3031671"/>
              <a:ext cx="3529012" cy="227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AutoShape 7"/>
            <p:cNvSpPr>
              <a:spLocks noChangeArrowheads="1"/>
            </p:cNvSpPr>
            <p:nvPr/>
          </p:nvSpPr>
          <p:spPr bwMode="auto">
            <a:xfrm>
              <a:off x="6306534" y="3453946"/>
              <a:ext cx="2741612" cy="1911350"/>
            </a:xfrm>
            <a:prstGeom prst="cloudCallout">
              <a:avLst>
                <a:gd name="adj1" fmla="val -82310"/>
                <a:gd name="adj2" fmla="val -637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1" name="Picture 8" descr="npo0000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346" y="2395084"/>
              <a:ext cx="1111250" cy="357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9" descr="npo00000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2684" y="2877684"/>
              <a:ext cx="10239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6420834" y="2614159"/>
              <a:ext cx="12938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pt-BR">
                  <a:latin typeface="Times New Roman" charset="0"/>
                </a:rPr>
                <a:t>If (... ? ) then 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1274" name="AutoShape 11"/>
            <p:cNvSpPr>
              <a:spLocks noChangeArrowheads="1"/>
            </p:cNvSpPr>
            <p:nvPr/>
          </p:nvSpPr>
          <p:spPr bwMode="auto">
            <a:xfrm>
              <a:off x="5417534" y="2222046"/>
              <a:ext cx="2876550" cy="1047750"/>
            </a:xfrm>
            <a:prstGeom prst="cloudCallout">
              <a:avLst>
                <a:gd name="adj1" fmla="val -75495"/>
                <a:gd name="adj2" fmla="val -969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5" name="Object 12" descr="npo00000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321" y="3684134"/>
              <a:ext cx="1435100" cy="117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6" name="Picture 13" descr="BD04972_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96" y="2255384"/>
              <a:ext cx="1044575" cy="78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7" name="Picture 14" descr="BD05545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321" y="2637971"/>
              <a:ext cx="822325" cy="80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8" name="AutoShape 15"/>
            <p:cNvSpPr>
              <a:spLocks noChangeArrowheads="1"/>
            </p:cNvSpPr>
            <p:nvPr/>
          </p:nvSpPr>
          <p:spPr bwMode="auto">
            <a:xfrm>
              <a:off x="2928334" y="1764846"/>
              <a:ext cx="2279650" cy="1009650"/>
            </a:xfrm>
            <a:prstGeom prst="cloudCallout">
              <a:avLst>
                <a:gd name="adj1" fmla="val -24792"/>
                <a:gd name="adj2" fmla="val 32074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en-US" b="1">
                <a:latin typeface="Times New Roman" charset="0"/>
              </a:endParaRPr>
            </a:p>
          </p:txBody>
        </p:sp>
        <p:pic>
          <p:nvPicPr>
            <p:cNvPr id="11279" name="Picture 16" descr="npo00000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084" y="1982334"/>
              <a:ext cx="825500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7" descr="npo0000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384" y="1850571"/>
              <a:ext cx="528637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tângulo 18"/>
          <p:cNvSpPr/>
          <p:nvPr/>
        </p:nvSpPr>
        <p:spPr>
          <a:xfrm>
            <a:off x="741128" y="6091161"/>
            <a:ext cx="7843889" cy="523220"/>
          </a:xfrm>
          <a:prstGeom prst="rect">
            <a:avLst/>
          </a:prstGeom>
          <a:solidFill>
            <a:srgbClr val="D6D6EB"/>
          </a:solidFill>
        </p:spPr>
        <p:txBody>
          <a:bodyPr wrap="none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3F"/>
                </a:solidFill>
                <a:latin typeface="Calibri" charset="0"/>
                <a:cs typeface="Calibri" charset="0"/>
              </a:rPr>
              <a:t>Can we develop barrier-breaking research agendas?</a:t>
            </a:r>
            <a:endParaRPr lang="en-US" sz="2800" dirty="0">
              <a:solidFill>
                <a:srgbClr val="00003F"/>
              </a:solidFill>
              <a:latin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95906" y="1693334"/>
            <a:ext cx="8466666" cy="403981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Brazil: success now, risks later?</a:t>
            </a:r>
            <a:endParaRPr lang="en-US" dirty="0"/>
          </a:p>
        </p:txBody>
      </p:sp>
      <p:pic>
        <p:nvPicPr>
          <p:cNvPr id="3" name="Picture 2" descr="brazil_desigualdade_pi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7556500" cy="4660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41044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alibri" charset="0"/>
              </a:rPr>
              <a:t>The (</a:t>
            </a:r>
            <a:r>
              <a:rPr lang="pt-BR" dirty="0" err="1" smtClean="0">
                <a:latin typeface="Calibri" charset="0"/>
              </a:rPr>
              <a:t>inevitable</a:t>
            </a:r>
            <a:r>
              <a:rPr lang="pt-BR" dirty="0" smtClean="0">
                <a:latin typeface="Calibri" charset="0"/>
              </a:rPr>
              <a:t>?) decline </a:t>
            </a:r>
            <a:r>
              <a:rPr lang="pt-BR" dirty="0" err="1" smtClean="0">
                <a:latin typeface="Calibri" charset="0"/>
              </a:rPr>
              <a:t>of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Brazilian</a:t>
            </a:r>
            <a:r>
              <a:rPr lang="pt-BR" dirty="0" smtClean="0">
                <a:latin typeface="Calibri" charset="0"/>
              </a:rPr>
              <a:t> </a:t>
            </a:r>
            <a:r>
              <a:rPr lang="pt-BR" dirty="0" err="1" smtClean="0">
                <a:latin typeface="Calibri" charset="0"/>
              </a:rPr>
              <a:t>industry</a:t>
            </a:r>
            <a:endParaRPr lang="pt-BR" dirty="0">
              <a:latin typeface="Calibri" charset="0"/>
            </a:endParaRPr>
          </a:p>
        </p:txBody>
      </p:sp>
      <p:pic>
        <p:nvPicPr>
          <p:cNvPr id="2" name="Picture 1" descr="crise_na_industria_0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704856" cy="5083329"/>
          </a:xfrm>
          <a:prstGeom prst="rect">
            <a:avLst/>
          </a:prstGeom>
        </p:spPr>
      </p:pic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1331640" y="6309320"/>
            <a:ext cx="6408712" cy="46166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Industrial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slice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of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GDP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is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less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than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in </a:t>
            </a:r>
            <a:r>
              <a:rPr lang="pt-BR" sz="2400" dirty="0" err="1" smtClean="0">
                <a:solidFill>
                  <a:srgbClr val="000066"/>
                </a:solidFill>
                <a:latin typeface="Calibri" charset="0"/>
                <a:cs typeface="Calibri" charset="0"/>
              </a:rPr>
              <a:t>the</a:t>
            </a:r>
            <a:r>
              <a:rPr lang="pt-BR" sz="2400" dirty="0" smtClean="0">
                <a:solidFill>
                  <a:srgbClr val="000066"/>
                </a:solidFill>
                <a:latin typeface="Calibri" charset="0"/>
                <a:cs typeface="Calibri" charset="0"/>
              </a:rPr>
              <a:t> 1960s</a:t>
            </a:r>
            <a:endParaRPr lang="pt-BR" sz="2400" dirty="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4244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458200" cy="1524000"/>
          </a:xfrm>
        </p:spPr>
        <p:txBody>
          <a:bodyPr rIns="132080"/>
          <a:lstStyle/>
          <a:p>
            <a:r>
              <a:rPr lang="en-US" sz="3000" dirty="0">
                <a:latin typeface="Calibri" charset="0"/>
              </a:rPr>
              <a:t>Traditional development </a:t>
            </a:r>
            <a:r>
              <a:rPr lang="en-US" sz="3000" dirty="0" smtClean="0">
                <a:latin typeface="Calibri" charset="0"/>
              </a:rPr>
              <a:t>economics (1960s view)</a:t>
            </a:r>
            <a:endParaRPr lang="en-US" sz="3000" dirty="0">
              <a:latin typeface="Calibri" charset="0"/>
            </a:endParaRPr>
          </a:p>
        </p:txBody>
      </p:sp>
      <p:pic>
        <p:nvPicPr>
          <p:cNvPr id="4096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8"/>
          <p:cNvSpPr>
            <a:spLocks/>
          </p:cNvSpPr>
          <p:nvPr/>
        </p:nvSpPr>
        <p:spPr bwMode="auto">
          <a:xfrm>
            <a:off x="3357563" y="1257300"/>
            <a:ext cx="5799137" cy="267652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Raul </a:t>
            </a:r>
            <a:r>
              <a:rPr lang="en-US" sz="2400" dirty="0" err="1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Prebisch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 (ECLAC):  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the terms of trade between </a:t>
            </a:r>
            <a:r>
              <a:rPr lang="en-US" sz="2400" dirty="0" err="1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industrialised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 and non-</a:t>
            </a:r>
            <a:r>
              <a:rPr lang="en-US" sz="2400" dirty="0" err="1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industrialised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 countries change over time</a:t>
            </a:r>
          </a:p>
          <a:p>
            <a:pPr marL="39688"/>
            <a:endParaRPr lang="en-US" sz="2400" dirty="0">
              <a:solidFill>
                <a:srgbClr val="00005E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39688"/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Countries that export commodities would be able to buy fewer and fewer manufactured </a:t>
            </a:r>
          </a:p>
          <a:p>
            <a:pPr marL="39688"/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goods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799" y="381000"/>
            <a:ext cx="8364621" cy="762000"/>
          </a:xfrm>
        </p:spPr>
        <p:txBody>
          <a:bodyPr/>
          <a:lstStyle/>
          <a:p>
            <a:r>
              <a:rPr lang="en-US" smtClean="0"/>
              <a:t>The </a:t>
            </a:r>
            <a:r>
              <a:rPr lang="en-US" smtClean="0"/>
              <a:t>legacy </a:t>
            </a:r>
            <a:r>
              <a:rPr lang="en-US" dirty="0" smtClean="0"/>
              <a:t>of import substitution policies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32" y="1322806"/>
            <a:ext cx="82169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40783"/>
      </p:ext>
    </p:extLst>
  </p:cSld>
  <p:clrMapOvr>
    <a:masterClrMapping/>
  </p:clrMapOvr>
  <p:transition xmlns:p14="http://schemas.microsoft.com/office/powerpoint/2010/main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15325" cy="1524000"/>
          </a:xfrm>
        </p:spPr>
        <p:txBody>
          <a:bodyPr rIns="132080"/>
          <a:lstStyle/>
          <a:p>
            <a:r>
              <a:rPr lang="en-US" sz="3000" dirty="0">
                <a:latin typeface="Calibri" charset="0"/>
              </a:rPr>
              <a:t>Traditional development economics (1960s view)</a:t>
            </a:r>
            <a:endParaRPr lang="en-US" dirty="0">
              <a:latin typeface="Calibri" charset="0"/>
            </a:endParaRPr>
          </a:p>
        </p:txBody>
      </p:sp>
      <p:pic>
        <p:nvPicPr>
          <p:cNvPr id="4096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Rectangle 8"/>
          <p:cNvSpPr>
            <a:spLocks/>
          </p:cNvSpPr>
          <p:nvPr/>
        </p:nvSpPr>
        <p:spPr bwMode="auto">
          <a:xfrm>
            <a:off x="3357563" y="1257300"/>
            <a:ext cx="5799137" cy="267652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Raul </a:t>
            </a:r>
            <a:r>
              <a:rPr lang="en-US" sz="2400" dirty="0" err="1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Prebisch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2400" dirty="0" smtClean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(ECLAC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):  the terms of trade between </a:t>
            </a:r>
            <a:r>
              <a:rPr lang="en-US" sz="2400" dirty="0" err="1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industrialised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 and non-</a:t>
            </a:r>
            <a:r>
              <a:rPr lang="en-US" sz="2400" dirty="0" err="1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industrialised</a:t>
            </a:r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 countries change over time</a:t>
            </a:r>
          </a:p>
          <a:p>
            <a:pPr marL="39688"/>
            <a:endParaRPr lang="en-US" sz="2400" dirty="0">
              <a:solidFill>
                <a:srgbClr val="00005E"/>
              </a:solidFill>
              <a:latin typeface="Calibri" charset="0"/>
              <a:cs typeface="Calibri" charset="0"/>
              <a:sym typeface="Calibri" charset="0"/>
            </a:endParaRPr>
          </a:p>
          <a:p>
            <a:pPr marL="39688"/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Countries that export commodities would be able to buy fewer and fewer manufactured </a:t>
            </a:r>
          </a:p>
          <a:p>
            <a:pPr marL="39688"/>
            <a:r>
              <a:rPr lang="en-US" sz="24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goods</a:t>
            </a:r>
          </a:p>
        </p:txBody>
      </p:sp>
      <p:sp>
        <p:nvSpPr>
          <p:cNvPr id="10" name="Retângulo 5"/>
          <p:cNvSpPr>
            <a:spLocks noChangeArrowheads="1"/>
          </p:cNvSpPr>
          <p:nvPr/>
        </p:nvSpPr>
        <p:spPr bwMode="auto">
          <a:xfrm rot="21128228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“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When the facts change, I change my mind. </a:t>
            </a:r>
            <a:r>
              <a:rPr lang="en-US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What do you do, sir?</a:t>
            </a:r>
            <a:r>
              <a:rPr lang="ja-JP" alt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”</a:t>
            </a:r>
            <a:r>
              <a:rPr lang="pt-BR" altLang="ja-JP" sz="2800">
                <a:solidFill>
                  <a:srgbClr val="740000"/>
                </a:solidFill>
                <a:latin typeface="Calibri" charset="0"/>
                <a:cs typeface="Calibri" charset="0"/>
              </a:rPr>
              <a:t> (J.M. Keynes)</a:t>
            </a:r>
            <a:endParaRPr lang="pt-BR" sz="28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34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198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796925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What would Prebisch say today?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4375" y="1143000"/>
            <a:ext cx="3614738" cy="1357313"/>
          </a:xfrm>
          <a:solidFill>
            <a:srgbClr val="D0D0E3"/>
          </a:solidFill>
        </p:spPr>
        <p:txBody>
          <a:bodyPr rIns="132080"/>
          <a:lstStyle/>
          <a:p>
            <a:pPr marL="39688" indent="0">
              <a:spcBef>
                <a:spcPct val="0"/>
              </a:spcBef>
              <a:buFont typeface="Wingdings" charset="0"/>
              <a:buNone/>
            </a:pPr>
            <a:r>
              <a:rPr lang="en-US" sz="2000">
                <a:solidFill>
                  <a:srgbClr val="00003F"/>
                </a:solidFill>
                <a:latin typeface="Calibri" charset="0"/>
              </a:rPr>
              <a:t>1992 IBM ThinkPad 700, Windows 3.1, 25 MHz 486 processor, 120 MB hard disk drive, 10.4″ display,</a:t>
            </a:r>
            <a:r>
              <a:rPr lang="en-US" sz="2000" baseline="30000">
                <a:solidFill>
                  <a:srgbClr val="00003F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00003F"/>
                </a:solidFill>
                <a:latin typeface="Calibri" charset="0"/>
              </a:rPr>
              <a:t>3 kg</a:t>
            </a:r>
          </a:p>
        </p:txBody>
      </p:sp>
      <p:pic>
        <p:nvPicPr>
          <p:cNvPr id="41990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3286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4000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2" name="Group 8"/>
          <p:cNvGrpSpPr>
            <a:grpSpLocks/>
          </p:cNvGrpSpPr>
          <p:nvPr/>
        </p:nvGrpSpPr>
        <p:grpSpPr bwMode="auto">
          <a:xfrm>
            <a:off x="5072063" y="1071563"/>
            <a:ext cx="3714750" cy="1428750"/>
            <a:chOff x="0" y="0"/>
            <a:chExt cx="2340" cy="900"/>
          </a:xfrm>
        </p:grpSpPr>
        <p:sp>
          <p:nvSpPr>
            <p:cNvPr id="41996" name="Rectangle 9"/>
            <p:cNvSpPr>
              <a:spLocks/>
            </p:cNvSpPr>
            <p:nvPr/>
          </p:nvSpPr>
          <p:spPr bwMode="auto">
            <a:xfrm>
              <a:off x="0" y="0"/>
              <a:ext cx="2340" cy="900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7" name="Rectangle 10"/>
            <p:cNvSpPr>
              <a:spLocks/>
            </p:cNvSpPr>
            <p:nvPr/>
          </p:nvSpPr>
          <p:spPr bwMode="auto">
            <a:xfrm>
              <a:off x="0" y="0"/>
              <a:ext cx="2336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eaLnBrk="1" hangingPunct="1">
                <a:defRPr/>
              </a:pPr>
              <a:r>
                <a:rPr lang="en-US" sz="2000" dirty="0" smtClean="0">
                  <a:solidFill>
                    <a:srgbClr val="00003F"/>
                  </a:solidFill>
                  <a:latin typeface="Calibri" charset="0"/>
                </a:rPr>
                <a:t>2012 </a:t>
              </a:r>
              <a:r>
                <a:rPr lang="en-US" sz="2000" dirty="0">
                  <a:solidFill>
                    <a:srgbClr val="00003F"/>
                  </a:solidFill>
                  <a:latin typeface="Calibri" charset="0"/>
                </a:rPr>
                <a:t>Lenovo ThinkPad Edge, Windows 7, Intel® i3 (2.3 GHz), </a:t>
              </a:r>
              <a:r>
                <a:rPr lang="pt-BR" sz="2000" dirty="0">
                  <a:solidFill>
                    <a:srgbClr val="00003F"/>
                  </a:solidFill>
                  <a:latin typeface="Calibri" charset="0"/>
                </a:rPr>
                <a:t>14.1</a:t>
              </a:r>
              <a:r>
                <a:rPr lang="ja-JP" altLang="pt-BR" sz="2000" dirty="0">
                  <a:solidFill>
                    <a:srgbClr val="00003F"/>
                  </a:solidFill>
                  <a:latin typeface="Calibri" charset="0"/>
                </a:rPr>
                <a:t>”</a:t>
              </a:r>
              <a:r>
                <a:rPr lang="pt-BR" sz="2000" dirty="0">
                  <a:solidFill>
                    <a:srgbClr val="00003F"/>
                  </a:solidFill>
                  <a:latin typeface="Calibri" charset="0"/>
                </a:rPr>
                <a:t> display, 320 GB HD, 3 kg</a:t>
              </a:r>
            </a:p>
          </p:txBody>
        </p:sp>
      </p:grpSp>
      <p:grpSp>
        <p:nvGrpSpPr>
          <p:cNvPr id="41993" name="Group 11"/>
          <p:cNvGrpSpPr>
            <a:grpSpLocks/>
          </p:cNvGrpSpPr>
          <p:nvPr/>
        </p:nvGrpSpPr>
        <p:grpSpPr bwMode="auto">
          <a:xfrm>
            <a:off x="2928938" y="5572125"/>
            <a:ext cx="3073400" cy="1143000"/>
            <a:chOff x="0" y="0"/>
            <a:chExt cx="1936" cy="720"/>
          </a:xfrm>
        </p:grpSpPr>
        <p:sp>
          <p:nvSpPr>
            <p:cNvPr id="41994" name="Rectangle 12"/>
            <p:cNvSpPr>
              <a:spLocks/>
            </p:cNvSpPr>
            <p:nvPr/>
          </p:nvSpPr>
          <p:spPr bwMode="auto">
            <a:xfrm>
              <a:off x="0" y="0"/>
              <a:ext cx="1935" cy="720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5" name="Rectangle 13"/>
            <p:cNvSpPr>
              <a:spLocks/>
            </p:cNvSpPr>
            <p:nvPr/>
          </p:nvSpPr>
          <p:spPr bwMode="auto">
            <a:xfrm>
              <a:off x="0" y="0"/>
              <a:ext cx="1936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700"/>
                </a:spcBef>
              </a:pPr>
              <a:r>
                <a:rPr lang="en-US" sz="2800" dirty="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1992 – US$ 4,350</a:t>
              </a:r>
            </a:p>
            <a:p>
              <a:pPr marL="382588" indent="-342900">
                <a:spcBef>
                  <a:spcPts val="700"/>
                </a:spcBef>
              </a:pPr>
              <a:r>
                <a:rPr lang="en-US" sz="2800" dirty="0" smtClean="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2011 </a:t>
              </a:r>
              <a:r>
                <a:rPr lang="en-US" sz="2800" dirty="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–  US$  </a:t>
              </a:r>
              <a:r>
                <a:rPr lang="en-US" sz="2800" dirty="0" smtClean="0">
                  <a:solidFill>
                    <a:srgbClr val="00005E"/>
                  </a:solidFill>
                  <a:latin typeface="Calibri" charset="0"/>
                  <a:cs typeface="Calibri" charset="0"/>
                  <a:sym typeface="Calibri" charset="0"/>
                </a:rPr>
                <a:t>700</a:t>
              </a:r>
              <a:endParaRPr lang="en-US" sz="2800" dirty="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Prebisch say?</a:t>
            </a:r>
            <a:endParaRPr lang="pt-B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47725" y="4676775"/>
            <a:ext cx="3071813" cy="158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Soybean (ton)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 209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2010 – US$  484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dirty="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07988" y="6438900"/>
            <a:ext cx="2216150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source:  Index Mundi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>
              <a:solidFill>
                <a:srgbClr val="00007D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012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1433513"/>
            <a:ext cx="45386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http://www.cnpab.embrapa.br/images/joh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33388"/>
            <a:ext cx="3467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906713"/>
            <a:ext cx="3498850" cy="312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661025" y="60880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Soy:     600 kg/ha in 1990  </a:t>
            </a:r>
          </a:p>
          <a:p>
            <a:pPr algn="r">
              <a:defRPr/>
            </a:pPr>
            <a:r>
              <a:rPr lang="en-US" sz="2200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         2.700 kg/ha in 2008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reeform 1"/>
          <p:cNvSpPr>
            <a:spLocks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21600"/>
              <a:gd name="T1" fmla="*/ 1720426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19050" cap="flat">
            <a:solidFill>
              <a:srgbClr val="006699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4034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476375"/>
          </a:xfrm>
        </p:spPr>
        <p:txBody>
          <a:bodyPr rIns="132080"/>
          <a:lstStyle/>
          <a:p>
            <a:r>
              <a:rPr lang="en-US">
                <a:latin typeface="Calibri" charset="0"/>
              </a:rPr>
              <a:t>What happened? Terms of trade changed</a:t>
            </a:r>
          </a:p>
        </p:txBody>
      </p:sp>
      <p:pic>
        <p:nvPicPr>
          <p:cNvPr id="4403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597" y="1174750"/>
            <a:ext cx="4144404" cy="266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7"/>
          <p:cNvSpPr>
            <a:spLocks/>
          </p:cNvSpPr>
          <p:nvPr/>
        </p:nvSpPr>
        <p:spPr bwMode="auto">
          <a:xfrm>
            <a:off x="917575" y="4995863"/>
            <a:ext cx="7937500" cy="12065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>
                <a:solidFill>
                  <a:srgbClr val="00005E"/>
                </a:solidFill>
                <a:latin typeface="Calibri Italic" charset="0"/>
                <a:cs typeface="Calibri Italic" charset="0"/>
                <a:sym typeface="Calibri Italic" charset="0"/>
              </a:rPr>
              <a:t>China effect</a:t>
            </a:r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  <a:sym typeface="Calibri" charset="0"/>
              </a:rPr>
              <a:t>: Transfer of factories to China has reduced the price of manufactured goods and increased demand for commodities</a:t>
            </a:r>
          </a:p>
        </p:txBody>
      </p:sp>
      <p:grpSp>
        <p:nvGrpSpPr>
          <p:cNvPr id="44040" name="Group 8"/>
          <p:cNvGrpSpPr>
            <a:grpSpLocks/>
          </p:cNvGrpSpPr>
          <p:nvPr/>
        </p:nvGrpSpPr>
        <p:grpSpPr bwMode="auto">
          <a:xfrm>
            <a:off x="428625" y="6500813"/>
            <a:ext cx="4787900" cy="357187"/>
            <a:chOff x="0" y="0"/>
            <a:chExt cx="3016" cy="225"/>
          </a:xfrm>
        </p:grpSpPr>
        <p:sp>
          <p:nvSpPr>
            <p:cNvPr id="44041" name="Rectangle 9"/>
            <p:cNvSpPr>
              <a:spLocks/>
            </p:cNvSpPr>
            <p:nvPr/>
          </p:nvSpPr>
          <p:spPr bwMode="auto">
            <a:xfrm>
              <a:off x="0" y="0"/>
              <a:ext cx="3015" cy="225"/>
            </a:xfrm>
            <a:prstGeom prst="rect">
              <a:avLst/>
            </a:prstGeom>
            <a:solidFill>
              <a:srgbClr val="D0D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42" name="Rectangle 10"/>
            <p:cNvSpPr>
              <a:spLocks/>
            </p:cNvSpPr>
            <p:nvPr/>
          </p:nvSpPr>
          <p:spPr bwMode="auto">
            <a:xfrm>
              <a:off x="0" y="4"/>
              <a:ext cx="30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 anchor="ctr"/>
            <a:lstStyle/>
            <a:p>
              <a:pPr marL="39688">
                <a:lnSpc>
                  <a:spcPct val="90000"/>
                </a:lnSpc>
              </a:pPr>
              <a:r>
                <a:rPr lang="en-US" sz="1600">
                  <a:solidFill>
                    <a:srgbClr val="000066"/>
                  </a:solidFill>
                  <a:latin typeface="Calibri" charset="0"/>
                  <a:cs typeface="Calibri" charset="0"/>
                  <a:sym typeface="Calibri" charset="0"/>
                </a:rPr>
                <a:t>Graph: G. Câmara, INPE   Idea: J. Furtado, USP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93" y="1508187"/>
            <a:ext cx="4358973" cy="33115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PE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 Espindola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spcBef>
            <a:spcPct val="50000"/>
          </a:spcBef>
          <a:defRPr sz="3000" b="1" dirty="0" smtClean="0">
            <a:latin typeface="Humnst777 BT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INPE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NPE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99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헤드라인M" pitchFamily="18" charset="-127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17475</TotalTime>
  <Words>532</Words>
  <Application>Microsoft Macintosh PowerPoint</Application>
  <PresentationFormat>On-screen Show (4:3)</PresentationFormat>
  <Paragraphs>86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2_Pixel</vt:lpstr>
      <vt:lpstr>INPE</vt:lpstr>
      <vt:lpstr>3_Pixel</vt:lpstr>
      <vt:lpstr>1_Personalizar design</vt:lpstr>
      <vt:lpstr>1_INPE</vt:lpstr>
      <vt:lpstr>2_INPE</vt:lpstr>
      <vt:lpstr>5_Pixel</vt:lpstr>
      <vt:lpstr>6_Pixel</vt:lpstr>
      <vt:lpstr>7_Pixel</vt:lpstr>
      <vt:lpstr>8_Pixel</vt:lpstr>
      <vt:lpstr>Prebisch’s paradox and the Capricorn triangle: S&amp;T for Brazil in 21st Century</vt:lpstr>
      <vt:lpstr>Brazil: success now, risks later?</vt:lpstr>
      <vt:lpstr>The (inevitable?) decline of Brazilian industry</vt:lpstr>
      <vt:lpstr>Traditional development economics (1960s view)</vt:lpstr>
      <vt:lpstr>The legacy of import substitution policies</vt:lpstr>
      <vt:lpstr>Traditional development economics (1960s view)</vt:lpstr>
      <vt:lpstr>What would Prebisch say today?</vt:lpstr>
      <vt:lpstr>What would Prebisch say?</vt:lpstr>
      <vt:lpstr>What happened? Terms of trade changed</vt:lpstr>
      <vt:lpstr>Prebisch’s  (and many others'...) paradox</vt:lpstr>
      <vt:lpstr>PowerPoint Presentation</vt:lpstr>
      <vt:lpstr>Brazil: a natural knowledge economy</vt:lpstr>
      <vt:lpstr>Prebisch´s paradox</vt:lpstr>
      <vt:lpstr>Brazilian science and the Capricorn triangle</vt:lpstr>
      <vt:lpstr>Challenge: Biotechnology for agriculture</vt:lpstr>
      <vt:lpstr>Challenge: renewable energy technology</vt:lpstr>
      <vt:lpstr>Challenge: space technology for sustainable development</vt:lpstr>
      <vt:lpstr>Challenge: technology for oil and gas exploration</vt:lpstr>
      <vt:lpstr>Interdisciplinary research: hallmark of joint US-Brazil research programmes? 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Earth Observation Data on a Global Scale: A View from Brazil</dc:title>
  <dc:subject/>
  <dc:creator>Gilberto</dc:creator>
  <cp:keywords/>
  <dc:description/>
  <cp:lastModifiedBy>Gilberto Camara</cp:lastModifiedBy>
  <cp:revision>324</cp:revision>
  <dcterms:created xsi:type="dcterms:W3CDTF">2007-10-21T20:43:18Z</dcterms:created>
  <dcterms:modified xsi:type="dcterms:W3CDTF">2012-04-09T16:28:35Z</dcterms:modified>
  <cp:category/>
</cp:coreProperties>
</file>