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0" r:id="rId1"/>
    <p:sldMasterId id="2147487496" r:id="rId2"/>
    <p:sldMasterId id="2147488179" r:id="rId3"/>
    <p:sldMasterId id="2147488209" r:id="rId4"/>
    <p:sldMasterId id="2147488226" r:id="rId5"/>
    <p:sldMasterId id="2147488239" r:id="rId6"/>
    <p:sldMasterId id="2147488252" r:id="rId7"/>
    <p:sldMasterId id="2147488265" r:id="rId8"/>
    <p:sldMasterId id="2147488278" r:id="rId9"/>
    <p:sldMasterId id="2147488291" r:id="rId10"/>
    <p:sldMasterId id="2147488304" r:id="rId11"/>
    <p:sldMasterId id="2147488317" r:id="rId12"/>
    <p:sldMasterId id="2147488332" r:id="rId13"/>
    <p:sldMasterId id="2147488351" r:id="rId14"/>
    <p:sldMasterId id="2147488363" r:id="rId15"/>
  </p:sldMasterIdLst>
  <p:notesMasterIdLst>
    <p:notesMasterId r:id="rId75"/>
  </p:notesMasterIdLst>
  <p:handoutMasterIdLst>
    <p:handoutMasterId r:id="rId76"/>
  </p:handoutMasterIdLst>
  <p:sldIdLst>
    <p:sldId id="977" r:id="rId16"/>
    <p:sldId id="1455" r:id="rId17"/>
    <p:sldId id="1483" r:id="rId18"/>
    <p:sldId id="1484" r:id="rId19"/>
    <p:sldId id="1475" r:id="rId20"/>
    <p:sldId id="1476" r:id="rId21"/>
    <p:sldId id="1478" r:id="rId22"/>
    <p:sldId id="1311" r:id="rId23"/>
    <p:sldId id="1456" r:id="rId24"/>
    <p:sldId id="1462" r:id="rId25"/>
    <p:sldId id="1471" r:id="rId26"/>
    <p:sldId id="1470" r:id="rId27"/>
    <p:sldId id="1408" r:id="rId28"/>
    <p:sldId id="1479" r:id="rId29"/>
    <p:sldId id="1480" r:id="rId30"/>
    <p:sldId id="1481" r:id="rId31"/>
    <p:sldId id="1473" r:id="rId32"/>
    <p:sldId id="1474" r:id="rId33"/>
    <p:sldId id="1472" r:id="rId34"/>
    <p:sldId id="1517" r:id="rId35"/>
    <p:sldId id="1518" r:id="rId36"/>
    <p:sldId id="1519" r:id="rId37"/>
    <p:sldId id="1431" r:id="rId38"/>
    <p:sldId id="1494" r:id="rId39"/>
    <p:sldId id="1495" r:id="rId40"/>
    <p:sldId id="1497" r:id="rId41"/>
    <p:sldId id="1498" r:id="rId42"/>
    <p:sldId id="1499" r:id="rId43"/>
    <p:sldId id="1500" r:id="rId44"/>
    <p:sldId id="1501" r:id="rId45"/>
    <p:sldId id="1502" r:id="rId46"/>
    <p:sldId id="1503" r:id="rId47"/>
    <p:sldId id="1504" r:id="rId48"/>
    <p:sldId id="1505" r:id="rId49"/>
    <p:sldId id="1514" r:id="rId50"/>
    <p:sldId id="1515" r:id="rId51"/>
    <p:sldId id="1508" r:id="rId52"/>
    <p:sldId id="1510" r:id="rId53"/>
    <p:sldId id="1511" r:id="rId54"/>
    <p:sldId id="1516" r:id="rId55"/>
    <p:sldId id="1512" r:id="rId56"/>
    <p:sldId id="1509" r:id="rId57"/>
    <p:sldId id="1520" r:id="rId58"/>
    <p:sldId id="1521" r:id="rId59"/>
    <p:sldId id="1522" r:id="rId60"/>
    <p:sldId id="1525" r:id="rId61"/>
    <p:sldId id="1532" r:id="rId62"/>
    <p:sldId id="1530" r:id="rId63"/>
    <p:sldId id="1531" r:id="rId64"/>
    <p:sldId id="1446" r:id="rId65"/>
    <p:sldId id="1534" r:id="rId66"/>
    <p:sldId id="1527" r:id="rId67"/>
    <p:sldId id="1528" r:id="rId68"/>
    <p:sldId id="1523" r:id="rId69"/>
    <p:sldId id="1529" r:id="rId70"/>
    <p:sldId id="1524" r:id="rId71"/>
    <p:sldId id="1536" r:id="rId72"/>
    <p:sldId id="1535" r:id="rId73"/>
    <p:sldId id="1490" r:id="rId74"/>
  </p:sldIdLst>
  <p:sldSz cx="9144000" cy="6858000" type="screen4x3"/>
  <p:notesSz cx="6858000" cy="9080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6F1"/>
    <a:srgbClr val="F2ECFF"/>
    <a:srgbClr val="009701"/>
    <a:srgbClr val="DDE1FF"/>
    <a:srgbClr val="F7EFFF"/>
    <a:srgbClr val="B8DBFB"/>
    <a:srgbClr val="B8E0F7"/>
    <a:srgbClr val="B7D4F7"/>
    <a:srgbClr val="B1DDF1"/>
    <a:srgbClr val="AB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68" y="-104"/>
      </p:cViewPr>
      <p:guideLst>
        <p:guide orient="horz" pos="2161"/>
        <p:guide pos="28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55.xml"/><Relationship Id="rId71" Type="http://schemas.openxmlformats.org/officeDocument/2006/relationships/slide" Target="slides/slide56.xml"/><Relationship Id="rId72" Type="http://schemas.openxmlformats.org/officeDocument/2006/relationships/slide" Target="slides/slide57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73" Type="http://schemas.openxmlformats.org/officeDocument/2006/relationships/slide" Target="slides/slide58.xml"/><Relationship Id="rId74" Type="http://schemas.openxmlformats.org/officeDocument/2006/relationships/slide" Target="slides/slide59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4A435A-F653-494A-A61A-3AD2BB7010F8}" type="slidenum">
              <a:rPr lang="pt-BR">
                <a:latin typeface="Calibri"/>
              </a:rPr>
              <a:pPr/>
              <a:t>‹#›</a:t>
            </a:fld>
            <a:endParaRPr lang="pt-BR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92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fld id="{ACE6FE95-4C99-1245-BD33-F19C3AA9CDCC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336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7D831A3-183B-754F-96D0-CF1EC8261301}" type="slidenum">
              <a:rPr lang="pt-BR">
                <a:latin typeface="Calibri"/>
              </a:rPr>
              <a:pPr/>
              <a:t>1</a:t>
            </a:fld>
            <a:endParaRPr lang="pt-BR" dirty="0">
              <a:latin typeface="Calibri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62A84EC-E4D9-B444-9498-E13A697CE814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46D7AC0B-0DEA-2A44-8203-A7FD5E139122}" type="slidenum">
              <a:rPr lang="pt-BR">
                <a:latin typeface="Calibri"/>
                <a:ea typeface="Geneva" charset="0"/>
                <a:cs typeface="Geneva" charset="0"/>
              </a:rPr>
              <a:pPr/>
              <a:t>48</a:t>
            </a:fld>
            <a:endParaRPr lang="pt-BR" dirty="0">
              <a:latin typeface="Calibri"/>
              <a:ea typeface="Geneva" charset="0"/>
              <a:cs typeface="Geneva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/>
              <a:t>Este slide mostra o impacto da cobertura de nuvens sobre a analise de imagens. Esta é uma região do Pará, onde todas as imagens durante o ano de 2002 tem cobertura de nuvens. Para reduzir este impacto, o INPE analisa varias imagens para uma mesma regiao.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A841319-B2FE-AF44-8569-59A5B7C9160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54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62A84EC-E4D9-B444-9498-E13A697CE814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E95-4C99-1245-BD33-F19C3AA9CDC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417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3E43A0-0B73-A74D-B919-B5C9226B3912}" type="slidenum">
              <a:rPr lang="en-US"/>
              <a:pPr/>
              <a:t>20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12378"/>
            <a:ext cx="5486681" cy="4085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BDC091-D2A9-AB42-BAEF-C68227716398}" type="slidenum">
              <a:rPr lang="en-US"/>
              <a:pPr/>
              <a:t>21</a:t>
            </a:fld>
            <a:endParaRPr lang="en-US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12378"/>
            <a:ext cx="5486681" cy="4085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BC1513-9A07-4442-859E-88BF965913EA}" type="slidenum">
              <a:rPr lang="en-US"/>
              <a:pPr/>
              <a:t>22</a:t>
            </a:fld>
            <a:endParaRPr lang="en-US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12378"/>
            <a:ext cx="5486681" cy="4085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62A84EC-E4D9-B444-9498-E13A697CE814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0336C5-764B-0948-95CE-A6105F5DB724}" type="slidenum">
              <a:rPr lang="en-US"/>
              <a:pPr/>
              <a:t>28</a:t>
            </a:fld>
            <a:endParaRPr lang="en-US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90563"/>
            <a:ext cx="4538663" cy="3403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13069"/>
            <a:ext cx="5486976" cy="40865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BBC68-E3E3-534C-AEC1-885308FA5F5D}" type="slidenum">
              <a:rPr lang="en-US"/>
              <a:pPr/>
              <a:t>42</a:t>
            </a:fld>
            <a:endParaRPr lang="en-US"/>
          </a:p>
        </p:txBody>
      </p:sp>
      <p:sp>
        <p:nvSpPr>
          <p:cNvPr id="4300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D46AAE9D-4A2E-F346-8F9E-BC013F7F450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24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5355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894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3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429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855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667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51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202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979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61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0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94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24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266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318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208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255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67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174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79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973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57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9195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356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411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63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985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477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843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365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81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219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416920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363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9367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972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563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734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979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99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961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307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50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2625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375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215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713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213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909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206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03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137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873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6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2125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96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826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148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691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918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4279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FD98D422-FC95-3543-ABDB-BBBAD576291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387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9361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673009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796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085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1374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26418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4203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86924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97956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229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3641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6733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0700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964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Calibri"/>
              </a:defRPr>
            </a:lvl1pPr>
          </a:lstStyle>
          <a:p>
            <a:fld id="{93BBFFC5-5C5E-9245-A9B3-A95678BFF6DB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8866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844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1065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0EA0C7F4-7B07-7E4D-83F4-FBC6B0FA58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17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2E5645A-5833-C247-A3C0-4E05B5BD4A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9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50A6987D-2F14-314B-9EDA-19410019BE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56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C6CEA-5703-3F42-8C04-DAB0FF637C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3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687139D-A452-5A4F-AC05-63DFEB4DE2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7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B1306AD7-9C0B-1743-A207-2AD372CB28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442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4A43B4-B002-F148-A517-338AA59FAD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30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328A3EC-0AAB-5049-8FE2-4EDD9723D87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05044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1704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E10C5D46-8064-E541-8037-B4212D2270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629577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FFD0C-C4B7-9944-94D5-BF2DB6AA4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08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D9141205-14F3-8245-BD21-C0C89989CA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4012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Arial" charset="0"/>
              </a:defRPr>
            </a:lvl1pPr>
          </a:lstStyle>
          <a:p>
            <a:pPr>
              <a:defRPr/>
            </a:pPr>
            <a:fld id="{076BE48A-B5BE-5D46-9350-DE7AD475095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16004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9197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705204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1804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92287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6251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72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235278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918448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568992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03074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1305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8149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4742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5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0829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583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574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53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227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38052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04641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027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683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98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58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0241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575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392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272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3167664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07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08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60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2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8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98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14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30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21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02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D46AAE9D-4A2E-F346-8F9E-BC013F7F450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284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293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43801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369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889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00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797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09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12628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46578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178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6436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246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809368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56260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098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74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63924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82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63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57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570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194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84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78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4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12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51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060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127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7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264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215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63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7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074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0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14262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73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3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70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122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921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334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123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5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46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9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200075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54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308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326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057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43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8445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05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685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917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2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71.xml"/><Relationship Id="rId17" Type="http://schemas.openxmlformats.org/officeDocument/2006/relationships/theme" Target="../theme/theme13.xml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196.xml"/><Relationship Id="rId15" Type="http://schemas.openxmlformats.org/officeDocument/2006/relationships/theme" Target="../theme/theme1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5" r:id="rId1"/>
    <p:sldLayoutId id="2147488089" r:id="rId2"/>
    <p:sldLayoutId id="2147488090" r:id="rId3"/>
    <p:sldLayoutId id="2147488091" r:id="rId4"/>
    <p:sldLayoutId id="2147488092" r:id="rId5"/>
    <p:sldLayoutId id="2147488093" r:id="rId6"/>
    <p:sldLayoutId id="2147488094" r:id="rId7"/>
    <p:sldLayoutId id="2147488095" r:id="rId8"/>
    <p:sldLayoutId id="2147488096" r:id="rId9"/>
    <p:sldLayoutId id="2147488097" r:id="rId10"/>
    <p:sldLayoutId id="2147488098" r:id="rId11"/>
    <p:sldLayoutId id="2147488099" r:id="rId12"/>
    <p:sldLayoutId id="2147488100" r:id="rId13"/>
    <p:sldLayoutId id="2147488116" r:id="rId14"/>
    <p:sldLayoutId id="2147488101" r:id="rId15"/>
    <p:sldLayoutId id="2147488331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2" r:id="rId1"/>
    <p:sldLayoutId id="2147488293" r:id="rId2"/>
    <p:sldLayoutId id="2147488294" r:id="rId3"/>
    <p:sldLayoutId id="2147488295" r:id="rId4"/>
    <p:sldLayoutId id="2147488296" r:id="rId5"/>
    <p:sldLayoutId id="2147488297" r:id="rId6"/>
    <p:sldLayoutId id="2147488298" r:id="rId7"/>
    <p:sldLayoutId id="2147488299" r:id="rId8"/>
    <p:sldLayoutId id="2147488300" r:id="rId9"/>
    <p:sldLayoutId id="2147488301" r:id="rId10"/>
    <p:sldLayoutId id="2147488302" r:id="rId11"/>
    <p:sldLayoutId id="214748830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2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5" r:id="rId1"/>
    <p:sldLayoutId id="2147488306" r:id="rId2"/>
    <p:sldLayoutId id="2147488307" r:id="rId3"/>
    <p:sldLayoutId id="2147488308" r:id="rId4"/>
    <p:sldLayoutId id="2147488309" r:id="rId5"/>
    <p:sldLayoutId id="2147488310" r:id="rId6"/>
    <p:sldLayoutId id="2147488311" r:id="rId7"/>
    <p:sldLayoutId id="2147488312" r:id="rId8"/>
    <p:sldLayoutId id="2147488313" r:id="rId9"/>
    <p:sldLayoutId id="2147488314" r:id="rId10"/>
    <p:sldLayoutId id="2147488315" r:id="rId11"/>
    <p:sldLayoutId id="214748831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8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  <p:sldLayoutId id="214748832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2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3" r:id="rId1"/>
    <p:sldLayoutId id="2147488334" r:id="rId2"/>
    <p:sldLayoutId id="2147488335" r:id="rId3"/>
    <p:sldLayoutId id="2147488336" r:id="rId4"/>
    <p:sldLayoutId id="2147488337" r:id="rId5"/>
    <p:sldLayoutId id="2147488338" r:id="rId6"/>
    <p:sldLayoutId id="2147488339" r:id="rId7"/>
    <p:sldLayoutId id="2147488340" r:id="rId8"/>
    <p:sldLayoutId id="2147488341" r:id="rId9"/>
    <p:sldLayoutId id="2147488342" r:id="rId10"/>
    <p:sldLayoutId id="2147488343" r:id="rId11"/>
    <p:sldLayoutId id="2147488344" r:id="rId12"/>
    <p:sldLayoutId id="2147488345" r:id="rId13"/>
    <p:sldLayoutId id="2147488346" r:id="rId14"/>
    <p:sldLayoutId id="2147488347" r:id="rId15"/>
    <p:sldLayoutId id="214748834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Georgia"/>
              <a:ea typeface="Geneva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7B9899"/>
                </a:solidFill>
                <a:latin typeface="Georgia" charset="0"/>
              </a:defRPr>
            </a:lvl1pPr>
          </a:lstStyle>
          <a:p>
            <a:fld id="{0029FCC2-C726-384C-B0C8-5A987FC8F88F}" type="slidenum">
              <a:rPr lang="en-US">
                <a:ea typeface="Geneva" charset="0"/>
                <a:cs typeface="Arial" charset="0"/>
              </a:rPr>
              <a:pPr/>
              <a:t>‹#›</a:t>
            </a:fld>
            <a:endParaRPr lang="en-US">
              <a:ea typeface="Geneva" charset="0"/>
              <a:cs typeface="Arial" charset="0"/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48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52" r:id="rId1"/>
    <p:sldLayoutId id="2147488353" r:id="rId2"/>
    <p:sldLayoutId id="2147488354" r:id="rId3"/>
    <p:sldLayoutId id="2147488355" r:id="rId4"/>
    <p:sldLayoutId id="2147488356" r:id="rId5"/>
    <p:sldLayoutId id="2147488357" r:id="rId6"/>
    <p:sldLayoutId id="2147488358" r:id="rId7"/>
    <p:sldLayoutId id="2147488359" r:id="rId8"/>
    <p:sldLayoutId id="2147488360" r:id="rId9"/>
    <p:sldLayoutId id="2147488361" r:id="rId10"/>
    <p:sldLayoutId id="2147488362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Geneva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sz="2700" kern="1200">
          <a:solidFill>
            <a:schemeClr val="tx1"/>
          </a:solidFill>
          <a:latin typeface="+mn-lt"/>
          <a:ea typeface="Geneva" charset="0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"/>
        <a:defRPr sz="2200" kern="1200">
          <a:solidFill>
            <a:schemeClr val="tx2"/>
          </a:solidFill>
          <a:latin typeface="+mn-lt"/>
          <a:ea typeface="Geneva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0"/>
        <a:buChar char="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0"/>
        <a:buChar char=""/>
        <a:defRPr sz="2000" kern="1200">
          <a:solidFill>
            <a:schemeClr val="tx2"/>
          </a:solidFill>
          <a:latin typeface="+mn-lt"/>
          <a:ea typeface="Geneva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3077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64" r:id="rId1"/>
    <p:sldLayoutId id="2147488365" r:id="rId2"/>
    <p:sldLayoutId id="2147488366" r:id="rId3"/>
    <p:sldLayoutId id="2147488367" r:id="rId4"/>
    <p:sldLayoutId id="2147488368" r:id="rId5"/>
    <p:sldLayoutId id="2147488369" r:id="rId6"/>
    <p:sldLayoutId id="2147488370" r:id="rId7"/>
    <p:sldLayoutId id="2147488371" r:id="rId8"/>
    <p:sldLayoutId id="2147488372" r:id="rId9"/>
    <p:sldLayoutId id="2147488373" r:id="rId10"/>
    <p:sldLayoutId id="2147488374" r:id="rId11"/>
    <p:sldLayoutId id="2147488375" r:id="rId12"/>
    <p:sldLayoutId id="2147488376" r:id="rId13"/>
    <p:sldLayoutId id="214748837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053" name="Picture 5" descr="inpe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7" r:id="rId1"/>
    <p:sldLayoutId id="2147488102" r:id="rId2"/>
    <p:sldLayoutId id="2147488103" r:id="rId3"/>
    <p:sldLayoutId id="2147488104" r:id="rId4"/>
    <p:sldLayoutId id="2147488105" r:id="rId5"/>
    <p:sldLayoutId id="2147488106" r:id="rId6"/>
    <p:sldLayoutId id="2147488107" r:id="rId7"/>
    <p:sldLayoutId id="2147488108" r:id="rId8"/>
    <p:sldLayoutId id="2147488109" r:id="rId9"/>
    <p:sldLayoutId id="2147488110" r:id="rId10"/>
    <p:sldLayoutId id="2147488111" r:id="rId11"/>
    <p:sldLayoutId id="2147488112" r:id="rId12"/>
    <p:sldLayoutId id="2147488113" r:id="rId13"/>
    <p:sldLayoutId id="2147488207" r:id="rId14"/>
    <p:sldLayoutId id="2147488349" r:id="rId15"/>
    <p:sldLayoutId id="2147488350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Calibri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Calibri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Calibri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  <a:ea typeface="+mn-ea"/>
                <a:cs typeface="+mn-cs"/>
              </a:rPr>
              <a:t>An Australian Geoscience Data Cube</a:t>
            </a:r>
            <a:endParaRPr lang="en-AU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9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0" r:id="rId1"/>
    <p:sldLayoutId id="2147488181" r:id="rId2"/>
    <p:sldLayoutId id="2147488182" r:id="rId3"/>
    <p:sldLayoutId id="2147488183" r:id="rId4"/>
    <p:sldLayoutId id="2147488184" r:id="rId5"/>
    <p:sldLayoutId id="2147488185" r:id="rId6"/>
    <p:sldLayoutId id="2147488186" r:id="rId7"/>
    <p:sldLayoutId id="2147488187" r:id="rId8"/>
    <p:sldLayoutId id="2147488188" r:id="rId9"/>
    <p:sldLayoutId id="2147488189" r:id="rId10"/>
    <p:sldLayoutId id="2147488190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74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10" r:id="rId1"/>
    <p:sldLayoutId id="2147488211" r:id="rId2"/>
    <p:sldLayoutId id="2147488212" r:id="rId3"/>
    <p:sldLayoutId id="2147488213" r:id="rId4"/>
    <p:sldLayoutId id="2147488214" r:id="rId5"/>
    <p:sldLayoutId id="2147488215" r:id="rId6"/>
    <p:sldLayoutId id="2147488216" r:id="rId7"/>
    <p:sldLayoutId id="2147488217" r:id="rId8"/>
    <p:sldLayoutId id="2147488218" r:id="rId9"/>
    <p:sldLayoutId id="2147488219" r:id="rId10"/>
    <p:sldLayoutId id="2147488220" r:id="rId11"/>
    <p:sldLayoutId id="2147488221" r:id="rId12"/>
    <p:sldLayoutId id="2147488222" r:id="rId13"/>
    <p:sldLayoutId id="2147488223" r:id="rId14"/>
    <p:sldLayoutId id="2147488224" r:id="rId15"/>
    <p:sldLayoutId id="2147488225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7" r:id="rId1"/>
    <p:sldLayoutId id="2147488228" r:id="rId2"/>
    <p:sldLayoutId id="2147488229" r:id="rId3"/>
    <p:sldLayoutId id="2147488230" r:id="rId4"/>
    <p:sldLayoutId id="2147488231" r:id="rId5"/>
    <p:sldLayoutId id="2147488232" r:id="rId6"/>
    <p:sldLayoutId id="2147488233" r:id="rId7"/>
    <p:sldLayoutId id="2147488234" r:id="rId8"/>
    <p:sldLayoutId id="2147488235" r:id="rId9"/>
    <p:sldLayoutId id="2147488236" r:id="rId10"/>
    <p:sldLayoutId id="2147488237" r:id="rId11"/>
    <p:sldLayoutId id="214748823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5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0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  <p:sldLayoutId id="214748825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3" r:id="rId1"/>
    <p:sldLayoutId id="2147488254" r:id="rId2"/>
    <p:sldLayoutId id="2147488255" r:id="rId3"/>
    <p:sldLayoutId id="2147488256" r:id="rId4"/>
    <p:sldLayoutId id="2147488257" r:id="rId5"/>
    <p:sldLayoutId id="2147488258" r:id="rId6"/>
    <p:sldLayoutId id="2147488259" r:id="rId7"/>
    <p:sldLayoutId id="2147488260" r:id="rId8"/>
    <p:sldLayoutId id="2147488261" r:id="rId9"/>
    <p:sldLayoutId id="2147488262" r:id="rId10"/>
    <p:sldLayoutId id="2147488263" r:id="rId11"/>
    <p:sldLayoutId id="214748826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2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  <p:sldLayoutId id="214748827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07.05.2015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4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9" r:id="rId1"/>
    <p:sldLayoutId id="2147488280" r:id="rId2"/>
    <p:sldLayoutId id="2147488281" r:id="rId3"/>
    <p:sldLayoutId id="2147488282" r:id="rId4"/>
    <p:sldLayoutId id="2147488283" r:id="rId5"/>
    <p:sldLayoutId id="2147488284" r:id="rId6"/>
    <p:sldLayoutId id="2147488285" r:id="rId7"/>
    <p:sldLayoutId id="2147488286" r:id="rId8"/>
    <p:sldLayoutId id="2147488287" r:id="rId9"/>
    <p:sldLayoutId id="2147488288" r:id="rId10"/>
    <p:sldLayoutId id="2147488289" r:id="rId11"/>
    <p:sldLayoutId id="214748829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6.jpeg"/><Relationship Id="rId3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9.png"/><Relationship Id="rId3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3.wmf"/><Relationship Id="rId3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Relationship Id="rId2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x-none" sz="3600" dirty="0" smtClean="0"/>
              <a:t>The Road Map for a Global Land Observatory</a:t>
            </a:r>
            <a:endParaRPr lang="pt-BR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7688" y="4267200"/>
            <a:ext cx="8596312" cy="24638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pt-BR" dirty="0">
                <a:solidFill>
                  <a:srgbClr val="00003F"/>
                </a:solidFill>
              </a:rPr>
              <a:t>Gilberto Câmara</a:t>
            </a:r>
          </a:p>
          <a:p>
            <a:pPr algn="ctr" eaLnBrk="1" hangingPunct="1">
              <a:buFont typeface="Wingdings" charset="0"/>
              <a:buNone/>
            </a:pPr>
            <a:r>
              <a:rPr lang="pt-BR" dirty="0" err="1">
                <a:solidFill>
                  <a:srgbClr val="00003F"/>
                </a:solidFill>
              </a:rPr>
              <a:t>National</a:t>
            </a:r>
            <a:r>
              <a:rPr lang="pt-BR" dirty="0">
                <a:solidFill>
                  <a:srgbClr val="00003F"/>
                </a:solidFill>
              </a:rPr>
              <a:t> </a:t>
            </a:r>
            <a:r>
              <a:rPr lang="pt-BR" dirty="0" err="1">
                <a:solidFill>
                  <a:srgbClr val="00003F"/>
                </a:solidFill>
              </a:rPr>
              <a:t>Institute</a:t>
            </a:r>
            <a:r>
              <a:rPr lang="pt-BR" dirty="0">
                <a:solidFill>
                  <a:srgbClr val="00003F"/>
                </a:solidFill>
              </a:rPr>
              <a:t> for Space </a:t>
            </a:r>
            <a:r>
              <a:rPr lang="pt-BR" dirty="0" err="1">
                <a:solidFill>
                  <a:srgbClr val="00003F"/>
                </a:solidFill>
              </a:rPr>
              <a:t>Research</a:t>
            </a:r>
            <a:r>
              <a:rPr lang="pt-BR" dirty="0">
                <a:solidFill>
                  <a:srgbClr val="00003F"/>
                </a:solidFill>
              </a:rPr>
              <a:t> (INPE), </a:t>
            </a:r>
            <a:r>
              <a:rPr lang="pt-BR" dirty="0" err="1">
                <a:solidFill>
                  <a:srgbClr val="00003F"/>
                </a:solidFill>
              </a:rPr>
              <a:t>Brazil</a:t>
            </a:r>
            <a:endParaRPr lang="pt-BR" dirty="0">
              <a:solidFill>
                <a:srgbClr val="00003F"/>
              </a:solidFill>
            </a:endParaRPr>
          </a:p>
          <a:p>
            <a:pPr algn="ctr" eaLnBrk="1" hangingPunct="1">
              <a:buFont typeface="Wingdings" charset="0"/>
              <a:buNone/>
            </a:pPr>
            <a:r>
              <a:rPr lang="pt-BR" dirty="0" err="1">
                <a:solidFill>
                  <a:srgbClr val="00003F"/>
                </a:solidFill>
              </a:rPr>
              <a:t>Institute</a:t>
            </a:r>
            <a:r>
              <a:rPr lang="pt-BR" dirty="0">
                <a:solidFill>
                  <a:srgbClr val="00003F"/>
                </a:solidFill>
              </a:rPr>
              <a:t> for Geoinformatics, </a:t>
            </a:r>
            <a:r>
              <a:rPr lang="pt-BR" dirty="0" err="1">
                <a:solidFill>
                  <a:srgbClr val="00003F"/>
                </a:solidFill>
              </a:rPr>
              <a:t>University</a:t>
            </a:r>
            <a:r>
              <a:rPr lang="pt-BR" dirty="0">
                <a:solidFill>
                  <a:srgbClr val="00003F"/>
                </a:solidFill>
              </a:rPr>
              <a:t> </a:t>
            </a:r>
            <a:r>
              <a:rPr lang="pt-BR" dirty="0" err="1">
                <a:solidFill>
                  <a:srgbClr val="00003F"/>
                </a:solidFill>
              </a:rPr>
              <a:t>of</a:t>
            </a:r>
            <a:r>
              <a:rPr lang="pt-BR" dirty="0">
                <a:solidFill>
                  <a:srgbClr val="00003F"/>
                </a:solidFill>
              </a:rPr>
              <a:t> Münster, </a:t>
            </a:r>
            <a:r>
              <a:rPr lang="pt-BR" dirty="0" err="1">
                <a:solidFill>
                  <a:srgbClr val="00003F"/>
                </a:solidFill>
              </a:rPr>
              <a:t>Germany</a:t>
            </a:r>
            <a:endParaRPr lang="pt-BR" dirty="0">
              <a:solidFill>
                <a:srgbClr val="00003F"/>
              </a:solidFill>
            </a:endParaRPr>
          </a:p>
        </p:txBody>
      </p:sp>
      <p:pic>
        <p:nvPicPr>
          <p:cNvPr id="61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5872163"/>
            <a:ext cx="3770313" cy="811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working definition of big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262397"/>
            <a:ext cx="8058047" cy="330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878129"/>
            <a:ext cx="8458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800000"/>
                </a:solidFill>
                <a:latin typeface="Consolas"/>
                <a:cs typeface="Consolas"/>
              </a:rPr>
              <a:t>n &lt;&lt; all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</a:rPr>
              <a:t>     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</a:rPr>
              <a:t>Statistics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</a:rPr>
              <a:t>: we have a small part of the data  </a:t>
            </a:r>
          </a:p>
          <a:p>
            <a:r>
              <a:rPr lang="en-US" sz="2600" dirty="0" smtClean="0">
                <a:solidFill>
                  <a:srgbClr val="800000"/>
                </a:solidFill>
                <a:latin typeface="Consolas"/>
                <a:cs typeface="Consolas"/>
              </a:rPr>
              <a:t>n == all  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</a:rPr>
              <a:t>Big brother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</a:rPr>
              <a:t>: we have all the data (</a:t>
            </a:r>
            <a:r>
              <a:rPr lang="en-US" sz="2600" i="1" dirty="0" smtClean="0">
                <a:solidFill>
                  <a:srgbClr val="800000"/>
                </a:solidFill>
                <a:latin typeface="Calibri"/>
                <a:cs typeface="Calibri"/>
              </a:rPr>
              <a:t>do we?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600" dirty="0" smtClean="0">
                <a:solidFill>
                  <a:srgbClr val="800000"/>
                </a:solidFill>
                <a:latin typeface="Consolas"/>
                <a:cs typeface="Consolas"/>
              </a:rPr>
              <a:t>n </a:t>
            </a:r>
            <a:r>
              <a:rPr lang="en-US" sz="2600" dirty="0">
                <a:solidFill>
                  <a:srgbClr val="800000"/>
                </a:solidFill>
                <a:latin typeface="Consolas"/>
                <a:cs typeface="Consolas"/>
              </a:rPr>
              <a:t>≈≈ </a:t>
            </a:r>
            <a:r>
              <a:rPr lang="en-US" sz="2600" dirty="0" smtClean="0">
                <a:solidFill>
                  <a:srgbClr val="800000"/>
                </a:solidFill>
                <a:latin typeface="Consolas"/>
                <a:cs typeface="Consolas"/>
              </a:rPr>
              <a:t>all  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</a:rPr>
              <a:t>Big data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</a:rPr>
              <a:t>: we have data close to problem size   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0272" y="448417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6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92896" y="1184459"/>
            <a:ext cx="5610524" cy="4409716"/>
            <a:chOff x="560388" y="591282"/>
            <a:chExt cx="7240812" cy="6247668"/>
          </a:xfrm>
          <a:solidFill>
            <a:srgbClr val="E1E6F1"/>
          </a:solidFill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910025" y="5372457"/>
            <a:ext cx="7715392" cy="1384995"/>
          </a:xfrm>
          <a:prstGeom prst="rect">
            <a:avLst/>
          </a:prstGeom>
          <a:solidFill>
            <a:srgbClr val="E1E6F1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What are we looking for in big EO data?</a:t>
            </a:r>
          </a:p>
          <a:p>
            <a:pPr algn="ctr" eaLnBrk="0" hangingPunct="0"/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Can we find what we want? </a:t>
            </a:r>
          </a:p>
          <a:p>
            <a:pPr algn="ctr" eaLnBrk="0" hangingPunct="0"/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Can we share what we find?</a:t>
            </a:r>
            <a:endParaRPr lang="en-AU" sz="2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78500" y="1189057"/>
            <a:ext cx="3365500" cy="400110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graphics: Geoscience Australia</a:t>
            </a:r>
            <a:endParaRPr lang="en-US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changes with big EO data?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6" descr="landsat_lena_de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7" descr="landsat_nam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npo0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npo00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200005" y="2600190"/>
            <a:ext cx="8630235" cy="89255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4000" dirty="0" smtClean="0">
                <a:solidFill>
                  <a:srgbClr val="000090"/>
                </a:solidFill>
                <a:latin typeface="Calibri" charset="0"/>
              </a:rPr>
              <a:t>What are we looking for in big EO data?</a:t>
            </a:r>
          </a:p>
        </p:txBody>
      </p:sp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827087" y="5817715"/>
            <a:ext cx="7823149" cy="963341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>
                <a:solidFill>
                  <a:srgbClr val="000066"/>
                </a:solidFill>
                <a:latin typeface="Calibri" charset="0"/>
                <a:cs typeface="+mn-cs"/>
              </a:rPr>
              <a:t>“</a:t>
            </a:r>
            <a:r>
              <a:rPr lang="en-US" sz="2800" i="1" dirty="0">
                <a:solidFill>
                  <a:srgbClr val="000066"/>
                </a:solidFill>
                <a:latin typeface="Calibri" charset="0"/>
                <a:cs typeface="+mn-cs"/>
              </a:rPr>
              <a:t>If you don't know where you are going,</a:t>
            </a:r>
          </a:p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i="1" dirty="0">
                <a:solidFill>
                  <a:srgbClr val="000066"/>
                </a:solidFill>
                <a:latin typeface="Calibri" charset="0"/>
                <a:cs typeface="+mn-cs"/>
              </a:rPr>
              <a:t>you'll end up someplace else.</a:t>
            </a: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” (Yogi Berra)</a:t>
            </a:r>
          </a:p>
        </p:txBody>
      </p:sp>
    </p:spTree>
    <p:extLst>
      <p:ext uri="{BB962C8B-B14F-4D97-AF65-F5344CB8AC3E}">
        <p14:creationId xmlns:p14="http://schemas.microsoft.com/office/powerpoint/2010/main" val="1808989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554163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556250" y="6457890"/>
            <a:ext cx="358775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source: Victor </a:t>
            </a:r>
            <a:r>
              <a:rPr lang="en-GB" sz="2000" dirty="0" err="1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INPE, IFGI)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looking for in big EO data?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70625" y="2878138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1140082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5016500" y="1152986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65713" y="418782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54875" y="4195763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859883" y="118008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70018" y="5679183"/>
            <a:ext cx="8070221" cy="619915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x-none" altLang="ja-JP" dirty="0" smtClean="0">
                <a:solidFill>
                  <a:srgbClr val="800000"/>
                </a:solidFill>
                <a:latin typeface="Calibri"/>
                <a:cs typeface="Calibri"/>
              </a:rPr>
              <a:t>Land trajectories</a:t>
            </a:r>
            <a:r>
              <a:rPr lang="x-none" altLang="ja-JP" dirty="0" smtClean="0">
                <a:solidFill>
                  <a:srgbClr val="000066"/>
                </a:solidFill>
                <a:latin typeface="Calibri"/>
                <a:cs typeface="Calibri"/>
              </a:rPr>
              <a:t>: a key concept for big EO data </a:t>
            </a:r>
            <a:endParaRPr lang="en-US" altLang="ja-JP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58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</a:t>
            </a:r>
            <a:endParaRPr lang="en-US" dirty="0"/>
          </a:p>
        </p:txBody>
      </p:sp>
      <p:pic>
        <p:nvPicPr>
          <p:cNvPr id="3" name="Picture 2" descr="cattle_panta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032" y="1035167"/>
            <a:ext cx="4318873" cy="286835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07520" y="1051890"/>
            <a:ext cx="1385128" cy="539750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wetlands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7" y="4026839"/>
            <a:ext cx="3802179" cy="283116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37" y="1051890"/>
            <a:ext cx="3802179" cy="28516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033" y="3984115"/>
            <a:ext cx="4318872" cy="2873885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11620" y="1017904"/>
            <a:ext cx="2071978" cy="44385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t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ropical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01936" y="6412222"/>
            <a:ext cx="3192321" cy="44385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Non-natural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vegetation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319992" y="6318250"/>
            <a:ext cx="1698913" cy="539750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shrublands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28193" y="3522524"/>
            <a:ext cx="8390712" cy="762000"/>
          </a:xfrm>
          <a:prstGeom prst="rect">
            <a:avLst/>
          </a:prstGeom>
          <a:solidFill>
            <a:srgbClr val="E1E6F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defTabSz="457200"/>
            <a:r>
              <a:rPr lang="en-US" sz="2800" b="0" dirty="0" smtClean="0"/>
              <a:t>“the </a:t>
            </a:r>
            <a:r>
              <a:rPr lang="en-US" sz="2800" b="0" dirty="0"/>
              <a:t>observed </a:t>
            </a:r>
            <a:r>
              <a:rPr lang="en-US" sz="2800" b="0" dirty="0" smtClean="0"/>
              <a:t>biophysical </a:t>
            </a:r>
            <a:r>
              <a:rPr lang="en-US" sz="2800" b="0" dirty="0"/>
              <a:t>cover on the Earth’s </a:t>
            </a:r>
            <a:r>
              <a:rPr lang="en-US" sz="2800" b="0" dirty="0" smtClean="0"/>
              <a:t>surface"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06141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</a:t>
            </a:r>
            <a:endParaRPr lang="en-US" dirty="0"/>
          </a:p>
        </p:txBody>
      </p:sp>
      <p:pic>
        <p:nvPicPr>
          <p:cNvPr id="3" name="Picture 2" descr="cattle_panta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032" y="1035167"/>
            <a:ext cx="4318873" cy="286835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53249" y="1051890"/>
            <a:ext cx="2439399" cy="541670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c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attle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production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7" y="4026839"/>
            <a:ext cx="3802179" cy="283116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37" y="1051890"/>
            <a:ext cx="3802179" cy="28516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033" y="3984115"/>
            <a:ext cx="4318872" cy="2873885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11619" y="1017904"/>
            <a:ext cx="2732471" cy="44385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unmanaged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01936" y="6412222"/>
            <a:ext cx="3064049" cy="44385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Temporary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agriculture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325623" y="6412222"/>
            <a:ext cx="2693282" cy="445778"/>
          </a:xfrm>
          <a:prstGeom prst="rect">
            <a:avLst/>
          </a:prstGeom>
          <a:solidFill>
            <a:srgbClr val="E1E6F1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defTabSz="457200" eaLnBrk="0" fontAlgn="auto" hangingPunct="0">
              <a:spcBef>
                <a:spcPts val="600"/>
              </a:spcBef>
              <a:spcAft>
                <a:spcPts val="600"/>
              </a:spcAft>
              <a:buClr>
                <a:srgbClr val="9999CC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s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hifting</a:t>
            </a:r>
            <a:r>
              <a:rPr lang="pt-BR" sz="2400" kern="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  </a:t>
            </a:r>
            <a:r>
              <a:rPr lang="pt-BR" sz="2400" kern="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cultivation</a:t>
            </a:r>
            <a:endParaRPr lang="pt-BR" sz="2400" kern="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01936" y="3166775"/>
            <a:ext cx="8416969" cy="1253851"/>
          </a:xfrm>
          <a:prstGeom prst="rect">
            <a:avLst/>
          </a:prstGeom>
          <a:solidFill>
            <a:srgbClr val="E1E6F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defTabSz="457200"/>
            <a:r>
              <a:rPr lang="en-US" sz="2800" b="0" dirty="0" smtClean="0"/>
              <a:t>“the </a:t>
            </a:r>
            <a:r>
              <a:rPr lang="en-US" sz="2800" b="0" dirty="0"/>
              <a:t>arrangements, activities and inputs people undertake in a certain land cover type to produce, change or maintain </a:t>
            </a:r>
            <a:r>
              <a:rPr lang="en-US" sz="2800" b="0" dirty="0" smtClean="0"/>
              <a:t>it”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17760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3" y="1183746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75250" y="6457890"/>
            <a:ext cx="396875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INPE, IFGI)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38875" y="261355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928415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4953000" y="920152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02213" y="396557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76042" y="3962931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542383" y="95783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70018" y="5319349"/>
            <a:ext cx="8070221" cy="1050802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x-none" altLang="ja-JP" dirty="0" smtClean="0">
                <a:solidFill>
                  <a:srgbClr val="000066"/>
                </a:solidFill>
                <a:latin typeface="Calibri"/>
                <a:cs typeface="Calibri"/>
              </a:rPr>
              <a:t>“The transformations of land cover due to actions of land use” </a:t>
            </a:r>
            <a:endParaRPr lang="en-US" altLang="ja-JP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22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Objects </a:t>
            </a:r>
            <a:r>
              <a:rPr lang="en-US" dirty="0" smtClean="0">
                <a:latin typeface="Calibri" charset="0"/>
              </a:rPr>
              <a:t>exist, events occur</a:t>
            </a:r>
            <a:endParaRPr lang="en-US" dirty="0">
              <a:latin typeface="Calibri" charset="0"/>
            </a:endParaRPr>
          </a:p>
        </p:txBody>
      </p:sp>
      <p:pic>
        <p:nvPicPr>
          <p:cNvPr id="849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81788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3"/>
          <p:cNvSpPr txBox="1"/>
          <p:nvPr/>
        </p:nvSpPr>
        <p:spPr>
          <a:xfrm>
            <a:off x="766233" y="5519209"/>
            <a:ext cx="8181975" cy="1230991"/>
          </a:xfrm>
          <a:prstGeom prst="rect">
            <a:avLst/>
          </a:prstGeom>
          <a:solidFill>
            <a:srgbClr val="E1E6F1">
              <a:alpha val="83000"/>
            </a:srgb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x-none" sz="3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The coast of Japan is an </a:t>
            </a:r>
            <a:r>
              <a:rPr lang="x-none" sz="3200" dirty="0">
                <a:solidFill>
                  <a:srgbClr val="800000"/>
                </a:solidFill>
                <a:latin typeface="Calibri"/>
                <a:cs typeface="Calibri"/>
              </a:rPr>
              <a:t>object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</a:t>
            </a:r>
            <a:r>
              <a:rPr lang="x-none" sz="3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he 2011 Tohoku tsunami was an </a:t>
            </a:r>
            <a:r>
              <a:rPr lang="x-none" sz="3200" dirty="0">
                <a:solidFill>
                  <a:srgbClr val="800000"/>
                </a:solidFill>
                <a:latin typeface="Calibri"/>
                <a:cs typeface="Calibri"/>
              </a:rPr>
              <a:t>event</a:t>
            </a:r>
            <a:r>
              <a:rPr lang="x-none" sz="3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92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How does our brain represent time?</a:t>
            </a:r>
            <a:endParaRPr lang="en-US" dirty="0">
              <a:latin typeface="Calibri" charset="0"/>
            </a:endParaRPr>
          </a:p>
        </p:txBody>
      </p:sp>
      <p:pic>
        <p:nvPicPr>
          <p:cNvPr id="972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5955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268413"/>
            <a:ext cx="26050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901" y="1268413"/>
            <a:ext cx="3049496" cy="38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3"/>
          <p:cNvSpPr txBox="1"/>
          <p:nvPr/>
        </p:nvSpPr>
        <p:spPr>
          <a:xfrm>
            <a:off x="539750" y="5649384"/>
            <a:ext cx="8413750" cy="523105"/>
          </a:xfrm>
          <a:prstGeom prst="rect">
            <a:avLst/>
          </a:prstGeom>
          <a:solidFill>
            <a:srgbClr val="E1E6F1">
              <a:alpha val="83000"/>
            </a:srgbClr>
          </a:solidFill>
        </p:spPr>
        <p:txBody>
          <a:bodyPr wrap="square"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…by means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of </a:t>
            </a:r>
            <a:r>
              <a:rPr lang="en-US" sz="2800" dirty="0" smtClean="0">
                <a:solidFill>
                  <a:srgbClr val="800000"/>
                </a:solidFill>
                <a:latin typeface="Calibri"/>
                <a:cs typeface="Calibri"/>
              </a:rPr>
              <a:t>events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relevant moments of change 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960163" y="6488668"/>
            <a:ext cx="3183837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photos: Reginald </a:t>
            </a: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Gooledge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96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743200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74320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7432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274381" y="0"/>
            <a:ext cx="2127250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000000"/>
                </a:solidFill>
                <a:latin typeface="Calibri" charset="0"/>
                <a:cs typeface="+mn-cs"/>
              </a:rPr>
              <a:t>Exploração intensiva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74381" y="36576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&gt;90% do dossel</a:t>
            </a:r>
          </a:p>
        </p:txBody>
      </p:sp>
      <p:pic>
        <p:nvPicPr>
          <p:cNvPr id="77831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5410200"/>
            <a:ext cx="2743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274381" y="54102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Corte raso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274381" y="19050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&gt;50% do dossel</a:t>
            </a:r>
          </a:p>
        </p:txBody>
      </p:sp>
      <p:sp>
        <p:nvSpPr>
          <p:cNvPr id="71691" name="Seta para baixo 17"/>
          <p:cNvSpPr>
            <a:spLocks noChangeArrowheads="1"/>
          </p:cNvSpPr>
          <p:nvPr/>
        </p:nvSpPr>
        <p:spPr bwMode="auto">
          <a:xfrm>
            <a:off x="4879094" y="234597"/>
            <a:ext cx="304800" cy="6400800"/>
          </a:xfrm>
          <a:prstGeom prst="downArrow">
            <a:avLst>
              <a:gd name="adj1" fmla="val 50000"/>
              <a:gd name="adj2" fmla="val 49972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697339" y="936272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1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" y="0"/>
            <a:ext cx="4699000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Land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trajectories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in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695" name="Seta para a esquerda 24"/>
          <p:cNvSpPr>
            <a:spLocks noChangeArrowheads="1"/>
          </p:cNvSpPr>
          <p:nvPr/>
        </p:nvSpPr>
        <p:spPr bwMode="auto">
          <a:xfrm flipH="1">
            <a:off x="3871031" y="2466622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7" name="Seta para a esquerda 26"/>
          <p:cNvSpPr>
            <a:spLocks noChangeArrowheads="1"/>
          </p:cNvSpPr>
          <p:nvPr/>
        </p:nvSpPr>
        <p:spPr bwMode="auto">
          <a:xfrm flipH="1">
            <a:off x="3871031" y="4050947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9" name="Seta para a esquerda 28"/>
          <p:cNvSpPr>
            <a:spLocks noChangeArrowheads="1"/>
          </p:cNvSpPr>
          <p:nvPr/>
        </p:nvSpPr>
        <p:spPr bwMode="auto">
          <a:xfrm flipH="1">
            <a:off x="3871031" y="5417785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7841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951163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94005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9400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8142111" y="776111"/>
            <a:ext cx="1001890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8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pic>
        <p:nvPicPr>
          <p:cNvPr id="77847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269" y="5410200"/>
            <a:ext cx="294005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 para a esquerda 24"/>
          <p:cNvSpPr>
            <a:spLocks noChangeArrowheads="1"/>
          </p:cNvSpPr>
          <p:nvPr/>
        </p:nvSpPr>
        <p:spPr bwMode="auto">
          <a:xfrm flipH="1">
            <a:off x="3871031" y="882297"/>
            <a:ext cx="1066800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CaixaDeTexto 20"/>
          <p:cNvSpPr txBox="1"/>
          <p:nvPr/>
        </p:nvSpPr>
        <p:spPr>
          <a:xfrm>
            <a:off x="2698927" y="2449160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2</a:t>
            </a:r>
          </a:p>
        </p:txBody>
      </p:sp>
      <p:sp>
        <p:nvSpPr>
          <p:cNvPr id="34" name="CaixaDeTexto 20"/>
          <p:cNvSpPr txBox="1"/>
          <p:nvPr/>
        </p:nvSpPr>
        <p:spPr>
          <a:xfrm>
            <a:off x="2698927" y="3962047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3</a:t>
            </a:r>
          </a:p>
        </p:txBody>
      </p:sp>
      <p:sp>
        <p:nvSpPr>
          <p:cNvPr id="35" name="CaixaDeTexto 20"/>
          <p:cNvSpPr txBox="1"/>
          <p:nvPr/>
        </p:nvSpPr>
        <p:spPr>
          <a:xfrm>
            <a:off x="2697339" y="5473347"/>
            <a:ext cx="1274526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4</a:t>
            </a:r>
          </a:p>
        </p:txBody>
      </p:sp>
      <p:sp>
        <p:nvSpPr>
          <p:cNvPr id="36" name="CaixaDeTexto 23"/>
          <p:cNvSpPr txBox="1"/>
          <p:nvPr/>
        </p:nvSpPr>
        <p:spPr>
          <a:xfrm>
            <a:off x="0" y="6118089"/>
            <a:ext cx="4546599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Events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of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cover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loss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CaixaDeTexto 24"/>
          <p:cNvSpPr txBox="1"/>
          <p:nvPr/>
        </p:nvSpPr>
        <p:spPr>
          <a:xfrm>
            <a:off x="8223957" y="2480733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50%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CaixaDeTexto 24"/>
          <p:cNvSpPr txBox="1"/>
          <p:nvPr/>
        </p:nvSpPr>
        <p:spPr>
          <a:xfrm>
            <a:off x="8223957" y="4213577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1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CaixaDeTexto 24"/>
          <p:cNvSpPr txBox="1"/>
          <p:nvPr/>
        </p:nvSpPr>
        <p:spPr>
          <a:xfrm>
            <a:off x="8223957" y="5692421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5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many thanks to…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38" y="4002384"/>
            <a:ext cx="1368778" cy="1755214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5629" y="5882804"/>
            <a:ext cx="1683925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Ricardo </a:t>
            </a: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Cartaxo</a:t>
            </a:r>
            <a:endParaRPr lang="en-US" sz="1600" i="1" dirty="0" smtClean="0">
              <a:solidFill>
                <a:srgbClr val="000066"/>
              </a:solidFill>
              <a:latin typeface="Constantia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953" y="3937940"/>
            <a:ext cx="1447800" cy="18669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333037" y="5875277"/>
            <a:ext cx="1524000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Victor </a:t>
            </a: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Maus</a:t>
            </a:r>
            <a:endParaRPr lang="en-US" sz="1600" i="1" dirty="0" smtClean="0">
              <a:solidFill>
                <a:srgbClr val="000066"/>
              </a:solidFill>
              <a:latin typeface="Constantia"/>
              <a:cs typeface="Constant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203" y="1293451"/>
            <a:ext cx="1756833" cy="1756833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28888" y="3135842"/>
            <a:ext cx="1796816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Merret</a:t>
            </a: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 </a:t>
            </a: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Buurman</a:t>
            </a:r>
            <a:endParaRPr lang="en-US" sz="1600" i="1" dirty="0" smtClean="0">
              <a:solidFill>
                <a:srgbClr val="000066"/>
              </a:solidFill>
              <a:latin typeface="Constantia"/>
              <a:cs typeface="Constantia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97" y="1276917"/>
            <a:ext cx="1199463" cy="18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082814" y="3154656"/>
            <a:ext cx="1505185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Karine</a:t>
            </a: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 Ferreira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227" y="1295566"/>
            <a:ext cx="1790700" cy="1752600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550846" y="3154657"/>
            <a:ext cx="1928991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Lúbia</a:t>
            </a: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 </a:t>
            </a: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Vinhas</a:t>
            </a:r>
            <a:endParaRPr lang="en-US" sz="1600" i="1" dirty="0" smtClean="0">
              <a:solidFill>
                <a:srgbClr val="000066"/>
              </a:solidFill>
              <a:latin typeface="Constantia"/>
              <a:cs typeface="Constanti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336" y="4012730"/>
            <a:ext cx="1630775" cy="1725789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988741" y="5867750"/>
            <a:ext cx="1778000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Gilberto </a:t>
            </a: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Ribeiro</a:t>
            </a:r>
            <a:endParaRPr lang="en-US" sz="1600" i="1" dirty="0" smtClean="0">
              <a:solidFill>
                <a:srgbClr val="000066"/>
              </a:solidFill>
              <a:latin typeface="Constantia"/>
              <a:cs typeface="Constantia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834476" y="5869633"/>
            <a:ext cx="1550339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Alber</a:t>
            </a: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 Sanchez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431852" y="5871513"/>
            <a:ext cx="1712148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i="1" dirty="0" smtClean="0">
                <a:solidFill>
                  <a:srgbClr val="000066"/>
                </a:solidFill>
                <a:latin typeface="Constantia"/>
                <a:cs typeface="Constantia"/>
              </a:rPr>
              <a:t>Dalton </a:t>
            </a:r>
            <a:r>
              <a:rPr lang="en-US" sz="1600" i="1" dirty="0" err="1" smtClean="0">
                <a:solidFill>
                  <a:srgbClr val="000066"/>
                </a:solidFill>
                <a:latin typeface="Constantia"/>
                <a:cs typeface="Constantia"/>
              </a:rPr>
              <a:t>Valeriano</a:t>
            </a:r>
            <a:endParaRPr lang="en-US" sz="1600" i="1" dirty="0" smtClean="0">
              <a:solidFill>
                <a:srgbClr val="000066"/>
              </a:solidFill>
              <a:latin typeface="Constantia"/>
              <a:cs typeface="Constanti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800" y="4007555"/>
            <a:ext cx="1727200" cy="1809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121" y="4029344"/>
            <a:ext cx="1482280" cy="17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8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754253" y="368879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b="1" dirty="0">
                <a:solidFill>
                  <a:srgbClr val="003399"/>
                </a:solidFill>
                <a:latin typeface="Calibri"/>
                <a:cs typeface="Calibri"/>
              </a:rPr>
              <a:t>Land </a:t>
            </a:r>
            <a:r>
              <a:rPr lang="en-US" b="1" dirty="0" smtClean="0">
                <a:solidFill>
                  <a:srgbClr val="003399"/>
                </a:solidFill>
                <a:latin typeface="Calibri"/>
                <a:cs typeface="Calibri"/>
              </a:rPr>
              <a:t>trajectories</a:t>
            </a:r>
            <a:endParaRPr lang="en-US" b="1" dirty="0">
              <a:solidFill>
                <a:srgbClr val="003399"/>
              </a:solidFill>
              <a:latin typeface="Calibri"/>
              <a:cs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1090395"/>
            <a:ext cx="8196240" cy="28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4690573"/>
            <a:ext cx="2596123" cy="17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3" y="4690573"/>
            <a:ext cx="2754674" cy="17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16" y="4682434"/>
            <a:ext cx="2759311" cy="176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Oval 6"/>
          <p:cNvSpPr>
            <a:spLocks noChangeArrowheads="1"/>
          </p:cNvSpPr>
          <p:nvPr/>
        </p:nvSpPr>
        <p:spPr bwMode="auto">
          <a:xfrm rot="780000">
            <a:off x="1179360" y="5052051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 rot="780000">
            <a:off x="4527207" y="5067891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 rot="780000">
            <a:off x="7542930" y="5135580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08364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2001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37107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  <a:cs typeface="Calibri"/>
              </a:rPr>
              <a:t>2006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227695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  <a:cs typeface="Calibri"/>
              </a:rPr>
              <a:t>2013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86265" y="4260337"/>
            <a:ext cx="159120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Forest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181241" y="4267169"/>
            <a:ext cx="266976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  <a:cs typeface="Calibri"/>
              </a:rPr>
              <a:t>Single cropping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180678" y="4267169"/>
            <a:ext cx="266976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>
                <a:solidFill>
                  <a:srgbClr val="003399"/>
                </a:solidFill>
                <a:latin typeface="Calibri"/>
                <a:cs typeface="Calibri"/>
              </a:rPr>
              <a:t>Double cropping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1244160" y="2903345"/>
            <a:ext cx="414720" cy="28198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180320" y="2903345"/>
            <a:ext cx="626400" cy="28126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7641143" y="2884120"/>
            <a:ext cx="338690" cy="285204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157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3" y="3987780"/>
            <a:ext cx="3942608" cy="256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987780"/>
            <a:ext cx="4180417" cy="273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819520" y="5557544"/>
            <a:ext cx="4230720" cy="249146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 rot="780000">
            <a:off x="2240640" y="4811545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 rot="960000">
            <a:off x="6619768" y="5218940"/>
            <a:ext cx="1158954" cy="1432951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764836" y="315963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b="1" dirty="0" smtClean="0">
                <a:solidFill>
                  <a:srgbClr val="003399"/>
                </a:solidFill>
                <a:latin typeface="Calibri"/>
              </a:rPr>
              <a:t>Land trajectories: forest </a:t>
            </a:r>
            <a:r>
              <a:rPr lang="en-US" b="1" dirty="0">
                <a:solidFill>
                  <a:srgbClr val="003399"/>
                </a:solidFill>
                <a:latin typeface="Calibri"/>
              </a:rPr>
              <a:t>degradation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3" y="946180"/>
            <a:ext cx="8382000" cy="29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5104787" y="1586109"/>
            <a:ext cx="1440" cy="58038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566941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967640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548952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61281" y="6453318"/>
            <a:ext cx="117648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573650" y="6453318"/>
            <a:ext cx="117648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982486" y="1119366"/>
            <a:ext cx="316656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EVI Time Series</a:t>
            </a:r>
          </a:p>
        </p:txBody>
      </p:sp>
    </p:spTree>
    <p:extLst>
      <p:ext uri="{BB962C8B-B14F-4D97-AF65-F5344CB8AC3E}">
        <p14:creationId xmlns:p14="http://schemas.microsoft.com/office/powerpoint/2010/main" val="1464002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7" y="946180"/>
            <a:ext cx="8231722" cy="29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43670" y="273629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>
                <a:solidFill>
                  <a:srgbClr val="003399"/>
                </a:solidFill>
                <a:latin typeface="Calibri"/>
              </a:rPr>
              <a:t>Land trajectories: f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orest </a:t>
            </a:r>
            <a:r>
              <a:rPr lang="en-US" b="1" dirty="0">
                <a:solidFill>
                  <a:srgbClr val="003399"/>
                </a:solidFill>
                <a:latin typeface="Calibri"/>
              </a:rPr>
              <a:t>degradation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21" y="3816401"/>
            <a:ext cx="4491360" cy="29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" y="3927996"/>
            <a:ext cx="3827408" cy="256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2124000" y="4645928"/>
            <a:ext cx="862560" cy="1659054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2224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229493" y="2881041"/>
            <a:ext cx="1990080" cy="2819816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6552000" y="4977163"/>
            <a:ext cx="1160640" cy="1659054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645440" y="6453317"/>
            <a:ext cx="1244160" cy="4046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2008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26311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441380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5904140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432535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940153" y="1172283"/>
            <a:ext cx="316656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EVI Time Series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381440" y="3910011"/>
            <a:ext cx="1658880" cy="4046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PRODES</a:t>
            </a:r>
          </a:p>
        </p:txBody>
      </p:sp>
    </p:spTree>
    <p:extLst>
      <p:ext uri="{BB962C8B-B14F-4D97-AF65-F5344CB8AC3E}">
        <p14:creationId xmlns:p14="http://schemas.microsoft.com/office/powerpoint/2010/main" val="16554101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ex3_tm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4159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ex3_tm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4292600"/>
            <a:ext cx="39306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trajectories: deforestation events</a:t>
            </a:r>
            <a:endParaRPr lang="en-US" dirty="0"/>
          </a:p>
        </p:txBody>
      </p:sp>
      <p:sp>
        <p:nvSpPr>
          <p:cNvPr id="7" name="CaixaDeTexto 13"/>
          <p:cNvSpPr txBox="1"/>
          <p:nvPr/>
        </p:nvSpPr>
        <p:spPr>
          <a:xfrm>
            <a:off x="468313" y="6307138"/>
            <a:ext cx="1439862" cy="523875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2010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8" name="CaixaDeTexto 13"/>
          <p:cNvSpPr txBox="1"/>
          <p:nvPr/>
        </p:nvSpPr>
        <p:spPr>
          <a:xfrm>
            <a:off x="7812088" y="6303963"/>
            <a:ext cx="1223962" cy="522287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2011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21511" name="Picture 2" descr="ex3_ser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5947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Diamond 1"/>
          <p:cNvSpPr>
            <a:spLocks noChangeArrowheads="1"/>
          </p:cNvSpPr>
          <p:nvPr/>
        </p:nvSpPr>
        <p:spPr bwMode="auto">
          <a:xfrm>
            <a:off x="7508875" y="3698875"/>
            <a:ext cx="223838" cy="422275"/>
          </a:xfrm>
          <a:prstGeom prst="diamond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878" y="940056"/>
            <a:ext cx="1569122" cy="338554"/>
          </a:xfrm>
          <a:prstGeom prst="rect">
            <a:avLst/>
          </a:prstGeom>
          <a:solidFill>
            <a:srgbClr val="8A8AB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images: INPE</a:t>
            </a:r>
            <a:endParaRPr lang="en-US" sz="1600" kern="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62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LCD06_CONUS_landcover_500dp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36" y="0"/>
            <a:ext cx="7873347" cy="762000"/>
          </a:xfrm>
        </p:spPr>
        <p:txBody>
          <a:bodyPr/>
          <a:lstStyle/>
          <a:p>
            <a:r>
              <a:rPr lang="en-US" dirty="0" smtClean="0"/>
              <a:t>Is this what we want from big EO data?</a:t>
            </a:r>
            <a:endParaRPr lang="en-US" dirty="0"/>
          </a:p>
        </p:txBody>
      </p:sp>
      <p:pic>
        <p:nvPicPr>
          <p:cNvPr id="3" name="Picture 2" descr="NLCD_Colour_Classification_Update.jpg"/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05" y="1143000"/>
            <a:ext cx="3359295" cy="550229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6077" y="6060679"/>
            <a:ext cx="5138615" cy="510012"/>
          </a:xfrm>
          <a:prstGeom prst="rect">
            <a:avLst/>
          </a:prstGeom>
          <a:solidFill>
            <a:srgbClr val="E1E6F1">
              <a:alpha val="77000"/>
            </a:srgbClr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7D"/>
                </a:solidFill>
                <a:latin typeface="Calibri" charset="0"/>
                <a:cs typeface="Calibri" charset="0"/>
              </a:rPr>
              <a:t>US National Land Cover </a:t>
            </a:r>
            <a:r>
              <a:rPr lang="en-US" sz="24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2006</a:t>
            </a:r>
            <a:endParaRPr lang="en-US" sz="24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52008" y="4769534"/>
            <a:ext cx="64112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447925" y="6488668"/>
            <a:ext cx="16196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USGS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03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89906" cy="762000"/>
          </a:xfrm>
        </p:spPr>
        <p:txBody>
          <a:bodyPr/>
          <a:lstStyle/>
          <a:p>
            <a:r>
              <a:rPr lang="en-US" dirty="0" smtClean="0"/>
              <a:t>In search of a minimal land trajectory definition</a:t>
            </a: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79" y="1373084"/>
            <a:ext cx="7321091" cy="455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4"/>
          <p:cNvSpPr/>
          <p:nvPr/>
        </p:nvSpPr>
        <p:spPr>
          <a:xfrm>
            <a:off x="870465" y="5759672"/>
            <a:ext cx="7968735" cy="954000"/>
          </a:xfrm>
          <a:prstGeom prst="rect">
            <a:avLst/>
          </a:prstGeom>
          <a:solidFill>
            <a:schemeClr val="accent3">
              <a:lumMod val="95000"/>
              <a:alpha val="76000"/>
            </a:schemeClr>
          </a:solidFill>
        </p:spPr>
        <p:txBody>
          <a:bodyPr wrap="square" lIns="91330" tIns="45667" rIns="91330" bIns="45667">
            <a:spAutoFit/>
          </a:bodyPr>
          <a:lstStyle/>
          <a:p>
            <a:pPr algn="ctr">
              <a:defRPr/>
            </a:pP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The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unbearable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lightness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PRODES: complete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transitions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forest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to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non-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forest</a:t>
            </a:r>
            <a:endParaRPr lang="pt-BR" sz="2800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24315" y="1323088"/>
            <a:ext cx="16196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graphics: INPE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37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33" y="0"/>
            <a:ext cx="8289906" cy="439218"/>
          </a:xfrm>
        </p:spPr>
        <p:txBody>
          <a:bodyPr/>
          <a:lstStyle/>
          <a:p>
            <a:r>
              <a:rPr lang="en-US" dirty="0" smtClean="0"/>
              <a:t>In search of a minimal land trajectory definition</a:t>
            </a:r>
            <a:endParaRPr lang="en-US" dirty="0"/>
          </a:p>
        </p:txBody>
      </p:sp>
      <p:sp>
        <p:nvSpPr>
          <p:cNvPr id="4" name="Retângulo 4"/>
          <p:cNvSpPr/>
          <p:nvPr/>
        </p:nvSpPr>
        <p:spPr>
          <a:xfrm>
            <a:off x="603103" y="6396442"/>
            <a:ext cx="7968735" cy="461558"/>
          </a:xfrm>
          <a:prstGeom prst="rect">
            <a:avLst/>
          </a:prstGeom>
          <a:solidFill>
            <a:schemeClr val="accent3">
              <a:lumMod val="95000"/>
              <a:alpha val="76000"/>
            </a:schemeClr>
          </a:solidFill>
        </p:spPr>
        <p:txBody>
          <a:bodyPr wrap="square" lIns="91330" tIns="45667" rIns="91330" bIns="45667">
            <a:spAutoFit/>
          </a:bodyPr>
          <a:lstStyle/>
          <a:p>
            <a:pPr algn="ctr">
              <a:defRPr/>
            </a:pPr>
            <a:r>
              <a:rPr lang="pt-BR" sz="2400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ransitions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for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land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use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modelling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(GLOBIOM-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Brazil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) </a:t>
            </a:r>
            <a:endParaRPr lang="pt-BR" sz="2400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266498"/>
            <a:ext cx="8689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IIASA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05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6" descr="landsat_lena_de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7" descr="landsat_nam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npo0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npo00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200005" y="2600190"/>
            <a:ext cx="8630235" cy="1508105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4000" dirty="0" smtClean="0">
                <a:solidFill>
                  <a:srgbClr val="000090"/>
                </a:solidFill>
                <a:latin typeface="Calibri" charset="0"/>
              </a:rPr>
              <a:t>How do we find what we want in big EO data?</a:t>
            </a:r>
          </a:p>
        </p:txBody>
      </p:sp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827087" y="5817715"/>
            <a:ext cx="7823149" cy="954107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“In </a:t>
            </a:r>
            <a:r>
              <a:rPr lang="en-US" sz="2800" dirty="0">
                <a:solidFill>
                  <a:srgbClr val="000066"/>
                </a:solidFill>
                <a:latin typeface="Calibri" charset="0"/>
                <a:cs typeface="+mn-cs"/>
              </a:rPr>
              <a:t>theory there is no difference between theory and practice. In practice there </a:t>
            </a: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is.” (Yogi Berra)</a:t>
            </a:r>
          </a:p>
        </p:txBody>
      </p:sp>
    </p:spTree>
    <p:extLst>
      <p:ext uri="{BB962C8B-B14F-4D97-AF65-F5344CB8AC3E}">
        <p14:creationId xmlns:p14="http://schemas.microsoft.com/office/powerpoint/2010/main" val="723141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706488" y="333634"/>
            <a:ext cx="8228160" cy="806485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b="1" dirty="0" smtClean="0">
                <a:solidFill>
                  <a:srgbClr val="003399"/>
                </a:solidFill>
              </a:rPr>
              <a:t>Land trajectories require adequate data</a:t>
            </a:r>
            <a:endParaRPr lang="en-US" b="1" dirty="0">
              <a:solidFill>
                <a:srgbClr val="003399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20" y="1080113"/>
            <a:ext cx="5817600" cy="194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124800" y="1925482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37120" y="1860675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084640" y="1925482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130080" y="1892358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142400" y="1925482"/>
            <a:ext cx="538560" cy="213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100"/>
              <a:t>Fallow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254240" y="2429535"/>
            <a:ext cx="7253280" cy="410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buSzPct val="45000"/>
              <a:buFont typeface="Wingdings" charset="0"/>
              <a:buNone/>
            </a:pPr>
            <a:endParaRPr lang="en-US"/>
          </a:p>
          <a:p>
            <a:pPr>
              <a:buSzPct val="45000"/>
              <a:buFont typeface="Wingdings" charset="0"/>
              <a:buNone/>
            </a:pPr>
            <a:endParaRPr lang="en-US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5" y="1174432"/>
            <a:ext cx="2522780" cy="17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" y="4794263"/>
            <a:ext cx="6468480" cy="198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11" y="3026334"/>
            <a:ext cx="2818080" cy="190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3884195" y="4353201"/>
            <a:ext cx="466560" cy="10081"/>
          </a:xfrm>
          <a:prstGeom prst="line">
            <a:avLst/>
          </a:prstGeom>
          <a:noFill/>
          <a:ln w="547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V="1">
            <a:off x="3891395" y="4680116"/>
            <a:ext cx="466560" cy="10081"/>
          </a:xfrm>
          <a:prstGeom prst="line">
            <a:avLst/>
          </a:prstGeom>
          <a:noFill/>
          <a:ln w="54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327715" y="4227908"/>
            <a:ext cx="129744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97000"/>
              </a:lnSpc>
              <a:buClrTx/>
              <a:buFontTx/>
              <a:buNone/>
            </a:pPr>
            <a:r>
              <a:rPr lang="en-US" sz="1500" b="1" dirty="0">
                <a:solidFill>
                  <a:srgbClr val="003399"/>
                </a:solidFill>
                <a:latin typeface="Calibri"/>
              </a:rPr>
              <a:t>Soybean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4350755" y="4524579"/>
            <a:ext cx="127440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Droid Sans Fallback" charset="0"/>
              </a:defRPr>
            </a:lvl9pPr>
          </a:lstStyle>
          <a:p>
            <a:pPr>
              <a:lnSpc>
                <a:spcPct val="97000"/>
              </a:lnSpc>
              <a:buClrTx/>
              <a:buFontTx/>
              <a:buNone/>
            </a:pPr>
            <a:r>
              <a:rPr lang="en-US" sz="1500" b="1" dirty="0">
                <a:solidFill>
                  <a:srgbClr val="003399"/>
                </a:solidFill>
                <a:latin typeface="Calibri"/>
              </a:rPr>
              <a:t>Ryegrass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1" y="2784329"/>
            <a:ext cx="2455784" cy="160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715250" y="6457890"/>
            <a:ext cx="1428750" cy="400110"/>
          </a:xfrm>
          <a:prstGeom prst="rect">
            <a:avLst/>
          </a:prstGeom>
          <a:solidFill>
            <a:srgbClr val="DDE1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0434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14582" y="0"/>
            <a:ext cx="9029417" cy="74514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Tropical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forest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: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stable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signal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+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low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seasonal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5E"/>
                </a:solidFill>
                <a:latin typeface="Calibri" charset="0"/>
              </a:rPr>
              <a:t>change</a:t>
            </a:r>
            <a:r>
              <a:rPr lang="pt-BR" sz="3000" dirty="0" smtClean="0">
                <a:solidFill>
                  <a:srgbClr val="00005E"/>
                </a:solidFill>
                <a:latin typeface="Calibri" charset="0"/>
              </a:rPr>
              <a:t> </a:t>
            </a:r>
            <a:endParaRPr lang="pt-BR" sz="3000" dirty="0">
              <a:solidFill>
                <a:srgbClr val="00005E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441"/>
            <a:ext cx="9144000" cy="627555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794692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One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year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(PRODES)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02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02" y="0"/>
            <a:ext cx="7920985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90583" y="6488668"/>
            <a:ext cx="405341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Foley et al. (Science, 2007)</a:t>
            </a:r>
            <a:endParaRPr lang="en-GB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3056" y="2652503"/>
            <a:ext cx="8730904" cy="1371787"/>
          </a:xfrm>
          <a:prstGeom prst="rect">
            <a:avLst/>
          </a:prstGeom>
          <a:solidFill>
            <a:srgbClr val="E1E6F1">
              <a:alpha val="77000"/>
            </a:srgbClr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Why do we need global land observatories?</a:t>
            </a:r>
            <a:endParaRPr lang="en-US" sz="40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" y="0"/>
            <a:ext cx="9072880" cy="58244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Single-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crop</a:t>
            </a:r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grain</a:t>
            </a:r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production</a:t>
            </a:r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: 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soybeans</a:t>
            </a:r>
            <a:endParaRPr lang="pt-BR" sz="3000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374"/>
            <a:ext cx="9144000" cy="618962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966560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One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month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(?)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72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97050" y="9548"/>
            <a:ext cx="8083870" cy="54424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Double-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cropping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: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soybeans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+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corn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endParaRPr lang="pt-BR" sz="3200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140"/>
            <a:ext cx="9144000" cy="645393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966560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Two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samples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month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(?)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18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rgbClr val="000066"/>
                </a:solidFill>
                <a:latin typeface="Calibri" charset="0"/>
              </a:rPr>
              <a:t>Sampling theorem: minimum rate to reconstruct a periodic signal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03476" y="5789071"/>
            <a:ext cx="7823149" cy="954107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In theory: insufficient  (above) and sufficient (below) sampling rates to reconstruct a periodic signal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65" y="1252199"/>
            <a:ext cx="5196511" cy="2166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787" y="3276418"/>
            <a:ext cx="5265747" cy="22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2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Espaço Reservado para Número de Slid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CA0DF773-D1A3-3F4B-B888-FC2889DA5C92}" type="slidenum">
              <a:rPr lang="pt-BR">
                <a:solidFill>
                  <a:srgbClr val="000000"/>
                </a:solidFill>
              </a:rPr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Calibri" charset="0"/>
              </a:rPr>
              <a:t>In </a:t>
            </a:r>
            <a:r>
              <a:rPr lang="pt-BR" dirty="0" err="1" smtClean="0">
                <a:latin typeface="Calibri" charset="0"/>
              </a:rPr>
              <a:t>practice</a:t>
            </a:r>
            <a:r>
              <a:rPr lang="pt-BR" dirty="0" smtClean="0">
                <a:latin typeface="Calibri" charset="0"/>
              </a:rPr>
              <a:t>: </a:t>
            </a:r>
            <a:r>
              <a:rPr lang="pt-BR" dirty="0" err="1" smtClean="0">
                <a:latin typeface="Calibri" charset="0"/>
              </a:rPr>
              <a:t>signals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of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varying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frequencies</a:t>
            </a:r>
            <a:endParaRPr lang="pt-BR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20" y="1098044"/>
            <a:ext cx="7191101" cy="575995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00333" y="6457890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69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Space </a:t>
            </a:r>
            <a:r>
              <a:rPr lang="pt-BR" i="1" dirty="0" err="1" smtClean="0">
                <a:solidFill>
                  <a:srgbClr val="800000"/>
                </a:solidFill>
                <a:latin typeface="Calibri" charset="0"/>
              </a:rPr>
              <a:t>first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, time later </a:t>
            </a:r>
            <a:r>
              <a:rPr lang="pt-BR" dirty="0" err="1" smtClean="0">
                <a:latin typeface="Calibri" charset="0"/>
              </a:rPr>
              <a:t>or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time </a:t>
            </a:r>
            <a:r>
              <a:rPr lang="pt-BR" i="1" dirty="0" err="1" smtClean="0">
                <a:solidFill>
                  <a:srgbClr val="800000"/>
                </a:solidFill>
                <a:latin typeface="Calibri" charset="0"/>
              </a:rPr>
              <a:t>first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, </a:t>
            </a:r>
            <a:r>
              <a:rPr lang="pt-BR" i="1" dirty="0" err="1" smtClean="0">
                <a:solidFill>
                  <a:srgbClr val="800000"/>
                </a:solidFill>
                <a:latin typeface="Calibri" charset="0"/>
              </a:rPr>
              <a:t>space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 later</a:t>
            </a:r>
            <a:r>
              <a:rPr lang="pt-BR" dirty="0" smtClean="0">
                <a:latin typeface="Calibri" charset="0"/>
              </a:rPr>
              <a:t>? </a:t>
            </a:r>
            <a:endParaRPr lang="pt-BR" dirty="0"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1942" y="1729946"/>
            <a:ext cx="3174667" cy="1200328"/>
          </a:xfrm>
          <a:prstGeom prst="rect">
            <a:avLst/>
          </a:prstGeom>
          <a:solidFill>
            <a:srgbClr val="DDE1FF"/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Space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 smtClean="0">
                <a:latin typeface="Calibri"/>
                <a:cs typeface="Calibri"/>
              </a:rPr>
              <a:t>images separately</a:t>
            </a:r>
          </a:p>
          <a:p>
            <a:r>
              <a:rPr lang="en-US" sz="2400" dirty="0" smtClean="0">
                <a:latin typeface="Calibri"/>
                <a:cs typeface="Calibri"/>
              </a:rPr>
              <a:t>Compare results in time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83" y="4424379"/>
            <a:ext cx="5704417" cy="243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6250" y="4983263"/>
            <a:ext cx="3111499" cy="1200328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Time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>
                <a:latin typeface="Calibri"/>
                <a:cs typeface="Calibri"/>
              </a:rPr>
              <a:t>t</a:t>
            </a:r>
            <a:r>
              <a:rPr lang="en-US" sz="2400" dirty="0" smtClean="0">
                <a:latin typeface="Calibri"/>
                <a:cs typeface="Calibri"/>
              </a:rPr>
              <a:t>ime series separately</a:t>
            </a:r>
          </a:p>
          <a:p>
            <a:r>
              <a:rPr lang="en-US" sz="2400" dirty="0" smtClean="0">
                <a:latin typeface="Calibri"/>
                <a:cs typeface="Calibri"/>
              </a:rPr>
              <a:t>Join results to get maps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2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Calibri" charset="0"/>
              </a:rPr>
              <a:t>Space </a:t>
            </a:r>
            <a:r>
              <a:rPr lang="pt-BR" dirty="0" err="1" smtClean="0">
                <a:latin typeface="Calibri" charset="0"/>
              </a:rPr>
              <a:t>first</a:t>
            </a:r>
            <a:r>
              <a:rPr lang="pt-BR" dirty="0" smtClean="0">
                <a:latin typeface="Calibri" charset="0"/>
              </a:rPr>
              <a:t>, time later</a:t>
            </a:r>
            <a:endParaRPr lang="pt-BR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83" y="1657350"/>
            <a:ext cx="8318500" cy="3623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4942" y="5518779"/>
            <a:ext cx="8486117" cy="523220"/>
          </a:xfrm>
          <a:prstGeom prst="rect">
            <a:avLst/>
          </a:prstGeom>
          <a:solidFill>
            <a:srgbClr val="E1E6F1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patial data resolution is better than temporal resolution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69795" y="6457890"/>
            <a:ext cx="2274205" cy="400110"/>
          </a:xfrm>
          <a:prstGeom prst="rect">
            <a:avLst/>
          </a:prstGeom>
          <a:solidFill>
            <a:srgbClr val="E1E6F1"/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Hansen </a:t>
            </a:r>
            <a:r>
              <a:rPr lang="en-US" sz="2000" dirty="0">
                <a:latin typeface="Calibri"/>
                <a:cs typeface="Calibri"/>
              </a:rPr>
              <a:t>et al. (2013)</a:t>
            </a:r>
          </a:p>
        </p:txBody>
      </p:sp>
    </p:spTree>
    <p:extLst>
      <p:ext uri="{BB962C8B-B14F-4D97-AF65-F5344CB8AC3E}">
        <p14:creationId xmlns:p14="http://schemas.microsoft.com/office/powerpoint/2010/main" val="34862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RODES_MODIS_Stacked_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8" y="941388"/>
            <a:ext cx="7789332" cy="4640264"/>
          </a:xfrm>
          <a:prstGeom prst="rect">
            <a:avLst/>
          </a:prstGeom>
        </p:spPr>
      </p:pic>
      <p:sp>
        <p:nvSpPr>
          <p:cNvPr id="6" name="Title 10"/>
          <p:cNvSpPr txBox="1">
            <a:spLocks/>
          </p:cNvSpPr>
          <p:nvPr/>
        </p:nvSpPr>
        <p:spPr bwMode="auto">
          <a:xfrm>
            <a:off x="84667" y="33338"/>
            <a:ext cx="9059333" cy="76200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Space first can lead to inconsistent land trajectories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84600" y="6488668"/>
            <a:ext cx="5359400" cy="369332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800" dirty="0" smtClean="0">
                <a:solidFill>
                  <a:srgbClr val="000066"/>
                </a:solidFill>
                <a:latin typeface="Calibri"/>
              </a:rPr>
              <a:t>Data sources: INPE, NASA. Analysis by M. </a:t>
            </a:r>
            <a:r>
              <a:rPr lang="en-US" sz="1800" dirty="0" err="1" smtClean="0">
                <a:solidFill>
                  <a:srgbClr val="000066"/>
                </a:solidFill>
                <a:latin typeface="Calibri"/>
              </a:rPr>
              <a:t>Buurman</a:t>
            </a:r>
            <a:endParaRPr lang="en-US" sz="1800" dirty="0" smtClean="0">
              <a:solidFill>
                <a:srgbClr val="000066"/>
              </a:solidFill>
              <a:latin typeface="Calibri"/>
            </a:endParaRPr>
          </a:p>
        </p:txBody>
      </p:sp>
      <p:sp>
        <p:nvSpPr>
          <p:cNvPr id="8" name="Title 10"/>
          <p:cNvSpPr txBox="1">
            <a:spLocks/>
          </p:cNvSpPr>
          <p:nvPr/>
        </p:nvSpPr>
        <p:spPr bwMode="auto">
          <a:xfrm>
            <a:off x="740834" y="5678488"/>
            <a:ext cx="7821084" cy="597429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2800" b="0" dirty="0" smtClean="0">
                <a:solidFill>
                  <a:schemeClr val="bg2">
                    <a:lumMod val="75000"/>
                  </a:schemeClr>
                </a:solidFill>
              </a:rPr>
              <a:t>MODIS land cover: unrealistic forest gains and losses </a:t>
            </a:r>
            <a:endParaRPr lang="en-US" sz="2800" b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5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analysis: parametric methods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5"/>
          <a:stretch>
            <a:fillRect/>
          </a:stretch>
        </p:blipFill>
        <p:spPr bwMode="auto">
          <a:xfrm>
            <a:off x="1501017" y="1427848"/>
            <a:ext cx="5211762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29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47583" y="6457890"/>
            <a:ext cx="5196417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Zhang et al. (2003), </a:t>
            </a:r>
            <a:r>
              <a:rPr lang="en-US" sz="2000" dirty="0" err="1" smtClean="0">
                <a:solidFill>
                  <a:srgbClr val="000066"/>
                </a:solidFill>
                <a:latin typeface="Calibri" charset="0"/>
                <a:cs typeface="+mn-cs"/>
              </a:rPr>
              <a:t>Jönsson</a:t>
            </a: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 and </a:t>
            </a:r>
            <a:r>
              <a:rPr lang="en-US" sz="2000" dirty="0" err="1" smtClean="0">
                <a:solidFill>
                  <a:srgbClr val="000066"/>
                </a:solidFill>
                <a:latin typeface="Calibri" charset="0"/>
                <a:cs typeface="+mn-cs"/>
              </a:rPr>
              <a:t>Eklundh</a:t>
            </a:r>
            <a:r>
              <a:rPr lang="en-US" sz="2000" dirty="0" smtClean="0">
                <a:solidFill>
                  <a:srgbClr val="000066"/>
                </a:solidFill>
                <a:latin typeface="Calibri" charset="0"/>
                <a:cs typeface="+mn-cs"/>
              </a:rPr>
              <a:t> (2004)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4393" y="4712423"/>
            <a:ext cx="7823149" cy="954107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TIMESAT: relate time series with crop phenology</a:t>
            </a:r>
          </a:p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limited to agriculture, dependent on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56315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73" y="3107377"/>
            <a:ext cx="4776378" cy="2748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mining: prediction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6" y="1250225"/>
            <a:ext cx="8235462" cy="2186663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84750" y="1007473"/>
            <a:ext cx="415925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Esling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Agon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(2012), Zhu et al.(2012)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26582" y="5822888"/>
            <a:ext cx="7747001" cy="954107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 Predict the next LANDSAT image</a:t>
            </a:r>
          </a:p>
          <a:p>
            <a:pPr algn="ctr">
              <a:spcBef>
                <a:spcPts val="0"/>
              </a:spcBef>
              <a:defRPr/>
            </a:pPr>
            <a:r>
              <a:rPr lang="en-GB" sz="2800" dirty="0">
                <a:solidFill>
                  <a:srgbClr val="00005E"/>
                </a:solidFill>
                <a:latin typeface="Calibri"/>
                <a:cs typeface="Calibri"/>
              </a:rPr>
              <a:t>p</a:t>
            </a: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redicted vs. observed forest pixels (pine forest)</a:t>
            </a:r>
            <a:endParaRPr lang="en-GB" sz="28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60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mining: event detection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727201"/>
            <a:ext cx="7651750" cy="224222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08750" y="6457890"/>
            <a:ext cx="2550586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Esling</a:t>
            </a:r>
            <a:r>
              <a:rPr lang="en-GB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&amp; </a:t>
            </a:r>
            <a:r>
              <a:rPr lang="en-GB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Agon</a:t>
            </a:r>
            <a:r>
              <a:rPr lang="en-GB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(2012)</a:t>
            </a:r>
            <a:endParaRPr lang="en-GB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5359" y="4344027"/>
            <a:ext cx="7173433" cy="954107"/>
          </a:xfrm>
          <a:prstGeom prst="rect">
            <a:avLst/>
          </a:prstGeom>
          <a:solidFill>
            <a:srgbClr val="E1E6F1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eviation from standard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behaviour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subsequences that do not follow the model </a:t>
            </a:r>
          </a:p>
        </p:txBody>
      </p:sp>
    </p:spTree>
    <p:extLst>
      <p:ext uri="{BB962C8B-B14F-4D97-AF65-F5344CB8AC3E}">
        <p14:creationId xmlns:p14="http://schemas.microsoft.com/office/powerpoint/2010/main" val="363386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02" y="0"/>
            <a:ext cx="7920985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56562" y="6488668"/>
            <a:ext cx="36874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Foley et al. (Science, 2007)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795433"/>
            <a:ext cx="9144000" cy="633123"/>
          </a:xfrm>
          <a:prstGeom prst="rect">
            <a:avLst/>
          </a:prstGeom>
          <a:solidFill>
            <a:srgbClr val="E1E6F1">
              <a:alpha val="77000"/>
            </a:srgbClr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Structural contradictions on land systems</a:t>
            </a:r>
            <a:endParaRPr lang="en-US" sz="32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311987"/>
            <a:ext cx="9144000" cy="633123"/>
          </a:xfrm>
          <a:prstGeom prst="rect">
            <a:avLst/>
          </a:prstGeom>
          <a:solidFill>
            <a:srgbClr val="E1E6F1">
              <a:alpha val="77000"/>
            </a:srgbClr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Global competition for land </a:t>
            </a:r>
            <a:endParaRPr lang="en-US" sz="32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5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mining: event detection</a:t>
            </a:r>
            <a:endParaRPr lang="en-US" dirty="0"/>
          </a:p>
        </p:txBody>
      </p:sp>
      <p:pic>
        <p:nvPicPr>
          <p:cNvPr id="3" name="Picture 2" descr="plant_mort_thin copy"/>
          <p:cNvPicPr/>
          <p:nvPr/>
        </p:nvPicPr>
        <p:blipFill rotWithShape="1">
          <a:blip r:embed="rId2"/>
          <a:srcRect b="7"/>
          <a:stretch/>
        </p:blipFill>
        <p:spPr bwMode="auto">
          <a:xfrm>
            <a:off x="912389" y="1312333"/>
            <a:ext cx="7427278" cy="427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00892" y="5675506"/>
            <a:ext cx="7823149" cy="52322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BFAST: changes in a pine plantation (trend breaks) 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24084" y="6457890"/>
            <a:ext cx="2719916" cy="40011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000" dirty="0" err="1" smtClean="0">
                <a:solidFill>
                  <a:srgbClr val="000066"/>
                </a:solidFill>
                <a:latin typeface="Calibri"/>
              </a:rPr>
              <a:t>Verbesselt</a:t>
            </a:r>
            <a:r>
              <a:rPr lang="en-US" sz="2000" dirty="0" smtClean="0">
                <a:solidFill>
                  <a:srgbClr val="000066"/>
                </a:solidFill>
                <a:latin typeface="Calibri"/>
              </a:rPr>
              <a:t> et al. (2010)</a:t>
            </a:r>
          </a:p>
        </p:txBody>
      </p:sp>
    </p:spTree>
    <p:extLst>
      <p:ext uri="{BB962C8B-B14F-4D97-AF65-F5344CB8AC3E}">
        <p14:creationId xmlns:p14="http://schemas.microsoft.com/office/powerpoint/2010/main" val="38581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mining: pattern matching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4" y="1530349"/>
            <a:ext cx="8159750" cy="2633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986" y="4259362"/>
            <a:ext cx="5852931" cy="1384995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Finding subsequences in a time series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High computational complexity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Patterns are idealized, data is noisy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61667" y="6457890"/>
            <a:ext cx="2582333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Esling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Agon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(2012)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83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07" y="1439334"/>
            <a:ext cx="5382343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Time Warping: pattern matching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83" y="1502833"/>
            <a:ext cx="4222259" cy="48154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2775" y="6185529"/>
            <a:ext cx="7206921" cy="523220"/>
          </a:xfrm>
          <a:prstGeom prst="rect">
            <a:avLst/>
          </a:prstGeom>
          <a:solidFill>
            <a:srgbClr val="E1E6F1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DTW  “warps” the time axis: nonlinear matching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9514" y="1162678"/>
            <a:ext cx="3224486" cy="369332"/>
          </a:xfrm>
          <a:prstGeom prst="rect">
            <a:avLst/>
          </a:prstGeom>
          <a:solidFill>
            <a:srgbClr val="DDE1FF"/>
          </a:solidFill>
        </p:spPr>
        <p:txBody>
          <a:bodyPr wrap="none">
            <a:spAutoFit/>
          </a:bodyPr>
          <a:lstStyle/>
          <a:p>
            <a:pPr algn="r"/>
            <a:r>
              <a:rPr lang="en-US" sz="1800" dirty="0" err="1" smtClean="0">
                <a:latin typeface="Calibri"/>
                <a:cs typeface="Calibri"/>
              </a:rPr>
              <a:t>Arvor</a:t>
            </a:r>
            <a:r>
              <a:rPr lang="en-US" sz="1800" dirty="0" smtClean="0">
                <a:latin typeface="Calibri"/>
                <a:cs typeface="Calibri"/>
              </a:rPr>
              <a:t> et al (2012), </a:t>
            </a:r>
            <a:r>
              <a:rPr lang="en-US" sz="1800" dirty="0" err="1" smtClean="0">
                <a:latin typeface="Calibri"/>
                <a:cs typeface="Calibri"/>
              </a:rPr>
              <a:t>Eamon</a:t>
            </a:r>
            <a:r>
              <a:rPr lang="en-US" sz="1800" dirty="0" smtClean="0">
                <a:latin typeface="Calibri"/>
                <a:cs typeface="Calibri"/>
              </a:rPr>
              <a:t> Keogh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2950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83500" y="6341473"/>
            <a:ext cx="146050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73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683500" y="6457890"/>
            <a:ext cx="146050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62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4266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83500" y="6457890"/>
            <a:ext cx="146050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91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6" descr="landsat_lena_de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7" descr="landsat_nam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npo0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npo00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200005" y="2568440"/>
            <a:ext cx="8630235" cy="1508105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4000" dirty="0" smtClean="0">
                <a:solidFill>
                  <a:srgbClr val="000090"/>
                </a:solidFill>
                <a:latin typeface="Calibri" charset="0"/>
              </a:rPr>
              <a:t>How do we share what we have found with big EO data?</a:t>
            </a:r>
          </a:p>
        </p:txBody>
      </p:sp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827087" y="5817715"/>
            <a:ext cx="7823149" cy="954107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“You have to go to other people’s funerals. Otherwise, they won’t go to yours” (Yogi Berra)</a:t>
            </a:r>
          </a:p>
        </p:txBody>
      </p:sp>
    </p:spTree>
    <p:extLst>
      <p:ext uri="{BB962C8B-B14F-4D97-AF65-F5344CB8AC3E}">
        <p14:creationId xmlns:p14="http://schemas.microsoft.com/office/powerpoint/2010/main" val="2778720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 idx="4294967295"/>
          </p:nvPr>
        </p:nvSpPr>
        <p:spPr>
          <a:xfrm>
            <a:off x="679450" y="360363"/>
            <a:ext cx="8085138" cy="711931"/>
          </a:xfrm>
        </p:spPr>
        <p:txBody>
          <a:bodyPr/>
          <a:lstStyle/>
          <a:p>
            <a:r>
              <a:rPr lang="en-US" altLang="zh-CN" sz="3600" dirty="0" err="1">
                <a:ea typeface="SimSun" charset="0"/>
                <a:cs typeface="SimSun" charset="0"/>
              </a:rPr>
              <a:t>SciDB</a:t>
            </a:r>
            <a:r>
              <a:rPr lang="en-US" altLang="zh-CN" sz="3600" dirty="0">
                <a:ea typeface="SimSun" charset="0"/>
                <a:cs typeface="SimSun" charset="0"/>
              </a:rPr>
              <a:t> Architecture: “shared nothing”</a:t>
            </a:r>
            <a:endParaRPr lang="zh-CN" altLang="en-US" sz="3600" dirty="0">
              <a:ea typeface="SimSun" charset="0"/>
              <a:cs typeface="SimSun" charset="0"/>
            </a:endParaRP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1" y="1447258"/>
            <a:ext cx="7092462" cy="464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1288292" y="5961063"/>
            <a:ext cx="6402231" cy="896937"/>
          </a:xfrm>
          <a:prstGeom prst="rect">
            <a:avLst/>
          </a:prstGeom>
          <a:solidFill>
            <a:srgbClr val="DDE1FF"/>
          </a:solidFill>
          <a:ln>
            <a:noFill/>
          </a:ln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marL="342900"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Large data is broken into chunks </a:t>
            </a:r>
          </a:p>
          <a:p>
            <a:pPr marL="342900"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Distributed server process data in </a:t>
            </a:r>
            <a:r>
              <a:rPr lang="en-US" sz="2400" dirty="0" err="1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paralel</a:t>
            </a:r>
            <a:r>
              <a:rPr lang="en-US" sz="2400" i="1" dirty="0">
                <a:solidFill>
                  <a:srgbClr val="FF0000"/>
                </a:solidFill>
                <a:latin typeface="Calibri"/>
                <a:ea typeface="Geneva" charset="0"/>
                <a:cs typeface="Geneva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4692" y="1118531"/>
            <a:ext cx="2569308" cy="307777"/>
          </a:xfrm>
          <a:prstGeom prst="rect">
            <a:avLst/>
          </a:prstGeom>
          <a:solidFill>
            <a:srgbClr val="8A8AB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7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</a:rPr>
              <a:t>image: Paul Brown (Paradigm 4)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7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35" y="54806"/>
            <a:ext cx="122688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ítulo 10"/>
          <p:cNvSpPr txBox="1">
            <a:spLocks/>
          </p:cNvSpPr>
          <p:nvPr/>
        </p:nvSpPr>
        <p:spPr>
          <a:xfrm>
            <a:off x="0" y="1879601"/>
            <a:ext cx="9144000" cy="749299"/>
          </a:xfrm>
          <a:prstGeom prst="rect">
            <a:avLst/>
          </a:prstGeom>
          <a:solidFill>
            <a:srgbClr val="E1E6F1">
              <a:alpha val="83000"/>
            </a:srgb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200"/>
              </a:spcAft>
            </a:pPr>
            <a:r>
              <a:rPr lang="pt-BR" sz="3000" b="0" dirty="0" err="1" smtClean="0">
                <a:latin typeface="Calibri" charset="0"/>
              </a:rPr>
              <a:t>Can</a:t>
            </a:r>
            <a:r>
              <a:rPr lang="pt-BR" sz="3000" b="0" dirty="0" smtClean="0">
                <a:latin typeface="Calibri" charset="0"/>
              </a:rPr>
              <a:t> </a:t>
            </a:r>
            <a:r>
              <a:rPr lang="pt-BR" sz="3000" b="0" dirty="0" err="1" smtClean="0">
                <a:latin typeface="Calibri" charset="0"/>
              </a:rPr>
              <a:t>we</a:t>
            </a:r>
            <a:r>
              <a:rPr lang="pt-BR" sz="3000" b="0" dirty="0" smtClean="0">
                <a:latin typeface="Calibri" charset="0"/>
              </a:rPr>
              <a:t> </a:t>
            </a:r>
            <a:r>
              <a:rPr lang="pt-BR" sz="3000" b="0" dirty="0" err="1" smtClean="0">
                <a:latin typeface="Calibri" charset="0"/>
              </a:rPr>
              <a:t>reproduce</a:t>
            </a:r>
            <a:r>
              <a:rPr lang="pt-BR" sz="3000" b="0" dirty="0" smtClean="0">
                <a:latin typeface="Calibri" charset="0"/>
              </a:rPr>
              <a:t> a Science </a:t>
            </a:r>
            <a:r>
              <a:rPr lang="pt-BR" sz="3000" b="0" dirty="0" err="1" smtClean="0">
                <a:latin typeface="Calibri" charset="0"/>
              </a:rPr>
              <a:t>paper</a:t>
            </a:r>
            <a:r>
              <a:rPr lang="pt-BR" sz="3000" b="0" dirty="0" smtClean="0">
                <a:latin typeface="Calibri" charset="0"/>
              </a:rPr>
              <a:t>?</a:t>
            </a:r>
            <a:endParaRPr lang="pt-BR" sz="3000" b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5101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dirty="0" err="1"/>
              <a:t>Is</a:t>
            </a:r>
            <a:r>
              <a:rPr lang="pt-BR" sz="3600" dirty="0"/>
              <a:t> </a:t>
            </a:r>
            <a:r>
              <a:rPr lang="pt-BR" sz="3600" dirty="0" err="1"/>
              <a:t>free</a:t>
            </a:r>
            <a:r>
              <a:rPr lang="pt-BR" sz="3600" dirty="0"/>
              <a:t> data download </a:t>
            </a:r>
            <a:r>
              <a:rPr lang="pt-BR" sz="3600" dirty="0" err="1"/>
              <a:t>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r>
              <a:rPr lang="pt-BR" sz="3600" dirty="0"/>
              <a:t>?</a:t>
            </a:r>
          </a:p>
        </p:txBody>
      </p:sp>
      <p:pic>
        <p:nvPicPr>
          <p:cNvPr id="13315" name="Picture 4" descr="npo0000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9" y="1469055"/>
            <a:ext cx="8235434" cy="385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687069" y="5475053"/>
            <a:ext cx="8182363" cy="954107"/>
          </a:xfrm>
          <a:prstGeom prst="rect">
            <a:avLst/>
          </a:prstGeom>
          <a:solidFill>
            <a:srgbClr val="DDE1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defRPr/>
            </a:pPr>
            <a:r>
              <a:rPr lang="pt-BR" sz="28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Currently</a:t>
            </a:r>
            <a:r>
              <a:rPr lang="pt-BR" sz="28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pt-BR" sz="28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users</a:t>
            </a:r>
            <a:r>
              <a:rPr lang="pt-BR" sz="28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download </a:t>
            </a:r>
            <a:r>
              <a:rPr lang="pt-BR" sz="28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one</a:t>
            </a:r>
            <a:r>
              <a:rPr lang="pt-BR" sz="28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snapshot </a:t>
            </a:r>
            <a:r>
              <a:rPr lang="pt-BR" sz="28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at</a:t>
            </a:r>
            <a:r>
              <a:rPr lang="pt-BR" sz="28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a time</a:t>
            </a:r>
          </a:p>
          <a:p>
            <a:pPr algn="ctr" eaLnBrk="1" hangingPunct="1">
              <a:defRPr/>
            </a:pPr>
            <a:r>
              <a:rPr lang="en-US" sz="2800" dirty="0">
                <a:solidFill>
                  <a:srgbClr val="00002E"/>
                </a:solidFill>
                <a:latin typeface="Calibri"/>
                <a:cs typeface="Calibri"/>
              </a:rPr>
              <a:t>How do you download a petabyte</a:t>
            </a:r>
            <a:r>
              <a:rPr lang="en-US" sz="2800" dirty="0" smtClean="0">
                <a:solidFill>
                  <a:srgbClr val="00002E"/>
                </a:solidFill>
                <a:latin typeface="Calibri"/>
                <a:cs typeface="Calibri"/>
              </a:rPr>
              <a:t>?</a:t>
            </a:r>
            <a:endParaRPr lang="en-US" sz="2800" dirty="0">
              <a:solidFill>
                <a:srgbClr val="00002E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9538" y="6519446"/>
            <a:ext cx="1504462" cy="338554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mages: INPE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68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Data Access Hitting a Wall </a:t>
            </a:r>
          </a:p>
        </p:txBody>
      </p:sp>
      <p:pic>
        <p:nvPicPr>
          <p:cNvPr id="23554" name="Picture 5" descr="j019771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946275"/>
            <a:ext cx="2046287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854200"/>
            <a:ext cx="38846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 txBox="1">
            <a:spLocks noChangeArrowheads="1"/>
          </p:cNvSpPr>
          <p:nvPr/>
        </p:nvSpPr>
        <p:spPr bwMode="auto">
          <a:xfrm>
            <a:off x="649288" y="5519738"/>
            <a:ext cx="795178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2" tIns="45705" rIns="91412" bIns="45705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00007D"/>
              </a:buClr>
              <a:buSzPct val="75000"/>
            </a:pPr>
            <a:r>
              <a:rPr lang="en-US" sz="2800">
                <a:solidFill>
                  <a:srgbClr val="00002E"/>
                </a:solidFill>
                <a:latin typeface="Calibri" charset="0"/>
                <a:cs typeface="Calibri" charset="0"/>
              </a:rPr>
              <a:t>How do you download a petabyte?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00007D"/>
              </a:buClr>
              <a:buSzPct val="75000"/>
            </a:pPr>
            <a:r>
              <a:rPr lang="en-US" sz="2800">
                <a:solidFill>
                  <a:srgbClr val="800000"/>
                </a:solidFill>
                <a:latin typeface="Calibri" charset="0"/>
                <a:cs typeface="Calibri" charset="0"/>
              </a:rPr>
              <a:t>You don’t! Move the software to the archive</a:t>
            </a:r>
          </a:p>
        </p:txBody>
      </p:sp>
    </p:spTree>
    <p:extLst>
      <p:ext uri="{BB962C8B-B14F-4D97-AF65-F5344CB8AC3E}">
        <p14:creationId xmlns:p14="http://schemas.microsoft.com/office/powerpoint/2010/main" val="4126533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458200" cy="762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Food: producers and consumers</a:t>
            </a:r>
            <a:endParaRPr lang="en-US" dirty="0">
              <a:latin typeface="Calibri" charset="0"/>
            </a:endParaRPr>
          </a:p>
        </p:txBody>
      </p:sp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2063"/>
            <a:ext cx="81534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84888" y="6457890"/>
            <a:ext cx="305911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graphics: The Economist</a:t>
            </a:r>
          </a:p>
        </p:txBody>
      </p:sp>
    </p:spTree>
    <p:extLst>
      <p:ext uri="{BB962C8B-B14F-4D97-AF65-F5344CB8AC3E}">
        <p14:creationId xmlns:p14="http://schemas.microsoft.com/office/powerpoint/2010/main" val="380899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224155" y="985026"/>
            <a:ext cx="5610524" cy="4409716"/>
            <a:chOff x="560388" y="591282"/>
            <a:chExt cx="7240812" cy="6247668"/>
          </a:xfrm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1" y="5372457"/>
            <a:ext cx="9144000" cy="954107"/>
          </a:xfrm>
          <a:prstGeom prst="rect">
            <a:avLst/>
          </a:prstGeom>
          <a:solidFill>
            <a:srgbClr val="E8E8F1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AU" sz="2800" dirty="0" smtClean="0">
                <a:solidFill>
                  <a:srgbClr val="2D2D8A">
                    <a:lumMod val="75000"/>
                  </a:srgbClr>
                </a:solidFill>
                <a:latin typeface="Calibri"/>
                <a:cs typeface="Calibri"/>
              </a:rPr>
              <a:t>How can we best use the information provided by big data sources?</a:t>
            </a:r>
            <a:endParaRPr lang="en-AU" sz="2800" dirty="0">
              <a:solidFill>
                <a:srgbClr val="2D2D8A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E8E8F1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AU" sz="3600" dirty="0" smtClean="0">
                <a:solidFill>
                  <a:srgbClr val="000090"/>
                </a:solidFill>
                <a:latin typeface="Calibri"/>
                <a:cs typeface="Calibri"/>
              </a:rPr>
              <a:t>Big data requires new conceptual views</a:t>
            </a:r>
            <a:endParaRPr lang="en-AU" sz="3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6519446"/>
            <a:ext cx="3304410" cy="338554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90"/>
                </a:solidFill>
                <a:latin typeface="Calibri"/>
                <a:cs typeface="Calibri"/>
              </a:rPr>
              <a:t>Image source: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Geoscience Australia</a:t>
            </a:r>
            <a:endParaRPr lang="en-US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96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GIS is map-based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75" y="1655992"/>
            <a:ext cx="3977362" cy="3515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971" y="1667013"/>
            <a:ext cx="3997428" cy="3390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22" y="5409491"/>
            <a:ext cx="8426450" cy="523220"/>
          </a:xfrm>
          <a:prstGeom prst="rect">
            <a:avLst/>
          </a:prstGeom>
          <a:solidFill>
            <a:schemeClr val="bg2">
              <a:lumMod val="20000"/>
              <a:lumOff val="80000"/>
              <a:alpha val="68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800000"/>
                </a:solidFill>
                <a:latin typeface="Calibri"/>
                <a:cs typeface="Calibri"/>
              </a:rPr>
              <a:t>Big data does not fit in the “map as set of layers” model</a:t>
            </a:r>
            <a:endParaRPr lang="en-US" sz="28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115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= lots of files?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1" y="1846118"/>
            <a:ext cx="3512129" cy="3358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1829955"/>
            <a:ext cx="4240572" cy="3319318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7364" y="5577466"/>
            <a:ext cx="7873711" cy="1014990"/>
          </a:xfrm>
          <a:prstGeom prst="rect">
            <a:avLst/>
          </a:prstGeom>
          <a:solidFill>
            <a:srgbClr val="E8E1FF"/>
          </a:solidFill>
          <a:ln>
            <a:noFill/>
          </a:ln>
        </p:spPr>
        <p:txBody>
          <a:bodyPr lIns="91412" tIns="45705" rIns="91412" bIns="45705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“</a:t>
            </a:r>
            <a:r>
              <a:rPr lang="en-US" sz="2800" i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…by </a:t>
            </a:r>
            <a:r>
              <a:rPr lang="en-US" sz="2800" i="1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the time a file system can deal with billions of files, it has become a database </a:t>
            </a:r>
            <a:r>
              <a:rPr lang="en-US" sz="2800" i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system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” (Jim Gray)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91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EO data + analysis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management</a:t>
            </a:r>
          </a:p>
          <a:p>
            <a:pPr lvl="1"/>
            <a:r>
              <a:rPr lang="en-US" sz="2400" dirty="0" smtClean="0"/>
              <a:t>Map-reduce (Google Earth Engine)</a:t>
            </a:r>
          </a:p>
          <a:p>
            <a:pPr lvl="1"/>
            <a:r>
              <a:rPr lang="en-US" sz="2400" dirty="0" smtClean="0"/>
              <a:t>Object-relational databases (</a:t>
            </a:r>
            <a:r>
              <a:rPr lang="en-US" sz="2400" dirty="0" err="1" smtClean="0"/>
              <a:t>PostGIS</a:t>
            </a:r>
            <a:r>
              <a:rPr lang="en-US" sz="2400" dirty="0" smtClean="0"/>
              <a:t>, </a:t>
            </a:r>
            <a:r>
              <a:rPr lang="en-US" sz="2400" dirty="0" err="1" smtClean="0"/>
              <a:t>Rasdaman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Array databases (SciDB)</a:t>
            </a:r>
          </a:p>
          <a:p>
            <a:r>
              <a:rPr lang="en-US" dirty="0" smtClean="0"/>
              <a:t>Data analytics</a:t>
            </a:r>
          </a:p>
          <a:p>
            <a:pPr lvl="1"/>
            <a:r>
              <a:rPr lang="en-US" sz="2400" dirty="0"/>
              <a:t>Google Earth Engine </a:t>
            </a:r>
            <a:r>
              <a:rPr lang="en-US" sz="2400" dirty="0" smtClean="0"/>
              <a:t>API</a:t>
            </a:r>
          </a:p>
          <a:p>
            <a:pPr lvl="1"/>
            <a:r>
              <a:rPr lang="en-US" sz="2400" dirty="0" smtClean="0"/>
              <a:t>R statistical environment </a:t>
            </a:r>
          </a:p>
          <a:p>
            <a:pPr lvl="1"/>
            <a:r>
              <a:rPr lang="en-US" sz="2400" dirty="0" smtClean="0"/>
              <a:t>SciDB APL (array </a:t>
            </a:r>
            <a:r>
              <a:rPr lang="en-US" sz="2400" smtClean="0"/>
              <a:t>processing language)</a:t>
            </a:r>
          </a:p>
          <a:p>
            <a:pPr lvl="1"/>
            <a:r>
              <a:rPr lang="en-US" sz="2400" smtClean="0"/>
              <a:t>Python</a:t>
            </a:r>
            <a:r>
              <a:rPr lang="en-US" sz="2400" dirty="0" smtClean="0"/>
              <a:t>/</a:t>
            </a:r>
            <a:r>
              <a:rPr lang="en-US" sz="2400" dirty="0" err="1" smtClean="0"/>
              <a:t>Lua</a:t>
            </a:r>
            <a:r>
              <a:rPr lang="en-US" sz="2400" dirty="0" smtClean="0"/>
              <a:t> interpreters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0994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entagon 44"/>
          <p:cNvSpPr/>
          <p:nvPr/>
        </p:nvSpPr>
        <p:spPr>
          <a:xfrm>
            <a:off x="6858000" y="5486400"/>
            <a:ext cx="1905000" cy="8382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Georgia"/>
              </a:rPr>
              <a:t>Reduce</a:t>
            </a:r>
          </a:p>
        </p:txBody>
      </p:sp>
      <p:sp>
        <p:nvSpPr>
          <p:cNvPr id="43" name="Pentagon 42"/>
          <p:cNvSpPr/>
          <p:nvPr/>
        </p:nvSpPr>
        <p:spPr>
          <a:xfrm>
            <a:off x="6781800" y="3810000"/>
            <a:ext cx="1905000" cy="8382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Georgia"/>
              </a:rPr>
              <a:t>Reduce</a:t>
            </a:r>
          </a:p>
        </p:txBody>
      </p:sp>
      <p:sp>
        <p:nvSpPr>
          <p:cNvPr id="44" name="Pentagon 43"/>
          <p:cNvSpPr/>
          <p:nvPr/>
        </p:nvSpPr>
        <p:spPr>
          <a:xfrm>
            <a:off x="6781800" y="2286000"/>
            <a:ext cx="1905000" cy="8382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Georgia"/>
              </a:rPr>
              <a:t>Reduce</a:t>
            </a:r>
          </a:p>
        </p:txBody>
      </p:sp>
      <p:sp>
        <p:nvSpPr>
          <p:cNvPr id="327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5E"/>
                </a:solidFill>
                <a:latin typeface="Calibri"/>
                <a:cs typeface="Calibri"/>
              </a:rPr>
              <a:t>Map-Reduce </a:t>
            </a:r>
            <a:r>
              <a:rPr lang="en-US" sz="3600" dirty="0">
                <a:solidFill>
                  <a:srgbClr val="00005E"/>
                </a:solidFill>
                <a:latin typeface="Calibri"/>
                <a:cs typeface="Calibri"/>
              </a:rPr>
              <a:t>Operation</a:t>
            </a:r>
          </a:p>
        </p:txBody>
      </p:sp>
      <p:sp>
        <p:nvSpPr>
          <p:cNvPr id="3277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buFont typeface="Wingdings 2" charset="0"/>
              <a:buNone/>
            </a:pPr>
            <a:r>
              <a:rPr lang="en-US" sz="2000" dirty="0">
                <a:latin typeface="Georgia" charset="0"/>
              </a:rPr>
              <a:t>MAP: Input data </a:t>
            </a:r>
            <a:r>
              <a:rPr lang="en-US" sz="2000" dirty="0">
                <a:latin typeface="Georgia" charset="0"/>
                <a:sym typeface="Wingdings" charset="0"/>
              </a:rPr>
              <a:t> &lt;key, value&gt; pair</a:t>
            </a:r>
          </a:p>
          <a:p>
            <a:pPr eaLnBrk="1" hangingPunct="1">
              <a:buFont typeface="Wingdings 2" charset="0"/>
              <a:buNone/>
            </a:pPr>
            <a:r>
              <a:rPr lang="en-US" sz="2000" dirty="0">
                <a:latin typeface="Georgia" charset="0"/>
                <a:sym typeface="Wingdings" charset="0"/>
              </a:rPr>
              <a:t>REDUCE: &lt;key, value&gt; pair  &lt;result&gt;</a:t>
            </a:r>
            <a:endParaRPr lang="en-US" sz="2000" dirty="0">
              <a:latin typeface="Georgia" charset="0"/>
            </a:endParaRPr>
          </a:p>
        </p:txBody>
      </p:sp>
      <p:sp>
        <p:nvSpPr>
          <p:cNvPr id="4" name="Can 3"/>
          <p:cNvSpPr/>
          <p:nvPr/>
        </p:nvSpPr>
        <p:spPr>
          <a:xfrm>
            <a:off x="304800" y="2590800"/>
            <a:ext cx="2057400" cy="11430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Georgia"/>
              </a:rPr>
              <a:t>Data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Georgia"/>
              </a:rPr>
              <a:t>Collection: split1</a:t>
            </a:r>
          </a:p>
        </p:txBody>
      </p:sp>
      <p:sp>
        <p:nvSpPr>
          <p:cNvPr id="11" name="Right Arrow 10"/>
          <p:cNvSpPr/>
          <p:nvPr/>
        </p:nvSpPr>
        <p:spPr>
          <a:xfrm flipV="1">
            <a:off x="2362200" y="2743200"/>
            <a:ext cx="2514600" cy="304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2777" name="TextBox 16"/>
          <p:cNvSpPr txBox="1">
            <a:spLocks noChangeArrowheads="1"/>
          </p:cNvSpPr>
          <p:nvPr/>
        </p:nvSpPr>
        <p:spPr bwMode="auto">
          <a:xfrm>
            <a:off x="2438400" y="3124200"/>
            <a:ext cx="1806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prstClr val="black"/>
                </a:solidFill>
                <a:latin typeface="Georgia" charset="0"/>
              </a:rPr>
              <a:t>Split the data to</a:t>
            </a:r>
          </a:p>
          <a:p>
            <a:pPr eaLnBrk="1" hangingPunct="1"/>
            <a:r>
              <a:rPr lang="en-US" sz="1800">
                <a:solidFill>
                  <a:prstClr val="black"/>
                </a:solidFill>
                <a:latin typeface="Georgia" charset="0"/>
              </a:rPr>
              <a:t>Supply multiple</a:t>
            </a:r>
          </a:p>
          <a:p>
            <a:pPr eaLnBrk="1" hangingPunct="1"/>
            <a:r>
              <a:rPr lang="en-US" sz="1800">
                <a:solidFill>
                  <a:prstClr val="black"/>
                </a:solidFill>
                <a:latin typeface="Georgia" charset="0"/>
              </a:rPr>
              <a:t>processors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05400" y="2743200"/>
            <a:ext cx="221536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0"/>
            <a:bevelB w="1905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Georgia"/>
                <a:ea typeface="Geneva" charset="0"/>
                <a:cs typeface="Arial" charset="0"/>
              </a:rPr>
              <a:t>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86400" y="5562600"/>
            <a:ext cx="152400" cy="15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50" name="Right Arrow 49"/>
          <p:cNvSpPr/>
          <p:nvPr/>
        </p:nvSpPr>
        <p:spPr>
          <a:xfrm flipV="1">
            <a:off x="2362200" y="4267200"/>
            <a:ext cx="2590800" cy="304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51" name="Right Arrow 50"/>
          <p:cNvSpPr/>
          <p:nvPr/>
        </p:nvSpPr>
        <p:spPr>
          <a:xfrm flipV="1">
            <a:off x="2362200" y="5638800"/>
            <a:ext cx="2590800" cy="304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8" name="Can 37"/>
          <p:cNvSpPr/>
          <p:nvPr/>
        </p:nvSpPr>
        <p:spPr>
          <a:xfrm>
            <a:off x="304800" y="3962400"/>
            <a:ext cx="2057400" cy="11430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Georgia"/>
              </a:rPr>
              <a:t>Data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Georgia"/>
              </a:rPr>
              <a:t>Collection: split 2</a:t>
            </a:r>
          </a:p>
        </p:txBody>
      </p:sp>
      <p:sp>
        <p:nvSpPr>
          <p:cNvPr id="42" name="Can 41"/>
          <p:cNvSpPr/>
          <p:nvPr/>
        </p:nvSpPr>
        <p:spPr>
          <a:xfrm>
            <a:off x="304800" y="5257800"/>
            <a:ext cx="2057400" cy="11430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Georgia"/>
              </a:rPr>
              <a:t>Data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Georgia"/>
              </a:rPr>
              <a:t>Collection: split n</a:t>
            </a:r>
          </a:p>
        </p:txBody>
      </p:sp>
      <p:grpSp>
        <p:nvGrpSpPr>
          <p:cNvPr id="32786" name="Group 69"/>
          <p:cNvGrpSpPr>
            <a:grpSpLocks/>
          </p:cNvGrpSpPr>
          <p:nvPr/>
        </p:nvGrpSpPr>
        <p:grpSpPr bwMode="auto">
          <a:xfrm>
            <a:off x="4953000" y="5334000"/>
            <a:ext cx="1447800" cy="1219200"/>
            <a:chOff x="4419600" y="3810000"/>
            <a:chExt cx="1524000" cy="1371600"/>
          </a:xfrm>
        </p:grpSpPr>
        <p:sp>
          <p:nvSpPr>
            <p:cNvPr id="71" name="Flowchart: Internal Storage 70"/>
            <p:cNvSpPr/>
            <p:nvPr/>
          </p:nvSpPr>
          <p:spPr>
            <a:xfrm>
              <a:off x="4419600" y="3810000"/>
              <a:ext cx="1524000" cy="1371600"/>
            </a:xfrm>
            <a:prstGeom prst="flowChartInternalStorage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w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Georgia"/>
                </a:rPr>
                <a:t>Map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485732" y="4038600"/>
              <a:ext cx="153737" cy="15180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Georgia"/>
              </a:endParaRPr>
            </a:p>
          </p:txBody>
        </p:sp>
        <p:sp>
          <p:nvSpPr>
            <p:cNvPr id="32813" name="TextBox 73"/>
            <p:cNvSpPr txBox="1">
              <a:spLocks noChangeArrowheads="1"/>
            </p:cNvSpPr>
            <p:nvPr/>
          </p:nvSpPr>
          <p:spPr bwMode="auto">
            <a:xfrm>
              <a:off x="5105400" y="4267200"/>
              <a:ext cx="2215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Georgia" charset="0"/>
                </a:rPr>
                <a:t> </a:t>
              </a:r>
            </a:p>
            <a:p>
              <a:pPr eaLnBrk="1" hangingPunct="1"/>
              <a:endParaRPr lang="en-US" sz="1200">
                <a:solidFill>
                  <a:prstClr val="black"/>
                </a:solidFill>
                <a:latin typeface="Georgia" charset="0"/>
              </a:endParaRPr>
            </a:p>
          </p:txBody>
        </p:sp>
      </p:grpSp>
      <p:grpSp>
        <p:nvGrpSpPr>
          <p:cNvPr id="32787" name="Group 80"/>
          <p:cNvGrpSpPr>
            <a:grpSpLocks/>
          </p:cNvGrpSpPr>
          <p:nvPr/>
        </p:nvGrpSpPr>
        <p:grpSpPr bwMode="auto">
          <a:xfrm>
            <a:off x="4876800" y="2209800"/>
            <a:ext cx="1447800" cy="1143000"/>
            <a:chOff x="4419600" y="2286000"/>
            <a:chExt cx="1524000" cy="1371600"/>
          </a:xfrm>
        </p:grpSpPr>
        <p:sp>
          <p:nvSpPr>
            <p:cNvPr id="82" name="Flowchart: Internal Storage 81"/>
            <p:cNvSpPr/>
            <p:nvPr/>
          </p:nvSpPr>
          <p:spPr>
            <a:xfrm>
              <a:off x="4419600" y="2286000"/>
              <a:ext cx="1524000" cy="1371600"/>
            </a:xfrm>
            <a:prstGeom prst="flowChartInternalStorage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w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Georgia"/>
                </a:rPr>
                <a:t>Map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485732" y="2514600"/>
              <a:ext cx="153737" cy="15240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Georgia"/>
              </a:endParaRPr>
            </a:p>
          </p:txBody>
        </p:sp>
      </p:grpSp>
      <p:grpSp>
        <p:nvGrpSpPr>
          <p:cNvPr id="32788" name="Group 84"/>
          <p:cNvGrpSpPr>
            <a:grpSpLocks/>
          </p:cNvGrpSpPr>
          <p:nvPr/>
        </p:nvGrpSpPr>
        <p:grpSpPr bwMode="auto">
          <a:xfrm>
            <a:off x="4953000" y="3657600"/>
            <a:ext cx="1371600" cy="1143000"/>
            <a:chOff x="4419600" y="2286000"/>
            <a:chExt cx="1524000" cy="1371600"/>
          </a:xfrm>
        </p:grpSpPr>
        <p:sp>
          <p:nvSpPr>
            <p:cNvPr id="86" name="Flowchart: Internal Storage 85"/>
            <p:cNvSpPr/>
            <p:nvPr/>
          </p:nvSpPr>
          <p:spPr>
            <a:xfrm>
              <a:off x="4419600" y="2286000"/>
              <a:ext cx="1524000" cy="1371600"/>
            </a:xfrm>
            <a:prstGeom prst="flowChartInternalStorage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w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white"/>
                </a:solidFill>
                <a:latin typeface="Georgia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86753" y="2514600"/>
              <a:ext cx="151694" cy="1524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Georgia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6858000" y="2514600"/>
            <a:ext cx="1524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934200" y="3962400"/>
            <a:ext cx="152400" cy="1524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2791" name="TextBox 103"/>
          <p:cNvSpPr txBox="1">
            <a:spLocks noChangeArrowheads="1"/>
          </p:cNvSpPr>
          <p:nvPr/>
        </p:nvSpPr>
        <p:spPr bwMode="auto">
          <a:xfrm rot="-5400000">
            <a:off x="2504281" y="4863307"/>
            <a:ext cx="847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solidFill>
                  <a:prstClr val="black"/>
                </a:solidFill>
                <a:latin typeface="Georgia" charset="0"/>
              </a:rPr>
              <a:t>……</a:t>
            </a:r>
          </a:p>
        </p:txBody>
      </p:sp>
      <p:sp>
        <p:nvSpPr>
          <p:cNvPr id="32792" name="TextBox 55"/>
          <p:cNvSpPr txBox="1">
            <a:spLocks noChangeArrowheads="1"/>
          </p:cNvSpPr>
          <p:nvPr/>
        </p:nvSpPr>
        <p:spPr bwMode="auto">
          <a:xfrm>
            <a:off x="5486400" y="4267200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prstClr val="black"/>
                </a:solidFill>
                <a:latin typeface="Georgia" charset="0"/>
              </a:rPr>
              <a:t>Map</a:t>
            </a:r>
          </a:p>
        </p:txBody>
      </p:sp>
      <p:sp>
        <p:nvSpPr>
          <p:cNvPr id="31769" name="Date Placeholder 5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Georgia"/>
              </a:rPr>
              <a:t>B.Ramamurthy &amp; K.Madurai</a:t>
            </a:r>
          </a:p>
        </p:txBody>
      </p:sp>
      <p:sp>
        <p:nvSpPr>
          <p:cNvPr id="32795" name="TextBox 58"/>
          <p:cNvSpPr txBox="1">
            <a:spLocks noChangeArrowheads="1"/>
          </p:cNvSpPr>
          <p:nvPr/>
        </p:nvSpPr>
        <p:spPr bwMode="auto">
          <a:xfrm rot="-5400000">
            <a:off x="5283200" y="47752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>
                <a:solidFill>
                  <a:prstClr val="black"/>
                </a:solidFill>
                <a:latin typeface="Georgia" charset="0"/>
              </a:rPr>
              <a:t>…</a:t>
            </a:r>
          </a:p>
        </p:txBody>
      </p:sp>
      <p:sp>
        <p:nvSpPr>
          <p:cNvPr id="31772" name="Footer Placeholder 5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latin typeface="Georgia"/>
              </a:rPr>
              <a:t>CCSCNE 2009 Palttsburg, April 24 2009</a:t>
            </a:r>
            <a:endParaRPr lang="en-US">
              <a:latin typeface="Georgia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010400" y="5791200"/>
            <a:ext cx="152400" cy="152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6324600" y="2590800"/>
            <a:ext cx="457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8" name="Right Arrow 47"/>
          <p:cNvSpPr/>
          <p:nvPr/>
        </p:nvSpPr>
        <p:spPr>
          <a:xfrm flipV="1">
            <a:off x="6324600" y="4191000"/>
            <a:ext cx="457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400800" y="5791200"/>
            <a:ext cx="457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66050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747713" y="420688"/>
            <a:ext cx="7781925" cy="1235075"/>
          </a:xfrm>
        </p:spPr>
        <p:txBody>
          <a:bodyPr/>
          <a:lstStyle/>
          <a:p>
            <a:r>
              <a:rPr lang="en-GB" sz="3600">
                <a:latin typeface="Calibri" charset="0"/>
              </a:rPr>
              <a:t>Array databases: all data from a sensor put together in a single array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875463" y="5661025"/>
            <a:ext cx="2160587" cy="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875463" y="4076700"/>
            <a:ext cx="1584325" cy="1584325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75463" y="3933825"/>
            <a:ext cx="0" cy="172720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8532813" y="5229225"/>
            <a:ext cx="31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X</a:t>
            </a:r>
          </a:p>
        </p:txBody>
      </p:sp>
      <p:sp>
        <p:nvSpPr>
          <p:cNvPr id="25606" name="TextBox 12"/>
          <p:cNvSpPr txBox="1">
            <a:spLocks noChangeArrowheads="1"/>
          </p:cNvSpPr>
          <p:nvPr/>
        </p:nvSpPr>
        <p:spPr bwMode="auto">
          <a:xfrm>
            <a:off x="6516688" y="5084763"/>
            <a:ext cx="30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y</a:t>
            </a:r>
          </a:p>
        </p:txBody>
      </p:sp>
      <p:sp>
        <p:nvSpPr>
          <p:cNvPr id="25607" name="TextBox 13"/>
          <p:cNvSpPr txBox="1">
            <a:spLocks noChangeArrowheads="1"/>
          </p:cNvSpPr>
          <p:nvPr/>
        </p:nvSpPr>
        <p:spPr bwMode="auto">
          <a:xfrm>
            <a:off x="8101013" y="3860800"/>
            <a:ext cx="277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</a:p>
        </p:txBody>
      </p:sp>
      <p:sp>
        <p:nvSpPr>
          <p:cNvPr id="16" name="Diamond 15"/>
          <p:cNvSpPr/>
          <p:nvPr/>
        </p:nvSpPr>
        <p:spPr>
          <a:xfrm>
            <a:off x="7524750" y="4292600"/>
            <a:ext cx="287338" cy="215900"/>
          </a:xfrm>
          <a:prstGeom prst="diamond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Humnst777 BT"/>
            </a:endParaRP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4892675" y="4508500"/>
            <a:ext cx="2632075" cy="1493838"/>
          </a:xfrm>
          <a:prstGeom prst="line">
            <a:avLst/>
          </a:prstGeom>
          <a:noFill/>
          <a:ln w="28575" cmpd="sng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0" name="TextBox 14"/>
          <p:cNvSpPr txBox="1">
            <a:spLocks noChangeArrowheads="1"/>
          </p:cNvSpPr>
          <p:nvPr/>
        </p:nvSpPr>
        <p:spPr bwMode="auto">
          <a:xfrm>
            <a:off x="534988" y="6030913"/>
            <a:ext cx="8342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sz="3200">
                <a:solidFill>
                  <a:srgbClr val="000000"/>
                </a:solidFill>
                <a:latin typeface="Calibri" charset="0"/>
                <a:cs typeface="Calibri" charset="0"/>
              </a:rPr>
              <a:t>result = analysis_function (points in space-time )</a:t>
            </a:r>
          </a:p>
        </p:txBody>
      </p:sp>
      <p:pic>
        <p:nvPicPr>
          <p:cNvPr id="2561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89138"/>
            <a:ext cx="47545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47545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Box 23"/>
          <p:cNvSpPr txBox="1">
            <a:spLocks noChangeArrowheads="1"/>
          </p:cNvSpPr>
          <p:nvPr/>
        </p:nvSpPr>
        <p:spPr bwMode="auto">
          <a:xfrm>
            <a:off x="6516688" y="5084763"/>
            <a:ext cx="30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y</a:t>
            </a:r>
          </a:p>
        </p:txBody>
      </p:sp>
      <p:pic>
        <p:nvPicPr>
          <p:cNvPr id="2561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4754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7"/>
          <p:cNvSpPr>
            <a:spLocks noChangeShapeType="1"/>
          </p:cNvSpPr>
          <p:nvPr/>
        </p:nvSpPr>
        <p:spPr bwMode="auto">
          <a:xfrm>
            <a:off x="3203575" y="3860800"/>
            <a:ext cx="4392613" cy="431800"/>
          </a:xfrm>
          <a:prstGeom prst="line">
            <a:avLst/>
          </a:prstGeom>
          <a:noFill/>
          <a:ln w="28575" cmpd="sng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81" y="963955"/>
            <a:ext cx="5996650" cy="5788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999"/>
            <a:ext cx="8153400" cy="910167"/>
          </a:xfrm>
        </p:spPr>
        <p:txBody>
          <a:bodyPr/>
          <a:lstStyle/>
          <a:p>
            <a:r>
              <a:rPr lang="en-GB" dirty="0"/>
              <a:t>I</a:t>
            </a:r>
            <a:r>
              <a:rPr lang="en-GB" dirty="0" smtClean="0">
                <a:latin typeface="Calibri"/>
              </a:rPr>
              <a:t>mage segmentation using map-reduce or array databases?</a:t>
            </a:r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678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0"/>
            <a:ext cx="6715619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2568440"/>
            <a:ext cx="9144001" cy="830997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3600" dirty="0" smtClean="0">
                <a:solidFill>
                  <a:srgbClr val="000090"/>
                </a:solidFill>
                <a:latin typeface="Calibri" charset="0"/>
              </a:rPr>
              <a:t>How do we go global?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832340"/>
            <a:ext cx="9063568" cy="677108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600" dirty="0" smtClean="0">
                <a:solidFill>
                  <a:srgbClr val="000090"/>
                </a:solidFill>
                <a:latin typeface="Calibri" charset="0"/>
              </a:rPr>
              <a:t>Differences btw GLC, MODIS, GLOBCOVER (</a:t>
            </a:r>
            <a:r>
              <a:rPr lang="en-US" sz="2600" dirty="0" err="1" smtClean="0">
                <a:solidFill>
                  <a:srgbClr val="000090"/>
                </a:solidFill>
                <a:latin typeface="Calibri" charset="0"/>
              </a:rPr>
              <a:t>Kaptué</a:t>
            </a:r>
            <a:r>
              <a:rPr lang="en-US" sz="2600" dirty="0" smtClean="0">
                <a:solidFill>
                  <a:srgbClr val="000090"/>
                </a:solidFill>
                <a:latin typeface="Calibri" charset="0"/>
              </a:rPr>
              <a:t> et al., 2010)</a:t>
            </a:r>
          </a:p>
        </p:txBody>
      </p:sp>
    </p:spTree>
    <p:extLst>
      <p:ext uri="{BB962C8B-B14F-4D97-AF65-F5344CB8AC3E}">
        <p14:creationId xmlns:p14="http://schemas.microsoft.com/office/powerpoint/2010/main" val="3888149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land observatory</a:t>
            </a:r>
            <a:endParaRPr lang="en-US" dirty="0"/>
          </a:p>
        </p:txBody>
      </p:sp>
      <p:sp>
        <p:nvSpPr>
          <p:cNvPr id="6" name="Hexagon 5"/>
          <p:cNvSpPr/>
          <p:nvPr/>
        </p:nvSpPr>
        <p:spPr bwMode="auto">
          <a:xfrm>
            <a:off x="1172632" y="1712383"/>
            <a:ext cx="2097617" cy="1758950"/>
          </a:xfrm>
          <a:prstGeom prst="hexagon">
            <a:avLst/>
          </a:prstGeom>
          <a:solidFill>
            <a:srgbClr val="E1E6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Google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Earth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>
                <a:latin typeface="Calibri"/>
                <a:cs typeface="Calibri"/>
              </a:rPr>
              <a:t>Engine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Hexagon 6"/>
          <p:cNvSpPr/>
          <p:nvPr/>
        </p:nvSpPr>
        <p:spPr bwMode="auto">
          <a:xfrm>
            <a:off x="5325532" y="1727199"/>
            <a:ext cx="2097617" cy="1758950"/>
          </a:xfrm>
          <a:prstGeom prst="hexagon">
            <a:avLst/>
          </a:prstGeom>
          <a:solidFill>
            <a:srgbClr val="E1E6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13716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Space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Calibri"/>
                <a:cs typeface="Calibri"/>
              </a:rPr>
              <a:t>agencies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8" name="Hexagon 7"/>
          <p:cNvSpPr/>
          <p:nvPr/>
        </p:nvSpPr>
        <p:spPr bwMode="auto">
          <a:xfrm>
            <a:off x="1166282" y="4679950"/>
            <a:ext cx="2097617" cy="1758950"/>
          </a:xfrm>
          <a:prstGeom prst="hexagon">
            <a:avLst/>
          </a:prstGeom>
          <a:solidFill>
            <a:srgbClr val="E1E6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18288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Research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Calibri"/>
                <a:cs typeface="Calibri"/>
              </a:rPr>
              <a:t>Labs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9" name="Hexagon 8"/>
          <p:cNvSpPr/>
          <p:nvPr/>
        </p:nvSpPr>
        <p:spPr bwMode="auto">
          <a:xfrm>
            <a:off x="5319182" y="4610099"/>
            <a:ext cx="2097617" cy="1758950"/>
          </a:xfrm>
          <a:prstGeom prst="hexagon">
            <a:avLst/>
          </a:prstGeom>
          <a:solidFill>
            <a:srgbClr val="E1E6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13716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Environment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Calibri"/>
                <a:cs typeface="Calibri"/>
              </a:rPr>
              <a:t>a</a:t>
            </a:r>
            <a:r>
              <a:rPr lang="en-US" sz="2400" dirty="0" smtClean="0">
                <a:latin typeface="Calibri"/>
                <a:cs typeface="Calibri"/>
              </a:rPr>
              <a:t>gencies,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NGOs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32" y="3305704"/>
            <a:ext cx="1926167" cy="14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542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9"/>
          <p:cNvSpPr txBox="1">
            <a:spLocks noChangeArrowheads="1"/>
          </p:cNvSpPr>
          <p:nvPr/>
        </p:nvSpPr>
        <p:spPr bwMode="auto">
          <a:xfrm>
            <a:off x="750021" y="3773488"/>
            <a:ext cx="3451326" cy="830997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US" sz="2400" dirty="0">
                <a:solidFill>
                  <a:srgbClr val="003366"/>
                </a:solidFill>
                <a:latin typeface="Calibri"/>
                <a:cs typeface="Calibri"/>
              </a:rPr>
              <a:t>Remote visualization and </a:t>
            </a:r>
          </a:p>
          <a:p>
            <a:pPr algn="ctr"/>
            <a:r>
              <a:rPr lang="en-US" sz="2400" dirty="0">
                <a:solidFill>
                  <a:srgbClr val="003366"/>
                </a:solidFill>
                <a:latin typeface="Calibri"/>
                <a:cs typeface="Calibri"/>
              </a:rPr>
              <a:t>method development</a:t>
            </a:r>
          </a:p>
        </p:txBody>
      </p:sp>
      <p:sp>
        <p:nvSpPr>
          <p:cNvPr id="15368" name="TextBox 20"/>
          <p:cNvSpPr txBox="1">
            <a:spLocks noChangeArrowheads="1"/>
          </p:cNvSpPr>
          <p:nvPr/>
        </p:nvSpPr>
        <p:spPr bwMode="auto">
          <a:xfrm>
            <a:off x="4625891" y="3793186"/>
            <a:ext cx="4427805" cy="830997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US" sz="2400" dirty="0">
                <a:solidFill>
                  <a:srgbClr val="003366"/>
                </a:solidFill>
                <a:latin typeface="Calibri"/>
                <a:cs typeface="Calibri"/>
              </a:rPr>
              <a:t>Big data EO management and analysis</a:t>
            </a:r>
          </a:p>
        </p:txBody>
      </p:sp>
      <p:sp>
        <p:nvSpPr>
          <p:cNvPr id="15369" name="Rectangle 3"/>
          <p:cNvSpPr txBox="1">
            <a:spLocks noChangeArrowheads="1"/>
          </p:cNvSpPr>
          <p:nvPr/>
        </p:nvSpPr>
        <p:spPr bwMode="auto">
          <a:xfrm>
            <a:off x="730020" y="5453063"/>
            <a:ext cx="8193974" cy="896937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marL="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EEECE1"/>
              </a:buClr>
              <a:buSzPct val="75000"/>
            </a:pPr>
            <a:r>
              <a:rPr lang="en-US" sz="2400" dirty="0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40 years of Earth Observation data of land change accessible for analysis and </a:t>
            </a:r>
            <a:r>
              <a:rPr lang="en-US" sz="2400" dirty="0" err="1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modelling</a:t>
            </a:r>
            <a:r>
              <a:rPr lang="en-US" sz="2400" dirty="0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.</a:t>
            </a:r>
            <a:r>
              <a:rPr lang="en-US" sz="2400" i="1" dirty="0">
                <a:solidFill>
                  <a:srgbClr val="FF0000"/>
                </a:solidFill>
                <a:latin typeface="Calibri"/>
                <a:ea typeface="Geneva" charset="0"/>
                <a:cs typeface="Geneva" charset="0"/>
              </a:rPr>
              <a:t>	</a:t>
            </a:r>
          </a:p>
        </p:txBody>
      </p:sp>
      <p:pic>
        <p:nvPicPr>
          <p:cNvPr id="1537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45" y="1724536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the user to the data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3660100" y="2060150"/>
            <a:ext cx="1830050" cy="2300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3660100" y="1495711"/>
            <a:ext cx="1800049" cy="461665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003366"/>
                </a:solidFill>
                <a:latin typeface="Calibri"/>
                <a:cs typeface="Calibri"/>
              </a:rPr>
              <a:t>algorithms</a:t>
            </a:r>
            <a:endParaRPr lang="en-US" sz="2400" dirty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630099" y="2638183"/>
            <a:ext cx="1830050" cy="461665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003366"/>
                </a:solidFill>
                <a:latin typeface="Calibri"/>
                <a:cs typeface="Calibri"/>
              </a:rPr>
              <a:t>results</a:t>
            </a:r>
            <a:endParaRPr lang="en-US" sz="2400" dirty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3630098" y="3160230"/>
            <a:ext cx="1810049" cy="25001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81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</a:endParaRPr>
          </a:p>
        </p:txBody>
      </p:sp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283325" y="0"/>
            <a:ext cx="2860675" cy="461963"/>
          </a:xfrm>
          <a:prstGeom prst="rect">
            <a:avLst/>
          </a:prstGeom>
          <a:solidFill>
            <a:srgbClr val="C9D6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Nature, 29 July 2010</a:t>
            </a:r>
          </a:p>
        </p:txBody>
      </p:sp>
    </p:spTree>
    <p:extLst>
      <p:ext uri="{BB962C8B-B14F-4D97-AF65-F5344CB8AC3E}">
        <p14:creationId xmlns:p14="http://schemas.microsoft.com/office/powerpoint/2010/main" val="3906177593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Calibri" charset="0"/>
              </a:rPr>
              <a:t>C</a:t>
            </a:r>
            <a:r>
              <a:rPr lang="en-US" dirty="0" smtClean="0">
                <a:latin typeface="Calibri" charset="0"/>
              </a:rPr>
              <a:t>onceptual </a:t>
            </a:r>
            <a:r>
              <a:rPr lang="en-US" dirty="0">
                <a:latin typeface="Calibri" charset="0"/>
              </a:rPr>
              <a:t>debate on Future Earth</a:t>
            </a:r>
          </a:p>
        </p:txBody>
      </p:sp>
      <p:pic>
        <p:nvPicPr>
          <p:cNvPr id="130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6" y="1373909"/>
            <a:ext cx="2655454" cy="353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4"/>
          <p:cNvSpPr txBox="1"/>
          <p:nvPr/>
        </p:nvSpPr>
        <p:spPr>
          <a:xfrm>
            <a:off x="655492" y="5245246"/>
            <a:ext cx="3477780" cy="1200328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Malthusians</a:t>
            </a:r>
            <a:endParaRPr lang="pt-BR" sz="2400" dirty="0" smtClean="0">
              <a:solidFill>
                <a:srgbClr val="00007D">
                  <a:lumMod val="75000"/>
                </a:srgbClr>
              </a:solidFill>
              <a:latin typeface="Calibri" pitchFamily="34" charset="0"/>
              <a:ea typeface="Geneva" charset="0"/>
              <a:cs typeface="Calibri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“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the</a:t>
            </a: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 future 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is</a:t>
            </a: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just</a:t>
            </a: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like</a:t>
            </a: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the</a:t>
            </a: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past</a:t>
            </a: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; 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only</a:t>
            </a:r>
            <a:r>
              <a:rPr lang="pt-BR" sz="2400" i="1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 a bit </a:t>
            </a:r>
            <a:r>
              <a:rPr lang="pt-BR" sz="2400" i="1" dirty="0" err="1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worse</a:t>
            </a:r>
            <a:r>
              <a:rPr lang="pt-BR" sz="2400" dirty="0" smtClean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Geneva" charset="0"/>
                <a:cs typeface="Calibri" pitchFamily="34" charset="0"/>
              </a:rPr>
              <a:t>”</a:t>
            </a:r>
          </a:p>
        </p:txBody>
      </p:sp>
      <p:pic>
        <p:nvPicPr>
          <p:cNvPr id="130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98" y="1373909"/>
            <a:ext cx="2701925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4"/>
          <p:cNvSpPr txBox="1"/>
          <p:nvPr/>
        </p:nvSpPr>
        <p:spPr>
          <a:xfrm>
            <a:off x="4819793" y="5256790"/>
            <a:ext cx="3862387" cy="1200328"/>
          </a:xfrm>
          <a:prstGeom prst="rect">
            <a:avLst/>
          </a:prstGeom>
          <a:solidFill>
            <a:srgbClr val="E1E6F1"/>
          </a:solidFill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Schumpeterians</a:t>
            </a:r>
            <a:endParaRPr lang="pt-BR" sz="2400" dirty="0">
              <a:solidFill>
                <a:srgbClr val="00005E"/>
              </a:solidFill>
              <a:latin typeface="Calibri" pitchFamily="34" charset="0"/>
              <a:ea typeface="Geneva" charset="0"/>
              <a:cs typeface="Calibri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“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the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future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will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not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be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like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the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past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, for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better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or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 </a:t>
            </a:r>
            <a:r>
              <a:rPr lang="pt-BR" sz="2400" i="1" dirty="0" err="1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worse</a:t>
            </a:r>
            <a:r>
              <a:rPr lang="pt-BR" sz="2400" i="1" dirty="0" smtClean="0">
                <a:solidFill>
                  <a:srgbClr val="00005E"/>
                </a:solidFill>
                <a:latin typeface="Calibri" pitchFamily="34" charset="0"/>
                <a:ea typeface="Geneva" charset="0"/>
                <a:cs typeface="Calibri" pitchFamily="34" charset="0"/>
              </a:rPr>
              <a:t>”</a:t>
            </a:r>
            <a:endParaRPr lang="pt-BR" sz="2400" i="1" dirty="0">
              <a:solidFill>
                <a:srgbClr val="00005E"/>
              </a:solidFill>
              <a:latin typeface="Calibri" pitchFamily="34" charset="0"/>
              <a:ea typeface="Geneva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3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3100" y="454025"/>
            <a:ext cx="9144000" cy="633413"/>
          </a:xfrm>
        </p:spPr>
        <p:txBody>
          <a:bodyPr/>
          <a:lstStyle/>
          <a:p>
            <a:r>
              <a:rPr lang="en-US" dirty="0" smtClean="0"/>
              <a:t>Earth Observation </a:t>
            </a:r>
            <a:r>
              <a:rPr lang="en-US" dirty="0"/>
              <a:t>data is now free…and big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5750" y="1094316"/>
            <a:ext cx="21166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graphics: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NASA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01775"/>
            <a:ext cx="81724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56166" y="6099175"/>
            <a:ext cx="8106834" cy="584200"/>
          </a:xfrm>
          <a:prstGeom prst="rect">
            <a:avLst/>
          </a:prstGeom>
          <a:solidFill>
            <a:srgbClr val="E1E6F1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3200" dirty="0" smtClean="0">
                <a:solidFill>
                  <a:srgbClr val="000066"/>
                </a:solidFill>
                <a:latin typeface="Calibri"/>
              </a:rPr>
              <a:t>Sentinels + CBERS + LANDSAT + …: &gt; 10Tb/day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0242" name="Picture 4" descr="npo00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1175"/>
            <a:ext cx="9147175" cy="73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614363" y="2141091"/>
            <a:ext cx="8229600" cy="3539430"/>
          </a:xfrm>
          <a:prstGeom prst="rect">
            <a:avLst/>
          </a:prstGeom>
          <a:solidFill>
            <a:srgbClr val="C9D6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ja-JP" altLang="pt-BR" sz="3200" dirty="0">
                <a:solidFill>
                  <a:srgbClr val="002060"/>
                </a:solidFill>
                <a:latin typeface="Calibri"/>
                <a:cs typeface="Calibri"/>
              </a:rPr>
              <a:t>“</a:t>
            </a:r>
            <a:r>
              <a:rPr lang="en-US" altLang="ja-JP" sz="3200" dirty="0">
                <a:solidFill>
                  <a:srgbClr val="002060"/>
                </a:solidFill>
                <a:latin typeface="Calibri"/>
                <a:cs typeface="Calibri"/>
              </a:rPr>
              <a:t>A few satellites can cover the entire globe, but there needs to be a system in place to ensure their images are readily available to everyone who needs them. Brazil has set an important precedent by making its Earth-observation data available, and the rest of the world should follow suit.</a:t>
            </a:r>
            <a:r>
              <a:rPr lang="ja-JP" altLang="pt-BR" sz="3200" dirty="0">
                <a:solidFill>
                  <a:srgbClr val="002060"/>
                </a:solidFill>
                <a:latin typeface="Calibri"/>
                <a:cs typeface="Calibri"/>
              </a:rPr>
              <a:t>”</a:t>
            </a:r>
            <a:endParaRPr lang="en-US"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-428625"/>
            <a:ext cx="34861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41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modelo_apres</Template>
  <TotalTime>33129</TotalTime>
  <Words>1564</Words>
  <Application>Microsoft Macintosh PowerPoint</Application>
  <PresentationFormat>On-screen Show (4:3)</PresentationFormat>
  <Paragraphs>296</Paragraphs>
  <Slides>59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3_Pixel</vt:lpstr>
      <vt:lpstr>6_Pixel</vt:lpstr>
      <vt:lpstr>1_GA White Pages</vt:lpstr>
      <vt:lpstr>4_Pixel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metodo_cientifico</vt:lpstr>
      <vt:lpstr>Civic</vt:lpstr>
      <vt:lpstr>7_Pixel</vt:lpstr>
      <vt:lpstr>The Road Map for a Global Land Observatory</vt:lpstr>
      <vt:lpstr>With many thanks to…</vt:lpstr>
      <vt:lpstr>PowerPoint Presentation</vt:lpstr>
      <vt:lpstr>PowerPoint Presentation</vt:lpstr>
      <vt:lpstr>Food: producers and consumers</vt:lpstr>
      <vt:lpstr>PowerPoint Presentation</vt:lpstr>
      <vt:lpstr>Conceptual debate on Future Earth</vt:lpstr>
      <vt:lpstr>Earth Observation data is now free…and big</vt:lpstr>
      <vt:lpstr>PowerPoint Presentation</vt:lpstr>
      <vt:lpstr>A working definition of big data</vt:lpstr>
      <vt:lpstr>What changes with big EO data? </vt:lpstr>
      <vt:lpstr>PowerPoint Presentation</vt:lpstr>
      <vt:lpstr>What are looking for in big EO data?</vt:lpstr>
      <vt:lpstr>Land cover</vt:lpstr>
      <vt:lpstr>Land use</vt:lpstr>
      <vt:lpstr>Land trajectories</vt:lpstr>
      <vt:lpstr>Objects exist, events occur</vt:lpstr>
      <vt:lpstr>How does our brain represent time?</vt:lpstr>
      <vt:lpstr>PowerPoint Presentation</vt:lpstr>
      <vt:lpstr>Land trajectories</vt:lpstr>
      <vt:lpstr>Land trajectories: forest degradation</vt:lpstr>
      <vt:lpstr>Land trajectories: forest degradation</vt:lpstr>
      <vt:lpstr>Land trajectories: deforestation events</vt:lpstr>
      <vt:lpstr>Is this what we want from big EO data?</vt:lpstr>
      <vt:lpstr>In search of a minimal land trajectory definition</vt:lpstr>
      <vt:lpstr>In search of a minimal land trajectory definition</vt:lpstr>
      <vt:lpstr>PowerPoint Presentation</vt:lpstr>
      <vt:lpstr>Land trajectories require adequate data</vt:lpstr>
      <vt:lpstr>PowerPoint Presentation</vt:lpstr>
      <vt:lpstr>PowerPoint Presentation</vt:lpstr>
      <vt:lpstr>PowerPoint Presentation</vt:lpstr>
      <vt:lpstr>Sampling theorem: minimum rate to reconstruct a periodic signal </vt:lpstr>
      <vt:lpstr>In practice: signals of varying frequencies</vt:lpstr>
      <vt:lpstr>Space first, time later or time first, space later? </vt:lpstr>
      <vt:lpstr>Space first, time later</vt:lpstr>
      <vt:lpstr>PowerPoint Presentation</vt:lpstr>
      <vt:lpstr>Time series analysis: parametric methods</vt:lpstr>
      <vt:lpstr>Time series mining: prediction</vt:lpstr>
      <vt:lpstr>Time series mining: event detection   </vt:lpstr>
      <vt:lpstr>Time series mining: event detection</vt:lpstr>
      <vt:lpstr>Time series mining: pattern matching </vt:lpstr>
      <vt:lpstr>Dynamic Time Warping: pattern matching</vt:lpstr>
      <vt:lpstr>PowerPoint Presentation</vt:lpstr>
      <vt:lpstr>PowerPoint Presentation</vt:lpstr>
      <vt:lpstr>PowerPoint Presentation</vt:lpstr>
      <vt:lpstr>PowerPoint Presentation</vt:lpstr>
      <vt:lpstr>SciDB Architecture: “shared nothing”</vt:lpstr>
      <vt:lpstr>Is free data download our answer?</vt:lpstr>
      <vt:lpstr>Data Access Hitting a Wall </vt:lpstr>
      <vt:lpstr>PowerPoint Presentation</vt:lpstr>
      <vt:lpstr>Current GIS is map-based</vt:lpstr>
      <vt:lpstr>Big data = lots of files?</vt:lpstr>
      <vt:lpstr>Big EO data + analysis technologies</vt:lpstr>
      <vt:lpstr>Map-Reduce Operation</vt:lpstr>
      <vt:lpstr>Array databases: all data from a sensor put together in a single array</vt:lpstr>
      <vt:lpstr>Image segmentation using map-reduce or array databases?</vt:lpstr>
      <vt:lpstr>PowerPoint Presentation</vt:lpstr>
      <vt:lpstr>Global land observatory</vt:lpstr>
      <vt:lpstr>Bringing the user to the data</vt:lpstr>
    </vt:vector>
  </TitlesOfParts>
  <Manager/>
  <Company>INPE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 INPE: 2005-2009</dc:title>
  <dc:subject/>
  <dc:creator>Gilberto Camara</dc:creator>
  <cp:keywords/>
  <dc:description/>
  <cp:lastModifiedBy>Gilberto Camara</cp:lastModifiedBy>
  <cp:revision>613</cp:revision>
  <dcterms:created xsi:type="dcterms:W3CDTF">2005-12-21T01:35:03Z</dcterms:created>
  <dcterms:modified xsi:type="dcterms:W3CDTF">2015-05-07T10:08:39Z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14168149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