
<file path=[Content_Types].xml><?xml version="1.0" encoding="utf-8"?>
<Types xmlns="http://schemas.openxmlformats.org/package/2006/content-types">
  <Default ContentType="application/xml" Extension="xml"/>
  <Default ContentType="image/x-wmf" Extension="wmf"/>
  <Default ContentType="image/jpeg" Extension="jpeg"/>
  <Default ContentType="image/tiff" Extension="tiff"/>
  <Default ContentType="image/x-emf" Extension="emf"/>
  <Default ContentType="application/vnd.openxmlformats-package.relationships+xml" Extension="rels"/>
  <Default ContentType="application/vnd.openxmlformats-officedocument.vmlDrawing" Extension="vml"/>
  <Default ContentType="image/gif" Extension="gif"/>
  <Default ContentType="application/vnd.ms-excel" Extension="xls"/>
  <Default ContentType="application/vnd.openxmlformats-officedocument.presentationml.printerSettings" Extension="bin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chart+xml" PartName="/ppt/charts/chart1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61"/>
  </p:notesMasterIdLst>
  <p:sldIdLst>
    <p:sldId id="265" r:id="rId3"/>
    <p:sldId id="356" r:id="rId4"/>
    <p:sldId id="358" r:id="rId5"/>
    <p:sldId id="357" r:id="rId6"/>
    <p:sldId id="359" r:id="rId7"/>
    <p:sldId id="355" r:id="rId8"/>
    <p:sldId id="405" r:id="rId9"/>
    <p:sldId id="375" r:id="rId10"/>
    <p:sldId id="376" r:id="rId11"/>
    <p:sldId id="352" r:id="rId12"/>
    <p:sldId id="353" r:id="rId13"/>
    <p:sldId id="354" r:id="rId14"/>
    <p:sldId id="349" r:id="rId15"/>
    <p:sldId id="360" r:id="rId16"/>
    <p:sldId id="271" r:id="rId17"/>
    <p:sldId id="343" r:id="rId18"/>
    <p:sldId id="350" r:id="rId19"/>
    <p:sldId id="351" r:id="rId20"/>
    <p:sldId id="361" r:id="rId21"/>
    <p:sldId id="293" r:id="rId22"/>
    <p:sldId id="314" r:id="rId23"/>
    <p:sldId id="348" r:id="rId24"/>
    <p:sldId id="368" r:id="rId25"/>
    <p:sldId id="362" r:id="rId26"/>
    <p:sldId id="363" r:id="rId27"/>
    <p:sldId id="364" r:id="rId28"/>
    <p:sldId id="369" r:id="rId29"/>
    <p:sldId id="342" r:id="rId30"/>
    <p:sldId id="366" r:id="rId31"/>
    <p:sldId id="393" r:id="rId32"/>
    <p:sldId id="391" r:id="rId33"/>
    <p:sldId id="372" r:id="rId34"/>
    <p:sldId id="396" r:id="rId35"/>
    <p:sldId id="373" r:id="rId36"/>
    <p:sldId id="401" r:id="rId37"/>
    <p:sldId id="403" r:id="rId38"/>
    <p:sldId id="388" r:id="rId39"/>
    <p:sldId id="402" r:id="rId40"/>
    <p:sldId id="377" r:id="rId41"/>
    <p:sldId id="404" r:id="rId42"/>
    <p:sldId id="378" r:id="rId43"/>
    <p:sldId id="379" r:id="rId44"/>
    <p:sldId id="374" r:id="rId45"/>
    <p:sldId id="385" r:id="rId46"/>
    <p:sldId id="394" r:id="rId47"/>
    <p:sldId id="395" r:id="rId48"/>
    <p:sldId id="382" r:id="rId49"/>
    <p:sldId id="400" r:id="rId50"/>
    <p:sldId id="383" r:id="rId51"/>
    <p:sldId id="370" r:id="rId52"/>
    <p:sldId id="397" r:id="rId53"/>
    <p:sldId id="398" r:id="rId54"/>
    <p:sldId id="399" r:id="rId55"/>
    <p:sldId id="371" r:id="rId56"/>
    <p:sldId id="387" r:id="rId57"/>
    <p:sldId id="392" r:id="rId58"/>
    <p:sldId id="334" r:id="rId59"/>
    <p:sldId id="389" r:id="rId6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AE7D02"/>
    <a:srgbClr val="FCBA14"/>
    <a:srgbClr val="FDD05F"/>
    <a:srgbClr val="FEE4A4"/>
    <a:srgbClr val="99CC00"/>
    <a:srgbClr val="FF99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5" autoAdjust="0"/>
  </p:normalViewPr>
  <p:slideViewPr>
    <p:cSldViewPr>
      <p:cViewPr varScale="1">
        <p:scale>
          <a:sx n="121" d="100"/>
          <a:sy n="121" d="100"/>
        </p:scale>
        <p:origin x="-1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5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Gilberto\Apresentacoes\Palestras\Academia%20Bras%20Ciencias\producao_cientifica_brasil_1998_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0390207483385"/>
          <c:y val="0.024676533393956"/>
          <c:w val="0.69422710207558"/>
          <c:h val="0.902811905994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% in 1994-1998</c:v>
                </c:pt>
              </c:strCache>
            </c:strRef>
          </c:tx>
          <c:spPr>
            <a:solidFill>
              <a:srgbClr val="FCB7B2"/>
            </a:solidFill>
          </c:spPr>
          <c:invertIfNegative val="0"/>
          <c:cat>
            <c:strRef>
              <c:f>Plan1!$A$5:$A$20</c:f>
              <c:strCache>
                <c:ptCount val="16"/>
                <c:pt idx="0">
                  <c:v>Agricultural Sciences</c:v>
                </c:pt>
                <c:pt idx="1">
                  <c:v>Plant &amp; Animal Science</c:v>
                </c:pt>
                <c:pt idx="2">
                  <c:v>Microbiology</c:v>
                </c:pt>
                <c:pt idx="3">
                  <c:v>Pharmacology &amp; Toxicology</c:v>
                </c:pt>
                <c:pt idx="4">
                  <c:v>Environment/Ecology</c:v>
                </c:pt>
                <c:pt idx="5">
                  <c:v>Physics</c:v>
                </c:pt>
                <c:pt idx="6">
                  <c:v>Biology &amp; Biochemistry</c:v>
                </c:pt>
                <c:pt idx="7">
                  <c:v>Space Science</c:v>
                </c:pt>
                <c:pt idx="8">
                  <c:v>Molecular Biology &amp; Genetics</c:v>
                </c:pt>
                <c:pt idx="9">
                  <c:v>Chemistry</c:v>
                </c:pt>
                <c:pt idx="10">
                  <c:v>Mathematics</c:v>
                </c:pt>
                <c:pt idx="11">
                  <c:v>Materials Science</c:v>
                </c:pt>
                <c:pt idx="12">
                  <c:v>Social Sciences</c:v>
                </c:pt>
                <c:pt idx="13">
                  <c:v>Engineering</c:v>
                </c:pt>
                <c:pt idx="14">
                  <c:v>Computer Science</c:v>
                </c:pt>
                <c:pt idx="15">
                  <c:v>Economics &amp; Business</c:v>
                </c:pt>
              </c:strCache>
            </c:strRef>
          </c:cat>
          <c:val>
            <c:numRef>
              <c:f>Plan1!$B$5:$B$20</c:f>
              <c:numCache>
                <c:formatCode>General</c:formatCode>
                <c:ptCount val="16"/>
                <c:pt idx="0">
                  <c:v>2.19</c:v>
                </c:pt>
                <c:pt idx="1">
                  <c:v>1.65</c:v>
                </c:pt>
                <c:pt idx="2">
                  <c:v>1.51</c:v>
                </c:pt>
                <c:pt idx="3">
                  <c:v>1.06</c:v>
                </c:pt>
                <c:pt idx="4">
                  <c:v>0.97</c:v>
                </c:pt>
                <c:pt idx="5">
                  <c:v>1.58</c:v>
                </c:pt>
                <c:pt idx="6">
                  <c:v>0.92</c:v>
                </c:pt>
                <c:pt idx="7">
                  <c:v>1.72</c:v>
                </c:pt>
                <c:pt idx="8">
                  <c:v>1.04</c:v>
                </c:pt>
                <c:pt idx="9">
                  <c:v>0.870000000000001</c:v>
                </c:pt>
                <c:pt idx="10">
                  <c:v>1.11</c:v>
                </c:pt>
                <c:pt idx="11">
                  <c:v>0.660000000000001</c:v>
                </c:pt>
                <c:pt idx="12">
                  <c:v>0.54</c:v>
                </c:pt>
                <c:pt idx="13">
                  <c:v>0.620000000000001</c:v>
                </c:pt>
                <c:pt idx="14">
                  <c:v>0.59</c:v>
                </c:pt>
                <c:pt idx="15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% in 2004-2008</c:v>
                </c:pt>
              </c:strCache>
            </c:strRef>
          </c:tx>
          <c:spPr>
            <a:solidFill>
              <a:srgbClr val="860000"/>
            </a:solidFill>
          </c:spPr>
          <c:invertIfNegative val="0"/>
          <c:cat>
            <c:strRef>
              <c:f>Plan1!$A$5:$A$20</c:f>
              <c:strCache>
                <c:ptCount val="16"/>
                <c:pt idx="0">
                  <c:v>Agricultural Sciences</c:v>
                </c:pt>
                <c:pt idx="1">
                  <c:v>Plant &amp; Animal Science</c:v>
                </c:pt>
                <c:pt idx="2">
                  <c:v>Microbiology</c:v>
                </c:pt>
                <c:pt idx="3">
                  <c:v>Pharmacology &amp; Toxicology</c:v>
                </c:pt>
                <c:pt idx="4">
                  <c:v>Environment/Ecology</c:v>
                </c:pt>
                <c:pt idx="5">
                  <c:v>Physics</c:v>
                </c:pt>
                <c:pt idx="6">
                  <c:v>Biology &amp; Biochemistry</c:v>
                </c:pt>
                <c:pt idx="7">
                  <c:v>Space Science</c:v>
                </c:pt>
                <c:pt idx="8">
                  <c:v>Molecular Biology &amp; Genetics</c:v>
                </c:pt>
                <c:pt idx="9">
                  <c:v>Chemistry</c:v>
                </c:pt>
                <c:pt idx="10">
                  <c:v>Mathematics</c:v>
                </c:pt>
                <c:pt idx="11">
                  <c:v>Materials Science</c:v>
                </c:pt>
                <c:pt idx="12">
                  <c:v>Social Sciences</c:v>
                </c:pt>
                <c:pt idx="13">
                  <c:v>Engineering</c:v>
                </c:pt>
                <c:pt idx="14">
                  <c:v>Computer Science</c:v>
                </c:pt>
                <c:pt idx="15">
                  <c:v>Economics &amp; Business</c:v>
                </c:pt>
              </c:strCache>
            </c:strRef>
          </c:cat>
          <c:val>
            <c:numRef>
              <c:f>Plan1!$C$5:$C$20</c:f>
              <c:numCache>
                <c:formatCode>General</c:formatCode>
                <c:ptCount val="16"/>
                <c:pt idx="0">
                  <c:v>5.39</c:v>
                </c:pt>
                <c:pt idx="1">
                  <c:v>4.649999999999998</c:v>
                </c:pt>
                <c:pt idx="2">
                  <c:v>3.04</c:v>
                </c:pt>
                <c:pt idx="3">
                  <c:v>2.84</c:v>
                </c:pt>
                <c:pt idx="4">
                  <c:v>2.71</c:v>
                </c:pt>
                <c:pt idx="5">
                  <c:v>2.319999999999997</c:v>
                </c:pt>
                <c:pt idx="6">
                  <c:v>2.15</c:v>
                </c:pt>
                <c:pt idx="7">
                  <c:v>2.15</c:v>
                </c:pt>
                <c:pt idx="8">
                  <c:v>1.81</c:v>
                </c:pt>
                <c:pt idx="9">
                  <c:v>1.78</c:v>
                </c:pt>
                <c:pt idx="10">
                  <c:v>1.78</c:v>
                </c:pt>
                <c:pt idx="11">
                  <c:v>1.52</c:v>
                </c:pt>
                <c:pt idx="12">
                  <c:v>1.51</c:v>
                </c:pt>
                <c:pt idx="13">
                  <c:v>1.46</c:v>
                </c:pt>
                <c:pt idx="14">
                  <c:v>1.35</c:v>
                </c:pt>
                <c:pt idx="15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055368"/>
        <c:axId val="-2120198552"/>
      </c:barChart>
      <c:catAx>
        <c:axId val="2125055368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-2120198552"/>
        <c:crosses val="autoZero"/>
        <c:auto val="0"/>
        <c:lblAlgn val="ctr"/>
        <c:lblOffset val="100"/>
        <c:tickLblSkip val="1"/>
        <c:noMultiLvlLbl val="0"/>
      </c:catAx>
      <c:valAx>
        <c:axId val="-21201985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212505536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75999204132563"/>
          <c:y val="0.0275723607988273"/>
          <c:w val="0.268768199889174"/>
          <c:h val="0.203862257251006"/>
        </c:manualLayout>
      </c:layout>
      <c:overlay val="0"/>
      <c:txPr>
        <a:bodyPr/>
        <a:lstStyle/>
        <a:p>
          <a:pPr>
            <a:defRPr sz="18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2CB88F7-39C1-2C4C-926A-2F1B851F6BAB}" type="datetimeFigureOut">
              <a:rPr lang="pt-BR"/>
              <a:pPr>
                <a:defRPr/>
              </a:pPr>
              <a:t>12.12.13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7FF622B-4CB6-2843-B3EA-D16293F2EF8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252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4844DA-E076-C545-8D94-F622446DD532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306BB-3271-EB43-AF56-D4175D1EC53C}" type="slidenum">
              <a:rPr lang="pt-BR"/>
              <a:pPr/>
              <a:t>7</a:t>
            </a:fld>
            <a:endParaRPr lang="pt-BR"/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>
          <a:xfrm>
            <a:off x="3883889" y="8684684"/>
            <a:ext cx="2973028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>
              <a:spcBef>
                <a:spcPct val="50000"/>
              </a:spcBef>
              <a:buFontTx/>
              <a:buChar char="•"/>
            </a:pPr>
            <a:fld id="{AF6E74A1-1BA1-DF4A-B6E9-B4BC011F9CF5}" type="slidenum">
              <a:rPr lang="pt-BR" sz="1200" b="1">
                <a:solidFill>
                  <a:srgbClr val="000066"/>
                </a:solidFill>
                <a:effectLst/>
                <a:cs typeface="Arial" charset="0"/>
              </a:rPr>
              <a:pPr algn="r">
                <a:spcBef>
                  <a:spcPct val="50000"/>
                </a:spcBef>
                <a:buFontTx/>
                <a:buChar char="•"/>
              </a:pPr>
              <a:t>7</a:t>
            </a:fld>
            <a:endParaRPr lang="pt-BR" sz="1200" b="1">
              <a:solidFill>
                <a:srgbClr val="000066"/>
              </a:solidFill>
              <a:effectLst/>
              <a:cs typeface="Arial" charset="0"/>
            </a:endParaRPr>
          </a:p>
        </p:txBody>
      </p:sp>
      <p:sp>
        <p:nvSpPr>
          <p:cNvPr id="421891" name="Rectangle 7"/>
          <p:cNvSpPr txBox="1">
            <a:spLocks noGrp="1" noChangeArrowheads="1"/>
          </p:cNvSpPr>
          <p:nvPr/>
        </p:nvSpPr>
        <p:spPr bwMode="auto">
          <a:xfrm>
            <a:off x="3883889" y="8684684"/>
            <a:ext cx="297302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5" tIns="46539" rIns="93075" bIns="46539" anchor="b"/>
          <a:lstStyle>
            <a:lvl1pPr defTabSz="930275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BCA2D4AA-39D0-1843-8812-9B0E469C7C3B}" type="slidenum">
              <a:rPr lang="pt-BR" sz="1200" b="1">
                <a:solidFill>
                  <a:srgbClr val="3333CC"/>
                </a:solidFill>
                <a:effectLst/>
                <a:cs typeface="Arial" charset="0"/>
              </a:rPr>
              <a:pPr algn="r"/>
              <a:t>7</a:t>
            </a:fld>
            <a:endParaRPr lang="pt-BR" sz="1200" b="1">
              <a:solidFill>
                <a:srgbClr val="3333CC"/>
              </a:solidFill>
              <a:effectLst/>
              <a:cs typeface="Arial" charset="0"/>
            </a:endParaRPr>
          </a:p>
        </p:txBody>
      </p:sp>
      <p:sp>
        <p:nvSpPr>
          <p:cNvPr id="421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9" y="4343400"/>
            <a:ext cx="5031944" cy="4114800"/>
          </a:xfrm>
        </p:spPr>
        <p:txBody>
          <a:bodyPr lIns="93075" tIns="46539" rIns="93075" bIns="4653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F622B-4CB6-2843-B3EA-D16293F2EF8E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438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642459-3839-1A40-8C56-3735332E45DA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41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572CAD-CF40-7E4C-B755-DCD95680A8BD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42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0E36189-133E-5A45-9A38-213D40E4F461}" type="slidenum">
              <a:rPr lang="pt-BR"/>
              <a:pPr eaLnBrk="1" hangingPunct="1"/>
              <a:t>55</a:t>
            </a:fld>
            <a:endParaRPr lang="pt-B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C87C9A3-D07D-4A4F-9B76-9F691BFE6668}" type="datetimeFigureOut">
              <a:rPr lang="pt-BR"/>
              <a:pPr>
                <a:defRPr/>
              </a:pPr>
              <a:t>12.12.13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5C43944D-4A6A-5943-BB49-39143C4BBFD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82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54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17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11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581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3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65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269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3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04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04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4728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942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14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193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034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056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753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898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173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E91A6D74-AE05-DF4C-8911-0E23B97F38ED}" type="datetimeFigureOut">
              <a:rPr lang="pt-BR"/>
              <a:pPr>
                <a:defRPr/>
              </a:pPr>
              <a:t>12.12.13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E51C9F1B-90FF-1546-9432-EB41D1599DA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16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704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7997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74110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841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565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153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44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91248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3735035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663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232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20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03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857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794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990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808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433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56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386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236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023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12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41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530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611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221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228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726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2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04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5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436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18930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30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5.xml"/><Relationship Id="rId29" Type="http://schemas.openxmlformats.org/officeDocument/2006/relationships/theme" Target="../theme/theme2.xml"/><Relationship Id="rId30" Type="http://schemas.openxmlformats.org/officeDocument/2006/relationships/image" Target="../media/image1.png"/><Relationship Id="rId31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" name="Imagem 6" descr="borda_slid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m 6" descr="ìnpe_simbol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  <p:sldLayoutId id="2147485212" r:id="rId13"/>
    <p:sldLayoutId id="2147485213" r:id="rId14"/>
    <p:sldLayoutId id="2147485214" r:id="rId15"/>
    <p:sldLayoutId id="2147485215" r:id="rId16"/>
    <p:sldLayoutId id="2147485216" r:id="rId17"/>
    <p:sldLayoutId id="2147485217" r:id="rId18"/>
    <p:sldLayoutId id="2147485218" r:id="rId19"/>
    <p:sldLayoutId id="2147485219" r:id="rId20"/>
    <p:sldLayoutId id="2147485220" r:id="rId21"/>
    <p:sldLayoutId id="2147485221" r:id="rId22"/>
    <p:sldLayoutId id="2147485222" r:id="rId23"/>
    <p:sldLayoutId id="2147485223" r:id="rId24"/>
    <p:sldLayoutId id="2147485224" r:id="rId25"/>
    <p:sldLayoutId id="2147485225" r:id="rId26"/>
    <p:sldLayoutId id="2147485226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7" name="Imagem 6" descr="borda_slide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m 6" descr="ìnpe_simbolo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6" r:id="rId1"/>
    <p:sldLayoutId id="2147485227" r:id="rId2"/>
    <p:sldLayoutId id="2147485228" r:id="rId3"/>
    <p:sldLayoutId id="2147485229" r:id="rId4"/>
    <p:sldLayoutId id="2147485230" r:id="rId5"/>
    <p:sldLayoutId id="2147485231" r:id="rId6"/>
    <p:sldLayoutId id="2147485232" r:id="rId7"/>
    <p:sldLayoutId id="2147485233" r:id="rId8"/>
    <p:sldLayoutId id="2147485234" r:id="rId9"/>
    <p:sldLayoutId id="2147485235" r:id="rId10"/>
    <p:sldLayoutId id="2147485236" r:id="rId11"/>
    <p:sldLayoutId id="2147485237" r:id="rId12"/>
    <p:sldLayoutId id="2147485238" r:id="rId13"/>
    <p:sldLayoutId id="2147485239" r:id="rId14"/>
    <p:sldLayoutId id="2147485240" r:id="rId15"/>
    <p:sldLayoutId id="2147485241" r:id="rId16"/>
    <p:sldLayoutId id="2147485242" r:id="rId17"/>
    <p:sldLayoutId id="2147485243" r:id="rId18"/>
    <p:sldLayoutId id="2147485244" r:id="rId19"/>
    <p:sldLayoutId id="2147485245" r:id="rId20"/>
    <p:sldLayoutId id="2147485246" r:id="rId21"/>
    <p:sldLayoutId id="2147485247" r:id="rId22"/>
    <p:sldLayoutId id="2147485248" r:id="rId23"/>
    <p:sldLayoutId id="2147485249" r:id="rId24"/>
    <p:sldLayoutId id="2147485250" r:id="rId25"/>
    <p:sldLayoutId id="2147485251" r:id="rId26"/>
    <p:sldLayoutId id="2147485252" r:id="rId27"/>
    <p:sldLayoutId id="2147485267" r:id="rId2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4" Target="../media/image38.jpeg" Type="http://schemas.openxmlformats.org/officeDocument/2006/relationships/image"/><Relationship Id="rId1" Target="../slideLayouts/slideLayout33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4" Target="../media/image41.jpeg" Type="http://schemas.openxmlformats.org/officeDocument/2006/relationships/image"/><Relationship Id="rId1" Target="../slideLayouts/slideLayout33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1" Target="../slideLayouts/slideLayout33.xml" Type="http://schemas.openxmlformats.org/officeDocument/2006/relationships/slideLayout"/><Relationship Id="rId2" Target="../media/image42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1" Target="../slideLayouts/slideLayout33.xml" Type="http://schemas.openxmlformats.org/officeDocument/2006/relationships/slideLayout"/><Relationship Id="rId2" Target="../media/image43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4" Target="../media/image46.jpeg" Type="http://schemas.openxmlformats.org/officeDocument/2006/relationships/image"/><Relationship Id="rId5" Target="../media/image47.jpeg" Type="http://schemas.openxmlformats.org/officeDocument/2006/relationships/image"/><Relationship Id="rId1" Target="../slideLayouts/slideLayout33.xml" Type="http://schemas.openxmlformats.org/officeDocument/2006/relationships/slideLayout"/><Relationship Id="rId2" Target="../media/image44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2.gif"/></Relationships>
</file>

<file path=ppt/slides/_rels/slide17.xml.rels><?xml version="1.0" encoding="UTF-8" standalone="yes" ?><Relationships xmlns="http://schemas.openxmlformats.org/package/2006/relationships"><Relationship Id="rId1" Target="../slideLayouts/slideLayout33.xml" Type="http://schemas.openxmlformats.org/officeDocument/2006/relationships/slideLayout"/><Relationship Id="rId2" Target="../media/image53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1" Target="../slideLayouts/slideLayout33.xml" Type="http://schemas.openxmlformats.org/officeDocument/2006/relationships/slideLayout"/><Relationship Id="rId2" Target="../media/image54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png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1" Target="../slideLayouts/slideLayout29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6.png"/><Relationship Id="rId5" Type="http://schemas.openxmlformats.org/officeDocument/2006/relationships/image" Target="../media/image67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1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2.png"/><Relationship Id="rId5" Type="http://schemas.openxmlformats.org/officeDocument/2006/relationships/image" Target="../media/image73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2.png"/><Relationship Id="rId5" Type="http://schemas.openxmlformats.org/officeDocument/2006/relationships/image" Target="../media/image73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6.png"/></Relationships>
</file>

<file path=ppt/slides/_rels/slide34.xml.rels><?xml version="1.0" encoding="UTF-8" standalone="yes" 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77.jpeg" Type="http://schemas.openxmlformats.org/officeDocument/2006/relationships/image"/><Relationship Id="rId3" Target="../media/image78.pn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9.png"/></Relationships>
</file>

<file path=ppt/slides/_rels/slide36.xml.rels><?xml version="1.0" encoding="UTF-8" standalone="yes" ?><Relationships xmlns="http://schemas.openxmlformats.org/package/2006/relationships"><Relationship Id="rId3" Target="../media/image80.emf" Type="http://schemas.openxmlformats.org/officeDocument/2006/relationships/image"/><Relationship Id="rId4" Target="../media/image80.emf" Type="http://schemas.openxmlformats.org/officeDocument/2006/relationships/image"/><Relationship Id="rId2" Target="../slideLayouts/slideLayout33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8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chart" Target="../charts/chart1.xml"/></Relationships>
</file>

<file path=ppt/slides/_rels/slide4.xml.rels><?xml version="1.0" encoding="UTF-8" standalone="yes" ?><Relationships xmlns="http://schemas.openxmlformats.org/package/2006/relationships"><Relationship Id="rId1" Target="../slideLayouts/slideLayout33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8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4.jpeg"/><Relationship Id="rId5" Type="http://schemas.openxmlformats.org/officeDocument/2006/relationships/image" Target="../media/image85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png"/></Relationships>
</file>

<file path=ppt/slides/_rels/slide44.xml.rels><?xml version="1.0" encoding="UTF-8" standalone="yes" ?><Relationships xmlns="http://schemas.openxmlformats.org/package/2006/relationships"><Relationship Id="rId3" Target="../media/image87.jpeg" Type="http://schemas.openxmlformats.org/officeDocument/2006/relationships/image"/><Relationship Id="rId4" Target="../media/image88.png" Type="http://schemas.openxmlformats.org/officeDocument/2006/relationships/image"/><Relationship Id="rId5" Target="../media/image89.jpeg" Type="http://schemas.openxmlformats.org/officeDocument/2006/relationships/image"/><Relationship Id="rId1" Target="../slideLayouts/slideLayout29.xml" Type="http://schemas.openxmlformats.org/officeDocument/2006/relationships/slideLayout"/><Relationship Id="rId2" Target="../media/image86.jpeg" Type="http://schemas.openxmlformats.org/officeDocument/2006/relationships/image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4.jpeg"/><Relationship Id="rId3" Type="http://schemas.openxmlformats.org/officeDocument/2006/relationships/image" Target="../media/image95.jpeg"/></Relationships>
</file>

<file path=ppt/slides/_rels/slide48.xml.rels><?xml version="1.0" encoding="UTF-8" standalone="yes" ?><Relationships xmlns="http://schemas.openxmlformats.org/package/2006/relationships"><Relationship Id="rId1" Target="../slideLayouts/slideLayout33.xml" Type="http://schemas.openxmlformats.org/officeDocument/2006/relationships/slideLayout"/><Relationship Id="rId2" Target="../media/image96.jpeg" Type="http://schemas.openxmlformats.org/officeDocument/2006/relationships/image"/><Relationship Id="rId3" Target="../media/image97.jpeg" Type="http://schemas.openxmlformats.org/officeDocument/2006/relationships/image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8.jpeg"/><Relationship Id="rId3" Type="http://schemas.openxmlformats.org/officeDocument/2006/relationships/image" Target="../media/image99.jpeg"/></Relationships>
</file>

<file path=ppt/slides/_rels/slide5.xml.rels><?xml version="1.0" encoding="UTF-8" standalone="yes" ?><Relationships xmlns="http://schemas.openxmlformats.org/package/2006/relationships"><Relationship Id="rId1" Target="../slideLayouts/slideLayout33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0.jpeg"/><Relationship Id="rId3" Type="http://schemas.openxmlformats.org/officeDocument/2006/relationships/image" Target="../media/image10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2.png"/></Relationships>
</file>

<file path=ppt/slides/_rels/slide52.xml.rels><?xml version="1.0" encoding="UTF-8" standalone="yes" ?><Relationships xmlns="http://schemas.openxmlformats.org/package/2006/relationships"><Relationship Id="rId1" Target="../slideLayouts/slideLayout33.xml" Type="http://schemas.openxmlformats.org/officeDocument/2006/relationships/slideLayout"/><Relationship Id="rId2" Target="../media/image103.png" Type="http://schemas.openxmlformats.org/officeDocument/2006/relationships/image"/><Relationship Id="rId3" Target="../media/image104.jpeg" Type="http://schemas.openxmlformats.org/officeDocument/2006/relationships/image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jpeg"/><Relationship Id="rId5" Type="http://schemas.openxmlformats.org/officeDocument/2006/relationships/image" Target="../media/image108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9.jpeg"/><Relationship Id="rId3" Type="http://schemas.openxmlformats.org/officeDocument/2006/relationships/image" Target="../media/image11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jpeg"/><Relationship Id="rId7" Type="http://schemas.openxmlformats.org/officeDocument/2006/relationships/image" Target="../media/image115.wmf"/><Relationship Id="rId8" Type="http://schemas.openxmlformats.org/officeDocument/2006/relationships/image" Target="../media/image116.wmf"/><Relationship Id="rId9" Type="http://schemas.openxmlformats.org/officeDocument/2006/relationships/image" Target="../media/image117.jpeg"/><Relationship Id="rId10" Type="http://schemas.openxmlformats.org/officeDocument/2006/relationships/image" Target="../media/image118.jpe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/Relationships>
</file>

<file path=ppt/slides/_rels/slide56.xml.rels><?xml version="1.0" encoding="UTF-8" standalone="yes" ?><Relationships xmlns="http://schemas.openxmlformats.org/package/2006/relationships"><Relationship Id="rId1" Target="../slideLayouts/slideLayout33.xml" Type="http://schemas.openxmlformats.org/officeDocument/2006/relationships/slideLayout"/><Relationship Id="rId2" Target="../media/image119.jpeg" Type="http://schemas.openxmlformats.org/officeDocument/2006/relationships/image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4" Type="http://schemas.openxmlformats.org/officeDocument/2006/relationships/image" Target="../media/image122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23.jpeg"/><Relationship Id="rId3" Type="http://schemas.openxmlformats.org/officeDocument/2006/relationships/image" Target="../media/image124.jpeg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Relationship Id="rId1" Target="../slideLayouts/slideLayout33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0" Target="../media/image23.png" Type="http://schemas.openxmlformats.org/officeDocument/2006/relationships/image"/><Relationship Id="rId21" Target="http://www.cia.gov/cia/publications/factbook/flags/pk-flag.html" TargetMode="External" Type="http://schemas.openxmlformats.org/officeDocument/2006/relationships/hyperlink"/><Relationship Id="rId22" Target="../media/image24.png" Type="http://schemas.openxmlformats.org/officeDocument/2006/relationships/image"/><Relationship Id="rId23" Target="http://www.cia.gov/cia/publications/factbook/flags/ni-flag.html" TargetMode="External" Type="http://schemas.openxmlformats.org/officeDocument/2006/relationships/hyperlink"/><Relationship Id="rId24" Target="../media/image25.png" Type="http://schemas.openxmlformats.org/officeDocument/2006/relationships/image"/><Relationship Id="rId25" Target="http://www.cia.gov/cia/publications/factbook/flags/uk-flag.html" TargetMode="External" Type="http://schemas.openxmlformats.org/officeDocument/2006/relationships/hyperlink"/><Relationship Id="rId26" Target="../media/image26.png" Type="http://schemas.openxmlformats.org/officeDocument/2006/relationships/image"/><Relationship Id="rId27" Target="http://www.cia.gov/cia/publications/factbook/flags/fr-flag.html" TargetMode="External" Type="http://schemas.openxmlformats.org/officeDocument/2006/relationships/hyperlink"/><Relationship Id="rId28" Target="../media/image27.png" Type="http://schemas.openxmlformats.org/officeDocument/2006/relationships/image"/><Relationship Id="rId29" Target="http://www.cia.gov/cia/publications/factbook/flags/gm-flag.html" TargetMode="External" Type="http://schemas.openxmlformats.org/officeDocument/2006/relationships/hyperlink"/><Relationship Id="rId1" Target="../slideLayouts/slideLayout34.xml" Type="http://schemas.openxmlformats.org/officeDocument/2006/relationships/slideLayout"/><Relationship Id="rId2" Target="../notesSlides/notesSlide2.xml" Type="http://schemas.openxmlformats.org/officeDocument/2006/relationships/notesSlide"/><Relationship Id="rId3" Target="http://www.cia.gov/cia/publications/factbook/flags/ch-flag.html" TargetMode="External" Type="http://schemas.openxmlformats.org/officeDocument/2006/relationships/hyperlink"/><Relationship Id="rId4" Target="../media/image15.png" Type="http://schemas.openxmlformats.org/officeDocument/2006/relationships/image"/><Relationship Id="rId5" Target="http://www.cia.gov/cia/publications/factbook/flags/us-flag.html" TargetMode="External" Type="http://schemas.openxmlformats.org/officeDocument/2006/relationships/hyperlink"/><Relationship Id="rId30" Target="../media/image28.png" Type="http://schemas.openxmlformats.org/officeDocument/2006/relationships/image"/><Relationship Id="rId31" Target="http://www.cia.gov/cia/publications/factbook/flags/ks-flag.html" TargetMode="External" Type="http://schemas.openxmlformats.org/officeDocument/2006/relationships/hyperlink"/><Relationship Id="rId32" Target="../media/image29.jpeg" Type="http://schemas.openxmlformats.org/officeDocument/2006/relationships/image"/><Relationship Id="rId9" Target="http://www.cia.gov/cia/publications/factbook/flags/rs-flag.html" TargetMode="External" Type="http://schemas.openxmlformats.org/officeDocument/2006/relationships/hyperlink"/><Relationship Id="rId6" Target="../media/image16.jpeg" Type="http://schemas.openxmlformats.org/officeDocument/2006/relationships/image"/><Relationship Id="rId7" Target="http://www.cia.gov/cia/publications/factbook/flags/br-flag.html" TargetMode="External" Type="http://schemas.openxmlformats.org/officeDocument/2006/relationships/hyperlink"/><Relationship Id="rId8" Target="../media/image17.jpeg" Type="http://schemas.openxmlformats.org/officeDocument/2006/relationships/image"/><Relationship Id="rId33" Target="http://www.cia.gov/cia/publications/factbook/flags/nl-flag.html" TargetMode="External" Type="http://schemas.openxmlformats.org/officeDocument/2006/relationships/hyperlink"/><Relationship Id="rId34" Target="../media/image30.png" Type="http://schemas.openxmlformats.org/officeDocument/2006/relationships/image"/><Relationship Id="rId35" Target="http://www.cia.gov/cia/publications/factbook/flags/sp-flag.html" TargetMode="External" Type="http://schemas.openxmlformats.org/officeDocument/2006/relationships/hyperlink"/><Relationship Id="rId36" Target="../media/image31.jpeg" Type="http://schemas.openxmlformats.org/officeDocument/2006/relationships/image"/><Relationship Id="rId10" Target="../media/image18.png" Type="http://schemas.openxmlformats.org/officeDocument/2006/relationships/image"/><Relationship Id="rId11" Target="http://www.cia.gov/cia/publications/factbook/flags/ja-flag.html" TargetMode="External" Type="http://schemas.openxmlformats.org/officeDocument/2006/relationships/hyperlink"/><Relationship Id="rId12" Target="../media/image19.png" Type="http://schemas.openxmlformats.org/officeDocument/2006/relationships/image"/><Relationship Id="rId13" Target="http://www.cia.gov/cia/publications/factbook/flags/mx-flag.html" TargetMode="External" Type="http://schemas.openxmlformats.org/officeDocument/2006/relationships/hyperlink"/><Relationship Id="rId14" Target="../media/image20.jpeg" Type="http://schemas.openxmlformats.org/officeDocument/2006/relationships/image"/><Relationship Id="rId15" Target="http://www.cia.gov/cia/publications/factbook/flags/in-flag.html" TargetMode="External" Type="http://schemas.openxmlformats.org/officeDocument/2006/relationships/hyperlink"/><Relationship Id="rId16" Target="../media/image21.png" Type="http://schemas.openxmlformats.org/officeDocument/2006/relationships/image"/><Relationship Id="rId17" Target="http://www.cia.gov/cia/publications/factbook/flags/it-flag.html" TargetMode="External" Type="http://schemas.openxmlformats.org/officeDocument/2006/relationships/hyperlink"/><Relationship Id="rId18" Target="../media/image22.png" Type="http://schemas.openxmlformats.org/officeDocument/2006/relationships/image"/><Relationship Id="rId19" Target="http://www.cia.gov/cia/publications/factbook/flags/bg-flag.html" TargetMode="External" Type="http://schemas.openxmlformats.org/officeDocument/2006/relationships/hyperlink"/><Relationship Id="rId37" Target="http://www.cia.gov/cia/publications/factbook/flags/ca-flag.html" TargetMode="External" Type="http://schemas.openxmlformats.org/officeDocument/2006/relationships/hyperlink"/><Relationship Id="rId38" Target="../media/image32.png" Type="http://schemas.openxmlformats.org/officeDocument/2006/relationships/image"/><Relationship Id="rId39" Target="http://www.cia.gov/cia/publications/factbook/flags/as-flag.html" TargetMode="External" Type="http://schemas.openxmlformats.org/officeDocument/2006/relationships/hyperlink"/><Relationship Id="rId40" Target="../media/image33.jpeg" Type="http://schemas.openxmlformats.org/officeDocument/2006/relationships/image"/><Relationship Id="rId41" Target="http://www.cia.gov/cia/publications/factbook/flags/id-flag.html" TargetMode="External" Type="http://schemas.openxmlformats.org/officeDocument/2006/relationships/hyperlink"/><Relationship Id="rId42" Target="../media/image34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400" dirty="0" smtClean="0">
                <a:latin typeface="Calibri" charset="0"/>
              </a:rPr>
              <a:t>Science and Technology in Brazil:  from </a:t>
            </a:r>
            <a:r>
              <a:rPr lang="en-GB" sz="3400" dirty="0" err="1" smtClean="0">
                <a:latin typeface="Calibri" charset="0"/>
              </a:rPr>
              <a:t>Prebisch’s</a:t>
            </a:r>
            <a:r>
              <a:rPr lang="en-GB" sz="3400" dirty="0" smtClean="0">
                <a:latin typeface="Calibri" charset="0"/>
              </a:rPr>
              <a:t> paradox to the Capricorn triangle </a:t>
            </a:r>
            <a:endParaRPr lang="en-GB" sz="3400" dirty="0">
              <a:latin typeface="Calibri" charset="0"/>
            </a:endParaRPr>
          </a:p>
        </p:txBody>
      </p:sp>
      <p:sp>
        <p:nvSpPr>
          <p:cNvPr id="8194" name="Subtítulo 2"/>
          <p:cNvSpPr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7334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 b="1" dirty="0">
                <a:solidFill>
                  <a:srgbClr val="000066"/>
                </a:solidFill>
                <a:latin typeface="Calibri" charset="0"/>
              </a:rPr>
              <a:t>Gilberto </a:t>
            </a:r>
            <a:r>
              <a:rPr lang="pt-BR" b="1" dirty="0" smtClean="0">
                <a:solidFill>
                  <a:srgbClr val="000066"/>
                </a:solidFill>
                <a:latin typeface="Calibri" charset="0"/>
              </a:rPr>
              <a:t>Câmara</a:t>
            </a:r>
          </a:p>
          <a:p>
            <a:pPr eaLnBrk="1" hangingPunct="1">
              <a:buFont typeface="Wingdings" charset="0"/>
              <a:buNone/>
            </a:pPr>
            <a:r>
              <a:rPr lang="pt-BR" b="1" dirty="0" smtClean="0">
                <a:solidFill>
                  <a:srgbClr val="000066"/>
                </a:solidFill>
                <a:latin typeface="Calibri" charset="0"/>
              </a:rPr>
              <a:t>CAPES-WWU </a:t>
            </a:r>
            <a:r>
              <a:rPr lang="pt-BR" b="1" dirty="0" err="1" smtClean="0">
                <a:solidFill>
                  <a:srgbClr val="000066"/>
                </a:solidFill>
                <a:latin typeface="Calibri" charset="0"/>
              </a:rPr>
              <a:t>Brazil</a:t>
            </a:r>
            <a:r>
              <a:rPr lang="pt-BR" b="1" dirty="0" smtClean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pt-BR" b="1" dirty="0" err="1" smtClean="0">
                <a:solidFill>
                  <a:srgbClr val="000066"/>
                </a:solidFill>
                <a:latin typeface="Calibri" charset="0"/>
              </a:rPr>
              <a:t>Chair</a:t>
            </a:r>
            <a:endParaRPr lang="pt-BR" b="1" dirty="0" smtClean="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pt-BR" b="1" dirty="0" smtClean="0">
                <a:solidFill>
                  <a:srgbClr val="000066"/>
                </a:solidFill>
                <a:latin typeface="Calibri" charset="0"/>
              </a:rPr>
              <a:t>IFGI, </a:t>
            </a:r>
            <a:r>
              <a:rPr lang="pt-BR" b="1" dirty="0" err="1" smtClean="0">
                <a:solidFill>
                  <a:srgbClr val="000066"/>
                </a:solidFill>
                <a:latin typeface="Calibri" charset="0"/>
              </a:rPr>
              <a:t>University</a:t>
            </a:r>
            <a:r>
              <a:rPr lang="pt-BR" b="1" dirty="0" smtClean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pt-BR" b="1" dirty="0" err="1" smtClean="0">
                <a:solidFill>
                  <a:srgbClr val="000066"/>
                </a:solidFill>
                <a:latin typeface="Calibri" charset="0"/>
              </a:rPr>
              <a:t>of</a:t>
            </a:r>
            <a:r>
              <a:rPr lang="pt-BR" b="1" dirty="0" smtClean="0">
                <a:solidFill>
                  <a:srgbClr val="000066"/>
                </a:solidFill>
                <a:latin typeface="Calibri" charset="0"/>
              </a:rPr>
              <a:t> Münster</a:t>
            </a:r>
          </a:p>
          <a:p>
            <a:pPr eaLnBrk="1" hangingPunct="1">
              <a:buFont typeface="Wingdings" charset="0"/>
              <a:buNone/>
            </a:pPr>
            <a:r>
              <a:rPr lang="pt-BR" b="1" dirty="0" smtClean="0">
                <a:solidFill>
                  <a:srgbClr val="000066"/>
                </a:solidFill>
                <a:latin typeface="Calibri" charset="0"/>
              </a:rPr>
              <a:t>INPE – </a:t>
            </a:r>
            <a:r>
              <a:rPr lang="pt-BR" b="1" dirty="0" err="1" smtClean="0">
                <a:solidFill>
                  <a:srgbClr val="000066"/>
                </a:solidFill>
                <a:latin typeface="Calibri" charset="0"/>
              </a:rPr>
              <a:t>Brazil</a:t>
            </a:r>
            <a:endParaRPr lang="pt-BR" b="1" dirty="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endParaRPr lang="pt-BR" b="1" dirty="0">
              <a:solidFill>
                <a:srgbClr val="000066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153400" cy="762000"/>
          </a:xfrm>
        </p:spPr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Wurzeln</a:t>
            </a:r>
            <a:r>
              <a:rPr lang="en-US" dirty="0" smtClean="0"/>
              <a:t> </a:t>
            </a:r>
            <a:r>
              <a:rPr lang="en-US" dirty="0" err="1" smtClean="0"/>
              <a:t>Brasiliens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78205"/>
            <a:ext cx="6336704" cy="5179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52" y="4097993"/>
            <a:ext cx="2232248" cy="2730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1" y="116632"/>
            <a:ext cx="250317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0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3048"/>
            <a:ext cx="2520280" cy="2944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0"/>
            <a:ext cx="4429111" cy="6753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969568"/>
            <a:ext cx="7442701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05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Paulo Emilio </a:t>
            </a:r>
            <a:r>
              <a:rPr lang="en-US" dirty="0" err="1" smtClean="0"/>
              <a:t>Salles</a:t>
            </a:r>
            <a:r>
              <a:rPr lang="en-US" dirty="0" smtClean="0"/>
              <a:t> Gomes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96752"/>
            <a:ext cx="5021064" cy="32134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4653136"/>
            <a:ext cx="806489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"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Não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somos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europeus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nem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americanos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do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norte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, mas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destituídos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cultura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original, nada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nos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é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estrangeiro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pois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tudo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o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é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"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5733256"/>
            <a:ext cx="820891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”Being neither Europeans nor North Americans and lacking an original culture, nothing is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foreign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to us, because everything is.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2941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Forecasts: 2010-2050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8486259" cy="3578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6381328"/>
            <a:ext cx="441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ource: </a:t>
            </a:r>
            <a:r>
              <a:rPr lang="en-US" dirty="0" err="1" smtClean="0"/>
              <a:t>PriceWaterhouseCoopers</a:t>
            </a:r>
            <a:r>
              <a:rPr lang="en-US" dirty="0" smtClean="0"/>
              <a:t> (2013)</a:t>
            </a:r>
            <a:endParaRPr lang="en-US" dirty="0"/>
          </a:p>
        </p:txBody>
      </p:sp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1187624" y="1196752"/>
            <a:ext cx="6408712" cy="40011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Top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ten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world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economies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(in 2011 US$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billions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) </a:t>
            </a:r>
            <a:endParaRPr lang="pt-BR" sz="20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9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en-US" dirty="0" smtClean="0"/>
              <a:t>Germany’s </a:t>
            </a:r>
            <a:r>
              <a:rPr lang="en-US" dirty="0" smtClean="0"/>
              <a:t>national </a:t>
            </a:r>
            <a:r>
              <a:rPr lang="en-US" dirty="0" smtClean="0"/>
              <a:t>project (outsider view)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8290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14"/>
          <p:cNvSpPr/>
          <p:nvPr/>
        </p:nvSpPr>
        <p:spPr bwMode="auto">
          <a:xfrm>
            <a:off x="827584" y="3645024"/>
            <a:ext cx="3214687" cy="357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Social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security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state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65125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14"/>
          <p:cNvSpPr/>
          <p:nvPr/>
        </p:nvSpPr>
        <p:spPr bwMode="auto">
          <a:xfrm>
            <a:off x="5148064" y="3645024"/>
            <a:ext cx="3214687" cy="357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Knowledge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society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221088"/>
            <a:ext cx="3551684" cy="223963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etângulo 14"/>
          <p:cNvSpPr/>
          <p:nvPr/>
        </p:nvSpPr>
        <p:spPr bwMode="auto">
          <a:xfrm>
            <a:off x="683568" y="6525344"/>
            <a:ext cx="3672408" cy="33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Industrial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transition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to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green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economy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10" name="Retângulo 14"/>
          <p:cNvSpPr/>
          <p:nvPr/>
        </p:nvSpPr>
        <p:spPr bwMode="auto">
          <a:xfrm>
            <a:off x="5076056" y="6521936"/>
            <a:ext cx="3672408" cy="33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European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integration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and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leadership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4149080"/>
            <a:ext cx="295232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6" descr="http://img.blogs.abril.com.br/1/williambaiano/imagens/re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4000500"/>
            <a:ext cx="32400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Imagem 18" descr="fusca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3214687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m 20" descr="amazonia_l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0038"/>
            <a:ext cx="34290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ítulo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53400" cy="762000"/>
          </a:xfrm>
        </p:spPr>
        <p:txBody>
          <a:bodyPr/>
          <a:lstStyle/>
          <a:p>
            <a:r>
              <a:rPr lang="pt-BR" dirty="0" err="1" smtClean="0">
                <a:latin typeface="Calibri" charset="0"/>
                <a:ea typeface="ＭＳ Ｐゴシック" charset="0"/>
                <a:cs typeface="ＭＳ Ｐゴシック" charset="0"/>
              </a:rPr>
              <a:t>Brazil</a:t>
            </a:r>
            <a:r>
              <a:rPr lang="pt-BR" dirty="0" err="1" smtClean="0">
                <a:latin typeface="Calibri" charset="0"/>
                <a:ea typeface="ＭＳ Ｐゴシック" charset="0"/>
                <a:cs typeface="ＭＳ Ｐゴシック" charset="0"/>
              </a:rPr>
              <a:t>’s</a:t>
            </a:r>
            <a:r>
              <a:rPr lang="pt-BR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pt-BR" dirty="0" err="1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pt-BR" dirty="0" err="1" smtClean="0">
                <a:latin typeface="Calibri" charset="0"/>
                <a:ea typeface="ＭＳ Ｐゴシック" charset="0"/>
                <a:cs typeface="ＭＳ Ｐゴシック" charset="0"/>
              </a:rPr>
              <a:t>ational</a:t>
            </a:r>
            <a:r>
              <a:rPr lang="pt-BR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pt-BR" dirty="0" err="1" smtClean="0">
                <a:latin typeface="Calibri" charset="0"/>
                <a:ea typeface="ＭＳ Ｐゴシック" charset="0"/>
                <a:cs typeface="ＭＳ Ｐゴシック" charset="0"/>
              </a:rPr>
              <a:t>projects</a:t>
            </a:r>
            <a:r>
              <a:rPr lang="pt-BR" dirty="0" smtClean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1950-2010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786188" y="1071563"/>
            <a:ext cx="114300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1950s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4429125" y="2643188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1970s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3786188" y="4071938"/>
            <a:ext cx="128587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1990s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4357688" y="5857875"/>
            <a:ext cx="128587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2010s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500063" y="3500438"/>
            <a:ext cx="3214687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>
                <a:solidFill>
                  <a:srgbClr val="00005E"/>
                </a:solidFill>
                <a:latin typeface="Calibri" charset="0"/>
                <a:cs typeface="Calibri" charset="0"/>
              </a:rPr>
              <a:t>a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uto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industry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, Petrobras 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500063" y="6286500"/>
            <a:ext cx="3214687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p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rivatization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, fiscal discipline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pt-BR" dirty="0">
                <a:solidFill>
                  <a:srgbClr val="00005E"/>
                </a:solidFill>
                <a:latin typeface="Calibri" charset="0"/>
                <a:cs typeface="Calibri" charset="0"/>
              </a:rPr>
              <a:t>o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pen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markets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, subsidies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reduction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5715000" y="6237312"/>
            <a:ext cx="3429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Green </a:t>
            </a:r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energy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environment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, </a:t>
            </a:r>
          </a:p>
          <a:p>
            <a:pPr algn="ctr">
              <a:defRPr/>
            </a:pP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offshore </a:t>
            </a:r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oil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production</a:t>
            </a:r>
            <a:endParaRPr lang="pt-BR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9228" name="Imagem 19" descr="Itaip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28688"/>
            <a:ext cx="3429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 bwMode="auto">
          <a:xfrm>
            <a:off x="5715000" y="3357563"/>
            <a:ext cx="3429000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>
                <a:solidFill>
                  <a:srgbClr val="00005E"/>
                </a:solidFill>
                <a:latin typeface="Calibri" charset="0"/>
                <a:cs typeface="Calibri" charset="0"/>
              </a:rPr>
              <a:t>Itaipu, Angra, Embraer,</a:t>
            </a:r>
          </a:p>
          <a:p>
            <a:pPr algn="ctr">
              <a:defRPr/>
            </a:pPr>
            <a:r>
              <a:rPr lang="pt-BR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e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xternal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debt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,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import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substitution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success, future risks?</a:t>
            </a:r>
            <a:endParaRPr lang="en-US" dirty="0"/>
          </a:p>
        </p:txBody>
      </p:sp>
      <p:pic>
        <p:nvPicPr>
          <p:cNvPr id="3" name="Picture 2" descr="brazil_desigualdade_pi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556500" cy="466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57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002" y="0"/>
            <a:ext cx="9301522" cy="6858000"/>
          </a:xfrm>
          <a:prstGeom prst="rect">
            <a:avLst/>
          </a:prstGeom>
        </p:spPr>
      </p:pic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683568" y="4941168"/>
            <a:ext cx="6408712" cy="40011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Brazil</a:t>
            </a:r>
            <a:r>
              <a:rPr lang="pt-BR" sz="2000" dirty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and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Germany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income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vs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life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expectancy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(1800-2010)</a:t>
            </a:r>
            <a:endParaRPr lang="pt-BR" sz="20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8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72" y="0"/>
            <a:ext cx="9144000" cy="6858000"/>
          </a:xfrm>
          <a:prstGeom prst="rect">
            <a:avLst/>
          </a:prstGeom>
        </p:spPr>
      </p:pic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683568" y="476672"/>
            <a:ext cx="6480720" cy="40011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Brazil</a:t>
            </a:r>
            <a:r>
              <a:rPr lang="pt-BR" sz="2000" dirty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and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Germany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income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vs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children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/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woman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(1800-2010)</a:t>
            </a:r>
            <a:endParaRPr lang="pt-BR" sz="20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3563888" y="1412776"/>
            <a:ext cx="1800200" cy="30777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BR 1960: (3.000, 6.2) </a:t>
            </a:r>
            <a:endParaRPr lang="pt-BR" sz="1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3347864" y="1566665"/>
            <a:ext cx="216024" cy="6381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4572000" y="1844824"/>
            <a:ext cx="1800200" cy="30777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DE 1875: (3.300, 5.5) </a:t>
            </a:r>
            <a:endParaRPr lang="pt-BR" sz="1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Arrow Connector 13"/>
          <p:cNvCxnSpPr>
            <a:stCxn id="8" idx="1"/>
          </p:cNvCxnSpPr>
          <p:nvPr/>
        </p:nvCxnSpPr>
        <p:spPr bwMode="auto">
          <a:xfrm flipH="1">
            <a:off x="3419872" y="1998713"/>
            <a:ext cx="1152128" cy="638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5D5DAE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5436096" y="3789040"/>
            <a:ext cx="1800200" cy="30777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DE 1960: (13.500, 2.5) </a:t>
            </a:r>
            <a:endParaRPr lang="pt-BR" sz="1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 bwMode="auto">
          <a:xfrm flipH="1">
            <a:off x="4932040" y="3942929"/>
            <a:ext cx="504056" cy="422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5D5DAE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8" name="Retângulo 5"/>
          <p:cNvSpPr>
            <a:spLocks noChangeArrowheads="1"/>
          </p:cNvSpPr>
          <p:nvPr/>
        </p:nvSpPr>
        <p:spPr bwMode="auto">
          <a:xfrm>
            <a:off x="4932040" y="3284984"/>
            <a:ext cx="1800200" cy="30777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BR 1990: (7.700, 6.2) </a:t>
            </a:r>
            <a:endParaRPr lang="pt-BR" sz="1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 bwMode="auto">
          <a:xfrm flipH="1">
            <a:off x="4283968" y="3438873"/>
            <a:ext cx="648072" cy="854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5D5DAE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910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15325" cy="1524000"/>
          </a:xfrm>
        </p:spPr>
        <p:txBody>
          <a:bodyPr rIns="132080"/>
          <a:lstStyle/>
          <a:p>
            <a:r>
              <a:rPr lang="en-US">
                <a:latin typeface="Calibri" charset="0"/>
              </a:rPr>
              <a:t>Traditional development economics</a:t>
            </a:r>
          </a:p>
        </p:txBody>
      </p:sp>
      <p:pic>
        <p:nvPicPr>
          <p:cNvPr id="4096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8"/>
          <p:cNvSpPr>
            <a:spLocks/>
          </p:cNvSpPr>
          <p:nvPr/>
        </p:nvSpPr>
        <p:spPr bwMode="auto">
          <a:xfrm>
            <a:off x="3357563" y="1257300"/>
            <a:ext cx="5799137" cy="267652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Raul Prebisch (CEPAL):  the terms of trade between industrialised and non-industrialised countries change over time</a:t>
            </a:r>
          </a:p>
          <a:p>
            <a:pPr marL="39688"/>
            <a:endParaRPr lang="en-US" sz="2400">
              <a:solidFill>
                <a:srgbClr val="00005E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Countries that export commodities would be able to buy fewer and fewer manufactured </a:t>
            </a:r>
          </a:p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goods</a:t>
            </a:r>
          </a:p>
        </p:txBody>
      </p:sp>
    </p:spTree>
    <p:extLst>
      <p:ext uri="{BB962C8B-B14F-4D97-AF65-F5344CB8AC3E}">
        <p14:creationId xmlns:p14="http://schemas.microsoft.com/office/powerpoint/2010/main" val="37219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Calibri" charset="0"/>
              </a:rPr>
              <a:t>What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is</a:t>
            </a:r>
            <a:r>
              <a:rPr lang="pt-BR" dirty="0" smtClean="0">
                <a:latin typeface="Calibri" charset="0"/>
              </a:rPr>
              <a:t> a </a:t>
            </a:r>
            <a:r>
              <a:rPr lang="pt-BR" dirty="0" err="1" smtClean="0">
                <a:latin typeface="Calibri" charset="0"/>
              </a:rPr>
              <a:t>research</a:t>
            </a:r>
            <a:r>
              <a:rPr lang="pt-BR" dirty="0" smtClean="0">
                <a:latin typeface="Calibri" charset="0"/>
              </a:rPr>
              <a:t> agenda?</a:t>
            </a:r>
            <a:endParaRPr lang="pt-BR" dirty="0">
              <a:latin typeface="Calibri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375" y="5786438"/>
            <a:ext cx="83015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 err="1" smtClean="0">
                <a:solidFill>
                  <a:srgbClr val="00003F"/>
                </a:solidFill>
                <a:latin typeface="Humnst777 BT" charset="0"/>
              </a:rPr>
              <a:t>Research</a:t>
            </a:r>
            <a:r>
              <a:rPr lang="pt-BR" sz="2400" dirty="0" smtClean="0">
                <a:solidFill>
                  <a:srgbClr val="00003F"/>
                </a:solidFill>
                <a:latin typeface="Humnst777 BT" charset="0"/>
              </a:rPr>
              <a:t> </a:t>
            </a:r>
            <a:r>
              <a:rPr lang="pt-BR" sz="2400" dirty="0" err="1" smtClean="0">
                <a:solidFill>
                  <a:srgbClr val="00003F"/>
                </a:solidFill>
                <a:latin typeface="Humnst777 BT" charset="0"/>
              </a:rPr>
              <a:t>questions</a:t>
            </a:r>
            <a:r>
              <a:rPr lang="pt-BR" sz="2400" dirty="0" smtClean="0">
                <a:solidFill>
                  <a:srgbClr val="00003F"/>
                </a:solidFill>
                <a:latin typeface="Humnst777 BT" charset="0"/>
              </a:rPr>
              <a:t> set </a:t>
            </a:r>
            <a:r>
              <a:rPr lang="pt-BR" sz="2400" dirty="0" err="1" smtClean="0">
                <a:solidFill>
                  <a:srgbClr val="00003F"/>
                </a:solidFill>
                <a:latin typeface="Humnst777 BT" charset="0"/>
              </a:rPr>
              <a:t>up</a:t>
            </a:r>
            <a:r>
              <a:rPr lang="pt-BR" sz="2400" dirty="0" smtClean="0">
                <a:solidFill>
                  <a:srgbClr val="00003F"/>
                </a:solidFill>
                <a:latin typeface="Humnst777 BT" charset="0"/>
              </a:rPr>
              <a:t> </a:t>
            </a:r>
            <a:r>
              <a:rPr lang="pt-BR" sz="2400" dirty="0" err="1" smtClean="0">
                <a:solidFill>
                  <a:srgbClr val="00003F"/>
                </a:solidFill>
                <a:latin typeface="Humnst777 BT" charset="0"/>
              </a:rPr>
              <a:t>by</a:t>
            </a:r>
            <a:r>
              <a:rPr lang="pt-BR" sz="2400" dirty="0" smtClean="0">
                <a:solidFill>
                  <a:srgbClr val="00003F"/>
                </a:solidFill>
                <a:latin typeface="Humnst777 BT" charset="0"/>
              </a:rPr>
              <a:t> </a:t>
            </a:r>
            <a:r>
              <a:rPr lang="pt-BR" sz="2400" dirty="0" err="1" smtClean="0">
                <a:solidFill>
                  <a:srgbClr val="00003F"/>
                </a:solidFill>
                <a:latin typeface="Humnst777 BT" charset="0"/>
              </a:rPr>
              <a:t>the</a:t>
            </a:r>
            <a:r>
              <a:rPr lang="pt-BR" sz="2400" dirty="0" smtClean="0">
                <a:solidFill>
                  <a:srgbClr val="00003F"/>
                </a:solidFill>
                <a:latin typeface="Humnst777 BT" charset="0"/>
              </a:rPr>
              <a:t> </a:t>
            </a:r>
            <a:r>
              <a:rPr lang="pt-BR" sz="2400" dirty="0" err="1" smtClean="0">
                <a:solidFill>
                  <a:srgbClr val="00003F"/>
                </a:solidFill>
                <a:latin typeface="Humnst777 BT" charset="0"/>
              </a:rPr>
              <a:t>scientific</a:t>
            </a:r>
            <a:r>
              <a:rPr lang="pt-BR" sz="2400" dirty="0" smtClean="0">
                <a:solidFill>
                  <a:srgbClr val="00003F"/>
                </a:solidFill>
                <a:latin typeface="Humnst777 BT" charset="0"/>
              </a:rPr>
              <a:t> </a:t>
            </a:r>
            <a:r>
              <a:rPr lang="pt-BR" sz="2400" dirty="0" err="1" smtClean="0">
                <a:solidFill>
                  <a:srgbClr val="00003F"/>
                </a:solidFill>
                <a:latin typeface="Humnst777 BT" charset="0"/>
              </a:rPr>
              <a:t>community</a:t>
            </a:r>
            <a:r>
              <a:rPr lang="pt-BR" sz="2400" dirty="0">
                <a:solidFill>
                  <a:srgbClr val="00003F"/>
                </a:solidFill>
                <a:latin typeface="Humnst777 BT" charset="0"/>
              </a:rPr>
              <a:t> </a:t>
            </a:r>
            <a:r>
              <a:rPr lang="pt-BR" sz="2400" dirty="0" err="1" smtClean="0">
                <a:solidFill>
                  <a:srgbClr val="00003F"/>
                </a:solidFill>
                <a:latin typeface="Humnst777 BT" charset="0"/>
              </a:rPr>
              <a:t>on</a:t>
            </a:r>
            <a:r>
              <a:rPr lang="pt-BR" sz="2400" dirty="0" smtClean="0">
                <a:solidFill>
                  <a:srgbClr val="00003F"/>
                </a:solidFill>
                <a:latin typeface="Humnst777 BT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3200400" cy="133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24744"/>
            <a:ext cx="4083802" cy="4464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068960"/>
            <a:ext cx="220853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0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 charset="0"/>
              </a:rPr>
              <a:t>The China </a:t>
            </a:r>
            <a:r>
              <a:rPr lang="pt-BR" dirty="0" err="1" smtClean="0">
                <a:latin typeface="Calibri" charset="0"/>
              </a:rPr>
              <a:t>effect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on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the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Brazilian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industry</a:t>
            </a:r>
            <a:endParaRPr lang="pt-BR" dirty="0">
              <a:latin typeface="Calibri" charset="0"/>
            </a:endParaRPr>
          </a:p>
        </p:txBody>
      </p:sp>
      <p:pic>
        <p:nvPicPr>
          <p:cNvPr id="2" name="Picture 1" descr="crise_na_industria_0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7704856" cy="5083329"/>
          </a:xfrm>
          <a:prstGeom prst="rect">
            <a:avLst/>
          </a:prstGeom>
        </p:spPr>
      </p:pic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1331640" y="6309320"/>
            <a:ext cx="6408712" cy="40011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Industry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share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of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GDP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is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now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at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a 50-year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low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endParaRPr lang="pt-BR" sz="20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BNDES_Visao_Puga_Graf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83529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539552" y="357188"/>
            <a:ext cx="8352928" cy="40011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pt-BR" sz="2000" b="1" dirty="0" err="1" smtClean="0">
                <a:solidFill>
                  <a:srgbClr val="000066"/>
                </a:solidFill>
                <a:cs typeface="Arial" charset="0"/>
              </a:rPr>
              <a:t>Share</a:t>
            </a:r>
            <a:r>
              <a:rPr lang="pt-BR" sz="2000" b="1" dirty="0" smtClean="0">
                <a:solidFill>
                  <a:srgbClr val="000066"/>
                </a:solidFill>
                <a:cs typeface="Arial" charset="0"/>
              </a:rPr>
              <a:t> (</a:t>
            </a:r>
            <a:r>
              <a:rPr lang="pt-BR" sz="2000" b="1" dirty="0">
                <a:solidFill>
                  <a:srgbClr val="000066"/>
                </a:solidFill>
                <a:cs typeface="Arial" charset="0"/>
              </a:rPr>
              <a:t>%) </a:t>
            </a:r>
            <a:r>
              <a:rPr lang="pt-BR" sz="2000" b="1" dirty="0" err="1" smtClean="0">
                <a:solidFill>
                  <a:srgbClr val="000066"/>
                </a:solidFill>
                <a:cs typeface="Arial" charset="0"/>
              </a:rPr>
              <a:t>of</a:t>
            </a:r>
            <a:r>
              <a:rPr lang="pt-BR" sz="2000" b="1" dirty="0" smtClean="0">
                <a:solidFill>
                  <a:srgbClr val="000066"/>
                </a:solidFill>
                <a:cs typeface="Arial" charset="0"/>
              </a:rPr>
              <a:t> natural </a:t>
            </a:r>
            <a:r>
              <a:rPr lang="pt-BR" sz="2000" b="1" dirty="0" err="1" smtClean="0">
                <a:solidFill>
                  <a:srgbClr val="000066"/>
                </a:solidFill>
                <a:cs typeface="Arial" charset="0"/>
              </a:rPr>
              <a:t>resources</a:t>
            </a:r>
            <a:r>
              <a:rPr lang="pt-BR" sz="2000" b="1" dirty="0" smtClean="0">
                <a:solidFill>
                  <a:srgbClr val="000066"/>
                </a:solidFill>
                <a:cs typeface="Arial" charset="0"/>
              </a:rPr>
              <a:t> in </a:t>
            </a:r>
            <a:r>
              <a:rPr lang="pt-BR" sz="2000" b="1" dirty="0" err="1" smtClean="0">
                <a:solidFill>
                  <a:srgbClr val="000066"/>
                </a:solidFill>
                <a:cs typeface="Arial" charset="0"/>
              </a:rPr>
              <a:t>exports</a:t>
            </a:r>
            <a:r>
              <a:rPr lang="pt-BR" sz="2000" b="1" dirty="0" smtClean="0">
                <a:solidFill>
                  <a:srgbClr val="000066"/>
                </a:solidFill>
                <a:cs typeface="Arial" charset="0"/>
              </a:rPr>
              <a:t>, </a:t>
            </a:r>
            <a:r>
              <a:rPr lang="pt-BR" sz="2000" b="1" dirty="0">
                <a:solidFill>
                  <a:srgbClr val="000066"/>
                </a:solidFill>
                <a:cs typeface="Arial" charset="0"/>
              </a:rPr>
              <a:t>2005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00063" y="6500813"/>
            <a:ext cx="4017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 b="1">
                <a:solidFill>
                  <a:srgbClr val="000066"/>
                </a:solidFill>
                <a:latin typeface="Verdana" charset="0"/>
              </a:rPr>
              <a:t>Fonte:BNDES, Visão de Desenvolvimento, nº 36, 2007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destinations of Brazilian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9144000" cy="50330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15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15325" cy="1524000"/>
          </a:xfrm>
        </p:spPr>
        <p:txBody>
          <a:bodyPr rIns="132080"/>
          <a:lstStyle/>
          <a:p>
            <a:r>
              <a:rPr lang="en-US">
                <a:latin typeface="Calibri" charset="0"/>
              </a:rPr>
              <a:t>Traditional development economics</a:t>
            </a:r>
          </a:p>
        </p:txBody>
      </p:sp>
      <p:pic>
        <p:nvPicPr>
          <p:cNvPr id="4096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8"/>
          <p:cNvSpPr>
            <a:spLocks/>
          </p:cNvSpPr>
          <p:nvPr/>
        </p:nvSpPr>
        <p:spPr bwMode="auto">
          <a:xfrm>
            <a:off x="3357563" y="1257300"/>
            <a:ext cx="5799137" cy="267652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Raul Prebisch (CEPAL):  the terms of trade between industrialised and non-industrialised countries change over time</a:t>
            </a:r>
          </a:p>
          <a:p>
            <a:pPr marL="39688"/>
            <a:endParaRPr lang="en-US" sz="2400">
              <a:solidFill>
                <a:srgbClr val="00005E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Countries that export commodities would be able to buy fewer and fewer manufactured </a:t>
            </a:r>
          </a:p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goods</a:t>
            </a:r>
          </a:p>
        </p:txBody>
      </p:sp>
      <p:sp>
        <p:nvSpPr>
          <p:cNvPr id="10" name="Retângulo 5"/>
          <p:cNvSpPr>
            <a:spLocks noChangeArrowheads="1"/>
          </p:cNvSpPr>
          <p:nvPr/>
        </p:nvSpPr>
        <p:spPr bwMode="auto">
          <a:xfrm rot="21128228">
            <a:off x="714375" y="2938463"/>
            <a:ext cx="7858125" cy="954087"/>
          </a:xfrm>
          <a:prstGeom prst="rect">
            <a:avLst/>
          </a:prstGeom>
          <a:solidFill>
            <a:srgbClr val="D0D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“</a:t>
            </a:r>
            <a:r>
              <a:rPr lang="pt-BR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When the facts change, I change my mind. </a:t>
            </a:r>
            <a:r>
              <a:rPr lang="en-US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What do you do, sir?</a:t>
            </a:r>
            <a:r>
              <a:rPr lang="ja-JP" alt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”</a:t>
            </a:r>
            <a:r>
              <a:rPr lang="pt-BR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 (J.M. Keynes)</a:t>
            </a:r>
            <a:endParaRPr lang="pt-BR" sz="28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9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9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796925"/>
          </a:xfrm>
        </p:spPr>
        <p:txBody>
          <a:bodyPr rIns="132080"/>
          <a:lstStyle/>
          <a:p>
            <a:r>
              <a:rPr lang="en-US">
                <a:latin typeface="Calibri" charset="0"/>
              </a:rPr>
              <a:t>What would Prebisch say today?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375" y="1143000"/>
            <a:ext cx="3614738" cy="1357313"/>
          </a:xfrm>
          <a:solidFill>
            <a:srgbClr val="D0D0E3"/>
          </a:solidFill>
        </p:spPr>
        <p:txBody>
          <a:bodyPr rIns="132080"/>
          <a:lstStyle/>
          <a:p>
            <a:pPr marL="39688" indent="0">
              <a:spcBef>
                <a:spcPct val="0"/>
              </a:spcBef>
              <a:buFont typeface="Wingdings" charset="0"/>
              <a:buNone/>
            </a:pPr>
            <a:r>
              <a:rPr lang="en-US" sz="2000">
                <a:solidFill>
                  <a:srgbClr val="00003F"/>
                </a:solidFill>
                <a:latin typeface="Calibri" charset="0"/>
              </a:rPr>
              <a:t>1992 IBM ThinkPad 700, Windows 3.1, 25 MHz 486 processor, 120 MB hard disk drive, 10.4″ display,</a:t>
            </a:r>
            <a:r>
              <a:rPr lang="en-US" sz="2000" baseline="30000">
                <a:solidFill>
                  <a:srgbClr val="00003F"/>
                </a:solidFill>
                <a:latin typeface="Calibri" charset="0"/>
              </a:rPr>
              <a:t> </a:t>
            </a:r>
            <a:r>
              <a:rPr lang="en-US" sz="2000">
                <a:solidFill>
                  <a:srgbClr val="00003F"/>
                </a:solidFill>
                <a:latin typeface="Calibri" charset="0"/>
              </a:rPr>
              <a:t>3 kg</a:t>
            </a:r>
          </a:p>
        </p:txBody>
      </p:sp>
      <p:pic>
        <p:nvPicPr>
          <p:cNvPr id="4199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714625"/>
            <a:ext cx="32861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4000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5072063" y="1071563"/>
            <a:ext cx="3714750" cy="1428750"/>
            <a:chOff x="0" y="0"/>
            <a:chExt cx="2340" cy="900"/>
          </a:xfrm>
        </p:grpSpPr>
        <p:sp>
          <p:nvSpPr>
            <p:cNvPr id="41996" name="Rectangle 9"/>
            <p:cNvSpPr>
              <a:spLocks/>
            </p:cNvSpPr>
            <p:nvPr/>
          </p:nvSpPr>
          <p:spPr bwMode="auto">
            <a:xfrm>
              <a:off x="0" y="0"/>
              <a:ext cx="2340" cy="900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7" name="Rectangle 10"/>
            <p:cNvSpPr>
              <a:spLocks/>
            </p:cNvSpPr>
            <p:nvPr/>
          </p:nvSpPr>
          <p:spPr bwMode="auto">
            <a:xfrm>
              <a:off x="0" y="0"/>
              <a:ext cx="2336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000">
                  <a:solidFill>
                    <a:srgbClr val="00003F"/>
                  </a:solidFill>
                  <a:latin typeface="Calibri" charset="0"/>
                  <a:cs typeface="Calibri" charset="0"/>
                  <a:sym typeface="Calibri" charset="0"/>
                </a:rPr>
                <a:t>2009 Lenovo ThinkPad T500, Windows Vista, Intel® Core™2 Duo processor (2.26GHz), 14.1</a:t>
              </a:r>
              <a:r>
                <a:rPr lang="ja-JP" altLang="en-US" sz="2000">
                  <a:solidFill>
                    <a:srgbClr val="00003F"/>
                  </a:solidFill>
                  <a:cs typeface="Calibri" charset="0"/>
                  <a:sym typeface="Calibri" charset="0"/>
                </a:rPr>
                <a:t>”</a:t>
              </a:r>
              <a:r>
                <a:rPr lang="en-US" altLang="ja-JP" sz="2000">
                  <a:solidFill>
                    <a:srgbClr val="00003F"/>
                  </a:solidFill>
                  <a:latin typeface="Calibri" charset="0"/>
                  <a:cs typeface="Calibri" charset="0"/>
                  <a:sym typeface="Calibri" charset="0"/>
                </a:rPr>
                <a:t> display, 3 kg, 160 GB Hard Disk. </a:t>
              </a:r>
              <a:endParaRPr lang="en-US" sz="2000">
                <a:solidFill>
                  <a:srgbClr val="00003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41993" name="Group 11"/>
          <p:cNvGrpSpPr>
            <a:grpSpLocks/>
          </p:cNvGrpSpPr>
          <p:nvPr/>
        </p:nvGrpSpPr>
        <p:grpSpPr bwMode="auto">
          <a:xfrm>
            <a:off x="2928938" y="5572125"/>
            <a:ext cx="3073400" cy="1143000"/>
            <a:chOff x="0" y="0"/>
            <a:chExt cx="1936" cy="720"/>
          </a:xfrm>
        </p:grpSpPr>
        <p:sp>
          <p:nvSpPr>
            <p:cNvPr id="41994" name="Rectangle 12"/>
            <p:cNvSpPr>
              <a:spLocks/>
            </p:cNvSpPr>
            <p:nvPr/>
          </p:nvSpPr>
          <p:spPr bwMode="auto">
            <a:xfrm>
              <a:off x="0" y="0"/>
              <a:ext cx="1935" cy="720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5" name="Rectangle 13"/>
            <p:cNvSpPr>
              <a:spLocks/>
            </p:cNvSpPr>
            <p:nvPr/>
          </p:nvSpPr>
          <p:spPr bwMode="auto">
            <a:xfrm>
              <a:off x="0" y="0"/>
              <a:ext cx="19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700"/>
                </a:spcBef>
              </a:pPr>
              <a:r>
                <a:rPr lang="en-US" sz="28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1992 – US$ 4,350</a:t>
              </a:r>
            </a:p>
            <a:p>
              <a:pPr marL="382588" indent="-342900">
                <a:spcBef>
                  <a:spcPts val="700"/>
                </a:spcBef>
              </a:pPr>
              <a:r>
                <a:rPr lang="en-US" sz="28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2009 –  US$  750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9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1534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would Prebisch say?</a:t>
            </a:r>
            <a:endParaRPr lang="pt-B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47725" y="4676775"/>
            <a:ext cx="3071813" cy="1584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Soybean (ton)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1992 – US$  209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2010 – US$  484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pt-BR" sz="28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07988" y="6438900"/>
            <a:ext cx="2216150" cy="41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source:  Index Mundi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>
              <a:solidFill>
                <a:srgbClr val="00007D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012" name="Picture 2" descr="http://www.corneliodigital.com/imagens/parana/s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1433513"/>
            <a:ext cx="453866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ttp://www.cnpab.embrapa.br/images/joha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33388"/>
            <a:ext cx="3467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906713"/>
            <a:ext cx="3498850" cy="312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661025" y="6088063"/>
            <a:ext cx="3311525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Soy:     600 kg/ha in 1990  </a:t>
            </a:r>
          </a:p>
          <a:p>
            <a:pPr algn="r">
              <a:defRPr/>
            </a:pPr>
            <a:r>
              <a:rPr lang="en-US" sz="2200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         2.700 kg/ha in 2008  </a:t>
            </a:r>
          </a:p>
        </p:txBody>
      </p:sp>
    </p:spTree>
    <p:extLst>
      <p:ext uri="{BB962C8B-B14F-4D97-AF65-F5344CB8AC3E}">
        <p14:creationId xmlns:p14="http://schemas.microsoft.com/office/powerpoint/2010/main" val="1225301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1476375"/>
          </a:xfrm>
        </p:spPr>
        <p:txBody>
          <a:bodyPr rIns="132080"/>
          <a:lstStyle/>
          <a:p>
            <a:r>
              <a:rPr lang="en-US">
                <a:latin typeface="Calibri" charset="0"/>
              </a:rPr>
              <a:t>What happened? Terms of trade changed</a:t>
            </a:r>
          </a:p>
        </p:txBody>
      </p:sp>
      <p:pic>
        <p:nvPicPr>
          <p:cNvPr id="44037" name="Picture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1520825"/>
            <a:ext cx="43449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1174750"/>
            <a:ext cx="434022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7"/>
          <p:cNvSpPr>
            <a:spLocks/>
          </p:cNvSpPr>
          <p:nvPr/>
        </p:nvSpPr>
        <p:spPr bwMode="auto">
          <a:xfrm>
            <a:off x="917575" y="4995863"/>
            <a:ext cx="7937500" cy="12065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rgbClr val="00005E"/>
                </a:solidFill>
                <a:latin typeface="Calibri Italic" charset="0"/>
                <a:cs typeface="Calibri Italic" charset="0"/>
                <a:sym typeface="Calibri Italic" charset="0"/>
              </a:rPr>
              <a:t>China effect</a:t>
            </a: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: Transfer of factories to China has reduced the price of manufactured goods and increased demand for commodities</a:t>
            </a:r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428625" y="6500813"/>
            <a:ext cx="4787900" cy="357187"/>
            <a:chOff x="0" y="0"/>
            <a:chExt cx="3016" cy="225"/>
          </a:xfrm>
        </p:grpSpPr>
        <p:sp>
          <p:nvSpPr>
            <p:cNvPr id="44041" name="Rectangle 9"/>
            <p:cNvSpPr>
              <a:spLocks/>
            </p:cNvSpPr>
            <p:nvPr/>
          </p:nvSpPr>
          <p:spPr bwMode="auto">
            <a:xfrm>
              <a:off x="0" y="0"/>
              <a:ext cx="3015" cy="225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2" name="Rectangle 10"/>
            <p:cNvSpPr>
              <a:spLocks/>
            </p:cNvSpPr>
            <p:nvPr/>
          </p:nvSpPr>
          <p:spPr bwMode="auto">
            <a:xfrm>
              <a:off x="0" y="4"/>
              <a:ext cx="30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>
                <a:lnSpc>
                  <a:spcPct val="90000"/>
                </a:lnSpc>
              </a:pPr>
              <a:r>
                <a:rPr lang="en-US" sz="1600">
                  <a:solidFill>
                    <a:srgbClr val="000066"/>
                  </a:solidFill>
                  <a:latin typeface="Calibri" charset="0"/>
                  <a:cs typeface="Calibri" charset="0"/>
                  <a:sym typeface="Calibri" charset="0"/>
                </a:rPr>
                <a:t>Graph: G. Câmara, INPE   Idea: J. Furtado, USP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1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Where are the jobs? Where is the money?</a:t>
            </a:r>
          </a:p>
        </p:txBody>
      </p:sp>
      <p:sp>
        <p:nvSpPr>
          <p:cNvPr id="49154" name="Retângulo 5"/>
          <p:cNvSpPr>
            <a:spLocks noChangeArrowheads="1"/>
          </p:cNvSpPr>
          <p:nvPr/>
        </p:nvSpPr>
        <p:spPr bwMode="auto">
          <a:xfrm>
            <a:off x="857250" y="1143000"/>
            <a:ext cx="4429125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Ipod: high technology (OECD)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9155" name="Retângulo 5"/>
          <p:cNvSpPr>
            <a:spLocks noChangeArrowheads="1"/>
          </p:cNvSpPr>
          <p:nvPr/>
        </p:nvSpPr>
        <p:spPr bwMode="auto">
          <a:xfrm>
            <a:off x="785813" y="5643563"/>
            <a:ext cx="3929062" cy="8302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ipod: exported by China, value added in California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49156" name="Picture 4" descr="http://www.cultofmac.com/wordpress/wp-content/uploads/2010/02/apple_factory_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43434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http://daddycatchersrealm.files.wordpress.com/2009/12/ipod-t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1000125"/>
            <a:ext cx="14462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http://www.smh.com.au/ffximage/2006/03/01/apple15_gallery__324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357563"/>
            <a:ext cx="2728913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earns with </a:t>
            </a:r>
            <a:r>
              <a:rPr lang="en-US" dirty="0" smtClean="0"/>
              <a:t>an </a:t>
            </a:r>
            <a:r>
              <a:rPr lang="en-US" dirty="0" err="1" smtClean="0"/>
              <a:t>iphone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apple_iphone4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442200" cy="4381500"/>
          </a:xfrm>
          <a:prstGeom prst="rect">
            <a:avLst/>
          </a:prstGeom>
        </p:spPr>
      </p:pic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051720" y="5949280"/>
            <a:ext cx="3929062" cy="83099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Foxconn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1,2%</a:t>
            </a:r>
          </a:p>
          <a:p>
            <a:pPr algn="ctr"/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Apple:  65%</a:t>
            </a:r>
            <a:endParaRPr lang="pt-BR" sz="2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0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>
                <a:latin typeface="Calibri" charset="0"/>
              </a:rPr>
              <a:t>Brazil: a natural knowledge economy?</a:t>
            </a:r>
          </a:p>
        </p:txBody>
      </p:sp>
      <p:pic>
        <p:nvPicPr>
          <p:cNvPr id="4608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762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7444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/>
          </p:cNvSpPr>
          <p:nvPr/>
        </p:nvSpPr>
        <p:spPr bwMode="auto">
          <a:xfrm>
            <a:off x="1071563" y="5000625"/>
            <a:ext cx="7010400" cy="12065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Brazil´s innovation system is in large part built upon its natural and environmental resources, endowments and assets.</a:t>
            </a:r>
          </a:p>
        </p:txBody>
      </p:sp>
    </p:spTree>
    <p:extLst>
      <p:ext uri="{BB962C8B-B14F-4D97-AF65-F5344CB8AC3E}">
        <p14:creationId xmlns:p14="http://schemas.microsoft.com/office/powerpoint/2010/main" val="36937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npo00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67056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6491288"/>
            <a:ext cx="1554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FFFF00"/>
                </a:solidFill>
                <a:latin typeface="Humnst777 BT" charset="0"/>
              </a:rPr>
              <a:t>source: IGBP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652120" y="2205038"/>
            <a:ext cx="3491881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2800" smtClean="0">
                <a:solidFill>
                  <a:srgbClr val="00005E"/>
                </a:solidFill>
                <a:latin typeface="Calibri" charset="0"/>
                <a:cs typeface="Calibri" charset="0"/>
              </a:rPr>
              <a:t>How is the Earth’s environment changing, and what are the consequences for human civilization?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  <a:solidFill>
            <a:srgbClr val="D6D6EB"/>
          </a:solidFill>
        </p:spPr>
        <p:txBody>
          <a:bodyPr/>
          <a:lstStyle/>
          <a:p>
            <a:pPr algn="ctr" eaLnBrk="1" hangingPunct="1"/>
            <a:r>
              <a:rPr lang="pt-BR" dirty="0" smtClean="0">
                <a:latin typeface="Calibri" charset="0"/>
              </a:rPr>
              <a:t>The Global </a:t>
            </a:r>
            <a:r>
              <a:rPr lang="pt-BR" dirty="0" err="1" smtClean="0">
                <a:latin typeface="Calibri" charset="0"/>
              </a:rPr>
              <a:t>Change</a:t>
            </a:r>
            <a:r>
              <a:rPr lang="pt-BR" dirty="0" smtClean="0">
                <a:latin typeface="Calibri" charset="0"/>
              </a:rPr>
              <a:t> agenda</a:t>
            </a:r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3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0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>
                <a:latin typeface="Calibri" charset="0"/>
              </a:rPr>
              <a:t>Brazil: a natural knowledge economy?</a:t>
            </a:r>
          </a:p>
        </p:txBody>
      </p:sp>
      <p:pic>
        <p:nvPicPr>
          <p:cNvPr id="4608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762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7444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7"/>
          <p:cNvSpPr>
            <a:spLocks/>
          </p:cNvSpPr>
          <p:nvPr/>
        </p:nvSpPr>
        <p:spPr bwMode="auto">
          <a:xfrm>
            <a:off x="719064" y="4653136"/>
            <a:ext cx="8101408" cy="204563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We tend to regard a comparative advantage based on natural resources as indicative of an economy at a relatively immature stage in its development, </a:t>
            </a:r>
            <a:r>
              <a:rPr lang="en-US" sz="2400" dirty="0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that </a:t>
            </a:r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must be outgrown </a:t>
            </a:r>
            <a:r>
              <a:rPr lang="en-US" sz="2400" dirty="0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to expand </a:t>
            </a:r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the frontiers of technological </a:t>
            </a:r>
            <a:r>
              <a:rPr lang="en-US" sz="2400" dirty="0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possibility. The Brazilian case</a:t>
            </a:r>
            <a:r>
              <a:rPr lang="en-US" sz="2400" dirty="0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2400" dirty="0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challenges </a:t>
            </a:r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this </a:t>
            </a:r>
            <a:r>
              <a:rPr lang="en-US" sz="2400" dirty="0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linear view.  (Kristen Bound, DEMOS).</a:t>
            </a:r>
            <a:endParaRPr lang="en-US" sz="2400" dirty="0">
              <a:solidFill>
                <a:srgbClr val="00005E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799" y="381000"/>
            <a:ext cx="8364621" cy="762000"/>
          </a:xfrm>
        </p:spPr>
        <p:txBody>
          <a:bodyPr/>
          <a:lstStyle/>
          <a:p>
            <a:r>
              <a:rPr lang="en-US" dirty="0" smtClean="0"/>
              <a:t>The legacy of import substitution </a:t>
            </a:r>
            <a:r>
              <a:rPr lang="en-US" dirty="0" smtClean="0"/>
              <a:t>policies: public and private investment in S&amp;T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704856" cy="4965881"/>
          </a:xfrm>
          <a:prstGeom prst="rect">
            <a:avLst/>
          </a:prstGeom>
        </p:spPr>
      </p:pic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1043608" y="6165304"/>
            <a:ext cx="7465144" cy="49680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3600" bIns="936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Most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private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investment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is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done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by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Petrobras</a:t>
            </a:r>
            <a:endParaRPr lang="pt-BR" sz="20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625" y="648811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</a:t>
            </a:r>
          </a:p>
        </p:txBody>
      </p:sp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03" y="692696"/>
            <a:ext cx="8333997" cy="52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67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3"/>
          <p:cNvGrpSpPr>
            <a:grpSpLocks noChangeAspect="1"/>
          </p:cNvGrpSpPr>
          <p:nvPr/>
        </p:nvGrpSpPr>
        <p:grpSpPr bwMode="auto">
          <a:xfrm>
            <a:off x="467544" y="2204864"/>
            <a:ext cx="4095750" cy="3155950"/>
            <a:chOff x="42" y="1447"/>
            <a:chExt cx="2795" cy="1988"/>
          </a:xfrm>
        </p:grpSpPr>
        <p:sp>
          <p:nvSpPr>
            <p:cNvPr id="22530" name="AutoShape 2"/>
            <p:cNvSpPr>
              <a:spLocks noChangeAspect="1" noChangeArrowheads="1" noTextEdit="1"/>
            </p:cNvSpPr>
            <p:nvPr/>
          </p:nvSpPr>
          <p:spPr bwMode="auto">
            <a:xfrm>
              <a:off x="42" y="1447"/>
              <a:ext cx="2795" cy="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77" y="1479"/>
              <a:ext cx="2725" cy="1931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700" y="1625"/>
              <a:ext cx="2031" cy="148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700" y="2863"/>
              <a:ext cx="20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700" y="2616"/>
              <a:ext cx="20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700" y="2368"/>
              <a:ext cx="20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700" y="2120"/>
              <a:ext cx="20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700" y="1873"/>
              <a:ext cx="20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700" y="1625"/>
              <a:ext cx="20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700" y="1625"/>
              <a:ext cx="2031" cy="148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004" y="1797"/>
              <a:ext cx="411" cy="1314"/>
            </a:xfrm>
            <a:prstGeom prst="rect">
              <a:avLst/>
            </a:prstGeom>
            <a:solidFill>
              <a:srgbClr val="C0C0C0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2023" y="1933"/>
              <a:ext cx="404" cy="1178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700" y="1625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665" y="311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665" y="2863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665" y="261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665" y="2368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665" y="2120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665" y="1873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0" name="Line 22"/>
            <p:cNvSpPr>
              <a:spLocks noChangeShapeType="1"/>
            </p:cNvSpPr>
            <p:nvPr/>
          </p:nvSpPr>
          <p:spPr bwMode="auto">
            <a:xfrm>
              <a:off x="665" y="1625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>
              <a:off x="700" y="3111"/>
              <a:ext cx="20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 flipV="1">
              <a:off x="700" y="3111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 flipV="1">
              <a:off x="1719" y="3111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 flipV="1">
              <a:off x="2731" y="3111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445" y="3054"/>
              <a:ext cx="1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0%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382" y="2806"/>
              <a:ext cx="22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10%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/>
          </p:nvSpPr>
          <p:spPr bwMode="auto">
            <a:xfrm>
              <a:off x="382" y="2559"/>
              <a:ext cx="22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20%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/>
          </p:nvSpPr>
          <p:spPr bwMode="auto">
            <a:xfrm>
              <a:off x="382" y="2311"/>
              <a:ext cx="22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30%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382" y="2063"/>
              <a:ext cx="22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40%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/>
          </p:nvSpPr>
          <p:spPr bwMode="auto">
            <a:xfrm>
              <a:off x="382" y="1815"/>
              <a:ext cx="22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50%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/>
          </p:nvSpPr>
          <p:spPr bwMode="auto">
            <a:xfrm>
              <a:off x="382" y="1568"/>
              <a:ext cx="22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60%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/>
          </p:nvSpPr>
          <p:spPr bwMode="auto">
            <a:xfrm>
              <a:off x="820" y="3200"/>
              <a:ext cx="81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Non-Renewable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63" name="Rectangle 35"/>
            <p:cNvSpPr>
              <a:spLocks noChangeArrowheads="1"/>
            </p:cNvSpPr>
            <p:nvPr/>
          </p:nvSpPr>
          <p:spPr bwMode="auto">
            <a:xfrm>
              <a:off x="1945" y="3200"/>
              <a:ext cx="56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Renewable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64" name="Rectangle 36"/>
            <p:cNvSpPr>
              <a:spLocks noChangeArrowheads="1"/>
            </p:cNvSpPr>
            <p:nvPr/>
          </p:nvSpPr>
          <p:spPr bwMode="auto">
            <a:xfrm rot="16200000">
              <a:off x="-503" y="2191"/>
              <a:ext cx="151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Energy sources in Brazil, 2006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65" name="Rectangle 37"/>
            <p:cNvSpPr>
              <a:spLocks noChangeArrowheads="1"/>
            </p:cNvSpPr>
            <p:nvPr/>
          </p:nvSpPr>
          <p:spPr bwMode="auto">
            <a:xfrm>
              <a:off x="77" y="1479"/>
              <a:ext cx="2725" cy="193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2567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4243754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Brazil: 47%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energy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renewable sources (2009); 18%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sugarcane</a:t>
            </a:r>
            <a:endParaRPr lang="en-US" dirty="0" smtClean="0"/>
          </a:p>
        </p:txBody>
      </p:sp>
      <p:sp>
        <p:nvSpPr>
          <p:cNvPr id="8199" name="Line 14"/>
          <p:cNvSpPr>
            <a:spLocks noChangeShapeType="1"/>
          </p:cNvSpPr>
          <p:nvPr/>
        </p:nvSpPr>
        <p:spPr bwMode="auto">
          <a:xfrm flipV="1">
            <a:off x="3574966" y="2060848"/>
            <a:ext cx="2293177" cy="1008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5996" tIns="47998" rIns="95996" bIns="47998"/>
          <a:lstStyle/>
          <a:p>
            <a:endParaRPr lang="pt-BR"/>
          </a:p>
        </p:txBody>
      </p:sp>
      <p:sp>
        <p:nvSpPr>
          <p:cNvPr id="8200" name="Line 15"/>
          <p:cNvSpPr>
            <a:spLocks noChangeShapeType="1"/>
          </p:cNvSpPr>
          <p:nvPr/>
        </p:nvSpPr>
        <p:spPr bwMode="auto">
          <a:xfrm>
            <a:off x="3779912" y="4797152"/>
            <a:ext cx="2221621" cy="3000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5996" tIns="47998" rIns="95996" bIns="47998"/>
          <a:lstStyle/>
          <a:p>
            <a:endParaRPr lang="pt-BR"/>
          </a:p>
        </p:txBody>
      </p:sp>
      <p:sp>
        <p:nvSpPr>
          <p:cNvPr id="8201" name="Freeform 17"/>
          <p:cNvSpPr>
            <a:spLocks/>
          </p:cNvSpPr>
          <p:nvPr/>
        </p:nvSpPr>
        <p:spPr bwMode="auto">
          <a:xfrm>
            <a:off x="5940152" y="4005064"/>
            <a:ext cx="797627" cy="776883"/>
          </a:xfrm>
          <a:custGeom>
            <a:avLst/>
            <a:gdLst>
              <a:gd name="T0" fmla="*/ 38 w 658"/>
              <a:gd name="T1" fmla="*/ 181 h 522"/>
              <a:gd name="T2" fmla="*/ 129 w 658"/>
              <a:gd name="T3" fmla="*/ 90 h 522"/>
              <a:gd name="T4" fmla="*/ 220 w 658"/>
              <a:gd name="T5" fmla="*/ 45 h 522"/>
              <a:gd name="T6" fmla="*/ 38 w 658"/>
              <a:gd name="T7" fmla="*/ 363 h 522"/>
              <a:gd name="T8" fmla="*/ 447 w 658"/>
              <a:gd name="T9" fmla="*/ 45 h 522"/>
              <a:gd name="T10" fmla="*/ 129 w 658"/>
              <a:gd name="T11" fmla="*/ 453 h 522"/>
              <a:gd name="T12" fmla="*/ 583 w 658"/>
              <a:gd name="T13" fmla="*/ 136 h 522"/>
              <a:gd name="T14" fmla="*/ 265 w 658"/>
              <a:gd name="T15" fmla="*/ 499 h 522"/>
              <a:gd name="T16" fmla="*/ 628 w 658"/>
              <a:gd name="T17" fmla="*/ 272 h 522"/>
              <a:gd name="T18" fmla="*/ 447 w 658"/>
              <a:gd name="T19" fmla="*/ 499 h 522"/>
              <a:gd name="T20" fmla="*/ 583 w 658"/>
              <a:gd name="T21" fmla="*/ 408 h 522"/>
              <a:gd name="T22" fmla="*/ 583 w 658"/>
              <a:gd name="T23" fmla="*/ 499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58"/>
              <a:gd name="T37" fmla="*/ 0 h 522"/>
              <a:gd name="T38" fmla="*/ 658 w 65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58" h="522">
                <a:moveTo>
                  <a:pt x="38" y="181"/>
                </a:moveTo>
                <a:cubicBezTo>
                  <a:pt x="68" y="147"/>
                  <a:pt x="99" y="113"/>
                  <a:pt x="129" y="90"/>
                </a:cubicBezTo>
                <a:cubicBezTo>
                  <a:pt x="159" y="67"/>
                  <a:pt x="235" y="0"/>
                  <a:pt x="220" y="45"/>
                </a:cubicBezTo>
                <a:cubicBezTo>
                  <a:pt x="205" y="90"/>
                  <a:pt x="0" y="363"/>
                  <a:pt x="38" y="363"/>
                </a:cubicBezTo>
                <a:cubicBezTo>
                  <a:pt x="76" y="363"/>
                  <a:pt x="432" y="30"/>
                  <a:pt x="447" y="45"/>
                </a:cubicBezTo>
                <a:cubicBezTo>
                  <a:pt x="462" y="60"/>
                  <a:pt x="106" y="438"/>
                  <a:pt x="129" y="453"/>
                </a:cubicBezTo>
                <a:cubicBezTo>
                  <a:pt x="152" y="468"/>
                  <a:pt x="560" y="128"/>
                  <a:pt x="583" y="136"/>
                </a:cubicBezTo>
                <a:cubicBezTo>
                  <a:pt x="606" y="144"/>
                  <a:pt x="258" y="476"/>
                  <a:pt x="265" y="499"/>
                </a:cubicBezTo>
                <a:cubicBezTo>
                  <a:pt x="272" y="522"/>
                  <a:pt x="598" y="272"/>
                  <a:pt x="628" y="272"/>
                </a:cubicBezTo>
                <a:cubicBezTo>
                  <a:pt x="658" y="272"/>
                  <a:pt x="454" y="476"/>
                  <a:pt x="447" y="499"/>
                </a:cubicBezTo>
                <a:cubicBezTo>
                  <a:pt x="440" y="522"/>
                  <a:pt x="560" y="408"/>
                  <a:pt x="583" y="408"/>
                </a:cubicBezTo>
                <a:cubicBezTo>
                  <a:pt x="606" y="408"/>
                  <a:pt x="594" y="453"/>
                  <a:pt x="583" y="499"/>
                </a:cubicBezTo>
              </a:path>
            </a:pathLst>
          </a:custGeom>
          <a:noFill/>
          <a:ln w="47625">
            <a:solidFill>
              <a:srgbClr val="FFFF00"/>
            </a:solidFill>
            <a:round/>
            <a:headEnd/>
            <a:tailEnd/>
          </a:ln>
        </p:spPr>
        <p:txBody>
          <a:bodyPr lIns="95996" tIns="47998" rIns="95996" bIns="47998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endParaRPr lang="en-US"/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7020272" y="4149080"/>
            <a:ext cx="750034" cy="77404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3366"/>
            </a:solidFill>
            <a:miter lim="800000"/>
            <a:headEnd/>
            <a:tailEnd/>
          </a:ln>
        </p:spPr>
        <p:txBody>
          <a:bodyPr wrap="none" lIns="95996" tIns="47998" rIns="95996" bIns="47998">
            <a:spAutoFit/>
          </a:bodyPr>
          <a:lstStyle/>
          <a:p>
            <a:pPr marL="360363" indent="-360363" defTabSz="96043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pt-BR" sz="2000" dirty="0"/>
              <a:t>cane</a:t>
            </a:r>
          </a:p>
          <a:p>
            <a:pPr marL="360363" indent="-360363" defTabSz="96043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pt-BR" sz="2000" dirty="0" smtClean="0"/>
              <a:t>18%</a:t>
            </a:r>
            <a:endParaRPr lang="en-US" sz="2000" dirty="0"/>
          </a:p>
        </p:txBody>
      </p:sp>
      <p:sp>
        <p:nvSpPr>
          <p:cNvPr id="8203" name="Freeform 18"/>
          <p:cNvSpPr>
            <a:spLocks/>
          </p:cNvSpPr>
          <p:nvPr/>
        </p:nvSpPr>
        <p:spPr bwMode="auto">
          <a:xfrm flipH="1">
            <a:off x="5724128" y="3861048"/>
            <a:ext cx="1251639" cy="1192113"/>
          </a:xfrm>
          <a:custGeom>
            <a:avLst/>
            <a:gdLst>
              <a:gd name="T0" fmla="*/ 454 w 1172"/>
              <a:gd name="T1" fmla="*/ 67 h 801"/>
              <a:gd name="T2" fmla="*/ 1044 w 1172"/>
              <a:gd name="T3" fmla="*/ 113 h 801"/>
              <a:gd name="T4" fmla="*/ 998 w 1172"/>
              <a:gd name="T5" fmla="*/ 748 h 801"/>
              <a:gd name="T6" fmla="*/ 0 w 1172"/>
              <a:gd name="T7" fmla="*/ 430 h 801"/>
              <a:gd name="T8" fmla="*/ 0 60000 65536"/>
              <a:gd name="T9" fmla="*/ 0 60000 65536"/>
              <a:gd name="T10" fmla="*/ 0 60000 65536"/>
              <a:gd name="T11" fmla="*/ 0 60000 65536"/>
              <a:gd name="T12" fmla="*/ 0 w 1172"/>
              <a:gd name="T13" fmla="*/ 0 h 801"/>
              <a:gd name="T14" fmla="*/ 1172 w 1172"/>
              <a:gd name="T15" fmla="*/ 801 h 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2" h="801">
                <a:moveTo>
                  <a:pt x="454" y="67"/>
                </a:moveTo>
                <a:cubicBezTo>
                  <a:pt x="703" y="33"/>
                  <a:pt x="953" y="0"/>
                  <a:pt x="1044" y="113"/>
                </a:cubicBezTo>
                <a:cubicBezTo>
                  <a:pt x="1135" y="226"/>
                  <a:pt x="1172" y="695"/>
                  <a:pt x="998" y="748"/>
                </a:cubicBezTo>
                <a:cubicBezTo>
                  <a:pt x="824" y="801"/>
                  <a:pt x="412" y="615"/>
                  <a:pt x="0" y="430"/>
                </a:cubicBezTo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</p:spPr>
        <p:txBody>
          <a:bodyPr lIns="95996" tIns="47998" rIns="95996" bIns="47998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endParaRPr lang="en-US"/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611560" y="5589240"/>
            <a:ext cx="6840760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pt-BR" sz="1600" dirty="0"/>
              <a:t>Renewables in Brazil: </a:t>
            </a:r>
            <a:r>
              <a:rPr lang="pt-BR" sz="1600" dirty="0" smtClean="0"/>
              <a:t>47%; </a:t>
            </a:r>
            <a:r>
              <a:rPr lang="pt-BR" sz="1600" dirty="0"/>
              <a:t>World: 13%; OECD: </a:t>
            </a:r>
            <a:r>
              <a:rPr lang="pt-BR" sz="1600" dirty="0" smtClean="0"/>
              <a:t>7,2% </a:t>
            </a:r>
            <a:endParaRPr lang="en-US" sz="1600" dirty="0"/>
          </a:p>
        </p:txBody>
      </p:sp>
      <p:sp>
        <p:nvSpPr>
          <p:cNvPr id="49" name="Retângulo 4"/>
          <p:cNvSpPr/>
          <p:nvPr/>
        </p:nvSpPr>
        <p:spPr>
          <a:xfrm>
            <a:off x="428625" y="648811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</a:t>
            </a:r>
          </a:p>
        </p:txBody>
      </p:sp>
    </p:spTree>
    <p:extLst>
      <p:ext uri="{BB962C8B-B14F-4D97-AF65-F5344CB8AC3E}">
        <p14:creationId xmlns:p14="http://schemas.microsoft.com/office/powerpoint/2010/main" val="378675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ítulo 1"/>
          <p:cNvSpPr>
            <a:spLocks noGrp="1"/>
          </p:cNvSpPr>
          <p:nvPr>
            <p:ph type="title"/>
          </p:nvPr>
        </p:nvSpPr>
        <p:spPr>
          <a:xfrm>
            <a:off x="671513" y="373063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R&amp;D impact on ethanol and soybeans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625" y="6488113"/>
            <a:ext cx="4575175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sources: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),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Nature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4213" y="5589588"/>
            <a:ext cx="4084637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Ethanol: 2.800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litros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/ha in 1975  </a:t>
            </a:r>
          </a:p>
          <a:p>
            <a:pPr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      6.000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litros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/ha in 2005  </a:t>
            </a:r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4283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4111625" cy="367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292725" y="5516563"/>
            <a:ext cx="3311525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Soya:     600 kg/ha in 1990  </a:t>
            </a:r>
          </a:p>
          <a:p>
            <a:pPr algn="r"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2.700 kg/ha in 2008  </a:t>
            </a:r>
          </a:p>
        </p:txBody>
      </p:sp>
    </p:spTree>
    <p:extLst>
      <p:ext uri="{BB962C8B-B14F-4D97-AF65-F5344CB8AC3E}">
        <p14:creationId xmlns:p14="http://schemas.microsoft.com/office/powerpoint/2010/main" val="258417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Brazil: </a:t>
            </a:r>
            <a:r>
              <a:rPr lang="pt-BR" dirty="0" err="1" smtClean="0"/>
              <a:t>strong</a:t>
            </a:r>
            <a:r>
              <a:rPr lang="pt-BR" dirty="0" smtClean="0"/>
              <a:t> </a:t>
            </a:r>
            <a:r>
              <a:rPr lang="pt-BR" dirty="0" err="1" smtClean="0"/>
              <a:t>growth</a:t>
            </a:r>
            <a:r>
              <a:rPr lang="pt-BR" dirty="0" smtClean="0"/>
              <a:t> in </a:t>
            </a: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scientific</a:t>
            </a:r>
            <a:r>
              <a:rPr lang="pt-BR" dirty="0" smtClean="0"/>
              <a:t> </a:t>
            </a:r>
            <a:r>
              <a:rPr lang="pt-BR" dirty="0" err="1" smtClean="0"/>
              <a:t>articles</a:t>
            </a:r>
            <a:r>
              <a:rPr lang="pt-BR" dirty="0" smtClean="0"/>
              <a:t>, 1995-2010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60" y="1556792"/>
            <a:ext cx="6314548" cy="46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2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pt-BR">
                <a:solidFill>
                  <a:schemeClr val="bg2">
                    <a:lumMod val="75000"/>
                  </a:schemeClr>
                </a:solidFill>
              </a:rPr>
              <a:t>CAPES Budget</a:t>
            </a:r>
          </a:p>
        </p:txBody>
      </p:sp>
      <p:pic>
        <p:nvPicPr>
          <p:cNvPr id="449541" name="Object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1268760"/>
            <a:ext cx="6769100" cy="4960938"/>
          </a:xfrm>
          <a:prstGeom prst="rect"/>
          <a:noFill/>
        </p:spPr>
      </p:pic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5867400" y="6165850"/>
            <a:ext cx="11509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900">
                <a:effectLst/>
                <a:latin charset="0" typeface="GillSans"/>
              </a:rPr>
              <a:t>US$ = 1.67/R$</a:t>
            </a:r>
          </a:p>
        </p:txBody>
      </p:sp>
    </p:spTree>
    <p:extLst>
      <p:ext uri="{BB962C8B-B14F-4D97-AF65-F5344CB8AC3E}">
        <p14:creationId xmlns:p14="http://schemas.microsoft.com/office/powerpoint/2010/main" val="342399886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dur="indefinite" id="1" nodeType="tmRoot" restart="never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Brazilian Science: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Europeans in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tropics?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333831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61875274"/>
              </p:ext>
            </p:extLst>
          </p:nvPr>
        </p:nvGraphicFramePr>
        <p:xfrm>
          <a:off x="683568" y="1196752"/>
          <a:ext cx="7776864" cy="473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3" imgW="4905487" imgH="3029067" progId="Excel.Chart.8">
                  <p:embed/>
                </p:oleObj>
              </mc:Choice>
              <mc:Fallback>
                <p:oleObj name="Chart" r:id="rId3" imgW="4905487" imgH="302906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96752"/>
                        <a:ext cx="7776864" cy="4731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/>
          </p:cNvSpPr>
          <p:nvPr/>
        </p:nvSpPr>
        <p:spPr bwMode="auto">
          <a:xfrm>
            <a:off x="755576" y="6021289"/>
            <a:ext cx="7632848" cy="8367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 dirty="0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Brazilian science </a:t>
            </a:r>
            <a:r>
              <a:rPr lang="en-US" sz="2400" dirty="0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covers all areas of knowledge: makes us wiser, but not richer (resources are spread too thinly)</a:t>
            </a:r>
            <a:endParaRPr lang="en-US" sz="2400" dirty="0">
              <a:solidFill>
                <a:srgbClr val="00005E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1252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FAPESP </a:t>
            </a:r>
            <a:r>
              <a:rPr lang="pt-BR" dirty="0" err="1" smtClean="0"/>
              <a:t>expenditures</a:t>
            </a:r>
            <a:r>
              <a:rPr lang="pt-BR" dirty="0" smtClean="0"/>
              <a:t>, </a:t>
            </a:r>
            <a:r>
              <a:rPr lang="pt-BR" dirty="0" smtClean="0"/>
              <a:t>2011</a:t>
            </a:r>
            <a:r>
              <a:rPr lang="pt-BR" dirty="0"/>
              <a:t> </a:t>
            </a:r>
            <a:r>
              <a:rPr lang="pt-BR" dirty="0" smtClean="0"/>
              <a:t>(US$ 500 </a:t>
            </a:r>
            <a:r>
              <a:rPr lang="pt-BR" dirty="0" err="1" smtClean="0"/>
              <a:t>million</a:t>
            </a:r>
            <a:r>
              <a:rPr lang="pt-BR" dirty="0" smtClean="0"/>
              <a:t>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47" y="1556794"/>
            <a:ext cx="7178644" cy="46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4"/>
          <p:cNvSpPr/>
          <p:nvPr/>
        </p:nvSpPr>
        <p:spPr>
          <a:xfrm>
            <a:off x="467544" y="648811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</a:t>
            </a:r>
          </a:p>
        </p:txBody>
      </p:sp>
    </p:spTree>
    <p:extLst>
      <p:ext uri="{BB962C8B-B14F-4D97-AF65-F5344CB8AC3E}">
        <p14:creationId xmlns:p14="http://schemas.microsoft.com/office/powerpoint/2010/main" val="37028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Calibri" charset="0"/>
              </a:rPr>
              <a:t>Brazil’s</a:t>
            </a:r>
            <a:r>
              <a:rPr lang="pt-BR" dirty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science</a:t>
            </a:r>
            <a:r>
              <a:rPr lang="pt-BR" dirty="0" smtClean="0">
                <a:latin typeface="Calibri" charset="0"/>
              </a:rPr>
              <a:t> (</a:t>
            </a:r>
            <a:r>
              <a:rPr lang="pt-BR" dirty="0">
                <a:latin typeface="Calibri" charset="0"/>
              </a:rPr>
              <a:t>% </a:t>
            </a:r>
            <a:r>
              <a:rPr lang="pt-BR" dirty="0" err="1">
                <a:latin typeface="Calibri" charset="0"/>
              </a:rPr>
              <a:t>of</a:t>
            </a:r>
            <a:r>
              <a:rPr lang="pt-BR" dirty="0">
                <a:latin typeface="Calibri" charset="0"/>
              </a:rPr>
              <a:t> world)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539552" y="1196751"/>
          <a:ext cx="8604448" cy="566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347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11906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source</a:t>
            </a:r>
            <a:r>
              <a:rPr lang="pt-BR" sz="16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</a:t>
            </a:r>
            <a:r>
              <a:rPr lang="pt-BR" sz="1600" b="1" dirty="0">
                <a:solidFill>
                  <a:srgbClr val="000066"/>
                </a:solidFill>
                <a:latin typeface="Calibri" charset="0"/>
                <a:cs typeface="Calibri" charset="0"/>
              </a:rPr>
              <a:t>ISI </a:t>
            </a:r>
            <a:endParaRPr lang="en-US" sz="1600" b="1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4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Brain Project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5229200"/>
            <a:ext cx="813690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Understanding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the human brain is one of the greatest challenges facing 21st century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science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(135 institutions, 26 countries, EU 1.2 billion)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24744"/>
            <a:ext cx="5029944" cy="37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76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03" name="Object 9"/>
          <p:cNvGraphicFramePr>
            <a:graphicFrameLocks noChangeAspect="1"/>
          </p:cNvGraphicFramePr>
          <p:nvPr/>
        </p:nvGraphicFramePr>
        <p:xfrm>
          <a:off x="468313" y="1341438"/>
          <a:ext cx="8386762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3" imgW="5315102" imgH="2638349" progId="Excel.Sheet.8">
                  <p:embed/>
                </p:oleObj>
              </mc:Choice>
              <mc:Fallback>
                <p:oleObj name="Worksheet" r:id="rId3" imgW="5315102" imgH="26383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8386762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4"/>
          <p:cNvSpPr/>
          <p:nvPr/>
        </p:nvSpPr>
        <p:spPr>
          <a:xfrm>
            <a:off x="467544" y="6488113"/>
            <a:ext cx="35283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Jorge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Guimar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ães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(CAPES)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07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Brazilian science and the Capricorn triangle</a:t>
            </a:r>
          </a:p>
        </p:txBody>
      </p:sp>
      <p:sp>
        <p:nvSpPr>
          <p:cNvPr id="58370" name="Line 5"/>
          <p:cNvSpPr>
            <a:spLocks noChangeShapeType="1"/>
          </p:cNvSpPr>
          <p:nvPr/>
        </p:nvSpPr>
        <p:spPr bwMode="auto">
          <a:xfrm>
            <a:off x="1738313" y="5111750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" name="Line 6"/>
          <p:cNvSpPr>
            <a:spLocks noChangeShapeType="1"/>
          </p:cNvSpPr>
          <p:nvPr/>
        </p:nvSpPr>
        <p:spPr bwMode="auto">
          <a:xfrm flipV="1">
            <a:off x="1738313" y="1111250"/>
            <a:ext cx="0" cy="398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507456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External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</p:txBody>
      </p:sp>
      <p:sp>
        <p:nvSpPr>
          <p:cNvPr id="58373" name="Triângulo retângulo 19"/>
          <p:cNvSpPr>
            <a:spLocks noChangeArrowheads="1"/>
          </p:cNvSpPr>
          <p:nvPr/>
        </p:nvSpPr>
        <p:spPr bwMode="auto">
          <a:xfrm>
            <a:off x="1785938" y="1714500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4356100" y="3617913"/>
            <a:ext cx="262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Ecology and Environment</a:t>
            </a:r>
          </a:p>
        </p:txBody>
      </p:sp>
      <p:sp>
        <p:nvSpPr>
          <p:cNvPr id="58375" name="Text Box 9"/>
          <p:cNvSpPr txBox="1">
            <a:spLocks noChangeArrowheads="1"/>
          </p:cNvSpPr>
          <p:nvPr/>
        </p:nvSpPr>
        <p:spPr bwMode="auto">
          <a:xfrm>
            <a:off x="3348038" y="273685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Engineering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5572125" y="4500563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Agriculture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924300" y="31781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Chemistry</a:t>
            </a:r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4929188" y="4059238"/>
            <a:ext cx="164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Health</a:t>
            </a:r>
          </a:p>
        </p:txBody>
      </p:sp>
      <p:sp>
        <p:nvSpPr>
          <p:cNvPr id="58379" name="Text Box 9"/>
          <p:cNvSpPr txBox="1">
            <a:spLocks noChangeArrowheads="1"/>
          </p:cNvSpPr>
          <p:nvPr/>
        </p:nvSpPr>
        <p:spPr bwMode="auto">
          <a:xfrm>
            <a:off x="1835150" y="1412875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Mathematics</a:t>
            </a:r>
          </a:p>
        </p:txBody>
      </p:sp>
      <p:sp>
        <p:nvSpPr>
          <p:cNvPr id="58380" name="Text Box 9"/>
          <p:cNvSpPr txBox="1">
            <a:spLocks noChangeArrowheads="1"/>
          </p:cNvSpPr>
          <p:nvPr/>
        </p:nvSpPr>
        <p:spPr bwMode="auto">
          <a:xfrm>
            <a:off x="2381250" y="18542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Physics</a:t>
            </a:r>
          </a:p>
        </p:txBody>
      </p:sp>
      <p:sp>
        <p:nvSpPr>
          <p:cNvPr id="58381" name="Text Box 9"/>
          <p:cNvSpPr txBox="1">
            <a:spLocks noChangeArrowheads="1"/>
          </p:cNvSpPr>
          <p:nvPr/>
        </p:nvSpPr>
        <p:spPr bwMode="auto">
          <a:xfrm>
            <a:off x="2771775" y="2295525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Computer Science</a:t>
            </a:r>
          </a:p>
        </p:txBody>
      </p:sp>
      <p:sp>
        <p:nvSpPr>
          <p:cNvPr id="58382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92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Internal agenda</a:t>
            </a:r>
          </a:p>
        </p:txBody>
      </p:sp>
      <p:cxnSp>
        <p:nvCxnSpPr>
          <p:cNvPr id="58383" name="Conector reto 29"/>
          <p:cNvCxnSpPr>
            <a:cxnSpLocks noChangeShapeType="1"/>
            <a:stCxn id="58373" idx="4"/>
          </p:cNvCxnSpPr>
          <p:nvPr/>
        </p:nvCxnSpPr>
        <p:spPr bwMode="auto">
          <a:xfrm rot="16200000" flipH="1">
            <a:off x="5607844" y="5179219"/>
            <a:ext cx="214312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4" name="Text Box 12"/>
          <p:cNvSpPr txBox="1">
            <a:spLocks noChangeArrowheads="1"/>
          </p:cNvSpPr>
          <p:nvPr/>
        </p:nvSpPr>
        <p:spPr bwMode="auto">
          <a:xfrm>
            <a:off x="5715000" y="51435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58385" name="Text Box 12"/>
          <p:cNvSpPr txBox="1">
            <a:spLocks noChangeArrowheads="1"/>
          </p:cNvSpPr>
          <p:nvPr/>
        </p:nvSpPr>
        <p:spPr bwMode="auto">
          <a:xfrm>
            <a:off x="1071563" y="1357313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7812088" y="1268413"/>
          <a:ext cx="720725" cy="378618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0725"/>
              </a:tblGrid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89754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2,7%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3,0%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5,4%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9552" y="6475019"/>
            <a:ext cx="38884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Graphics</a:t>
            </a:r>
            <a:r>
              <a:rPr lang="pt-BR" sz="16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G</a:t>
            </a:r>
            <a:r>
              <a:rPr lang="pt-BR" sz="16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. </a:t>
            </a:r>
            <a:r>
              <a:rPr lang="pt-BR" sz="16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Camara </a:t>
            </a:r>
            <a:r>
              <a:rPr lang="pt-BR" sz="16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based</a:t>
            </a:r>
            <a:r>
              <a:rPr lang="pt-BR" sz="16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16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on</a:t>
            </a:r>
            <a:r>
              <a:rPr lang="pt-BR" sz="16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ISI data</a:t>
            </a:r>
            <a:endParaRPr lang="en-US" sz="1600" b="1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8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Brazilian science and the Capricorn triangle</a:t>
            </a:r>
          </a:p>
        </p:txBody>
      </p:sp>
      <p:sp>
        <p:nvSpPr>
          <p:cNvPr id="60418" name="Line 5"/>
          <p:cNvSpPr>
            <a:spLocks noChangeShapeType="1"/>
          </p:cNvSpPr>
          <p:nvPr/>
        </p:nvSpPr>
        <p:spPr bwMode="auto">
          <a:xfrm>
            <a:off x="1738313" y="5111750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" name="Line 6"/>
          <p:cNvSpPr>
            <a:spLocks noChangeShapeType="1"/>
          </p:cNvSpPr>
          <p:nvPr/>
        </p:nvSpPr>
        <p:spPr bwMode="auto">
          <a:xfrm flipV="1">
            <a:off x="1738313" y="1111250"/>
            <a:ext cx="0" cy="398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507456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External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</p:txBody>
      </p:sp>
      <p:sp>
        <p:nvSpPr>
          <p:cNvPr id="60421" name="Triângulo retângulo 19"/>
          <p:cNvSpPr>
            <a:spLocks noChangeArrowheads="1"/>
          </p:cNvSpPr>
          <p:nvPr/>
        </p:nvSpPr>
        <p:spPr bwMode="auto">
          <a:xfrm>
            <a:off x="1785938" y="1714500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4356100" y="3617913"/>
            <a:ext cx="262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Ecology and Environment</a:t>
            </a:r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3348038" y="273685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Engineering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5572125" y="4500563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Agriculture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924300" y="31781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Chemistry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4929188" y="4059238"/>
            <a:ext cx="164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Health</a:t>
            </a:r>
          </a:p>
        </p:txBody>
      </p:sp>
      <p:sp>
        <p:nvSpPr>
          <p:cNvPr id="60427" name="Text Box 9"/>
          <p:cNvSpPr txBox="1">
            <a:spLocks noChangeArrowheads="1"/>
          </p:cNvSpPr>
          <p:nvPr/>
        </p:nvSpPr>
        <p:spPr bwMode="auto">
          <a:xfrm>
            <a:off x="1835150" y="1412875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Mathematics</a:t>
            </a:r>
          </a:p>
        </p:txBody>
      </p:sp>
      <p:sp>
        <p:nvSpPr>
          <p:cNvPr id="60428" name="Text Box 9"/>
          <p:cNvSpPr txBox="1">
            <a:spLocks noChangeArrowheads="1"/>
          </p:cNvSpPr>
          <p:nvPr/>
        </p:nvSpPr>
        <p:spPr bwMode="auto">
          <a:xfrm>
            <a:off x="2381250" y="18542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Physics</a:t>
            </a:r>
          </a:p>
        </p:txBody>
      </p:sp>
      <p:sp>
        <p:nvSpPr>
          <p:cNvPr id="60429" name="Text Box 9"/>
          <p:cNvSpPr txBox="1">
            <a:spLocks noChangeArrowheads="1"/>
          </p:cNvSpPr>
          <p:nvPr/>
        </p:nvSpPr>
        <p:spPr bwMode="auto">
          <a:xfrm>
            <a:off x="2771775" y="2295525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Computer Science</a:t>
            </a:r>
          </a:p>
        </p:txBody>
      </p:sp>
      <p:sp>
        <p:nvSpPr>
          <p:cNvPr id="60430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92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Internal agenda</a:t>
            </a:r>
          </a:p>
        </p:txBody>
      </p:sp>
      <p:cxnSp>
        <p:nvCxnSpPr>
          <p:cNvPr id="60431" name="Conector reto 29"/>
          <p:cNvCxnSpPr>
            <a:cxnSpLocks noChangeShapeType="1"/>
            <a:stCxn id="60421" idx="4"/>
          </p:cNvCxnSpPr>
          <p:nvPr/>
        </p:nvCxnSpPr>
        <p:spPr bwMode="auto">
          <a:xfrm rot="16200000" flipH="1">
            <a:off x="5607844" y="5179219"/>
            <a:ext cx="214312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Text Box 12"/>
          <p:cNvSpPr txBox="1">
            <a:spLocks noChangeArrowheads="1"/>
          </p:cNvSpPr>
          <p:nvPr/>
        </p:nvSpPr>
        <p:spPr bwMode="auto">
          <a:xfrm>
            <a:off x="5715000" y="51435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60433" name="Text Box 12"/>
          <p:cNvSpPr txBox="1">
            <a:spLocks noChangeArrowheads="1"/>
          </p:cNvSpPr>
          <p:nvPr/>
        </p:nvSpPr>
        <p:spPr bwMode="auto">
          <a:xfrm>
            <a:off x="1071563" y="1357313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7812088" y="1268413"/>
          <a:ext cx="720725" cy="378618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0725"/>
              </a:tblGrid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89754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2,7%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3,0%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5,4%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</a:tbl>
          </a:graphicData>
        </a:graphic>
      </p:graphicFrame>
      <p:sp>
        <p:nvSpPr>
          <p:cNvPr id="60454" name="Retângulo de cantos arredondados 17"/>
          <p:cNvSpPr>
            <a:spLocks noChangeArrowheads="1"/>
          </p:cNvSpPr>
          <p:nvPr/>
        </p:nvSpPr>
        <p:spPr bwMode="auto">
          <a:xfrm>
            <a:off x="3779838" y="3644900"/>
            <a:ext cx="4857750" cy="1439863"/>
          </a:xfrm>
          <a:prstGeom prst="roundRect">
            <a:avLst>
              <a:gd name="adj" fmla="val 16667"/>
            </a:avLst>
          </a:prstGeom>
          <a:solidFill>
            <a:srgbClr val="E9F892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971550" y="5876925"/>
            <a:ext cx="7715250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The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areas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of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greatest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 smtClean="0">
                <a:solidFill>
                  <a:srgbClr val="00005E"/>
                </a:solidFill>
                <a:latin typeface="Calibri" charset="0"/>
              </a:rPr>
              <a:t>impact</a:t>
            </a:r>
            <a:r>
              <a:rPr lang="pt-BR" sz="2400" i="1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of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Brazilian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science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smtClean="0">
                <a:solidFill>
                  <a:srgbClr val="00005E"/>
                </a:solidFill>
                <a:latin typeface="Calibri" charset="0"/>
              </a:rPr>
              <a:t>are </a:t>
            </a:r>
            <a:r>
              <a:rPr lang="pt-BR" sz="2400" i="1" dirty="0" err="1" smtClean="0">
                <a:solidFill>
                  <a:srgbClr val="00005E"/>
                </a:solidFill>
                <a:latin typeface="Calibri" charset="0"/>
              </a:rPr>
              <a:t>linked</a:t>
            </a:r>
            <a:r>
              <a:rPr lang="pt-BR" sz="2400" i="1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 smtClean="0">
                <a:solidFill>
                  <a:srgbClr val="00005E"/>
                </a:solidFill>
                <a:latin typeface="Calibri" charset="0"/>
              </a:rPr>
              <a:t>to</a:t>
            </a:r>
            <a:r>
              <a:rPr lang="pt-BR" sz="2400" i="1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the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smtClean="0">
                <a:solidFill>
                  <a:srgbClr val="00005E"/>
                </a:solidFill>
                <a:latin typeface="Calibri" charset="0"/>
              </a:rPr>
              <a:t>natural </a:t>
            </a:r>
            <a:r>
              <a:rPr lang="pt-BR" sz="2400" i="1" dirty="0" err="1" smtClean="0">
                <a:solidFill>
                  <a:srgbClr val="00005E"/>
                </a:solidFill>
                <a:latin typeface="Calibri" charset="0"/>
              </a:rPr>
              <a:t>knowledge</a:t>
            </a:r>
            <a:r>
              <a:rPr lang="pt-BR" sz="2400" i="1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 smtClean="0">
                <a:solidFill>
                  <a:srgbClr val="00005E"/>
                </a:solidFill>
                <a:latin typeface="Calibri" charset="0"/>
              </a:rPr>
              <a:t>economy</a:t>
            </a:r>
            <a:endParaRPr lang="pt-BR" sz="2400" i="1" dirty="0" smtClean="0">
              <a:solidFill>
                <a:srgbClr val="00005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42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>
                <a:latin typeface="Calibri" charset="0"/>
              </a:rPr>
              <a:t>Prebisch´s paradox</a:t>
            </a:r>
          </a:p>
        </p:txBody>
      </p:sp>
      <p:pic>
        <p:nvPicPr>
          <p:cNvPr id="5427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264318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963" y="1214438"/>
            <a:ext cx="5634037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/>
          </p:cNvSpPr>
          <p:nvPr/>
        </p:nvSpPr>
        <p:spPr bwMode="auto">
          <a:xfrm>
            <a:off x="6072188" y="5000625"/>
            <a:ext cx="3084512" cy="338138"/>
          </a:xfrm>
          <a:prstGeom prst="rect">
            <a:avLst/>
          </a:prstGeom>
          <a:solidFill>
            <a:srgbClr val="E8E8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6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source: CH Brito Cruz (FAPESP)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573088" y="5546725"/>
            <a:ext cx="8299450" cy="8318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400">
                <a:solidFill>
                  <a:srgbClr val="000066"/>
                </a:solidFill>
                <a:latin typeface="Calibri" charset="0"/>
                <a:cs typeface="Calibri" charset="0"/>
                <a:sym typeface="Calibri" charset="0"/>
              </a:rPr>
              <a:t>Brazil´s natural knowledge economy offers more opportunities for internal R&amp;D than our manufacturing industry</a:t>
            </a:r>
          </a:p>
        </p:txBody>
      </p:sp>
    </p:spTree>
    <p:extLst>
      <p:ext uri="{BB962C8B-B14F-4D97-AF65-F5344CB8AC3E}">
        <p14:creationId xmlns:p14="http://schemas.microsoft.com/office/powerpoint/2010/main" val="34733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1"/>
          <p:cNvSpPr>
            <a:spLocks noGrp="1"/>
          </p:cNvSpPr>
          <p:nvPr>
            <p:ph type="title"/>
          </p:nvPr>
        </p:nvSpPr>
        <p:spPr>
          <a:xfrm>
            <a:off x="714375" y="346318"/>
            <a:ext cx="8153400" cy="833438"/>
          </a:xfrm>
        </p:spPr>
        <p:txBody>
          <a:bodyPr/>
          <a:lstStyle/>
          <a:p>
            <a:r>
              <a:rPr lang="pt-BR" dirty="0" err="1">
                <a:latin typeface="Calibri" charset="0"/>
                <a:ea typeface="ＭＳ Ｐゴシック" charset="0"/>
                <a:cs typeface="ＭＳ Ｐゴシック" charset="0"/>
              </a:rPr>
              <a:t>Challenge</a:t>
            </a: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pt-BR" dirty="0" err="1" smtClean="0">
                <a:latin typeface="Calibri" charset="0"/>
                <a:ea typeface="ＭＳ Ｐゴシック" charset="0"/>
                <a:cs typeface="ＭＳ Ｐゴシック" charset="0"/>
              </a:rPr>
              <a:t>Biotechnology</a:t>
            </a: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pt-BR" dirty="0" smtClean="0">
                <a:latin typeface="Calibri" charset="0"/>
                <a:ea typeface="ＭＳ Ｐゴシック" charset="0"/>
                <a:cs typeface="ＭＳ Ｐゴシック" charset="0"/>
              </a:rPr>
              <a:t>for </a:t>
            </a:r>
            <a:r>
              <a:rPr lang="pt-BR" dirty="0" err="1" smtClean="0">
                <a:latin typeface="Calibri" charset="0"/>
                <a:ea typeface="ＭＳ Ｐゴシック" charset="0"/>
                <a:cs typeface="ＭＳ Ｐゴシック" charset="0"/>
              </a:rPr>
              <a:t>agriculture</a:t>
            </a:r>
            <a:endParaRPr lang="pt-B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Retângulo 5"/>
          <p:cNvSpPr>
            <a:spLocks noChangeArrowheads="1"/>
          </p:cNvSpPr>
          <p:nvPr/>
        </p:nvSpPr>
        <p:spPr bwMode="auto">
          <a:xfrm>
            <a:off x="834881" y="6174333"/>
            <a:ext cx="8162066" cy="52322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Genetically-modified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,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virus-resistant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beans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(EMBRAPA)  </a:t>
            </a:r>
            <a:endParaRPr lang="pt-BR" sz="28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9" y="1347516"/>
            <a:ext cx="3715807" cy="2732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12" y="1308104"/>
            <a:ext cx="4601425" cy="1537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58" y="2820799"/>
            <a:ext cx="5056883" cy="134162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854" y="4220004"/>
            <a:ext cx="5261950" cy="1576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3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 lang="pt-BR" smtClean="0"/>
              <a:t>Microorganisms</a:t>
            </a:r>
            <a:r>
              <a:rPr dirty="0" lang="pt-BR" smtClean="0"/>
              <a:t> for </a:t>
            </a:r>
            <a:r>
              <a:rPr dirty="0" err="1" lang="pt-BR" smtClean="0"/>
              <a:t>bioethanol</a:t>
            </a:r>
            <a:endParaRPr dirty="0" lang="en-US"/>
          </a:p>
        </p:txBody>
      </p:sp>
      <p:pic>
        <p:nvPicPr>
          <p:cNvPr id="64205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" r="2"/>
          <a:stretch/>
        </p:blipFill>
        <p:spPr bwMode="auto">
          <a:xfrm>
            <a:off x="827584" y="1268760"/>
            <a:ext cx="3579466" cy="88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205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41191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013176"/>
            <a:ext cx="8342812" cy="40011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b="1" dirty="0" err="1" lang="pt-BR" smtClean="0" sz="2000">
                <a:latin typeface="Calibri"/>
                <a:cs typeface="Calibri"/>
              </a:rPr>
              <a:t>Interaction</a:t>
            </a:r>
            <a:r>
              <a:rPr b="1" dirty="0" lang="pt-BR" smtClean="0" sz="2000">
                <a:latin typeface="Calibri"/>
                <a:cs typeface="Calibri"/>
              </a:rPr>
              <a:t> </a:t>
            </a:r>
            <a:r>
              <a:rPr b="1" dirty="0" err="1" lang="pt-BR" smtClean="0" sz="2000">
                <a:latin typeface="Calibri"/>
                <a:cs typeface="Calibri"/>
              </a:rPr>
              <a:t>between</a:t>
            </a:r>
            <a:r>
              <a:rPr b="1" dirty="0" lang="pt-BR" smtClean="0" sz="2000">
                <a:latin typeface="Calibri"/>
                <a:cs typeface="Calibri"/>
              </a:rPr>
              <a:t> </a:t>
            </a:r>
            <a:r>
              <a:rPr b="1" dirty="0" lang="pt-BR" smtClean="0" sz="2000">
                <a:latin typeface="Calibri"/>
                <a:cs typeface="Calibri"/>
              </a:rPr>
              <a:t>UNICAMP </a:t>
            </a:r>
            <a:r>
              <a:rPr b="1" dirty="0" err="1" lang="pt-BR" smtClean="0" sz="2000">
                <a:latin typeface="Calibri"/>
                <a:cs typeface="Calibri"/>
              </a:rPr>
              <a:t>and</a:t>
            </a:r>
            <a:r>
              <a:rPr b="1" dirty="0" lang="pt-BR" smtClean="0" sz="2000">
                <a:latin typeface="Calibri"/>
                <a:cs typeface="Calibri"/>
              </a:rPr>
              <a:t> </a:t>
            </a:r>
            <a:r>
              <a:rPr b="1" dirty="0" err="1" lang="pt-BR" smtClean="0" sz="2000">
                <a:latin typeface="Calibri"/>
                <a:cs typeface="Calibri"/>
              </a:rPr>
              <a:t>private</a:t>
            </a:r>
            <a:r>
              <a:rPr b="1" dirty="0" lang="pt-BR" smtClean="0" sz="2000">
                <a:latin typeface="Calibri"/>
                <a:cs typeface="Calibri"/>
              </a:rPr>
              <a:t> </a:t>
            </a:r>
            <a:r>
              <a:rPr b="1" dirty="0" err="1" lang="pt-BR" smtClean="0" sz="2000">
                <a:latin typeface="Calibri"/>
                <a:cs typeface="Calibri"/>
              </a:rPr>
              <a:t>company</a:t>
            </a:r>
            <a:endParaRPr dirty="0" lang="pt-BR" sz="2000">
              <a:latin typeface="Calibri"/>
              <a:cs typeface="Calibri"/>
            </a:endParaRPr>
          </a:p>
        </p:txBody>
      </p:sp>
      <p:sp>
        <p:nvSpPr>
          <p:cNvPr id="9" name="Retângulo 4"/>
          <p:cNvSpPr/>
          <p:nvPr/>
        </p:nvSpPr>
        <p:spPr>
          <a:xfrm>
            <a:off x="467544" y="648624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dirty="0" lang="en-US" smtClean="0">
                <a:solidFill>
                  <a:schemeClr val="bg2">
                    <a:lumMod val="75000"/>
                  </a:schemeClr>
                </a:solidFill>
                <a:latin charset="0" pitchFamily="34" typeface="Calibri"/>
                <a:ea typeface="+mn-ea"/>
                <a:cs charset="0" pitchFamily="34" typeface="Calibri"/>
              </a:rPr>
              <a:t>source</a:t>
            </a:r>
            <a:r>
              <a:rPr dirty="0" lang="en-US" smtClean="0">
                <a:solidFill>
                  <a:schemeClr val="bg2">
                    <a:lumMod val="75000"/>
                  </a:schemeClr>
                </a:solidFill>
                <a:latin charset="0" pitchFamily="34" typeface="Calibri"/>
                <a:ea typeface="+mn-ea"/>
                <a:cs charset="0" pitchFamily="34" typeface="Calibri"/>
              </a:rPr>
              <a:t>: </a:t>
            </a:r>
            <a:r>
              <a:rPr dirty="0" lang="en-US">
                <a:solidFill>
                  <a:schemeClr val="bg2">
                    <a:lumMod val="75000"/>
                  </a:schemeClr>
                </a:solidFill>
                <a:latin charset="0" pitchFamily="34" typeface="Calibri"/>
                <a:ea typeface="+mn-ea"/>
                <a:cs charset="0" pitchFamily="34" typeface="Calibri"/>
              </a:rPr>
              <a:t>CH </a:t>
            </a:r>
            <a:r>
              <a:rPr dirty="0" err="1" lang="en-US">
                <a:solidFill>
                  <a:schemeClr val="bg2">
                    <a:lumMod val="75000"/>
                  </a:schemeClr>
                </a:solidFill>
                <a:latin charset="0" pitchFamily="34" typeface="Calibri"/>
                <a:ea typeface="+mn-ea"/>
                <a:cs charset="0" pitchFamily="34" typeface="Calibri"/>
              </a:rPr>
              <a:t>Brito</a:t>
            </a:r>
            <a:r>
              <a:rPr dirty="0" lang="en-US">
                <a:solidFill>
                  <a:schemeClr val="bg2">
                    <a:lumMod val="75000"/>
                  </a:schemeClr>
                </a:solidFill>
                <a:latin charset="0" pitchFamily="34" typeface="Calibri"/>
                <a:ea typeface="+mn-ea"/>
                <a:cs charset="0" pitchFamily="34" typeface="Calibri"/>
              </a:rPr>
              <a:t> Cruz (FAPESP)</a:t>
            </a:r>
          </a:p>
        </p:txBody>
      </p:sp>
    </p:spTree>
    <p:extLst>
      <p:ext uri="{BB962C8B-B14F-4D97-AF65-F5344CB8AC3E}">
        <p14:creationId xmlns:p14="http://schemas.microsoft.com/office/powerpoint/2010/main" val="3203227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FAPESP’s</a:t>
            </a:r>
            <a:r>
              <a:rPr lang="pt-BR" dirty="0" smtClean="0"/>
              <a:t> BIOEN </a:t>
            </a:r>
            <a:r>
              <a:rPr lang="pt-BR" dirty="0" err="1" smtClean="0"/>
              <a:t>research</a:t>
            </a:r>
            <a:r>
              <a:rPr lang="pt-BR" dirty="0" smtClean="0"/>
              <a:t> </a:t>
            </a:r>
            <a:r>
              <a:rPr lang="pt-BR" dirty="0" err="1" smtClean="0"/>
              <a:t>program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>84 → 148 </a:t>
            </a:r>
            <a:r>
              <a:rPr lang="pt-BR" dirty="0"/>
              <a:t>→ </a:t>
            </a:r>
            <a:r>
              <a:rPr lang="pt-BR" dirty="0" smtClean="0"/>
              <a:t>212 </a:t>
            </a:r>
            <a:r>
              <a:rPr lang="pt-BR" dirty="0"/>
              <a:t>→ </a:t>
            </a:r>
            <a:r>
              <a:rPr lang="pt-BR" dirty="0" smtClean="0"/>
              <a:t>381 ton/Ha??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198651-B227-4C4E-ABF3-AB83874D27E1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1284"/>
          <a:stretch/>
        </p:blipFill>
        <p:spPr bwMode="auto">
          <a:xfrm>
            <a:off x="611560" y="1340768"/>
            <a:ext cx="7939454" cy="10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1205"/>
          <a:stretch/>
        </p:blipFill>
        <p:spPr bwMode="auto">
          <a:xfrm>
            <a:off x="683568" y="2564904"/>
            <a:ext cx="7939454" cy="21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89" y="4113455"/>
            <a:ext cx="430472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4"/>
          <p:cNvSpPr/>
          <p:nvPr/>
        </p:nvSpPr>
        <p:spPr>
          <a:xfrm>
            <a:off x="611560" y="6237312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</a:t>
            </a:r>
          </a:p>
        </p:txBody>
      </p:sp>
    </p:spTree>
    <p:extLst>
      <p:ext uri="{BB962C8B-B14F-4D97-AF65-F5344CB8AC3E}">
        <p14:creationId xmlns:p14="http://schemas.microsoft.com/office/powerpoint/2010/main" val="60523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Calibri" charset="0"/>
              </a:rPr>
              <a:t>Challenge</a:t>
            </a:r>
            <a:r>
              <a:rPr lang="pt-BR" dirty="0" smtClean="0">
                <a:latin typeface="Calibri" charset="0"/>
              </a:rPr>
              <a:t>: </a:t>
            </a:r>
            <a:r>
              <a:rPr lang="pt-BR" dirty="0" err="1" smtClean="0">
                <a:latin typeface="Calibri" charset="0"/>
              </a:rPr>
              <a:t>Can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Brazil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increase</a:t>
            </a:r>
            <a:r>
              <a:rPr lang="pt-BR" dirty="0" smtClean="0">
                <a:latin typeface="Calibri" charset="0"/>
              </a:rPr>
              <a:t> its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>
                <a:latin typeface="Calibri" charset="0"/>
              </a:rPr>
              <a:t>renewable</a:t>
            </a:r>
            <a:r>
              <a:rPr lang="pt-BR" dirty="0">
                <a:latin typeface="Calibri" charset="0"/>
              </a:rPr>
              <a:t> </a:t>
            </a:r>
            <a:r>
              <a:rPr lang="pt-BR" dirty="0" err="1">
                <a:latin typeface="Calibri" charset="0"/>
              </a:rPr>
              <a:t>energy</a:t>
            </a:r>
            <a:r>
              <a:rPr lang="pt-BR" dirty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technological</a:t>
            </a:r>
            <a:r>
              <a:rPr lang="pt-BR" dirty="0" smtClean="0">
                <a:latin typeface="Calibri" charset="0"/>
              </a:rPr>
              <a:t> portfolio? </a:t>
            </a:r>
            <a:endParaRPr lang="pt-BR" dirty="0">
              <a:latin typeface="Calibri" charset="0"/>
            </a:endParaRPr>
          </a:p>
        </p:txBody>
      </p:sp>
      <p:sp>
        <p:nvSpPr>
          <p:cNvPr id="64514" name="Retângulo 6"/>
          <p:cNvSpPr>
            <a:spLocks noChangeArrowheads="1"/>
          </p:cNvSpPr>
          <p:nvPr/>
        </p:nvSpPr>
        <p:spPr bwMode="auto">
          <a:xfrm>
            <a:off x="1214438" y="5857875"/>
            <a:ext cx="7429500" cy="52387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Second-generation ethanol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428750"/>
            <a:ext cx="3436938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capa da edi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30003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2857500" cy="3571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Fonte: CH Brito Cruz,  FAPESP</a:t>
            </a:r>
            <a:endParaRPr lang="en-US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2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lang="pt-BR" smtClean="0" sz="3600"/>
              <a:t>FAPESP: Sugarcane genomics,</a:t>
            </a:r>
            <a:br>
              <a:rPr dirty="0" lang="pt-BR" smtClean="0" sz="3600"/>
            </a:br>
            <a:r>
              <a:rPr dirty="0" lang="pt-BR" smtClean="0" sz="3600"/>
              <a:t> 1999</a:t>
            </a:r>
            <a:endParaRPr dirty="0" lang="en-US" smtClean="0" sz="3600"/>
          </a:p>
        </p:txBody>
      </p:sp>
      <p:sp>
        <p:nvSpPr>
          <p:cNvPr id="7" name="Footer Placeholder 6"/>
          <p:cNvSpPr>
            <a:spLocks noGrp="1"/>
          </p:cNvSpPr>
          <p:nvPr>
            <p:ph idx="4294967295" sz="quarter" type="ftr"/>
          </p:nvPr>
        </p:nvSpPr>
        <p:spPr>
          <a:xfrm>
            <a:off x="1403649" y="6357960"/>
            <a:ext cx="5112568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fapesp10-EN-20131110-ncarolina.pptx; © C.H. Brito Cruz e Fapesp </a:t>
            </a:r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idx="4294967295" sz="quarter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696C5D-9F31-49CD-A5BD-398A9CE6DC1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idx="4294967295" sz="half" type="dt"/>
          </p:nvPr>
        </p:nvSpPr>
        <p:spPr>
          <a:xfrm>
            <a:off x="457200" y="6356352"/>
            <a:ext cx="8744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61272F-CB5B-46C5-A546-0B082F62F6B0}" type="datetime1">
              <a:rPr lang="pt-BR" smtClean="0"/>
              <a:t>12.12.13</a:t>
            </a:fld>
            <a:endParaRPr dirty="0" lang="en-US"/>
          </a:p>
        </p:txBody>
      </p:sp>
      <p:sp>
        <p:nvSpPr>
          <p:cNvPr id="32774" name="Rectangle 6"/>
          <p:cNvSpPr>
            <a:spLocks noChangeArrowheads="1" noGrp="1"/>
          </p:cNvSpPr>
          <p:nvPr>
            <p:ph idx="4294967295" sz="half" type="body"/>
          </p:nvPr>
        </p:nvSpPr>
        <p:spPr>
          <a:xfrm>
            <a:off x="5039459" y="1628775"/>
            <a:ext cx="4104542" cy="4114800"/>
          </a:xfrm>
        </p:spPr>
        <p:txBody>
          <a:bodyPr/>
          <a:lstStyle/>
          <a:p>
            <a:r>
              <a:rPr dirty="0" lang="pt-BR" smtClean="0" sz="2600"/>
              <a:t>Started 1999</a:t>
            </a:r>
          </a:p>
          <a:p>
            <a:r>
              <a:rPr dirty="0" lang="pt-BR" smtClean="0" sz="2600"/>
              <a:t>Molecular Biology tools for improving sugarcane</a:t>
            </a:r>
          </a:p>
          <a:p>
            <a:r>
              <a:rPr dirty="0" lang="pt-BR" smtClean="0" sz="2600"/>
              <a:t>Science and Technology of sugarcane</a:t>
            </a:r>
          </a:p>
          <a:p>
            <a:pPr lvl="1"/>
            <a:r>
              <a:rPr dirty="0" lang="pt-BR" smtClean="0" sz="2100"/>
              <a:t>Articles, thesis and patents</a:t>
            </a:r>
          </a:p>
          <a:p>
            <a:pPr lvl="1"/>
            <a:r>
              <a:rPr dirty="0" lang="pt-BR" smtClean="0" sz="2100"/>
              <a:t>Human resources</a:t>
            </a:r>
          </a:p>
          <a:p>
            <a:r>
              <a:rPr dirty="0" lang="pt-BR" smtClean="0" sz="2500"/>
              <a:t>Partners:</a:t>
            </a:r>
          </a:p>
          <a:p>
            <a:pPr lvl="1"/>
            <a:r>
              <a:rPr dirty="0" lang="pt-BR" smtClean="0" sz="2100"/>
              <a:t>CTC and Ridesa</a:t>
            </a:r>
          </a:p>
          <a:p>
            <a:endParaRPr dirty="0" lang="en-US" smtClean="0" sz="2600"/>
          </a:p>
        </p:txBody>
      </p:sp>
      <p:pic>
        <p:nvPicPr>
          <p:cNvPr descr="sucest_fapesp_logo" id="83975" name="Picture 7"/>
          <p:cNvPicPr>
            <a:picLocks noChangeArrowheads="1" noChangeAspect="1"/>
          </p:cNvPicPr>
          <p:nvPr/>
        </p:nvPicPr>
        <p:blipFill>
          <a:blip cstate="print" r:embed="rId2">
            <a:lum bright="20000" contrast="24000"/>
          </a:blip>
          <a:srcRect/>
          <a:stretch>
            <a:fillRect/>
          </a:stretch>
        </p:blipFill>
        <p:spPr bwMode="auto">
          <a:xfrm>
            <a:off x="7278247" y="4941168"/>
            <a:ext cx="1547769" cy="13230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algn="ctr" dir="2700000" dist="35921" rotWithShape="0">
              <a:srgbClr val="808080"/>
            </a:outerShdw>
          </a:effectLst>
        </p:spPr>
      </p:pic>
      <p:pic>
        <p:nvPicPr>
          <p:cNvPr id="9" name="Picture 4"/>
          <p:cNvPicPr>
            <a:picLocks noChangeArrowheads="1" noChangeAspect="1"/>
          </p:cNvPicPr>
          <p:nvPr/>
        </p:nvPicPr>
        <p:blipFill>
          <a:blip cstate="print" r:embed="rId3"/>
          <a:srcRect r="44"/>
          <a:stretch>
            <a:fillRect/>
          </a:stretch>
        </p:blipFill>
        <p:spPr bwMode="auto">
          <a:xfrm>
            <a:off x="716805" y="1509836"/>
            <a:ext cx="3258583" cy="4753521"/>
          </a:xfrm>
          <a:prstGeom prst="rect">
            <a:avLst/>
          </a:prstGeom>
          <a:noFill/>
          <a:ln w="12699">
            <a:noFill/>
            <a:miter lim="800000"/>
            <a:headEnd len="sm" type="none" w="sm"/>
            <a:tailEnd len="sm" type="none" w="sm"/>
          </a:ln>
        </p:spPr>
      </p:pic>
    </p:spTree>
    <p:extLst>
      <p:ext uri="{BB962C8B-B14F-4D97-AF65-F5344CB8AC3E}">
        <p14:creationId xmlns:p14="http://schemas.microsoft.com/office/powerpoint/2010/main" val="1698864772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 dirty="0" err="1">
                <a:latin typeface="Calibri" charset="0"/>
                <a:ea typeface="ＭＳ Ｐゴシック" charset="0"/>
                <a:cs typeface="ＭＳ Ｐゴシック" charset="0"/>
              </a:rPr>
              <a:t>Challenge</a:t>
            </a: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pt-BR" dirty="0" err="1" smtClean="0">
                <a:latin typeface="Calibri" charset="0"/>
                <a:ea typeface="ＭＳ Ｐゴシック" charset="0"/>
                <a:cs typeface="ＭＳ Ｐゴシック" charset="0"/>
              </a:rPr>
              <a:t>can</a:t>
            </a:r>
            <a:r>
              <a:rPr lang="pt-BR" dirty="0" smtClean="0">
                <a:latin typeface="Calibri" charset="0"/>
                <a:ea typeface="ＭＳ Ｐゴシック" charset="0"/>
                <a:cs typeface="ＭＳ Ｐゴシック" charset="0"/>
              </a:rPr>
              <a:t> Brasil use </a:t>
            </a:r>
            <a:r>
              <a:rPr lang="pt-BR" dirty="0" err="1" smtClean="0">
                <a:latin typeface="Calibri" charset="0"/>
                <a:ea typeface="ＭＳ Ｐゴシック" charset="0"/>
                <a:cs typeface="ＭＳ Ｐゴシック" charset="0"/>
              </a:rPr>
              <a:t>space</a:t>
            </a:r>
            <a:r>
              <a:rPr lang="pt-BR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pt-BR" dirty="0" err="1">
                <a:latin typeface="Calibri" charset="0"/>
                <a:ea typeface="ＭＳ Ｐゴシック" charset="0"/>
                <a:cs typeface="ＭＳ Ｐゴシック" charset="0"/>
              </a:rPr>
              <a:t>technology</a:t>
            </a: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 for </a:t>
            </a:r>
            <a:r>
              <a:rPr lang="pt-BR" dirty="0" err="1">
                <a:latin typeface="Calibri" charset="0"/>
                <a:ea typeface="ＭＳ Ｐゴシック" charset="0"/>
                <a:cs typeface="ＭＳ Ｐゴシック" charset="0"/>
              </a:rPr>
              <a:t>sustainable</a:t>
            </a: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pt-BR" dirty="0" err="1" smtClean="0">
                <a:latin typeface="Calibri" charset="0"/>
                <a:ea typeface="ＭＳ Ｐゴシック" charset="0"/>
                <a:cs typeface="ＭＳ Ｐゴシック" charset="0"/>
              </a:rPr>
              <a:t>development</a:t>
            </a:r>
            <a:r>
              <a:rPr lang="pt-BR" dirty="0" smtClean="0">
                <a:latin typeface="Calibri" charset="0"/>
                <a:ea typeface="ＭＳ Ｐゴシック" charset="0"/>
                <a:cs typeface="ＭＳ Ｐゴシック" charset="0"/>
              </a:rPr>
              <a:t>? </a:t>
            </a:r>
            <a:endParaRPr lang="pt-B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8" name="Retângulo 6"/>
          <p:cNvSpPr>
            <a:spLocks noChangeArrowheads="1"/>
          </p:cNvSpPr>
          <p:nvPr/>
        </p:nvSpPr>
        <p:spPr bwMode="auto">
          <a:xfrm>
            <a:off x="1273175" y="5830888"/>
            <a:ext cx="7429500" cy="52387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Monitoring land change in Brazil by satellites</a:t>
            </a:r>
          </a:p>
        </p:txBody>
      </p:sp>
      <p:pic>
        <p:nvPicPr>
          <p:cNvPr id="65539" name="Imagem 9" descr="amazonia_desmatament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573338"/>
            <a:ext cx="45005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Imagem 10" descr="cbers3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387826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45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 </a:t>
            </a:r>
            <a:endParaRPr lang="en-US" dirty="0"/>
          </a:p>
        </p:txBody>
      </p:sp>
      <p:pic>
        <p:nvPicPr>
          <p:cNvPr id="3" name="Picture 2" descr="=BRASIL=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66" y="0"/>
            <a:ext cx="5734618" cy="6669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2996952"/>
            <a:ext cx="5400600" cy="954107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What is Brazil? 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What is it to be a Brazilian?</a:t>
            </a:r>
          </a:p>
        </p:txBody>
      </p:sp>
    </p:spTree>
    <p:extLst>
      <p:ext uri="{BB962C8B-B14F-4D97-AF65-F5344CB8AC3E}">
        <p14:creationId xmlns:p14="http://schemas.microsoft.com/office/powerpoint/2010/main" val="1077362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06680" cy="887760"/>
          </a:xfrm>
        </p:spPr>
        <p:txBody>
          <a:bodyPr/>
          <a:lstStyle/>
          <a:p>
            <a:r>
              <a:rPr lang="pt-BR" dirty="0" err="1" smtClean="0">
                <a:latin typeface="Calibri" charset="0"/>
              </a:rPr>
              <a:t>Challenge</a:t>
            </a:r>
            <a:r>
              <a:rPr lang="pt-BR" dirty="0" smtClean="0">
                <a:latin typeface="Calibri" charset="0"/>
              </a:rPr>
              <a:t>: </a:t>
            </a:r>
            <a:r>
              <a:rPr lang="pt-BR" dirty="0" err="1" smtClean="0">
                <a:latin typeface="Calibri" charset="0"/>
              </a:rPr>
              <a:t>can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Brazil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keep</a:t>
            </a:r>
            <a:r>
              <a:rPr lang="pt-BR" dirty="0" smtClean="0">
                <a:latin typeface="Calibri" charset="0"/>
              </a:rPr>
              <a:t> its </a:t>
            </a:r>
            <a:r>
              <a:rPr lang="pt-BR" dirty="0" err="1" smtClean="0">
                <a:latin typeface="Calibri" charset="0"/>
              </a:rPr>
              <a:t>few</a:t>
            </a:r>
            <a:r>
              <a:rPr lang="pt-BR" dirty="0" smtClean="0">
                <a:latin typeface="Calibri" charset="0"/>
              </a:rPr>
              <a:t> high-tech industries? </a:t>
            </a:r>
            <a:endParaRPr lang="pt-BR" dirty="0">
              <a:latin typeface="Calibri" charset="0"/>
            </a:endParaRPr>
          </a:p>
        </p:txBody>
      </p:sp>
      <p:sp>
        <p:nvSpPr>
          <p:cNvPr id="50179" name="Retângulo 5"/>
          <p:cNvSpPr>
            <a:spLocks noChangeArrowheads="1"/>
          </p:cNvSpPr>
          <p:nvPr/>
        </p:nvSpPr>
        <p:spPr bwMode="auto">
          <a:xfrm>
            <a:off x="1187624" y="5949280"/>
            <a:ext cx="7128792" cy="83099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EMBRAER: 4th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largest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plane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manufacturer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,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dependent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on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US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avionics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and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software</a:t>
            </a:r>
            <a:endParaRPr lang="pt-BR" sz="2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50180" name="Picture 2" descr="http://edsonrodrigues.files.wordpress.com/2009/03/800px-embraer_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50307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http://commerce.honeywell.com/wcsstore/B2BDirectMyAerospaceAssetStore/images/catalog/Embraer_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714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tângulo 5"/>
          <p:cNvSpPr>
            <a:spLocks noChangeArrowheads="1"/>
          </p:cNvSpPr>
          <p:nvPr/>
        </p:nvSpPr>
        <p:spPr bwMode="auto">
          <a:xfrm>
            <a:off x="857250" y="4643438"/>
            <a:ext cx="4071938" cy="4619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EMBRAER EMB-190</a:t>
            </a:r>
            <a:endParaRPr lang="pt-BR" sz="2400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  <p:sp>
        <p:nvSpPr>
          <p:cNvPr id="50183" name="Retângulo 5"/>
          <p:cNvSpPr>
            <a:spLocks noChangeArrowheads="1"/>
          </p:cNvSpPr>
          <p:nvPr/>
        </p:nvSpPr>
        <p:spPr bwMode="auto">
          <a:xfrm>
            <a:off x="6000750" y="4643438"/>
            <a:ext cx="3000375" cy="8302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EMB-190 avionics (Honeywell)</a:t>
            </a:r>
            <a:endParaRPr lang="pt-BR" sz="2400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8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Professors</a:t>
            </a:r>
            <a:r>
              <a:rPr lang="pt-BR" dirty="0" smtClean="0"/>
              <a:t> </a:t>
            </a:r>
            <a:r>
              <a:rPr lang="pt-BR" dirty="0" err="1" smtClean="0"/>
              <a:t>have</a:t>
            </a:r>
            <a:r>
              <a:rPr lang="pt-BR" dirty="0" smtClean="0"/>
              <a:t> </a:t>
            </a:r>
            <a:r>
              <a:rPr lang="pt-BR" dirty="0" err="1" smtClean="0"/>
              <a:t>ideas</a:t>
            </a:r>
            <a:r>
              <a:rPr lang="pt-BR" dirty="0" smtClean="0"/>
              <a:t>, </a:t>
            </a:r>
            <a:r>
              <a:rPr lang="pt-BR" dirty="0" err="1" smtClean="0"/>
              <a:t>often</a:t>
            </a:r>
            <a:r>
              <a:rPr lang="pt-BR" dirty="0" smtClean="0"/>
              <a:t> times </a:t>
            </a:r>
            <a:r>
              <a:rPr lang="pt-BR" dirty="0" err="1" smtClean="0"/>
              <a:t>because</a:t>
            </a:r>
            <a:r>
              <a:rPr lang="pt-BR" dirty="0" smtClean="0"/>
              <a:t> </a:t>
            </a:r>
            <a:r>
              <a:rPr lang="pt-BR" dirty="0" err="1" smtClean="0"/>
              <a:t>they</a:t>
            </a:r>
            <a:r>
              <a:rPr lang="pt-BR" dirty="0" smtClean="0"/>
              <a:t> </a:t>
            </a:r>
            <a:r>
              <a:rPr lang="pt-BR" dirty="0" err="1" smtClean="0"/>
              <a:t>love</a:t>
            </a:r>
            <a:r>
              <a:rPr lang="pt-BR" dirty="0" smtClean="0"/>
              <a:t> </a:t>
            </a:r>
            <a:r>
              <a:rPr lang="pt-BR" dirty="0" err="1" smtClean="0"/>
              <a:t>challenges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49741" y="1620564"/>
            <a:ext cx="7444519" cy="4472731"/>
            <a:chOff x="920552" y="1866378"/>
            <a:chExt cx="7621663" cy="422691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7" t="73497" r="7053" b="7371"/>
            <a:stretch/>
          </p:blipFill>
          <p:spPr bwMode="auto">
            <a:xfrm>
              <a:off x="920552" y="4870053"/>
              <a:ext cx="7621663" cy="12232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7" t="3029" r="7053" b="79350"/>
            <a:stretch/>
          </p:blipFill>
          <p:spPr bwMode="auto">
            <a:xfrm>
              <a:off x="920552" y="1866378"/>
              <a:ext cx="7621663" cy="11265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7" t="43249" r="7053" b="39955"/>
            <a:stretch/>
          </p:blipFill>
          <p:spPr bwMode="auto">
            <a:xfrm>
              <a:off x="920552" y="3787375"/>
              <a:ext cx="7621663" cy="10738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7" t="30952" r="7053" b="62715"/>
            <a:stretch/>
          </p:blipFill>
          <p:spPr bwMode="auto">
            <a:xfrm>
              <a:off x="920552" y="3201404"/>
              <a:ext cx="7621663" cy="4048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458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Then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academic</a:t>
            </a:r>
            <a:r>
              <a:rPr lang="pt-BR" dirty="0" smtClean="0"/>
              <a:t> </a:t>
            </a:r>
            <a:r>
              <a:rPr lang="pt-BR" dirty="0" err="1" smtClean="0"/>
              <a:t>idea</a:t>
            </a:r>
            <a:r>
              <a:rPr lang="pt-BR" dirty="0" smtClean="0"/>
              <a:t> </a:t>
            </a:r>
            <a:r>
              <a:rPr lang="pt-BR" dirty="0" err="1" smtClean="0"/>
              <a:t>may</a:t>
            </a:r>
            <a:r>
              <a:rPr lang="pt-BR" dirty="0" smtClean="0"/>
              <a:t> </a:t>
            </a:r>
            <a:r>
              <a:rPr lang="pt-BR" dirty="0" err="1" smtClean="0"/>
              <a:t>develop</a:t>
            </a:r>
            <a:r>
              <a:rPr lang="pt-BR" dirty="0" smtClean="0"/>
              <a:t> </a:t>
            </a:r>
            <a:r>
              <a:rPr lang="pt-BR" dirty="0" err="1" smtClean="0"/>
              <a:t>into</a:t>
            </a:r>
            <a:r>
              <a:rPr lang="pt-BR" dirty="0" smtClean="0"/>
              <a:t> na </a:t>
            </a:r>
            <a:r>
              <a:rPr lang="pt-BR" dirty="0" err="1" smtClean="0"/>
              <a:t>application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6847142" cy="4168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93" y="1600200"/>
            <a:ext cx="21277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4"/>
          <p:cNvSpPr/>
          <p:nvPr/>
        </p:nvSpPr>
        <p:spPr>
          <a:xfrm>
            <a:off x="467544" y="648624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</a:t>
            </a:r>
          </a:p>
        </p:txBody>
      </p:sp>
    </p:spTree>
    <p:extLst>
      <p:ext uri="{BB962C8B-B14F-4D97-AF65-F5344CB8AC3E}">
        <p14:creationId xmlns:p14="http://schemas.microsoft.com/office/powerpoint/2010/main" val="313943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 lang="pt-BR" smtClean="0"/>
              <a:t>Result</a:t>
            </a:r>
            <a:r>
              <a:rPr dirty="0" lang="pt-BR" smtClean="0"/>
              <a:t>: Embraer-FAPESP-USP Center for </a:t>
            </a:r>
            <a:r>
              <a:rPr dirty="0" err="1" lang="pt-BR" smtClean="0"/>
              <a:t>Aircraft</a:t>
            </a:r>
            <a:r>
              <a:rPr dirty="0" lang="pt-BR" smtClean="0"/>
              <a:t> </a:t>
            </a:r>
            <a:r>
              <a:rPr dirty="0" err="1" lang="pt-BR" smtClean="0"/>
              <a:t>Comfort</a:t>
            </a:r>
            <a:r>
              <a:rPr dirty="0" lang="pt-BR" smtClean="0"/>
              <a:t> </a:t>
            </a:r>
            <a:r>
              <a:rPr dirty="0" err="1" lang="pt-BR" smtClean="0"/>
              <a:t>Engineering</a:t>
            </a:r>
            <a:endParaRPr dirty="0"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047052" cy="25202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 r="17"/>
          <a:stretch>
            <a:fillRect/>
          </a:stretch>
        </p:blipFill>
        <p:spPr>
          <a:xfrm>
            <a:off x="3851920" y="1556792"/>
            <a:ext cx="2701872" cy="2304256"/>
          </a:xfrm>
          <a:prstGeom prst="rect">
            <a:avLst/>
          </a:prstGeom>
        </p:spPr>
      </p:pic>
      <p:pic>
        <p:nvPicPr>
          <p:cNvPr descr="0453.jpg" id="9" name="Imagem 8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6499599" y="1700808"/>
            <a:ext cx="2279140" cy="3717032"/>
          </a:xfrm>
          <a:prstGeom prst="rect">
            <a:avLst/>
          </a:prstGeom>
        </p:spPr>
      </p:pic>
      <p:pic>
        <p:nvPicPr>
          <p:cNvPr descr="simear_ifisal_02_75_12_10.png" id="11" name="Imagem 10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517396" y="4077072"/>
            <a:ext cx="5506498" cy="2187304"/>
          </a:xfrm>
          <a:prstGeom prst="rect">
            <a:avLst/>
          </a:prstGeom>
        </p:spPr>
      </p:pic>
      <p:sp>
        <p:nvSpPr>
          <p:cNvPr id="10" name="Retângulo 4"/>
          <p:cNvSpPr/>
          <p:nvPr/>
        </p:nvSpPr>
        <p:spPr>
          <a:xfrm>
            <a:off x="467544" y="648624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dirty="0" lang="en-US" smtClean="0">
                <a:solidFill>
                  <a:schemeClr val="bg2">
                    <a:lumMod val="75000"/>
                  </a:schemeClr>
                </a:solidFill>
                <a:latin charset="0" pitchFamily="34" typeface="Calibri"/>
                <a:ea typeface="+mn-ea"/>
                <a:cs charset="0" pitchFamily="34" typeface="Calibri"/>
              </a:rPr>
              <a:t>source</a:t>
            </a:r>
            <a:r>
              <a:rPr dirty="0" lang="en-US" smtClean="0">
                <a:solidFill>
                  <a:schemeClr val="bg2">
                    <a:lumMod val="75000"/>
                  </a:schemeClr>
                </a:solidFill>
                <a:latin charset="0" pitchFamily="34" typeface="Calibri"/>
                <a:ea typeface="+mn-ea"/>
                <a:cs charset="0" pitchFamily="34" typeface="Calibri"/>
              </a:rPr>
              <a:t>: </a:t>
            </a:r>
            <a:r>
              <a:rPr dirty="0" lang="en-US">
                <a:solidFill>
                  <a:schemeClr val="bg2">
                    <a:lumMod val="75000"/>
                  </a:schemeClr>
                </a:solidFill>
                <a:latin charset="0" pitchFamily="34" typeface="Calibri"/>
                <a:ea typeface="+mn-ea"/>
                <a:cs charset="0" pitchFamily="34" typeface="Calibri"/>
              </a:rPr>
              <a:t>CH </a:t>
            </a:r>
            <a:r>
              <a:rPr dirty="0" err="1" lang="en-US">
                <a:solidFill>
                  <a:schemeClr val="bg2">
                    <a:lumMod val="75000"/>
                  </a:schemeClr>
                </a:solidFill>
                <a:latin charset="0" pitchFamily="34" typeface="Calibri"/>
                <a:ea typeface="+mn-ea"/>
                <a:cs charset="0" pitchFamily="34" typeface="Calibri"/>
              </a:rPr>
              <a:t>Brito</a:t>
            </a:r>
            <a:r>
              <a:rPr dirty="0" lang="en-US">
                <a:solidFill>
                  <a:schemeClr val="bg2">
                    <a:lumMod val="75000"/>
                  </a:schemeClr>
                </a:solidFill>
                <a:latin charset="0" pitchFamily="34" typeface="Calibri"/>
                <a:ea typeface="+mn-ea"/>
                <a:cs charset="0" pitchFamily="34" typeface="Calibri"/>
              </a:rPr>
              <a:t> Cruz (FAPESP)</a:t>
            </a:r>
          </a:p>
        </p:txBody>
      </p:sp>
    </p:spTree>
    <p:extLst>
      <p:ext uri="{BB962C8B-B14F-4D97-AF65-F5344CB8AC3E}">
        <p14:creationId xmlns:p14="http://schemas.microsoft.com/office/powerpoint/2010/main" val="2539938201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Calibri" charset="0"/>
              </a:rPr>
              <a:t>Challenge</a:t>
            </a:r>
            <a:r>
              <a:rPr lang="pt-BR" dirty="0" smtClean="0">
                <a:latin typeface="Calibri" charset="0"/>
              </a:rPr>
              <a:t>: ?</a:t>
            </a:r>
            <a:endParaRPr lang="pt-BR" dirty="0">
              <a:latin typeface="Calibri" charset="0"/>
            </a:endParaRPr>
          </a:p>
        </p:txBody>
      </p:sp>
      <p:sp>
        <p:nvSpPr>
          <p:cNvPr id="51202" name="Retângulo 5"/>
          <p:cNvSpPr>
            <a:spLocks noChangeArrowheads="1"/>
          </p:cNvSpPr>
          <p:nvPr/>
        </p:nvSpPr>
        <p:spPr bwMode="auto">
          <a:xfrm>
            <a:off x="857250" y="1143000"/>
            <a:ext cx="7715250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Oil production: low technology (OECD)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3" name="Retângulo 5"/>
          <p:cNvSpPr>
            <a:spLocks noChangeArrowheads="1"/>
          </p:cNvSpPr>
          <p:nvPr/>
        </p:nvSpPr>
        <p:spPr bwMode="auto">
          <a:xfrm>
            <a:off x="500063" y="4857750"/>
            <a:ext cx="4071937" cy="4000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>
                <a:solidFill>
                  <a:srgbClr val="000066"/>
                </a:solidFill>
                <a:latin typeface="Calibri" charset="0"/>
                <a:cs typeface="Calibri" charset="0"/>
              </a:rPr>
              <a:t>Offshore platform</a:t>
            </a:r>
            <a:endParaRPr lang="pt-BR" sz="2000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4" name="Retângulo 5"/>
          <p:cNvSpPr>
            <a:spLocks noChangeArrowheads="1"/>
          </p:cNvSpPr>
          <p:nvPr/>
        </p:nvSpPr>
        <p:spPr bwMode="auto">
          <a:xfrm>
            <a:off x="893763" y="6027738"/>
            <a:ext cx="8047037" cy="7477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7200" bIns="18720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What will be the effects of the pre-salt on Brazilian economy?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5" name="Retângulo 5"/>
          <p:cNvSpPr>
            <a:spLocks noChangeArrowheads="1"/>
          </p:cNvSpPr>
          <p:nvPr/>
        </p:nvSpPr>
        <p:spPr bwMode="auto">
          <a:xfrm>
            <a:off x="5000625" y="4857750"/>
            <a:ext cx="3929063" cy="4000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>
                <a:solidFill>
                  <a:srgbClr val="000066"/>
                </a:solidFill>
                <a:latin typeface="Calibri" charset="0"/>
                <a:cs typeface="Calibri" charset="0"/>
              </a:rPr>
              <a:t>Brazilian oil exports</a:t>
            </a:r>
            <a:endParaRPr lang="pt-BR" sz="20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06" name="Picture 16" descr="http://www.economiabr.defesabr.com/Eco/Plataforma_Petroleo2(Agencia_Petrobra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857375"/>
            <a:ext cx="433387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8" descr="http://www.tendenciasemercado.com.br/wp-content/uploads/2010/03/petr%C3%B3leo-bar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000250"/>
            <a:ext cx="31051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7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0999"/>
            <a:ext cx="8153400" cy="865375"/>
          </a:xfrm>
        </p:spPr>
        <p:txBody>
          <a:bodyPr/>
          <a:lstStyle/>
          <a:p>
            <a:r>
              <a:rPr lang="pt-BR" dirty="0" err="1" smtClean="0">
                <a:latin typeface="Calibri" charset="0"/>
              </a:rPr>
              <a:t>Interdisciplinary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research</a:t>
            </a:r>
            <a:r>
              <a:rPr lang="pt-BR" dirty="0" smtClean="0">
                <a:latin typeface="Calibri" charset="0"/>
              </a:rPr>
              <a:t>: </a:t>
            </a:r>
            <a:r>
              <a:rPr lang="pt-BR" dirty="0" err="1" smtClean="0">
                <a:latin typeface="Calibri" charset="0"/>
              </a:rPr>
              <a:t>hallmark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of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Brazil</a:t>
            </a:r>
            <a:r>
              <a:rPr lang="pt-BR" dirty="0" err="1" smtClean="0">
                <a:latin typeface="Calibri" charset="0"/>
              </a:rPr>
              <a:t>’s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international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cooperation</a:t>
            </a:r>
            <a:r>
              <a:rPr lang="pt-BR" dirty="0" smtClean="0">
                <a:latin typeface="Calibri" charset="0"/>
              </a:rPr>
              <a:t>?  </a:t>
            </a:r>
            <a:endParaRPr lang="en-US" dirty="0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5184" y="1764845"/>
            <a:ext cx="8268530" cy="3653821"/>
            <a:chOff x="585184" y="1764846"/>
            <a:chExt cx="8462962" cy="3600450"/>
          </a:xfrm>
        </p:grpSpPr>
        <p:sp>
          <p:nvSpPr>
            <p:cNvPr id="11268" name="AutoShape 5"/>
            <p:cNvSpPr>
              <a:spLocks noChangeArrowheads="1"/>
            </p:cNvSpPr>
            <p:nvPr/>
          </p:nvSpPr>
          <p:spPr bwMode="auto">
            <a:xfrm flipH="1">
              <a:off x="585184" y="2031546"/>
              <a:ext cx="2254250" cy="1606550"/>
            </a:xfrm>
            <a:prstGeom prst="cloudCallout">
              <a:avLst>
                <a:gd name="adj1" fmla="val -47324"/>
                <a:gd name="adj2" fmla="val 292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69" name="Picture 6" descr="PE01561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134" y="3031671"/>
              <a:ext cx="3529012" cy="227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AutoShape 7"/>
            <p:cNvSpPr>
              <a:spLocks noChangeArrowheads="1"/>
            </p:cNvSpPr>
            <p:nvPr/>
          </p:nvSpPr>
          <p:spPr bwMode="auto">
            <a:xfrm>
              <a:off x="6306534" y="3453946"/>
              <a:ext cx="2741612" cy="1911350"/>
            </a:xfrm>
            <a:prstGeom prst="cloudCallout">
              <a:avLst>
                <a:gd name="adj1" fmla="val -82310"/>
                <a:gd name="adj2" fmla="val -637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71" name="Picture 8" descr="npo000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346" y="2395084"/>
              <a:ext cx="1111250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9" descr="npo00000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684" y="2877684"/>
              <a:ext cx="10239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6420834" y="2614159"/>
              <a:ext cx="12938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pt-BR">
                  <a:latin typeface="Times New Roman" charset="0"/>
                </a:rPr>
                <a:t>If (... ? ) then 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274" name="AutoShape 11"/>
            <p:cNvSpPr>
              <a:spLocks noChangeArrowheads="1"/>
            </p:cNvSpPr>
            <p:nvPr/>
          </p:nvSpPr>
          <p:spPr bwMode="auto">
            <a:xfrm>
              <a:off x="5417534" y="2222046"/>
              <a:ext cx="2876550" cy="1047750"/>
            </a:xfrm>
            <a:prstGeom prst="cloudCallout">
              <a:avLst>
                <a:gd name="adj1" fmla="val -75495"/>
                <a:gd name="adj2" fmla="val -969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75" name="Object 12" descr="npo00000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321" y="3684134"/>
              <a:ext cx="1435100" cy="117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13" descr="BD04972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296" y="2255384"/>
              <a:ext cx="1044575" cy="7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4" descr="BD05545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321" y="2637971"/>
              <a:ext cx="822325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AutoShape 15"/>
            <p:cNvSpPr>
              <a:spLocks noChangeArrowheads="1"/>
            </p:cNvSpPr>
            <p:nvPr/>
          </p:nvSpPr>
          <p:spPr bwMode="auto">
            <a:xfrm>
              <a:off x="2928334" y="1764846"/>
              <a:ext cx="2279650" cy="1009650"/>
            </a:xfrm>
            <a:prstGeom prst="cloudCallout">
              <a:avLst>
                <a:gd name="adj1" fmla="val -24792"/>
                <a:gd name="adj2" fmla="val 3207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79" name="Picture 16" descr="npo00000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84" y="1982334"/>
              <a:ext cx="8255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17" descr="npo0000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384" y="1850571"/>
              <a:ext cx="528637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tângulo 18"/>
          <p:cNvSpPr/>
          <p:nvPr/>
        </p:nvSpPr>
        <p:spPr>
          <a:xfrm>
            <a:off x="741128" y="6091161"/>
            <a:ext cx="7843889" cy="523220"/>
          </a:xfrm>
          <a:prstGeom prst="rect">
            <a:avLst/>
          </a:prstGeom>
          <a:solidFill>
            <a:srgbClr val="D6D6EB"/>
          </a:solidFill>
        </p:spPr>
        <p:txBody>
          <a:bodyPr wrap="none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3F"/>
                </a:solidFill>
                <a:latin typeface="Calibri" charset="0"/>
                <a:cs typeface="Calibri" charset="0"/>
              </a:rPr>
              <a:t>Can we develop barrier-breaking research agendas?</a:t>
            </a:r>
            <a:endParaRPr lang="en-US" sz="2800" dirty="0">
              <a:solidFill>
                <a:srgbClr val="00003F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95906" y="1693334"/>
            <a:ext cx="8466666" cy="40398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3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en-US" dirty="0" smtClean="0"/>
              <a:t>What does it mean to be a </a:t>
            </a:r>
            <a:r>
              <a:rPr lang="en-US" dirty="0" smtClean="0"/>
              <a:t>“neglected disease”?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8270542" cy="4358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11906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source</a:t>
            </a:r>
            <a:r>
              <a:rPr lang="pt-BR" sz="16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</a:t>
            </a:r>
            <a:r>
              <a:rPr lang="pt-BR" sz="1600" b="1" dirty="0">
                <a:solidFill>
                  <a:srgbClr val="000066"/>
                </a:solidFill>
                <a:latin typeface="Calibri" charset="0"/>
                <a:cs typeface="Calibri" charset="0"/>
              </a:rPr>
              <a:t>ISI </a:t>
            </a:r>
            <a:endParaRPr lang="en-US" sz="1600" b="1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1115616" y="5877272"/>
            <a:ext cx="7429500" cy="52387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Poor</a:t>
            </a:r>
            <a:r>
              <a:rPr lang="pt-BR" sz="2800" dirty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man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’s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diseases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are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not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hot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scientific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topics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!</a:t>
            </a:r>
            <a:endParaRPr lang="pt-BR" sz="28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966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3400" cy="904875"/>
          </a:xfrm>
        </p:spPr>
        <p:txBody>
          <a:bodyPr/>
          <a:lstStyle/>
          <a:p>
            <a:r>
              <a:rPr lang="pt-BR" dirty="0" err="1" smtClean="0">
                <a:latin typeface="Calibri" charset="0"/>
              </a:rPr>
              <a:t>From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Prebisch’s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paradox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to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Capricon</a:t>
            </a:r>
            <a:r>
              <a:rPr lang="pt-BR" dirty="0" smtClean="0">
                <a:latin typeface="Calibri" charset="0"/>
              </a:rPr>
              <a:t> triangule</a:t>
            </a:r>
            <a:endParaRPr lang="pt-BR" dirty="0">
              <a:latin typeface="Calibri" charset="0"/>
            </a:endParaRPr>
          </a:p>
        </p:txBody>
      </p:sp>
      <p:pic>
        <p:nvPicPr>
          <p:cNvPr id="58370" name="Picture 2" descr="http://4.bp.blogspot.com/_9Xlu1srvmdw/Sja602qQ5xI/AAAAAAAAAjo/gU18bsb9QPg/s320/SBI%252025_p8_chag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30511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D: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48577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500438"/>
            <a:ext cx="51450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572375" y="3357563"/>
            <a:ext cx="1571625" cy="41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Carlos Chagas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8374" name="Retângulo 5"/>
          <p:cNvSpPr>
            <a:spLocks noChangeArrowheads="1"/>
          </p:cNvSpPr>
          <p:nvPr/>
        </p:nvSpPr>
        <p:spPr bwMode="auto">
          <a:xfrm>
            <a:off x="611560" y="5949280"/>
            <a:ext cx="8286750" cy="52322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When</a:t>
            </a:r>
            <a:r>
              <a:rPr lang="pt-BR" sz="28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will</a:t>
            </a:r>
            <a:r>
              <a:rPr lang="pt-BR" sz="28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our</a:t>
            </a:r>
            <a:r>
              <a:rPr lang="pt-BR" sz="28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S&amp;T </a:t>
            </a:r>
            <a:r>
              <a:rPr lang="pt-BR" sz="28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policy</a:t>
            </a:r>
            <a:r>
              <a:rPr lang="pt-BR" sz="28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reflect</a:t>
            </a:r>
            <a:r>
              <a:rPr lang="pt-BR" sz="28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our</a:t>
            </a:r>
            <a:r>
              <a:rPr lang="pt-BR" sz="28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destiny</a:t>
            </a:r>
            <a:r>
              <a:rPr lang="pt-BR" sz="28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?</a:t>
            </a:r>
            <a:endParaRPr lang="pt-BR" sz="2800" b="1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Calibri" charset="0"/>
              </a:rPr>
              <a:t>How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can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you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make</a:t>
            </a:r>
            <a:r>
              <a:rPr lang="pt-BR" dirty="0" smtClean="0">
                <a:latin typeface="Calibri" charset="0"/>
              </a:rPr>
              <a:t> a </a:t>
            </a:r>
            <a:r>
              <a:rPr lang="pt-BR" dirty="0" err="1" smtClean="0">
                <a:latin typeface="Calibri" charset="0"/>
              </a:rPr>
              <a:t>difference</a:t>
            </a:r>
            <a:r>
              <a:rPr lang="pt-BR" dirty="0" smtClean="0">
                <a:latin typeface="Calibri" charset="0"/>
              </a:rPr>
              <a:t> as a </a:t>
            </a:r>
            <a:r>
              <a:rPr lang="pt-BR" dirty="0" err="1" smtClean="0">
                <a:latin typeface="Calibri" charset="0"/>
              </a:rPr>
              <a:t>Brazilian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scientist</a:t>
            </a:r>
            <a:r>
              <a:rPr lang="pt-BR" dirty="0" smtClean="0">
                <a:latin typeface="Calibri" charset="0"/>
              </a:rPr>
              <a:t>?</a:t>
            </a:r>
            <a:endParaRPr lang="pt-BR" dirty="0">
              <a:latin typeface="Calibri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08104" y="5229200"/>
            <a:ext cx="3071813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000" dirty="0" err="1" smtClean="0">
                <a:solidFill>
                  <a:srgbClr val="003366"/>
                </a:solidFill>
                <a:latin typeface="Calibri" charset="0"/>
              </a:rPr>
              <a:t>Or</a:t>
            </a:r>
            <a:r>
              <a:rPr lang="pt-BR" sz="2000" dirty="0" smtClean="0">
                <a:solidFill>
                  <a:srgbClr val="003366"/>
                </a:solidFill>
                <a:latin typeface="Calibri" charset="0"/>
              </a:rPr>
              <a:t> </a:t>
            </a:r>
            <a:r>
              <a:rPr lang="pt-BR" sz="2000" dirty="0" err="1" smtClean="0">
                <a:solidFill>
                  <a:srgbClr val="003366"/>
                </a:solidFill>
                <a:latin typeface="Calibri" charset="0"/>
              </a:rPr>
              <a:t>would</a:t>
            </a:r>
            <a:r>
              <a:rPr lang="pt-BR" sz="2000" dirty="0" smtClean="0">
                <a:solidFill>
                  <a:srgbClr val="003366"/>
                </a:solidFill>
                <a:latin typeface="Calibri" charset="0"/>
              </a:rPr>
              <a:t> </a:t>
            </a:r>
            <a:r>
              <a:rPr lang="pt-BR" sz="2000" dirty="0" err="1" smtClean="0">
                <a:solidFill>
                  <a:srgbClr val="003366"/>
                </a:solidFill>
                <a:latin typeface="Calibri" charset="0"/>
              </a:rPr>
              <a:t>you</a:t>
            </a:r>
            <a:r>
              <a:rPr lang="pt-BR" sz="2000" dirty="0" smtClean="0">
                <a:solidFill>
                  <a:srgbClr val="003366"/>
                </a:solidFill>
                <a:latin typeface="Calibri" charset="0"/>
              </a:rPr>
              <a:t> </a:t>
            </a:r>
            <a:r>
              <a:rPr lang="pt-BR" sz="2000" dirty="0" err="1" smtClean="0">
                <a:solidFill>
                  <a:srgbClr val="003366"/>
                </a:solidFill>
                <a:latin typeface="Calibri" charset="0"/>
              </a:rPr>
              <a:t>rather</a:t>
            </a:r>
            <a:r>
              <a:rPr lang="pt-BR" sz="2000" dirty="0" smtClean="0">
                <a:solidFill>
                  <a:srgbClr val="003366"/>
                </a:solidFill>
                <a:latin typeface="Calibri" charset="0"/>
              </a:rPr>
              <a:t> </a:t>
            </a:r>
            <a:r>
              <a:rPr lang="pt-BR" sz="2000" dirty="0" err="1" smtClean="0">
                <a:solidFill>
                  <a:srgbClr val="003366"/>
                </a:solidFill>
                <a:latin typeface="Calibri" charset="0"/>
              </a:rPr>
              <a:t>be</a:t>
            </a:r>
            <a:r>
              <a:rPr lang="pt-BR" sz="2000" dirty="0" smtClean="0">
                <a:solidFill>
                  <a:srgbClr val="003366"/>
                </a:solidFill>
                <a:latin typeface="Calibri" charset="0"/>
              </a:rPr>
              <a:t> </a:t>
            </a:r>
            <a:r>
              <a:rPr lang="pt-BR" sz="2000" dirty="0" err="1" smtClean="0">
                <a:solidFill>
                  <a:srgbClr val="003366"/>
                </a:solidFill>
                <a:latin typeface="Calibri" charset="0"/>
              </a:rPr>
              <a:t>one</a:t>
            </a:r>
            <a:r>
              <a:rPr lang="pt-BR" sz="2000" dirty="0" smtClean="0">
                <a:solidFill>
                  <a:srgbClr val="003366"/>
                </a:solidFill>
                <a:latin typeface="Calibri" charset="0"/>
              </a:rPr>
              <a:t> more in </a:t>
            </a:r>
            <a:r>
              <a:rPr lang="pt-BR" sz="2000" dirty="0" err="1" smtClean="0">
                <a:solidFill>
                  <a:srgbClr val="003366"/>
                </a:solidFill>
                <a:latin typeface="Calibri" charset="0"/>
              </a:rPr>
              <a:t>the</a:t>
            </a:r>
            <a:r>
              <a:rPr lang="pt-BR" sz="2000" dirty="0" smtClean="0">
                <a:solidFill>
                  <a:srgbClr val="003366"/>
                </a:solidFill>
                <a:latin typeface="Calibri" charset="0"/>
              </a:rPr>
              <a:t> </a:t>
            </a:r>
            <a:r>
              <a:rPr lang="pt-BR" sz="2000" dirty="0" err="1" smtClean="0">
                <a:solidFill>
                  <a:srgbClr val="003366"/>
                </a:solidFill>
                <a:latin typeface="Calibri" charset="0"/>
              </a:rPr>
              <a:t>crowd</a:t>
            </a:r>
            <a:r>
              <a:rPr lang="pt-BR" sz="2000" dirty="0" smtClean="0">
                <a:solidFill>
                  <a:srgbClr val="003366"/>
                </a:solidFill>
                <a:latin typeface="Calibri" charset="0"/>
              </a:rPr>
              <a:t>?  </a:t>
            </a:r>
            <a:endParaRPr lang="pt-BR" sz="2000" dirty="0">
              <a:solidFill>
                <a:srgbClr val="003366"/>
              </a:solidFill>
              <a:latin typeface="Calibri" charset="0"/>
            </a:endParaRPr>
          </a:p>
        </p:txBody>
      </p:sp>
      <p:pic>
        <p:nvPicPr>
          <p:cNvPr id="37893" name="Picture 2" descr="http://ngm.nationalgeographic.com/wallpaper/img/2008/07/july08-05-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720580" cy="36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bonobo at Lola ya Bono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474913" cy="364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3568" y="5301208"/>
            <a:ext cx="288032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000" dirty="0" err="1" smtClean="0">
                <a:solidFill>
                  <a:srgbClr val="740000"/>
                </a:solidFill>
                <a:latin typeface="Calibri" charset="0"/>
              </a:rPr>
              <a:t>Follow</a:t>
            </a:r>
            <a:r>
              <a:rPr lang="pt-BR" sz="2000" dirty="0" smtClean="0">
                <a:solidFill>
                  <a:srgbClr val="740000"/>
                </a:solidFill>
                <a:latin typeface="Calibri" charset="0"/>
              </a:rPr>
              <a:t> </a:t>
            </a:r>
            <a:r>
              <a:rPr lang="pt-BR" sz="2000" dirty="0" err="1" smtClean="0">
                <a:solidFill>
                  <a:srgbClr val="740000"/>
                </a:solidFill>
                <a:latin typeface="Calibri" charset="0"/>
              </a:rPr>
              <a:t>your</a:t>
            </a:r>
            <a:r>
              <a:rPr lang="pt-BR" sz="2000" dirty="0" smtClean="0">
                <a:solidFill>
                  <a:srgbClr val="740000"/>
                </a:solidFill>
                <a:latin typeface="Calibri" charset="0"/>
              </a:rPr>
              <a:t> </a:t>
            </a:r>
            <a:r>
              <a:rPr lang="pt-BR" sz="2000" dirty="0" err="1" smtClean="0">
                <a:solidFill>
                  <a:srgbClr val="740000"/>
                </a:solidFill>
                <a:latin typeface="Calibri" charset="0"/>
              </a:rPr>
              <a:t>own</a:t>
            </a:r>
            <a:r>
              <a:rPr lang="pt-BR" sz="2000" dirty="0" smtClean="0">
                <a:solidFill>
                  <a:srgbClr val="740000"/>
                </a:solidFill>
                <a:latin typeface="Calibri" charset="0"/>
              </a:rPr>
              <a:t> agenda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000" dirty="0" smtClean="0">
                <a:solidFill>
                  <a:srgbClr val="740000"/>
                </a:solidFill>
                <a:latin typeface="Calibri" charset="0"/>
              </a:rPr>
              <a:t>Look </a:t>
            </a:r>
            <a:r>
              <a:rPr lang="pt-BR" sz="2000" dirty="0" err="1" smtClean="0">
                <a:solidFill>
                  <a:srgbClr val="740000"/>
                </a:solidFill>
                <a:latin typeface="Calibri" charset="0"/>
              </a:rPr>
              <a:t>to</a:t>
            </a:r>
            <a:r>
              <a:rPr lang="pt-BR" sz="2000" dirty="0" smtClean="0">
                <a:solidFill>
                  <a:srgbClr val="740000"/>
                </a:solidFill>
                <a:latin typeface="Calibri" charset="0"/>
              </a:rPr>
              <a:t> </a:t>
            </a:r>
            <a:r>
              <a:rPr lang="pt-BR" sz="2000" dirty="0" err="1" smtClean="0">
                <a:solidFill>
                  <a:srgbClr val="740000"/>
                </a:solidFill>
                <a:latin typeface="Calibri" charset="0"/>
              </a:rPr>
              <a:t>the</a:t>
            </a:r>
            <a:r>
              <a:rPr lang="pt-BR" sz="2000" dirty="0" smtClean="0">
                <a:solidFill>
                  <a:srgbClr val="740000"/>
                </a:solidFill>
                <a:latin typeface="Calibri" charset="0"/>
              </a:rPr>
              <a:t> future</a:t>
            </a:r>
            <a:endParaRPr lang="pt-BR" sz="2000" dirty="0">
              <a:solidFill>
                <a:srgbClr val="74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3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5657671"/>
            <a:ext cx="194421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Daiane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dos Santos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40% African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40%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European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20% Amerindian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2"/>
            <a:ext cx="1676828" cy="2457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6772"/>
            <a:ext cx="1872208" cy="247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60648"/>
            <a:ext cx="2349437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2924944"/>
            <a:ext cx="1853952" cy="278092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2996952"/>
            <a:ext cx="1944216" cy="259228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004048" y="5657671"/>
            <a:ext cx="23762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Neguinho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Beija-Flor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32% African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57%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European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1% Amerindian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9712" y="2276872"/>
            <a:ext cx="5688632" cy="584776"/>
          </a:xfrm>
          <a:prstGeom prst="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“Die </a:t>
            </a:r>
            <a:r>
              <a:rPr lang="en-US" sz="32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brasilianische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melange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”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95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Oval 2"/>
          <p:cNvSpPr>
            <a:spLocks noChangeArrowheads="1"/>
          </p:cNvSpPr>
          <p:nvPr/>
        </p:nvSpPr>
        <p:spPr bwMode="auto">
          <a:xfrm>
            <a:off x="1490663" y="1428750"/>
            <a:ext cx="4105275" cy="3319463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5500" b="1">
              <a:solidFill>
                <a:srgbClr val="3333CC"/>
              </a:solidFill>
              <a:effectLst/>
              <a:cs typeface="Arial" charset="0"/>
            </a:endParaRPr>
          </a:p>
        </p:txBody>
      </p:sp>
      <p:sp>
        <p:nvSpPr>
          <p:cNvPr id="420867" name="Oval 3"/>
          <p:cNvSpPr>
            <a:spLocks noChangeArrowheads="1"/>
          </p:cNvSpPr>
          <p:nvPr/>
        </p:nvSpPr>
        <p:spPr bwMode="auto">
          <a:xfrm>
            <a:off x="3794125" y="1428750"/>
            <a:ext cx="4105275" cy="3319463"/>
          </a:xfrm>
          <a:prstGeom prst="ellipse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5500" b="1">
              <a:solidFill>
                <a:srgbClr val="3333CC"/>
              </a:solidFill>
              <a:effectLst/>
              <a:cs typeface="Arial" charset="0"/>
            </a:endParaRPr>
          </a:p>
        </p:txBody>
      </p:sp>
      <p:sp>
        <p:nvSpPr>
          <p:cNvPr id="420868" name="Oval 4"/>
          <p:cNvSpPr>
            <a:spLocks noChangeArrowheads="1"/>
          </p:cNvSpPr>
          <p:nvPr/>
        </p:nvSpPr>
        <p:spPr bwMode="auto">
          <a:xfrm>
            <a:off x="2627313" y="2708275"/>
            <a:ext cx="4249737" cy="3384550"/>
          </a:xfrm>
          <a:prstGeom prst="ellipse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5500" b="1">
              <a:solidFill>
                <a:srgbClr val="3333CC"/>
              </a:solidFill>
              <a:effectLst/>
              <a:cs typeface="Arial" charset="0"/>
            </a:endParaRPr>
          </a:p>
        </p:txBody>
      </p:sp>
      <p:pic>
        <p:nvPicPr>
          <p:cNvPr id="420869" name="Picture 5" descr="Flag of Chin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897313"/>
            <a:ext cx="385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70" name="Picture 6" descr="Flag of United Stat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240088"/>
            <a:ext cx="38576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71" name="Picture 7" descr="Flag of Brazi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533775"/>
            <a:ext cx="3857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72" name="Picture 8" descr="Flag of Russi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2867025"/>
            <a:ext cx="385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73" name="Picture 9" descr="Flag of Japan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306888"/>
            <a:ext cx="385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74" name="Picture 10" descr="Flag of Mexic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3943350"/>
            <a:ext cx="38576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75" name="Picture 11" descr="Flag of India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3443288"/>
            <a:ext cx="385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76" name="Picture 12" descr="Flag of Italy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5675313"/>
            <a:ext cx="385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77" name="Picture 13" descr="Flag of Bangladesh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795588"/>
            <a:ext cx="3857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78" name="Picture 14" descr="Flag of Pakista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332163"/>
            <a:ext cx="385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79" name="Picture 15" descr="Flag of Nigeria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2295525"/>
            <a:ext cx="38576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80" name="Picture 16" descr="Flag of United Kingdom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4819650"/>
            <a:ext cx="38576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81" name="Picture 17" descr="Flag of France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81525"/>
            <a:ext cx="385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82" name="Picture 18" descr="Flag of Germany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5170488"/>
            <a:ext cx="3857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83" name="Picture 19" descr="Flag of Korea, South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5243513"/>
            <a:ext cx="385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84" name="Picture 20" descr="Flag of Netherlands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5540375"/>
            <a:ext cx="385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85" name="Picture 21" descr="Flag of Spain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4811713"/>
            <a:ext cx="385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86" name="Picture 22" descr="Flag of Canada">
            <a:hlinkClick r:id="rId37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865563"/>
            <a:ext cx="3857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87" name="Picture 23" descr="Flag of Australia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4306888"/>
            <a:ext cx="3857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88" name="Picture 24" descr="Flag of Indonesia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787525"/>
            <a:ext cx="385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89" name="Text Box 25"/>
          <p:cNvSpPr txBox="1">
            <a:spLocks noChangeArrowheads="1"/>
          </p:cNvSpPr>
          <p:nvPr/>
        </p:nvSpPr>
        <p:spPr bwMode="auto">
          <a:xfrm>
            <a:off x="2700338" y="4259263"/>
            <a:ext cx="835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Australia</a:t>
            </a:r>
          </a:p>
        </p:txBody>
      </p:sp>
      <p:sp>
        <p:nvSpPr>
          <p:cNvPr id="420890" name="Text Box 26"/>
          <p:cNvSpPr txBox="1">
            <a:spLocks noChangeArrowheads="1"/>
          </p:cNvSpPr>
          <p:nvPr/>
        </p:nvSpPr>
        <p:spPr bwMode="auto">
          <a:xfrm>
            <a:off x="2744788" y="3822700"/>
            <a:ext cx="733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Canada</a:t>
            </a:r>
          </a:p>
        </p:txBody>
      </p:sp>
      <p:sp>
        <p:nvSpPr>
          <p:cNvPr id="420891" name="Text Box 27"/>
          <p:cNvSpPr txBox="1">
            <a:spLocks noChangeArrowheads="1"/>
          </p:cNvSpPr>
          <p:nvPr/>
        </p:nvSpPr>
        <p:spPr bwMode="auto">
          <a:xfrm>
            <a:off x="2705100" y="4783138"/>
            <a:ext cx="600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Spain</a:t>
            </a:r>
          </a:p>
        </p:txBody>
      </p:sp>
      <p:sp>
        <p:nvSpPr>
          <p:cNvPr id="420892" name="Text Box 28"/>
          <p:cNvSpPr txBox="1">
            <a:spLocks noChangeArrowheads="1"/>
          </p:cNvSpPr>
          <p:nvPr/>
        </p:nvSpPr>
        <p:spPr bwMode="auto">
          <a:xfrm>
            <a:off x="3176588" y="5238750"/>
            <a:ext cx="989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Soul Korea</a:t>
            </a:r>
          </a:p>
        </p:txBody>
      </p:sp>
      <p:sp>
        <p:nvSpPr>
          <p:cNvPr id="420893" name="Text Box 29"/>
          <p:cNvSpPr txBox="1">
            <a:spLocks noChangeArrowheads="1"/>
          </p:cNvSpPr>
          <p:nvPr/>
        </p:nvSpPr>
        <p:spPr bwMode="auto">
          <a:xfrm>
            <a:off x="3775075" y="5678488"/>
            <a:ext cx="488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Italy</a:t>
            </a:r>
          </a:p>
        </p:txBody>
      </p:sp>
      <p:sp>
        <p:nvSpPr>
          <p:cNvPr id="420894" name="Text Box 30"/>
          <p:cNvSpPr txBox="1">
            <a:spLocks noChangeArrowheads="1"/>
          </p:cNvSpPr>
          <p:nvPr/>
        </p:nvSpPr>
        <p:spPr bwMode="auto">
          <a:xfrm>
            <a:off x="4427538" y="4797425"/>
            <a:ext cx="4069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 dirty="0" smtClean="0">
                <a:solidFill>
                  <a:srgbClr val="FF0000"/>
                </a:solidFill>
                <a:effectLst/>
                <a:cs typeface="Arial" charset="0"/>
              </a:rPr>
              <a:t>UK</a:t>
            </a:r>
            <a:endParaRPr lang="en-US" sz="1200" b="1" dirty="0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420895" name="Text Box 31"/>
          <p:cNvSpPr txBox="1">
            <a:spLocks noChangeArrowheads="1"/>
          </p:cNvSpPr>
          <p:nvPr/>
        </p:nvSpPr>
        <p:spPr bwMode="auto">
          <a:xfrm>
            <a:off x="5089525" y="5530850"/>
            <a:ext cx="1063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Netherlands</a:t>
            </a:r>
          </a:p>
        </p:txBody>
      </p:sp>
      <p:sp>
        <p:nvSpPr>
          <p:cNvPr id="420896" name="Text Box 32"/>
          <p:cNvSpPr txBox="1">
            <a:spLocks noChangeArrowheads="1"/>
          </p:cNvSpPr>
          <p:nvPr/>
        </p:nvSpPr>
        <p:spPr bwMode="auto">
          <a:xfrm>
            <a:off x="5191125" y="5160963"/>
            <a:ext cx="842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Germany</a:t>
            </a:r>
          </a:p>
        </p:txBody>
      </p:sp>
      <p:sp>
        <p:nvSpPr>
          <p:cNvPr id="420897" name="Text Box 33"/>
          <p:cNvSpPr txBox="1">
            <a:spLocks noChangeArrowheads="1"/>
          </p:cNvSpPr>
          <p:nvPr/>
        </p:nvSpPr>
        <p:spPr bwMode="auto">
          <a:xfrm>
            <a:off x="5940425" y="4581525"/>
            <a:ext cx="792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France</a:t>
            </a:r>
          </a:p>
        </p:txBody>
      </p:sp>
      <p:sp>
        <p:nvSpPr>
          <p:cNvPr id="420898" name="Text Box 34"/>
          <p:cNvSpPr txBox="1">
            <a:spLocks noChangeArrowheads="1"/>
          </p:cNvSpPr>
          <p:nvPr/>
        </p:nvSpPr>
        <p:spPr bwMode="auto">
          <a:xfrm>
            <a:off x="5983288" y="3443288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India</a:t>
            </a:r>
          </a:p>
        </p:txBody>
      </p:sp>
      <p:sp>
        <p:nvSpPr>
          <p:cNvPr id="420899" name="Text Box 35"/>
          <p:cNvSpPr txBox="1">
            <a:spLocks noChangeArrowheads="1"/>
          </p:cNvSpPr>
          <p:nvPr/>
        </p:nvSpPr>
        <p:spPr bwMode="auto">
          <a:xfrm>
            <a:off x="5821363" y="3887788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Mexico</a:t>
            </a:r>
          </a:p>
        </p:txBody>
      </p:sp>
      <p:sp>
        <p:nvSpPr>
          <p:cNvPr id="420900" name="Text Box 36"/>
          <p:cNvSpPr txBox="1">
            <a:spLocks noChangeArrowheads="1"/>
          </p:cNvSpPr>
          <p:nvPr/>
        </p:nvSpPr>
        <p:spPr bwMode="auto">
          <a:xfrm>
            <a:off x="5580063" y="4292600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Japan</a:t>
            </a:r>
          </a:p>
        </p:txBody>
      </p:sp>
      <p:sp>
        <p:nvSpPr>
          <p:cNvPr id="420901" name="Text Box 37"/>
          <p:cNvSpPr txBox="1">
            <a:spLocks noChangeArrowheads="1"/>
          </p:cNvSpPr>
          <p:nvPr/>
        </p:nvSpPr>
        <p:spPr bwMode="auto">
          <a:xfrm>
            <a:off x="6127750" y="2232025"/>
            <a:ext cx="792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Nigeria</a:t>
            </a:r>
          </a:p>
        </p:txBody>
      </p:sp>
      <p:sp>
        <p:nvSpPr>
          <p:cNvPr id="420902" name="Text Box 38"/>
          <p:cNvSpPr txBox="1">
            <a:spLocks noChangeArrowheads="1"/>
          </p:cNvSpPr>
          <p:nvPr/>
        </p:nvSpPr>
        <p:spPr bwMode="auto">
          <a:xfrm>
            <a:off x="6991350" y="3313113"/>
            <a:ext cx="96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Pakistan</a:t>
            </a:r>
          </a:p>
        </p:txBody>
      </p:sp>
      <p:sp>
        <p:nvSpPr>
          <p:cNvPr id="420903" name="Text Box 39"/>
          <p:cNvSpPr txBox="1">
            <a:spLocks noChangeArrowheads="1"/>
          </p:cNvSpPr>
          <p:nvPr/>
        </p:nvSpPr>
        <p:spPr bwMode="auto">
          <a:xfrm>
            <a:off x="6646863" y="2770188"/>
            <a:ext cx="1079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pt-BR" sz="1200" b="1">
                <a:solidFill>
                  <a:srgbClr val="FF0000"/>
                </a:solidFill>
                <a:effectLst/>
                <a:cs typeface="Arial" charset="0"/>
              </a:rPr>
              <a:t>Bangladesh</a:t>
            </a:r>
            <a:endParaRPr lang="en-US" sz="1200" b="1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420904" name="Text Box 40"/>
          <p:cNvSpPr txBox="1">
            <a:spLocks noChangeArrowheads="1"/>
          </p:cNvSpPr>
          <p:nvPr/>
        </p:nvSpPr>
        <p:spPr bwMode="auto">
          <a:xfrm>
            <a:off x="5695950" y="1787525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Indonesia</a:t>
            </a:r>
          </a:p>
        </p:txBody>
      </p:sp>
      <p:sp>
        <p:nvSpPr>
          <p:cNvPr id="420905" name="Text Box 41"/>
          <p:cNvSpPr txBox="1">
            <a:spLocks noChangeArrowheads="1"/>
          </p:cNvSpPr>
          <p:nvPr/>
        </p:nvSpPr>
        <p:spPr bwMode="auto">
          <a:xfrm>
            <a:off x="4041775" y="2867025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  <a:effectLst/>
                <a:cs typeface="Arial" charset="0"/>
              </a:rPr>
              <a:t>Russia</a:t>
            </a:r>
          </a:p>
        </p:txBody>
      </p:sp>
      <p:sp>
        <p:nvSpPr>
          <p:cNvPr id="420906" name="Text Box 42"/>
          <p:cNvSpPr txBox="1">
            <a:spLocks noChangeArrowheads="1"/>
          </p:cNvSpPr>
          <p:nvPr/>
        </p:nvSpPr>
        <p:spPr bwMode="auto">
          <a:xfrm>
            <a:off x="4246563" y="3240088"/>
            <a:ext cx="1079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pt-BR" sz="1200" b="1">
                <a:solidFill>
                  <a:srgbClr val="FF0000"/>
                </a:solidFill>
                <a:effectLst/>
                <a:cs typeface="Arial" charset="0"/>
              </a:rPr>
              <a:t>USA</a:t>
            </a:r>
            <a:endParaRPr lang="en-US" sz="1200" b="1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420907" name="Text Box 43"/>
          <p:cNvSpPr txBox="1">
            <a:spLocks noChangeArrowheads="1"/>
          </p:cNvSpPr>
          <p:nvPr/>
        </p:nvSpPr>
        <p:spPr bwMode="auto">
          <a:xfrm>
            <a:off x="4108450" y="3517900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200" b="1" dirty="0" smtClean="0">
                <a:solidFill>
                  <a:srgbClr val="FF0000"/>
                </a:solidFill>
                <a:effectLst/>
                <a:cs typeface="Arial" charset="0"/>
              </a:rPr>
              <a:t>Brazil</a:t>
            </a:r>
            <a:endParaRPr lang="en-US" sz="1200" b="1" dirty="0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420908" name="Text Box 44"/>
          <p:cNvSpPr txBox="1">
            <a:spLocks noChangeArrowheads="1"/>
          </p:cNvSpPr>
          <p:nvPr/>
        </p:nvSpPr>
        <p:spPr bwMode="auto">
          <a:xfrm>
            <a:off x="4113213" y="3887788"/>
            <a:ext cx="1079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pt-BR" sz="1200" b="1">
                <a:solidFill>
                  <a:srgbClr val="FF0000"/>
                </a:solidFill>
                <a:effectLst/>
                <a:cs typeface="Arial" charset="0"/>
              </a:rPr>
              <a:t>China</a:t>
            </a:r>
            <a:endParaRPr lang="en-US" sz="1200" b="1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420910" name="Text Box 46"/>
          <p:cNvSpPr txBox="1">
            <a:spLocks noChangeArrowheads="1"/>
          </p:cNvSpPr>
          <p:nvPr/>
        </p:nvSpPr>
        <p:spPr bwMode="auto">
          <a:xfrm>
            <a:off x="733922" y="1556793"/>
            <a:ext cx="1612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/>
            <a:r>
              <a:rPr lang="en-US" b="1" dirty="0">
                <a:solidFill>
                  <a:srgbClr val="3333CC"/>
                </a:solidFill>
                <a:effectLst/>
                <a:latin typeface="Calibri"/>
                <a:cs typeface="Calibri"/>
              </a:rPr>
              <a:t>Area</a:t>
            </a:r>
          </a:p>
          <a:p>
            <a:pPr algn="ctr"/>
            <a:r>
              <a:rPr lang="en-US" b="1" dirty="0">
                <a:solidFill>
                  <a:srgbClr val="3333CC"/>
                </a:solidFill>
                <a:effectLst/>
                <a:latin typeface="Calibri"/>
                <a:cs typeface="Calibri"/>
              </a:rPr>
              <a:t>&gt; 4 million km</a:t>
            </a:r>
            <a:r>
              <a:rPr lang="en-US" b="1" baseline="30000" dirty="0">
                <a:solidFill>
                  <a:srgbClr val="3333CC"/>
                </a:solidFill>
                <a:effectLst/>
                <a:latin typeface="Calibri"/>
                <a:cs typeface="Calibri"/>
              </a:rPr>
              <a:t>2</a:t>
            </a:r>
          </a:p>
        </p:txBody>
      </p:sp>
      <p:sp>
        <p:nvSpPr>
          <p:cNvPr id="420913" name="Text Box 49"/>
          <p:cNvSpPr txBox="1">
            <a:spLocks noChangeArrowheads="1"/>
          </p:cNvSpPr>
          <p:nvPr/>
        </p:nvSpPr>
        <p:spPr bwMode="auto">
          <a:xfrm>
            <a:off x="7524328" y="1556792"/>
            <a:ext cx="141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/>
            <a:r>
              <a:rPr lang="en-US" b="1" dirty="0">
                <a:solidFill>
                  <a:srgbClr val="3333CC"/>
                </a:solidFill>
                <a:effectLst/>
                <a:latin typeface="Calibri"/>
                <a:cs typeface="Calibri"/>
              </a:rPr>
              <a:t>Population</a:t>
            </a:r>
          </a:p>
          <a:p>
            <a:pPr algn="ctr"/>
            <a:r>
              <a:rPr lang="en-US" b="1" dirty="0">
                <a:solidFill>
                  <a:srgbClr val="3333CC"/>
                </a:solidFill>
                <a:effectLst/>
                <a:latin typeface="Calibri"/>
                <a:cs typeface="Calibri"/>
              </a:rPr>
              <a:t>&gt; 100 million</a:t>
            </a:r>
            <a:endParaRPr lang="en-US" b="1" baseline="30000" dirty="0">
              <a:solidFill>
                <a:srgbClr val="3333CC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20916" name="Text Box 52"/>
          <p:cNvSpPr txBox="1">
            <a:spLocks noChangeArrowheads="1"/>
          </p:cNvSpPr>
          <p:nvPr/>
        </p:nvSpPr>
        <p:spPr bwMode="auto">
          <a:xfrm>
            <a:off x="5892667" y="5575300"/>
            <a:ext cx="1725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/>
            <a:r>
              <a:rPr lang="en-US" b="1" dirty="0">
                <a:solidFill>
                  <a:srgbClr val="3333CC"/>
                </a:solidFill>
                <a:effectLst/>
                <a:latin typeface="Calibri"/>
                <a:cs typeface="Calibri"/>
              </a:rPr>
              <a:t>GNP*</a:t>
            </a:r>
          </a:p>
          <a:p>
            <a:pPr algn="ctr"/>
            <a:r>
              <a:rPr lang="en-US" b="1" dirty="0">
                <a:solidFill>
                  <a:srgbClr val="3333CC"/>
                </a:solidFill>
                <a:effectLst/>
                <a:latin typeface="Calibri"/>
                <a:cs typeface="Calibri"/>
              </a:rPr>
              <a:t>&gt; US$ 400 billon</a:t>
            </a:r>
            <a:endParaRPr lang="en-US" b="1" baseline="30000" dirty="0">
              <a:solidFill>
                <a:srgbClr val="3333CC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20918" name="Rectangle 55"/>
          <p:cNvSpPr>
            <a:spLocks noChangeArrowheads="1"/>
          </p:cNvSpPr>
          <p:nvPr/>
        </p:nvSpPr>
        <p:spPr bwMode="auto">
          <a:xfrm>
            <a:off x="611560" y="260648"/>
            <a:ext cx="78374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latin typeface="Calibri"/>
                <a:cs typeface="Calibri"/>
              </a:rPr>
              <a:t>Brazil - Country, population and economy:</a:t>
            </a:r>
          </a:p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latin typeface="Calibri"/>
                <a:cs typeface="Calibri"/>
              </a:rPr>
              <a:t>Challenging combination</a:t>
            </a:r>
          </a:p>
        </p:txBody>
      </p:sp>
    </p:spTree>
    <p:extLst>
      <p:ext uri="{BB962C8B-B14F-4D97-AF65-F5344CB8AC3E}">
        <p14:creationId xmlns:p14="http://schemas.microsoft.com/office/powerpoint/2010/main" val="3670480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283325" y="0"/>
            <a:ext cx="2860675" cy="461963"/>
          </a:xfrm>
          <a:prstGeom prst="rect">
            <a:avLst/>
          </a:prstGeom>
          <a:solidFill>
            <a:srgbClr val="C9D6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Nature, 29 July 2010</a:t>
            </a:r>
          </a:p>
        </p:txBody>
      </p:sp>
    </p:spTree>
    <p:extLst>
      <p:ext uri="{BB962C8B-B14F-4D97-AF65-F5344CB8AC3E}">
        <p14:creationId xmlns:p14="http://schemas.microsoft.com/office/powerpoint/2010/main" val="12851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283325" y="0"/>
            <a:ext cx="2860675" cy="461963"/>
          </a:xfrm>
          <a:prstGeom prst="rect">
            <a:avLst/>
          </a:prstGeom>
          <a:solidFill>
            <a:srgbClr val="C9D6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Nature, 29 July 2010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2780928"/>
            <a:ext cx="9144000" cy="643582"/>
          </a:xfrm>
          <a:prstGeom prst="rect">
            <a:avLst/>
          </a:prstGeom>
          <a:solidFill>
            <a:schemeClr val="accent6">
              <a:lumMod val="40000"/>
              <a:lumOff val="60000"/>
              <a:alpha val="77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2800" dirty="0" smtClean="0">
              <a:solidFill>
                <a:srgbClr val="74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0" hangingPunct="0">
              <a:defRPr/>
            </a:pPr>
            <a:r>
              <a:rPr lang="en-US" sz="2800" dirty="0" smtClean="0">
                <a:solidFill>
                  <a:srgbClr val="74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Can </a:t>
            </a:r>
            <a:r>
              <a:rPr lang="en-US" sz="2800" dirty="0" smtClean="0">
                <a:solidFill>
                  <a:srgbClr val="74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Brazil become the first developed country in the tropics?</a:t>
            </a:r>
            <a:endParaRPr lang="en-US" sz="2800" dirty="0">
              <a:solidFill>
                <a:srgbClr val="74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0" hangingPunct="0">
              <a:defRPr/>
            </a:pPr>
            <a:endParaRPr lang="pt-BR" sz="28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0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2_Pixel">
    <a:majorFont>
      <a:latin typeface="ZapfHumnst BT"/>
      <a:ea typeface=""/>
      <a:cs typeface=""/>
    </a:majorFont>
    <a:minorFont>
      <a:latin typeface="Humnst777 BT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9366</TotalTime>
  <Words>1501</Words>
  <Application>Microsoft Macintosh PowerPoint</Application>
  <PresentationFormat>On-screen Show (4:3)</PresentationFormat>
  <Paragraphs>273</Paragraphs>
  <Slides>58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2_Pixel</vt:lpstr>
      <vt:lpstr>3_Pixel</vt:lpstr>
      <vt:lpstr>Chart</vt:lpstr>
      <vt:lpstr>Microsoft Excel Chart</vt:lpstr>
      <vt:lpstr>Microsoft Excel 97 - 2004 Worksheet</vt:lpstr>
      <vt:lpstr>Science and Technology in Brazil:  from Prebisch’s paradox to the Capricorn triangle </vt:lpstr>
      <vt:lpstr>What is a research agenda?</vt:lpstr>
      <vt:lpstr>The Global Change agenda</vt:lpstr>
      <vt:lpstr>The Human Brain Project</vt:lpstr>
      <vt:lpstr>Brazil </vt:lpstr>
      <vt:lpstr>PowerPoint Presentation</vt:lpstr>
      <vt:lpstr>PowerPoint Presentation</vt:lpstr>
      <vt:lpstr>PowerPoint Presentation</vt:lpstr>
      <vt:lpstr>PowerPoint Presentation</vt:lpstr>
      <vt:lpstr>Die Wurzeln Brasiliens</vt:lpstr>
      <vt:lpstr>PowerPoint Presentation</vt:lpstr>
      <vt:lpstr>Paulo Emilio Salles Gomes</vt:lpstr>
      <vt:lpstr>Forecasts: 2010-2050</vt:lpstr>
      <vt:lpstr>Germany’s national project (outsider view)</vt:lpstr>
      <vt:lpstr>Brazil’s national projects: 1950-2010</vt:lpstr>
      <vt:lpstr>Recent success, future risks?</vt:lpstr>
      <vt:lpstr>PowerPoint Presentation</vt:lpstr>
      <vt:lpstr>PowerPoint Presentation</vt:lpstr>
      <vt:lpstr>Traditional development economics</vt:lpstr>
      <vt:lpstr>The China effect on the Brazilian industry</vt:lpstr>
      <vt:lpstr>PowerPoint Presentation</vt:lpstr>
      <vt:lpstr>Export destinations of Brazilian products</vt:lpstr>
      <vt:lpstr>Traditional development economics</vt:lpstr>
      <vt:lpstr>What would Prebisch say today?</vt:lpstr>
      <vt:lpstr>What would Prebisch say?</vt:lpstr>
      <vt:lpstr>What happened? Terms of trade changed</vt:lpstr>
      <vt:lpstr>Where are the jobs? Where is the money?</vt:lpstr>
      <vt:lpstr>Who earns with an iphone?</vt:lpstr>
      <vt:lpstr>Brazil: a natural knowledge economy?</vt:lpstr>
      <vt:lpstr>Brazil: a natural knowledge economy?</vt:lpstr>
      <vt:lpstr>The legacy of import substitution policies: public and private investment in S&amp;T</vt:lpstr>
      <vt:lpstr>PowerPoint Presentation</vt:lpstr>
      <vt:lpstr>Brazil: 47% of energy from renewable sources (2009); 18% from sugarcane</vt:lpstr>
      <vt:lpstr>R&amp;D impact on ethanol and soybeans</vt:lpstr>
      <vt:lpstr>Brazil: strong growth in international scientific articles, 1995-2010</vt:lpstr>
      <vt:lpstr>CAPES Budget</vt:lpstr>
      <vt:lpstr>Brazilian Science: Europeans in the tropics?</vt:lpstr>
      <vt:lpstr>FAPESP expenditures, 2011 (US$ 500 million)</vt:lpstr>
      <vt:lpstr>Brazil’s science (% of world)</vt:lpstr>
      <vt:lpstr>PowerPoint Presentation</vt:lpstr>
      <vt:lpstr>Brazilian science and the Capricorn triangle</vt:lpstr>
      <vt:lpstr>Brazilian science and the Capricorn triangle</vt:lpstr>
      <vt:lpstr>Prebisch´s paradox</vt:lpstr>
      <vt:lpstr>Challenge: Biotechnology for agriculture</vt:lpstr>
      <vt:lpstr>Microorganisms for bioethanol</vt:lpstr>
      <vt:lpstr>FAPESP’s BIOEN research program: 84 → 148 → 212 → 381 ton/Ha??</vt:lpstr>
      <vt:lpstr>Challenge: Can Brazil increase its renewable energy technological portfolio? </vt:lpstr>
      <vt:lpstr>FAPESP: Sugarcane genomics,  1999</vt:lpstr>
      <vt:lpstr>Challenge: can Brasil use space technology for sustainable development? </vt:lpstr>
      <vt:lpstr>Challenge: can Brazil keep its few high-tech industries? </vt:lpstr>
      <vt:lpstr>Professors have ideas, often times because they love challenges</vt:lpstr>
      <vt:lpstr>Then the academic idea may develop into na application</vt:lpstr>
      <vt:lpstr>Result: Embraer-FAPESP-USP Center for Aircraft Comfort Engineering</vt:lpstr>
      <vt:lpstr>Challenge: ?</vt:lpstr>
      <vt:lpstr>Interdisciplinary research: hallmark of Brazil’s international cooperation?  </vt:lpstr>
      <vt:lpstr>What does it mean to be a “neglected disease”? </vt:lpstr>
      <vt:lpstr>From Prebisch’s paradox to Capricon triangule</vt:lpstr>
      <vt:lpstr>How can you make a difference as a Brazilian scientist?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 brasileira e o triângulo de Capricórnio</dc:title>
  <dc:subject/>
  <dc:creator>Gilberto Camara</dc:creator>
  <cp:keywords/>
  <dc:description/>
  <cp:lastModifiedBy>Gilberto Camara</cp:lastModifiedBy>
  <cp:revision>149</cp:revision>
  <dcterms:created xsi:type="dcterms:W3CDTF">2009-10-01T20:08:38Z</dcterms:created>
  <dcterms:modified xsi:type="dcterms:W3CDTF">2013-12-12T22:17:09Z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3068102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