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7" r:id="rId2"/>
  </p:sldMasterIdLst>
  <p:notesMasterIdLst>
    <p:notesMasterId r:id="rId94"/>
  </p:notesMasterIdLst>
  <p:sldIdLst>
    <p:sldId id="1016" r:id="rId3"/>
    <p:sldId id="779" r:id="rId4"/>
    <p:sldId id="1010" r:id="rId5"/>
    <p:sldId id="1021" r:id="rId6"/>
    <p:sldId id="1023" r:id="rId7"/>
    <p:sldId id="1024" r:id="rId8"/>
    <p:sldId id="1025" r:id="rId9"/>
    <p:sldId id="1026" r:id="rId10"/>
    <p:sldId id="1027" r:id="rId11"/>
    <p:sldId id="1035" r:id="rId12"/>
    <p:sldId id="1017" r:id="rId13"/>
    <p:sldId id="1033" r:id="rId14"/>
    <p:sldId id="1018" r:id="rId15"/>
    <p:sldId id="1034" r:id="rId16"/>
    <p:sldId id="1019" r:id="rId17"/>
    <p:sldId id="1020" r:id="rId18"/>
    <p:sldId id="1036" r:id="rId19"/>
    <p:sldId id="1032" r:id="rId20"/>
    <p:sldId id="853" r:id="rId21"/>
    <p:sldId id="1031" r:id="rId22"/>
    <p:sldId id="1028" r:id="rId23"/>
    <p:sldId id="1030" r:id="rId24"/>
    <p:sldId id="1037" r:id="rId25"/>
    <p:sldId id="1041" r:id="rId26"/>
    <p:sldId id="1043" r:id="rId27"/>
    <p:sldId id="854" r:id="rId28"/>
    <p:sldId id="868" r:id="rId29"/>
    <p:sldId id="941" r:id="rId30"/>
    <p:sldId id="944" r:id="rId31"/>
    <p:sldId id="909" r:id="rId32"/>
    <p:sldId id="948" r:id="rId33"/>
    <p:sldId id="869" r:id="rId34"/>
    <p:sldId id="1039" r:id="rId35"/>
    <p:sldId id="878" r:id="rId36"/>
    <p:sldId id="912" r:id="rId37"/>
    <p:sldId id="945" r:id="rId38"/>
    <p:sldId id="943" r:id="rId39"/>
    <p:sldId id="936" r:id="rId40"/>
    <p:sldId id="1038" r:id="rId41"/>
    <p:sldId id="877" r:id="rId42"/>
    <p:sldId id="1011" r:id="rId43"/>
    <p:sldId id="829" r:id="rId44"/>
    <p:sldId id="887" r:id="rId45"/>
    <p:sldId id="921" r:id="rId46"/>
    <p:sldId id="834" r:id="rId47"/>
    <p:sldId id="888" r:id="rId48"/>
    <p:sldId id="889" r:id="rId49"/>
    <p:sldId id="890" r:id="rId50"/>
    <p:sldId id="919" r:id="rId51"/>
    <p:sldId id="920" r:id="rId52"/>
    <p:sldId id="949" r:id="rId53"/>
    <p:sldId id="865" r:id="rId54"/>
    <p:sldId id="954" r:id="rId55"/>
    <p:sldId id="952" r:id="rId56"/>
    <p:sldId id="953" r:id="rId57"/>
    <p:sldId id="956" r:id="rId58"/>
    <p:sldId id="928" r:id="rId59"/>
    <p:sldId id="957" r:id="rId60"/>
    <p:sldId id="791" r:id="rId61"/>
    <p:sldId id="958" r:id="rId62"/>
    <p:sldId id="996" r:id="rId63"/>
    <p:sldId id="960" r:id="rId64"/>
    <p:sldId id="961" r:id="rId65"/>
    <p:sldId id="964" r:id="rId66"/>
    <p:sldId id="1006" r:id="rId67"/>
    <p:sldId id="1002" r:id="rId68"/>
    <p:sldId id="965" r:id="rId69"/>
    <p:sldId id="973" r:id="rId70"/>
    <p:sldId id="968" r:id="rId71"/>
    <p:sldId id="974" r:id="rId72"/>
    <p:sldId id="1009" r:id="rId73"/>
    <p:sldId id="1007" r:id="rId74"/>
    <p:sldId id="976" r:id="rId75"/>
    <p:sldId id="977" r:id="rId76"/>
    <p:sldId id="978" r:id="rId77"/>
    <p:sldId id="1013" r:id="rId78"/>
    <p:sldId id="982" r:id="rId79"/>
    <p:sldId id="983" r:id="rId80"/>
    <p:sldId id="1012" r:id="rId81"/>
    <p:sldId id="984" r:id="rId82"/>
    <p:sldId id="985" r:id="rId83"/>
    <p:sldId id="1040" r:id="rId84"/>
    <p:sldId id="986" r:id="rId85"/>
    <p:sldId id="987" r:id="rId86"/>
    <p:sldId id="988" r:id="rId87"/>
    <p:sldId id="989" r:id="rId88"/>
    <p:sldId id="1014" r:id="rId89"/>
    <p:sldId id="991" r:id="rId90"/>
    <p:sldId id="993" r:id="rId91"/>
    <p:sldId id="994" r:id="rId92"/>
    <p:sldId id="925" r:id="rId9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DBC9"/>
    <a:srgbClr val="F6DBC6"/>
    <a:srgbClr val="EFD5C0"/>
    <a:srgbClr val="EFD9DF"/>
    <a:srgbClr val="F0EBE4"/>
    <a:srgbClr val="E8E0D9"/>
    <a:srgbClr val="FFF5EC"/>
    <a:srgbClr val="BAF7AA"/>
    <a:srgbClr val="74C187"/>
    <a:srgbClr val="89D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27" autoAdjust="0"/>
  </p:normalViewPr>
  <p:slideViewPr>
    <p:cSldViewPr snapToGrid="0" snapToObjects="1">
      <p:cViewPr varScale="1">
        <p:scale>
          <a:sx n="127" d="100"/>
          <a:sy n="127" d="100"/>
        </p:scale>
        <p:origin x="-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notesMaster" Target="notesMasters/notesMaster1.xml"/><Relationship Id="rId95" Type="http://schemas.openxmlformats.org/officeDocument/2006/relationships/printerSettings" Target="printerSettings/printerSettings1.bin"/><Relationship Id="rId96" Type="http://schemas.openxmlformats.org/officeDocument/2006/relationships/presProps" Target="presProps.xml"/><Relationship Id="rId97" Type="http://schemas.openxmlformats.org/officeDocument/2006/relationships/viewProps" Target="viewProps.xml"/><Relationship Id="rId98" Type="http://schemas.openxmlformats.org/officeDocument/2006/relationships/theme" Target="theme/theme1.xml"/><Relationship Id="rId9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lbertocamara:Downloads:BRA_PO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'Brazil GHG emissions'!$B$12</c:f>
              <c:strCache>
                <c:ptCount val="1"/>
                <c:pt idx="0">
                  <c:v>LUC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latin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'Brazil GHG emissions'!$C$11:$F$11</c:f>
              <c:numCache>
                <c:formatCode>General</c:formatCode>
                <c:ptCount val="4"/>
                <c:pt idx="0">
                  <c:v>2005.0</c:v>
                </c:pt>
                <c:pt idx="1">
                  <c:v>2010.0</c:v>
                </c:pt>
                <c:pt idx="2" formatCode="0">
                  <c:v>2015.0</c:v>
                </c:pt>
                <c:pt idx="3" formatCode="0">
                  <c:v>2020.0</c:v>
                </c:pt>
              </c:numCache>
            </c:numRef>
          </c:cat>
          <c:val>
            <c:numRef>
              <c:f>'Brazil GHG emissions'!$C$12:$F$12</c:f>
              <c:numCache>
                <c:formatCode>General</c:formatCode>
                <c:ptCount val="4"/>
                <c:pt idx="0">
                  <c:v>1570.0</c:v>
                </c:pt>
                <c:pt idx="1">
                  <c:v>599.0</c:v>
                </c:pt>
                <c:pt idx="2" formatCode="0">
                  <c:v>500.0</c:v>
                </c:pt>
                <c:pt idx="3" formatCode="0">
                  <c:v>500.0</c:v>
                </c:pt>
              </c:numCache>
            </c:numRef>
          </c:val>
        </c:ser>
        <c:ser>
          <c:idx val="1"/>
          <c:order val="1"/>
          <c:tx>
            <c:strRef>
              <c:f>'Brazil GHG emissions'!$B$13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>
                    <a:latin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'Brazil GHG emissions'!$C$11:$F$11</c:f>
              <c:numCache>
                <c:formatCode>General</c:formatCode>
                <c:ptCount val="4"/>
                <c:pt idx="0">
                  <c:v>2005.0</c:v>
                </c:pt>
                <c:pt idx="1">
                  <c:v>2010.0</c:v>
                </c:pt>
                <c:pt idx="2" formatCode="0">
                  <c:v>2015.0</c:v>
                </c:pt>
                <c:pt idx="3" formatCode="0">
                  <c:v>2020.0</c:v>
                </c:pt>
              </c:numCache>
            </c:numRef>
          </c:cat>
          <c:val>
            <c:numRef>
              <c:f>'Brazil GHG emissions'!$C$13:$F$13</c:f>
              <c:numCache>
                <c:formatCode>General</c:formatCode>
                <c:ptCount val="4"/>
                <c:pt idx="0">
                  <c:v>329.0</c:v>
                </c:pt>
                <c:pt idx="1">
                  <c:v>410.0</c:v>
                </c:pt>
                <c:pt idx="2" formatCode="0">
                  <c:v>510.9422492401216</c:v>
                </c:pt>
                <c:pt idx="3" formatCode="0">
                  <c:v>636.7365416062306</c:v>
                </c:pt>
              </c:numCache>
            </c:numRef>
          </c:val>
        </c:ser>
        <c:ser>
          <c:idx val="2"/>
          <c:order val="2"/>
          <c:tx>
            <c:strRef>
              <c:f>'Brazil GHG emissions'!$B$14</c:f>
              <c:strCache>
                <c:ptCount val="1"/>
                <c:pt idx="0">
                  <c:v>Agriculture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bg2">
                        <a:lumMod val="75000"/>
                      </a:schemeClr>
                    </a:solidFill>
                    <a:latin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'Brazil GHG emissions'!$C$11:$F$11</c:f>
              <c:numCache>
                <c:formatCode>General</c:formatCode>
                <c:ptCount val="4"/>
                <c:pt idx="0">
                  <c:v>2005.0</c:v>
                </c:pt>
                <c:pt idx="1">
                  <c:v>2010.0</c:v>
                </c:pt>
                <c:pt idx="2" formatCode="0">
                  <c:v>2015.0</c:v>
                </c:pt>
                <c:pt idx="3" formatCode="0">
                  <c:v>2020.0</c:v>
                </c:pt>
              </c:numCache>
            </c:numRef>
          </c:cat>
          <c:val>
            <c:numRef>
              <c:f>'Brazil GHG emissions'!$C$14:$F$14</c:f>
              <c:numCache>
                <c:formatCode>General</c:formatCode>
                <c:ptCount val="4"/>
                <c:pt idx="0">
                  <c:v>416.0</c:v>
                </c:pt>
                <c:pt idx="1">
                  <c:v>432.0</c:v>
                </c:pt>
                <c:pt idx="2" formatCode="0">
                  <c:v>448.6153846153846</c:v>
                </c:pt>
                <c:pt idx="3" formatCode="0">
                  <c:v>465.8698224852072</c:v>
                </c:pt>
              </c:numCache>
            </c:numRef>
          </c:val>
        </c:ser>
        <c:ser>
          <c:idx val="3"/>
          <c:order val="3"/>
          <c:tx>
            <c:strRef>
              <c:f>'Brazil GHG emissions'!$B$15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cat>
            <c:numRef>
              <c:f>'Brazil GHG emissions'!$C$11:$F$11</c:f>
              <c:numCache>
                <c:formatCode>General</c:formatCode>
                <c:ptCount val="4"/>
                <c:pt idx="0">
                  <c:v>2005.0</c:v>
                </c:pt>
                <c:pt idx="1">
                  <c:v>2010.0</c:v>
                </c:pt>
                <c:pt idx="2" formatCode="0">
                  <c:v>2015.0</c:v>
                </c:pt>
                <c:pt idx="3" formatCode="0">
                  <c:v>2020.0</c:v>
                </c:pt>
              </c:numCache>
            </c:numRef>
          </c:cat>
          <c:val>
            <c:numRef>
              <c:f>'Brazil GHG emissions'!$C$15:$F$15</c:f>
              <c:numCache>
                <c:formatCode>General</c:formatCode>
                <c:ptCount val="4"/>
                <c:pt idx="0">
                  <c:v>77.0</c:v>
                </c:pt>
                <c:pt idx="1">
                  <c:v>86.0</c:v>
                </c:pt>
                <c:pt idx="2" formatCode="0">
                  <c:v>96.05194805194804</c:v>
                </c:pt>
                <c:pt idx="3" formatCode="0">
                  <c:v>107.278799122955</c:v>
                </c:pt>
              </c:numCache>
            </c:numRef>
          </c:val>
        </c:ser>
        <c:ser>
          <c:idx val="4"/>
          <c:order val="4"/>
          <c:tx>
            <c:strRef>
              <c:f>'Brazil GHG emissions'!$B$16</c:f>
              <c:strCache>
                <c:ptCount val="1"/>
                <c:pt idx="0">
                  <c:v>Residues 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numRef>
              <c:f>'Brazil GHG emissions'!$C$11:$F$11</c:f>
              <c:numCache>
                <c:formatCode>General</c:formatCode>
                <c:ptCount val="4"/>
                <c:pt idx="0">
                  <c:v>2005.0</c:v>
                </c:pt>
                <c:pt idx="1">
                  <c:v>2010.0</c:v>
                </c:pt>
                <c:pt idx="2" formatCode="0">
                  <c:v>2015.0</c:v>
                </c:pt>
                <c:pt idx="3" formatCode="0">
                  <c:v>2020.0</c:v>
                </c:pt>
              </c:numCache>
            </c:numRef>
          </c:cat>
          <c:val>
            <c:numRef>
              <c:f>'Brazil GHG emissions'!$C$16:$F$16</c:f>
              <c:numCache>
                <c:formatCode>General</c:formatCode>
                <c:ptCount val="4"/>
                <c:pt idx="0">
                  <c:v>39.0</c:v>
                </c:pt>
                <c:pt idx="1">
                  <c:v>44.0</c:v>
                </c:pt>
                <c:pt idx="2" formatCode="0">
                  <c:v>49.64102564102564</c:v>
                </c:pt>
                <c:pt idx="3" formatCode="0">
                  <c:v>56.00525969756739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4863352"/>
        <c:axId val="-2114258952"/>
        <c:axId val="0"/>
      </c:bar3DChart>
      <c:catAx>
        <c:axId val="-2114863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/>
                <a:cs typeface="Calibri"/>
              </a:defRPr>
            </a:pPr>
            <a:endParaRPr lang="en-US"/>
          </a:p>
        </c:txPr>
        <c:crossAx val="-2114258952"/>
        <c:crosses val="autoZero"/>
        <c:auto val="1"/>
        <c:lblAlgn val="ctr"/>
        <c:lblOffset val="100"/>
        <c:noMultiLvlLbl val="0"/>
      </c:catAx>
      <c:valAx>
        <c:axId val="-2114258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/>
                <a:cs typeface="Calibri"/>
              </a:defRPr>
            </a:pPr>
            <a:endParaRPr lang="en-US"/>
          </a:p>
        </c:txPr>
        <c:crossAx val="-21148633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F94CF-81D5-8F45-B80F-ECCAFF6F1E7E}" type="datetimeFigureOut">
              <a:rPr lang="en-US" smtClean="0"/>
              <a:t>12.07.15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B666-B239-1D4F-9205-7DC8B6890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1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7813A4D-BB52-4C9A-8E92-0A5DF4BD01BD}" type="slidenum">
              <a:rPr lang="en-GB" alt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4</a:t>
            </a:fld>
            <a:endParaRPr lang="en-GB" alt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Font typeface="Calibri" charset="0"/>
              <a:buAutoNum type="arabicPeriod"/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16B24EF-1042-954F-8353-472EE50F55F8}" type="slidenum">
              <a:rPr lang="en-GB" sz="1200" b="0">
                <a:solidFill>
                  <a:schemeClr val="tx1"/>
                </a:solidFill>
                <a:latin typeface="Calibri"/>
              </a:rPr>
              <a:pPr eaLnBrk="1" hangingPunct="1"/>
              <a:t>13</a:t>
            </a:fld>
            <a:endParaRPr lang="en-GB" sz="1200" b="0" dirty="0">
              <a:solidFill>
                <a:schemeClr val="tx1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CC64114-BBE5-4649-A221-89083BBA7AF2}" type="slidenum">
              <a:rPr lang="en-GB" sz="1200" b="0">
                <a:solidFill>
                  <a:schemeClr val="tx1"/>
                </a:solidFill>
                <a:latin typeface="Calibri"/>
              </a:rPr>
              <a:pPr eaLnBrk="1" hangingPunct="1"/>
              <a:t>14</a:t>
            </a:fld>
            <a:endParaRPr lang="en-GB" sz="1200" b="0" dirty="0">
              <a:solidFill>
                <a:schemeClr val="tx1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Geneva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Geneva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Geneva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Geneva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Geneva" charset="0"/>
              </a:defRPr>
            </a:lvl9pPr>
          </a:lstStyle>
          <a:p>
            <a:fld id="{78ECB28D-D875-7A47-8DD0-2FC884DE95C1}" type="slidenum">
              <a:rPr lang="en-GB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CC64114-BBE5-4649-A221-89083BBA7AF2}" type="slidenum">
              <a:rPr lang="en-GB" sz="1200" b="0">
                <a:solidFill>
                  <a:schemeClr val="tx1"/>
                </a:solidFill>
                <a:latin typeface="Calibri"/>
              </a:rPr>
              <a:pPr eaLnBrk="1" hangingPunct="1"/>
              <a:t>17</a:t>
            </a:fld>
            <a:endParaRPr lang="en-GB" sz="1200" b="0" dirty="0">
              <a:solidFill>
                <a:schemeClr val="tx1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xfrm>
            <a:off x="684680" y="4343436"/>
            <a:ext cx="5480641" cy="41083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109" tIns="49456" rIns="95109" bIns="49456"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5721" y="8685413"/>
            <a:ext cx="2964281" cy="4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09" tIns="49456" rIns="95109" bIns="49456" anchor="b"/>
          <a:lstStyle>
            <a:lvl1pPr defTabSz="449263" eaLnBrk="0" hangingPunct="0">
              <a:tabLst>
                <a:tab pos="0" algn="l"/>
                <a:tab pos="471488" algn="l"/>
                <a:tab pos="947738" algn="l"/>
                <a:tab pos="1422400" algn="l"/>
                <a:tab pos="1895475" algn="l"/>
                <a:tab pos="2371725" algn="l"/>
                <a:tab pos="2846388" algn="l"/>
                <a:tab pos="3321050" algn="l"/>
                <a:tab pos="3795713" algn="l"/>
                <a:tab pos="4270375" algn="l"/>
                <a:tab pos="4746625" algn="l"/>
                <a:tab pos="5219700" algn="l"/>
                <a:tab pos="5694363" algn="l"/>
                <a:tab pos="6170613" algn="l"/>
                <a:tab pos="6643688" algn="l"/>
                <a:tab pos="7118350" algn="l"/>
                <a:tab pos="7594600" algn="l"/>
                <a:tab pos="8067675" algn="l"/>
                <a:tab pos="8542338" algn="l"/>
                <a:tab pos="9018588" algn="l"/>
                <a:tab pos="9493250" algn="l"/>
              </a:tabLst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71488" algn="l"/>
                <a:tab pos="947738" algn="l"/>
                <a:tab pos="1422400" algn="l"/>
                <a:tab pos="1895475" algn="l"/>
                <a:tab pos="2371725" algn="l"/>
                <a:tab pos="2846388" algn="l"/>
                <a:tab pos="3321050" algn="l"/>
                <a:tab pos="3795713" algn="l"/>
                <a:tab pos="4270375" algn="l"/>
                <a:tab pos="4746625" algn="l"/>
                <a:tab pos="5219700" algn="l"/>
                <a:tab pos="5694363" algn="l"/>
                <a:tab pos="6170613" algn="l"/>
                <a:tab pos="6643688" algn="l"/>
                <a:tab pos="7118350" algn="l"/>
                <a:tab pos="7594600" algn="l"/>
                <a:tab pos="8067675" algn="l"/>
                <a:tab pos="8542338" algn="l"/>
                <a:tab pos="9018588" algn="l"/>
                <a:tab pos="949325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71488" algn="l"/>
                <a:tab pos="947738" algn="l"/>
                <a:tab pos="1422400" algn="l"/>
                <a:tab pos="1895475" algn="l"/>
                <a:tab pos="2371725" algn="l"/>
                <a:tab pos="2846388" algn="l"/>
                <a:tab pos="3321050" algn="l"/>
                <a:tab pos="3795713" algn="l"/>
                <a:tab pos="4270375" algn="l"/>
                <a:tab pos="4746625" algn="l"/>
                <a:tab pos="5219700" algn="l"/>
                <a:tab pos="5694363" algn="l"/>
                <a:tab pos="6170613" algn="l"/>
                <a:tab pos="6643688" algn="l"/>
                <a:tab pos="7118350" algn="l"/>
                <a:tab pos="7594600" algn="l"/>
                <a:tab pos="8067675" algn="l"/>
                <a:tab pos="8542338" algn="l"/>
                <a:tab pos="9018588" algn="l"/>
                <a:tab pos="949325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71488" algn="l"/>
                <a:tab pos="947738" algn="l"/>
                <a:tab pos="1422400" algn="l"/>
                <a:tab pos="1895475" algn="l"/>
                <a:tab pos="2371725" algn="l"/>
                <a:tab pos="2846388" algn="l"/>
                <a:tab pos="3321050" algn="l"/>
                <a:tab pos="3795713" algn="l"/>
                <a:tab pos="4270375" algn="l"/>
                <a:tab pos="4746625" algn="l"/>
                <a:tab pos="5219700" algn="l"/>
                <a:tab pos="5694363" algn="l"/>
                <a:tab pos="6170613" algn="l"/>
                <a:tab pos="6643688" algn="l"/>
                <a:tab pos="7118350" algn="l"/>
                <a:tab pos="7594600" algn="l"/>
                <a:tab pos="8067675" algn="l"/>
                <a:tab pos="8542338" algn="l"/>
                <a:tab pos="9018588" algn="l"/>
                <a:tab pos="949325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71488" algn="l"/>
                <a:tab pos="947738" algn="l"/>
                <a:tab pos="1422400" algn="l"/>
                <a:tab pos="1895475" algn="l"/>
                <a:tab pos="2371725" algn="l"/>
                <a:tab pos="2846388" algn="l"/>
                <a:tab pos="3321050" algn="l"/>
                <a:tab pos="3795713" algn="l"/>
                <a:tab pos="4270375" algn="l"/>
                <a:tab pos="4746625" algn="l"/>
                <a:tab pos="5219700" algn="l"/>
                <a:tab pos="5694363" algn="l"/>
                <a:tab pos="6170613" algn="l"/>
                <a:tab pos="6643688" algn="l"/>
                <a:tab pos="7118350" algn="l"/>
                <a:tab pos="7594600" algn="l"/>
                <a:tab pos="8067675" algn="l"/>
                <a:tab pos="8542338" algn="l"/>
                <a:tab pos="9018588" algn="l"/>
                <a:tab pos="949325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7738" algn="l"/>
                <a:tab pos="1422400" algn="l"/>
                <a:tab pos="1895475" algn="l"/>
                <a:tab pos="2371725" algn="l"/>
                <a:tab pos="2846388" algn="l"/>
                <a:tab pos="3321050" algn="l"/>
                <a:tab pos="3795713" algn="l"/>
                <a:tab pos="4270375" algn="l"/>
                <a:tab pos="4746625" algn="l"/>
                <a:tab pos="5219700" algn="l"/>
                <a:tab pos="5694363" algn="l"/>
                <a:tab pos="6170613" algn="l"/>
                <a:tab pos="6643688" algn="l"/>
                <a:tab pos="7118350" algn="l"/>
                <a:tab pos="7594600" algn="l"/>
                <a:tab pos="8067675" algn="l"/>
                <a:tab pos="8542338" algn="l"/>
                <a:tab pos="9018588" algn="l"/>
                <a:tab pos="949325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7738" algn="l"/>
                <a:tab pos="1422400" algn="l"/>
                <a:tab pos="1895475" algn="l"/>
                <a:tab pos="2371725" algn="l"/>
                <a:tab pos="2846388" algn="l"/>
                <a:tab pos="3321050" algn="l"/>
                <a:tab pos="3795713" algn="l"/>
                <a:tab pos="4270375" algn="l"/>
                <a:tab pos="4746625" algn="l"/>
                <a:tab pos="5219700" algn="l"/>
                <a:tab pos="5694363" algn="l"/>
                <a:tab pos="6170613" algn="l"/>
                <a:tab pos="6643688" algn="l"/>
                <a:tab pos="7118350" algn="l"/>
                <a:tab pos="7594600" algn="l"/>
                <a:tab pos="8067675" algn="l"/>
                <a:tab pos="8542338" algn="l"/>
                <a:tab pos="9018588" algn="l"/>
                <a:tab pos="949325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7738" algn="l"/>
                <a:tab pos="1422400" algn="l"/>
                <a:tab pos="1895475" algn="l"/>
                <a:tab pos="2371725" algn="l"/>
                <a:tab pos="2846388" algn="l"/>
                <a:tab pos="3321050" algn="l"/>
                <a:tab pos="3795713" algn="l"/>
                <a:tab pos="4270375" algn="l"/>
                <a:tab pos="4746625" algn="l"/>
                <a:tab pos="5219700" algn="l"/>
                <a:tab pos="5694363" algn="l"/>
                <a:tab pos="6170613" algn="l"/>
                <a:tab pos="6643688" algn="l"/>
                <a:tab pos="7118350" algn="l"/>
                <a:tab pos="7594600" algn="l"/>
                <a:tab pos="8067675" algn="l"/>
                <a:tab pos="8542338" algn="l"/>
                <a:tab pos="9018588" algn="l"/>
                <a:tab pos="949325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7738" algn="l"/>
                <a:tab pos="1422400" algn="l"/>
                <a:tab pos="1895475" algn="l"/>
                <a:tab pos="2371725" algn="l"/>
                <a:tab pos="2846388" algn="l"/>
                <a:tab pos="3321050" algn="l"/>
                <a:tab pos="3795713" algn="l"/>
                <a:tab pos="4270375" algn="l"/>
                <a:tab pos="4746625" algn="l"/>
                <a:tab pos="5219700" algn="l"/>
                <a:tab pos="5694363" algn="l"/>
                <a:tab pos="6170613" algn="l"/>
                <a:tab pos="6643688" algn="l"/>
                <a:tab pos="7118350" algn="l"/>
                <a:tab pos="7594600" algn="l"/>
                <a:tab pos="8067675" algn="l"/>
                <a:tab pos="8542338" algn="l"/>
                <a:tab pos="9018588" algn="l"/>
                <a:tab pos="949325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EACAD465-6B84-D845-9949-AA13FA344FFC}" type="slidenum">
              <a:rPr lang="pt-BR" sz="1300"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rPr>
              <a:pPr algn="r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18</a:t>
            </a:fld>
            <a:endParaRPr lang="pt-BR" sz="1300">
              <a:solidFill>
                <a:srgbClr val="000000"/>
              </a:solidFill>
              <a:latin typeface="Calibri" charset="0"/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www.economist.com</a:t>
            </a:r>
            <a:r>
              <a:rPr lang="en-US" dirty="0" smtClean="0"/>
              <a:t>/blogs/</a:t>
            </a:r>
            <a:r>
              <a:rPr lang="en-US" dirty="0" err="1" smtClean="0"/>
              <a:t>feastandfamine</a:t>
            </a:r>
            <a:r>
              <a:rPr lang="en-US" dirty="0" smtClean="0"/>
              <a:t>/2012/05/food</a:t>
            </a:r>
          </a:p>
          <a:p>
            <a:r>
              <a:rPr lang="en-US" dirty="0" smtClean="0"/>
              <a:t>Cargill is a grain trading</a:t>
            </a:r>
            <a:r>
              <a:rPr lang="en-US" baseline="0" dirty="0" smtClean="0"/>
              <a:t> company</a:t>
            </a:r>
          </a:p>
          <a:p>
            <a:r>
              <a:rPr lang="en-US" baseline="0" dirty="0" smtClean="0"/>
              <a:t>This picture shows which regions of the world have a food surplus or deficit, and how imports or exports have changed since 1965.</a:t>
            </a:r>
          </a:p>
          <a:p>
            <a:r>
              <a:rPr lang="en-US" baseline="0" dirty="0" smtClean="0"/>
              <a:t>The big changes in food production during that time came in South America (Brazil, mainly) and in Eastern Europe (Russia, mainly).</a:t>
            </a:r>
          </a:p>
          <a:p>
            <a:r>
              <a:rPr lang="en-US" baseline="0" dirty="0" smtClean="0"/>
              <a:t>On the consumption side, it seems that Asia and Middle East and Africa will continue increasing imports to satisfy growing populations.</a:t>
            </a:r>
          </a:p>
          <a:p>
            <a:r>
              <a:rPr lang="en-US" baseline="0" dirty="0" smtClean="0"/>
              <a:t>To feed itself for the next half century, the world needs an agricultural revolution.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EB666-B239-1D4F-9205-7DC8B68901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53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The model directly represents production from four major land cover types : cropland, managed forests,</a:t>
            </a:r>
            <a:r>
              <a:rPr lang="en-US" sz="1400" baseline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short rotation tree plantations and grassland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2 land ‘reserves’ = natural forests and natural land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Account for associated GHG emissions from land use change</a:t>
            </a:r>
          </a:p>
          <a:p>
            <a:r>
              <a:rPr lang="en-US" dirty="0" smtClean="0"/>
              <a:t>Main outputs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land use (cropland, natural and managed forests, short rotation tree plantations, grassland and other natural land), </a:t>
            </a:r>
          </a:p>
          <a:p>
            <a:pPr lvl="1"/>
            <a:r>
              <a:rPr lang="en-US" dirty="0" smtClean="0"/>
              <a:t>spatially explicit agricultural production (19 crops, 6 livestock products), </a:t>
            </a:r>
          </a:p>
          <a:p>
            <a:pPr lvl="1"/>
            <a:r>
              <a:rPr lang="en-US" dirty="0" smtClean="0"/>
              <a:t>spatially explicit forest production, </a:t>
            </a:r>
          </a:p>
          <a:p>
            <a:pPr lvl="1"/>
            <a:r>
              <a:rPr lang="en-US" dirty="0" smtClean="0"/>
              <a:t>food consumption and food prices, </a:t>
            </a:r>
          </a:p>
          <a:p>
            <a:pPr lvl="1"/>
            <a:r>
              <a:rPr lang="en-US" dirty="0" smtClean="0"/>
              <a:t>bilateral trade flows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14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Biofuels</a:t>
            </a:r>
            <a:endParaRPr lang="en-US" sz="1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Feedstock: rapeseed, soybean, palm oil for biodiesel, sugarcane, wheat, corn for ethanol</a:t>
            </a:r>
          </a:p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Process data: from the literature (Haas et al., 2006; Hermann and Patel, 2007)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Use of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biofuel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by-products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for animal feeding(Gallagher review)</a:t>
            </a:r>
          </a:p>
          <a:p>
            <a:pPr>
              <a:buNone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For crops = expressed in primary equivalents =&gt; no explicit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procesing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for food</a:t>
            </a:r>
            <a:r>
              <a:rPr lang="en-US" sz="1400" baseline="0" dirty="0" smtClean="0">
                <a:latin typeface="Calibri" pitchFamily="34" charset="0"/>
                <a:cs typeface="Calibri" pitchFamily="34" charset="0"/>
              </a:rPr>
              <a:t> products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B05-D579-4B57-803B-89E0D97748B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Gathering available information in a consistent framework</a:t>
            </a:r>
          </a:p>
          <a:p>
            <a:pPr lvl="1"/>
            <a:r>
              <a:rPr lang="en-US" dirty="0" smtClean="0"/>
              <a:t>Helps identifying information gap</a:t>
            </a:r>
          </a:p>
          <a:p>
            <a:pPr lvl="1"/>
            <a:r>
              <a:rPr lang="en-US" dirty="0" smtClean="0"/>
              <a:t>Better understanding of the economic mechanisms</a:t>
            </a:r>
          </a:p>
          <a:p>
            <a:pPr lvl="1"/>
            <a:r>
              <a:rPr lang="en-US" dirty="0" smtClean="0"/>
              <a:t>Analysis of local issues in a global context</a:t>
            </a:r>
          </a:p>
          <a:p>
            <a:pPr lvl="1"/>
            <a:r>
              <a:rPr lang="en-US" dirty="0" smtClean="0"/>
              <a:t>Analysis of cross-sector interactions</a:t>
            </a:r>
          </a:p>
          <a:p>
            <a:pPr lvl="1"/>
            <a:r>
              <a:rPr lang="en-US" dirty="0" smtClean="0"/>
              <a:t>Forward looking approach highlights the need for a long term strategy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9AA80-3F8B-4990-A330-6E5C449109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28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EB666-B239-1D4F-9205-7DC8B68901B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86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The model directly represents production from four major land cover types : cropland, managed forests,</a:t>
            </a:r>
            <a:r>
              <a:rPr lang="en-US" sz="1400" baseline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short rotation tree plantations and grassland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2 land ‘reserves’ = natural forests and natural land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Account for associated GHG emissions from land use change</a:t>
            </a:r>
          </a:p>
          <a:p>
            <a:r>
              <a:rPr lang="en-US" dirty="0" smtClean="0"/>
              <a:t>Main outputs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land use (cropland, natural and managed forests, short rotation tree plantations, grassland and other natural land), </a:t>
            </a:r>
          </a:p>
          <a:p>
            <a:pPr lvl="1"/>
            <a:r>
              <a:rPr lang="en-US" dirty="0" smtClean="0"/>
              <a:t>spatially explicit agricultural production (19 crops, 6 livestock products), </a:t>
            </a:r>
          </a:p>
          <a:p>
            <a:pPr lvl="1"/>
            <a:r>
              <a:rPr lang="en-US" dirty="0" smtClean="0"/>
              <a:t>spatially explicit forest production, </a:t>
            </a:r>
          </a:p>
          <a:p>
            <a:pPr lvl="1"/>
            <a:r>
              <a:rPr lang="en-US" dirty="0" smtClean="0"/>
              <a:t>food consumption and food prices, </a:t>
            </a:r>
          </a:p>
          <a:p>
            <a:pPr lvl="1"/>
            <a:r>
              <a:rPr lang="en-US" dirty="0" smtClean="0"/>
              <a:t>bilateral trade flows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14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Biofuels</a:t>
            </a:r>
            <a:endParaRPr lang="en-US" sz="1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Feedstock: rapeseed, soybean, palm oil for biodiesel, sugarcane, wheat, corn for ethanol</a:t>
            </a:r>
          </a:p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Process data: from the literature (Haas et al., 2006; Hermann and Patel, 2007)</a:t>
            </a:r>
          </a:p>
          <a:p>
            <a:pPr>
              <a:buNone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Use of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biofuel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by-products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for animal feeding(Gallagher review)</a:t>
            </a:r>
          </a:p>
          <a:p>
            <a:pPr>
              <a:buNone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For crops = expressed in primary equivalents =&gt; no explicit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procesing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for food</a:t>
            </a:r>
            <a:r>
              <a:rPr lang="en-US" sz="1400" baseline="0" dirty="0" smtClean="0">
                <a:latin typeface="Calibri" pitchFamily="34" charset="0"/>
                <a:cs typeface="Calibri" pitchFamily="34" charset="0"/>
              </a:rPr>
              <a:t> products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AB05-D579-4B57-803B-89E0D97748B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C0C9AB2-AD2C-49CC-BB13-ACE22CCFD459}" type="slidenum">
              <a:rPr lang="en-GB" altLang="en-US" sz="1200">
                <a:latin typeface="Calibri" pitchFamily="34" charset="0"/>
              </a:rPr>
              <a:pPr eaLnBrk="1" hangingPunct="1"/>
              <a:t>5</a:t>
            </a:fld>
            <a:endParaRPr lang="en-GB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federais de proteção integral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federais de uso sustentável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estaduais de proteção integral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estaduais de uso sustentável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municipais de proteção integral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municipais de uso sustentável</a:t>
            </a:r>
          </a:p>
          <a:p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Terras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indígenas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Florestas Públicas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43A1E-0706-4240-A9C7-0546D3CF614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31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of </a:t>
            </a:r>
            <a:r>
              <a:rPr lang="en-US" dirty="0" err="1" smtClean="0"/>
              <a:t>CrpLnd</a:t>
            </a:r>
            <a:r>
              <a:rPr lang="en-US" dirty="0" smtClean="0"/>
              <a:t> from IBGE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43A1E-0706-4240-A9C7-0546D3CF614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29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en-US" baseline="0" dirty="0" smtClean="0"/>
              <a:t> produced by IIASA with Aline and others. Its corresponds to the average cost to transport one ton of crop to the closest city above 50000 inhabitants.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43A1E-0706-4240-A9C7-0546D3CF614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02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5% changes in Crop</a:t>
            </a:r>
            <a:r>
              <a:rPr lang="en-US" baseline="0" dirty="0" smtClean="0"/>
              <a:t> area</a:t>
            </a:r>
          </a:p>
          <a:p>
            <a:r>
              <a:rPr lang="en-US" baseline="0" dirty="0" smtClean="0"/>
              <a:t>-10 % changes in Crop production</a:t>
            </a:r>
          </a:p>
          <a:p>
            <a:r>
              <a:rPr lang="en-US" baseline="0" dirty="0" smtClean="0"/>
              <a:t>2% difference in live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EB666-B239-1D4F-9205-7DC8B68901B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30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Major differences in Amazon and Caatinga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EB666-B239-1D4F-9205-7DC8B68901B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33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FA7F6-3EF8-9148-90F4-991907198E6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0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EB666-B239-1D4F-9205-7DC8B68901B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70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01F02-9BF5-8340-917F-B5E9AD7B2527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36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EB666-B239-1D4F-9205-7DC8B68901B3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7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AA1A846-0450-4544-B379-6655C2F2EDA8}" type="slidenum">
              <a:rPr lang="en-GB" altLang="en-US" sz="1200">
                <a:latin typeface="Calibri" pitchFamily="34" charset="0"/>
              </a:rPr>
              <a:pPr eaLnBrk="1" hangingPunct="1"/>
              <a:t>6</a:t>
            </a:fld>
            <a:endParaRPr lang="en-GB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3337EE7-9737-4C56-86EE-540ED3004FD1}" type="slidenum">
              <a:rPr lang="en-GB" altLang="en-US" sz="1200">
                <a:latin typeface="Calibri" pitchFamily="34" charset="0"/>
              </a:rPr>
              <a:pPr eaLnBrk="1" hangingPunct="1"/>
              <a:t>7</a:t>
            </a:fld>
            <a:endParaRPr lang="en-GB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96CF3-FF14-413A-A6F6-1451B2B663D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27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96CF3-FF14-413A-A6F6-1451B2B663D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143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CC64114-BBE5-4649-A221-89083BBA7AF2}" type="slidenum">
              <a:rPr lang="en-GB" sz="1200" b="0">
                <a:solidFill>
                  <a:schemeClr val="tx1"/>
                </a:solidFill>
                <a:latin typeface="Calibri"/>
              </a:rPr>
              <a:pPr eaLnBrk="1" hangingPunct="1"/>
              <a:t>10</a:t>
            </a:fld>
            <a:endParaRPr lang="en-GB" sz="1200" b="0" dirty="0">
              <a:solidFill>
                <a:schemeClr val="tx1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CC64114-BBE5-4649-A221-89083BBA7AF2}" type="slidenum">
              <a:rPr lang="en-GB" sz="1200" b="0">
                <a:solidFill>
                  <a:schemeClr val="tx1"/>
                </a:solidFill>
                <a:latin typeface="Calibri"/>
              </a:rPr>
              <a:pPr eaLnBrk="1" hangingPunct="1"/>
              <a:t>11</a:t>
            </a:fld>
            <a:endParaRPr lang="en-GB" sz="1200" b="0" dirty="0">
              <a:solidFill>
                <a:schemeClr val="tx1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CC64114-BBE5-4649-A221-89083BBA7AF2}" type="slidenum">
              <a:rPr lang="en-GB" sz="1200" b="0">
                <a:solidFill>
                  <a:schemeClr val="tx1"/>
                </a:solidFill>
                <a:latin typeface="Calibri"/>
              </a:rPr>
              <a:pPr eaLnBrk="1" hangingPunct="1"/>
              <a:t>12</a:t>
            </a:fld>
            <a:endParaRPr lang="en-GB" sz="1200" b="0" dirty="0">
              <a:solidFill>
                <a:schemeClr val="tx1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t>12.07.15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t>12.07.15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t>12.07.15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D747-94F0-43BB-86EF-40ABDB916FAF}" type="datetime1">
              <a:rPr lang="fr-FR" smtClean="0"/>
              <a:pPr/>
              <a:t>12.07.15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42101-ADE3-4411-8509-CE09211AA4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8065145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53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8525" y="269875"/>
            <a:ext cx="7916863" cy="1143000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baseline="0" dirty="0">
                <a:solidFill>
                  <a:srgbClr val="0070C0"/>
                </a:solidFill>
                <a:latin typeface="Calibri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98525" y="1600200"/>
            <a:ext cx="7916863" cy="21859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98525" y="3938588"/>
            <a:ext cx="7916863" cy="2187575"/>
          </a:xfrm>
        </p:spPr>
        <p:txBody>
          <a:bodyPr/>
          <a:lstStyle>
            <a:lvl1pPr>
              <a:defRPr lang="en-US" sz="2400" dirty="0" smtClean="0">
                <a:solidFill>
                  <a:schemeClr val="tx1"/>
                </a:solidFill>
                <a:latin typeface="Calibri"/>
                <a:ea typeface="+mn-ea"/>
                <a:cs typeface="Times New Roman" pitchFamily="18" charset="0"/>
              </a:defRPr>
            </a:lvl1pPr>
            <a:lvl2pPr>
              <a:defRPr lang="en-US" sz="2000" dirty="0" smtClean="0">
                <a:solidFill>
                  <a:schemeClr val="tx1"/>
                </a:solidFill>
                <a:latin typeface="Calibri"/>
              </a:defRPr>
            </a:lvl2pPr>
            <a:lvl3pPr>
              <a:defRPr lang="en-US" sz="1800" dirty="0" smtClean="0">
                <a:solidFill>
                  <a:schemeClr val="tx1"/>
                </a:solidFill>
                <a:latin typeface="Calibri"/>
              </a:defRPr>
            </a:lvl3pPr>
            <a:lvl4pPr>
              <a:defRPr lang="en-US" sz="1600" dirty="0" smtClean="0">
                <a:solidFill>
                  <a:schemeClr val="tx1"/>
                </a:solidFill>
                <a:latin typeface="Calibri"/>
              </a:defRPr>
            </a:lvl4pPr>
            <a:lvl5pPr>
              <a:defRPr lang="en-US" sz="1600" dirty="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14300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 smtClean="0"/>
              <a:t>Third level</a:t>
            </a:r>
          </a:p>
          <a:p>
            <a:pPr marL="1600200" lvl="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n-US" dirty="0" smtClean="0"/>
              <a:t>Fourth level</a:t>
            </a:r>
          </a:p>
          <a:p>
            <a: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98525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408363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681788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1DB7EE-D915-40F2-B40D-0D8428D80D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8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6" y="260238"/>
            <a:ext cx="8642351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6" y="1341439"/>
            <a:ext cx="8642351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997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CProject-white-CMJ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85"/>
            <a:ext cx="3176645" cy="136103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58063" y="1934633"/>
            <a:ext cx="8229600" cy="1143000"/>
          </a:xfrm>
        </p:spPr>
        <p:txBody>
          <a:bodyPr/>
          <a:lstStyle>
            <a:lvl1pPr>
              <a:defRPr b="0">
                <a:latin typeface="Calibri"/>
                <a:cs typeface="Calibr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2175726" y="5781121"/>
            <a:ext cx="4994275" cy="558800"/>
          </a:xfrm>
        </p:spPr>
        <p:txBody>
          <a:bodyPr/>
          <a:lstStyle>
            <a:lvl1pPr marL="0" indent="0" algn="ctr" defTabSz="457200" rtl="0" eaLnBrk="1" latinLnBrk="0" hangingPunct="1">
              <a:buNone/>
              <a:defRPr lang="en-GB" sz="1600" kern="1200" dirty="0" smtClean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defRPr>
            </a:lvl1pPr>
            <a:lvl2pPr marL="457200" indent="0" algn="ctr">
              <a:buFontTx/>
              <a:buNone/>
              <a:defRPr sz="1000">
                <a:latin typeface="Arial Narrow"/>
                <a:cs typeface="Arial Narrow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176645" y="2930241"/>
            <a:ext cx="2992437" cy="2211388"/>
          </a:xfrm>
        </p:spPr>
        <p:txBody>
          <a:bodyPr/>
          <a:lstStyle>
            <a:lvl1pPr marL="0" indent="0" algn="ctr">
              <a:buFontTx/>
              <a:buNone/>
              <a:defRPr sz="13000"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2175726" y="6087164"/>
            <a:ext cx="4994275" cy="386742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buNone/>
              <a:defRPr lang="en-GB" sz="1000" kern="1200" dirty="0" smtClean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defRPr>
            </a:lvl1pPr>
            <a:lvl2pPr marL="457200" indent="0" algn="ctr">
              <a:buFontTx/>
              <a:buNone/>
              <a:defRPr sz="1000">
                <a:latin typeface="Arial Narrow"/>
                <a:cs typeface="Arial Narrow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67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>
            <a:lvl1pPr>
              <a:defRPr b="1">
                <a:latin typeface="Calibri"/>
                <a:cs typeface="Calibr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4440238"/>
            <a:ext cx="8229600" cy="1633537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823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Calibri"/>
                <a:cs typeface="Calibr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2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Calibri"/>
                <a:cs typeface="Calibr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9275" y="6242539"/>
            <a:ext cx="8765451" cy="55241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latin typeface="Calibri"/>
                <a:cs typeface="Calibri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156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40000" y="1440000"/>
            <a:ext cx="8080375" cy="4680000"/>
          </a:xfrm>
        </p:spPr>
        <p:txBody>
          <a:bodyPr anchor="ctr"/>
          <a:lstStyle/>
          <a:p>
            <a:endParaRPr lang="en-US" dirty="0"/>
          </a:p>
        </p:txBody>
      </p:sp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>
            <a:normAutofit/>
          </a:bodyPr>
          <a:lstStyle>
            <a:lvl1pPr algn="l">
              <a:defRPr sz="2400" b="1">
                <a:latin typeface="Calibri"/>
                <a:cs typeface="Calibr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823853"/>
            <a:ext cx="8280000" cy="684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Calibri"/>
                <a:cs typeface="Calibri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9275" y="5692792"/>
            <a:ext cx="8765451" cy="1077321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latin typeface="Calibri"/>
                <a:cs typeface="Calibri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98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t>12.07.15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Calibri"/>
                <a:cs typeface="Calibr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74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Calibri"/>
                <a:cs typeface="Calibr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55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Calibri"/>
                <a:cs typeface="Calibr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0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t>12.07.15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t>12.07.15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t>12.07.15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t>12.07.15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t>12.07.15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t>12.07.15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t>12.07.15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C759AA12-FC1B-6D42-BA8B-E927E293B5C4}" type="datetimeFigureOut">
              <a:rPr lang="en-US" smtClean="0"/>
              <a:pPr/>
              <a:t>12.07.15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latin typeface="Calibri"/>
              </a:defRPr>
            </a:lvl1pPr>
          </a:lstStyle>
          <a:p>
            <a:fld id="{7B8A01DB-00C8-0241-B53D-8E40F0C82E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Captura de Tela 2015-06-21 às 15.40.08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00" y="-19560"/>
            <a:ext cx="972000" cy="3670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Calibri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Calibri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Calibri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Calibri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Calibri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B81D1-339F-824C-BF8B-C1100CBE37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12.07.15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F3D0-B985-0345-B86B-74512F5944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20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g"/><Relationship Id="rId6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png"/><Relationship Id="rId8" Type="http://schemas.openxmlformats.org/officeDocument/2006/relationships/image" Target="../media/image52.jpeg"/><Relationship Id="rId9" Type="http://schemas.openxmlformats.org/officeDocument/2006/relationships/image" Target="../media/image53.wmf"/><Relationship Id="rId10" Type="http://schemas.openxmlformats.org/officeDocument/2006/relationships/image" Target="../media/image54.jpeg"/><Relationship Id="rId11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7.gif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1.pn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png"/><Relationship Id="rId5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54.jpeg"/><Relationship Id="rId6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3.jpeg"/><Relationship Id="rId12" Type="http://schemas.openxmlformats.org/officeDocument/2006/relationships/image" Target="../media/image74.jpeg"/><Relationship Id="rId13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5" Type="http://schemas.openxmlformats.org/officeDocument/2006/relationships/image" Target="../media/image67.png"/><Relationship Id="rId6" Type="http://schemas.openxmlformats.org/officeDocument/2006/relationships/image" Target="../media/image68.jpeg"/><Relationship Id="rId7" Type="http://schemas.openxmlformats.org/officeDocument/2006/relationships/image" Target="../media/image69.jpeg"/><Relationship Id="rId8" Type="http://schemas.openxmlformats.org/officeDocument/2006/relationships/image" Target="../media/image70.png"/><Relationship Id="rId9" Type="http://schemas.openxmlformats.org/officeDocument/2006/relationships/image" Target="../media/image71.jpeg"/><Relationship Id="rId10" Type="http://schemas.openxmlformats.org/officeDocument/2006/relationships/image" Target="../media/image7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4" Type="http://schemas.openxmlformats.org/officeDocument/2006/relationships/image" Target="../media/image94.jpeg"/><Relationship Id="rId5" Type="http://schemas.openxmlformats.org/officeDocument/2006/relationships/image" Target="../media/image95.jpeg"/><Relationship Id="rId6" Type="http://schemas.openxmlformats.org/officeDocument/2006/relationships/image" Target="../media/image96.jpeg"/><Relationship Id="rId7" Type="http://schemas.openxmlformats.org/officeDocument/2006/relationships/image" Target="../media/image97.jpeg"/><Relationship Id="rId8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4" Type="http://schemas.openxmlformats.org/officeDocument/2006/relationships/image" Target="../media/image100.jpeg"/><Relationship Id="rId5" Type="http://schemas.openxmlformats.org/officeDocument/2006/relationships/image" Target="../media/image101.png"/><Relationship Id="rId6" Type="http://schemas.openxmlformats.org/officeDocument/2006/relationships/image" Target="../media/image102.jpe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4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4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3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4" Type="http://schemas.openxmlformats.org/officeDocument/2006/relationships/image" Target="../media/image135.jpeg"/><Relationship Id="rId5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140.png"/><Relationship Id="rId6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2.png"/><Relationship Id="rId3" Type="http://schemas.openxmlformats.org/officeDocument/2006/relationships/image" Target="../media/image14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6.png"/><Relationship Id="rId3" Type="http://schemas.openxmlformats.org/officeDocument/2006/relationships/image" Target="../media/image14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9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.png"/><Relationship Id="rId3" Type="http://schemas.openxmlformats.org/officeDocument/2006/relationships/image" Target="../media/image152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4" Type="http://schemas.openxmlformats.org/officeDocument/2006/relationships/image" Target="../media/image15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7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8.png"/><Relationship Id="rId3" Type="http://schemas.openxmlformats.org/officeDocument/2006/relationships/image" Target="../media/image159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1.png"/><Relationship Id="rId3" Type="http://schemas.openxmlformats.org/officeDocument/2006/relationships/image" Target="../media/image16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1.png"/><Relationship Id="rId3" Type="http://schemas.openxmlformats.org/officeDocument/2006/relationships/image" Target="../media/image16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4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415" y="1488831"/>
            <a:ext cx="7848600" cy="1927225"/>
          </a:xfrm>
        </p:spPr>
        <p:txBody>
          <a:bodyPr/>
          <a:lstStyle/>
          <a:p>
            <a:r>
              <a:rPr lang="en-US" sz="3600" b="1" cap="none" dirty="0" smtClean="0">
                <a:solidFill>
                  <a:srgbClr val="832C1D"/>
                </a:solidFill>
              </a:rPr>
              <a:t>The </a:t>
            </a:r>
            <a:r>
              <a:rPr lang="en-US" sz="3600" b="1" cap="none" dirty="0">
                <a:solidFill>
                  <a:srgbClr val="832C1D"/>
                </a:solidFill>
              </a:rPr>
              <a:t>road to </a:t>
            </a:r>
            <a:r>
              <a:rPr lang="en-US" sz="3600" b="1" cap="none" dirty="0" smtClean="0">
                <a:solidFill>
                  <a:srgbClr val="832C1D"/>
                </a:solidFill>
              </a:rPr>
              <a:t>Paris: projections of GHG emissions from land use change</a:t>
            </a:r>
            <a:r>
              <a:rPr lang="en-US" sz="3600" b="1" cap="none" dirty="0">
                <a:solidFill>
                  <a:srgbClr val="832C1D"/>
                </a:solidFill>
              </a:rPr>
              <a:t> </a:t>
            </a:r>
            <a:r>
              <a:rPr lang="en-US" sz="3600" b="1" cap="none" dirty="0" smtClean="0">
                <a:solidFill>
                  <a:srgbClr val="832C1D"/>
                </a:solidFill>
              </a:rPr>
              <a:t>in Brazil </a:t>
            </a:r>
            <a:endParaRPr lang="en-US" sz="3600" b="1" cap="none" dirty="0">
              <a:solidFill>
                <a:srgbClr val="832C1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02824"/>
            <a:ext cx="3647395" cy="179871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32C1D"/>
                </a:solidFill>
              </a:rPr>
              <a:t>Gilberto </a:t>
            </a:r>
            <a:r>
              <a:rPr lang="en-US" dirty="0" err="1" smtClean="0">
                <a:solidFill>
                  <a:srgbClr val="832C1D"/>
                </a:solidFill>
              </a:rPr>
              <a:t>Câmara</a:t>
            </a:r>
            <a:r>
              <a:rPr lang="en-US" dirty="0" smtClean="0">
                <a:solidFill>
                  <a:srgbClr val="832C1D"/>
                </a:solidFill>
              </a:rPr>
              <a:t> (INPE)</a:t>
            </a:r>
            <a:endParaRPr lang="en-US" dirty="0">
              <a:solidFill>
                <a:srgbClr val="832C1D"/>
              </a:solidFill>
            </a:endParaRPr>
          </a:p>
        </p:txBody>
      </p:sp>
      <p:pic>
        <p:nvPicPr>
          <p:cNvPr id="4" name="Picture 3" descr="redd_pac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35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86166"/>
            <a:ext cx="38100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1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87775"/>
            <a:ext cx="9144000" cy="936625"/>
          </a:xfrm>
        </p:spPr>
        <p:txBody>
          <a:bodyPr>
            <a:noAutofit/>
          </a:bodyPr>
          <a:lstStyle/>
          <a:p>
            <a:pPr marL="4763" indent="0" algn="ctr"/>
            <a:r>
              <a:rPr lang="en-GB" sz="3200" b="1" dirty="0" smtClean="0">
                <a:solidFill>
                  <a:srgbClr val="832C1D"/>
                </a:solidFill>
                <a:cs typeface="Calibri"/>
              </a:rPr>
              <a:t>UNFCCC roadmap: Durban, Warsaw, Lima, Paris</a:t>
            </a:r>
            <a:endParaRPr lang="en-GB" sz="3200" b="1" dirty="0">
              <a:solidFill>
                <a:srgbClr val="832C1D"/>
              </a:solidFill>
              <a:cs typeface="Calibri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9168" y="5449859"/>
            <a:ext cx="7977975" cy="1031842"/>
          </a:xfrm>
          <a:solidFill>
            <a:srgbClr val="E6E8EC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Clr>
                <a:srgbClr val="2D5EC1"/>
              </a:buClr>
              <a:buNone/>
            </a:pPr>
            <a:r>
              <a:rPr lang="en-GB" sz="2200" i="0" dirty="0" smtClean="0">
                <a:solidFill>
                  <a:srgbClr val="832C1D"/>
                </a:solidFill>
                <a:cs typeface="Calibri"/>
              </a:rPr>
              <a:t>A new international agreement with contributions from all countries to keep global warming less than </a:t>
            </a:r>
            <a:r>
              <a:rPr lang="en-GB" sz="2200" dirty="0">
                <a:solidFill>
                  <a:srgbClr val="832C1D"/>
                </a:solidFill>
                <a:cs typeface="Calibri"/>
              </a:rPr>
              <a:t>2</a:t>
            </a:r>
            <a:r>
              <a:rPr lang="en-GB" sz="2200" baseline="30000" dirty="0">
                <a:solidFill>
                  <a:srgbClr val="832C1D"/>
                </a:solidFill>
                <a:cs typeface="Calibri"/>
              </a:rPr>
              <a:t>0 </a:t>
            </a:r>
            <a:r>
              <a:rPr lang="en-GB" sz="2200" dirty="0" smtClean="0">
                <a:solidFill>
                  <a:srgbClr val="832C1D"/>
                </a:solidFill>
                <a:cs typeface="Calibri"/>
              </a:rPr>
              <a:t>C</a:t>
            </a:r>
            <a:endParaRPr lang="en-GB" sz="2200" i="0" dirty="0">
              <a:solidFill>
                <a:srgbClr val="832C1D"/>
              </a:solidFill>
              <a:cs typeface="Calibri"/>
            </a:endParaRPr>
          </a:p>
          <a:p>
            <a:pPr marL="0" indent="0" algn="ctr">
              <a:lnSpc>
                <a:spcPct val="120000"/>
              </a:lnSpc>
              <a:buClr>
                <a:srgbClr val="2D5EC1"/>
              </a:buClr>
              <a:buNone/>
            </a:pPr>
            <a:endParaRPr lang="en-GB" sz="2200" i="0" dirty="0">
              <a:solidFill>
                <a:srgbClr val="832C1D"/>
              </a:solidFill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3941" y="6471936"/>
            <a:ext cx="3119718" cy="369332"/>
          </a:xfrm>
          <a:prstGeom prst="rect">
            <a:avLst/>
          </a:prstGeom>
          <a:solidFill>
            <a:srgbClr val="FFF5EC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EC DG Climate Action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9527"/>
            <a:ext cx="9144000" cy="4110332"/>
          </a:xfrm>
          <a:prstGeom prst="rect">
            <a:avLst/>
          </a:prstGeom>
          <a:solidFill>
            <a:srgbClr val="EFD5C0"/>
          </a:solidFill>
        </p:spPr>
      </p:pic>
    </p:spTree>
    <p:extLst>
      <p:ext uri="{BB962C8B-B14F-4D97-AF65-F5344CB8AC3E}">
        <p14:creationId xmlns:p14="http://schemas.microsoft.com/office/powerpoint/2010/main" val="400610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974" y="1585432"/>
            <a:ext cx="6378826" cy="3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87775"/>
            <a:ext cx="9144000" cy="936625"/>
          </a:xfrm>
        </p:spPr>
        <p:txBody>
          <a:bodyPr>
            <a:noAutofit/>
          </a:bodyPr>
          <a:lstStyle/>
          <a:p>
            <a:pPr marL="4763" indent="0" algn="ctr"/>
            <a:r>
              <a:rPr lang="en-GB" sz="3200" b="1" dirty="0" smtClean="0">
                <a:solidFill>
                  <a:srgbClr val="832C1D"/>
                </a:solidFill>
                <a:cs typeface="Calibri"/>
              </a:rPr>
              <a:t>Preparing for Paris: </a:t>
            </a:r>
            <a:r>
              <a:rPr lang="en-GB" sz="3200" b="1" dirty="0">
                <a:solidFill>
                  <a:srgbClr val="832C1D"/>
                </a:solidFill>
                <a:cs typeface="Calibri"/>
              </a:rPr>
              <a:t/>
            </a:r>
            <a:br>
              <a:rPr lang="en-GB" sz="3200" b="1" dirty="0">
                <a:solidFill>
                  <a:srgbClr val="832C1D"/>
                </a:solidFill>
                <a:cs typeface="Calibri"/>
              </a:rPr>
            </a:br>
            <a:r>
              <a:rPr lang="en-GB" sz="3200" b="1" dirty="0">
                <a:solidFill>
                  <a:srgbClr val="832C1D"/>
                </a:solidFill>
                <a:cs typeface="Calibri"/>
              </a:rPr>
              <a:t>Broadening global climate action well beyond Kyoto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1591" y="5344994"/>
            <a:ext cx="7977975" cy="103253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Clr>
                <a:srgbClr val="2D5EC1"/>
              </a:buClr>
              <a:buNone/>
            </a:pPr>
            <a:r>
              <a:rPr lang="en-GB" i="0" dirty="0">
                <a:solidFill>
                  <a:srgbClr val="832C1D"/>
                </a:solidFill>
                <a:cs typeface="Calibri"/>
              </a:rPr>
              <a:t>Global agreement on staying below 2°Celsius </a:t>
            </a:r>
            <a:endParaRPr lang="en-GB" i="0" dirty="0" smtClean="0">
              <a:solidFill>
                <a:srgbClr val="832C1D"/>
              </a:solidFill>
              <a:cs typeface="Calibri"/>
            </a:endParaRPr>
          </a:p>
          <a:p>
            <a:pPr marL="0" indent="0" algn="ctr">
              <a:lnSpc>
                <a:spcPct val="120000"/>
              </a:lnSpc>
              <a:buClr>
                <a:srgbClr val="2D5EC1"/>
              </a:buClr>
              <a:buNone/>
            </a:pPr>
            <a:r>
              <a:rPr lang="en-GB" i="0" dirty="0" smtClean="0">
                <a:solidFill>
                  <a:srgbClr val="832C1D"/>
                </a:solidFill>
                <a:cs typeface="Calibri"/>
              </a:rPr>
              <a:t>Countries need to make concrete pledges in Paris COP-21</a:t>
            </a:r>
            <a:endParaRPr lang="en-GB" i="0" dirty="0">
              <a:solidFill>
                <a:srgbClr val="832C1D"/>
              </a:solidFill>
              <a:cs typeface="Calibri"/>
            </a:endParaRPr>
          </a:p>
          <a:p>
            <a:pPr marL="0" indent="0" algn="ctr">
              <a:lnSpc>
                <a:spcPct val="120000"/>
              </a:lnSpc>
              <a:buClr>
                <a:srgbClr val="2D5EC1"/>
              </a:buClr>
              <a:buNone/>
            </a:pPr>
            <a:endParaRPr lang="en-GB" i="0" dirty="0">
              <a:solidFill>
                <a:srgbClr val="832C1D"/>
              </a:solidFill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3941" y="6471936"/>
            <a:ext cx="3119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EC DG Climate Action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643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87775"/>
            <a:ext cx="9144000" cy="936625"/>
          </a:xfrm>
        </p:spPr>
        <p:txBody>
          <a:bodyPr>
            <a:noAutofit/>
          </a:bodyPr>
          <a:lstStyle/>
          <a:p>
            <a:pPr marL="4763" indent="0" algn="ctr"/>
            <a:r>
              <a:rPr lang="en-GB" sz="3200" b="1" dirty="0" smtClean="0">
                <a:solidFill>
                  <a:srgbClr val="832C1D"/>
                </a:solidFill>
                <a:cs typeface="Calibri"/>
              </a:rPr>
              <a:t>Preparing for Paris: </a:t>
            </a:r>
            <a:r>
              <a:rPr lang="en-GB" sz="3200" b="1" dirty="0">
                <a:solidFill>
                  <a:srgbClr val="832C1D"/>
                </a:solidFill>
                <a:cs typeface="Calibri"/>
              </a:rPr>
              <a:t/>
            </a:r>
            <a:br>
              <a:rPr lang="en-GB" sz="3200" b="1" dirty="0">
                <a:solidFill>
                  <a:srgbClr val="832C1D"/>
                </a:solidFill>
                <a:cs typeface="Calibri"/>
              </a:rPr>
            </a:br>
            <a:r>
              <a:rPr lang="en-GB" sz="3200" b="1" dirty="0" smtClean="0">
                <a:solidFill>
                  <a:srgbClr val="832C1D"/>
                </a:solidFill>
                <a:cs typeface="Calibri"/>
              </a:rPr>
              <a:t>Higher emissions = more responsibilities</a:t>
            </a:r>
            <a:endParaRPr lang="en-GB" sz="3200" b="1" dirty="0">
              <a:solidFill>
                <a:srgbClr val="832C1D"/>
              </a:solidFill>
              <a:cs typeface="Calibri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9129" y="5439400"/>
            <a:ext cx="7450585" cy="103253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Clr>
                <a:srgbClr val="2D5EC1"/>
              </a:buClr>
              <a:buNone/>
            </a:pPr>
            <a:r>
              <a:rPr lang="en-GB" i="0" dirty="0" smtClean="0">
                <a:solidFill>
                  <a:srgbClr val="832C1D"/>
                </a:solidFill>
                <a:cs typeface="Calibri"/>
              </a:rPr>
              <a:t>All countries should present their INDCs</a:t>
            </a:r>
          </a:p>
          <a:p>
            <a:pPr marL="0" indent="0" algn="ctr">
              <a:buClr>
                <a:srgbClr val="2D5EC1"/>
              </a:buClr>
              <a:buNone/>
            </a:pPr>
            <a:r>
              <a:rPr lang="en-GB" i="0" dirty="0" smtClean="0">
                <a:solidFill>
                  <a:srgbClr val="832C1D"/>
                </a:solidFill>
                <a:cs typeface="Calibri"/>
              </a:rPr>
              <a:t>INDC = intended nationally determined contributions</a:t>
            </a:r>
            <a:endParaRPr lang="en-GB" i="0" dirty="0">
              <a:solidFill>
                <a:srgbClr val="832C1D"/>
              </a:solidFill>
              <a:cs typeface="Calibri"/>
            </a:endParaRPr>
          </a:p>
          <a:p>
            <a:pPr marL="0" indent="0" algn="ctr">
              <a:lnSpc>
                <a:spcPct val="120000"/>
              </a:lnSpc>
              <a:buClr>
                <a:srgbClr val="2D5EC1"/>
              </a:buClr>
              <a:buNone/>
            </a:pPr>
            <a:endParaRPr lang="en-GB" i="0" dirty="0">
              <a:solidFill>
                <a:srgbClr val="832C1D"/>
              </a:solidFill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3941" y="6471936"/>
            <a:ext cx="3119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</a:t>
            </a:r>
            <a:r>
              <a:rPr lang="en-GB" altLang="en-US" dirty="0" err="1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worldmapper.org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29" y="1540692"/>
            <a:ext cx="7450585" cy="37252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3983" y="4641171"/>
            <a:ext cx="3119718" cy="369332"/>
          </a:xfrm>
          <a:prstGeom prst="rect">
            <a:avLst/>
          </a:prstGeom>
          <a:solidFill>
            <a:srgbClr val="FFF5E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GHG emissions in 2000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37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505584"/>
            <a:ext cx="9144000" cy="1021895"/>
          </a:xfrm>
        </p:spPr>
        <p:txBody>
          <a:bodyPr>
            <a:noAutofit/>
          </a:bodyPr>
          <a:lstStyle/>
          <a:p>
            <a:pPr marL="0" indent="0" algn="ctr"/>
            <a:r>
              <a:rPr lang="en-US" sz="3200" dirty="0" smtClean="0">
                <a:solidFill>
                  <a:srgbClr val="800000"/>
                </a:solidFill>
                <a:cs typeface="Calibri"/>
              </a:rPr>
              <a:t>Regional </a:t>
            </a:r>
            <a:r>
              <a:rPr lang="en-US" sz="3200" dirty="0">
                <a:solidFill>
                  <a:srgbClr val="800000"/>
                </a:solidFill>
                <a:cs typeface="Calibri"/>
              </a:rPr>
              <a:t>patterns of GHG emissions are shifting along with changes in the world </a:t>
            </a:r>
            <a:r>
              <a:rPr lang="en-US" sz="3200" dirty="0" smtClean="0">
                <a:solidFill>
                  <a:srgbClr val="800000"/>
                </a:solidFill>
                <a:cs typeface="Calibri"/>
              </a:rPr>
              <a:t>economy</a:t>
            </a:r>
            <a:endParaRPr lang="en-GB" sz="3200" dirty="0">
              <a:solidFill>
                <a:srgbClr val="800000"/>
              </a:solidFill>
              <a:cs typeface="Calibri"/>
            </a:endParaRPr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561" y="1722421"/>
            <a:ext cx="6585535" cy="474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83941" y="6471936"/>
            <a:ext cx="3119718" cy="369332"/>
          </a:xfrm>
          <a:prstGeom prst="rect">
            <a:avLst/>
          </a:prstGeom>
          <a:solidFill>
            <a:srgbClr val="FFF5EC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EC DG Climate Action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68545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87775"/>
            <a:ext cx="9144000" cy="936625"/>
          </a:xfrm>
        </p:spPr>
        <p:txBody>
          <a:bodyPr>
            <a:noAutofit/>
          </a:bodyPr>
          <a:lstStyle/>
          <a:p>
            <a:pPr marL="4763" indent="0" algn="ctr"/>
            <a:r>
              <a:rPr lang="en-GB" sz="3200" b="1" dirty="0" smtClean="0">
                <a:solidFill>
                  <a:srgbClr val="832C1D"/>
                </a:solidFill>
                <a:cs typeface="Calibri"/>
              </a:rPr>
              <a:t>Preparing for Paris</a:t>
            </a:r>
            <a:endParaRPr lang="en-GB" sz="3200" b="1" dirty="0">
              <a:solidFill>
                <a:srgbClr val="832C1D"/>
              </a:solidFill>
              <a:cs typeface="Calibri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0022" y="5449859"/>
            <a:ext cx="7390202" cy="1032536"/>
          </a:xfrm>
          <a:solidFill>
            <a:srgbClr val="E6E8EC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Clr>
                <a:srgbClr val="2D5EC1"/>
              </a:buClr>
              <a:buNone/>
            </a:pPr>
            <a:r>
              <a:rPr lang="en-GB" sz="2200" i="0" dirty="0" smtClean="0">
                <a:solidFill>
                  <a:srgbClr val="832C1D"/>
                </a:solidFill>
                <a:cs typeface="Calibri"/>
              </a:rPr>
              <a:t>Current best policy scenarios point to 3</a:t>
            </a:r>
            <a:r>
              <a:rPr lang="en-GB" sz="2200" i="0" baseline="30000" dirty="0" smtClean="0">
                <a:solidFill>
                  <a:srgbClr val="832C1D"/>
                </a:solidFill>
                <a:cs typeface="Calibri"/>
              </a:rPr>
              <a:t>0 </a:t>
            </a:r>
            <a:r>
              <a:rPr lang="en-GB" sz="2200" i="0" dirty="0" smtClean="0">
                <a:solidFill>
                  <a:srgbClr val="832C1D"/>
                </a:solidFill>
                <a:cs typeface="Calibri"/>
              </a:rPr>
              <a:t>C warming</a:t>
            </a:r>
          </a:p>
          <a:p>
            <a:pPr marL="0" indent="0" algn="ctr">
              <a:lnSpc>
                <a:spcPct val="120000"/>
              </a:lnSpc>
              <a:buClr>
                <a:srgbClr val="2D5EC1"/>
              </a:buClr>
              <a:buNone/>
            </a:pPr>
            <a:r>
              <a:rPr lang="en-GB" sz="2200" dirty="0" smtClean="0">
                <a:solidFill>
                  <a:srgbClr val="832C1D"/>
                </a:solidFill>
                <a:cs typeface="Calibri"/>
              </a:rPr>
              <a:t>Need much bigger effort to stay below 2</a:t>
            </a:r>
            <a:r>
              <a:rPr lang="en-GB" sz="2200" baseline="30000" dirty="0" smtClean="0">
                <a:solidFill>
                  <a:srgbClr val="832C1D"/>
                </a:solidFill>
                <a:cs typeface="Calibri"/>
              </a:rPr>
              <a:t>0 </a:t>
            </a:r>
            <a:r>
              <a:rPr lang="en-GB" sz="2200" dirty="0">
                <a:solidFill>
                  <a:srgbClr val="832C1D"/>
                </a:solidFill>
                <a:cs typeface="Calibri"/>
              </a:rPr>
              <a:t>C warming</a:t>
            </a:r>
            <a:endParaRPr lang="en-GB" sz="2200" i="0" dirty="0">
              <a:solidFill>
                <a:srgbClr val="832C1D"/>
              </a:solidFill>
              <a:cs typeface="Calibri"/>
            </a:endParaRPr>
          </a:p>
          <a:p>
            <a:pPr marL="0" indent="0" algn="ctr">
              <a:lnSpc>
                <a:spcPct val="120000"/>
              </a:lnSpc>
              <a:buClr>
                <a:srgbClr val="2D5EC1"/>
              </a:buClr>
              <a:buNone/>
            </a:pPr>
            <a:endParaRPr lang="en-GB" sz="2200" i="0" dirty="0">
              <a:solidFill>
                <a:srgbClr val="832C1D"/>
              </a:solidFill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3941" y="6471936"/>
            <a:ext cx="3119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EC DG Climate Action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3983" y="4641171"/>
            <a:ext cx="3119718" cy="369332"/>
          </a:xfrm>
          <a:prstGeom prst="rect">
            <a:avLst/>
          </a:prstGeom>
          <a:solidFill>
            <a:srgbClr val="FFF5E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GHG emissions in 2000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7541"/>
            <a:ext cx="9144000" cy="380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70766" y="363086"/>
            <a:ext cx="8973234" cy="990600"/>
          </a:xfrm>
        </p:spPr>
        <p:txBody>
          <a:bodyPr>
            <a:normAutofit/>
          </a:bodyPr>
          <a:lstStyle/>
          <a:p>
            <a:pPr marL="0" algn="ctr"/>
            <a:r>
              <a:rPr lang="fr-BE" sz="320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Global emission profiles by 2030 (business-as-usual)</a:t>
            </a:r>
            <a:endParaRPr lang="en-GB" sz="3200" b="1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2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13357"/>
            <a:ext cx="4513263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363" y="2013357"/>
            <a:ext cx="4560887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0017" y="5788434"/>
            <a:ext cx="815022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2400" dirty="0">
                <a:solidFill>
                  <a:srgbClr val="832C1D"/>
                </a:solidFill>
                <a:latin typeface="Calibri"/>
                <a:ea typeface="ＭＳ Ｐゴシック" pitchFamily="34" charset="-128"/>
                <a:cs typeface="+mn-cs"/>
              </a:rPr>
              <a:t>GHG emission intensity vs. per capita, major economies, </a:t>
            </a:r>
            <a:endParaRPr lang="en-GB" altLang="en-US" sz="2400" dirty="0" smtClean="0">
              <a:solidFill>
                <a:srgbClr val="832C1D"/>
              </a:solidFill>
              <a:latin typeface="Calibri"/>
              <a:ea typeface="ＭＳ Ｐゴシック" pitchFamily="34" charset="-128"/>
              <a:cs typeface="+mn-cs"/>
            </a:endParaRPr>
          </a:p>
          <a:p>
            <a:pPr algn="ctr">
              <a:defRPr/>
            </a:pPr>
            <a:r>
              <a:rPr lang="en-GB" altLang="en-US" sz="2400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  <a:cs typeface="+mn-cs"/>
              </a:rPr>
              <a:t>2010</a:t>
            </a:r>
            <a:r>
              <a:rPr lang="en-GB" altLang="en-US" sz="2400" dirty="0">
                <a:solidFill>
                  <a:srgbClr val="832C1D"/>
                </a:solidFill>
                <a:latin typeface="Calibri"/>
                <a:ea typeface="ＭＳ Ｐゴシック" pitchFamily="34" charset="-128"/>
                <a:cs typeface="+mn-cs"/>
              </a:rPr>
              <a:t>-2030 </a:t>
            </a:r>
            <a:r>
              <a:rPr lang="en-GB" altLang="en-US" sz="2400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  <a:cs typeface="+mn-cs"/>
              </a:rPr>
              <a:t>BAU</a:t>
            </a:r>
            <a:endParaRPr lang="en-GB" altLang="en-US" sz="2400" dirty="0">
              <a:solidFill>
                <a:srgbClr val="832C1D"/>
              </a:solidFill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8244" y="1353686"/>
            <a:ext cx="3037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EC DG Climate Action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6201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95288" y="416239"/>
            <a:ext cx="8229600" cy="936625"/>
          </a:xfrm>
        </p:spPr>
        <p:txBody>
          <a:bodyPr>
            <a:normAutofit/>
          </a:bodyPr>
          <a:lstStyle/>
          <a:p>
            <a:pPr marL="0" algn="ctr"/>
            <a:r>
              <a:rPr lang="fr-BE" sz="320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Staying below 2°C – a global mitigation scenario</a:t>
            </a:r>
            <a:endParaRPr lang="en-GB" sz="3200" b="1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294" name="Picture 4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2263775"/>
            <a:ext cx="447675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450" y="2274888"/>
            <a:ext cx="443706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6087" y="5743575"/>
            <a:ext cx="8340725" cy="954107"/>
          </a:xfrm>
          <a:prstGeom prst="rect">
            <a:avLst/>
          </a:prstGeom>
          <a:solidFill>
            <a:srgbClr val="E6E8E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2800" dirty="0">
                <a:solidFill>
                  <a:srgbClr val="832C1D"/>
                </a:solidFill>
                <a:latin typeface="Calibri"/>
                <a:ea typeface="ＭＳ Ｐゴシック" pitchFamily="34" charset="-128"/>
                <a:cs typeface="+mn-cs"/>
              </a:rPr>
              <a:t>GHG emission intensity vs. per capita, major economies, 2030-2050 Global mitigation scenario</a:t>
            </a:r>
          </a:p>
        </p:txBody>
      </p:sp>
      <p:sp>
        <p:nvSpPr>
          <p:cNvPr id="7" name="Rectangle 6"/>
          <p:cNvSpPr/>
          <p:nvPr/>
        </p:nvSpPr>
        <p:spPr>
          <a:xfrm>
            <a:off x="6108244" y="1525071"/>
            <a:ext cx="3037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EC DG Climate Action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19383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87775"/>
            <a:ext cx="9144000" cy="936625"/>
          </a:xfrm>
        </p:spPr>
        <p:txBody>
          <a:bodyPr>
            <a:noAutofit/>
          </a:bodyPr>
          <a:lstStyle/>
          <a:p>
            <a:pPr marL="4763" indent="0" algn="ctr"/>
            <a:r>
              <a:rPr lang="en-GB" sz="3200" b="1" dirty="0" smtClean="0">
                <a:solidFill>
                  <a:srgbClr val="832C1D"/>
                </a:solidFill>
                <a:cs typeface="Calibri"/>
              </a:rPr>
              <a:t>Trends in emissions: Europe </a:t>
            </a:r>
            <a:endParaRPr lang="en-GB" sz="3200" b="1" dirty="0">
              <a:solidFill>
                <a:srgbClr val="832C1D"/>
              </a:solidFill>
              <a:cs typeface="Calibri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0030" y="5438862"/>
            <a:ext cx="6810186" cy="103253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Clr>
                <a:srgbClr val="2D5EC1"/>
              </a:buClr>
              <a:buNone/>
            </a:pPr>
            <a:r>
              <a:rPr lang="en-GB" i="0" dirty="0" smtClean="0">
                <a:solidFill>
                  <a:srgbClr val="832C1D"/>
                </a:solidFill>
                <a:cs typeface="Calibri"/>
              </a:rPr>
              <a:t>European emissions have peaked </a:t>
            </a:r>
          </a:p>
          <a:p>
            <a:pPr marL="0" indent="0" algn="ctr">
              <a:lnSpc>
                <a:spcPct val="120000"/>
              </a:lnSpc>
              <a:buClr>
                <a:srgbClr val="2D5EC1"/>
              </a:buClr>
              <a:buNone/>
            </a:pPr>
            <a:r>
              <a:rPr lang="en-GB" dirty="0" smtClean="0">
                <a:solidFill>
                  <a:srgbClr val="832C1D"/>
                </a:solidFill>
                <a:cs typeface="Calibri"/>
              </a:rPr>
              <a:t>Carbon intensity of the economy is down 60%</a:t>
            </a:r>
            <a:endParaRPr lang="en-GB" i="0" dirty="0">
              <a:solidFill>
                <a:srgbClr val="832C1D"/>
              </a:solidFill>
              <a:cs typeface="Calibri"/>
            </a:endParaRPr>
          </a:p>
          <a:p>
            <a:pPr marL="0" indent="0" algn="ctr">
              <a:lnSpc>
                <a:spcPct val="120000"/>
              </a:lnSpc>
              <a:buClr>
                <a:srgbClr val="2D5EC1"/>
              </a:buClr>
              <a:buNone/>
            </a:pPr>
            <a:endParaRPr lang="en-GB" i="0" dirty="0">
              <a:solidFill>
                <a:srgbClr val="832C1D"/>
              </a:solidFill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3941" y="6471936"/>
            <a:ext cx="3119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EC DG Climate Action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91" y="1701772"/>
            <a:ext cx="7152914" cy="353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0"/>
          <p:cNvSpPr txBox="1">
            <a:spLocks noChangeArrowheads="1"/>
          </p:cNvSpPr>
          <p:nvPr/>
        </p:nvSpPr>
        <p:spPr bwMode="auto">
          <a:xfrm>
            <a:off x="8285163" y="1736725"/>
            <a:ext cx="6938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 dirty="0">
                <a:latin typeface="Calibri"/>
                <a:cs typeface="Calibri"/>
              </a:rPr>
              <a:t>2,7 </a:t>
            </a:r>
            <a:r>
              <a:rPr lang="pt-BR" sz="1600" b="1" dirty="0" err="1">
                <a:latin typeface="Calibri"/>
                <a:cs typeface="Calibri"/>
              </a:rPr>
              <a:t>Gt</a:t>
            </a:r>
            <a:endParaRPr lang="pt-BR" sz="1600" b="1" dirty="0">
              <a:latin typeface="Calibri"/>
              <a:cs typeface="Calibri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517089" y="517641"/>
            <a:ext cx="8001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Brazilian pledge in COP-15 (based on BAU)</a:t>
            </a:r>
            <a:endParaRPr lang="pt-BR" sz="32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27652" name="Espaço Reservado para Conteúdo 1"/>
          <p:cNvSpPr>
            <a:spLocks/>
          </p:cNvSpPr>
          <p:nvPr/>
        </p:nvSpPr>
        <p:spPr bwMode="auto">
          <a:xfrm>
            <a:off x="684213" y="1181100"/>
            <a:ext cx="8137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pt-BR" sz="3000" dirty="0">
                <a:solidFill>
                  <a:srgbClr val="000066"/>
                </a:solidFill>
                <a:latin typeface="Calibri"/>
              </a:rPr>
              <a:t>Compromisso do Brasil na COP 15</a:t>
            </a:r>
            <a:endParaRPr lang="pt-BR" sz="3000" dirty="0">
              <a:latin typeface="Calibri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9115425" cy="537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1238" y="2147661"/>
            <a:ext cx="2374900" cy="3031361"/>
            <a:chOff x="4064" y="1161"/>
            <a:chExt cx="1447" cy="1478"/>
          </a:xfrm>
        </p:grpSpPr>
        <p:sp>
          <p:nvSpPr>
            <p:cNvPr id="27658" name="Oval 17"/>
            <p:cNvSpPr>
              <a:spLocks noChangeArrowheads="1"/>
            </p:cNvSpPr>
            <p:nvPr/>
          </p:nvSpPr>
          <p:spPr bwMode="auto">
            <a:xfrm>
              <a:off x="5420" y="1960"/>
              <a:ext cx="91" cy="9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59" name="AutoShape 18"/>
            <p:cNvSpPr>
              <a:spLocks noChangeArrowheads="1"/>
            </p:cNvSpPr>
            <p:nvPr/>
          </p:nvSpPr>
          <p:spPr bwMode="auto">
            <a:xfrm>
              <a:off x="5193" y="1161"/>
              <a:ext cx="136" cy="1044"/>
            </a:xfrm>
            <a:prstGeom prst="curvedRightArrow">
              <a:avLst>
                <a:gd name="adj1" fmla="val 153529"/>
                <a:gd name="adj2" fmla="val 307059"/>
                <a:gd name="adj3" fmla="val 39704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7660" name="Text Box 19"/>
            <p:cNvSpPr txBox="1">
              <a:spLocks noChangeArrowheads="1"/>
            </p:cNvSpPr>
            <p:nvPr/>
          </p:nvSpPr>
          <p:spPr bwMode="auto">
            <a:xfrm>
              <a:off x="4064" y="1534"/>
              <a:ext cx="101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2000" b="1" dirty="0" err="1">
                  <a:solidFill>
                    <a:srgbClr val="006600"/>
                  </a:solidFill>
                  <a:latin typeface="Calibri"/>
                  <a:cs typeface="Calibri"/>
                </a:rPr>
                <a:t>Voluntary</a:t>
              </a:r>
              <a:r>
                <a:rPr lang="pt-BR" sz="2000" b="1" dirty="0">
                  <a:solidFill>
                    <a:srgbClr val="006600"/>
                  </a:solidFill>
                  <a:latin typeface="Calibri"/>
                  <a:cs typeface="Calibri"/>
                </a:rPr>
                <a:t> </a:t>
              </a:r>
              <a:r>
                <a:rPr lang="pt-BR" sz="2000" b="1" dirty="0" err="1">
                  <a:solidFill>
                    <a:srgbClr val="006600"/>
                  </a:solidFill>
                  <a:latin typeface="Calibri"/>
                  <a:cs typeface="Calibri"/>
                </a:rPr>
                <a:t>commitment</a:t>
              </a:r>
              <a:r>
                <a:rPr lang="pt-BR" sz="2000" b="1" dirty="0">
                  <a:solidFill>
                    <a:srgbClr val="006600"/>
                  </a:solidFill>
                  <a:latin typeface="Calibri"/>
                  <a:cs typeface="Calibri"/>
                </a:rPr>
                <a:t> </a:t>
              </a:r>
              <a:r>
                <a:rPr lang="pt-BR" sz="2000" b="1" dirty="0" err="1">
                  <a:solidFill>
                    <a:srgbClr val="006600"/>
                  </a:solidFill>
                  <a:latin typeface="Calibri"/>
                  <a:cs typeface="Calibri"/>
                </a:rPr>
                <a:t>of</a:t>
              </a:r>
              <a:r>
                <a:rPr lang="pt-BR" sz="2000" b="1" dirty="0">
                  <a:solidFill>
                    <a:srgbClr val="006600"/>
                  </a:solidFill>
                  <a:latin typeface="Calibri"/>
                  <a:cs typeface="Calibri"/>
                </a:rPr>
                <a:t> Brasil-</a:t>
              </a:r>
              <a:r>
                <a:rPr lang="pt-BR" sz="2000" b="1" dirty="0" err="1">
                  <a:solidFill>
                    <a:srgbClr val="006600"/>
                  </a:solidFill>
                  <a:latin typeface="Calibri"/>
                  <a:cs typeface="Calibri"/>
                </a:rPr>
                <a:t>reduction</a:t>
              </a:r>
              <a:r>
                <a:rPr lang="pt-BR" sz="2000" b="1" dirty="0">
                  <a:solidFill>
                    <a:srgbClr val="006600"/>
                  </a:solidFill>
                  <a:latin typeface="Calibri"/>
                  <a:cs typeface="Calibri"/>
                </a:rPr>
                <a:t> </a:t>
              </a:r>
              <a:r>
                <a:rPr lang="pt-BR" sz="2000" b="1" dirty="0" err="1">
                  <a:solidFill>
                    <a:srgbClr val="006600"/>
                  </a:solidFill>
                  <a:latin typeface="Calibri"/>
                  <a:cs typeface="Calibri"/>
                </a:rPr>
                <a:t>of</a:t>
              </a:r>
              <a:r>
                <a:rPr lang="pt-BR" sz="2000" b="1" dirty="0">
                  <a:solidFill>
                    <a:srgbClr val="006600"/>
                  </a:solidFill>
                  <a:latin typeface="Calibri"/>
                  <a:cs typeface="Calibri"/>
                </a:rPr>
                <a:t>   </a:t>
              </a:r>
            </a:p>
            <a:p>
              <a:pPr eaLnBrk="1" hangingPunct="1"/>
              <a:r>
                <a:rPr lang="pt-BR" sz="2000" b="1" dirty="0">
                  <a:solidFill>
                    <a:srgbClr val="006600"/>
                  </a:solidFill>
                  <a:latin typeface="Calibri"/>
                  <a:cs typeface="Calibri"/>
                </a:rPr>
                <a:t>~ 1 </a:t>
              </a:r>
              <a:r>
                <a:rPr lang="pt-BR" sz="2000" b="1" dirty="0" err="1">
                  <a:solidFill>
                    <a:srgbClr val="006600"/>
                  </a:solidFill>
                  <a:latin typeface="Calibri"/>
                  <a:cs typeface="Calibri"/>
                </a:rPr>
                <a:t>Gt</a:t>
              </a:r>
              <a:r>
                <a:rPr lang="pt-BR" sz="2000" b="1" dirty="0">
                  <a:solidFill>
                    <a:srgbClr val="006600"/>
                  </a:solidFill>
                  <a:latin typeface="Calibri"/>
                  <a:cs typeface="Calibri"/>
                </a:rPr>
                <a:t> CO2eq</a:t>
              </a:r>
            </a:p>
            <a:p>
              <a:pPr eaLnBrk="1" hangingPunct="1"/>
              <a:r>
                <a:rPr lang="pt-BR" sz="2000" b="1" dirty="0">
                  <a:solidFill>
                    <a:srgbClr val="006600"/>
                  </a:solidFill>
                  <a:latin typeface="Calibri"/>
                  <a:cs typeface="Calibri"/>
                </a:rPr>
                <a:t>(~ 37 %)</a:t>
              </a:r>
            </a:p>
          </p:txBody>
        </p:sp>
      </p:grpSp>
      <p:sp>
        <p:nvSpPr>
          <p:cNvPr id="27655" name="Oval 17"/>
          <p:cNvSpPr>
            <a:spLocks noChangeArrowheads="1"/>
          </p:cNvSpPr>
          <p:nvPr/>
        </p:nvSpPr>
        <p:spPr bwMode="auto">
          <a:xfrm>
            <a:off x="8323603" y="2105412"/>
            <a:ext cx="149225" cy="1603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7657" name="CaixaDeTexto 40"/>
          <p:cNvSpPr txBox="1">
            <a:spLocks noChangeArrowheads="1"/>
          </p:cNvSpPr>
          <p:nvPr/>
        </p:nvSpPr>
        <p:spPr bwMode="auto">
          <a:xfrm>
            <a:off x="4787900" y="1700213"/>
            <a:ext cx="3189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400" dirty="0">
                <a:solidFill>
                  <a:srgbClr val="832C1D"/>
                </a:solidFill>
                <a:latin typeface="Calibri"/>
                <a:cs typeface="Calibri"/>
              </a:rPr>
              <a:t>BAU </a:t>
            </a:r>
            <a:r>
              <a:rPr lang="pt-BR" sz="2400" dirty="0" err="1">
                <a:solidFill>
                  <a:srgbClr val="832C1D"/>
                </a:solidFill>
                <a:latin typeface="Calibri"/>
                <a:cs typeface="Calibri"/>
              </a:rPr>
              <a:t>Scenario</a:t>
            </a:r>
            <a:endParaRPr lang="pt-BR" sz="2400" dirty="0">
              <a:solidFill>
                <a:srgbClr val="832C1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164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A53926"/>
                </a:solidFill>
              </a:rPr>
              <a:t>Brazil’s pledge to COP-15: reducing deforestation </a:t>
            </a:r>
            <a:endParaRPr lang="en-US" sz="3200" b="1" dirty="0">
              <a:solidFill>
                <a:srgbClr val="A5392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838165"/>
            <a:ext cx="8229600" cy="830997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Brazil has a policy for Amazon deforestation until 2020 </a:t>
            </a:r>
          </a:p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Brazil needs sound guidance for land use policies beyond 2020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0"/>
            <a:ext cx="9144000" cy="416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9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cap="none" dirty="0" smtClean="0">
                <a:solidFill>
                  <a:srgbClr val="832C1D"/>
                </a:solidFill>
              </a:rPr>
              <a:t>GLOBIOM-Brazil team</a:t>
            </a:r>
            <a:endParaRPr lang="en-US" sz="3200" b="1" cap="none" dirty="0">
              <a:solidFill>
                <a:srgbClr val="832C1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505200"/>
            <a:ext cx="7343257" cy="30352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Aline Soterroni (INPE)</a:t>
            </a:r>
          </a:p>
          <a:p>
            <a:r>
              <a:rPr lang="en-US" dirty="0" smtClean="0"/>
              <a:t>Fernando Ramos (INPE)</a:t>
            </a:r>
          </a:p>
          <a:p>
            <a:r>
              <a:rPr lang="en-US" dirty="0" smtClean="0"/>
              <a:t>Gilberto </a:t>
            </a:r>
            <a:r>
              <a:rPr lang="en-US" dirty="0" err="1" smtClean="0"/>
              <a:t>Câmara</a:t>
            </a:r>
            <a:r>
              <a:rPr lang="en-US" dirty="0" smtClean="0"/>
              <a:t> (INPE)</a:t>
            </a:r>
            <a:endParaRPr lang="en-US" dirty="0"/>
          </a:p>
          <a:p>
            <a:r>
              <a:rPr lang="en-US" dirty="0" err="1"/>
              <a:t>Alexandre</a:t>
            </a:r>
            <a:r>
              <a:rPr lang="en-US" dirty="0"/>
              <a:t> </a:t>
            </a:r>
            <a:r>
              <a:rPr lang="en-US" dirty="0" err="1"/>
              <a:t>Ywata</a:t>
            </a:r>
            <a:r>
              <a:rPr lang="en-US" dirty="0"/>
              <a:t> (IPEA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Pedro Andrade (INPE)</a:t>
            </a:r>
          </a:p>
          <a:p>
            <a:r>
              <a:rPr lang="en-US" dirty="0" smtClean="0"/>
              <a:t>Ricardo </a:t>
            </a:r>
            <a:r>
              <a:rPr lang="en-US" dirty="0" err="1" smtClean="0"/>
              <a:t>Cartaxo</a:t>
            </a:r>
            <a:r>
              <a:rPr lang="en-US" dirty="0" smtClean="0"/>
              <a:t> (INPE)</a:t>
            </a:r>
          </a:p>
          <a:p>
            <a:r>
              <a:rPr lang="en-US" dirty="0" smtClean="0"/>
              <a:t>+ </a:t>
            </a:r>
            <a:r>
              <a:rPr lang="en-US" dirty="0" err="1" smtClean="0"/>
              <a:t>REDD</a:t>
            </a:r>
            <a:r>
              <a:rPr lang="en-US" baseline="30000" dirty="0" err="1" smtClean="0"/>
              <a:t>pac</a:t>
            </a:r>
            <a:r>
              <a:rPr lang="en-US" dirty="0" smtClean="0"/>
              <a:t> team</a:t>
            </a:r>
            <a:endParaRPr lang="en-US" dirty="0"/>
          </a:p>
        </p:txBody>
      </p:sp>
      <p:pic>
        <p:nvPicPr>
          <p:cNvPr id="4" name="Picture 3" descr="redd_pac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35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7247" y="1267915"/>
            <a:ext cx="5075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32C1D"/>
                </a:solidFill>
                <a:latin typeface="Calibri"/>
              </a:rPr>
              <a:t>REDD+ Policy Assessment Center</a:t>
            </a:r>
            <a:endParaRPr lang="en-US" sz="2800" b="1" dirty="0">
              <a:solidFill>
                <a:srgbClr val="832C1D"/>
              </a:solidFill>
              <a:latin typeface="Calibri"/>
            </a:endParaRPr>
          </a:p>
        </p:txBody>
      </p:sp>
      <p:pic>
        <p:nvPicPr>
          <p:cNvPr id="6" name="Picture 5" descr="logo_unep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428" y="3675108"/>
            <a:ext cx="2324100" cy="1182224"/>
          </a:xfrm>
          <a:prstGeom prst="rect">
            <a:avLst/>
          </a:prstGeom>
        </p:spPr>
      </p:pic>
      <p:pic>
        <p:nvPicPr>
          <p:cNvPr id="7" name="Picture 6" descr="logo_comifac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314" y="5054953"/>
            <a:ext cx="1447800" cy="14159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75182" y="5283300"/>
            <a:ext cx="2473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/>
            </a:endParaRPr>
          </a:p>
        </p:txBody>
      </p:sp>
      <p:pic>
        <p:nvPicPr>
          <p:cNvPr id="9" name="Picture 8" descr="Captura de Tela 2013-06-04 às 00.53.08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736" y="4958177"/>
            <a:ext cx="1599252" cy="1363890"/>
          </a:xfrm>
          <a:prstGeom prst="rect">
            <a:avLst/>
          </a:prstGeom>
        </p:spPr>
      </p:pic>
      <p:pic>
        <p:nvPicPr>
          <p:cNvPr id="10" name="Picture 9" descr="downloa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523" y="3626520"/>
            <a:ext cx="1080000" cy="1277306"/>
          </a:xfrm>
          <a:prstGeom prst="rect">
            <a:avLst/>
          </a:prstGeom>
        </p:spPr>
      </p:pic>
      <p:pic>
        <p:nvPicPr>
          <p:cNvPr id="11" name="Picture 10" descr="IPEA-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840" y="5349561"/>
            <a:ext cx="1216727" cy="71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6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550693"/>
              </p:ext>
            </p:extLst>
          </p:nvPr>
        </p:nvGraphicFramePr>
        <p:xfrm>
          <a:off x="244117" y="1207071"/>
          <a:ext cx="8498439" cy="4977768"/>
        </p:xfrm>
        <a:graphic>
          <a:graphicData uri="http://schemas.openxmlformats.org/drawingml/2006/table">
            <a:tbl>
              <a:tblPr/>
              <a:tblGrid>
                <a:gridCol w="2652576"/>
                <a:gridCol w="998605"/>
                <a:gridCol w="508715"/>
                <a:gridCol w="1279445"/>
                <a:gridCol w="1165452"/>
                <a:gridCol w="1893646"/>
              </a:tblGrid>
              <a:tr h="1066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NAMAS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Geneva" charset="0"/>
                        <a:cs typeface="Calibri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2020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(BAU)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Geneva" charset="0"/>
                        <a:cs typeface="Calibri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Reduction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 2020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Geneva" charset="0"/>
                        <a:cs typeface="Calibri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Reduction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 %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Geneva" charset="0"/>
                        <a:cs typeface="Calibri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(M 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tCO</a:t>
                      </a:r>
                      <a:r>
                        <a:rPr kumimoji="0" lang="pt-B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2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Land Use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Geneva" charset="0"/>
                        <a:cs typeface="Calibri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1084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669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669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24,70%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24,70%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Amazônia  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(80%)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564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564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20,90%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20,90%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Cerrado 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(40%)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104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104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3,90%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3,90%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Agriculture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Geneva" charset="0"/>
                        <a:cs typeface="Calibri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627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133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166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4,90%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6,10%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Pasture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 Recovery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Geneva" charset="0"/>
                        <a:cs typeface="Calibri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83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104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3,10%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3,80%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Integration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Pasture-Crop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Geneva" charset="0"/>
                        <a:cs typeface="Calibri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18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0,70%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0,80%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Plantio Direto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16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20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0,60%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0,70%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Nitrogen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fixation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Geneva" charset="0"/>
                        <a:cs typeface="Calibri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16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20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0,60%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0,70%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Energy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Geneva" charset="0"/>
                        <a:cs typeface="Calibri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901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166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207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6,10%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7,70%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Efficiency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gains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Geneva" charset="0"/>
                        <a:cs typeface="Calibri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12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15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0,40%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0,60%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Biofuels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expansion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Geneva" charset="0"/>
                        <a:cs typeface="Calibri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48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60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1,80%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2,20%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Hidropower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expansion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Geneva" charset="0"/>
                        <a:cs typeface="Calibri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79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99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2,90%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3,70%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Alternatives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 (solar, 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wind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)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Geneva" charset="0"/>
                        <a:cs typeface="Calibri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1,00%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1,20%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Others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Geneva" charset="0"/>
                        <a:cs typeface="Calibri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92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0,30%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0,40%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Iron 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metallurgy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Geneva" charset="0"/>
                        <a:cs typeface="Calibri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0,30%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0,40%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Total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2703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975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1052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36,10%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Geneva" charset="0"/>
                          <a:cs typeface="Calibri"/>
                        </a:rPr>
                        <a:t>38,90%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17089" y="517641"/>
            <a:ext cx="8001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Brazilian pledge in COP-15 (based on BAU)</a:t>
            </a:r>
            <a:endParaRPr lang="pt-BR" sz="32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5450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32C1D"/>
                </a:solidFill>
              </a:rPr>
              <a:t>Brazilian emissions (2005-2011)</a:t>
            </a:r>
            <a:endParaRPr lang="en-US" b="1" dirty="0">
              <a:solidFill>
                <a:srgbClr val="832C1D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06690"/>
            <a:ext cx="7910347" cy="4038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950814" y="6488668"/>
            <a:ext cx="3193185" cy="369332"/>
          </a:xfrm>
          <a:prstGeom prst="rect">
            <a:avLst/>
          </a:prstGeom>
          <a:solidFill>
            <a:srgbClr val="FFF5EC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D. Santos, </a:t>
            </a:r>
            <a:r>
              <a:rPr lang="en-GB" altLang="en-US" dirty="0" err="1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T.Azevedo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3764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03" y="438867"/>
            <a:ext cx="8610709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32C1D"/>
                </a:solidFill>
              </a:rPr>
              <a:t>GHG emissions Brazil for 2020 (estimate)</a:t>
            </a:r>
            <a:endParaRPr lang="en-US" sz="3200" b="1" dirty="0">
              <a:solidFill>
                <a:srgbClr val="832C1D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62254585"/>
              </p:ext>
            </p:extLst>
          </p:nvPr>
        </p:nvGraphicFramePr>
        <p:xfrm>
          <a:off x="387957" y="1429467"/>
          <a:ext cx="7020762" cy="43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976922" y="5657672"/>
            <a:ext cx="7160847" cy="1107996"/>
          </a:xfrm>
          <a:prstGeom prst="rect">
            <a:avLst/>
          </a:prstGeom>
          <a:solidFill>
            <a:srgbClr val="E6E8E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200" dirty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E</a:t>
            </a:r>
            <a:r>
              <a:rPr lang="pt-BR" sz="22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nergy GHG </a:t>
            </a:r>
            <a:r>
              <a:rPr lang="pt-BR" sz="22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emissions</a:t>
            </a:r>
            <a:r>
              <a:rPr lang="pt-BR" sz="22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: 5% </a:t>
            </a:r>
            <a:r>
              <a:rPr lang="pt-BR" sz="22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growth</a:t>
            </a:r>
            <a:r>
              <a:rPr lang="pt-BR" sz="22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lang="pt-BR" sz="22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year</a:t>
            </a:r>
            <a:endParaRPr lang="pt-BR" sz="2200" dirty="0" smtClean="0">
              <a:solidFill>
                <a:srgbClr val="832C1D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algn="ctr">
              <a:defRPr/>
            </a:pPr>
            <a:r>
              <a:rPr lang="pt-BR" sz="22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Agriculture</a:t>
            </a:r>
            <a:r>
              <a:rPr lang="pt-BR" sz="2200" dirty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2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GHG </a:t>
            </a:r>
            <a:r>
              <a:rPr lang="pt-BR" sz="22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emissions</a:t>
            </a:r>
            <a:r>
              <a:rPr lang="pt-BR" sz="22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: 4% </a:t>
            </a:r>
            <a:r>
              <a:rPr lang="pt-BR" sz="22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growth</a:t>
            </a:r>
            <a:r>
              <a:rPr lang="pt-BR" sz="22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lang="pt-BR" sz="22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year</a:t>
            </a:r>
            <a:endParaRPr lang="pt-BR" sz="2200" dirty="0" smtClean="0">
              <a:solidFill>
                <a:srgbClr val="832C1D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algn="ctr">
              <a:defRPr/>
            </a:pPr>
            <a:r>
              <a:rPr lang="pt-BR" sz="2200" dirty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3</a:t>
            </a:r>
            <a:r>
              <a:rPr lang="pt-BR" sz="22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7% </a:t>
            </a:r>
            <a:r>
              <a:rPr lang="pt-BR" sz="22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decrease</a:t>
            </a:r>
            <a:r>
              <a:rPr lang="pt-BR" sz="22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2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from</a:t>
            </a:r>
            <a:r>
              <a:rPr lang="pt-BR" sz="22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BAU set in COP-15</a:t>
            </a:r>
            <a:endParaRPr lang="pt-BR" sz="2200" dirty="0">
              <a:solidFill>
                <a:srgbClr val="832C1D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70554" y="1429467"/>
            <a:ext cx="1973445" cy="369332"/>
          </a:xfrm>
          <a:prstGeom prst="rect">
            <a:avLst/>
          </a:prstGeom>
          <a:solidFill>
            <a:srgbClr val="FFF5EC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</a:t>
            </a:r>
            <a:r>
              <a:rPr lang="en-GB" altLang="en-US" dirty="0" err="1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G.Câmara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6939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8867"/>
            <a:ext cx="8837012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32C1D"/>
                </a:solidFill>
              </a:rPr>
              <a:t>Land use change emissions in Brazil</a:t>
            </a:r>
            <a:endParaRPr lang="en-US" sz="3200" b="1" dirty="0">
              <a:solidFill>
                <a:srgbClr val="832C1D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094" y="5828353"/>
            <a:ext cx="910490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LUC </a:t>
            </a:r>
            <a:r>
              <a:rPr lang="pt-BR" sz="24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emissions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4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decreased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: 1.6 </a:t>
            </a:r>
            <a:r>
              <a:rPr lang="pt-BR" sz="24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Mt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CO</a:t>
            </a:r>
            <a:r>
              <a:rPr lang="pt-BR" sz="2400" baseline="-25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2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eq (2005) </a:t>
            </a:r>
            <a:r>
              <a:rPr lang="pt-BR" sz="24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to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500 MtCO</a:t>
            </a:r>
            <a:r>
              <a:rPr lang="pt-BR" sz="2400" baseline="-250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2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eq </a:t>
            </a:r>
            <a:r>
              <a:rPr lang="pt-BR" sz="2400" dirty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(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2020) </a:t>
            </a:r>
          </a:p>
          <a:p>
            <a:pPr algn="ctr">
              <a:defRPr/>
            </a:pPr>
            <a:r>
              <a:rPr lang="pt-BR" sz="24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Can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4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Brazil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4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achieve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4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further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4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gains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in LUC </a:t>
            </a:r>
            <a:r>
              <a:rPr lang="pt-BR" sz="24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emissions</a:t>
            </a:r>
            <a:r>
              <a:rPr lang="pt-BR" sz="24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for 2030?</a:t>
            </a:r>
            <a:endParaRPr lang="pt-BR" sz="2400" dirty="0">
              <a:solidFill>
                <a:srgbClr val="832C1D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5" y="1894026"/>
            <a:ext cx="4408535" cy="2903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91" y="1883135"/>
            <a:ext cx="4409100" cy="291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56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Trends in global food trade: 1965-2010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3" name="Picture 2" descr="Food_Surpluses_Deficits_TheEconomi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97" y="1524000"/>
            <a:ext cx="7556500" cy="4876800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239003" y="6471936"/>
            <a:ext cx="3864656" cy="369332"/>
          </a:xfrm>
          <a:prstGeom prst="rect">
            <a:avLst/>
          </a:prstGeom>
          <a:solidFill>
            <a:srgbClr val="FFF5EC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sources: Cargill and the Economist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513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283325" y="0"/>
            <a:ext cx="2860675" cy="461963"/>
          </a:xfrm>
          <a:prstGeom prst="rect">
            <a:avLst/>
          </a:prstGeom>
          <a:solidFill>
            <a:srgbClr val="FFF5EC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832C1D"/>
                </a:solidFill>
                <a:latin typeface="Calibri" pitchFamily="34" charset="0"/>
                <a:ea typeface="+mn-ea"/>
                <a:cs typeface="Calibri" pitchFamily="34" charset="0"/>
              </a:rPr>
              <a:t>Nature, 29 July 2010</a:t>
            </a:r>
          </a:p>
        </p:txBody>
      </p:sp>
      <p:sp>
        <p:nvSpPr>
          <p:cNvPr id="9" name="Retângulo 3"/>
          <p:cNvSpPr/>
          <p:nvPr/>
        </p:nvSpPr>
        <p:spPr>
          <a:xfrm>
            <a:off x="39094" y="1899504"/>
            <a:ext cx="9104906" cy="954107"/>
          </a:xfrm>
          <a:prstGeom prst="rect">
            <a:avLst/>
          </a:prstGeom>
          <a:solidFill>
            <a:srgbClr val="EFE9E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Brazil</a:t>
            </a:r>
            <a:r>
              <a:rPr lang="pt-BR" sz="28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has</a:t>
            </a:r>
            <a:r>
              <a:rPr lang="pt-BR" sz="28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a </a:t>
            </a:r>
            <a:r>
              <a:rPr lang="pt-BR" sz="28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policy</a:t>
            </a:r>
            <a:r>
              <a:rPr lang="pt-BR" sz="28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for </a:t>
            </a:r>
            <a:r>
              <a:rPr lang="pt-BR" sz="28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Amazon</a:t>
            </a:r>
            <a:r>
              <a:rPr lang="pt-BR" sz="28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deforestation</a:t>
            </a:r>
            <a:r>
              <a:rPr lang="pt-BR" sz="28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until</a:t>
            </a:r>
            <a:r>
              <a:rPr lang="pt-BR" sz="28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2020</a:t>
            </a:r>
          </a:p>
          <a:p>
            <a:pPr algn="ctr">
              <a:defRPr/>
            </a:pPr>
            <a:r>
              <a:rPr lang="pt-BR" sz="28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What</a:t>
            </a:r>
            <a:r>
              <a:rPr lang="pt-BR" sz="28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about</a:t>
            </a:r>
            <a:r>
              <a:rPr lang="pt-BR" sz="28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the</a:t>
            </a:r>
            <a:r>
              <a:rPr lang="pt-BR" sz="28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other</a:t>
            </a:r>
            <a:r>
              <a:rPr lang="pt-BR" sz="28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biomes</a:t>
            </a:r>
            <a:r>
              <a:rPr lang="pt-BR" sz="28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? </a:t>
            </a:r>
            <a:r>
              <a:rPr lang="pt-BR" sz="28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What</a:t>
            </a:r>
            <a:r>
              <a:rPr lang="pt-BR" sz="28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happens</a:t>
            </a:r>
            <a:r>
              <a:rPr lang="pt-BR" sz="28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after</a:t>
            </a:r>
            <a:r>
              <a:rPr lang="pt-BR" sz="2800" dirty="0" smtClean="0">
                <a:solidFill>
                  <a:srgbClr val="832C1D"/>
                </a:solidFill>
                <a:latin typeface="Calibri" charset="0"/>
                <a:ea typeface="ＭＳ Ｐゴシック" charset="0"/>
                <a:cs typeface="Calibri" charset="0"/>
              </a:rPr>
              <a:t> 2020?</a:t>
            </a:r>
            <a:endParaRPr lang="pt-BR" sz="2800" dirty="0">
              <a:solidFill>
                <a:srgbClr val="832C1D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0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96" y="533400"/>
            <a:ext cx="7892389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800000"/>
                </a:solidFill>
              </a:rPr>
              <a:t>Challenges in land use </a:t>
            </a:r>
            <a:r>
              <a:rPr lang="en-US" sz="3600" b="1" dirty="0" err="1" smtClean="0">
                <a:solidFill>
                  <a:srgbClr val="800000"/>
                </a:solidFill>
              </a:rPr>
              <a:t>modelling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96" y="6120309"/>
            <a:ext cx="7892389" cy="707886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32C1D"/>
                </a:solidFill>
                <a:latin typeface="Calibri"/>
              </a:rPr>
              <a:t>Land use change models have failed to capture the interactions between policies, markets and farmers in </a:t>
            </a:r>
            <a:r>
              <a:rPr lang="en-US" sz="2000" dirty="0" err="1" smtClean="0">
                <a:solidFill>
                  <a:srgbClr val="832C1D"/>
                </a:solidFill>
                <a:latin typeface="Calibri"/>
              </a:rPr>
              <a:t>Amazônia</a:t>
            </a:r>
            <a:endParaRPr lang="en-US" sz="2000" dirty="0" smtClean="0">
              <a:solidFill>
                <a:srgbClr val="832C1D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97" y="1543456"/>
            <a:ext cx="7892388" cy="4494230"/>
          </a:xfrm>
          <a:prstGeom prst="rect">
            <a:avLst/>
          </a:prstGeom>
          <a:ln>
            <a:solidFill>
              <a:srgbClr val="292934"/>
            </a:solidFill>
          </a:ln>
        </p:spPr>
      </p:pic>
      <p:sp>
        <p:nvSpPr>
          <p:cNvPr id="7" name="Text Box 3"/>
          <p:cNvSpPr txBox="1">
            <a:spLocks noChangeAspect="1" noChangeArrowheads="1"/>
          </p:cNvSpPr>
          <p:nvPr/>
        </p:nvSpPr>
        <p:spPr bwMode="auto">
          <a:xfrm>
            <a:off x="2172601" y="1661476"/>
            <a:ext cx="4320000" cy="369332"/>
          </a:xfrm>
          <a:prstGeom prst="rect">
            <a:avLst/>
          </a:prstGeom>
          <a:solidFill>
            <a:srgbClr val="FFF5E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 defTabSz="4572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 err="1" smtClean="0">
                <a:solidFill>
                  <a:srgbClr val="832C1D"/>
                </a:solidFill>
                <a:latin typeface="Calibri"/>
                <a:cs typeface="Calibri"/>
              </a:rPr>
              <a:t>Dalla</a:t>
            </a:r>
            <a:r>
              <a:rPr lang="en-GB" dirty="0" smtClean="0">
                <a:solidFill>
                  <a:srgbClr val="832C1D"/>
                </a:solidFill>
                <a:latin typeface="Calibri"/>
                <a:cs typeface="Calibri"/>
              </a:rPr>
              <a:t>-Nora et al. (Land Use Policy, 2014)</a:t>
            </a:r>
            <a:endParaRPr lang="en-GB" dirty="0">
              <a:solidFill>
                <a:srgbClr val="832C1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122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278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832C1D"/>
                </a:solidFill>
              </a:rPr>
              <a:t>GLOBIOM: Global Biosphere Management Model</a:t>
            </a:r>
            <a:endParaRPr lang="en-US" sz="3200" b="1" dirty="0">
              <a:solidFill>
                <a:srgbClr val="832C1D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116632"/>
            <a:ext cx="860444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0" y="-400690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" name="Titre 1"/>
          <p:cNvSpPr txBox="1">
            <a:spLocks/>
          </p:cNvSpPr>
          <p:nvPr/>
        </p:nvSpPr>
        <p:spPr>
          <a:xfrm>
            <a:off x="0" y="819110"/>
            <a:ext cx="846773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832C1D"/>
                </a:solidFill>
                <a:latin typeface="Calibri"/>
              </a:rPr>
              <a:t>Partial equilibrium model: Agriculture, Forestry and Bioenergy sectors</a:t>
            </a:r>
            <a:endParaRPr lang="en-US" sz="2400" dirty="0">
              <a:solidFill>
                <a:srgbClr val="832C1D"/>
              </a:solidFill>
              <a:latin typeface="Calibri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394776" y="1614112"/>
            <a:ext cx="7586217" cy="22340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394776" y="4113938"/>
            <a:ext cx="7586218" cy="22403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pic>
        <p:nvPicPr>
          <p:cNvPr id="54" name="Picture 53" descr="Captura de Tela 2015-06-24 às 08.44.5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139" y="2151900"/>
            <a:ext cx="3277154" cy="1525756"/>
          </a:xfrm>
          <a:prstGeom prst="rect">
            <a:avLst/>
          </a:prstGeom>
          <a:ln>
            <a:solidFill>
              <a:srgbClr val="292934"/>
            </a:solidFill>
          </a:ln>
        </p:spPr>
      </p:pic>
      <p:sp>
        <p:nvSpPr>
          <p:cNvPr id="55" name="Rectangle 54"/>
          <p:cNvSpPr/>
          <p:nvPr/>
        </p:nvSpPr>
        <p:spPr>
          <a:xfrm>
            <a:off x="2449363" y="2623392"/>
            <a:ext cx="1190662" cy="5216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/>
              </a:rPr>
              <a:t>MARKETS</a:t>
            </a:r>
            <a:endParaRPr lang="en-US" sz="1400" b="1" dirty="0"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438022" y="1698470"/>
            <a:ext cx="5715177" cy="3238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/>
              </a:rPr>
              <a:t>Population &amp; Economic Growth &amp; Exogenous Demand Shocks </a:t>
            </a:r>
            <a:endParaRPr lang="en-US" sz="1400" b="1" dirty="0">
              <a:latin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84677" y="2352586"/>
            <a:ext cx="1432172" cy="10981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/>
              </a:rPr>
              <a:t>Commodity</a:t>
            </a:r>
          </a:p>
          <a:p>
            <a:pPr algn="ctr"/>
            <a:r>
              <a:rPr lang="en-US" sz="1400" b="1" dirty="0" smtClean="0">
                <a:latin typeface="Calibri"/>
              </a:rPr>
              <a:t>Prices and Quantities</a:t>
            </a:r>
            <a:endParaRPr lang="en-US" sz="1400" b="1" dirty="0"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46404" y="4295383"/>
            <a:ext cx="1432172" cy="7774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/>
              </a:rPr>
              <a:t>Land Use</a:t>
            </a:r>
            <a:endParaRPr lang="en-US" sz="1400" b="1" dirty="0"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371879" y="5441769"/>
            <a:ext cx="1432172" cy="7774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/>
              </a:rPr>
              <a:t>Environmental effects</a:t>
            </a:r>
            <a:endParaRPr lang="en-US" sz="1400" b="1" dirty="0"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085799" y="5844633"/>
            <a:ext cx="5051816" cy="367245"/>
          </a:xfrm>
          <a:prstGeom prst="rect">
            <a:avLst/>
          </a:prstGeom>
          <a:ln w="38100" cmpd="sng">
            <a:solidFill>
              <a:srgbClr val="29293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/>
              </a:rPr>
              <a:t>LAND</a:t>
            </a:r>
            <a:endParaRPr lang="en-US" sz="1400" b="1" dirty="0">
              <a:latin typeface="Calibri"/>
            </a:endParaRPr>
          </a:p>
        </p:txBody>
      </p:sp>
      <p:sp>
        <p:nvSpPr>
          <p:cNvPr id="62" name="Rectangle 61"/>
          <p:cNvSpPr/>
          <p:nvPr/>
        </p:nvSpPr>
        <p:spPr>
          <a:xfrm rot="16200000">
            <a:off x="855767" y="5071863"/>
            <a:ext cx="1837054" cy="4202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libri"/>
              </a:rPr>
              <a:t>SPATIAL RESOLUTION</a:t>
            </a:r>
            <a:endParaRPr lang="en-US" sz="1200" b="1" dirty="0">
              <a:latin typeface="Calibri"/>
            </a:endParaRPr>
          </a:p>
        </p:txBody>
      </p:sp>
      <p:sp>
        <p:nvSpPr>
          <p:cNvPr id="63" name="Rectangle 62"/>
          <p:cNvSpPr/>
          <p:nvPr/>
        </p:nvSpPr>
        <p:spPr>
          <a:xfrm rot="16200000">
            <a:off x="821716" y="2490760"/>
            <a:ext cx="1905155" cy="4202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libri"/>
              </a:rPr>
              <a:t>REGION</a:t>
            </a:r>
            <a:endParaRPr lang="en-US" sz="1200" b="1" dirty="0">
              <a:latin typeface="Calibri"/>
            </a:endParaRPr>
          </a:p>
        </p:txBody>
      </p:sp>
      <p:pic>
        <p:nvPicPr>
          <p:cNvPr id="64" name="Picture 63" descr="forestr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407" y="4368399"/>
            <a:ext cx="1382960" cy="1248812"/>
          </a:xfrm>
          <a:prstGeom prst="rect">
            <a:avLst/>
          </a:prstGeom>
        </p:spPr>
      </p:pic>
      <p:pic>
        <p:nvPicPr>
          <p:cNvPr id="68" name="Picture 67" descr="crop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852" y="4363482"/>
            <a:ext cx="1388055" cy="1253727"/>
          </a:xfrm>
          <a:prstGeom prst="rect">
            <a:avLst/>
          </a:prstGeom>
        </p:spPr>
      </p:pic>
      <p:pic>
        <p:nvPicPr>
          <p:cNvPr id="67" name="Picture 66" descr="othe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627" y="4368399"/>
            <a:ext cx="1391988" cy="1248812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2106407" y="4363482"/>
            <a:ext cx="1152406" cy="1151667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592506" y="4368400"/>
            <a:ext cx="1153121" cy="114897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758326" y="4381228"/>
            <a:ext cx="1379289" cy="114897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270153" y="5517374"/>
            <a:ext cx="1461512" cy="30797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731665" y="5517374"/>
            <a:ext cx="1026661" cy="30797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758326" y="5517374"/>
            <a:ext cx="1379289" cy="30797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106406" y="5520534"/>
            <a:ext cx="1163747" cy="30797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085800" y="4363483"/>
            <a:ext cx="5051815" cy="1459646"/>
          </a:xfrm>
          <a:prstGeom prst="rect">
            <a:avLst/>
          </a:prstGeom>
          <a:noFill/>
          <a:ln w="38100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344710" y="4384334"/>
            <a:ext cx="717092" cy="307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/>
              </a:rPr>
              <a:t>Wood</a:t>
            </a:r>
            <a:endParaRPr lang="en-US" sz="1400" b="1" dirty="0">
              <a:latin typeface="Calibri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562268" y="4368399"/>
            <a:ext cx="740369" cy="307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/>
              </a:rPr>
              <a:t>Crops</a:t>
            </a:r>
            <a:endParaRPr lang="en-US" sz="1400" b="1" dirty="0">
              <a:latin typeface="Calibri"/>
            </a:endParaRPr>
          </a:p>
        </p:txBody>
      </p:sp>
      <p:pic>
        <p:nvPicPr>
          <p:cNvPr id="90" name="Picture 89" descr="liv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146" y="4374154"/>
            <a:ext cx="1216938" cy="1353770"/>
          </a:xfrm>
          <a:prstGeom prst="rect">
            <a:avLst/>
          </a:prstGeom>
          <a:ln>
            <a:solidFill>
              <a:srgbClr val="292934"/>
            </a:solidFill>
          </a:ln>
        </p:spPr>
      </p:pic>
      <p:sp>
        <p:nvSpPr>
          <p:cNvPr id="69" name="Rectangle 68"/>
          <p:cNvSpPr/>
          <p:nvPr/>
        </p:nvSpPr>
        <p:spPr>
          <a:xfrm>
            <a:off x="2106406" y="5515149"/>
            <a:ext cx="5014887" cy="307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latin typeface="Calibri"/>
              </a:rPr>
              <a:t>    Forest                     Cropland              Pasture                 Other</a:t>
            </a:r>
            <a:endParaRPr lang="en-US" sz="1400" b="1" dirty="0">
              <a:latin typeface="Calibri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246461" y="4368400"/>
            <a:ext cx="1346046" cy="115213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106406" y="4384334"/>
            <a:ext cx="1140055" cy="113081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596925" y="4363482"/>
            <a:ext cx="1222159" cy="115705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815652" y="4382021"/>
            <a:ext cx="929975" cy="307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/>
              </a:rPr>
              <a:t>Livestock</a:t>
            </a:r>
            <a:endParaRPr lang="en-US" sz="1400" b="1" dirty="0">
              <a:latin typeface="Calibri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7749849" y="3450717"/>
            <a:ext cx="0" cy="844664"/>
          </a:xfrm>
          <a:prstGeom prst="straightConnector1">
            <a:avLst/>
          </a:prstGeom>
          <a:ln w="57150" cmpd="sng"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7742155" y="5072881"/>
            <a:ext cx="0" cy="368888"/>
          </a:xfrm>
          <a:prstGeom prst="straightConnector1">
            <a:avLst/>
          </a:prstGeom>
          <a:ln w="57150" cmpd="sng">
            <a:solidFill>
              <a:srgbClr val="A5392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8342817" y="5077439"/>
            <a:ext cx="0" cy="364330"/>
          </a:xfrm>
          <a:prstGeom prst="straightConnector1">
            <a:avLst/>
          </a:prstGeom>
          <a:ln w="57150" cmpd="sng">
            <a:solidFill>
              <a:srgbClr val="A5392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8341082" y="3450717"/>
            <a:ext cx="0" cy="844667"/>
          </a:xfrm>
          <a:prstGeom prst="straightConnector1">
            <a:avLst/>
          </a:prstGeom>
          <a:ln w="57150" cmpd="sng">
            <a:solidFill>
              <a:srgbClr val="A5392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0600" y="2545446"/>
            <a:ext cx="108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DEMAND</a:t>
            </a:r>
            <a:endParaRPr lang="en-US" b="1" dirty="0">
              <a:latin typeface="Calibri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45698" y="505902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SUPPLY</a:t>
            </a:r>
            <a:endParaRPr lang="en-US" b="1" dirty="0">
              <a:latin typeface="Calibri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106407" y="5527977"/>
            <a:ext cx="5014886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737849" y="6489431"/>
            <a:ext cx="1406151" cy="369332"/>
          </a:xfrm>
          <a:prstGeom prst="rect">
            <a:avLst/>
          </a:prstGeom>
          <a:solidFill>
            <a:srgbClr val="FFF5EC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IIASA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212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671" y="918989"/>
            <a:ext cx="7888940" cy="5498353"/>
          </a:xfrm>
          <a:prstGeom prst="rect">
            <a:avLst/>
          </a:prstGeom>
          <a:noFill/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591671" y="347189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A53926"/>
                </a:solidFill>
              </a:rPr>
              <a:t>GLOBIOM: inputs and outputs</a:t>
            </a:r>
            <a:endParaRPr lang="en-US" sz="3200" b="1" dirty="0">
              <a:solidFill>
                <a:srgbClr val="A5392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37849" y="6489431"/>
            <a:ext cx="1406151" cy="369332"/>
          </a:xfrm>
          <a:prstGeom prst="rect">
            <a:avLst/>
          </a:prstGeom>
          <a:solidFill>
            <a:srgbClr val="FFF5EC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IIASA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40882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9988" y="5226368"/>
            <a:ext cx="8254300" cy="10715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49988" y="407325"/>
            <a:ext cx="7990075" cy="65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832C1D"/>
                </a:solidFill>
                <a:latin typeface="Calibri"/>
                <a:cs typeface="Calibri"/>
              </a:rPr>
              <a:t>GLOBIOM components</a:t>
            </a:r>
          </a:p>
        </p:txBody>
      </p:sp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0" y="-4005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latin typeface="Calibri"/>
            </a:endParaRPr>
          </a:p>
        </p:txBody>
      </p:sp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479425" y="1067118"/>
            <a:ext cx="8424863" cy="5121275"/>
            <a:chOff x="1440" y="1872"/>
            <a:chExt cx="9333" cy="7190"/>
          </a:xfrm>
        </p:grpSpPr>
        <p:sp>
          <p:nvSpPr>
            <p:cNvPr id="8" name="AutoShape 50"/>
            <p:cNvSpPr>
              <a:spLocks noChangeAspect="1" noChangeArrowheads="1" noTextEdit="1"/>
            </p:cNvSpPr>
            <p:nvPr/>
          </p:nvSpPr>
          <p:spPr bwMode="auto">
            <a:xfrm>
              <a:off x="1440" y="1980"/>
              <a:ext cx="9180" cy="7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" name="AutoShape 47" descr="75 %"/>
            <p:cNvSpPr>
              <a:spLocks noChangeArrowheads="1"/>
            </p:cNvSpPr>
            <p:nvPr/>
          </p:nvSpPr>
          <p:spPr bwMode="auto">
            <a:xfrm rot="10800000">
              <a:off x="4860" y="2880"/>
              <a:ext cx="720" cy="1260"/>
            </a:xfrm>
            <a:prstGeom prst="upArrow">
              <a:avLst>
                <a:gd name="adj1" fmla="val 50000"/>
                <a:gd name="adj2" fmla="val 43750"/>
              </a:avLst>
            </a:prstGeom>
            <a:pattFill prst="pct75">
              <a:fgClr>
                <a:srgbClr val="FFFFFF"/>
              </a:fgClr>
              <a:bgClr>
                <a:srgbClr val="0000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" name="AutoShape 46" descr="75 %"/>
            <p:cNvSpPr>
              <a:spLocks noChangeArrowheads="1"/>
            </p:cNvSpPr>
            <p:nvPr/>
          </p:nvSpPr>
          <p:spPr bwMode="auto">
            <a:xfrm>
              <a:off x="1677" y="1872"/>
              <a:ext cx="9096" cy="2471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1" name="AutoShape 45" descr="75 %"/>
            <p:cNvSpPr>
              <a:spLocks noChangeArrowheads="1"/>
            </p:cNvSpPr>
            <p:nvPr/>
          </p:nvSpPr>
          <p:spPr bwMode="auto">
            <a:xfrm>
              <a:off x="4860" y="5040"/>
              <a:ext cx="720" cy="1260"/>
            </a:xfrm>
            <a:prstGeom prst="upArrow">
              <a:avLst>
                <a:gd name="adj1" fmla="val 50000"/>
                <a:gd name="adj2" fmla="val 43750"/>
              </a:avLst>
            </a:prstGeom>
            <a:pattFill prst="pct75">
              <a:fgClr>
                <a:srgbClr val="FFFFFF"/>
              </a:fgClr>
              <a:bgClr>
                <a:srgbClr val="99CC00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2" name="AutoShape 44" descr="75 %"/>
            <p:cNvSpPr>
              <a:spLocks noChangeArrowheads="1"/>
            </p:cNvSpPr>
            <p:nvPr/>
          </p:nvSpPr>
          <p:spPr bwMode="auto">
            <a:xfrm>
              <a:off x="1677" y="4353"/>
              <a:ext cx="9096" cy="3263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cs typeface="+mn-cs"/>
              </a:endParaRPr>
            </a:p>
          </p:txBody>
        </p:sp>
        <p:sp>
          <p:nvSpPr>
            <p:cNvPr id="13" name="Rectangle 41"/>
            <p:cNvSpPr>
              <a:spLocks noChangeArrowheads="1"/>
            </p:cNvSpPr>
            <p:nvPr/>
          </p:nvSpPr>
          <p:spPr bwMode="auto">
            <a:xfrm>
              <a:off x="1440" y="1981"/>
              <a:ext cx="225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Calibri"/>
                  <a:ea typeface="Times New Roman" pitchFamily="18" charset="0"/>
                  <a:cs typeface="Calibri" pitchFamily="34" charset="0"/>
                </a:rPr>
                <a:t>Demand</a:t>
              </a:r>
              <a:endParaRPr lang="en-US" sz="2400" dirty="0">
                <a:solidFill>
                  <a:schemeClr val="accent5">
                    <a:lumMod val="50000"/>
                  </a:schemeClr>
                </a:solidFill>
                <a:latin typeface="Calibri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1950" y="3190"/>
              <a:ext cx="1627" cy="579"/>
            </a:xfrm>
            <a:prstGeom prst="rect">
              <a:avLst/>
            </a:prstGeom>
            <a:gradFill rotWithShape="1">
              <a:gsLst>
                <a:gs pos="0">
                  <a:srgbClr val="BABABA"/>
                </a:gs>
                <a:gs pos="50000">
                  <a:srgbClr val="FFFFFF"/>
                </a:gs>
                <a:gs pos="100000">
                  <a:srgbClr val="BABABA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 dirty="0" smtClean="0">
                  <a:solidFill>
                    <a:srgbClr val="3E4652"/>
                  </a:solidFill>
                  <a:ea typeface="Times New Roman" pitchFamily="18" charset="0"/>
                  <a:cs typeface="Calibri" pitchFamily="34" charset="0"/>
                </a:rPr>
                <a:t>Wood products</a:t>
              </a:r>
            </a:p>
            <a:p>
              <a:pPr algn="ctr"/>
              <a:endParaRPr lang="en-US" sz="1600" b="1" dirty="0">
                <a:solidFill>
                  <a:srgbClr val="3E4652"/>
                </a:solidFill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183" y="3190"/>
              <a:ext cx="1615" cy="543"/>
            </a:xfrm>
            <a:prstGeom prst="rect">
              <a:avLst/>
            </a:prstGeom>
            <a:gradFill rotWithShape="1">
              <a:gsLst>
                <a:gs pos="0">
                  <a:srgbClr val="BABABA"/>
                </a:gs>
                <a:gs pos="50000">
                  <a:srgbClr val="FFFFFF"/>
                </a:gs>
                <a:gs pos="100000">
                  <a:srgbClr val="BABABA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 dirty="0" smtClean="0">
                  <a:ea typeface="Times New Roman" pitchFamily="18" charset="0"/>
                  <a:cs typeface="Calibri" pitchFamily="34" charset="0"/>
                </a:rPr>
                <a:t>Food</a:t>
              </a:r>
            </a:p>
            <a:p>
              <a:pPr algn="ctr"/>
              <a:endParaRPr lang="en-US" sz="1600" b="1" dirty="0"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6148" y="3217"/>
              <a:ext cx="1749" cy="502"/>
            </a:xfrm>
            <a:prstGeom prst="rect">
              <a:avLst/>
            </a:prstGeom>
            <a:gradFill rotWithShape="1">
              <a:gsLst>
                <a:gs pos="0">
                  <a:srgbClr val="BABABA"/>
                </a:gs>
                <a:gs pos="50000">
                  <a:srgbClr val="FFFFFF"/>
                </a:gs>
                <a:gs pos="100000">
                  <a:srgbClr val="BABABA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 dirty="0" smtClean="0">
                  <a:ea typeface="Times New Roman" pitchFamily="18" charset="0"/>
                  <a:cs typeface="Calibri" pitchFamily="34" charset="0"/>
                </a:rPr>
                <a:t>Bioenergy</a:t>
              </a:r>
            </a:p>
            <a:p>
              <a:pPr algn="ctr"/>
              <a:endParaRPr lang="en-US" sz="1600" b="1" dirty="0"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17" name="AutoShape 25"/>
            <p:cNvSpPr>
              <a:spLocks noChangeArrowheads="1"/>
            </p:cNvSpPr>
            <p:nvPr/>
          </p:nvSpPr>
          <p:spPr bwMode="auto">
            <a:xfrm rot="10800000">
              <a:off x="4961" y="2866"/>
              <a:ext cx="180" cy="360"/>
            </a:xfrm>
            <a:prstGeom prst="up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BABABA"/>
                </a:gs>
                <a:gs pos="50000">
                  <a:srgbClr val="FFFFFF"/>
                </a:gs>
                <a:gs pos="100000">
                  <a:srgbClr val="BABABA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8" name="AutoShape 24"/>
            <p:cNvSpPr>
              <a:spLocks noChangeArrowheads="1"/>
            </p:cNvSpPr>
            <p:nvPr/>
          </p:nvSpPr>
          <p:spPr bwMode="auto">
            <a:xfrm rot="10800000">
              <a:off x="2706" y="2655"/>
              <a:ext cx="1271" cy="5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9080 h 21600"/>
                <a:gd name="T20" fmla="*/ 19068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940" y="0"/>
                  </a:moveTo>
                  <a:lnTo>
                    <a:pt x="14280" y="4559"/>
                  </a:lnTo>
                  <a:lnTo>
                    <a:pt x="16820" y="4559"/>
                  </a:lnTo>
                  <a:lnTo>
                    <a:pt x="16820" y="19061"/>
                  </a:lnTo>
                  <a:lnTo>
                    <a:pt x="0" y="19061"/>
                  </a:lnTo>
                  <a:lnTo>
                    <a:pt x="0" y="21600"/>
                  </a:lnTo>
                  <a:lnTo>
                    <a:pt x="19060" y="21600"/>
                  </a:lnTo>
                  <a:lnTo>
                    <a:pt x="19060" y="4559"/>
                  </a:lnTo>
                  <a:lnTo>
                    <a:pt x="21600" y="4559"/>
                  </a:lnTo>
                  <a:lnTo>
                    <a:pt x="17940" y="0"/>
                  </a:lnTo>
                  <a:close/>
                </a:path>
              </a:pathLst>
            </a:custGeom>
            <a:gradFill rotWithShape="1">
              <a:gsLst>
                <a:gs pos="0">
                  <a:srgbClr val="BABABA"/>
                </a:gs>
                <a:gs pos="50000">
                  <a:srgbClr val="FFFFFF"/>
                </a:gs>
                <a:gs pos="100000">
                  <a:srgbClr val="BABABA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9" name="AutoShape 23"/>
            <p:cNvSpPr>
              <a:spLocks noChangeArrowheads="1"/>
            </p:cNvSpPr>
            <p:nvPr/>
          </p:nvSpPr>
          <p:spPr bwMode="auto">
            <a:xfrm rot="10800000" flipH="1">
              <a:off x="6188" y="2543"/>
              <a:ext cx="1167" cy="6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9840 h 21600"/>
                <a:gd name="T20" fmla="*/ 18703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940" y="0"/>
                  </a:moveTo>
                  <a:lnTo>
                    <a:pt x="14280" y="2600"/>
                  </a:lnTo>
                  <a:lnTo>
                    <a:pt x="17180" y="2600"/>
                  </a:lnTo>
                  <a:lnTo>
                    <a:pt x="17180" y="19844"/>
                  </a:lnTo>
                  <a:lnTo>
                    <a:pt x="0" y="19844"/>
                  </a:lnTo>
                  <a:lnTo>
                    <a:pt x="0" y="21600"/>
                  </a:lnTo>
                  <a:lnTo>
                    <a:pt x="18700" y="21600"/>
                  </a:lnTo>
                  <a:lnTo>
                    <a:pt x="18700" y="2600"/>
                  </a:lnTo>
                  <a:lnTo>
                    <a:pt x="21600" y="2600"/>
                  </a:lnTo>
                  <a:lnTo>
                    <a:pt x="17940" y="0"/>
                  </a:lnTo>
                  <a:close/>
                </a:path>
              </a:pathLst>
            </a:custGeom>
            <a:gradFill rotWithShape="1">
              <a:gsLst>
                <a:gs pos="0">
                  <a:srgbClr val="BABABA"/>
                </a:gs>
                <a:gs pos="50000">
                  <a:srgbClr val="FFFFFF"/>
                </a:gs>
                <a:gs pos="100000">
                  <a:srgbClr val="BABABA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5349" y="7742"/>
              <a:ext cx="1779" cy="1294"/>
              <a:chOff x="5349" y="8079"/>
              <a:chExt cx="1779" cy="1294"/>
            </a:xfrm>
          </p:grpSpPr>
          <p:pic>
            <p:nvPicPr>
              <p:cNvPr id="26" name="Picture 21" descr="G4M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" y="8079"/>
                <a:ext cx="1779" cy="1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6067" y="8079"/>
                <a:ext cx="5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dirty="0" smtClean="0">
                    <a:ea typeface="Times New Roman" pitchFamily="18" charset="0"/>
                    <a:cs typeface="Calibri" pitchFamily="34" charset="0"/>
                  </a:rPr>
                  <a:t>G4M</a:t>
                </a:r>
                <a:endParaRPr lang="en-US" dirty="0">
                  <a:latin typeface="Calibri"/>
                  <a:ea typeface="Times New Roman" pitchFamily="18" charset="0"/>
                  <a:cs typeface="Calibri" pitchFamily="34" charset="0"/>
                </a:endParaRPr>
              </a:p>
            </p:txBody>
          </p:sp>
        </p:grpSp>
        <p:pic>
          <p:nvPicPr>
            <p:cNvPr id="21" name="Picture 18" descr="EPIC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" y="7742"/>
              <a:ext cx="1741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3690" y="2092"/>
              <a:ext cx="2917" cy="788"/>
            </a:xfrm>
            <a:prstGeom prst="rect">
              <a:avLst/>
            </a:prstGeom>
            <a:gradFill rotWithShape="1">
              <a:gsLst>
                <a:gs pos="0">
                  <a:srgbClr val="BABABA"/>
                </a:gs>
                <a:gs pos="50000">
                  <a:srgbClr val="FFFFFF"/>
                </a:gs>
                <a:gs pos="100000">
                  <a:srgbClr val="BABABA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 dirty="0" smtClean="0">
                  <a:ea typeface="Times New Roman" pitchFamily="18" charset="0"/>
                  <a:cs typeface="Calibri" pitchFamily="34" charset="0"/>
                </a:rPr>
                <a:t>Exogenous drivers</a:t>
              </a:r>
              <a:endParaRPr lang="en-US" sz="1600" dirty="0" smtClean="0">
                <a:latin typeface="Calibri"/>
                <a:ea typeface="Times New Roman" pitchFamily="18" charset="0"/>
                <a:cs typeface="Calibri" pitchFamily="34" charset="0"/>
              </a:endParaRPr>
            </a:p>
            <a:p>
              <a:pPr algn="ctr"/>
              <a:r>
                <a:rPr lang="en-US" sz="1600" dirty="0" smtClean="0">
                  <a:ea typeface="Times New Roman" pitchFamily="18" charset="0"/>
                  <a:cs typeface="Calibri" pitchFamily="34" charset="0"/>
                </a:rPr>
                <a:t>Population, economic growth</a:t>
              </a:r>
              <a:endParaRPr lang="en-US" sz="1600" dirty="0">
                <a:latin typeface="Calibri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23" name="AutoShape 48" descr="75 %"/>
            <p:cNvSpPr>
              <a:spLocks noChangeArrowheads="1"/>
            </p:cNvSpPr>
            <p:nvPr/>
          </p:nvSpPr>
          <p:spPr bwMode="auto">
            <a:xfrm>
              <a:off x="3275" y="3829"/>
              <a:ext cx="2712" cy="118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469" y="4263"/>
              <a:ext cx="1228" cy="675"/>
            </a:xfrm>
            <a:prstGeom prst="rect">
              <a:avLst/>
            </a:prstGeom>
            <a:gradFill rotWithShape="1">
              <a:gsLst>
                <a:gs pos="0">
                  <a:srgbClr val="F3797C"/>
                </a:gs>
                <a:gs pos="50000">
                  <a:srgbClr val="FFBDBD"/>
                </a:gs>
                <a:gs pos="100000">
                  <a:srgbClr val="B28484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 anchor="ctr" anchorCtr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 dirty="0" smtClean="0">
                  <a:ea typeface="Times New Roman" pitchFamily="18" charset="0"/>
                  <a:cs typeface="Calibri" pitchFamily="34" charset="0"/>
                </a:rPr>
                <a:t>Raw wood</a:t>
              </a:r>
              <a:endParaRPr lang="en-US" sz="1600" b="1" dirty="0">
                <a:latin typeface="Calibri"/>
                <a:ea typeface="Times New Roman" pitchFamily="18" charset="0"/>
                <a:cs typeface="Calibri" pitchFamily="34" charset="0"/>
              </a:endParaRPr>
            </a:p>
          </p:txBody>
        </p:sp>
        <p:sp>
          <p:nvSpPr>
            <p:cNvPr id="25" name="Rectangle 43"/>
            <p:cNvSpPr>
              <a:spLocks noChangeArrowheads="1"/>
            </p:cNvSpPr>
            <p:nvPr/>
          </p:nvSpPr>
          <p:spPr bwMode="auto">
            <a:xfrm>
              <a:off x="1440" y="4373"/>
              <a:ext cx="2295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Calibri"/>
                  <a:ea typeface="Times New Roman" pitchFamily="18" charset="0"/>
                  <a:cs typeface="Calibri" pitchFamily="34" charset="0"/>
                </a:rPr>
                <a:t>Supply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29" name="Picture 6" descr="HRU2"/>
          <p:cNvPicPr>
            <a:picLocks noChangeAspect="1" noChangeArrowheads="1"/>
          </p:cNvPicPr>
          <p:nvPr/>
        </p:nvPicPr>
        <p:blipFill>
          <a:blip r:embed="rId5" cstate="screen">
            <a:lum brigh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882" t="11172" b="16206"/>
          <a:stretch>
            <a:fillRect/>
          </a:stretch>
        </p:blipFill>
        <p:spPr bwMode="auto">
          <a:xfrm>
            <a:off x="7672388" y="5327968"/>
            <a:ext cx="906462" cy="817563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43"/>
          <p:cNvSpPr>
            <a:spLocks noChangeArrowheads="1"/>
          </p:cNvSpPr>
          <p:nvPr/>
        </p:nvSpPr>
        <p:spPr bwMode="auto">
          <a:xfrm>
            <a:off x="2595563" y="2418155"/>
            <a:ext cx="171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 pitchFamily="18" charset="0"/>
                <a:cs typeface="Calibri" pitchFamily="34" charset="0"/>
              </a:rPr>
              <a:t>PROCESS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libri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31" name="Picture 4" descr="HRU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62" r="2380" b="26360"/>
          <a:stretch>
            <a:fillRect/>
          </a:stretch>
        </p:blipFill>
        <p:spPr bwMode="auto">
          <a:xfrm>
            <a:off x="7446963" y="3715068"/>
            <a:ext cx="1131887" cy="1068388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7" descr="C:\Users\mosnier\AppData\Local\Microsoft\Windows\Temporary Internet Files\Content.IE5\WNQT0QK5\MC910216337[1]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300" y="1224281"/>
            <a:ext cx="2532063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ight Arrow 33"/>
          <p:cNvSpPr/>
          <p:nvPr/>
        </p:nvSpPr>
        <p:spPr>
          <a:xfrm rot="16200000">
            <a:off x="7414419" y="3031650"/>
            <a:ext cx="649287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421372" y="5370831"/>
            <a:ext cx="171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b="1" dirty="0" smtClean="0">
                <a:latin typeface="Calibri"/>
                <a:ea typeface="Times New Roman" pitchFamily="18" charset="0"/>
                <a:cs typeface="Calibri" pitchFamily="34" charset="0"/>
              </a:rPr>
              <a:t>Biophysical models </a:t>
            </a:r>
            <a:endParaRPr lang="en-US" sz="2000" b="1" dirty="0">
              <a:latin typeface="Calibri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6" name="ZoneTexte 42"/>
          <p:cNvSpPr txBox="1">
            <a:spLocks noChangeArrowheads="1"/>
          </p:cNvSpPr>
          <p:nvPr/>
        </p:nvSpPr>
        <p:spPr bwMode="auto">
          <a:xfrm>
            <a:off x="7354188" y="2489518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 smtClean="0">
                <a:cs typeface="Calibri"/>
              </a:rPr>
              <a:t>53 </a:t>
            </a:r>
            <a:r>
              <a:rPr lang="en-US" dirty="0">
                <a:cs typeface="Calibri"/>
              </a:rPr>
              <a:t>regions</a:t>
            </a:r>
          </a:p>
        </p:txBody>
      </p:sp>
      <p:sp>
        <p:nvSpPr>
          <p:cNvPr id="37" name="ZoneTexte 44"/>
          <p:cNvSpPr txBox="1">
            <a:spLocks noChangeArrowheads="1"/>
          </p:cNvSpPr>
          <p:nvPr/>
        </p:nvSpPr>
        <p:spPr bwMode="auto">
          <a:xfrm>
            <a:off x="1999672" y="5112862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cs typeface="Calibri"/>
              </a:rPr>
              <a:t>EPIC</a:t>
            </a:r>
          </a:p>
        </p:txBody>
      </p:sp>
      <p:pic>
        <p:nvPicPr>
          <p:cNvPr id="38" name="Picture 74" descr="Blondes d\'Aquitaine - Vaches des Pyrénée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3535681"/>
            <a:ext cx="1717675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ight Arrow 38"/>
          <p:cNvSpPr/>
          <p:nvPr/>
        </p:nvSpPr>
        <p:spPr>
          <a:xfrm rot="5400000">
            <a:off x="7766865" y="3044883"/>
            <a:ext cx="699045" cy="285750"/>
          </a:xfrm>
          <a:prstGeom prst="rightArrow">
            <a:avLst>
              <a:gd name="adj1" fmla="val 57452"/>
              <a:gd name="adj2" fmla="val 55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pic>
        <p:nvPicPr>
          <p:cNvPr id="40" name="Picture 3" descr="RUMINT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8864" y="5226368"/>
            <a:ext cx="1608137" cy="930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 rot="5400000" flipH="1" flipV="1">
            <a:off x="2449513" y="5031106"/>
            <a:ext cx="503237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4392613" y="5045393"/>
            <a:ext cx="503238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6035675" y="5032693"/>
            <a:ext cx="503238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5916613" y="5226368"/>
            <a:ext cx="13684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ea typeface="Times New Roman" pitchFamily="18" charset="0"/>
                <a:cs typeface="Calibri" pitchFamily="34" charset="0"/>
              </a:rPr>
              <a:t>RUMINANT</a:t>
            </a:r>
            <a:endParaRPr lang="en-US" dirty="0">
              <a:latin typeface="Calibri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3556000" y="2789556"/>
            <a:ext cx="942134" cy="461962"/>
          </a:xfrm>
          <a:prstGeom prst="rect">
            <a:avLst/>
          </a:prstGeom>
          <a:gradFill rotWithShape="1">
            <a:gsLst>
              <a:gs pos="0">
                <a:srgbClr val="F3797C"/>
              </a:gs>
              <a:gs pos="50000">
                <a:srgbClr val="FFBDBD"/>
              </a:gs>
              <a:gs pos="100000">
                <a:srgbClr val="B2848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 anchor="ctr" anchorCtr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ea typeface="Times New Roman" pitchFamily="18" charset="0"/>
                <a:cs typeface="Calibri" pitchFamily="34" charset="0"/>
              </a:rPr>
              <a:t>Crops</a:t>
            </a:r>
            <a:endParaRPr lang="en-US" sz="1600" b="1" dirty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46" name="AutoShape 48" descr="75 %"/>
          <p:cNvSpPr>
            <a:spLocks noChangeArrowheads="1"/>
          </p:cNvSpPr>
          <p:nvPr/>
        </p:nvSpPr>
        <p:spPr bwMode="auto">
          <a:xfrm>
            <a:off x="4618023" y="2461045"/>
            <a:ext cx="2808287" cy="8636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4899928" y="2418155"/>
            <a:ext cx="203427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b="1" dirty="0" smtClean="0">
                <a:latin typeface="Calibri"/>
                <a:ea typeface="Times New Roman" pitchFamily="18" charset="0"/>
                <a:cs typeface="Calibri" pitchFamily="34" charset="0"/>
              </a:rPr>
              <a:t>OPTIMIZATION</a:t>
            </a:r>
            <a:endParaRPr lang="en-US" dirty="0">
              <a:latin typeface="Calibri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4692651" y="2803843"/>
            <a:ext cx="2592387" cy="4476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 anchor="ctr" anchorCtr="0"/>
          <a:lstStyle/>
          <a:p>
            <a:pPr algn="ctr">
              <a:defRPr/>
            </a:pPr>
            <a:r>
              <a:rPr lang="en-US" sz="1600" b="1" dirty="0" smtClean="0">
                <a:latin typeface="Calibri"/>
                <a:ea typeface="Times New Roman" pitchFamily="18" charset="0"/>
                <a:cs typeface="Calibri" pitchFamily="34" charset="0"/>
              </a:rPr>
              <a:t>Partial equilibrium model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737849" y="6489431"/>
            <a:ext cx="1406151" cy="369332"/>
          </a:xfrm>
          <a:prstGeom prst="rect">
            <a:avLst/>
          </a:prstGeom>
          <a:solidFill>
            <a:srgbClr val="FFF5EC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IIASA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506" y="3526149"/>
            <a:ext cx="1850119" cy="126841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97" y="3499168"/>
            <a:ext cx="2107949" cy="128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3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3-11-05 at 2.30.16 P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406" b="-28406"/>
          <a:stretch>
            <a:fillRect/>
          </a:stretch>
        </p:blipFill>
        <p:spPr>
          <a:xfrm>
            <a:off x="277591" y="73914"/>
            <a:ext cx="2916685" cy="1728372"/>
          </a:xfrm>
        </p:spPr>
      </p:pic>
      <p:sp>
        <p:nvSpPr>
          <p:cNvPr id="7" name="TextBox 6"/>
          <p:cNvSpPr txBox="1"/>
          <p:nvPr/>
        </p:nvSpPr>
        <p:spPr>
          <a:xfrm>
            <a:off x="3194276" y="480106"/>
            <a:ext cx="5075628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F1727"/>
                </a:solidFill>
                <a:latin typeface="Calibri"/>
              </a:rPr>
              <a:t>REDD+ Policy Assessment Center</a:t>
            </a:r>
            <a:endParaRPr lang="en-US" sz="2800" b="1" dirty="0">
              <a:solidFill>
                <a:srgbClr val="8F1727"/>
              </a:solidFill>
              <a:latin typeface="Calibri"/>
            </a:endParaRPr>
          </a:p>
        </p:txBody>
      </p:sp>
      <p:pic>
        <p:nvPicPr>
          <p:cNvPr id="22" name="Picture 21" descr="Screen Shot 2013-11-06 at 10.05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65" y="5046403"/>
            <a:ext cx="8280000" cy="1804987"/>
          </a:xfrm>
          <a:prstGeom prst="rect">
            <a:avLst/>
          </a:prstGeom>
        </p:spPr>
      </p:pic>
      <p:pic>
        <p:nvPicPr>
          <p:cNvPr id="14" name="Picture 13" descr="logo_unep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713" y="2923497"/>
            <a:ext cx="2324100" cy="1182224"/>
          </a:xfrm>
          <a:prstGeom prst="rect">
            <a:avLst/>
          </a:prstGeom>
        </p:spPr>
      </p:pic>
      <p:pic>
        <p:nvPicPr>
          <p:cNvPr id="15" name="Picture 14" descr="logo_comifac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422" y="2842604"/>
            <a:ext cx="1291565" cy="1263117"/>
          </a:xfrm>
          <a:prstGeom prst="rect">
            <a:avLst/>
          </a:prstGeom>
        </p:spPr>
      </p:pic>
      <p:pic>
        <p:nvPicPr>
          <p:cNvPr id="24" name="Picture 23" descr="Captura de Tela 2013-06-04 às 00.53.08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726" y="1559607"/>
            <a:ext cx="1599252" cy="1363890"/>
          </a:xfrm>
          <a:prstGeom prst="rect">
            <a:avLst/>
          </a:prstGeom>
        </p:spPr>
      </p:pic>
      <p:pic>
        <p:nvPicPr>
          <p:cNvPr id="26" name="Picture 25" descr="IPEA-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978" y="2048947"/>
            <a:ext cx="1216727" cy="7138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0971" y="862216"/>
            <a:ext cx="757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8F1727"/>
                </a:solidFill>
                <a:latin typeface="Calibri"/>
              </a:rPr>
              <a:t>www.red-pac.org.br</a:t>
            </a:r>
            <a:endParaRPr lang="en-US" sz="2800" b="1" dirty="0">
              <a:solidFill>
                <a:srgbClr val="8F1727"/>
              </a:solidFill>
              <a:latin typeface="Calibri"/>
            </a:endParaRPr>
          </a:p>
        </p:txBody>
      </p:sp>
      <p:pic>
        <p:nvPicPr>
          <p:cNvPr id="4" name="Picture 3" descr="logo_iias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116" y="1775804"/>
            <a:ext cx="3390900" cy="106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525" y="1641447"/>
            <a:ext cx="702680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Partner </a:t>
            </a:r>
          </a:p>
          <a:p>
            <a:r>
              <a:rPr lang="en-US" sz="2800" dirty="0" smtClean="0">
                <a:latin typeface="Calibri"/>
                <a:cs typeface="Calibri"/>
              </a:rPr>
              <a:t>Institutions: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sz="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Duration:     November 2011 – March 2015 </a:t>
            </a:r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553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32C1D"/>
                </a:solidFill>
              </a:rPr>
              <a:t>GLOBIOM – A global model with the possibility to zoom in one region</a:t>
            </a:r>
            <a:endParaRPr lang="en-US" sz="3200" b="1" dirty="0">
              <a:solidFill>
                <a:srgbClr val="832C1D"/>
              </a:solidFill>
            </a:endParaRPr>
          </a:p>
        </p:txBody>
      </p:sp>
      <p:pic>
        <p:nvPicPr>
          <p:cNvPr id="6" name="Content Placeholder 5" descr="Captura de Tela 2015-06-24 às 13.38.02.pn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22" b="-18322"/>
          <a:stretch>
            <a:fillRect/>
          </a:stretch>
        </p:blipFill>
        <p:spPr>
          <a:xfrm>
            <a:off x="155575" y="1341438"/>
            <a:ext cx="8848725" cy="5426075"/>
          </a:xfrm>
        </p:spPr>
      </p:pic>
      <p:sp>
        <p:nvSpPr>
          <p:cNvPr id="7" name="TextBox 6"/>
          <p:cNvSpPr txBox="1"/>
          <p:nvPr/>
        </p:nvSpPr>
        <p:spPr>
          <a:xfrm>
            <a:off x="155575" y="6121182"/>
            <a:ext cx="8724271" cy="707886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32C1D"/>
                </a:solidFill>
                <a:latin typeface="Calibri"/>
              </a:rPr>
              <a:t>Regional zooming allows detailed spatial representation of land (50x50km) and introduction of regional policies</a:t>
            </a:r>
            <a:endParaRPr lang="en-US" sz="2000" dirty="0">
              <a:solidFill>
                <a:srgbClr val="832C1D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59" y="3672321"/>
            <a:ext cx="4966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30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37849" y="1647712"/>
            <a:ext cx="1406151" cy="369332"/>
          </a:xfrm>
          <a:prstGeom prst="rect">
            <a:avLst/>
          </a:prstGeom>
          <a:solidFill>
            <a:srgbClr val="FFF5EC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IIASA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534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ptura de Tela 2015-06-25 às 06.52.2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59" y="1031798"/>
            <a:ext cx="3208983" cy="3117422"/>
          </a:xfrm>
          <a:prstGeom prst="rect">
            <a:avLst/>
          </a:prstGeom>
        </p:spPr>
      </p:pic>
      <p:pic>
        <p:nvPicPr>
          <p:cNvPr id="14" name="Picture 13" descr="Captura de Tela 2015-07-01 às 23.44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115" y="2256785"/>
            <a:ext cx="624428" cy="610237"/>
          </a:xfrm>
          <a:prstGeom prst="rect">
            <a:avLst/>
          </a:prstGeom>
        </p:spPr>
      </p:pic>
      <p:pic>
        <p:nvPicPr>
          <p:cNvPr id="15" name="Picture 14" descr="CR_Brazil.bmp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138" y="1404611"/>
            <a:ext cx="4410648" cy="4652758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605676" y="1057454"/>
            <a:ext cx="45261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217" y="869795"/>
            <a:ext cx="4791608" cy="32400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A53926"/>
                </a:solidFill>
              </a:rPr>
              <a:t>Spatial resolution in GLOBIOM</a:t>
            </a:r>
            <a:br>
              <a:rPr lang="en-US" sz="3200" b="1" dirty="0" smtClean="0">
                <a:solidFill>
                  <a:srgbClr val="A53926"/>
                </a:solidFill>
              </a:rPr>
            </a:br>
            <a:endParaRPr lang="en-US" sz="3200" b="1" dirty="0">
              <a:solidFill>
                <a:srgbClr val="A5392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7123" y="1045433"/>
            <a:ext cx="3094261" cy="305809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pic>
        <p:nvPicPr>
          <p:cNvPr id="9" name="Picture 8" descr="Captura de Tela 2015-06-24 às 14.06.2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7" y="4123564"/>
            <a:ext cx="5179368" cy="27525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88865" y="6146086"/>
            <a:ext cx="2857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171" y="631688"/>
            <a:ext cx="3950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11,003 Simulation Units (</a:t>
            </a:r>
            <a:r>
              <a:rPr lang="en-US" sz="2000" dirty="0" err="1" smtClean="0">
                <a:latin typeface="Calibri"/>
                <a:cs typeface="Calibri"/>
              </a:rPr>
              <a:t>SimUs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96960" y="4103528"/>
            <a:ext cx="3291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HRUs (</a:t>
            </a:r>
            <a:r>
              <a:rPr lang="en-US" sz="2000" dirty="0" err="1" smtClean="0">
                <a:latin typeface="Calibri"/>
                <a:cs typeface="Calibri"/>
              </a:rPr>
              <a:t>hom</a:t>
            </a:r>
            <a:r>
              <a:rPr lang="en-US" sz="2000" dirty="0" smtClean="0">
                <a:latin typeface="Calibri"/>
                <a:cs typeface="Calibri"/>
              </a:rPr>
              <a:t>. response units)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78562" y="6008608"/>
            <a:ext cx="3165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3,001 Spatial </a:t>
            </a:r>
            <a:r>
              <a:rPr lang="en-US" sz="2000" dirty="0">
                <a:latin typeface="Calibri"/>
                <a:cs typeface="Calibri"/>
              </a:rPr>
              <a:t>units (</a:t>
            </a:r>
            <a:r>
              <a:rPr lang="en-US" sz="2000" dirty="0" err="1" smtClean="0">
                <a:latin typeface="Calibri"/>
                <a:cs typeface="Calibri"/>
              </a:rPr>
              <a:t>ColRow</a:t>
            </a:r>
            <a:r>
              <a:rPr lang="en-US" sz="2000" dirty="0" smtClean="0">
                <a:latin typeface="Calibri"/>
                <a:cs typeface="Calibri"/>
              </a:rPr>
              <a:t>) </a:t>
            </a:r>
          </a:p>
          <a:p>
            <a:pPr algn="ctr"/>
            <a:r>
              <a:rPr lang="en-US" sz="2000" dirty="0" smtClean="0">
                <a:latin typeface="Calibri"/>
                <a:cs typeface="Calibri"/>
              </a:rPr>
              <a:t>50x50km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37849" y="6489431"/>
            <a:ext cx="1406151" cy="369332"/>
          </a:xfrm>
          <a:prstGeom prst="rect">
            <a:avLst/>
          </a:prstGeom>
          <a:solidFill>
            <a:srgbClr val="FFF5EC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IIASA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955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875"/>
            <a:ext cx="9144000" cy="90055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800000"/>
                </a:solidFill>
                <a:latin typeface="Calibri"/>
                <a:cs typeface="+mj-cs"/>
              </a:rPr>
              <a:t>Spatially explicit input </a:t>
            </a:r>
            <a:r>
              <a:rPr lang="en-US" sz="3200" dirty="0" smtClean="0">
                <a:solidFill>
                  <a:srgbClr val="800000"/>
                </a:solidFill>
                <a:latin typeface="Calibri"/>
                <a:cs typeface="+mj-cs"/>
              </a:rPr>
              <a:t>data in GLOBIOM</a:t>
            </a:r>
            <a:endParaRPr lang="en-US" sz="3200" dirty="0">
              <a:solidFill>
                <a:srgbClr val="800000"/>
              </a:solidFill>
              <a:latin typeface="Calibri"/>
              <a:cs typeface="+mj-cs"/>
            </a:endParaRPr>
          </a:p>
        </p:txBody>
      </p:sp>
      <p:pic>
        <p:nvPicPr>
          <p:cNvPr id="8" name="Picture 74" descr="Blondes d\'Aquitaine - Vaches des Pyréné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632099"/>
            <a:ext cx="1800200" cy="1230305"/>
          </a:xfrm>
          <a:prstGeom prst="rect">
            <a:avLst/>
          </a:prstGeom>
          <a:noFill/>
          <a:ln w="38100" cmpd="sng">
            <a:solidFill>
              <a:srgbClr val="292934"/>
            </a:solidFill>
          </a:ln>
        </p:spPr>
      </p:pic>
      <p:pic>
        <p:nvPicPr>
          <p:cNvPr id="10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8883" y="1632099"/>
            <a:ext cx="1761411" cy="1260000"/>
          </a:xfrm>
          <a:prstGeom prst="rect">
            <a:avLst/>
          </a:prstGeom>
          <a:noFill/>
          <a:ln w="38100" cmpd="sng">
            <a:solidFill>
              <a:srgbClr val="292934"/>
            </a:solidFill>
            <a:miter lim="800000"/>
            <a:headEnd/>
            <a:tailEnd/>
          </a:ln>
        </p:spPr>
      </p:pic>
      <p:sp>
        <p:nvSpPr>
          <p:cNvPr id="11" name="TextBox 9"/>
          <p:cNvSpPr txBox="1"/>
          <p:nvPr/>
        </p:nvSpPr>
        <p:spPr>
          <a:xfrm>
            <a:off x="140297" y="113121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CROPS</a:t>
            </a:r>
            <a:endParaRPr lang="en-US" sz="2400" b="1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4540770" y="113121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FORESTRY</a:t>
            </a:r>
            <a:endParaRPr lang="en-US" sz="2400" b="1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609859" y="113121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BIOENERGY</a:t>
            </a:r>
            <a:endParaRPr lang="en-US" sz="2400" b="1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2"/>
          <p:cNvSpPr/>
          <p:nvPr/>
        </p:nvSpPr>
        <p:spPr>
          <a:xfrm>
            <a:off x="198140" y="3046147"/>
            <a:ext cx="2244964" cy="3443286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bIns="0" numCol="2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Wheat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Rice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Maize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Soybean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Barley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Sorghum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Millet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Cotton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Dry beans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Rapeseed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Groundnut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Sugarcane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Potatoes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Cassava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Sunflower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Chickpeas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Palm oil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Sweet potatoes</a:t>
            </a:r>
            <a:endParaRPr lang="en-US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3"/>
          <p:cNvSpPr/>
          <p:nvPr/>
        </p:nvSpPr>
        <p:spPr>
          <a:xfrm>
            <a:off x="2699792" y="3032817"/>
            <a:ext cx="1800200" cy="3456616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Cattle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Sheep Goat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Pig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Poultry</a:t>
            </a:r>
          </a:p>
          <a:p>
            <a:pPr algn="ctr"/>
            <a:endParaRPr lang="en-US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Beef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Lamb and Pork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Poultry and Eggs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Milk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4"/>
          <p:cNvSpPr/>
          <p:nvPr/>
        </p:nvSpPr>
        <p:spPr>
          <a:xfrm>
            <a:off x="4737651" y="3032817"/>
            <a:ext cx="1872208" cy="2232248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Biomass for logs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Fuel wood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Other wood</a:t>
            </a:r>
          </a:p>
          <a:p>
            <a:pPr algn="ctr"/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Pulp wood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Logs</a:t>
            </a:r>
          </a:p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5"/>
          <p:cNvSpPr/>
          <p:nvPr/>
        </p:nvSpPr>
        <p:spPr>
          <a:xfrm>
            <a:off x="6804248" y="3065233"/>
            <a:ext cx="1846572" cy="2199832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Ethanol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FAME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Methanol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Heat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Electricity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Biogas</a:t>
            </a:r>
          </a:p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Down Arrow 16"/>
          <p:cNvSpPr/>
          <p:nvPr/>
        </p:nvSpPr>
        <p:spPr>
          <a:xfrm>
            <a:off x="3419872" y="4545215"/>
            <a:ext cx="288032" cy="36004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Down Arrow 17"/>
          <p:cNvSpPr/>
          <p:nvPr/>
        </p:nvSpPr>
        <p:spPr>
          <a:xfrm>
            <a:off x="5508104" y="4037341"/>
            <a:ext cx="288032" cy="36004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37849" y="6489431"/>
            <a:ext cx="1406151" cy="369332"/>
          </a:xfrm>
          <a:prstGeom prst="rect">
            <a:avLst/>
          </a:prstGeom>
          <a:solidFill>
            <a:srgbClr val="FFF5EC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altLang="en-US" dirty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s</a:t>
            </a:r>
            <a:r>
              <a:rPr lang="en-GB" altLang="en-US" dirty="0" smtClean="0">
                <a:solidFill>
                  <a:srgbClr val="832C1D"/>
                </a:solidFill>
                <a:latin typeface="Calibri"/>
                <a:ea typeface="ＭＳ Ｐゴシック" pitchFamily="34" charset="-128"/>
              </a:rPr>
              <a:t>ource: IIASA</a:t>
            </a:r>
            <a:endParaRPr lang="en-GB" altLang="en-US" dirty="0">
              <a:solidFill>
                <a:srgbClr val="832C1D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740" y="1632099"/>
            <a:ext cx="1850119" cy="1268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96" y="1658557"/>
            <a:ext cx="2107949" cy="1139276"/>
          </a:xfrm>
          <a:prstGeom prst="rect">
            <a:avLst/>
          </a:prstGeom>
        </p:spPr>
      </p:pic>
      <p:sp>
        <p:nvSpPr>
          <p:cNvPr id="21" name="TextBox 9"/>
          <p:cNvSpPr txBox="1"/>
          <p:nvPr/>
        </p:nvSpPr>
        <p:spPr>
          <a:xfrm>
            <a:off x="2527492" y="111988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LIVESTOCK</a:t>
            </a:r>
            <a:endParaRPr lang="en-US" sz="2400" b="1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0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215901"/>
            <a:ext cx="9099129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Land use transitions in GLOBIOM-Brazil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2" name="Picture 1" descr="Captura de Tela 2015-06-24 às 10.18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64" y="1206501"/>
            <a:ext cx="7390252" cy="553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0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952" y="3604317"/>
            <a:ext cx="1834914" cy="7550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852" y="1874237"/>
            <a:ext cx="1899427" cy="785816"/>
          </a:xfrm>
          <a:prstGeom prst="rect">
            <a:avLst/>
          </a:prstGeom>
        </p:spPr>
      </p:pic>
      <p:sp>
        <p:nvSpPr>
          <p:cNvPr id="29" name="Titre 1"/>
          <p:cNvSpPr txBox="1">
            <a:spLocks/>
          </p:cNvSpPr>
          <p:nvPr/>
        </p:nvSpPr>
        <p:spPr>
          <a:xfrm>
            <a:off x="0" y="337783"/>
            <a:ext cx="9144000" cy="5617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spc="-100" dirty="0" smtClean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Land use and supply </a:t>
            </a:r>
            <a:r>
              <a:rPr lang="en-US" sz="3200" b="1" spc="-100" dirty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chain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2064401" y="1918273"/>
            <a:ext cx="1857388" cy="71438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Managed 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Forests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2071670" y="3604317"/>
            <a:ext cx="1857388" cy="75546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Cropland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6660232" y="2132856"/>
            <a:ext cx="1928826" cy="1428760"/>
          </a:xfrm>
          <a:prstGeom prst="rect">
            <a:avLst/>
          </a:prstGeom>
          <a:solidFill>
            <a:srgbClr val="DED2C2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Bioenergy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6643702" y="1071546"/>
            <a:ext cx="1928826" cy="1000132"/>
          </a:xfrm>
          <a:prstGeom prst="rect">
            <a:avLst/>
          </a:prstGeom>
          <a:solidFill>
            <a:srgbClr val="DED2C2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Wood</a:t>
            </a:r>
            <a:endParaRPr lang="en-US" sz="2000" b="1" i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6660232" y="5157192"/>
            <a:ext cx="1928826" cy="1440160"/>
          </a:xfrm>
          <a:prstGeom prst="rect">
            <a:avLst/>
          </a:prstGeom>
          <a:solidFill>
            <a:srgbClr val="DED2C2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Meat</a:t>
            </a: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6660232" y="3645024"/>
            <a:ext cx="1928826" cy="1428760"/>
          </a:xfrm>
          <a:prstGeom prst="rect">
            <a:avLst/>
          </a:prstGeom>
          <a:solidFill>
            <a:srgbClr val="DED2C2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Crops</a:t>
            </a:r>
          </a:p>
          <a:p>
            <a:pPr algn="l"/>
            <a:endParaRPr lang="en-US" sz="20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7707" y="2643181"/>
            <a:ext cx="1009583" cy="7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251957" y="1164432"/>
            <a:ext cx="500066" cy="54292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LAND USE CHANGE</a:t>
            </a:r>
          </a:p>
        </p:txBody>
      </p:sp>
      <p:pic>
        <p:nvPicPr>
          <p:cNvPr id="43" name="Picture 165"/>
          <p:cNvPicPr>
            <a:picLocks noChangeAspect="1" noChangeArrowheads="1"/>
          </p:cNvPicPr>
          <p:nvPr/>
        </p:nvPicPr>
        <p:blipFill>
          <a:blip r:embed="rId6" cstate="print">
            <a:lum bright="3000" contrast="4000"/>
          </a:blip>
          <a:srcRect/>
          <a:stretch>
            <a:fillRect/>
          </a:stretch>
        </p:blipFill>
        <p:spPr bwMode="auto">
          <a:xfrm>
            <a:off x="7167707" y="1490168"/>
            <a:ext cx="920349" cy="51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Oval 50"/>
          <p:cNvSpPr/>
          <p:nvPr/>
        </p:nvSpPr>
        <p:spPr>
          <a:xfrm>
            <a:off x="4357686" y="1857364"/>
            <a:ext cx="1785950" cy="928694"/>
          </a:xfrm>
          <a:prstGeom prst="ellipse">
            <a:avLst/>
          </a:prstGeom>
          <a:solidFill>
            <a:srgbClr val="E9D7D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Saw and pulp mills</a:t>
            </a:r>
            <a:endParaRPr lang="en-US" sz="2000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57686" y="3071810"/>
            <a:ext cx="1928826" cy="857256"/>
          </a:xfrm>
          <a:prstGeom prst="ellipse">
            <a:avLst/>
          </a:prstGeom>
          <a:solidFill>
            <a:srgbClr val="E9D7D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800000"/>
                </a:solidFill>
                <a:latin typeface="Calibri"/>
              </a:rPr>
              <a:t>Biorefinery</a:t>
            </a:r>
            <a:endParaRPr lang="en-US" sz="2000" b="1" dirty="0" smtClean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29124" y="5242255"/>
            <a:ext cx="1857388" cy="8572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E26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Livestock</a:t>
            </a:r>
          </a:p>
        </p:txBody>
      </p:sp>
      <p:cxnSp>
        <p:nvCxnSpPr>
          <p:cNvPr id="67" name="Straight Arrow Connector 66"/>
          <p:cNvCxnSpPr>
            <a:stCxn id="81925" idx="3"/>
            <a:endCxn id="51" idx="2"/>
          </p:cNvCxnSpPr>
          <p:nvPr/>
        </p:nvCxnSpPr>
        <p:spPr>
          <a:xfrm>
            <a:off x="3921789" y="2275463"/>
            <a:ext cx="435897" cy="46248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81927" idx="3"/>
            <a:endCxn id="52" idx="2"/>
          </p:cNvCxnSpPr>
          <p:nvPr/>
        </p:nvCxnSpPr>
        <p:spPr>
          <a:xfrm flipV="1">
            <a:off x="3929058" y="3500438"/>
            <a:ext cx="428628" cy="481611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53" idx="1"/>
          </p:cNvCxnSpPr>
          <p:nvPr/>
        </p:nvCxnSpPr>
        <p:spPr>
          <a:xfrm>
            <a:off x="3929058" y="4786322"/>
            <a:ext cx="772074" cy="581475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52" idx="2"/>
          </p:cNvCxnSpPr>
          <p:nvPr/>
        </p:nvCxnSpPr>
        <p:spPr>
          <a:xfrm>
            <a:off x="3929058" y="3286124"/>
            <a:ext cx="428628" cy="214314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6072198" y="1857364"/>
            <a:ext cx="571504" cy="285752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6215997" y="3071810"/>
            <a:ext cx="427705" cy="244731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1927" idx="3"/>
          </p:cNvCxnSpPr>
          <p:nvPr/>
        </p:nvCxnSpPr>
        <p:spPr>
          <a:xfrm>
            <a:off x="3929058" y="3982049"/>
            <a:ext cx="581369" cy="332297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</p:cNvCxnSpPr>
          <p:nvPr/>
        </p:nvCxnSpPr>
        <p:spPr>
          <a:xfrm>
            <a:off x="6286512" y="5670883"/>
            <a:ext cx="373720" cy="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herbrooke_forest_Victoria_220rs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776" y="6071653"/>
            <a:ext cx="1868369" cy="696240"/>
          </a:xfrm>
          <a:prstGeom prst="rect">
            <a:avLst/>
          </a:prstGeom>
          <a:ln w="38100" cmpd="sng">
            <a:solidFill>
              <a:srgbClr val="292934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428506" y="6071653"/>
            <a:ext cx="112231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Forest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Regrowth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libri"/>
            </a:endParaRPr>
          </a:p>
        </p:txBody>
      </p:sp>
      <p:grpSp>
        <p:nvGrpSpPr>
          <p:cNvPr id="56" name="Group 37"/>
          <p:cNvGrpSpPr/>
          <p:nvPr/>
        </p:nvGrpSpPr>
        <p:grpSpPr>
          <a:xfrm>
            <a:off x="1514436" y="1344684"/>
            <a:ext cx="557234" cy="2762515"/>
            <a:chOff x="1514437" y="3357562"/>
            <a:chExt cx="557234" cy="3277401"/>
          </a:xfrm>
        </p:grpSpPr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1514437" y="3357562"/>
              <a:ext cx="554039" cy="3277401"/>
            </a:xfrm>
            <a:custGeom>
              <a:avLst/>
              <a:gdLst/>
              <a:ahLst/>
              <a:cxnLst>
                <a:cxn ang="0">
                  <a:pos x="403" y="2258"/>
                </a:cxn>
                <a:cxn ang="0">
                  <a:pos x="5" y="2259"/>
                </a:cxn>
                <a:cxn ang="0">
                  <a:pos x="0" y="0"/>
                </a:cxn>
                <a:cxn ang="0">
                  <a:pos x="402" y="2"/>
                </a:cxn>
              </a:cxnLst>
              <a:rect l="0" t="0" r="r" b="b"/>
              <a:pathLst>
                <a:path w="403" h="2259">
                  <a:moveTo>
                    <a:pt x="403" y="2258"/>
                  </a:moveTo>
                  <a:lnTo>
                    <a:pt x="5" y="2259"/>
                  </a:lnTo>
                  <a:lnTo>
                    <a:pt x="0" y="0"/>
                  </a:lnTo>
                  <a:lnTo>
                    <a:pt x="402" y="2"/>
                  </a:lnTo>
                </a:path>
              </a:pathLst>
            </a:cu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8" name="Freeform 24"/>
            <p:cNvSpPr>
              <a:spLocks/>
            </p:cNvSpPr>
            <p:nvPr/>
          </p:nvSpPr>
          <p:spPr bwMode="auto">
            <a:xfrm>
              <a:off x="1652567" y="3509963"/>
              <a:ext cx="419104" cy="1715060"/>
            </a:xfrm>
            <a:custGeom>
              <a:avLst/>
              <a:gdLst/>
              <a:ahLst/>
              <a:cxnLst>
                <a:cxn ang="0">
                  <a:pos x="403" y="2258"/>
                </a:cxn>
                <a:cxn ang="0">
                  <a:pos x="5" y="2259"/>
                </a:cxn>
                <a:cxn ang="0">
                  <a:pos x="0" y="0"/>
                </a:cxn>
                <a:cxn ang="0">
                  <a:pos x="402" y="2"/>
                </a:cxn>
              </a:cxnLst>
              <a:rect l="0" t="0" r="r" b="b"/>
              <a:pathLst>
                <a:path w="403" h="2259">
                  <a:moveTo>
                    <a:pt x="403" y="2258"/>
                  </a:moveTo>
                  <a:lnTo>
                    <a:pt x="5" y="2259"/>
                  </a:lnTo>
                  <a:lnTo>
                    <a:pt x="0" y="0"/>
                  </a:lnTo>
                  <a:lnTo>
                    <a:pt x="402" y="2"/>
                  </a:lnTo>
                </a:path>
              </a:pathLst>
            </a:cu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9" name="Freeform 24"/>
            <p:cNvSpPr>
              <a:spLocks/>
            </p:cNvSpPr>
            <p:nvPr/>
          </p:nvSpPr>
          <p:spPr bwMode="auto">
            <a:xfrm>
              <a:off x="1804967" y="3662362"/>
              <a:ext cx="263509" cy="799461"/>
            </a:xfrm>
            <a:custGeom>
              <a:avLst/>
              <a:gdLst/>
              <a:ahLst/>
              <a:cxnLst>
                <a:cxn ang="0">
                  <a:pos x="403" y="2258"/>
                </a:cxn>
                <a:cxn ang="0">
                  <a:pos x="5" y="2259"/>
                </a:cxn>
                <a:cxn ang="0">
                  <a:pos x="0" y="0"/>
                </a:cxn>
                <a:cxn ang="0">
                  <a:pos x="402" y="2"/>
                </a:cxn>
              </a:cxnLst>
              <a:rect l="0" t="0" r="r" b="b"/>
              <a:pathLst>
                <a:path w="403" h="2259">
                  <a:moveTo>
                    <a:pt x="403" y="2258"/>
                  </a:moveTo>
                  <a:lnTo>
                    <a:pt x="5" y="2259"/>
                  </a:lnTo>
                  <a:lnTo>
                    <a:pt x="0" y="0"/>
                  </a:lnTo>
                  <a:lnTo>
                    <a:pt x="402" y="2"/>
                  </a:lnTo>
                </a:path>
              </a:pathLst>
            </a:cu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1" name="Freeform 24"/>
          <p:cNvSpPr>
            <a:spLocks/>
          </p:cNvSpPr>
          <p:nvPr/>
        </p:nvSpPr>
        <p:spPr bwMode="auto">
          <a:xfrm>
            <a:off x="1631900" y="3982049"/>
            <a:ext cx="424272" cy="2341962"/>
          </a:xfrm>
          <a:custGeom>
            <a:avLst/>
            <a:gdLst/>
            <a:ahLst/>
            <a:cxnLst>
              <a:cxn ang="0">
                <a:pos x="403" y="2258"/>
              </a:cxn>
              <a:cxn ang="0">
                <a:pos x="5" y="2259"/>
              </a:cxn>
              <a:cxn ang="0">
                <a:pos x="0" y="0"/>
              </a:cxn>
              <a:cxn ang="0">
                <a:pos x="402" y="2"/>
              </a:cxn>
            </a:cxnLst>
            <a:rect l="0" t="0" r="r" b="b"/>
            <a:pathLst>
              <a:path w="403" h="2259">
                <a:moveTo>
                  <a:pt x="403" y="2258"/>
                </a:moveTo>
                <a:lnTo>
                  <a:pt x="5" y="2259"/>
                </a:lnTo>
                <a:lnTo>
                  <a:pt x="0" y="0"/>
                </a:lnTo>
                <a:lnTo>
                  <a:pt x="402" y="2"/>
                </a:lnTo>
              </a:path>
            </a:pathLst>
          </a:custGeom>
          <a:noFill/>
          <a:ln w="38100">
            <a:solidFill>
              <a:srgbClr val="BD867C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3" name="Freeform 24"/>
          <p:cNvSpPr>
            <a:spLocks/>
          </p:cNvSpPr>
          <p:nvPr/>
        </p:nvSpPr>
        <p:spPr bwMode="auto">
          <a:xfrm>
            <a:off x="1375816" y="1208599"/>
            <a:ext cx="686176" cy="3311412"/>
          </a:xfrm>
          <a:custGeom>
            <a:avLst/>
            <a:gdLst/>
            <a:ahLst/>
            <a:cxnLst>
              <a:cxn ang="0">
                <a:pos x="403" y="2258"/>
              </a:cxn>
              <a:cxn ang="0">
                <a:pos x="5" y="2259"/>
              </a:cxn>
              <a:cxn ang="0">
                <a:pos x="0" y="0"/>
              </a:cxn>
              <a:cxn ang="0">
                <a:pos x="402" y="2"/>
              </a:cxn>
            </a:cxnLst>
            <a:rect l="0" t="0" r="r" b="b"/>
            <a:pathLst>
              <a:path w="403" h="2259">
                <a:moveTo>
                  <a:pt x="403" y="2258"/>
                </a:moveTo>
                <a:lnTo>
                  <a:pt x="5" y="2259"/>
                </a:lnTo>
                <a:lnTo>
                  <a:pt x="0" y="0"/>
                </a:lnTo>
                <a:lnTo>
                  <a:pt x="402" y="2"/>
                </a:lnTo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" name="Freeform 24"/>
          <p:cNvSpPr>
            <a:spLocks/>
          </p:cNvSpPr>
          <p:nvPr/>
        </p:nvSpPr>
        <p:spPr bwMode="auto">
          <a:xfrm flipV="1">
            <a:off x="1631900" y="3286121"/>
            <a:ext cx="425952" cy="558971"/>
          </a:xfrm>
          <a:custGeom>
            <a:avLst/>
            <a:gdLst/>
            <a:ahLst/>
            <a:cxnLst>
              <a:cxn ang="0">
                <a:pos x="403" y="2258"/>
              </a:cxn>
              <a:cxn ang="0">
                <a:pos x="5" y="2259"/>
              </a:cxn>
              <a:cxn ang="0">
                <a:pos x="0" y="0"/>
              </a:cxn>
              <a:cxn ang="0">
                <a:pos x="402" y="2"/>
              </a:cxn>
            </a:cxnLst>
            <a:rect l="0" t="0" r="r" b="b"/>
            <a:pathLst>
              <a:path w="403" h="2259">
                <a:moveTo>
                  <a:pt x="403" y="2258"/>
                </a:moveTo>
                <a:lnTo>
                  <a:pt x="5" y="2259"/>
                </a:lnTo>
                <a:lnTo>
                  <a:pt x="0" y="0"/>
                </a:lnTo>
                <a:lnTo>
                  <a:pt x="402" y="2"/>
                </a:lnTo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9" name="Freeform 24"/>
          <p:cNvSpPr>
            <a:spLocks/>
          </p:cNvSpPr>
          <p:nvPr/>
        </p:nvSpPr>
        <p:spPr bwMode="auto">
          <a:xfrm>
            <a:off x="1046436" y="4680030"/>
            <a:ext cx="983866" cy="1792392"/>
          </a:xfrm>
          <a:custGeom>
            <a:avLst/>
            <a:gdLst/>
            <a:ahLst/>
            <a:cxnLst>
              <a:cxn ang="0">
                <a:pos x="403" y="2258"/>
              </a:cxn>
              <a:cxn ang="0">
                <a:pos x="5" y="2259"/>
              </a:cxn>
              <a:cxn ang="0">
                <a:pos x="0" y="0"/>
              </a:cxn>
              <a:cxn ang="0">
                <a:pos x="402" y="2"/>
              </a:cxn>
            </a:cxnLst>
            <a:rect l="0" t="0" r="r" b="b"/>
            <a:pathLst>
              <a:path w="403" h="2259">
                <a:moveTo>
                  <a:pt x="403" y="2258"/>
                </a:moveTo>
                <a:lnTo>
                  <a:pt x="5" y="2259"/>
                </a:lnTo>
                <a:lnTo>
                  <a:pt x="0" y="0"/>
                </a:lnTo>
                <a:lnTo>
                  <a:pt x="402" y="2"/>
                </a:lnTo>
              </a:path>
            </a:pathLst>
          </a:custGeom>
          <a:noFill/>
          <a:ln w="38100">
            <a:solidFill>
              <a:srgbClr val="8C9CAD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71" name="Freeform 24"/>
          <p:cNvSpPr>
            <a:spLocks/>
          </p:cNvSpPr>
          <p:nvPr/>
        </p:nvSpPr>
        <p:spPr bwMode="auto">
          <a:xfrm flipV="1">
            <a:off x="1046435" y="3122494"/>
            <a:ext cx="1001828" cy="1686855"/>
          </a:xfrm>
          <a:custGeom>
            <a:avLst/>
            <a:gdLst/>
            <a:ahLst/>
            <a:cxnLst>
              <a:cxn ang="0">
                <a:pos x="403" y="2258"/>
              </a:cxn>
              <a:cxn ang="0">
                <a:pos x="5" y="2259"/>
              </a:cxn>
              <a:cxn ang="0">
                <a:pos x="0" y="0"/>
              </a:cxn>
              <a:cxn ang="0">
                <a:pos x="402" y="2"/>
              </a:cxn>
            </a:cxnLst>
            <a:rect l="0" t="0" r="r" b="b"/>
            <a:pathLst>
              <a:path w="403" h="2259">
                <a:moveTo>
                  <a:pt x="403" y="2258"/>
                </a:moveTo>
                <a:lnTo>
                  <a:pt x="5" y="2259"/>
                </a:lnTo>
                <a:lnTo>
                  <a:pt x="0" y="0"/>
                </a:lnTo>
                <a:lnTo>
                  <a:pt x="402" y="2"/>
                </a:lnTo>
              </a:path>
            </a:pathLst>
          </a:custGeom>
          <a:noFill/>
          <a:ln w="38100">
            <a:solidFill>
              <a:srgbClr val="8C9CAD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77" name="Freeform 24"/>
          <p:cNvSpPr>
            <a:spLocks/>
          </p:cNvSpPr>
          <p:nvPr/>
        </p:nvSpPr>
        <p:spPr bwMode="auto">
          <a:xfrm flipV="1">
            <a:off x="1046435" y="3708868"/>
            <a:ext cx="1040059" cy="1223558"/>
          </a:xfrm>
          <a:custGeom>
            <a:avLst/>
            <a:gdLst/>
            <a:ahLst/>
            <a:cxnLst>
              <a:cxn ang="0">
                <a:pos x="403" y="2258"/>
              </a:cxn>
              <a:cxn ang="0">
                <a:pos x="5" y="2259"/>
              </a:cxn>
              <a:cxn ang="0">
                <a:pos x="0" y="0"/>
              </a:cxn>
              <a:cxn ang="0">
                <a:pos x="402" y="2"/>
              </a:cxn>
            </a:cxnLst>
            <a:rect l="0" t="0" r="r" b="b"/>
            <a:pathLst>
              <a:path w="403" h="2259">
                <a:moveTo>
                  <a:pt x="403" y="2258"/>
                </a:moveTo>
                <a:lnTo>
                  <a:pt x="5" y="2259"/>
                </a:lnTo>
                <a:lnTo>
                  <a:pt x="0" y="0"/>
                </a:lnTo>
                <a:lnTo>
                  <a:pt x="402" y="2"/>
                </a:ln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1" name="Freeform 24"/>
          <p:cNvSpPr>
            <a:spLocks/>
          </p:cNvSpPr>
          <p:nvPr/>
        </p:nvSpPr>
        <p:spPr bwMode="auto">
          <a:xfrm flipV="1">
            <a:off x="1190682" y="4255752"/>
            <a:ext cx="895810" cy="1338309"/>
          </a:xfrm>
          <a:custGeom>
            <a:avLst/>
            <a:gdLst/>
            <a:ahLst/>
            <a:cxnLst>
              <a:cxn ang="0">
                <a:pos x="403" y="2258"/>
              </a:cxn>
              <a:cxn ang="0">
                <a:pos x="5" y="2259"/>
              </a:cxn>
              <a:cxn ang="0">
                <a:pos x="0" y="0"/>
              </a:cxn>
              <a:cxn ang="0">
                <a:pos x="402" y="2"/>
              </a:cxn>
            </a:cxnLst>
            <a:rect l="0" t="0" r="r" b="b"/>
            <a:pathLst>
              <a:path w="403" h="2259">
                <a:moveTo>
                  <a:pt x="403" y="2258"/>
                </a:moveTo>
                <a:lnTo>
                  <a:pt x="5" y="2259"/>
                </a:lnTo>
                <a:lnTo>
                  <a:pt x="0" y="0"/>
                </a:lnTo>
                <a:lnTo>
                  <a:pt x="402" y="2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684" y="4255759"/>
            <a:ext cx="1572011" cy="553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1174" y="5670883"/>
            <a:ext cx="1207023" cy="8015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812" y="2748319"/>
            <a:ext cx="1850119" cy="748354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2056172" y="2773134"/>
            <a:ext cx="1881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Planted 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libri"/>
            </a:endParaRP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Forests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992" y="985427"/>
            <a:ext cx="1808797" cy="81014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112992" y="1071687"/>
            <a:ext cx="1808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Natural 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libri"/>
            </a:endParaRP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Forests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493" y="4462636"/>
            <a:ext cx="1835296" cy="693427"/>
          </a:xfrm>
          <a:prstGeom prst="rect">
            <a:avLst/>
          </a:prstGeom>
          <a:ln w="28575" cmpd="sng">
            <a:solidFill>
              <a:srgbClr val="292934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2390975" y="4646765"/>
            <a:ext cx="1130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Grassland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libri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3957279" y="2714621"/>
            <a:ext cx="800866" cy="407876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408879" y="4075171"/>
            <a:ext cx="1928826" cy="857256"/>
          </a:xfrm>
          <a:prstGeom prst="ellipse">
            <a:avLst/>
          </a:prstGeom>
          <a:solidFill>
            <a:srgbClr val="E9D7D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Crop processing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5242255"/>
            <a:ext cx="1865751" cy="745955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83" name="Rectangle 82"/>
          <p:cNvSpPr/>
          <p:nvPr/>
        </p:nvSpPr>
        <p:spPr>
          <a:xfrm>
            <a:off x="2284401" y="5341875"/>
            <a:ext cx="1517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Other Natural 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/>
              </a:rPr>
              <a:t>Land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libri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6337705" y="4462636"/>
            <a:ext cx="373720" cy="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reeform 24"/>
          <p:cNvSpPr>
            <a:spLocks/>
          </p:cNvSpPr>
          <p:nvPr/>
        </p:nvSpPr>
        <p:spPr bwMode="auto">
          <a:xfrm flipV="1">
            <a:off x="1190682" y="5791808"/>
            <a:ext cx="848580" cy="874481"/>
          </a:xfrm>
          <a:custGeom>
            <a:avLst/>
            <a:gdLst/>
            <a:ahLst/>
            <a:cxnLst>
              <a:cxn ang="0">
                <a:pos x="403" y="2258"/>
              </a:cxn>
              <a:cxn ang="0">
                <a:pos x="5" y="2259"/>
              </a:cxn>
              <a:cxn ang="0">
                <a:pos x="0" y="0"/>
              </a:cxn>
              <a:cxn ang="0">
                <a:pos x="402" y="2"/>
              </a:cxn>
            </a:cxnLst>
            <a:rect l="0" t="0" r="r" b="b"/>
            <a:pathLst>
              <a:path w="403" h="2259">
                <a:moveTo>
                  <a:pt x="403" y="2258"/>
                </a:moveTo>
                <a:lnTo>
                  <a:pt x="5" y="2259"/>
                </a:lnTo>
                <a:lnTo>
                  <a:pt x="0" y="0"/>
                </a:lnTo>
                <a:lnTo>
                  <a:pt x="402" y="2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1" name="Freeform 24"/>
          <p:cNvSpPr>
            <a:spLocks/>
          </p:cNvSpPr>
          <p:nvPr/>
        </p:nvSpPr>
        <p:spPr bwMode="auto">
          <a:xfrm flipV="1">
            <a:off x="1755758" y="5073784"/>
            <a:ext cx="302951" cy="348896"/>
          </a:xfrm>
          <a:custGeom>
            <a:avLst/>
            <a:gdLst/>
            <a:ahLst/>
            <a:cxnLst>
              <a:cxn ang="0">
                <a:pos x="403" y="2258"/>
              </a:cxn>
              <a:cxn ang="0">
                <a:pos x="5" y="2259"/>
              </a:cxn>
              <a:cxn ang="0">
                <a:pos x="0" y="0"/>
              </a:cxn>
              <a:cxn ang="0">
                <a:pos x="402" y="2"/>
              </a:cxn>
            </a:cxnLst>
            <a:rect l="0" t="0" r="r" b="b"/>
            <a:pathLst>
              <a:path w="403" h="2259">
                <a:moveTo>
                  <a:pt x="403" y="2258"/>
                </a:moveTo>
                <a:lnTo>
                  <a:pt x="5" y="2259"/>
                </a:lnTo>
                <a:lnTo>
                  <a:pt x="0" y="0"/>
                </a:lnTo>
                <a:lnTo>
                  <a:pt x="402" y="2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5202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6" grpId="0" animBg="1"/>
      <p:bldP spid="69" grpId="0" animBg="1"/>
      <p:bldP spid="71" grpId="0" animBg="1"/>
      <p:bldP spid="77" grpId="0" animBg="1"/>
      <p:bldP spid="81" grpId="0" animBg="1"/>
      <p:bldP spid="90" grpId="0" animBg="1"/>
      <p:bldP spid="9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5187"/>
            <a:ext cx="9114647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GLOBIOM projections use SSP scenarios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Captura de Tela 2015-06-23 às 14.19.20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2565" b="-74892"/>
          <a:stretch/>
        </p:blipFill>
        <p:spPr>
          <a:xfrm>
            <a:off x="457200" y="1341975"/>
            <a:ext cx="8229600" cy="4876800"/>
          </a:xfrm>
        </p:spPr>
      </p:pic>
      <p:sp>
        <p:nvSpPr>
          <p:cNvPr id="3" name="TextBox 2"/>
          <p:cNvSpPr txBox="1"/>
          <p:nvPr/>
        </p:nvSpPr>
        <p:spPr>
          <a:xfrm>
            <a:off x="457200" y="4268771"/>
            <a:ext cx="377248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A53926"/>
                </a:solidFill>
                <a:latin typeface="Calibri"/>
              </a:rPr>
              <a:t>SSP1</a:t>
            </a:r>
            <a:r>
              <a:rPr lang="en-US" sz="2400" dirty="0" smtClean="0">
                <a:latin typeface="Calibri"/>
              </a:rPr>
              <a:t> - strong development goals, reduced fossil fuel dependency and rapid technological changes</a:t>
            </a:r>
            <a:endParaRPr lang="en-US" sz="2400" dirty="0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0431" y="1424535"/>
            <a:ext cx="429386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A53926"/>
                </a:solidFill>
                <a:latin typeface="Calibri"/>
              </a:rPr>
              <a:t>SSP3</a:t>
            </a:r>
            <a:r>
              <a:rPr lang="en-US" sz="2400" dirty="0" smtClean="0">
                <a:latin typeface="Calibri"/>
              </a:rPr>
              <a:t> - fragmented world. Unmitigated emissions are high, low adaptive capacity and large number of people vulnerable to climate change. </a:t>
            </a:r>
            <a:endParaRPr lang="en-US" sz="2400" dirty="0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0431" y="4268771"/>
            <a:ext cx="429386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A53926"/>
                </a:solidFill>
                <a:latin typeface="Calibri"/>
              </a:rPr>
              <a:t>SSP2</a:t>
            </a:r>
            <a:r>
              <a:rPr lang="en-US" sz="2400" dirty="0" smtClean="0">
                <a:latin typeface="Calibri"/>
              </a:rPr>
              <a:t> current trends with some effort to reach development goals and reduction in resource and energy intensity. </a:t>
            </a:r>
            <a:endParaRPr lang="en-US" sz="2400" dirty="0">
              <a:latin typeface="Calibri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457419" y="3310579"/>
            <a:ext cx="301893" cy="95819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31556" y="2810869"/>
            <a:ext cx="1798875" cy="145790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716417" y="1755013"/>
            <a:ext cx="914014" cy="15013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85586" y="6465316"/>
            <a:ext cx="2758414" cy="369332"/>
          </a:xfrm>
          <a:prstGeom prst="rect">
            <a:avLst/>
          </a:prstGeom>
          <a:solidFill>
            <a:srgbClr val="FFF5E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ource: IPCC AR5 (2012)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95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9086"/>
            <a:ext cx="91440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Data for GLOBIOM: Global Livestock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4343" y="5760650"/>
            <a:ext cx="8229600" cy="70678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Calibri" pitchFamily="34" charset="0"/>
              </a:rPr>
              <a:t>14 livestock production systems </a:t>
            </a:r>
          </a:p>
          <a:p>
            <a:pPr marL="0" indent="0" algn="ctr">
              <a:buNone/>
            </a:pPr>
            <a:r>
              <a:rPr lang="en-US" dirty="0" smtClean="0">
                <a:latin typeface="Calibri" pitchFamily="34" charset="0"/>
              </a:rPr>
              <a:t>(</a:t>
            </a:r>
            <a:r>
              <a:rPr lang="fr-FR" dirty="0" smtClean="0"/>
              <a:t>B</a:t>
            </a:r>
            <a:r>
              <a:rPr dirty="0" smtClean="0"/>
              <a:t>uffal</a:t>
            </a:r>
            <a:r>
              <a:rPr lang="x-none" dirty="0" smtClean="0"/>
              <a:t>o, </a:t>
            </a:r>
            <a:r>
              <a:rPr lang="fr-FR" dirty="0" smtClean="0"/>
              <a:t>C</a:t>
            </a:r>
            <a:r>
              <a:rPr dirty="0" smtClean="0"/>
              <a:t>attle</a:t>
            </a:r>
            <a:r>
              <a:rPr lang="x-none" dirty="0" smtClean="0"/>
              <a:t>, </a:t>
            </a:r>
            <a:r>
              <a:rPr lang="fr-FR" dirty="0" smtClean="0"/>
              <a:t>S</a:t>
            </a:r>
            <a:r>
              <a:rPr dirty="0" smtClean="0"/>
              <a:t>heep</a:t>
            </a:r>
            <a:r>
              <a:rPr lang="x-none" dirty="0" smtClean="0"/>
              <a:t>, </a:t>
            </a:r>
            <a:r>
              <a:rPr lang="fr-FR" dirty="0" smtClean="0"/>
              <a:t>G</a:t>
            </a:r>
            <a:r>
              <a:rPr dirty="0" smtClean="0"/>
              <a:t>oat</a:t>
            </a:r>
            <a:r>
              <a:rPr lang="x-none" dirty="0" smtClean="0"/>
              <a:t>, </a:t>
            </a:r>
            <a:r>
              <a:rPr lang="fr-FR" dirty="0" smtClean="0"/>
              <a:t>P</a:t>
            </a:r>
            <a:r>
              <a:rPr dirty="0" smtClean="0"/>
              <a:t>ig</a:t>
            </a:r>
            <a:r>
              <a:rPr lang="x-none" dirty="0" smtClean="0"/>
              <a:t>, </a:t>
            </a:r>
            <a:r>
              <a:rPr lang="fr-FR" dirty="0" smtClean="0"/>
              <a:t>P</a:t>
            </a:r>
            <a:r>
              <a:rPr dirty="0" smtClean="0"/>
              <a:t>oultry</a:t>
            </a:r>
            <a:r>
              <a:rPr lang="x-none" dirty="0" smtClean="0"/>
              <a:t>)</a:t>
            </a:r>
            <a:endParaRPr dirty="0" smtClean="0"/>
          </a:p>
          <a:p>
            <a:pPr>
              <a:buNone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384" y="1209686"/>
            <a:ext cx="7869598" cy="447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64965" y="6465316"/>
            <a:ext cx="2679035" cy="369332"/>
          </a:xfrm>
          <a:prstGeom prst="rect">
            <a:avLst/>
          </a:prstGeom>
          <a:solidFill>
            <a:srgbClr val="FFF5E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ource: FAO/ILRI (2012)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502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0" y="364240"/>
            <a:ext cx="9144000" cy="83516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spc="-100" dirty="0" smtClean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Projections for Brazil: Food Consumption</a:t>
            </a:r>
            <a:endParaRPr lang="en-US" sz="3200" b="1" spc="-100" dirty="0">
              <a:solidFill>
                <a:srgbClr val="800000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4"/>
          <a:stretch/>
        </p:blipFill>
        <p:spPr bwMode="auto">
          <a:xfrm>
            <a:off x="403412" y="1586670"/>
            <a:ext cx="5514174" cy="3872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3303" y="5872800"/>
            <a:ext cx="522420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Calibri"/>
                <a:cs typeface="Calibri"/>
              </a:rPr>
              <a:t>F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ood </a:t>
            </a:r>
            <a:r>
              <a:rPr lang="en-US" sz="2400" dirty="0">
                <a:solidFill>
                  <a:srgbClr val="800000"/>
                </a:solidFill>
                <a:latin typeface="Calibri"/>
                <a:cs typeface="Calibri"/>
              </a:rPr>
              <a:t>consumption per capita (kcal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/day)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7586" y="2074448"/>
            <a:ext cx="2240296" cy="26085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19417" y="6488668"/>
            <a:ext cx="4624583" cy="369332"/>
          </a:xfrm>
          <a:prstGeom prst="rect">
            <a:avLst/>
          </a:prstGeom>
          <a:solidFill>
            <a:srgbClr val="FFF5EC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fr-FR" dirty="0" smtClean="0">
                <a:solidFill>
                  <a:srgbClr val="800000"/>
                </a:solidFill>
                <a:latin typeface="Calibri"/>
                <a:cs typeface="Calibri"/>
              </a:rPr>
              <a:t>ource</a:t>
            </a:r>
            <a:r>
              <a:rPr lang="fr-FR" dirty="0">
                <a:solidFill>
                  <a:srgbClr val="800000"/>
                </a:solidFill>
                <a:latin typeface="Calibri"/>
                <a:cs typeface="Calibri"/>
              </a:rPr>
              <a:t>: </a:t>
            </a:r>
            <a:r>
              <a:rPr lang="fr-FR" dirty="0" err="1">
                <a:solidFill>
                  <a:srgbClr val="800000"/>
                </a:solidFill>
                <a:latin typeface="Calibri"/>
                <a:cs typeface="Calibri"/>
              </a:rPr>
              <a:t>Alexandratos</a:t>
            </a:r>
            <a:r>
              <a:rPr lang="fr-FR" dirty="0">
                <a:solidFill>
                  <a:srgbClr val="800000"/>
                </a:solidFill>
                <a:latin typeface="Calibri"/>
                <a:cs typeface="Calibri"/>
              </a:rPr>
              <a:t> and </a:t>
            </a:r>
            <a:r>
              <a:rPr lang="fr-FR" dirty="0" err="1" smtClean="0">
                <a:solidFill>
                  <a:srgbClr val="800000"/>
                </a:solidFill>
                <a:latin typeface="Calibri"/>
                <a:cs typeface="Calibri"/>
              </a:rPr>
              <a:t>Bruinsma</a:t>
            </a:r>
            <a:r>
              <a:rPr lang="fr-FR" dirty="0" smtClean="0">
                <a:solidFill>
                  <a:srgbClr val="800000"/>
                </a:solidFill>
                <a:latin typeface="Calibri"/>
                <a:cs typeface="Calibri"/>
              </a:rPr>
              <a:t> (FAO) 2012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74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0" y="432012"/>
            <a:ext cx="9144000" cy="7762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spc="-100" dirty="0" smtClean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Brazil: Population and GDP Projections</a:t>
            </a:r>
            <a:endParaRPr lang="en-US" sz="3200" b="1" spc="-100" dirty="0">
              <a:solidFill>
                <a:srgbClr val="800000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94" y="1968135"/>
            <a:ext cx="8890727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97239" y="4891804"/>
            <a:ext cx="3699739" cy="707886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Calibri"/>
              </a:rPr>
              <a:t>P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opulation growth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Brazil less than world average</a:t>
            </a:r>
            <a:endParaRPr lang="en-US" sz="20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2699" y="4891804"/>
            <a:ext cx="3659388" cy="707886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GDP per capita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Brazil more than world average</a:t>
            </a:r>
            <a:endParaRPr lang="en-US" sz="20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5586" y="6465316"/>
            <a:ext cx="2758414" cy="369332"/>
          </a:xfrm>
          <a:prstGeom prst="rect">
            <a:avLst/>
          </a:prstGeom>
          <a:solidFill>
            <a:srgbClr val="FFF5E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ource: IPCC AR5 (2012)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46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0" y="432012"/>
            <a:ext cx="9144000" cy="7762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spc="-100" dirty="0" smtClean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Brazil: </a:t>
            </a:r>
            <a:r>
              <a:rPr lang="en-US" sz="3200" b="1" spc="-100" dirty="0" err="1" smtClean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Bionergy</a:t>
            </a:r>
            <a:r>
              <a:rPr lang="en-US" sz="3200" b="1" spc="-100" dirty="0" smtClean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 Projections to 2030</a:t>
            </a:r>
            <a:endParaRPr lang="en-US" sz="3200" b="1" spc="-100" dirty="0">
              <a:solidFill>
                <a:srgbClr val="8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196" y="5270454"/>
            <a:ext cx="7534680" cy="830997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00"/>
                </a:solidFill>
                <a:latin typeface="Calibri"/>
                <a:cs typeface="Calibri"/>
              </a:rPr>
              <a:t>H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eat </a:t>
            </a:r>
            <a:r>
              <a:rPr lang="en-US" sz="2400" dirty="0">
                <a:solidFill>
                  <a:srgbClr val="800000"/>
                </a:solidFill>
                <a:latin typeface="Calibri"/>
                <a:cs typeface="Calibri"/>
              </a:rPr>
              <a:t>and power generation (BIOINEL), B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iomass </a:t>
            </a:r>
            <a:r>
              <a:rPr lang="en-US" sz="2400" dirty="0">
                <a:solidFill>
                  <a:srgbClr val="800000"/>
                </a:solidFill>
                <a:latin typeface="Calibri"/>
                <a:cs typeface="Calibri"/>
              </a:rPr>
              <a:t>consumption (BIOINBIOD), 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Bioethanol</a:t>
            </a:r>
            <a:r>
              <a:rPr lang="en-US" sz="2400" dirty="0">
                <a:solidFill>
                  <a:srgbClr val="800000"/>
                </a:solidFill>
                <a:latin typeface="Calibri"/>
                <a:cs typeface="Calibri"/>
              </a:rPr>
              <a:t>, 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Biodiesel </a:t>
            </a:r>
            <a:endParaRPr lang="en-US" sz="24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4611" y="1393429"/>
            <a:ext cx="5577185" cy="36775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24220" y="6465316"/>
            <a:ext cx="3719780" cy="369332"/>
          </a:xfrm>
          <a:prstGeom prst="rect">
            <a:avLst/>
          </a:prstGeom>
          <a:solidFill>
            <a:srgbClr val="FFF5E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ource: World Energy Outlook (2010)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52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8663" y="2855913"/>
            <a:ext cx="1662112" cy="1079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1855788" y="119063"/>
            <a:ext cx="7288212" cy="50800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200" dirty="0" smtClean="0">
                <a:solidFill>
                  <a:srgbClr val="832C1D"/>
                </a:solidFill>
                <a:latin typeface="+mn-lt"/>
                <a:ea typeface="ＭＳ Ｐゴシック" pitchFamily="34" charset="-128"/>
              </a:rPr>
              <a:t>Fossil Fuel and Cement Emissions</a:t>
            </a:r>
            <a:endParaRPr lang="en-US" altLang="en-US" sz="3200" dirty="0" smtClean="0">
              <a:solidFill>
                <a:srgbClr val="832C1D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024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70027" y="5910190"/>
            <a:ext cx="7742173" cy="684212"/>
          </a:xfrm>
          <a:solidFill>
            <a:srgbClr val="E6E8EC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solidFill>
                  <a:srgbClr val="800000"/>
                </a:solidFill>
                <a:ea typeface="ＭＳ Ｐゴシック" pitchFamily="34" charset="-128"/>
              </a:rPr>
              <a:t>Projection for 2014 : 37.0 ± 1.9 GtCO</a:t>
            </a:r>
            <a:r>
              <a:rPr lang="en-GB" altLang="en-US" sz="2400" baseline="-25000" dirty="0" smtClean="0">
                <a:solidFill>
                  <a:srgbClr val="800000"/>
                </a:solidFill>
                <a:ea typeface="ＭＳ Ｐゴシック" pitchFamily="34" charset="-128"/>
              </a:rPr>
              <a:t>2</a:t>
            </a:r>
            <a:r>
              <a:rPr lang="en-GB" altLang="en-US" sz="2400" dirty="0" smtClean="0">
                <a:solidFill>
                  <a:srgbClr val="800000"/>
                </a:solidFill>
                <a:ea typeface="ＭＳ Ｐゴシック" pitchFamily="34" charset="-128"/>
              </a:rPr>
              <a:t>, 65% over 1990</a:t>
            </a:r>
            <a:endParaRPr lang="en-US" altLang="en-US" sz="2400" dirty="0" smtClean="0">
              <a:solidFill>
                <a:srgbClr val="800000"/>
              </a:solidFill>
              <a:ea typeface="ＭＳ Ｐゴシック" pitchFamily="34" charset="-128"/>
            </a:endParaRP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6932613" y="4105275"/>
            <a:ext cx="2022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00000"/>
                </a:solidFill>
                <a:latin typeface="+mn-lt"/>
              </a:rPr>
              <a:t>Uncertainty is ±5% for one standard deviation (IPCC “likely” range)</a:t>
            </a:r>
            <a:endParaRPr lang="en-GB" altLang="en-US" sz="180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52" r="-11652"/>
          <a:stretch/>
        </p:blipFill>
        <p:spPr>
          <a:xfrm>
            <a:off x="-218773" y="708816"/>
            <a:ext cx="8930973" cy="5172650"/>
          </a:xfrm>
        </p:spPr>
      </p:pic>
    </p:spTree>
    <p:extLst>
      <p:ext uri="{BB962C8B-B14F-4D97-AF65-F5344CB8AC3E}">
        <p14:creationId xmlns:p14="http://schemas.microsoft.com/office/powerpoint/2010/main" val="364807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4"/>
          <p:cNvSpPr/>
          <p:nvPr/>
        </p:nvSpPr>
        <p:spPr>
          <a:xfrm>
            <a:off x="2825251" y="2760346"/>
            <a:ext cx="3533792" cy="353236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47625">
            <a:solidFill>
              <a:srgbClr val="C00000"/>
            </a:solidFill>
          </a:ln>
          <a:effectLst>
            <a:innerShdw blurRad="63500" dist="50800" dir="13500000">
              <a:prstClr val="black">
                <a:alpha val="7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3861699" y="2540846"/>
            <a:ext cx="1564965" cy="54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LAND USE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720345" y="3373858"/>
            <a:ext cx="1846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Calibri"/>
            </a:endParaRPr>
          </a:p>
          <a:p>
            <a:pPr algn="ctr"/>
            <a:r>
              <a:rPr lang="en-US" dirty="0" smtClean="0">
                <a:latin typeface="Calibri"/>
              </a:rPr>
              <a:t>Land use changes are consistently transferred from one period to another</a:t>
            </a:r>
          </a:p>
          <a:p>
            <a:pPr algn="ctr"/>
            <a:endParaRPr lang="en-US" dirty="0" smtClean="0">
              <a:latin typeface="Calibri"/>
            </a:endParaRPr>
          </a:p>
          <a:p>
            <a:endParaRPr lang="en-US" dirty="0">
              <a:latin typeface="Calibri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059280"/>
              </p:ext>
            </p:extLst>
          </p:nvPr>
        </p:nvGraphicFramePr>
        <p:xfrm>
          <a:off x="1656687" y="2018751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A53926"/>
                          </a:solidFill>
                          <a:latin typeface="Calibri"/>
                        </a:rPr>
                        <a:t>2000</a:t>
                      </a:r>
                      <a:endParaRPr lang="en-US" b="1" dirty="0">
                        <a:solidFill>
                          <a:srgbClr val="A53926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2010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2020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2030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2040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2050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Chevron 18"/>
          <p:cNvSpPr/>
          <p:nvPr/>
        </p:nvSpPr>
        <p:spPr>
          <a:xfrm>
            <a:off x="2342563" y="1937119"/>
            <a:ext cx="504056" cy="56677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0960" y="130728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Validation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56687" y="1114381"/>
            <a:ext cx="625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Base </a:t>
            </a:r>
          </a:p>
          <a:p>
            <a:pPr algn="ctr"/>
            <a:r>
              <a:rPr lang="en-US" dirty="0" smtClean="0">
                <a:latin typeface="Calibri"/>
              </a:rPr>
              <a:t>Year</a:t>
            </a:r>
            <a:endParaRPr lang="en-US" dirty="0"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41831" y="1122334"/>
            <a:ext cx="379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Projections</a:t>
            </a:r>
            <a:endParaRPr lang="en-US" dirty="0">
              <a:latin typeface="Calibri"/>
            </a:endParaRPr>
          </a:p>
        </p:txBody>
      </p:sp>
      <p:cxnSp>
        <p:nvCxnSpPr>
          <p:cNvPr id="28" name="Straight Arrow Connector 27"/>
          <p:cNvCxnSpPr>
            <a:stCxn id="25" idx="2"/>
          </p:cNvCxnSpPr>
          <p:nvPr/>
        </p:nvCxnSpPr>
        <p:spPr>
          <a:xfrm>
            <a:off x="1969652" y="1760712"/>
            <a:ext cx="0" cy="25803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163597" y="1760712"/>
            <a:ext cx="0" cy="25803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2"/>
          </p:cNvCxnSpPr>
          <p:nvPr/>
        </p:nvCxnSpPr>
        <p:spPr>
          <a:xfrm flipH="1">
            <a:off x="4224540" y="1491666"/>
            <a:ext cx="1512718" cy="52708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2"/>
          </p:cNvCxnSpPr>
          <p:nvPr/>
        </p:nvCxnSpPr>
        <p:spPr>
          <a:xfrm flipH="1">
            <a:off x="5347784" y="1491666"/>
            <a:ext cx="389474" cy="52708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2"/>
          </p:cNvCxnSpPr>
          <p:nvPr/>
        </p:nvCxnSpPr>
        <p:spPr>
          <a:xfrm>
            <a:off x="5737258" y="1491666"/>
            <a:ext cx="466705" cy="52708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2"/>
          </p:cNvCxnSpPr>
          <p:nvPr/>
        </p:nvCxnSpPr>
        <p:spPr>
          <a:xfrm>
            <a:off x="5737258" y="1491666"/>
            <a:ext cx="1506665" cy="52708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GLOBIOM-Brazil validation and projections 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61200" y="3037823"/>
            <a:ext cx="1620000" cy="900000"/>
          </a:xfrm>
          <a:prstGeom prst="rect">
            <a:avLst/>
          </a:prstGeom>
          <a:solidFill>
            <a:srgbClr val="346A11"/>
          </a:solidFill>
          <a:ln w="28575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</a:rPr>
              <a:t>Unmanaged Forests</a:t>
            </a:r>
            <a:endParaRPr lang="en-US" dirty="0"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68089" y="4156022"/>
            <a:ext cx="1620000" cy="900000"/>
          </a:xfrm>
          <a:prstGeom prst="rect">
            <a:avLst/>
          </a:prstGeom>
          <a:solidFill>
            <a:srgbClr val="6F8A13"/>
          </a:solidFill>
          <a:ln w="28575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</a:rPr>
              <a:t>Managed Forests</a:t>
            </a:r>
            <a:endParaRPr lang="en-US" dirty="0"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084119" y="5260323"/>
            <a:ext cx="1620000" cy="900000"/>
          </a:xfrm>
          <a:prstGeom prst="rect">
            <a:avLst/>
          </a:prstGeom>
          <a:solidFill>
            <a:srgbClr val="B3B712"/>
          </a:solidFill>
          <a:ln w="28575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</a:rPr>
              <a:t>Planted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</a:rPr>
              <a:t>Forest</a:t>
            </a:r>
            <a:endParaRPr lang="en-US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874399" y="5723023"/>
            <a:ext cx="1620000" cy="900000"/>
          </a:xfrm>
          <a:prstGeom prst="rect">
            <a:avLst/>
          </a:prstGeom>
          <a:solidFill>
            <a:srgbClr val="94F758"/>
          </a:solidFill>
          <a:ln w="28575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92934"/>
                </a:solidFill>
                <a:latin typeface="Calibri"/>
              </a:rPr>
              <a:t>Forest Regrowth</a:t>
            </a:r>
            <a:endParaRPr lang="en-US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669057" y="3096422"/>
            <a:ext cx="1620000" cy="9000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92934"/>
                </a:solidFill>
                <a:latin typeface="Calibri"/>
              </a:rPr>
              <a:t>Cropland</a:t>
            </a:r>
            <a:endParaRPr lang="en-US" dirty="0">
              <a:solidFill>
                <a:srgbClr val="292934"/>
              </a:solidFill>
              <a:latin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895319" y="4195223"/>
            <a:ext cx="162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92934"/>
                </a:solidFill>
                <a:latin typeface="Calibri"/>
              </a:rPr>
              <a:t>Pasture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827721" y="5361923"/>
            <a:ext cx="1620000" cy="90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</a:rPr>
              <a:t>Other natural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</a:rPr>
              <a:t>land</a:t>
            </a:r>
            <a:endParaRPr lang="en-US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61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GLOBIOM- Brazil base data </a:t>
            </a:r>
            <a:br>
              <a:rPr lang="en-US" sz="3200" b="1" dirty="0" smtClean="0">
                <a:solidFill>
                  <a:srgbClr val="800000"/>
                </a:solidFill>
              </a:rPr>
            </a:br>
            <a:r>
              <a:rPr lang="en-US" sz="3200" b="1" dirty="0" smtClean="0">
                <a:solidFill>
                  <a:srgbClr val="800000"/>
                </a:solidFill>
              </a:rPr>
              <a:t>consistent land cover/land use map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5" name="Content Placeholder 4" descr="Captura de Tela 2015-06-23 às 13.57.39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976" r="-129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001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414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IBGE Vegetation Map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5" name="Content Placeholder 4" descr="Captura de Tela 2015-06-24 às 14.10.29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08" r="-8908"/>
          <a:stretch>
            <a:fillRect/>
          </a:stretch>
        </p:blipFill>
        <p:spPr>
          <a:xfrm>
            <a:off x="-321980" y="1117627"/>
            <a:ext cx="8229600" cy="4876800"/>
          </a:xfrm>
        </p:spPr>
      </p:pic>
      <p:sp>
        <p:nvSpPr>
          <p:cNvPr id="6" name="Retângulo 3"/>
          <p:cNvSpPr/>
          <p:nvPr/>
        </p:nvSpPr>
        <p:spPr>
          <a:xfrm>
            <a:off x="6343454" y="4693740"/>
            <a:ext cx="2718919" cy="1631216"/>
          </a:xfrm>
          <a:prstGeom prst="rect">
            <a:avLst/>
          </a:prstGeom>
          <a:solidFill>
            <a:srgbClr val="EFE9E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GLOBIOM-</a:t>
            </a:r>
            <a:r>
              <a:rPr lang="pt-BR" sz="2000" dirty="0" err="1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Brazil</a:t>
            </a:r>
            <a:r>
              <a:rPr lang="pt-BR" sz="2000" dirty="0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is</a:t>
            </a:r>
            <a:r>
              <a:rPr lang="pt-BR" sz="2000" dirty="0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consistent</a:t>
            </a:r>
            <a:r>
              <a:rPr lang="pt-BR" sz="2000" dirty="0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with</a:t>
            </a:r>
            <a:r>
              <a:rPr lang="pt-BR" sz="2000" dirty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Brazil’s</a:t>
            </a:r>
            <a:r>
              <a:rPr lang="pt-BR" sz="2000" dirty="0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2014 </a:t>
            </a:r>
            <a:r>
              <a:rPr lang="pt-BR" sz="2000" dirty="0" err="1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forest</a:t>
            </a:r>
            <a:r>
              <a:rPr lang="pt-BR" sz="2000" dirty="0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</a:t>
            </a:r>
            <a:r>
              <a:rPr lang="pt-BR" sz="2000" dirty="0" err="1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reference</a:t>
            </a:r>
            <a:r>
              <a:rPr lang="pt-BR" sz="2000" dirty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</a:t>
            </a:r>
            <a:r>
              <a:rPr lang="pt-BR" sz="2000" dirty="0" err="1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emissions</a:t>
            </a:r>
            <a:r>
              <a:rPr lang="pt-BR" sz="2000" dirty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level</a:t>
            </a:r>
            <a:r>
              <a:rPr lang="pt-BR" sz="2000" dirty="0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submission</a:t>
            </a:r>
            <a:r>
              <a:rPr lang="pt-BR" sz="2000" dirty="0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to</a:t>
            </a:r>
            <a:r>
              <a:rPr lang="pt-BR" sz="2000" dirty="0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UNFCCC </a:t>
            </a:r>
            <a:endParaRPr lang="pt-BR" sz="2000" dirty="0">
              <a:solidFill>
                <a:srgbClr val="800000"/>
              </a:solidFill>
              <a:latin typeface="Calibri"/>
              <a:ea typeface="ＭＳ Ｐゴシック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8404" y="6465316"/>
            <a:ext cx="235559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ource: IBGE (2012)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87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getacaoIB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386"/>
            <a:ext cx="519880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7241"/>
            <a:ext cx="9144000" cy="66382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    IBGE has defined different forest types in Brazil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09167" y="2449851"/>
            <a:ext cx="3473724" cy="1869662"/>
          </a:xfrm>
          <a:prstGeom prst="roundRect">
            <a:avLst/>
          </a:prstGeom>
          <a:solidFill>
            <a:srgbClr val="FFF5E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400"/>
              </a:lnSpc>
              <a:defRPr/>
            </a:pPr>
            <a:r>
              <a:rPr lang="pt-BR" sz="2000" dirty="0" err="1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Brazil’s</a:t>
            </a:r>
            <a:r>
              <a:rPr lang="pt-BR" sz="2000" dirty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FREL </a:t>
            </a:r>
            <a:r>
              <a:rPr lang="pt-BR" sz="2000" dirty="0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(</a:t>
            </a:r>
            <a:r>
              <a:rPr lang="pt-BR" sz="2000" dirty="0" err="1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forest</a:t>
            </a:r>
            <a:r>
              <a:rPr lang="pt-BR" sz="2000" dirty="0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reference</a:t>
            </a:r>
            <a:r>
              <a:rPr lang="pt-BR" sz="2000" dirty="0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emissions</a:t>
            </a:r>
            <a:r>
              <a:rPr lang="pt-BR" sz="2000" dirty="0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</a:t>
            </a:r>
            <a:r>
              <a:rPr lang="pt-BR" sz="2000" dirty="0" err="1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level</a:t>
            </a:r>
            <a:r>
              <a:rPr lang="pt-BR" sz="2000" dirty="0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) </a:t>
            </a:r>
            <a:r>
              <a:rPr lang="pt-BR" sz="2000" dirty="0" err="1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and</a:t>
            </a:r>
            <a:r>
              <a:rPr lang="pt-BR" sz="2000" dirty="0" smtClean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</a:t>
            </a:r>
            <a:r>
              <a:rPr lang="pt-BR" sz="2000" dirty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GLOBIOM-</a:t>
            </a:r>
            <a:r>
              <a:rPr lang="pt-BR" sz="2000" dirty="0" err="1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Brazil</a:t>
            </a:r>
            <a:r>
              <a:rPr lang="pt-BR" sz="2000" dirty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use </a:t>
            </a:r>
            <a:r>
              <a:rPr lang="pt-BR" sz="2000" dirty="0" err="1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the</a:t>
            </a:r>
            <a:r>
              <a:rPr lang="pt-BR" sz="2000" dirty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</a:t>
            </a:r>
            <a:r>
              <a:rPr lang="pt-BR" sz="2000" dirty="0" err="1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same</a:t>
            </a:r>
            <a:r>
              <a:rPr lang="pt-BR" sz="2000" dirty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IBGE </a:t>
            </a:r>
            <a:r>
              <a:rPr lang="pt-BR" sz="2000" dirty="0" err="1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forest</a:t>
            </a:r>
            <a:r>
              <a:rPr lang="pt-BR" sz="2000" dirty="0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 </a:t>
            </a:r>
            <a:r>
              <a:rPr lang="pt-BR" sz="2000" dirty="0" err="1">
                <a:solidFill>
                  <a:srgbClr val="800000"/>
                </a:solidFill>
                <a:latin typeface="Calibri"/>
                <a:ea typeface="ＭＳ Ｐゴシック" charset="0"/>
                <a:cs typeface="Calibri" charset="0"/>
              </a:rPr>
              <a:t>definion</a:t>
            </a:r>
            <a:endParaRPr lang="pt-BR" sz="2000" dirty="0">
              <a:solidFill>
                <a:srgbClr val="800000"/>
              </a:solidFill>
              <a:latin typeface="Calibri"/>
              <a:ea typeface="ＭＳ Ｐゴシック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6516" y="6465316"/>
            <a:ext cx="2167483" cy="369332"/>
          </a:xfrm>
          <a:prstGeom prst="rect">
            <a:avLst/>
          </a:prstGeom>
          <a:solidFill>
            <a:srgbClr val="FFF5E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ource: IBGE (2012)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71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4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Correspondence between GLOBIOM, IGBP </a:t>
            </a:r>
            <a:r>
              <a:rPr lang="en-US" sz="3200" b="1" dirty="0">
                <a:solidFill>
                  <a:srgbClr val="800000"/>
                </a:solidFill>
              </a:rPr>
              <a:t>and IBGE land cover classes</a:t>
            </a:r>
          </a:p>
        </p:txBody>
      </p:sp>
      <p:pic>
        <p:nvPicPr>
          <p:cNvPr id="4" name="Content Placeholder 3" descr="Captura de Tela 2015-06-23 às 13.58.15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400" r="-20400"/>
          <a:stretch>
            <a:fillRect/>
          </a:stretch>
        </p:blipFill>
        <p:spPr>
          <a:xfrm>
            <a:off x="457200" y="1653560"/>
            <a:ext cx="8229600" cy="4876800"/>
          </a:xfrm>
        </p:spPr>
      </p:pic>
      <p:sp>
        <p:nvSpPr>
          <p:cNvPr id="3" name="TextBox 2"/>
          <p:cNvSpPr txBox="1"/>
          <p:nvPr/>
        </p:nvSpPr>
        <p:spPr>
          <a:xfrm>
            <a:off x="3447344" y="6396625"/>
            <a:ext cx="243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…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352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IBGE Vegetation Map reclassified into GLOBIOM classes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5" name="Content Placeholder 4" descr="Captura de Tela 2015-06-23 às 14.00.52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292" r="-322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669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101"/>
            <a:ext cx="9144000" cy="85120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Protected Areas in GLOBIOM-Brazil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89600" y="1600200"/>
            <a:ext cx="3124200" cy="2908300"/>
          </a:xfrm>
          <a:prstGeom prst="roundRect">
            <a:avLst/>
          </a:prstGeom>
          <a:solidFill>
            <a:srgbClr val="E6E8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Federal, State and Municipal Conservation Units (full protection and sustainable use)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Indigenous lands</a:t>
            </a:r>
          </a:p>
        </p:txBody>
      </p:sp>
      <p:pic>
        <p:nvPicPr>
          <p:cNvPr id="8" name="Content Placeholder 4" descr="Captura de Tela 2015-06-23 às 13.56.37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82" r="-59391"/>
          <a:stretch/>
        </p:blipFill>
        <p:spPr>
          <a:xfrm>
            <a:off x="353099" y="1155310"/>
            <a:ext cx="8229600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7239" y="5956449"/>
            <a:ext cx="7534680" cy="461665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Model assumption: 100% protection in PA</a:t>
            </a:r>
            <a:endParaRPr lang="en-US" sz="24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6516" y="6465316"/>
            <a:ext cx="2167483" cy="369332"/>
          </a:xfrm>
          <a:prstGeom prst="rect">
            <a:avLst/>
          </a:prstGeom>
          <a:solidFill>
            <a:srgbClr val="FFF5E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ource: MMA (2015)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542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239" y="1374074"/>
            <a:ext cx="3604698" cy="251453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08243" y="1232224"/>
            <a:ext cx="4587126" cy="2908300"/>
          </a:xfrm>
          <a:prstGeom prst="roundRect">
            <a:avLst/>
          </a:prstGeom>
          <a:solidFill>
            <a:srgbClr val="FFF5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83474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Cropland in GLOBIOM-Brazil: 18 crops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0" y="1511300"/>
            <a:ext cx="189026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/>
              </a:rPr>
              <a:t>Barl</a:t>
            </a:r>
            <a:r>
              <a:rPr lang="en-US" dirty="0" smtClean="0">
                <a:latin typeface="Calibri"/>
              </a:rPr>
              <a:t>: Barley</a:t>
            </a:r>
          </a:p>
          <a:p>
            <a:r>
              <a:rPr lang="en-US" dirty="0" err="1" smtClean="0">
                <a:latin typeface="Calibri"/>
              </a:rPr>
              <a:t>BeaD</a:t>
            </a:r>
            <a:r>
              <a:rPr lang="en-US" dirty="0" smtClean="0">
                <a:latin typeface="Calibri"/>
              </a:rPr>
              <a:t>: Dry beans</a:t>
            </a:r>
          </a:p>
          <a:p>
            <a:r>
              <a:rPr lang="en-US" dirty="0" smtClean="0">
                <a:latin typeface="Calibri"/>
              </a:rPr>
              <a:t>Cass: Cassava</a:t>
            </a:r>
          </a:p>
          <a:p>
            <a:r>
              <a:rPr lang="en-US" dirty="0" err="1" smtClean="0">
                <a:latin typeface="Calibri"/>
              </a:rPr>
              <a:t>ChkP</a:t>
            </a:r>
            <a:r>
              <a:rPr lang="en-US" dirty="0" smtClean="0">
                <a:latin typeface="Calibri"/>
              </a:rPr>
              <a:t>: Chickpea</a:t>
            </a:r>
          </a:p>
          <a:p>
            <a:r>
              <a:rPr lang="en-US" dirty="0" smtClean="0">
                <a:latin typeface="Calibri"/>
              </a:rPr>
              <a:t>Corn: Corn</a:t>
            </a:r>
          </a:p>
          <a:p>
            <a:r>
              <a:rPr lang="en-US" dirty="0" err="1" smtClean="0">
                <a:latin typeface="Calibri"/>
              </a:rPr>
              <a:t>Cott</a:t>
            </a:r>
            <a:r>
              <a:rPr lang="en-US" dirty="0" smtClean="0">
                <a:latin typeface="Calibri"/>
              </a:rPr>
              <a:t>: Cotton</a:t>
            </a:r>
          </a:p>
          <a:p>
            <a:r>
              <a:rPr lang="en-US" dirty="0" err="1" smtClean="0">
                <a:latin typeface="Calibri"/>
              </a:rPr>
              <a:t>Gnut</a:t>
            </a:r>
            <a:r>
              <a:rPr lang="en-US" dirty="0" smtClean="0">
                <a:latin typeface="Calibri"/>
              </a:rPr>
              <a:t>: Groundnuts</a:t>
            </a:r>
          </a:p>
          <a:p>
            <a:r>
              <a:rPr lang="en-US" dirty="0" smtClean="0">
                <a:latin typeface="Calibri"/>
              </a:rPr>
              <a:t>Mill: Millet</a:t>
            </a:r>
          </a:p>
          <a:p>
            <a:r>
              <a:rPr lang="en-US" dirty="0" smtClean="0">
                <a:latin typeface="Calibri"/>
              </a:rPr>
              <a:t>OPAL: Palm oil</a:t>
            </a:r>
            <a:endParaRPr lang="en-US" dirty="0">
              <a:latin typeface="Calibri"/>
            </a:endParaRPr>
          </a:p>
        </p:txBody>
      </p:sp>
      <p:graphicFrame>
        <p:nvGraphicFramePr>
          <p:cNvPr id="12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237806"/>
              </p:ext>
            </p:extLst>
          </p:nvPr>
        </p:nvGraphicFramePr>
        <p:xfrm>
          <a:off x="108243" y="4396620"/>
          <a:ext cx="5130800" cy="18443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2565400"/>
                <a:gridCol w="1282700"/>
                <a:gridCol w="1282700"/>
              </a:tblGrid>
              <a:tr h="33745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IBGE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Data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2000</a:t>
                      </a:r>
                      <a:endParaRPr lang="en-US" b="1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Mha</a:t>
                      </a:r>
                      <a:endParaRPr lang="en-US" b="1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Share</a:t>
                      </a:r>
                      <a:endParaRPr lang="en-US" b="1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94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</a:rPr>
                        <a:t>GLOBIOM </a:t>
                      </a:r>
                      <a:r>
                        <a:rPr lang="en-US" b="1" baseline="0" dirty="0" smtClean="0">
                          <a:latin typeface="Calibri"/>
                        </a:rPr>
                        <a:t>Crops</a:t>
                      </a:r>
                      <a:endParaRPr lang="en-US" b="1" dirty="0" smtClean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43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86%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7094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</a:rPr>
                        <a:t>Non-GLOBIOM Crops</a:t>
                      </a:r>
                      <a:endParaRPr lang="en-US" b="1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7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14%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37094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</a:rPr>
                        <a:t>Total</a:t>
                      </a:r>
                      <a:endParaRPr lang="en-US" b="1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50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100%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244600"/>
            <a:ext cx="235192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/>
            </a:endParaRPr>
          </a:p>
          <a:p>
            <a:r>
              <a:rPr lang="en-US" dirty="0" err="1">
                <a:latin typeface="Calibri"/>
              </a:rPr>
              <a:t>Pota</a:t>
            </a:r>
            <a:r>
              <a:rPr lang="en-US" dirty="0">
                <a:latin typeface="Calibri"/>
              </a:rPr>
              <a:t>: Potato</a:t>
            </a:r>
          </a:p>
          <a:p>
            <a:r>
              <a:rPr lang="en-US" dirty="0">
                <a:latin typeface="Calibri"/>
              </a:rPr>
              <a:t>Rape: Rapeseed</a:t>
            </a:r>
          </a:p>
          <a:p>
            <a:r>
              <a:rPr lang="en-US" dirty="0">
                <a:latin typeface="Calibri"/>
              </a:rPr>
              <a:t>Rice: Rice</a:t>
            </a:r>
          </a:p>
          <a:p>
            <a:r>
              <a:rPr lang="en-US" dirty="0">
                <a:latin typeface="Calibri"/>
              </a:rPr>
              <a:t>Soya: Soybeans</a:t>
            </a:r>
          </a:p>
          <a:p>
            <a:r>
              <a:rPr lang="en-US" dirty="0" err="1">
                <a:latin typeface="Calibri"/>
              </a:rPr>
              <a:t>Srgh</a:t>
            </a:r>
            <a:r>
              <a:rPr lang="en-US" dirty="0">
                <a:latin typeface="Calibri"/>
              </a:rPr>
              <a:t>: Sorghum</a:t>
            </a:r>
          </a:p>
          <a:p>
            <a:r>
              <a:rPr lang="en-US" dirty="0">
                <a:latin typeface="Calibri"/>
              </a:rPr>
              <a:t>SugC: Sugar cane</a:t>
            </a:r>
          </a:p>
          <a:p>
            <a:r>
              <a:rPr lang="en-US" dirty="0" err="1">
                <a:latin typeface="Calibri"/>
              </a:rPr>
              <a:t>Sunf</a:t>
            </a:r>
            <a:r>
              <a:rPr lang="en-US" dirty="0">
                <a:latin typeface="Calibri"/>
              </a:rPr>
              <a:t>: Sunflower</a:t>
            </a:r>
          </a:p>
          <a:p>
            <a:r>
              <a:rPr lang="en-US" dirty="0" err="1">
                <a:latin typeface="Calibri"/>
              </a:rPr>
              <a:t>SwPo</a:t>
            </a:r>
            <a:r>
              <a:rPr lang="en-US" dirty="0">
                <a:latin typeface="Calibri"/>
              </a:rPr>
              <a:t>: Sweet potatoes</a:t>
            </a:r>
          </a:p>
          <a:p>
            <a:r>
              <a:rPr lang="en-US" dirty="0" err="1">
                <a:latin typeface="Calibri"/>
              </a:rPr>
              <a:t>Whea</a:t>
            </a:r>
            <a:r>
              <a:rPr lang="en-US" dirty="0">
                <a:latin typeface="Calibri"/>
              </a:rPr>
              <a:t>: wheat</a:t>
            </a:r>
          </a:p>
          <a:p>
            <a:endParaRPr lang="en-US" dirty="0"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3226" y="6465316"/>
            <a:ext cx="2740774" cy="369332"/>
          </a:xfrm>
          <a:prstGeom prst="rect">
            <a:avLst/>
          </a:prstGeom>
          <a:solidFill>
            <a:srgbClr val="FFF5E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ource: IBGE PAM (2000)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745" y="3948994"/>
            <a:ext cx="3453255" cy="264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3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533400"/>
            <a:ext cx="89408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800000"/>
                </a:solidFill>
              </a:rPr>
              <a:t>Cropland </a:t>
            </a:r>
            <a:r>
              <a:rPr lang="en-US" sz="3200" b="1" dirty="0" smtClean="0">
                <a:solidFill>
                  <a:srgbClr val="800000"/>
                </a:solidFill>
              </a:rPr>
              <a:t>and Pasture in GLOBIOM-Brazil (2000)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6" name="Content Placeholder 4" descr="LANDCOVERALL_INIT_CROP_CrpLnd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>
          <a:xfrm>
            <a:off x="-1357436" y="1502610"/>
            <a:ext cx="7526034" cy="445987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401510" y="5962482"/>
            <a:ext cx="1519533" cy="813329"/>
          </a:xfrm>
          <a:prstGeom prst="roundRect">
            <a:avLst/>
          </a:prstGeom>
          <a:solidFill>
            <a:srgbClr val="E6E8E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Cropland 43 </a:t>
            </a:r>
            <a:r>
              <a:rPr lang="en-US" sz="2000" b="1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sz="2000" b="1" dirty="0">
              <a:solidFill>
                <a:srgbClr val="800000"/>
              </a:solidFill>
              <a:latin typeface="Calibri"/>
            </a:endParaRPr>
          </a:p>
        </p:txBody>
      </p:sp>
      <p:pic>
        <p:nvPicPr>
          <p:cNvPr id="8" name="Content Placeholder 5" descr="LANDCOVER_INIT_Grass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>
          <a:xfrm>
            <a:off x="3076371" y="1502610"/>
            <a:ext cx="7523455" cy="445834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61625" y="5962482"/>
            <a:ext cx="1519533" cy="813329"/>
          </a:xfrm>
          <a:prstGeom prst="roundRect">
            <a:avLst/>
          </a:prstGeom>
          <a:solidFill>
            <a:srgbClr val="E6E8E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Pasture </a:t>
            </a:r>
          </a:p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170 </a:t>
            </a:r>
            <a:r>
              <a:rPr lang="en-US" sz="2000" b="1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sz="2000" b="1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13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39" y="374655"/>
            <a:ext cx="9082261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GLOBIOM-Brazil Land Cover Map for 2000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3" name="Picture 2" descr="FOREST_PA_BRCOD_200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27" y="1765300"/>
            <a:ext cx="2062957" cy="2062957"/>
          </a:xfrm>
          <a:prstGeom prst="rect">
            <a:avLst/>
          </a:prstGeom>
        </p:spPr>
      </p:pic>
      <p:pic>
        <p:nvPicPr>
          <p:cNvPr id="4" name="Content Placeholder 3" descr="LANDCOVER_INIT_temp_Grass.bmp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>
          <a:xfrm>
            <a:off x="1725608" y="1765302"/>
            <a:ext cx="3537746" cy="2096442"/>
          </a:xfrm>
        </p:spPr>
      </p:pic>
      <p:pic>
        <p:nvPicPr>
          <p:cNvPr id="5" name="Content Placeholder 5" descr="LANDCOVER_INIT_PA_OthNatLnd.bmp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>
          <a:xfrm>
            <a:off x="242680" y="4008026"/>
            <a:ext cx="3544885" cy="2100673"/>
          </a:xfrm>
          <a:prstGeom prst="rect">
            <a:avLst/>
          </a:prstGeom>
        </p:spPr>
      </p:pic>
      <p:pic>
        <p:nvPicPr>
          <p:cNvPr id="6" name="Content Placeholder 3" descr="LANDCOVER_INIT_PA_WetLnd.bmp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>
          <a:xfrm>
            <a:off x="2625724" y="4008026"/>
            <a:ext cx="3554412" cy="2106318"/>
          </a:xfrm>
          <a:prstGeom prst="rect">
            <a:avLst/>
          </a:prstGeom>
        </p:spPr>
      </p:pic>
      <p:pic>
        <p:nvPicPr>
          <p:cNvPr id="7" name="Content Placeholder 5" descr="LANDCOVER_INIT_PA_NotRel.bmp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>
          <a:xfrm>
            <a:off x="4996258" y="4008026"/>
            <a:ext cx="3544887" cy="2100673"/>
          </a:xfrm>
          <a:prstGeom prst="rect">
            <a:avLst/>
          </a:prstGeom>
        </p:spPr>
      </p:pic>
      <p:pic>
        <p:nvPicPr>
          <p:cNvPr id="8" name="Picture 7" descr="LC3_States_CrpLnd_BASE_2000.bmp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489" y="1765302"/>
            <a:ext cx="2100675" cy="2100675"/>
          </a:xfrm>
          <a:prstGeom prst="rect">
            <a:avLst/>
          </a:prstGeom>
        </p:spPr>
      </p:pic>
      <p:pic>
        <p:nvPicPr>
          <p:cNvPr id="9" name="Picture 8" descr="LANDCOVER_INIT_OthAgri.bmp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663" y="1765302"/>
            <a:ext cx="2100675" cy="2100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1013" y="6190544"/>
            <a:ext cx="6510316" cy="461665"/>
          </a:xfrm>
          <a:prstGeom prst="rect">
            <a:avLst/>
          </a:prstGeom>
          <a:solidFill>
            <a:srgbClr val="E6E8EC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  Consistent </a:t>
            </a:r>
            <a:r>
              <a:rPr lang="en-US" sz="2400" dirty="0">
                <a:solidFill>
                  <a:srgbClr val="800000"/>
                </a:solidFill>
                <a:latin typeface="Calibri"/>
              </a:rPr>
              <a:t>land cover-land </a:t>
            </a:r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map </a:t>
            </a:r>
            <a:r>
              <a:rPr lang="en-US" sz="2400" dirty="0">
                <a:solidFill>
                  <a:srgbClr val="800000"/>
                </a:solidFill>
                <a:latin typeface="Calibri"/>
              </a:rPr>
              <a:t>for whole Brazil</a:t>
            </a:r>
            <a:r>
              <a:rPr lang="pt-BR" sz="2400" dirty="0">
                <a:solidFill>
                  <a:srgbClr val="800000"/>
                </a:solidFill>
                <a:latin typeface="Calibri"/>
              </a:rPr>
              <a:t> 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261" y="1517443"/>
            <a:ext cx="827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 Forest                            Pasture                            Cropland                Other agricultural land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5353" y="3769173"/>
            <a:ext cx="655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      Other natural land                     Wetland                         Not relevant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845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855788" y="119063"/>
            <a:ext cx="7288212" cy="508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832C1D"/>
                </a:solidFill>
                <a:latin typeface="+mj-lt"/>
                <a:ea typeface="ＭＳ Ｐゴシック" pitchFamily="34" charset="-128"/>
              </a:rPr>
              <a:t>Alternative Ranking of Countries</a:t>
            </a:r>
          </a:p>
        </p:txBody>
      </p:sp>
      <p:sp>
        <p:nvSpPr>
          <p:cNvPr id="2867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00" y="823913"/>
            <a:ext cx="8280400" cy="6842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dirty="0" smtClean="0">
                <a:solidFill>
                  <a:srgbClr val="832C1D"/>
                </a:solidFill>
                <a:ea typeface="ＭＳ Ｐゴシック" pitchFamily="34" charset="-128"/>
              </a:rPr>
              <a:t>“Common but differentiated responsibilities”</a:t>
            </a:r>
          </a:p>
        </p:txBody>
      </p:sp>
      <p:sp>
        <p:nvSpPr>
          <p:cNvPr id="2867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88913" y="6590048"/>
            <a:ext cx="8766175" cy="535904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2000" dirty="0" smtClean="0">
                <a:solidFill>
                  <a:srgbClr val="832C1D"/>
                </a:solidFill>
                <a:ea typeface="ＭＳ Ｐゴシック" pitchFamily="34" charset="-128"/>
              </a:rPr>
              <a:t>GDP: Gross Domestic Product in Market Exchange Rates (MER) and Purchasing Power Parity (PPP)</a:t>
            </a:r>
            <a:r>
              <a:rPr lang="en-GB" altLang="en-US" sz="2400" dirty="0" smtClean="0">
                <a:ea typeface="ＭＳ Ｐゴシック" pitchFamily="34" charset="-128"/>
              </a:rPr>
              <a:t/>
            </a:r>
            <a:br>
              <a:rPr lang="en-GB" altLang="en-US" sz="2400" dirty="0" smtClean="0">
                <a:ea typeface="ＭＳ Ｐゴシック" pitchFamily="34" charset="-128"/>
              </a:rPr>
            </a:br>
            <a:endParaRPr lang="en-US" altLang="en-US" sz="2400" dirty="0" smtClean="0">
              <a:ea typeface="ＭＳ Ｐゴシック" pitchFamily="34" charset="-128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52" r="-11652"/>
          <a:stretch/>
        </p:blipFill>
        <p:spPr>
          <a:xfrm>
            <a:off x="540000" y="1413542"/>
            <a:ext cx="8080375" cy="4680000"/>
          </a:xfrm>
        </p:spPr>
      </p:pic>
    </p:spTree>
    <p:extLst>
      <p:ext uri="{BB962C8B-B14F-4D97-AF65-F5344CB8AC3E}">
        <p14:creationId xmlns:p14="http://schemas.microsoft.com/office/powerpoint/2010/main" val="277092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ITC_BRAZIL_Brazil_BVMEAT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>
          <a:xfrm>
            <a:off x="5479272" y="4000500"/>
            <a:ext cx="4072600" cy="2413393"/>
          </a:xfrm>
          <a:prstGeom prst="rect">
            <a:avLst/>
          </a:prstGeom>
        </p:spPr>
      </p:pic>
      <p:pic>
        <p:nvPicPr>
          <p:cNvPr id="7" name="Content Placeholder 5" descr="ITC_BRAZIL_Brazil_PW_Biomass.bmp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>
          <a:xfrm>
            <a:off x="5476728" y="1422400"/>
            <a:ext cx="4075144" cy="2414900"/>
          </a:xfrm>
          <a:prstGeom prst="rect">
            <a:avLst/>
          </a:prstGeom>
        </p:spPr>
      </p:pic>
      <p:pic>
        <p:nvPicPr>
          <p:cNvPr id="10" name="Picture 9" descr="Captura de Tela 2013-10-10 às 10.20.30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90" y="4841719"/>
            <a:ext cx="2062686" cy="2028982"/>
          </a:xfrm>
          <a:prstGeom prst="rect">
            <a:avLst/>
          </a:prstGeom>
        </p:spPr>
      </p:pic>
      <p:pic>
        <p:nvPicPr>
          <p:cNvPr id="8" name="Picture 7" descr="Captura de Tela 2013-10-10 às 09.30.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46" y="876300"/>
            <a:ext cx="2073044" cy="1987065"/>
          </a:xfrm>
          <a:prstGeom prst="rect">
            <a:avLst/>
          </a:prstGeom>
        </p:spPr>
      </p:pic>
      <p:pic>
        <p:nvPicPr>
          <p:cNvPr id="9" name="Picture 8" descr="Captura de Tela 2013-10-10 às 10.37.51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90" y="2858038"/>
            <a:ext cx="2062686" cy="206956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119178" y="2845465"/>
            <a:ext cx="3005022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850900"/>
            <a:ext cx="6985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08" y="224986"/>
            <a:ext cx="8806402" cy="865646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err="1" smtClean="0">
                <a:solidFill>
                  <a:srgbClr val="800000"/>
                </a:solidFill>
              </a:rPr>
              <a:t>Transportation</a:t>
            </a:r>
            <a:r>
              <a:rPr lang="it-IT" sz="3200" b="1" dirty="0" smtClean="0">
                <a:solidFill>
                  <a:srgbClr val="800000"/>
                </a:solidFill>
              </a:rPr>
              <a:t> </a:t>
            </a:r>
            <a:r>
              <a:rPr lang="it-IT" sz="3200" b="1" dirty="0" err="1" smtClean="0">
                <a:solidFill>
                  <a:srgbClr val="800000"/>
                </a:solidFill>
              </a:rPr>
              <a:t>Costs</a:t>
            </a:r>
            <a:r>
              <a:rPr lang="it-IT" sz="3200" b="1" dirty="0" smtClean="0">
                <a:solidFill>
                  <a:srgbClr val="800000"/>
                </a:solidFill>
              </a:rPr>
              <a:t> (per </a:t>
            </a:r>
            <a:r>
              <a:rPr lang="it-IT" sz="3200" b="1" dirty="0" err="1" smtClean="0">
                <a:solidFill>
                  <a:srgbClr val="800000"/>
                </a:solidFill>
              </a:rPr>
              <a:t>product</a:t>
            </a:r>
            <a:r>
              <a:rPr lang="it-IT" sz="3200" b="1" dirty="0" smtClean="0">
                <a:solidFill>
                  <a:srgbClr val="800000"/>
                </a:solidFill>
              </a:rPr>
              <a:t> and </a:t>
            </a:r>
            <a:r>
              <a:rPr lang="it-IT" sz="3200" b="1" dirty="0" err="1" smtClean="0">
                <a:solidFill>
                  <a:srgbClr val="800000"/>
                </a:solidFill>
              </a:rPr>
              <a:t>destination</a:t>
            </a:r>
            <a:r>
              <a:rPr lang="it-IT" sz="3200" b="1" dirty="0" smtClean="0">
                <a:solidFill>
                  <a:srgbClr val="800000"/>
                </a:solidFill>
              </a:rPr>
              <a:t>)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14" name="Picture 13" descr="Captura de Tela 2013-10-10 às 08.49.07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63" y="3925914"/>
            <a:ext cx="2867254" cy="2919386"/>
          </a:xfrm>
          <a:prstGeom prst="rect">
            <a:avLst/>
          </a:prstGeom>
        </p:spPr>
      </p:pic>
      <p:pic>
        <p:nvPicPr>
          <p:cNvPr id="13" name="Picture 12" descr="Captura de Tela 2013-10-10 às 09.17.30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476" y="1232565"/>
            <a:ext cx="2859730" cy="2793335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4914900" y="3467100"/>
            <a:ext cx="1143000" cy="711200"/>
          </a:xfrm>
          <a:prstGeom prst="rightArrow">
            <a:avLst/>
          </a:prstGeom>
          <a:solidFill>
            <a:srgbClr val="E6E8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4188" y="6272768"/>
            <a:ext cx="181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latin typeface="Calibri"/>
              </a:rPr>
              <a:t>Bovine Meat</a:t>
            </a:r>
            <a:endParaRPr lang="en-US" sz="2400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1470" y="1090632"/>
            <a:ext cx="200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latin typeface="Calibri"/>
              </a:rPr>
              <a:t>Pulp Biomass</a:t>
            </a:r>
            <a:endParaRPr lang="en-US" sz="2400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600" y="2283646"/>
            <a:ext cx="75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Roads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24" y="4050375"/>
            <a:ext cx="1330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Nearest</a:t>
            </a:r>
          </a:p>
          <a:p>
            <a:r>
              <a:rPr lang="en-US" dirty="0">
                <a:solidFill>
                  <a:srgbClr val="800000"/>
                </a:solidFill>
                <a:latin typeface="Calibri"/>
              </a:rPr>
              <a:t>s</a:t>
            </a:r>
            <a:r>
              <a:rPr lang="en-US" dirty="0" smtClean="0">
                <a:solidFill>
                  <a:srgbClr val="800000"/>
                </a:solidFill>
                <a:latin typeface="Calibri"/>
              </a:rPr>
              <a:t>tate </a:t>
            </a:r>
            <a:r>
              <a:rPr lang="en-US" dirty="0">
                <a:solidFill>
                  <a:srgbClr val="800000"/>
                </a:solidFill>
                <a:latin typeface="Calibri"/>
              </a:rPr>
              <a:t>c</a:t>
            </a:r>
            <a:r>
              <a:rPr lang="en-US" dirty="0" smtClean="0">
                <a:solidFill>
                  <a:srgbClr val="800000"/>
                </a:solidFill>
                <a:latin typeface="Calibri"/>
              </a:rPr>
              <a:t>apital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808" y="6094634"/>
            <a:ext cx="969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Nearest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sea port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59751" y="1232565"/>
            <a:ext cx="146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Costs to state </a:t>
            </a:r>
          </a:p>
          <a:p>
            <a:r>
              <a:rPr lang="en-US" dirty="0">
                <a:solidFill>
                  <a:srgbClr val="800000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Calibri"/>
              </a:rPr>
              <a:t>        capitals 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7920" y="6090727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Costs to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sea port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677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DES_SEM2001_Brazil1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88306"/>
            <a:ext cx="4152900" cy="4152900"/>
          </a:xfrm>
          <a:prstGeom prst="rect">
            <a:avLst/>
          </a:prstGeom>
        </p:spPr>
      </p:pic>
      <p:pic>
        <p:nvPicPr>
          <p:cNvPr id="7" name="Picture 6" descr="DEFOR_Amazon_BASE_201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565206"/>
            <a:ext cx="4176000" cy="417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69458" y="5708940"/>
            <a:ext cx="1528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Calibri"/>
              </a:rPr>
              <a:t>16.93 </a:t>
            </a:r>
            <a:r>
              <a:rPr lang="en-US" sz="2400" dirty="0" err="1">
                <a:solidFill>
                  <a:srgbClr val="800000"/>
                </a:solidFill>
                <a:latin typeface="Calibri"/>
              </a:rPr>
              <a:t>Mha</a:t>
            </a:r>
            <a:r>
              <a:rPr lang="en-US" sz="2400" dirty="0">
                <a:solidFill>
                  <a:srgbClr val="800000"/>
                </a:solidFill>
                <a:latin typeface="Calibri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65758" y="5708940"/>
            <a:ext cx="1528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16.53 </a:t>
            </a:r>
            <a:r>
              <a:rPr lang="en-US" sz="2400" dirty="0" err="1" smtClean="0">
                <a:solidFill>
                  <a:srgbClr val="800000"/>
                </a:solidFill>
                <a:latin typeface="Calibri"/>
              </a:rPr>
              <a:t>Mha</a:t>
            </a:r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 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9620" y="1195874"/>
            <a:ext cx="1899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PRODES/INPE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79922" y="1217854"/>
            <a:ext cx="3556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GLOBIOM-Brazil projection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935" y="196558"/>
            <a:ext cx="904134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Validation: Accumulated Deforestation 2001-2010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473" y="6322831"/>
            <a:ext cx="8557301" cy="461665"/>
          </a:xfrm>
          <a:prstGeom prst="rect">
            <a:avLst/>
          </a:prstGeom>
          <a:solidFill>
            <a:srgbClr val="E6E8EC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  </a:t>
            </a:r>
            <a:r>
              <a:rPr lang="x-none" sz="2400" dirty="0" smtClean="0">
                <a:solidFill>
                  <a:srgbClr val="800000"/>
                </a:solidFill>
                <a:latin typeface="Calibri"/>
              </a:rPr>
              <a:t>model produces consistent estimate of deforestation (2000-2010)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258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04684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Validation: Crop Area in 2010 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7" name="Content Placeholder 6" descr="LC3_CrpLnd_BASE_201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>
          <a:xfrm>
            <a:off x="3935307" y="1003650"/>
            <a:ext cx="6252823" cy="349236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756663"/>
              </p:ext>
            </p:extLst>
          </p:nvPr>
        </p:nvGraphicFramePr>
        <p:xfrm>
          <a:off x="4847328" y="4785870"/>
          <a:ext cx="3568700" cy="1895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708"/>
                <a:gridCol w="1158496"/>
                <a:gridCol w="1158496"/>
              </a:tblGrid>
              <a:tr h="32530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Crop Area [</a:t>
                      </a:r>
                      <a:r>
                        <a:rPr lang="en-US" dirty="0" err="1" smtClean="0">
                          <a:latin typeface="Calibri"/>
                        </a:rPr>
                        <a:t>Mha</a:t>
                      </a:r>
                      <a:r>
                        <a:rPr lang="en-US" dirty="0" smtClean="0">
                          <a:latin typeface="Calibri"/>
                        </a:rPr>
                        <a:t>]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53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2000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2010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IBGE/PAM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43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57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GLOBIOM</a:t>
                      </a:r>
                    </a:p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Brazil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40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61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5" name="Content Placeholder 2" descr="IBGE_CropArea_2010.bmp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>
          <a:xfrm>
            <a:off x="-150644" y="1019644"/>
            <a:ext cx="5973270" cy="3404815"/>
          </a:xfrm>
        </p:spPr>
      </p:pic>
      <p:pic>
        <p:nvPicPr>
          <p:cNvPr id="2" name="Picture 1" descr="Validacao_CrpLnd_Brazil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22" y="4395922"/>
            <a:ext cx="3938734" cy="2459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9929" y="3500221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00" dirty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IBGE/PAM                                                  </a:t>
            </a:r>
            <a:r>
              <a:rPr lang="en-US" sz="2000" b="1" spc="-100" dirty="0" smtClean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                GLOBIOM</a:t>
            </a:r>
            <a:r>
              <a:rPr lang="en-US" sz="2000" b="1" spc="-100" dirty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-Brazil</a:t>
            </a:r>
          </a:p>
        </p:txBody>
      </p:sp>
    </p:spTree>
    <p:extLst>
      <p:ext uri="{BB962C8B-B14F-4D97-AF65-F5344CB8AC3E}">
        <p14:creationId xmlns:p14="http://schemas.microsoft.com/office/powerpoint/2010/main" val="415669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282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Validation: Crop area in 2010</a:t>
            </a:r>
            <a:br>
              <a:rPr lang="en-US" sz="3200" b="1" dirty="0" smtClean="0">
                <a:solidFill>
                  <a:srgbClr val="800000"/>
                </a:solidFill>
              </a:rPr>
            </a:br>
            <a:r>
              <a:rPr lang="en-US" sz="3200" b="1" dirty="0" smtClean="0">
                <a:solidFill>
                  <a:srgbClr val="800000"/>
                </a:solidFill>
              </a:rPr>
              <a:t>IBGE/PAM x GLOBIOM-Brazil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Validation_Crops1_2010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98" b="-719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278142" y="6246167"/>
            <a:ext cx="5827236" cy="461665"/>
          </a:xfrm>
          <a:prstGeom prst="rect">
            <a:avLst/>
          </a:prstGeom>
          <a:solidFill>
            <a:srgbClr val="E6E8EC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D</a:t>
            </a:r>
            <a:r>
              <a:rPr lang="x-none" sz="2400" dirty="0" smtClean="0">
                <a:solidFill>
                  <a:srgbClr val="800000"/>
                </a:solidFill>
                <a:latin typeface="Calibri"/>
              </a:rPr>
              <a:t>ifferences btw model and validation  ± 10%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803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BGE_CROPAREA_Soya_201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6" y="1617337"/>
            <a:ext cx="4428000" cy="4428000"/>
          </a:xfrm>
          <a:prstGeom prst="rect">
            <a:avLst/>
          </a:prstGeom>
        </p:spPr>
      </p:pic>
      <p:pic>
        <p:nvPicPr>
          <p:cNvPr id="12" name="Picture 11" descr="ACR_COMPARE2_Soya_BRCOD_201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374" y="1600199"/>
            <a:ext cx="4464000" cy="4464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33778" y="5962482"/>
            <a:ext cx="1519533" cy="813329"/>
          </a:xfrm>
          <a:prstGeom prst="roundRect">
            <a:avLst/>
          </a:prstGeom>
          <a:solidFill>
            <a:srgbClr val="FFF5E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23 </a:t>
            </a:r>
            <a:r>
              <a:rPr lang="en-US" sz="2400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68598" y="5962482"/>
            <a:ext cx="1519533" cy="813329"/>
          </a:xfrm>
          <a:prstGeom prst="roundRect">
            <a:avLst/>
          </a:prstGeom>
          <a:solidFill>
            <a:srgbClr val="FFF5E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25 </a:t>
            </a:r>
            <a:r>
              <a:rPr lang="en-US" sz="2400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3200" y="346101"/>
            <a:ext cx="8940800" cy="694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Validation: Soybean area in 2010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90209" y="1336701"/>
            <a:ext cx="143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100" dirty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IBGE/PAM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38322" y="1336701"/>
            <a:ext cx="2072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100" dirty="0" smtClean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GLOBIOM-Brazil</a:t>
            </a:r>
            <a:endParaRPr lang="en-US" sz="2400" b="1" spc="-100" dirty="0">
              <a:solidFill>
                <a:srgbClr val="800000"/>
              </a:solidFill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370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R_COMPARE2_SugC_BRCOD_201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374" y="1595606"/>
            <a:ext cx="4464000" cy="4464000"/>
          </a:xfrm>
          <a:prstGeom prst="rect">
            <a:avLst/>
          </a:prstGeom>
        </p:spPr>
      </p:pic>
      <p:pic>
        <p:nvPicPr>
          <p:cNvPr id="3" name="Picture 2" descr="IBGE_CROPAREA_SugC_201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6" y="1617337"/>
            <a:ext cx="4428000" cy="442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33778" y="5962482"/>
            <a:ext cx="1519533" cy="813329"/>
          </a:xfrm>
          <a:prstGeom prst="roundRect">
            <a:avLst/>
          </a:prstGeom>
          <a:solidFill>
            <a:srgbClr val="FFF5E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9 </a:t>
            </a:r>
            <a:r>
              <a:rPr lang="en-US" sz="2400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68598" y="5962482"/>
            <a:ext cx="1519533" cy="813329"/>
          </a:xfrm>
          <a:prstGeom prst="roundRect">
            <a:avLst/>
          </a:prstGeom>
          <a:solidFill>
            <a:srgbClr val="FFF5EC"/>
          </a:solidFill>
          <a:ln>
            <a:solidFill>
              <a:srgbClr val="4F81B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8 </a:t>
            </a:r>
            <a:r>
              <a:rPr lang="en-US" sz="2400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14093"/>
            <a:ext cx="9144000" cy="723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Validation: Sugarcane area in 2010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0209" y="1336701"/>
            <a:ext cx="143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100" dirty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IBGE/PAM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38322" y="1336701"/>
            <a:ext cx="2072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100" dirty="0" smtClean="0">
                <a:solidFill>
                  <a:srgbClr val="800000"/>
                </a:solidFill>
                <a:latin typeface="Calibri"/>
                <a:ea typeface="+mj-ea"/>
                <a:cs typeface="+mj-cs"/>
              </a:rPr>
              <a:t>GLOBIOM-Brazil</a:t>
            </a:r>
            <a:endParaRPr lang="en-US" sz="2400" b="1" spc="-100" dirty="0">
              <a:solidFill>
                <a:srgbClr val="800000"/>
              </a:solidFill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350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VI_BRCOD_Brazil_201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053" y="1154004"/>
            <a:ext cx="4180618" cy="4190408"/>
          </a:xfrm>
          <a:prstGeom prst="rect">
            <a:avLst/>
          </a:prstGeom>
        </p:spPr>
      </p:pic>
      <p:pic>
        <p:nvPicPr>
          <p:cNvPr id="5" name="Picture 4" descr="IBGE_Brazil_BOVI_201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86" y="1140174"/>
            <a:ext cx="4204238" cy="42042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443792"/>
            <a:ext cx="8940800" cy="66742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Validation: Bovine Numbers in 2010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9501" y="1375687"/>
            <a:ext cx="635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IBGE PPM                                                           GLOBIOM</a:t>
            </a:r>
            <a:endParaRPr lang="en-US" sz="2000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49841" y="5344412"/>
            <a:ext cx="1519533" cy="813329"/>
          </a:xfrm>
          <a:prstGeom prst="roundRect">
            <a:avLst/>
          </a:prstGeom>
          <a:solidFill>
            <a:srgbClr val="FFF5E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142 </a:t>
            </a:r>
            <a:r>
              <a:rPr lang="en-US" sz="2400" dirty="0" err="1" smtClean="0">
                <a:solidFill>
                  <a:srgbClr val="800000"/>
                </a:solidFill>
                <a:latin typeface="Calibri"/>
              </a:rPr>
              <a:t>Mtlu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48967" y="5344412"/>
            <a:ext cx="1519533" cy="813329"/>
          </a:xfrm>
          <a:prstGeom prst="roundRect">
            <a:avLst/>
          </a:prstGeom>
          <a:solidFill>
            <a:srgbClr val="FFF5E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143 </a:t>
            </a:r>
            <a:r>
              <a:rPr lang="en-US" sz="2400" dirty="0" err="1" smtClean="0">
                <a:solidFill>
                  <a:srgbClr val="800000"/>
                </a:solidFill>
                <a:latin typeface="Calibri"/>
              </a:rPr>
              <a:t>Mtlu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200" y="6382711"/>
            <a:ext cx="8299921" cy="400110"/>
          </a:xfrm>
          <a:prstGeom prst="rect">
            <a:avLst/>
          </a:prstGeom>
          <a:solidFill>
            <a:srgbClr val="E6E8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One tropical livestock unit (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  <a:cs typeface="Calibri"/>
              </a:rPr>
              <a:t>tlu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) is </a:t>
            </a:r>
            <a:r>
              <a:rPr lang="en-US" sz="2000" dirty="0">
                <a:solidFill>
                  <a:srgbClr val="800000"/>
                </a:solidFill>
                <a:latin typeface="Calibri"/>
                <a:cs typeface="Calibri"/>
              </a:rPr>
              <a:t>one cattle with a body weight of 250 kg</a:t>
            </a:r>
          </a:p>
        </p:txBody>
      </p:sp>
    </p:spTree>
    <p:extLst>
      <p:ext uri="{BB962C8B-B14F-4D97-AF65-F5344CB8AC3E}">
        <p14:creationId xmlns:p14="http://schemas.microsoft.com/office/powerpoint/2010/main" val="269790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1704"/>
            <a:ext cx="8229600" cy="58762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Validation: Bovine </a:t>
            </a:r>
            <a:r>
              <a:rPr lang="en-US" sz="3200" b="1" dirty="0">
                <a:solidFill>
                  <a:srgbClr val="800000"/>
                </a:solidFill>
              </a:rPr>
              <a:t>n</a:t>
            </a:r>
            <a:r>
              <a:rPr lang="en-US" sz="3200" b="1" dirty="0" smtClean="0">
                <a:solidFill>
                  <a:srgbClr val="800000"/>
                </a:solidFill>
              </a:rPr>
              <a:t>umbers in 2010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6" name="Content Placeholder 5" descr="Validacao_Bovines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19" b="-3819"/>
          <a:stretch>
            <a:fillRect/>
          </a:stretch>
        </p:blipFill>
        <p:spPr>
          <a:xfrm>
            <a:off x="457200" y="1600200"/>
            <a:ext cx="8229600" cy="4876800"/>
          </a:xfrm>
        </p:spPr>
      </p:pic>
    </p:spTree>
    <p:extLst>
      <p:ext uri="{BB962C8B-B14F-4D97-AF65-F5344CB8AC3E}">
        <p14:creationId xmlns:p14="http://schemas.microsoft.com/office/powerpoint/2010/main" val="356525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170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Livestock numbers </a:t>
            </a:r>
            <a:r>
              <a:rPr lang="en-US" sz="3200" b="1" smtClean="0">
                <a:solidFill>
                  <a:srgbClr val="800000"/>
                </a:solidFill>
              </a:rPr>
              <a:t>in 2010:</a:t>
            </a:r>
            <a:br>
              <a:rPr lang="en-US" sz="3200" b="1" smtClean="0">
                <a:solidFill>
                  <a:srgbClr val="800000"/>
                </a:solidFill>
              </a:rPr>
            </a:br>
            <a:r>
              <a:rPr lang="en-US" sz="3200" b="1" smtClean="0">
                <a:solidFill>
                  <a:srgbClr val="800000"/>
                </a:solidFill>
              </a:rPr>
              <a:t>IBGE</a:t>
            </a:r>
            <a:r>
              <a:rPr lang="en-US" sz="3200" b="1" dirty="0">
                <a:solidFill>
                  <a:srgbClr val="800000"/>
                </a:solidFill>
              </a:rPr>
              <a:t>/PAM x GLOBIOM-Brazil</a:t>
            </a:r>
            <a:r>
              <a:rPr lang="en-US" sz="3200" b="1" dirty="0" smtClean="0">
                <a:solidFill>
                  <a:srgbClr val="800000"/>
                </a:solidFill>
              </a:rPr>
              <a:t> </a:t>
            </a:r>
            <a:br>
              <a:rPr lang="en-US" sz="3200" b="1" dirty="0" smtClean="0">
                <a:solidFill>
                  <a:srgbClr val="800000"/>
                </a:solidFill>
              </a:rPr>
            </a:b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7" name="Content Placeholder 6" descr="Validacao_OtherLivestock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85" r="-1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475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4596" y="401047"/>
            <a:ext cx="9408596" cy="84220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Brazil’s new Forest Code (FC)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0711" y="1198529"/>
            <a:ext cx="8596089" cy="1885491"/>
          </a:xfrm>
        </p:spPr>
        <p:txBody>
          <a:bodyPr>
            <a:noAutofit/>
          </a:bodyPr>
          <a:lstStyle/>
          <a:p>
            <a:pPr marL="274320" lvl="1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Legal Reserve (LR) 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Small farms amnesty (SFA)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Environmental Reserve Quota (CRA)</a:t>
            </a:r>
          </a:p>
          <a:p>
            <a:pPr marL="274320" lvl="1" indent="0">
              <a:lnSpc>
                <a:spcPct val="150000"/>
              </a:lnSpc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274320" lvl="1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800000"/>
              </a:solidFill>
            </a:endParaRPr>
          </a:p>
        </p:txBody>
      </p:sp>
      <p:pic>
        <p:nvPicPr>
          <p:cNvPr id="12" name="Picture 11" descr="Captura de Tela 2015-03-20 às 22.58.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464" y="3872687"/>
            <a:ext cx="2976862" cy="2837710"/>
          </a:xfrm>
          <a:prstGeom prst="rect">
            <a:avLst/>
          </a:prstGeom>
          <a:ln>
            <a:solidFill>
              <a:srgbClr val="93A299"/>
            </a:solidFill>
          </a:ln>
        </p:spPr>
      </p:pic>
      <p:pic>
        <p:nvPicPr>
          <p:cNvPr id="13" name="Picture 12" descr="SmallFarms_Area_Brazil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793" y="3756065"/>
            <a:ext cx="3102088" cy="3102088"/>
          </a:xfrm>
          <a:prstGeom prst="rect">
            <a:avLst/>
          </a:prstGeom>
        </p:spPr>
      </p:pic>
      <p:pic>
        <p:nvPicPr>
          <p:cNvPr id="14" name="Picture 13" descr="Captura de Tela 2015-06-21 às 20.22.3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786" y="3872687"/>
            <a:ext cx="2405462" cy="2863645"/>
          </a:xfrm>
          <a:prstGeom prst="rect">
            <a:avLst/>
          </a:prstGeom>
          <a:ln>
            <a:solidFill>
              <a:srgbClr val="93A299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2193" y="3353196"/>
            <a:ext cx="2976861" cy="548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LR</a:t>
            </a: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68877" y="3353196"/>
            <a:ext cx="2853077" cy="548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SFA</a:t>
            </a:r>
            <a:endParaRPr lang="en-US" sz="2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46515" y="3353196"/>
            <a:ext cx="2405462" cy="548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CRA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34751" y="6396745"/>
            <a:ext cx="1073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libri"/>
                <a:cs typeface="Calibri"/>
              </a:rPr>
              <a:t>Soares</a:t>
            </a:r>
            <a:r>
              <a:rPr lang="en-US" sz="1400" dirty="0" smtClean="0">
                <a:latin typeface="Calibri"/>
                <a:cs typeface="Calibri"/>
              </a:rPr>
              <a:t> et al.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93298" y="3872687"/>
            <a:ext cx="523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IPAM</a:t>
            </a:r>
            <a:endParaRPr lang="en-US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09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69" y="841682"/>
            <a:ext cx="6674989" cy="5251358"/>
          </a:xfr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855788" y="119063"/>
            <a:ext cx="7288212" cy="50800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200" dirty="0" smtClean="0">
                <a:solidFill>
                  <a:srgbClr val="800000"/>
                </a:solidFill>
                <a:ea typeface="ＭＳ Ｐゴシック" pitchFamily="34" charset="-128"/>
              </a:rPr>
              <a:t>Global Carbon Cycle</a:t>
            </a:r>
            <a:endParaRPr lang="en-US" altLang="en-US" sz="3200" dirty="0" smtClean="0">
              <a:solidFill>
                <a:srgbClr val="800000"/>
              </a:solidFill>
              <a:ea typeface="ＭＳ Ｐゴシック" pitchFamily="34" charset="-128"/>
            </a:endParaRPr>
          </a:p>
        </p:txBody>
      </p:sp>
      <p:sp>
        <p:nvSpPr>
          <p:cNvPr id="2457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00" y="6255776"/>
            <a:ext cx="8280400" cy="521475"/>
          </a:xfrm>
          <a:solidFill>
            <a:srgbClr val="E6E8EC"/>
          </a:solidFill>
        </p:spPr>
        <p:txBody>
          <a:bodyPr>
            <a:noAutofit/>
          </a:bodyPr>
          <a:lstStyle/>
          <a:p>
            <a:pPr eaLnBrk="1" hangingPunct="1"/>
            <a:r>
              <a:rPr lang="en-GB" altLang="en-US" sz="2400" dirty="0" smtClean="0">
                <a:solidFill>
                  <a:srgbClr val="800000"/>
                </a:solidFill>
                <a:ea typeface="ＭＳ Ｐゴシック" pitchFamily="34" charset="-128"/>
              </a:rPr>
              <a:t>GHG emissions and sinks for 2004–2013 (GtC</a:t>
            </a:r>
            <a:r>
              <a:rPr lang="en-GB" altLang="en-US" sz="2400" dirty="0">
                <a:solidFill>
                  <a:srgbClr val="800000"/>
                </a:solidFill>
                <a:ea typeface="ＭＳ Ｐゴシック" pitchFamily="34" charset="-128"/>
              </a:rPr>
              <a:t>O</a:t>
            </a:r>
            <a:r>
              <a:rPr lang="en-GB" altLang="en-US" sz="2400" baseline="-25000" dirty="0" smtClean="0">
                <a:solidFill>
                  <a:srgbClr val="800000"/>
                </a:solidFill>
                <a:ea typeface="ＭＳ Ｐゴシック" pitchFamily="34" charset="-128"/>
              </a:rPr>
              <a:t>2</a:t>
            </a:r>
            <a:r>
              <a:rPr lang="en-GB" altLang="en-US" sz="2400" dirty="0" smtClean="0">
                <a:solidFill>
                  <a:srgbClr val="800000"/>
                </a:solidFill>
                <a:ea typeface="ＭＳ Ｐゴシック" pitchFamily="34" charset="-128"/>
              </a:rPr>
              <a:t>/</a:t>
            </a:r>
            <a:r>
              <a:rPr lang="en-GB" altLang="en-US" sz="2400" dirty="0" err="1" smtClean="0">
                <a:solidFill>
                  <a:srgbClr val="800000"/>
                </a:solidFill>
                <a:ea typeface="ＭＳ Ｐゴシック" pitchFamily="34" charset="-128"/>
              </a:rPr>
              <a:t>yr</a:t>
            </a:r>
            <a:r>
              <a:rPr lang="en-GB" altLang="en-US" sz="2400" dirty="0" smtClean="0">
                <a:solidFill>
                  <a:srgbClr val="800000"/>
                </a:solidFill>
                <a:ea typeface="ＭＳ Ｐゴシック" pitchFamily="34" charset="-128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1112" y="5706633"/>
            <a:ext cx="4916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50" dirty="0" smtClean="0">
                <a:solidFill>
                  <a:srgbClr val="808080"/>
                </a:solidFill>
                <a:latin typeface="Helvetica" pitchFamily="50" charset="0"/>
              </a:rPr>
              <a:t>Data</a:t>
            </a:r>
            <a:r>
              <a:rPr lang="en-NZ" sz="1050" dirty="0">
                <a:solidFill>
                  <a:srgbClr val="808080"/>
                </a:solidFill>
                <a:latin typeface="Helvetica" pitchFamily="50" charset="0"/>
              </a:rPr>
              <a:t>: </a:t>
            </a:r>
            <a:r>
              <a:rPr lang="en-NZ" sz="1050" dirty="0" smtClean="0">
                <a:solidFill>
                  <a:srgbClr val="808080"/>
                </a:solidFill>
                <a:latin typeface="Helvetica" pitchFamily="50" charset="0"/>
              </a:rPr>
              <a:t>CDIAC/NOAA-ESRL/GCP</a:t>
            </a:r>
            <a:endParaRPr lang="en-NZ" sz="1050" dirty="0">
              <a:solidFill>
                <a:srgbClr val="808080"/>
              </a:solidFill>
              <a:latin typeface="Helvetic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6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96649" y="6402119"/>
            <a:ext cx="804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libri"/>
              </a:rPr>
              <a:t>Source: </a:t>
            </a:r>
            <a:r>
              <a:rPr lang="en-US" b="1" dirty="0" err="1" smtClean="0">
                <a:latin typeface="Calibri"/>
              </a:rPr>
              <a:t>Letícia</a:t>
            </a:r>
            <a:r>
              <a:rPr lang="en-US" b="1" dirty="0" smtClean="0">
                <a:latin typeface="Calibri"/>
              </a:rPr>
              <a:t> </a:t>
            </a:r>
            <a:r>
              <a:rPr lang="en-US" b="1" dirty="0" err="1" smtClean="0">
                <a:latin typeface="Calibri"/>
              </a:rPr>
              <a:t>Guimarães</a:t>
            </a:r>
            <a:r>
              <a:rPr lang="en-US" dirty="0" smtClean="0">
                <a:latin typeface="Calibri"/>
              </a:rPr>
              <a:t>, MMA (2015)</a:t>
            </a:r>
            <a:endParaRPr lang="en-US" dirty="0">
              <a:latin typeface="Calibri"/>
            </a:endParaRPr>
          </a:p>
        </p:txBody>
      </p:sp>
      <p:pic>
        <p:nvPicPr>
          <p:cNvPr id="10" name="Picture 9" descr="Captura de Tela 2015-06-21 às 17.09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713755"/>
            <a:ext cx="8845178" cy="5217482"/>
          </a:xfrm>
          <a:prstGeom prst="rect">
            <a:avLst/>
          </a:prstGeom>
          <a:ln w="28575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266562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5117" y="1374052"/>
            <a:ext cx="2261875" cy="1305996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BAU</a:t>
            </a:r>
          </a:p>
          <a:p>
            <a:pPr algn="ctr"/>
            <a:endParaRPr lang="en-US" sz="2000" b="1" dirty="0" smtClean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BUSINESS AS USUAL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48830" y="1374052"/>
            <a:ext cx="2915722" cy="1305996"/>
          </a:xfrm>
          <a:prstGeom prst="roundRect">
            <a:avLst/>
          </a:prstGeom>
          <a:solidFill>
            <a:srgbClr val="BAF7A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FC</a:t>
            </a:r>
          </a:p>
          <a:p>
            <a:pPr algn="ctr"/>
            <a:endParaRPr lang="en-US" sz="2000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COMMAND AND CONTROL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5117" y="2846509"/>
            <a:ext cx="2261875" cy="3606525"/>
          </a:xfrm>
          <a:prstGeom prst="roundRect">
            <a:avLst/>
          </a:prstGeom>
          <a:solidFill>
            <a:srgbClr val="D5D28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Extrapolation of 2000-2010 trends</a:t>
            </a:r>
          </a:p>
          <a:p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No forest regrowth</a:t>
            </a:r>
          </a:p>
          <a:p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Mata Atlântica Law enforced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endParaRPr lang="en-US" b="1" dirty="0" smtClean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48831" y="2833551"/>
            <a:ext cx="2915722" cy="3619483"/>
          </a:xfrm>
          <a:prstGeom prst="roundRect">
            <a:avLst/>
          </a:prstGeom>
          <a:solidFill>
            <a:srgbClr val="BAF7AA">
              <a:alpha val="4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1440">
              <a:lnSpc>
                <a:spcPts val="1860"/>
              </a:lnSpc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Forest Code enforced</a:t>
            </a:r>
          </a:p>
          <a:p>
            <a:pPr marL="91440">
              <a:lnSpc>
                <a:spcPts val="1860"/>
              </a:lnSpc>
            </a:pPr>
            <a:endParaRPr lang="en-US" b="1" dirty="0" smtClean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marL="91440">
              <a:lnSpc>
                <a:spcPts val="1860"/>
              </a:lnSpc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No illegal deforestation</a:t>
            </a:r>
          </a:p>
          <a:p>
            <a:pPr marL="91440">
              <a:lnSpc>
                <a:spcPts val="1860"/>
              </a:lnSpc>
            </a:pPr>
            <a:endParaRPr lang="en-US" b="1" dirty="0" smtClean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marL="91440">
              <a:lnSpc>
                <a:spcPts val="1860"/>
              </a:lnSpc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Legal reserve recovery</a:t>
            </a:r>
          </a:p>
          <a:p>
            <a:pPr marL="91440" indent="-285750">
              <a:lnSpc>
                <a:spcPts val="1860"/>
              </a:lnSpc>
              <a:buFont typeface="Arial"/>
              <a:buChar char="•"/>
            </a:pPr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marL="91440">
              <a:lnSpc>
                <a:spcPts val="1860"/>
              </a:lnSpc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Debt offset using quotas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marL="91440">
              <a:lnSpc>
                <a:spcPts val="1860"/>
              </a:lnSpc>
            </a:pPr>
            <a:endParaRPr lang="en-US" b="1" dirty="0" smtClean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marL="91440">
              <a:lnSpc>
                <a:spcPts val="1860"/>
              </a:lnSpc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Small farms amnesty</a:t>
            </a:r>
          </a:p>
          <a:p>
            <a:pPr marL="91440">
              <a:lnSpc>
                <a:spcPts val="1860"/>
              </a:lnSpc>
            </a:pPr>
            <a:endParaRPr lang="en-US" b="1" dirty="0" smtClean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marL="91440">
              <a:lnSpc>
                <a:spcPts val="1860"/>
              </a:lnSpc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Mata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Atlântica Law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enforced</a:t>
            </a:r>
          </a:p>
          <a:p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32821" y="1378502"/>
            <a:ext cx="2915722" cy="1301546"/>
          </a:xfrm>
          <a:prstGeom prst="roundRect">
            <a:avLst/>
          </a:prstGeom>
          <a:solidFill>
            <a:srgbClr val="74C18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FC+</a:t>
            </a:r>
          </a:p>
          <a:p>
            <a:pPr algn="ctr"/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COMAND AND CONTROL 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+ INCENTIVES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32821" y="2833551"/>
            <a:ext cx="2915722" cy="3619483"/>
          </a:xfrm>
          <a:prstGeom prst="roundRect">
            <a:avLst/>
          </a:prstGeom>
          <a:solidFill>
            <a:srgbClr val="74C187">
              <a:alpha val="4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Forest Code rules + </a:t>
            </a:r>
          </a:p>
          <a:p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Legal reserve recovery in small farms by forest regrowth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1051" y="383976"/>
            <a:ext cx="8771865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cs typeface="Calibri"/>
              </a:rPr>
              <a:t>MMA s</a:t>
            </a:r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cenarios for LUC 2020-2030</a:t>
            </a:r>
            <a:endParaRPr lang="en-US" sz="32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6649" y="6488668"/>
            <a:ext cx="804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libri"/>
              </a:rPr>
              <a:t>Source: </a:t>
            </a:r>
            <a:r>
              <a:rPr lang="en-US" b="1" dirty="0" err="1" smtClean="0">
                <a:latin typeface="Calibri"/>
              </a:rPr>
              <a:t>Letícia</a:t>
            </a:r>
            <a:r>
              <a:rPr lang="en-US" b="1" dirty="0" smtClean="0">
                <a:latin typeface="Calibri"/>
              </a:rPr>
              <a:t> </a:t>
            </a:r>
            <a:r>
              <a:rPr lang="en-US" b="1" dirty="0" err="1" smtClean="0">
                <a:latin typeface="Calibri"/>
              </a:rPr>
              <a:t>Guimarães</a:t>
            </a:r>
            <a:r>
              <a:rPr lang="en-US" dirty="0" smtClean="0">
                <a:latin typeface="Calibri"/>
              </a:rPr>
              <a:t>, MMA (2015)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753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41348" y="1882613"/>
            <a:ext cx="5144623" cy="90705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 BAU (Business as usual)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55464" y="2987999"/>
            <a:ext cx="5144622" cy="3641459"/>
          </a:xfrm>
          <a:prstGeom prst="roundRect">
            <a:avLst/>
          </a:prstGeom>
          <a:solidFill>
            <a:srgbClr val="BAF7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FC (forest code)</a:t>
            </a:r>
          </a:p>
          <a:p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FC with 75% CRA</a:t>
            </a: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FC with 50% CRA</a:t>
            </a: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FC with 25% CRA</a:t>
            </a: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FC without CRA</a:t>
            </a:r>
          </a:p>
          <a:p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FC without SFA (small farms amnesty)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4400711" y="4009883"/>
            <a:ext cx="298051" cy="1394562"/>
          </a:xfrm>
          <a:prstGeom prst="rightBrace">
            <a:avLst>
              <a:gd name="adj1" fmla="val 116973"/>
              <a:gd name="adj2" fmla="val 50000"/>
            </a:avLst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8762" y="4009883"/>
            <a:ext cx="2196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Environmental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r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eserve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quotas</a:t>
            </a:r>
          </a:p>
          <a:p>
            <a:pPr algn="ctr"/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03011"/>
            <a:ext cx="923440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GLOBIOM-</a:t>
            </a:r>
            <a:r>
              <a:rPr lang="en-US" sz="3200" b="1" dirty="0" smtClean="0">
                <a:solidFill>
                  <a:srgbClr val="800000"/>
                </a:solidFill>
                <a:cs typeface="Calibri"/>
              </a:rPr>
              <a:t>Brazil </a:t>
            </a:r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Scenarios (2020-2050)</a:t>
            </a:r>
            <a:endParaRPr lang="en-US" sz="32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937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97" y="418751"/>
            <a:ext cx="8967603" cy="67482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Environmental Debts and Surpluses </a:t>
            </a:r>
            <a:r>
              <a:rPr lang="en-US" sz="3200" b="1" dirty="0">
                <a:solidFill>
                  <a:srgbClr val="800000"/>
                </a:solidFill>
              </a:rPr>
              <a:t>(</a:t>
            </a:r>
            <a:r>
              <a:rPr lang="en-US" sz="3200" b="1" dirty="0" smtClean="0">
                <a:solidFill>
                  <a:srgbClr val="800000"/>
                </a:solidFill>
              </a:rPr>
              <a:t>2010)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LR_ABOVE_BELOW_BRCOD_2020.bmp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1139" y="1514585"/>
            <a:ext cx="4974298" cy="5005889"/>
          </a:xfrm>
        </p:spPr>
      </p:pic>
      <p:sp>
        <p:nvSpPr>
          <p:cNvPr id="5" name="Rectangle 4"/>
          <p:cNvSpPr/>
          <p:nvPr/>
        </p:nvSpPr>
        <p:spPr>
          <a:xfrm>
            <a:off x="428119" y="4822895"/>
            <a:ext cx="256874" cy="256841"/>
          </a:xfrm>
          <a:prstGeom prst="rect">
            <a:avLst/>
          </a:prstGeom>
          <a:solidFill>
            <a:srgbClr val="E14F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119" y="5232136"/>
            <a:ext cx="256874" cy="25684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180" y="475154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Debts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993" y="5173399"/>
            <a:ext cx="108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Surpluses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4" name="Picture 13" descr="Scenarios_DebtsSurpluses_BarPlot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437" y="1755077"/>
            <a:ext cx="3713042" cy="4475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218" y="6405655"/>
            <a:ext cx="830588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Potential surpluses from Amazonas,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</a:rPr>
              <a:t>Amapá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 and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</a:rPr>
              <a:t>Roraima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 were not considered</a:t>
            </a:r>
            <a:endParaRPr lang="en-US" sz="2000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90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38" y="409931"/>
            <a:ext cx="9082261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GLOBIOM-Brazil projections for forest cover  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5" name="Content Placeholder 4" descr="TotalForest_All_Brazil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35" b="-12935"/>
          <a:stretch>
            <a:fillRect/>
          </a:stretch>
        </p:blipFill>
        <p:spPr>
          <a:xfrm>
            <a:off x="457200" y="1400531"/>
            <a:ext cx="8229600" cy="4876800"/>
          </a:xfrm>
        </p:spPr>
      </p:pic>
      <p:sp>
        <p:nvSpPr>
          <p:cNvPr id="4" name="TextBox 3"/>
          <p:cNvSpPr txBox="1"/>
          <p:nvPr/>
        </p:nvSpPr>
        <p:spPr>
          <a:xfrm>
            <a:off x="1278159" y="5748918"/>
            <a:ext cx="5622477" cy="707886"/>
          </a:xfrm>
          <a:prstGeom prst="rect">
            <a:avLst/>
          </a:prstGeom>
          <a:solidFill>
            <a:srgbClr val="E6E8EC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Small farms amnesty is 30 million ha</a:t>
            </a:r>
          </a:p>
          <a:p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BAU results in 30 million ha additional deforestation</a:t>
            </a:r>
          </a:p>
        </p:txBody>
      </p:sp>
    </p:spTree>
    <p:extLst>
      <p:ext uri="{BB962C8B-B14F-4D97-AF65-F5344CB8AC3E}">
        <p14:creationId xmlns:p14="http://schemas.microsoft.com/office/powerpoint/2010/main" val="154654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7570"/>
            <a:ext cx="9144000" cy="71010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Brazil: forest cover in BAU scenario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5" name="Content Placeholder 4" descr="Results_BAU_Forest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01" b="-2901"/>
          <a:stretch>
            <a:fillRect/>
          </a:stretch>
        </p:blipFill>
        <p:spPr>
          <a:xfrm>
            <a:off x="457200" y="1391418"/>
            <a:ext cx="8229600" cy="4876800"/>
          </a:xfrm>
        </p:spPr>
      </p:pic>
      <p:sp>
        <p:nvSpPr>
          <p:cNvPr id="4" name="TextBox 3"/>
          <p:cNvSpPr txBox="1"/>
          <p:nvPr/>
        </p:nvSpPr>
        <p:spPr>
          <a:xfrm>
            <a:off x="1465981" y="6306347"/>
            <a:ext cx="6119158" cy="400110"/>
          </a:xfrm>
          <a:prstGeom prst="rect">
            <a:avLst/>
          </a:prstGeom>
          <a:solidFill>
            <a:srgbClr val="E6E8EC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BAU causes major losses in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</a:rPr>
              <a:t>Cerrado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 and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</a:rPr>
              <a:t>Caatinga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 biomes </a:t>
            </a:r>
            <a:endParaRPr lang="en-US" sz="2000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161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sults_FC_Forest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01" b="-2901"/>
          <a:stretch>
            <a:fillRect/>
          </a:stretch>
        </p:blipFill>
        <p:spPr>
          <a:xfrm>
            <a:off x="457200" y="1379721"/>
            <a:ext cx="8229600" cy="48768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427570"/>
            <a:ext cx="9144000" cy="710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Brazil: forest cover if Forest Code is enforced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528" y="6259954"/>
            <a:ext cx="7326169" cy="400110"/>
          </a:xfrm>
          <a:prstGeom prst="rect">
            <a:avLst/>
          </a:prstGeom>
          <a:solidFill>
            <a:srgbClr val="E6E8EC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Amazonia rain forest stabilizes in the long run towards 320 million ha </a:t>
            </a:r>
            <a:endParaRPr lang="en-US" sz="2000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470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OREST_PA_BAU_205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48" y="399530"/>
            <a:ext cx="3240000" cy="3240000"/>
          </a:xfrm>
          <a:prstGeom prst="rect">
            <a:avLst/>
          </a:prstGeom>
        </p:spPr>
      </p:pic>
      <p:pic>
        <p:nvPicPr>
          <p:cNvPr id="7" name="Picture 6" descr="FOREST_PA_FC_205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270" y="399530"/>
            <a:ext cx="3240000" cy="3240000"/>
          </a:xfrm>
          <a:prstGeom prst="rect">
            <a:avLst/>
          </a:prstGeom>
        </p:spPr>
      </p:pic>
      <p:pic>
        <p:nvPicPr>
          <p:cNvPr id="8" name="Picture 7" descr="FOREST_PA_SFA_2050.bmp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909" y="3610992"/>
            <a:ext cx="3240000" cy="3240000"/>
          </a:xfrm>
          <a:prstGeom prst="rect">
            <a:avLst/>
          </a:prstGeom>
        </p:spPr>
      </p:pic>
      <p:pic>
        <p:nvPicPr>
          <p:cNvPr id="9" name="Picture 8" descr="FOREST_PA_0CRA_2050.bmp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270" y="3610992"/>
            <a:ext cx="3240000" cy="32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2633551" y="3123173"/>
            <a:ext cx="6344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latin typeface="Calibri"/>
                <a:cs typeface="Calibri"/>
              </a:rPr>
              <a:t>Spatial Distribution of Total </a:t>
            </a:r>
            <a:r>
              <a:rPr lang="en-US" sz="2800" b="1" dirty="0">
                <a:solidFill>
                  <a:srgbClr val="800000"/>
                </a:solidFill>
                <a:latin typeface="Calibri"/>
                <a:cs typeface="Calibri"/>
              </a:rPr>
              <a:t>F</a:t>
            </a:r>
            <a:r>
              <a:rPr lang="en-US" sz="2800" b="1" dirty="0" smtClean="0">
                <a:solidFill>
                  <a:srgbClr val="800000"/>
                </a:solidFill>
                <a:latin typeface="Calibri"/>
                <a:cs typeface="Calibri"/>
              </a:rPr>
              <a:t>orest </a:t>
            </a:r>
          </a:p>
          <a:p>
            <a:pPr algn="ctr"/>
            <a:r>
              <a:rPr lang="en-US" sz="2800" b="1" dirty="0" smtClean="0">
                <a:solidFill>
                  <a:srgbClr val="800000"/>
                </a:solidFill>
                <a:latin typeface="Calibri"/>
                <a:cs typeface="Calibri"/>
              </a:rPr>
              <a:t>in 2050</a:t>
            </a:r>
            <a:endParaRPr lang="en-US" sz="28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8946" y="471703"/>
            <a:ext cx="65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BAU</a:t>
            </a:r>
            <a:endParaRPr lang="en-US" sz="2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3086" y="471703"/>
            <a:ext cx="439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FC</a:t>
            </a:r>
            <a:endParaRPr lang="en-US" sz="2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9028" y="3677652"/>
            <a:ext cx="1341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FC without </a:t>
            </a:r>
          </a:p>
          <a:p>
            <a:pPr algn="r"/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             SFA</a:t>
            </a:r>
            <a:endParaRPr lang="en-US" sz="2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1647" y="3677652"/>
            <a:ext cx="1364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FC without </a:t>
            </a:r>
          </a:p>
          <a:p>
            <a:pPr algn="r"/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             CRA</a:t>
            </a:r>
            <a:endParaRPr lang="en-US" sz="2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1041" y="3078358"/>
            <a:ext cx="110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388 </a:t>
            </a:r>
            <a:r>
              <a:rPr lang="en-US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1135" y="3111218"/>
            <a:ext cx="110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419 </a:t>
            </a:r>
            <a:r>
              <a:rPr lang="en-US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1041" y="6302898"/>
            <a:ext cx="110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451 </a:t>
            </a:r>
            <a:r>
              <a:rPr lang="en-US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71135" y="6302898"/>
            <a:ext cx="110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422 </a:t>
            </a:r>
            <a:r>
              <a:rPr lang="en-US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275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C3_ForReg_0CRA_205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270" y="3610992"/>
            <a:ext cx="3240000" cy="3240000"/>
          </a:xfrm>
          <a:prstGeom prst="rect">
            <a:avLst/>
          </a:prstGeom>
        </p:spPr>
      </p:pic>
      <p:pic>
        <p:nvPicPr>
          <p:cNvPr id="6" name="Picture 5" descr="LC3_ForReg_SFA_205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909" y="3610992"/>
            <a:ext cx="3240000" cy="3240000"/>
          </a:xfrm>
          <a:prstGeom prst="rect">
            <a:avLst/>
          </a:prstGeom>
        </p:spPr>
      </p:pic>
      <p:pic>
        <p:nvPicPr>
          <p:cNvPr id="4" name="Picture 3" descr="LC3_ForReg_FC_2050.bmp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270" y="399530"/>
            <a:ext cx="3240000" cy="3240000"/>
          </a:xfrm>
          <a:prstGeom prst="rect">
            <a:avLst/>
          </a:prstGeom>
        </p:spPr>
      </p:pic>
      <p:pic>
        <p:nvPicPr>
          <p:cNvPr id="2" name="Picture 1" descr="LC3_ForReg_BAU_2050.bmp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909" y="399530"/>
            <a:ext cx="3240000" cy="32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2633551" y="3123173"/>
            <a:ext cx="6344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latin typeface="Calibri"/>
                <a:cs typeface="Calibri"/>
              </a:rPr>
              <a:t>Projections of forest regrowth </a:t>
            </a:r>
          </a:p>
          <a:p>
            <a:pPr algn="ctr"/>
            <a:r>
              <a:rPr lang="en-US" sz="2800" b="1" dirty="0" smtClean="0">
                <a:solidFill>
                  <a:srgbClr val="800000"/>
                </a:solidFill>
                <a:latin typeface="Calibri"/>
                <a:cs typeface="Calibri"/>
              </a:rPr>
              <a:t>in 2050</a:t>
            </a:r>
            <a:endParaRPr lang="en-US" sz="28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1041" y="3078358"/>
            <a:ext cx="110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0 </a:t>
            </a:r>
            <a:r>
              <a:rPr lang="en-US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1135" y="3111218"/>
            <a:ext cx="110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9 </a:t>
            </a:r>
            <a:r>
              <a:rPr lang="en-US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1041" y="6302898"/>
            <a:ext cx="110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42 </a:t>
            </a:r>
            <a:r>
              <a:rPr lang="en-US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71135" y="6302898"/>
            <a:ext cx="110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36 </a:t>
            </a:r>
            <a:r>
              <a:rPr lang="en-US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8946" y="471703"/>
            <a:ext cx="65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BAU</a:t>
            </a:r>
            <a:endParaRPr lang="en-US" sz="2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13086" y="471703"/>
            <a:ext cx="439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FC</a:t>
            </a:r>
            <a:endParaRPr lang="en-US" sz="2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9028" y="3677652"/>
            <a:ext cx="1341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FC without </a:t>
            </a:r>
          </a:p>
          <a:p>
            <a:pPr algn="r"/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             SFA</a:t>
            </a:r>
            <a:endParaRPr lang="en-US" sz="2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11647" y="3677652"/>
            <a:ext cx="1364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FC without </a:t>
            </a:r>
          </a:p>
          <a:p>
            <a:pPr algn="r"/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             CRA</a:t>
            </a:r>
            <a:endParaRPr lang="en-US" sz="2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93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talForest_All_Amazon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36" y="1407163"/>
            <a:ext cx="5251646" cy="2472457"/>
          </a:xfrm>
          <a:prstGeom prst="rect">
            <a:avLst/>
          </a:prstGeom>
        </p:spPr>
      </p:pic>
      <p:pic>
        <p:nvPicPr>
          <p:cNvPr id="9" name="Picture 8" descr="TotalForest_All_Cerrad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943" y="1421432"/>
            <a:ext cx="5292000" cy="2491455"/>
          </a:xfrm>
          <a:prstGeom prst="rect">
            <a:avLst/>
          </a:prstGeom>
        </p:spPr>
      </p:pic>
      <p:pic>
        <p:nvPicPr>
          <p:cNvPr id="14" name="Picture 13" descr="TotalForest_All_Caatinga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36" y="4088620"/>
            <a:ext cx="5276165" cy="2484000"/>
          </a:xfrm>
          <a:prstGeom prst="rect">
            <a:avLst/>
          </a:prstGeom>
        </p:spPr>
      </p:pic>
      <p:pic>
        <p:nvPicPr>
          <p:cNvPr id="15" name="Picture 14" descr="TotalForest_All_Mata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86" y="4081165"/>
            <a:ext cx="5292000" cy="24914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12179" y="1175891"/>
            <a:ext cx="111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/>
                <a:cs typeface="Calibri"/>
              </a:rPr>
              <a:t>Amazônia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3210" y="1218319"/>
            <a:ext cx="93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Cerrado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2179" y="3867961"/>
            <a:ext cx="99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Caatinga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87973" y="3867582"/>
            <a:ext cx="156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Mata Atlântica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1" name="Picture 20" descr="Captura de Tela 2015-07-02 às 12.07.0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398" y="6532585"/>
            <a:ext cx="5648170" cy="290827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430832"/>
            <a:ext cx="9144000" cy="63933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GLOBIOM-Brazil: regional projections of forest cover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58258" y="1545223"/>
            <a:ext cx="917433" cy="186504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680775" y="4480063"/>
            <a:ext cx="917433" cy="186504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2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855788" y="119063"/>
            <a:ext cx="7288212" cy="508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832C1D"/>
                </a:solidFill>
                <a:latin typeface="+mj-lt"/>
                <a:ea typeface="ＭＳ Ｐゴシック" pitchFamily="34" charset="-128"/>
              </a:rPr>
              <a:t>Global Carbon Budget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52" r="-11652"/>
          <a:stretch/>
        </p:blipFill>
        <p:spPr>
          <a:xfrm>
            <a:off x="87510" y="930814"/>
            <a:ext cx="9574524" cy="5545383"/>
          </a:xfrm>
        </p:spPr>
      </p:pic>
    </p:spTree>
    <p:extLst>
      <p:ext uri="{BB962C8B-B14F-4D97-AF65-F5344CB8AC3E}">
        <p14:creationId xmlns:p14="http://schemas.microsoft.com/office/powerpoint/2010/main" val="256631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PRIFOR_PA_FC_205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15" y="1498188"/>
            <a:ext cx="4034827" cy="4225054"/>
          </a:xfrm>
          <a:prstGeom prst="rect">
            <a:avLst/>
          </a:prstGeom>
        </p:spPr>
      </p:pic>
      <p:pic>
        <p:nvPicPr>
          <p:cNvPr id="15" name="Picture 14" descr="LC3_ForReg_FC_205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450" y="1498187"/>
            <a:ext cx="4034826" cy="42250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15649" y="5939100"/>
            <a:ext cx="3713165" cy="400110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Forest regrowth in 2050 (9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)</a:t>
            </a:r>
            <a:endParaRPr lang="en-US" sz="20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534" y="5939100"/>
            <a:ext cx="3748445" cy="400110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Pristine forest in 2050 (410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)</a:t>
            </a:r>
            <a:endParaRPr lang="en-US" sz="20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1738" y="409931"/>
            <a:ext cx="9082261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GLOBIOM-Brazil projections for Forest Code scenario: pristine and regrown forest</a:t>
            </a:r>
            <a:endParaRPr lang="en-US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3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C3_PltFor_BRCOD_205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194" y="1864698"/>
            <a:ext cx="4140000" cy="4140000"/>
          </a:xfrm>
          <a:prstGeom prst="rect">
            <a:avLst/>
          </a:prstGeom>
        </p:spPr>
      </p:pic>
      <p:pic>
        <p:nvPicPr>
          <p:cNvPr id="2" name="Picture 1" descr="LC3_PltFor_BRCOD_201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41" y="1864698"/>
            <a:ext cx="4140000" cy="4140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295283"/>
            <a:ext cx="9143999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Projected </a:t>
            </a:r>
            <a:r>
              <a:rPr lang="en-US" sz="3200" b="1" dirty="0">
                <a:solidFill>
                  <a:srgbClr val="800000"/>
                </a:solidFill>
              </a:rPr>
              <a:t>e</a:t>
            </a:r>
            <a:r>
              <a:rPr lang="en-US" sz="3200" b="1" dirty="0" smtClean="0">
                <a:solidFill>
                  <a:srgbClr val="800000"/>
                </a:solidFill>
              </a:rPr>
              <a:t>xpansion of</a:t>
            </a:r>
            <a:r>
              <a:rPr lang="en-US" sz="3200" b="1" dirty="0">
                <a:solidFill>
                  <a:srgbClr val="800000"/>
                </a:solidFill>
              </a:rPr>
              <a:t> p</a:t>
            </a:r>
            <a:r>
              <a:rPr lang="en-US" sz="3200" b="1" dirty="0" smtClean="0">
                <a:solidFill>
                  <a:srgbClr val="800000"/>
                </a:solidFill>
              </a:rPr>
              <a:t>lanted forests in Brazil (Forest Code scenario)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46990" y="5417278"/>
            <a:ext cx="84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16Mha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285883"/>
            <a:ext cx="2959575" cy="63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2010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31505" y="1285883"/>
            <a:ext cx="2959575" cy="63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2050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33778" y="5962482"/>
            <a:ext cx="1519533" cy="813329"/>
          </a:xfrm>
          <a:prstGeom prst="roundRect">
            <a:avLst/>
          </a:prstGeom>
          <a:solidFill>
            <a:srgbClr val="FFF5E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7.6 </a:t>
            </a:r>
            <a:r>
              <a:rPr lang="en-US" sz="2400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88185" y="5962482"/>
            <a:ext cx="1519533" cy="813329"/>
          </a:xfrm>
          <a:prstGeom prst="roundRect">
            <a:avLst/>
          </a:prstGeom>
          <a:solidFill>
            <a:srgbClr val="FFF5E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16 </a:t>
            </a:r>
            <a:r>
              <a:rPr lang="en-US" sz="2400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sz="2400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241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C3_CrpLnd_BRCOD_201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41" y="1864700"/>
            <a:ext cx="4140000" cy="4140000"/>
          </a:xfrm>
          <a:prstGeom prst="rect">
            <a:avLst/>
          </a:prstGeom>
        </p:spPr>
      </p:pic>
      <p:pic>
        <p:nvPicPr>
          <p:cNvPr id="8" name="Picture 7" descr="LC3_CrpLnd_BRCOD_205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194" y="1864698"/>
            <a:ext cx="4140000" cy="4140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-88199" y="409931"/>
            <a:ext cx="909328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Projected </a:t>
            </a:r>
            <a:r>
              <a:rPr lang="en-US" sz="3200" b="1" dirty="0">
                <a:solidFill>
                  <a:srgbClr val="800000"/>
                </a:solidFill>
              </a:rPr>
              <a:t>e</a:t>
            </a:r>
            <a:r>
              <a:rPr lang="en-US" sz="3200" b="1" dirty="0" smtClean="0">
                <a:solidFill>
                  <a:srgbClr val="800000"/>
                </a:solidFill>
              </a:rPr>
              <a:t>xpansion of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smtClean="0">
                <a:solidFill>
                  <a:srgbClr val="800000"/>
                </a:solidFill>
              </a:rPr>
              <a:t>croplands in Brazil (Forest Code scenario)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15" y="5417278"/>
            <a:ext cx="97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61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endParaRPr lang="en-US" sz="20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46990" y="5417278"/>
            <a:ext cx="1109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117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  <a:cs typeface="Calibri"/>
              </a:rPr>
              <a:t>Mha</a:t>
            </a:r>
            <a:endParaRPr lang="en-US" sz="20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412954"/>
            <a:ext cx="2959575" cy="63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2010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31505" y="1511288"/>
            <a:ext cx="2959575" cy="63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2050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8528" y="6259954"/>
            <a:ext cx="7460170" cy="400110"/>
          </a:xfrm>
          <a:prstGeom prst="rect">
            <a:avLst/>
          </a:prstGeom>
          <a:solidFill>
            <a:srgbClr val="E6E8EC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Major growth in MATOPIBA and potentially fertile regions of NE Brazil</a:t>
            </a:r>
            <a:endParaRPr lang="en-US" sz="2000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224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8751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Potential </a:t>
            </a:r>
            <a:r>
              <a:rPr lang="en-US" sz="3200" b="1" dirty="0">
                <a:solidFill>
                  <a:srgbClr val="800000"/>
                </a:solidFill>
              </a:rPr>
              <a:t>e</a:t>
            </a:r>
            <a:r>
              <a:rPr lang="en-US" sz="3200" b="1" dirty="0" smtClean="0">
                <a:solidFill>
                  <a:srgbClr val="800000"/>
                </a:solidFill>
              </a:rPr>
              <a:t>xpansion of pasture in Brazil (FC scenario)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5" name="Content Placeholder 4" descr="GrsLnd_All_Brazil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35" b="-12935"/>
          <a:stretch>
            <a:fillRect/>
          </a:stretch>
        </p:blipFill>
        <p:spPr>
          <a:xfrm>
            <a:off x="123477" y="1409350"/>
            <a:ext cx="8908069" cy="4675355"/>
          </a:xfrm>
        </p:spPr>
      </p:pic>
      <p:sp>
        <p:nvSpPr>
          <p:cNvPr id="6" name="TextBox 5"/>
          <p:cNvSpPr txBox="1"/>
          <p:nvPr/>
        </p:nvSpPr>
        <p:spPr>
          <a:xfrm>
            <a:off x="910330" y="6084706"/>
            <a:ext cx="777647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GLOBIOM projects stabilization of pasture area around 240 million ha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No major conversion from pasture to croplands</a:t>
            </a:r>
            <a:endParaRPr lang="en-US" sz="2000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12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" y="357017"/>
            <a:ext cx="9200557" cy="87766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Projection of Bovines in Brazil 2010-2050 (</a:t>
            </a:r>
            <a:r>
              <a:rPr lang="en-US" sz="3200" b="1" dirty="0" err="1" smtClean="0">
                <a:solidFill>
                  <a:srgbClr val="800000"/>
                </a:solidFill>
              </a:rPr>
              <a:t>Mtlu</a:t>
            </a:r>
            <a:r>
              <a:rPr lang="en-US" sz="3200" b="1" dirty="0" smtClean="0">
                <a:solidFill>
                  <a:srgbClr val="800000"/>
                </a:solidFill>
              </a:rPr>
              <a:t>)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5" name="Content Placeholder 4" descr="BOVI_All_Brazil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35" b="-12935"/>
          <a:stretch>
            <a:fillRect/>
          </a:stretch>
        </p:blipFill>
        <p:spPr>
          <a:xfrm>
            <a:off x="457200" y="1485551"/>
            <a:ext cx="8229600" cy="4876800"/>
          </a:xfrm>
        </p:spPr>
      </p:pic>
      <p:sp>
        <p:nvSpPr>
          <p:cNvPr id="4" name="TextBox 3"/>
          <p:cNvSpPr txBox="1"/>
          <p:nvPr/>
        </p:nvSpPr>
        <p:spPr>
          <a:xfrm>
            <a:off x="910330" y="6084706"/>
            <a:ext cx="7776470" cy="707886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GLOBIOM projects growth by moderate intensification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Density will grow from 0.5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</a:rPr>
              <a:t>tlu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/ha in 2000 to 0.65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</a:rPr>
              <a:t>tlu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/ha in 2050</a:t>
            </a:r>
            <a:endParaRPr lang="en-US" sz="2000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351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33400"/>
            <a:ext cx="9144001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Projection of other natural lands (non-productive areas)</a:t>
            </a:r>
            <a:br>
              <a:rPr lang="en-US" sz="3200" b="1" dirty="0" smtClean="0">
                <a:solidFill>
                  <a:srgbClr val="800000"/>
                </a:solidFill>
              </a:rPr>
            </a:br>
            <a:r>
              <a:rPr lang="en-US" sz="3200" b="1" dirty="0" smtClean="0">
                <a:solidFill>
                  <a:srgbClr val="800000"/>
                </a:solidFill>
              </a:rPr>
              <a:t>in Brazil 2010-2050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5" name="Content Placeholder 4" descr="NatLnd_All_Brazil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35" b="-12935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910330" y="6084706"/>
            <a:ext cx="7776470" cy="707886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GLOBIOM projects major land conversion of areas in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</a:rPr>
              <a:t>Cerrado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,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</a:rPr>
              <a:t>Caatinga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 and Mata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</a:rPr>
              <a:t>Atlântica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 biomes (keeping Amazonia protected)</a:t>
            </a:r>
            <a:endParaRPr lang="en-US" sz="2000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433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7923" y="6299549"/>
            <a:ext cx="3976077" cy="55845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800000"/>
                </a:solidFill>
              </a:rPr>
              <a:t>s</a:t>
            </a:r>
            <a:r>
              <a:rPr lang="en-US" sz="1800" dirty="0" smtClean="0">
                <a:solidFill>
                  <a:srgbClr val="800000"/>
                </a:solidFill>
              </a:rPr>
              <a:t>ource: Liu </a:t>
            </a:r>
            <a:r>
              <a:rPr lang="en-US" sz="1800" dirty="0">
                <a:solidFill>
                  <a:srgbClr val="800000"/>
                </a:solidFill>
              </a:rPr>
              <a:t>et al</a:t>
            </a:r>
            <a:r>
              <a:rPr lang="en-US" sz="1800" dirty="0" smtClean="0">
                <a:solidFill>
                  <a:srgbClr val="800000"/>
                </a:solidFill>
              </a:rPr>
              <a:t>., </a:t>
            </a:r>
            <a:r>
              <a:rPr lang="en-US" sz="1800" i="1" dirty="0" smtClean="0">
                <a:solidFill>
                  <a:srgbClr val="800000"/>
                </a:solidFill>
              </a:rPr>
              <a:t>Nature </a:t>
            </a:r>
            <a:r>
              <a:rPr lang="en-US" sz="1800" i="1" dirty="0">
                <a:solidFill>
                  <a:srgbClr val="800000"/>
                </a:solidFill>
              </a:rPr>
              <a:t>Climate Change</a:t>
            </a:r>
            <a:r>
              <a:rPr lang="en-US" sz="1800" dirty="0">
                <a:solidFill>
                  <a:srgbClr val="800000"/>
                </a:solidFill>
              </a:rPr>
              <a:t>, </a:t>
            </a:r>
            <a:r>
              <a:rPr lang="en-US" sz="1800" dirty="0" smtClean="0">
                <a:solidFill>
                  <a:srgbClr val="800000"/>
                </a:solidFill>
              </a:rPr>
              <a:t>2015 </a:t>
            </a:r>
            <a:endParaRPr lang="en-US" sz="1800" dirty="0">
              <a:solidFill>
                <a:srgbClr val="800000"/>
              </a:solidFill>
            </a:endParaRPr>
          </a:p>
        </p:txBody>
      </p:sp>
      <p:pic>
        <p:nvPicPr>
          <p:cNvPr id="4" name="Picture 3" descr="Captura de Tela 2015-05-17 às 17.44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05" y="1536412"/>
            <a:ext cx="3352800" cy="3746500"/>
          </a:xfrm>
          <a:prstGeom prst="rect">
            <a:avLst/>
          </a:prstGeom>
        </p:spPr>
      </p:pic>
      <p:pic>
        <p:nvPicPr>
          <p:cNvPr id="5" name="Picture 4" descr="Captura de Tela 2015-05-17 às 17.45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751" y="1408253"/>
            <a:ext cx="2895600" cy="374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3751" y="4586400"/>
            <a:ext cx="4326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a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101" y="5455740"/>
            <a:ext cx="8559800" cy="461665"/>
          </a:xfrm>
          <a:prstGeom prst="rect">
            <a:avLst/>
          </a:prstGeom>
          <a:solidFill>
            <a:srgbClr val="E6E8EC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</a:rPr>
              <a:t>Aboveground biomass carbon density by biome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54500" y="1967763"/>
            <a:ext cx="27051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59600" y="3535697"/>
            <a:ext cx="13378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125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MgC</a:t>
            </a:r>
            <a:r>
              <a:rPr lang="en-US" dirty="0" smtClean="0">
                <a:solidFill>
                  <a:srgbClr val="800000"/>
                </a:solidFill>
                <a:latin typeface="Calibri"/>
              </a:rPr>
              <a:t>/ha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84400" y="3402863"/>
            <a:ext cx="4622800" cy="1168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08800" y="4473815"/>
            <a:ext cx="122081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22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MgC</a:t>
            </a:r>
            <a:r>
              <a:rPr lang="en-US" dirty="0" smtClean="0">
                <a:solidFill>
                  <a:srgbClr val="800000"/>
                </a:solidFill>
                <a:latin typeface="Calibri"/>
              </a:rPr>
              <a:t>/ha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282700" y="4139463"/>
            <a:ext cx="558800" cy="431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272" y="4601537"/>
            <a:ext cx="110382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5 </a:t>
            </a:r>
            <a:r>
              <a:rPr lang="en-US" dirty="0" err="1" smtClean="0">
                <a:latin typeface="Calibri"/>
              </a:rPr>
              <a:t>MgC</a:t>
            </a:r>
            <a:r>
              <a:rPr lang="en-US" dirty="0" smtClean="0">
                <a:latin typeface="Calibri"/>
              </a:rPr>
              <a:t>/ha</a:t>
            </a:r>
            <a:endParaRPr lang="en-US" dirty="0"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08800" y="3174263"/>
            <a:ext cx="1471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  <a:latin typeface="Calibri"/>
              </a:rPr>
              <a:t>Tropical forests</a:t>
            </a:r>
            <a:endParaRPr lang="en-US" sz="16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800" y="4132669"/>
            <a:ext cx="1702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  <a:latin typeface="Calibri"/>
              </a:rPr>
              <a:t>Woody savannahs</a:t>
            </a:r>
            <a:endParaRPr lang="en-US" sz="16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" y="4250283"/>
            <a:ext cx="1085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  <a:latin typeface="Calibri"/>
              </a:rPr>
              <a:t>Grasslands</a:t>
            </a:r>
            <a:endParaRPr lang="en-US" sz="16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1" y="445209"/>
            <a:ext cx="9144001" cy="851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Base data for CO</a:t>
            </a:r>
            <a:r>
              <a:rPr lang="en-US" sz="3200" b="1" baseline="-25000" dirty="0" smtClean="0">
                <a:solidFill>
                  <a:srgbClr val="800000"/>
                </a:solidFill>
              </a:rPr>
              <a:t>2</a:t>
            </a:r>
            <a:r>
              <a:rPr lang="en-US" sz="3200" b="1" dirty="0" smtClean="0">
                <a:solidFill>
                  <a:srgbClr val="800000"/>
                </a:solidFill>
              </a:rPr>
              <a:t> emissions from LUC in Brazil </a:t>
            </a:r>
            <a:endParaRPr lang="en-US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7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ameCuts_Brazil_SAATCHI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75" r="-34375"/>
          <a:stretch>
            <a:fillRect/>
          </a:stretch>
        </p:blipFill>
        <p:spPr>
          <a:xfrm>
            <a:off x="-1142615" y="1748042"/>
            <a:ext cx="6057234" cy="3589472"/>
          </a:xfrm>
          <a:prstGeom prst="rect">
            <a:avLst/>
          </a:prstGeom>
        </p:spPr>
      </p:pic>
      <p:pic>
        <p:nvPicPr>
          <p:cNvPr id="4" name="Content Placeholder 3" descr="Ensemble_BiomassDensity_Amazonia1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91" r="-2091"/>
          <a:stretch>
            <a:fillRect/>
          </a:stretch>
        </p:blipFill>
        <p:spPr>
          <a:xfrm>
            <a:off x="3595439" y="1854880"/>
            <a:ext cx="5548561" cy="3658719"/>
          </a:xfrm>
        </p:spPr>
      </p:pic>
      <p:sp>
        <p:nvSpPr>
          <p:cNvPr id="6" name="Rectangle 5"/>
          <p:cNvSpPr/>
          <p:nvPr/>
        </p:nvSpPr>
        <p:spPr>
          <a:xfrm>
            <a:off x="4203624" y="5513599"/>
            <a:ext cx="4632930" cy="707886"/>
          </a:xfrm>
          <a:prstGeom prst="rect">
            <a:avLst/>
          </a:prstGeom>
          <a:solidFill>
            <a:srgbClr val="E6E8EC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Biomass densities in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  <a:cs typeface="Calibri"/>
              </a:rPr>
              <a:t>MgC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/ha in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  <a:cs typeface="Calibri"/>
              </a:rPr>
              <a:t>Amazônia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 biome </a:t>
            </a:r>
            <a:r>
              <a:rPr lang="en-US" sz="2000" dirty="0">
                <a:solidFill>
                  <a:srgbClr val="800000"/>
                </a:solidFill>
                <a:latin typeface="Calibri"/>
                <a:cs typeface="Calibri"/>
              </a:rPr>
              <a:t>for different biomass maps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014" y="5529287"/>
            <a:ext cx="3031115" cy="707886"/>
          </a:xfrm>
          <a:prstGeom prst="rect">
            <a:avLst/>
          </a:prstGeom>
          <a:solidFill>
            <a:srgbClr val="E6E8EC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Saatchi et al. (2011) biomass map in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  <a:cs typeface="Calibri"/>
              </a:rPr>
              <a:t>MgC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/ha </a:t>
            </a:r>
            <a:endParaRPr lang="en-US" sz="20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Captura de Tela 2015-07-01 às 11.18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476" y="4203639"/>
            <a:ext cx="615094" cy="32214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" y="445209"/>
            <a:ext cx="9144001" cy="851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Uncertainty in biomass maps for Brazil </a:t>
            </a:r>
            <a:endParaRPr lang="en-US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5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02701"/>
            <a:ext cx="9144000" cy="9906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800000"/>
                </a:solidFill>
              </a:rPr>
              <a:t>Building an ensemble of</a:t>
            </a:r>
            <a:r>
              <a:rPr lang="en-US" sz="3200" b="1" dirty="0">
                <a:solidFill>
                  <a:srgbClr val="800000"/>
                </a:solidFill>
              </a:rPr>
              <a:t> </a:t>
            </a:r>
            <a:r>
              <a:rPr lang="en-US" sz="3200" b="1" dirty="0" smtClean="0">
                <a:solidFill>
                  <a:srgbClr val="800000"/>
                </a:solidFill>
              </a:rPr>
              <a:t>biomass </a:t>
            </a:r>
            <a:r>
              <a:rPr lang="en-US" sz="3200" b="1" dirty="0">
                <a:solidFill>
                  <a:srgbClr val="800000"/>
                </a:solidFill>
              </a:rPr>
              <a:t>d</a:t>
            </a:r>
            <a:r>
              <a:rPr lang="en-US" sz="3200" b="1" dirty="0" smtClean="0">
                <a:solidFill>
                  <a:srgbClr val="800000"/>
                </a:solidFill>
              </a:rPr>
              <a:t>ensity </a:t>
            </a:r>
            <a:r>
              <a:rPr lang="en-US" sz="3200" b="1" dirty="0">
                <a:solidFill>
                  <a:srgbClr val="800000"/>
                </a:solidFill>
              </a:rPr>
              <a:t>m</a:t>
            </a:r>
            <a:r>
              <a:rPr lang="en-US" sz="3200" b="1" dirty="0" smtClean="0">
                <a:solidFill>
                  <a:srgbClr val="800000"/>
                </a:solidFill>
              </a:rPr>
              <a:t>aps</a:t>
            </a:r>
            <a:endParaRPr lang="en-US" sz="3200" b="1" dirty="0">
              <a:solidFill>
                <a:srgbClr val="8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003775"/>
              </p:ext>
            </p:extLst>
          </p:nvPr>
        </p:nvGraphicFramePr>
        <p:xfrm>
          <a:off x="316083" y="2264645"/>
          <a:ext cx="3819784" cy="2210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9784"/>
              </a:tblGrid>
              <a:tr h="5032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Emissions from Deforestation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(Biomass Maps)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032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SAATCHI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032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BACCINI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032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FRA2010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398343"/>
              </p:ext>
            </p:extLst>
          </p:nvPr>
        </p:nvGraphicFramePr>
        <p:xfrm>
          <a:off x="5059451" y="2047247"/>
          <a:ext cx="3819784" cy="2713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9784"/>
              </a:tblGrid>
              <a:tr h="5032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Uptake from Afforestation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(Biomass Maps)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032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SAATCHI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032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BACCINI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032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FRA2010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032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IncG4M_TBC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Multiply 2"/>
          <p:cNvSpPr>
            <a:spLocks noChangeAspect="1"/>
          </p:cNvSpPr>
          <p:nvPr/>
        </p:nvSpPr>
        <p:spPr>
          <a:xfrm>
            <a:off x="1509671" y="5174357"/>
            <a:ext cx="376372" cy="37107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4349094" y="3118184"/>
            <a:ext cx="474679" cy="513108"/>
          </a:xfrm>
          <a:prstGeom prst="mathMultiply">
            <a:avLst/>
          </a:prstGeom>
          <a:solidFill>
            <a:srgbClr val="2929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2976" y="5098212"/>
            <a:ext cx="492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2 CRA levels</a:t>
            </a:r>
            <a:r>
              <a:rPr lang="en-US" sz="240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(75% or 100%) = 24 cases </a:t>
            </a:r>
          </a:p>
        </p:txBody>
      </p:sp>
    </p:spTree>
    <p:extLst>
      <p:ext uri="{BB962C8B-B14F-4D97-AF65-F5344CB8AC3E}">
        <p14:creationId xmlns:p14="http://schemas.microsoft.com/office/powerpoint/2010/main" val="257573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restschedu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014" y="531231"/>
            <a:ext cx="6362700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524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Forest regrowth schedule</a:t>
            </a:r>
            <a:endParaRPr lang="en-US" sz="3200" b="1" dirty="0">
              <a:solidFill>
                <a:srgbClr val="8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12372"/>
              </p:ext>
            </p:extLst>
          </p:nvPr>
        </p:nvGraphicFramePr>
        <p:xfrm>
          <a:off x="1115641" y="4173719"/>
          <a:ext cx="7279371" cy="2554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040"/>
                <a:gridCol w="1897042"/>
                <a:gridCol w="2423738"/>
                <a:gridCol w="1388551"/>
              </a:tblGrid>
              <a:tr h="72551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Decades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800000"/>
                          </a:solidFill>
                          <a:latin typeface="Calibri"/>
                        </a:rPr>
                        <a:t>Amazônia</a:t>
                      </a:r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 and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Mata </a:t>
                      </a:r>
                      <a:r>
                        <a:rPr lang="en-US" dirty="0" err="1" smtClean="0">
                          <a:solidFill>
                            <a:srgbClr val="800000"/>
                          </a:solidFill>
                          <a:latin typeface="Calibri"/>
                        </a:rPr>
                        <a:t>Atlântica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Cerrado,</a:t>
                      </a:r>
                      <a:r>
                        <a:rPr lang="en-US" baseline="0" dirty="0" smtClean="0">
                          <a:solidFill>
                            <a:srgbClr val="800000"/>
                          </a:solidFill>
                          <a:latin typeface="Calibri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Caatinga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And </a:t>
                      </a:r>
                      <a:r>
                        <a:rPr lang="en-US" dirty="0" err="1" smtClean="0">
                          <a:solidFill>
                            <a:srgbClr val="800000"/>
                          </a:solidFill>
                          <a:latin typeface="Calibri"/>
                        </a:rPr>
                        <a:t>Pantanal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Pampa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 anchor="ctr"/>
                </a:tc>
              </a:tr>
              <a:tr h="29020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First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40%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70%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100%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  <a:tr h="29020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Second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22%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30%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-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  <a:tr h="29020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Third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16%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-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-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  <a:tr h="29020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Fourth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12%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-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-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  <a:tr h="29020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Fifth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10%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-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Calibri"/>
                        </a:rPr>
                        <a:t>-</a:t>
                      </a:r>
                      <a:endParaRPr lang="en-US" dirty="0">
                        <a:solidFill>
                          <a:srgbClr val="80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6977754" y="1347116"/>
            <a:ext cx="2077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Artwork credit: Gareth </a:t>
            </a:r>
            <a:r>
              <a:rPr lang="en-US" sz="1200" dirty="0" err="1" smtClean="0">
                <a:latin typeface="Calibri"/>
                <a:cs typeface="Calibri"/>
              </a:rPr>
              <a:t>Railton</a:t>
            </a:r>
            <a:r>
              <a:rPr lang="en-US" sz="1200" dirty="0" smtClean="0">
                <a:latin typeface="Calibri"/>
                <a:cs typeface="Calibri"/>
              </a:rPr>
              <a:t> </a:t>
            </a:r>
            <a:endParaRPr lang="en-US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435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52" r="-11652"/>
          <a:stretch/>
        </p:blipFill>
        <p:spPr>
          <a:xfrm>
            <a:off x="-554399" y="967667"/>
            <a:ext cx="8394362" cy="486185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832C1D"/>
                </a:solidFill>
              </a:rPr>
              <a:t>Land-Use Change </a:t>
            </a:r>
            <a:r>
              <a:rPr lang="en-US" sz="3200" dirty="0" smtClean="0">
                <a:solidFill>
                  <a:srgbClr val="832C1D"/>
                </a:solidFill>
              </a:rPr>
              <a:t>Emissions </a:t>
            </a:r>
            <a:endParaRPr lang="en-US" sz="3200" dirty="0">
              <a:solidFill>
                <a:srgbClr val="832C1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20031" y="5829522"/>
            <a:ext cx="6860188" cy="920969"/>
          </a:xfrm>
          <a:solidFill>
            <a:srgbClr val="E6E8EC"/>
          </a:solidFill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GB" altLang="en-US" sz="2200" dirty="0" smtClean="0">
                <a:solidFill>
                  <a:srgbClr val="800000"/>
                </a:solidFill>
                <a:latin typeface="+mj-lt"/>
                <a:ea typeface="ＭＳ Ｐゴシック" pitchFamily="34" charset="-128"/>
              </a:rPr>
              <a:t>CO</a:t>
            </a:r>
            <a:r>
              <a:rPr lang="en-GB" altLang="en-US" sz="2200" baseline="-25000" dirty="0" smtClean="0">
                <a:solidFill>
                  <a:srgbClr val="800000"/>
                </a:solidFill>
                <a:latin typeface="+mj-lt"/>
                <a:ea typeface="ＭＳ Ｐゴシック" pitchFamily="34" charset="-128"/>
              </a:rPr>
              <a:t>2</a:t>
            </a:r>
            <a:r>
              <a:rPr lang="en-GB" altLang="en-US" sz="2200" dirty="0" smtClean="0">
                <a:solidFill>
                  <a:srgbClr val="800000"/>
                </a:solidFill>
                <a:latin typeface="+mj-lt"/>
                <a:ea typeface="ＭＳ Ｐゴシック" pitchFamily="34" charset="-128"/>
              </a:rPr>
              <a:t> emissions: 3.3 </a:t>
            </a:r>
            <a:r>
              <a:rPr lang="en-GB" altLang="en-US" sz="2200" dirty="0">
                <a:solidFill>
                  <a:srgbClr val="800000"/>
                </a:solidFill>
                <a:latin typeface="+mj-lt"/>
                <a:ea typeface="ＭＳ Ｐゴシック" pitchFamily="34" charset="-128"/>
              </a:rPr>
              <a:t>± </a:t>
            </a:r>
            <a:r>
              <a:rPr lang="en-GB" altLang="en-US" sz="2200" dirty="0" smtClean="0">
                <a:solidFill>
                  <a:srgbClr val="800000"/>
                </a:solidFill>
                <a:latin typeface="+mj-lt"/>
                <a:ea typeface="ＭＳ Ｐゴシック" pitchFamily="34" charset="-128"/>
              </a:rPr>
              <a:t>1.8 GtCO</a:t>
            </a:r>
            <a:r>
              <a:rPr lang="en-GB" altLang="en-US" sz="2200" baseline="-25000" dirty="0" smtClean="0">
                <a:solidFill>
                  <a:srgbClr val="800000"/>
                </a:solidFill>
                <a:latin typeface="+mj-lt"/>
                <a:ea typeface="ＭＳ Ｐゴシック" pitchFamily="34" charset="-128"/>
              </a:rPr>
              <a:t>2</a:t>
            </a:r>
            <a:r>
              <a:rPr lang="en-GB" altLang="en-US" sz="2200" dirty="0" smtClean="0">
                <a:solidFill>
                  <a:srgbClr val="800000"/>
                </a:solidFill>
                <a:latin typeface="+mj-lt"/>
                <a:ea typeface="ＭＳ Ｐゴシック" pitchFamily="34" charset="-128"/>
              </a:rPr>
              <a:t> during 2004–2013</a:t>
            </a:r>
            <a:br>
              <a:rPr lang="en-GB" altLang="en-US" sz="2200" dirty="0" smtClean="0">
                <a:solidFill>
                  <a:srgbClr val="800000"/>
                </a:solidFill>
                <a:latin typeface="+mj-lt"/>
                <a:ea typeface="ＭＳ Ｐゴシック" pitchFamily="34" charset="-128"/>
              </a:rPr>
            </a:br>
            <a:r>
              <a:rPr lang="en-US" altLang="en-US" sz="2200" dirty="0">
                <a:solidFill>
                  <a:srgbClr val="800000"/>
                </a:solidFill>
                <a:latin typeface="+mj-lt"/>
                <a:ea typeface="ＭＳ Ｐゴシック" pitchFamily="34" charset="-128"/>
              </a:rPr>
              <a:t>D</a:t>
            </a:r>
            <a:r>
              <a:rPr lang="en-US" altLang="en-US" sz="2200" dirty="0" smtClean="0">
                <a:solidFill>
                  <a:srgbClr val="800000"/>
                </a:solidFill>
                <a:latin typeface="+mj-lt"/>
                <a:ea typeface="ＭＳ Ｐゴシック" pitchFamily="34" charset="-128"/>
              </a:rPr>
              <a:t>ecrease </a:t>
            </a:r>
            <a:r>
              <a:rPr lang="en-US" altLang="en-US" sz="2200" dirty="0">
                <a:solidFill>
                  <a:srgbClr val="800000"/>
                </a:solidFill>
                <a:latin typeface="+mj-lt"/>
                <a:ea typeface="ＭＳ Ｐゴシック" pitchFamily="34" charset="-128"/>
              </a:rPr>
              <a:t>in emissions since </a:t>
            </a:r>
            <a:r>
              <a:rPr lang="en-US" altLang="en-US" sz="2200" dirty="0" smtClean="0">
                <a:solidFill>
                  <a:srgbClr val="800000"/>
                </a:solidFill>
                <a:latin typeface="+mj-lt"/>
                <a:ea typeface="ＭＳ Ｐゴシック" pitchFamily="34" charset="-128"/>
              </a:rPr>
              <a:t>1990</a:t>
            </a:r>
            <a:endParaRPr lang="en-US" altLang="en-US" sz="2200" dirty="0">
              <a:solidFill>
                <a:srgbClr val="800000"/>
              </a:solidFill>
              <a:latin typeface="+mj-lt"/>
              <a:ea typeface="ＭＳ Ｐゴシック" pitchFamily="34" charset="-128"/>
            </a:endParaRPr>
          </a:p>
        </p:txBody>
      </p:sp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284" y="2267195"/>
            <a:ext cx="2582836" cy="18158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446758" y="1463070"/>
            <a:ext cx="115797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600" dirty="0" smtClean="0">
                <a:latin typeface="Calibri"/>
              </a:rPr>
              <a:t>Indonesian peat </a:t>
            </a:r>
            <a:r>
              <a:rPr lang="en-GB" altLang="en-US" sz="1600" dirty="0">
                <a:latin typeface="Calibri"/>
              </a:rPr>
              <a:t>fires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3604735" y="1776740"/>
            <a:ext cx="666838" cy="209550"/>
          </a:xfrm>
          <a:prstGeom prst="straightConnector1">
            <a:avLst/>
          </a:prstGeom>
          <a:noFill/>
          <a:ln w="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060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97" y="462953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Emissions from Amazon deforestation</a:t>
            </a:r>
            <a:endParaRPr lang="en-US" sz="32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328183"/>
              </p:ext>
            </p:extLst>
          </p:nvPr>
        </p:nvGraphicFramePr>
        <p:xfrm>
          <a:off x="1402424" y="2183707"/>
          <a:ext cx="6443187" cy="3230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499"/>
                <a:gridCol w="2042344"/>
                <a:gridCol w="2042344"/>
              </a:tblGrid>
              <a:tr h="4274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Source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Emissions [MtCO</a:t>
                      </a:r>
                      <a:r>
                        <a:rPr lang="en-US" sz="2000" baseline="-25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eq/</a:t>
                      </a:r>
                      <a:r>
                        <a:rPr lang="en-US" sz="2000" dirty="0" err="1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yr</a:t>
                      </a:r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Statistics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73780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FREL (2014)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872</a:t>
                      </a:r>
                      <a:endParaRPr lang="en-US" sz="2000" b="1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Mean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sz="2000" baseline="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2001 - 2010)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737809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Aguiar</a:t>
                      </a:r>
                      <a:r>
                        <a:rPr lang="en-US" sz="2000" baseline="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 et al. (2012)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831</a:t>
                      </a:r>
                      <a:endParaRPr lang="en-US" sz="2000" b="1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Mean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2000 - 2009)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10540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GLOBIOM-Brazil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          858</a:t>
                      </a:r>
                      <a:endParaRPr lang="en-US" sz="2000" b="1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Median</a:t>
                      </a:r>
                      <a:endParaRPr lang="en-US" sz="2000" baseline="0" dirty="0" smtClean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Calibri"/>
                          <a:cs typeface="Calibri"/>
                        </a:rPr>
                        <a:t>(2001 - 2010)</a:t>
                      </a:r>
                      <a:endParaRPr lang="en-US" sz="2000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13578" y="4510277"/>
            <a:ext cx="593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+ 88</a:t>
            </a:r>
          </a:p>
          <a:p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-  24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2423" y="5978699"/>
            <a:ext cx="6443187" cy="707886"/>
          </a:xfrm>
          <a:prstGeom prst="rect">
            <a:avLst/>
          </a:prstGeom>
          <a:solidFill>
            <a:srgbClr val="E6E8EC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GLOBIOM estimates are based on an ensemble of 24 cases, considering different biomass maps</a:t>
            </a:r>
            <a:endParaRPr lang="en-US" sz="20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866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25627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Brazil’s Total LUC </a:t>
            </a:r>
            <a:r>
              <a:rPr lang="en-US" sz="3200" b="1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missions</a:t>
            </a:r>
            <a:endParaRPr lang="en-US" sz="32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565928"/>
              </p:ext>
            </p:extLst>
          </p:nvPr>
        </p:nvGraphicFramePr>
        <p:xfrm>
          <a:off x="1473975" y="2246316"/>
          <a:ext cx="6443187" cy="2492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499"/>
                <a:gridCol w="2042344"/>
                <a:gridCol w="2042344"/>
              </a:tblGrid>
              <a:tr h="4274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Source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Emissions [MtCO</a:t>
                      </a:r>
                      <a:r>
                        <a:rPr lang="en-US" sz="2000" baseline="-250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eq/</a:t>
                      </a:r>
                      <a:r>
                        <a:rPr lang="en-US" sz="2000" dirty="0" err="1" smtClean="0">
                          <a:latin typeface="Calibri"/>
                          <a:cs typeface="Calibri"/>
                        </a:rPr>
                        <a:t>yr</a:t>
                      </a: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]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Statistics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737809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/>
                          <a:cs typeface="Calibri"/>
                        </a:rPr>
                        <a:t>Observatório</a:t>
                      </a: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 do </a:t>
                      </a:r>
                      <a:r>
                        <a:rPr lang="en-US" sz="2000" dirty="0" err="1" smtClean="0">
                          <a:latin typeface="Calibri"/>
                          <a:cs typeface="Calibri"/>
                        </a:rPr>
                        <a:t>Clima</a:t>
                      </a: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 (SEEG)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/>
                          <a:cs typeface="Calibri"/>
                        </a:rPr>
                        <a:t>1326</a:t>
                      </a:r>
                      <a:endParaRPr lang="en-US" sz="2000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Mean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(2001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– 2010)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10540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GLOBIOM-Brazil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/>
                          <a:cs typeface="Calibri"/>
                        </a:rPr>
                        <a:t>   1301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Median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Calibri"/>
                          <a:cs typeface="Calibri"/>
                        </a:rPr>
                        <a:t>(2001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– 2010)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03382" y="3961277"/>
            <a:ext cx="710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+ 417</a:t>
            </a:r>
          </a:p>
          <a:p>
            <a:r>
              <a:rPr lang="en-US" b="1" dirty="0" smtClean="0">
                <a:latin typeface="Calibri"/>
              </a:rPr>
              <a:t>-  302</a:t>
            </a:r>
            <a:endParaRPr lang="en-US" b="1" dirty="0"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2423" y="5486766"/>
            <a:ext cx="6443187" cy="707886"/>
          </a:xfrm>
          <a:prstGeom prst="rect">
            <a:avLst/>
          </a:prstGeom>
          <a:solidFill>
            <a:srgbClr val="E6E8EC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SEEG is based on official data from Brazilian government (2</a:t>
            </a:r>
            <a:r>
              <a:rPr lang="en-US" sz="2000" baseline="30000" dirty="0" smtClean="0">
                <a:solidFill>
                  <a:srgbClr val="800000"/>
                </a:solidFill>
                <a:latin typeface="Calibri"/>
                <a:cs typeface="Calibri"/>
              </a:rPr>
              <a:t>nd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 inventory of GHG emissions)</a:t>
            </a:r>
            <a:endParaRPr lang="en-US" sz="20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55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5117" y="1374052"/>
            <a:ext cx="2261875" cy="1305996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BAU</a:t>
            </a:r>
          </a:p>
          <a:p>
            <a:pPr algn="ctr"/>
            <a:endParaRPr lang="en-US" sz="2000" b="1" dirty="0" smtClean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BUSINESS AS USUAL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48830" y="1374052"/>
            <a:ext cx="2915722" cy="1305996"/>
          </a:xfrm>
          <a:prstGeom prst="roundRect">
            <a:avLst/>
          </a:prstGeom>
          <a:solidFill>
            <a:srgbClr val="BAF7A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FC</a:t>
            </a:r>
          </a:p>
          <a:p>
            <a:pPr algn="ctr"/>
            <a:endParaRPr lang="en-US" sz="2000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COMMAND AND CONTROL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5117" y="2846509"/>
            <a:ext cx="2261875" cy="3606525"/>
          </a:xfrm>
          <a:prstGeom prst="roundRect">
            <a:avLst/>
          </a:prstGeom>
          <a:solidFill>
            <a:srgbClr val="D5D28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Extrapolation of 2000-2010 trends</a:t>
            </a:r>
          </a:p>
          <a:p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No forest regrowth</a:t>
            </a:r>
          </a:p>
          <a:p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Mata Atlântica Law enforced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endParaRPr lang="en-US" b="1" dirty="0" smtClean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48831" y="2833551"/>
            <a:ext cx="2915722" cy="3619483"/>
          </a:xfrm>
          <a:prstGeom prst="roundRect">
            <a:avLst/>
          </a:prstGeom>
          <a:solidFill>
            <a:srgbClr val="BAF7AA">
              <a:alpha val="4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1440">
              <a:lnSpc>
                <a:spcPts val="1860"/>
              </a:lnSpc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Forest Code enforced</a:t>
            </a:r>
          </a:p>
          <a:p>
            <a:pPr marL="91440">
              <a:lnSpc>
                <a:spcPts val="1860"/>
              </a:lnSpc>
            </a:pPr>
            <a:endParaRPr lang="en-US" b="1" dirty="0" smtClean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marL="91440">
              <a:lnSpc>
                <a:spcPts val="1860"/>
              </a:lnSpc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No illegal deforestation</a:t>
            </a:r>
          </a:p>
          <a:p>
            <a:pPr marL="91440">
              <a:lnSpc>
                <a:spcPts val="1860"/>
              </a:lnSpc>
            </a:pPr>
            <a:endParaRPr lang="en-US" b="1" dirty="0" smtClean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marL="91440">
              <a:lnSpc>
                <a:spcPts val="1860"/>
              </a:lnSpc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Legal reserve recovery</a:t>
            </a:r>
          </a:p>
          <a:p>
            <a:pPr marL="91440" indent="-285750">
              <a:lnSpc>
                <a:spcPts val="1860"/>
              </a:lnSpc>
              <a:buFont typeface="Arial"/>
              <a:buChar char="•"/>
            </a:pPr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marL="91440">
              <a:lnSpc>
                <a:spcPts val="1860"/>
              </a:lnSpc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Debt offset using quotas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marL="91440">
              <a:lnSpc>
                <a:spcPts val="1860"/>
              </a:lnSpc>
            </a:pPr>
            <a:endParaRPr lang="en-US" b="1" dirty="0" smtClean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marL="91440">
              <a:lnSpc>
                <a:spcPts val="1860"/>
              </a:lnSpc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Small farms amnesty</a:t>
            </a:r>
          </a:p>
          <a:p>
            <a:pPr marL="91440">
              <a:lnSpc>
                <a:spcPts val="1860"/>
              </a:lnSpc>
            </a:pPr>
            <a:endParaRPr lang="en-US" b="1" dirty="0" smtClean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marL="91440">
              <a:lnSpc>
                <a:spcPts val="1860"/>
              </a:lnSpc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Mata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Atlântica Law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enforced</a:t>
            </a:r>
          </a:p>
          <a:p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32821" y="1378502"/>
            <a:ext cx="2915722" cy="1301546"/>
          </a:xfrm>
          <a:prstGeom prst="roundRect">
            <a:avLst/>
          </a:prstGeom>
          <a:solidFill>
            <a:srgbClr val="74C18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FC+</a:t>
            </a:r>
          </a:p>
          <a:p>
            <a:pPr algn="ctr"/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COMAND AND CONTROL 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+ INCENTIVES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32821" y="2833551"/>
            <a:ext cx="2915722" cy="3619483"/>
          </a:xfrm>
          <a:prstGeom prst="roundRect">
            <a:avLst/>
          </a:prstGeom>
          <a:solidFill>
            <a:srgbClr val="74C187">
              <a:alpha val="4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Forest Code rules </a:t>
            </a: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+ 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rPr>
              <a:t>Legal reserve recovery in small farms by forest regrowth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1051" y="383976"/>
            <a:ext cx="8771865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cs typeface="Calibri"/>
              </a:rPr>
              <a:t>GLOBIOM emission s</a:t>
            </a:r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cenarios (same as MMA)</a:t>
            </a:r>
            <a:endParaRPr lang="en-US" sz="32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6649" y="6488668"/>
            <a:ext cx="804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libri"/>
              </a:rPr>
              <a:t>Source: </a:t>
            </a:r>
            <a:r>
              <a:rPr lang="en-US" b="1" dirty="0" err="1" smtClean="0">
                <a:latin typeface="Calibri"/>
              </a:rPr>
              <a:t>Letícia</a:t>
            </a:r>
            <a:r>
              <a:rPr lang="en-US" b="1" dirty="0" smtClean="0">
                <a:latin typeface="Calibri"/>
              </a:rPr>
              <a:t> </a:t>
            </a:r>
            <a:r>
              <a:rPr lang="en-US" b="1" dirty="0" err="1" smtClean="0">
                <a:latin typeface="Calibri"/>
              </a:rPr>
              <a:t>Guimarães</a:t>
            </a:r>
            <a:r>
              <a:rPr lang="en-US" dirty="0" smtClean="0">
                <a:latin typeface="Calibri"/>
              </a:rPr>
              <a:t>, MMA (2015)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94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1846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Projected LUC </a:t>
            </a:r>
            <a:r>
              <a:rPr lang="en-US" sz="3200" b="1" dirty="0">
                <a:solidFill>
                  <a:srgbClr val="800000"/>
                </a:solidFill>
                <a:cs typeface="Calibri"/>
              </a:rPr>
              <a:t>e</a:t>
            </a:r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missions in Brazil (MtCO</a:t>
            </a:r>
            <a:r>
              <a:rPr lang="en-US" sz="3200" b="1" baseline="-25000" dirty="0" smtClean="0">
                <a:solidFill>
                  <a:srgbClr val="800000"/>
                </a:solidFill>
                <a:latin typeface="Calibri"/>
                <a:cs typeface="Calibri"/>
              </a:rPr>
              <a:t>2</a:t>
            </a:r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eq</a:t>
            </a:r>
            <a:r>
              <a:rPr lang="en-US" sz="3200" b="1" dirty="0">
                <a:solidFill>
                  <a:srgbClr val="800000"/>
                </a:solidFill>
                <a:latin typeface="Calibri"/>
                <a:cs typeface="Calibri"/>
              </a:rPr>
              <a:t>/</a:t>
            </a:r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year) </a:t>
            </a:r>
            <a:endParaRPr lang="en-US" sz="32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4" name="Content Placeholder 3" descr="TESTEBRAZILEmissions_Min_Median_Max.bmp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77" r="-6277"/>
          <a:stretch>
            <a:fillRect/>
          </a:stretch>
        </p:blipFill>
        <p:spPr>
          <a:xfrm>
            <a:off x="457200" y="1188765"/>
            <a:ext cx="8229600" cy="4876800"/>
          </a:xfrm>
        </p:spPr>
      </p:pic>
      <p:sp>
        <p:nvSpPr>
          <p:cNvPr id="5" name="TextBox 4"/>
          <p:cNvSpPr txBox="1"/>
          <p:nvPr/>
        </p:nvSpPr>
        <p:spPr>
          <a:xfrm>
            <a:off x="5454366" y="2466529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BAU </a:t>
            </a:r>
            <a:r>
              <a:rPr lang="en-US" sz="1400" b="1" dirty="0" smtClean="0">
                <a:solidFill>
                  <a:srgbClr val="8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>
                <a:solidFill>
                  <a:srgbClr val="800000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FC  : -3.9 </a:t>
            </a:r>
            <a:r>
              <a:rPr lang="en-US" b="1" dirty="0" err="1" smtClean="0">
                <a:solidFill>
                  <a:srgbClr val="800000"/>
                </a:solidFill>
                <a:latin typeface="Calibri"/>
                <a:cs typeface="Calibri"/>
              </a:rPr>
              <a:t>GtC</a:t>
            </a:r>
            <a:endParaRPr lang="en-US" b="1" dirty="0" smtClean="0">
              <a:solidFill>
                <a:srgbClr val="800000"/>
              </a:solidFill>
              <a:latin typeface="Calibri"/>
              <a:cs typeface="Calibri"/>
            </a:endParaRPr>
          </a:p>
          <a:p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BAU </a:t>
            </a:r>
            <a:r>
              <a:rPr lang="en-US" sz="1400" b="1" dirty="0" smtClean="0">
                <a:solidFill>
                  <a:srgbClr val="8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 smtClean="0">
                <a:solidFill>
                  <a:srgbClr val="800000"/>
                </a:solidFill>
                <a:latin typeface="Calibri"/>
                <a:ea typeface="Wingdings"/>
                <a:cs typeface="Calibri"/>
                <a:sym typeface="Wingdings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FC+: -5.4 </a:t>
            </a:r>
            <a:r>
              <a:rPr lang="en-US" b="1" dirty="0" err="1" smtClean="0">
                <a:solidFill>
                  <a:srgbClr val="800000"/>
                </a:solidFill>
                <a:latin typeface="Calibri"/>
                <a:cs typeface="Calibri"/>
              </a:rPr>
              <a:t>GtC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2423" y="5942922"/>
            <a:ext cx="6443187" cy="707886"/>
          </a:xfrm>
          <a:prstGeom prst="rect">
            <a:avLst/>
          </a:prstGeom>
          <a:solidFill>
            <a:srgbClr val="E6E8EC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Brazil needs REDD+ incentives to achieve zero net LUC emissions by 2030</a:t>
            </a:r>
            <a:endParaRPr lang="en-US" sz="20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492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U_FC_FCplus_AmazoniaBRAZILEmissions_Min_Median_Max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8" y="1783918"/>
            <a:ext cx="4479813" cy="2988000"/>
          </a:xfrm>
          <a:prstGeom prst="rect">
            <a:avLst/>
          </a:prstGeom>
        </p:spPr>
      </p:pic>
      <p:pic>
        <p:nvPicPr>
          <p:cNvPr id="6" name="Picture 5" descr="BAU_FC_FCplus_CerradoCERRADO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671" y="1783918"/>
            <a:ext cx="4479813" cy="298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6501" y="4593835"/>
            <a:ext cx="3810421" cy="83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 smtClean="0">
                <a:solidFill>
                  <a:srgbClr val="800000"/>
                </a:solidFill>
                <a:latin typeface="Calibri"/>
                <a:cs typeface="Calibri"/>
              </a:rPr>
              <a:t>Amazônia</a:t>
            </a:r>
            <a:endParaRPr lang="en-US" sz="2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21602" y="4593835"/>
            <a:ext cx="3810421" cy="83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Cerrado</a:t>
            </a:r>
            <a:endParaRPr lang="en-US" sz="2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461846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mtClean="0">
                <a:solidFill>
                  <a:srgbClr val="800000"/>
                </a:solidFill>
                <a:cs typeface="Calibri"/>
              </a:rPr>
              <a:t>Projected LUC emissions in Brazil (MtCO</a:t>
            </a:r>
            <a:r>
              <a:rPr lang="en-US" sz="3200" b="1" baseline="-25000" smtClean="0">
                <a:solidFill>
                  <a:srgbClr val="800000"/>
                </a:solidFill>
                <a:cs typeface="Calibri"/>
              </a:rPr>
              <a:t>2</a:t>
            </a:r>
            <a:r>
              <a:rPr lang="en-US" sz="3200" b="1" smtClean="0">
                <a:solidFill>
                  <a:srgbClr val="800000"/>
                </a:solidFill>
                <a:cs typeface="Calibri"/>
              </a:rPr>
              <a:t>eq/year) </a:t>
            </a:r>
            <a:endParaRPr lang="en-US" sz="3200" b="1" dirty="0">
              <a:solidFill>
                <a:srgbClr val="800000"/>
              </a:solidFill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2653" y="5942922"/>
            <a:ext cx="6962958" cy="707886"/>
          </a:xfrm>
          <a:prstGeom prst="rect">
            <a:avLst/>
          </a:prstGeom>
          <a:solidFill>
            <a:srgbClr val="E6E8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REDD+ incentives are more relevant in Amazonia than in </a:t>
            </a:r>
            <a:r>
              <a:rPr lang="en-US" sz="2000" dirty="0" err="1" smtClean="0">
                <a:solidFill>
                  <a:srgbClr val="800000"/>
                </a:solidFill>
                <a:latin typeface="Calibri"/>
                <a:cs typeface="Calibri"/>
              </a:rPr>
              <a:t>Cerrado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  Amazonia becomes a net sink with REDD+</a:t>
            </a:r>
            <a:endParaRPr lang="en-US" sz="20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032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6169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Total LUC Emissions in Brazil 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Brazil2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" b="-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69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805"/>
            <a:ext cx="8229600" cy="153139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FC deforestation emissions decrease </a:t>
            </a:r>
            <a:br>
              <a:rPr lang="en-US" sz="3200" b="1" dirty="0" smtClean="0"/>
            </a:br>
            <a:r>
              <a:rPr lang="en-US" sz="3200" b="1" dirty="0" smtClean="0"/>
              <a:t>(2010 to 2050)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324297"/>
              </p:ext>
            </p:extLst>
          </p:nvPr>
        </p:nvGraphicFramePr>
        <p:xfrm>
          <a:off x="622362" y="2527675"/>
          <a:ext cx="8064438" cy="317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938"/>
                <a:gridCol w="1454054"/>
                <a:gridCol w="659776"/>
                <a:gridCol w="1568334"/>
                <a:gridCol w="657006"/>
                <a:gridCol w="1502255"/>
                <a:gridCol w="774075"/>
              </a:tblGrid>
              <a:tr h="50939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Transitions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Calibri"/>
                          <a:cs typeface="Calibri"/>
                        </a:rPr>
                        <a:t>Brazil</a:t>
                      </a:r>
                      <a:endParaRPr lang="en-US" sz="22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Calibri"/>
                          <a:cs typeface="Calibri"/>
                        </a:rPr>
                        <a:t>Amazônia</a:t>
                      </a:r>
                      <a:endParaRPr lang="en-US" sz="22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Calibri"/>
                          <a:cs typeface="Calibri"/>
                        </a:rPr>
                        <a:t>Cerrado</a:t>
                      </a:r>
                      <a:endParaRPr lang="en-US" sz="22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792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MtCO</a:t>
                      </a:r>
                      <a:r>
                        <a:rPr lang="en-US" sz="1800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eq/ year</a:t>
                      </a:r>
                      <a:endParaRPr lang="en-US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lang="en-US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MtCO</a:t>
                      </a:r>
                      <a:r>
                        <a:rPr lang="en-US" sz="1800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eq/ year</a:t>
                      </a:r>
                      <a:endParaRPr lang="en-US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lang="en-US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MtCO</a:t>
                      </a:r>
                      <a:r>
                        <a:rPr lang="en-US" sz="1800" baseline="-250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eq/year</a:t>
                      </a:r>
                      <a:endParaRPr lang="en-US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lang="en-US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0939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/>
                          <a:cs typeface="Calibri"/>
                        </a:rPr>
                        <a:t>PriFor</a:t>
                      </a:r>
                      <a:r>
                        <a:rPr lang="en-US" b="1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baseline="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r>
                        <a:rPr lang="en-US" b="1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baseline="0" dirty="0" err="1" smtClean="0">
                          <a:latin typeface="Calibri"/>
                          <a:cs typeface="Calibri"/>
                        </a:rPr>
                        <a:t>CrpLnd</a:t>
                      </a:r>
                      <a:endParaRPr lang="en-US" b="1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184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18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45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6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128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52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0939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/>
                          <a:cs typeface="Calibri"/>
                        </a:rPr>
                        <a:t>PriFor</a:t>
                      </a:r>
                      <a:r>
                        <a:rPr lang="en-US" b="1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baseline="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</a:p>
                    <a:p>
                      <a:r>
                        <a:rPr lang="en-US" b="1" dirty="0" err="1" smtClean="0">
                          <a:latin typeface="Calibri"/>
                          <a:cs typeface="Calibri"/>
                        </a:rPr>
                        <a:t>GrsLnd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855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82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713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94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120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48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0939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/>
                          <a:cs typeface="Calibri"/>
                        </a:rPr>
                        <a:t>Total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1038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100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758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100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248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/>
                          <a:cs typeface="Calibri"/>
                        </a:rPr>
                        <a:t>100</a:t>
                      </a:r>
                      <a:endParaRPr lang="en-US" b="1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74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C3_ForReg_BRCOD_203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2" y="1650114"/>
            <a:ext cx="4500000" cy="4500000"/>
          </a:xfrm>
          <a:prstGeom prst="rect">
            <a:avLst/>
          </a:prstGeom>
        </p:spPr>
      </p:pic>
      <p:pic>
        <p:nvPicPr>
          <p:cNvPr id="8" name="Picture 7" descr="LC3_ForReg_BRCOD_203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516" y="1650114"/>
            <a:ext cx="4500000" cy="4500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0973" y="1253008"/>
            <a:ext cx="4225474" cy="723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Forest Code</a:t>
            </a:r>
            <a:endParaRPr lang="en-US" sz="2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30573" y="1293912"/>
            <a:ext cx="4225474" cy="723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  FC+ (</a:t>
            </a:r>
            <a:r>
              <a:rPr lang="en-US" sz="2400" dirty="0">
                <a:solidFill>
                  <a:srgbClr val="800000"/>
                </a:solidFill>
                <a:latin typeface="Calibri"/>
                <a:cs typeface="Calibri"/>
              </a:rPr>
              <a:t>F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orest code &amp; REDD+)</a:t>
            </a:r>
            <a:endParaRPr lang="en-US" sz="2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1760" y="1966961"/>
            <a:ext cx="90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9.3Mha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6274" y="1976822"/>
            <a:ext cx="109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30.8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762" y="2901550"/>
            <a:ext cx="95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6.8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0392" y="3086216"/>
            <a:ext cx="78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alibri"/>
              </a:rPr>
              <a:t>0</a:t>
            </a:r>
            <a:r>
              <a:rPr lang="en-US" dirty="0" smtClean="0">
                <a:solidFill>
                  <a:srgbClr val="80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6541" y="3978979"/>
            <a:ext cx="95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1.5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2650" y="4949820"/>
            <a:ext cx="78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0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1588" y="2898276"/>
            <a:ext cx="107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15.9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0640" y="3086216"/>
            <a:ext cx="95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4.1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79776" y="3978979"/>
            <a:ext cx="95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4.5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10891" y="4949820"/>
            <a:ext cx="78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alibri"/>
              </a:rPr>
              <a:t>5</a:t>
            </a:r>
            <a:r>
              <a:rPr lang="en-US" dirty="0" smtClean="0">
                <a:solidFill>
                  <a:srgbClr val="80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89243" y="5617982"/>
            <a:ext cx="95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1.5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5905" y="5617982"/>
            <a:ext cx="93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   1 </a:t>
            </a:r>
            <a:r>
              <a:rPr lang="en-US" dirty="0" err="1" smtClean="0">
                <a:solidFill>
                  <a:srgbClr val="800000"/>
                </a:solidFill>
                <a:latin typeface="Calibri"/>
              </a:rPr>
              <a:t>Mha</a:t>
            </a:r>
            <a:endParaRPr lang="en-US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0077" y="6150114"/>
            <a:ext cx="5421923" cy="707886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Reduction in </a:t>
            </a:r>
            <a:r>
              <a:rPr lang="en-US" sz="2000" dirty="0">
                <a:solidFill>
                  <a:srgbClr val="800000"/>
                </a:solidFill>
                <a:latin typeface="Calibri"/>
                <a:cs typeface="Calibri"/>
              </a:rPr>
              <a:t>c</a:t>
            </a:r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ropland area with REDD+: 4%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Calibri"/>
                <a:cs typeface="Calibri"/>
              </a:rPr>
              <a:t>Reduction in bovine numbers with REDD+: 2.5%  </a:t>
            </a:r>
            <a:endParaRPr lang="en-US" sz="20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3282" y="303312"/>
            <a:ext cx="902123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Forest Regrowth in 2030 (100%CRA)</a:t>
            </a:r>
            <a:endParaRPr lang="en-US" sz="32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098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154" y="303312"/>
            <a:ext cx="931984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cs typeface="Calibri"/>
              </a:rPr>
              <a:t>Projected i</a:t>
            </a:r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mpact of forest </a:t>
            </a:r>
            <a:r>
              <a:rPr lang="en-US" sz="3200" b="1" dirty="0">
                <a:solidFill>
                  <a:srgbClr val="800000"/>
                </a:solidFill>
                <a:cs typeface="Calibri"/>
              </a:rPr>
              <a:t>r</a:t>
            </a:r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egrowth in LUC </a:t>
            </a:r>
            <a:r>
              <a:rPr lang="en-US" sz="3200" b="1" dirty="0" smtClean="0">
                <a:solidFill>
                  <a:srgbClr val="800000"/>
                </a:solidFill>
                <a:cs typeface="Calibri"/>
              </a:rPr>
              <a:t>emissions in </a:t>
            </a:r>
            <a:r>
              <a:rPr lang="en-US" sz="3200" b="1" dirty="0" smtClean="0">
                <a:solidFill>
                  <a:srgbClr val="800000"/>
                </a:solidFill>
                <a:latin typeface="Calibri"/>
                <a:cs typeface="Calibri"/>
              </a:rPr>
              <a:t>2030 (with 100%CRA)</a:t>
            </a:r>
            <a:endParaRPr lang="en-US" sz="32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7" name="Picture 6" descr="LC3_ForReg_BRCOD_2030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2" y="1782808"/>
            <a:ext cx="4500000" cy="4500000"/>
          </a:xfrm>
          <a:prstGeom prst="rect">
            <a:avLst/>
          </a:prstGeom>
        </p:spPr>
      </p:pic>
      <p:pic>
        <p:nvPicPr>
          <p:cNvPr id="8" name="Picture 7" descr="LC3_ForReg_BRCOD_2030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516" y="1782804"/>
            <a:ext cx="4500000" cy="450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6759" y="1966961"/>
            <a:ext cx="173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</a:rPr>
              <a:t>-92 MtCO</a:t>
            </a:r>
            <a:r>
              <a:rPr lang="en-US" b="1" baseline="-25000" dirty="0" smtClean="0">
                <a:solidFill>
                  <a:srgbClr val="800000"/>
                </a:solidFill>
                <a:latin typeface="Calibri"/>
              </a:rPr>
              <a:t>2</a:t>
            </a:r>
            <a:r>
              <a:rPr lang="en-US" b="1" dirty="0" smtClean="0">
                <a:solidFill>
                  <a:srgbClr val="800000"/>
                </a:solidFill>
                <a:latin typeface="Calibri"/>
              </a:rPr>
              <a:t>eq/</a:t>
            </a:r>
            <a:r>
              <a:rPr lang="en-US" b="1" dirty="0" err="1" smtClean="0">
                <a:solidFill>
                  <a:srgbClr val="800000"/>
                </a:solidFill>
                <a:latin typeface="Calibri"/>
              </a:rPr>
              <a:t>yr</a:t>
            </a:r>
            <a:endParaRPr lang="en-US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5203" y="1976822"/>
            <a:ext cx="185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</a:rPr>
              <a:t>-505 MtCO</a:t>
            </a:r>
            <a:r>
              <a:rPr lang="en-US" b="1" baseline="-25000" dirty="0" smtClean="0">
                <a:solidFill>
                  <a:srgbClr val="800000"/>
                </a:solidFill>
                <a:latin typeface="Calibri"/>
              </a:rPr>
              <a:t>2</a:t>
            </a:r>
            <a:r>
              <a:rPr lang="en-US" b="1" dirty="0" smtClean="0">
                <a:solidFill>
                  <a:srgbClr val="800000"/>
                </a:solidFill>
                <a:latin typeface="Calibri"/>
              </a:rPr>
              <a:t>eq/</a:t>
            </a:r>
            <a:r>
              <a:rPr lang="en-US" b="1" dirty="0" err="1" smtClean="0">
                <a:solidFill>
                  <a:srgbClr val="800000"/>
                </a:solidFill>
                <a:latin typeface="Calibri"/>
              </a:rPr>
              <a:t>yr</a:t>
            </a:r>
            <a:endParaRPr lang="en-US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980" y="2916939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</a:rPr>
              <a:t>-68 MtCO</a:t>
            </a:r>
            <a:r>
              <a:rPr lang="en-US" b="1" baseline="-25000" dirty="0" smtClean="0">
                <a:solidFill>
                  <a:srgbClr val="800000"/>
                </a:solidFill>
                <a:latin typeface="Calibri"/>
              </a:rPr>
              <a:t>2</a:t>
            </a:r>
            <a:r>
              <a:rPr lang="en-US" b="1" dirty="0" smtClean="0">
                <a:solidFill>
                  <a:srgbClr val="800000"/>
                </a:solidFill>
                <a:latin typeface="Calibri"/>
              </a:rPr>
              <a:t>eq/</a:t>
            </a:r>
            <a:r>
              <a:rPr lang="en-US" b="1" dirty="0" err="1" smtClean="0">
                <a:solidFill>
                  <a:srgbClr val="800000"/>
                </a:solidFill>
                <a:latin typeface="Calibri"/>
              </a:rPr>
              <a:t>yr</a:t>
            </a:r>
            <a:endParaRPr lang="en-US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8705" y="409506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</a:rPr>
              <a:t>-31 MtCO</a:t>
            </a:r>
            <a:r>
              <a:rPr lang="en-US" b="1" baseline="-25000" dirty="0" smtClean="0">
                <a:solidFill>
                  <a:srgbClr val="800000"/>
                </a:solidFill>
                <a:latin typeface="Calibri"/>
              </a:rPr>
              <a:t>2</a:t>
            </a:r>
            <a:r>
              <a:rPr lang="en-US" b="1" dirty="0" smtClean="0">
                <a:solidFill>
                  <a:srgbClr val="800000"/>
                </a:solidFill>
                <a:latin typeface="Calibri"/>
              </a:rPr>
              <a:t>eq/</a:t>
            </a:r>
            <a:r>
              <a:rPr lang="en-US" b="1" dirty="0" err="1" smtClean="0">
                <a:solidFill>
                  <a:srgbClr val="800000"/>
                </a:solidFill>
                <a:latin typeface="Calibri"/>
              </a:rPr>
              <a:t>yr</a:t>
            </a:r>
            <a:endParaRPr lang="en-US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7998" y="2916939"/>
            <a:ext cx="182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</a:rPr>
              <a:t>-291 MtCO</a:t>
            </a:r>
            <a:r>
              <a:rPr lang="en-US" b="1" baseline="-25000" dirty="0" smtClean="0">
                <a:solidFill>
                  <a:srgbClr val="800000"/>
                </a:solidFill>
                <a:latin typeface="Calibri"/>
              </a:rPr>
              <a:t>2</a:t>
            </a:r>
            <a:r>
              <a:rPr lang="en-US" b="1" dirty="0" smtClean="0">
                <a:solidFill>
                  <a:srgbClr val="800000"/>
                </a:solidFill>
                <a:latin typeface="Calibri"/>
              </a:rPr>
              <a:t>eq/</a:t>
            </a:r>
            <a:r>
              <a:rPr lang="en-US" b="1" dirty="0" err="1" smtClean="0">
                <a:solidFill>
                  <a:srgbClr val="800000"/>
                </a:solidFill>
                <a:latin typeface="Calibri"/>
              </a:rPr>
              <a:t>yr</a:t>
            </a:r>
            <a:endParaRPr lang="en-US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5203" y="409506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</a:rPr>
              <a:t>-47 MtCO</a:t>
            </a:r>
            <a:r>
              <a:rPr lang="en-US" b="1" baseline="-25000" dirty="0" smtClean="0">
                <a:solidFill>
                  <a:srgbClr val="800000"/>
                </a:solidFill>
                <a:latin typeface="Calibri"/>
              </a:rPr>
              <a:t>2</a:t>
            </a:r>
            <a:r>
              <a:rPr lang="en-US" b="1" dirty="0" smtClean="0">
                <a:solidFill>
                  <a:srgbClr val="800000"/>
                </a:solidFill>
                <a:latin typeface="Calibri"/>
              </a:rPr>
              <a:t>eq/</a:t>
            </a:r>
            <a:r>
              <a:rPr lang="en-US" b="1" dirty="0" err="1" smtClean="0">
                <a:solidFill>
                  <a:srgbClr val="800000"/>
                </a:solidFill>
                <a:latin typeface="Calibri"/>
              </a:rPr>
              <a:t>yr</a:t>
            </a:r>
            <a:endParaRPr lang="en-US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9845" y="6207942"/>
            <a:ext cx="5724769" cy="461665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Increase in C capture with REDD+: 450%</a:t>
            </a:r>
            <a:endParaRPr lang="en-US" sz="2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0973" y="1253008"/>
            <a:ext cx="4225474" cy="723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Forest Code</a:t>
            </a:r>
            <a:endParaRPr lang="en-US" sz="2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30573" y="1293912"/>
            <a:ext cx="4225474" cy="723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  FC+ (</a:t>
            </a:r>
            <a:r>
              <a:rPr lang="en-US" sz="2400" dirty="0">
                <a:solidFill>
                  <a:srgbClr val="800000"/>
                </a:solidFill>
                <a:latin typeface="Calibri"/>
                <a:cs typeface="Calibri"/>
              </a:rPr>
              <a:t>F</a:t>
            </a:r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orest code &amp; REDD+)</a:t>
            </a:r>
            <a:endParaRPr lang="en-US" sz="2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90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5477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cs typeface="Calibri"/>
              </a:rPr>
              <a:t>Projected Brazilian LUC emissions in Forest code scenario</a:t>
            </a:r>
            <a:br>
              <a:rPr lang="en-US" sz="3200" b="1" dirty="0" smtClean="0">
                <a:solidFill>
                  <a:srgbClr val="800000"/>
                </a:solidFill>
                <a:cs typeface="Calibri"/>
              </a:rPr>
            </a:br>
            <a:r>
              <a:rPr lang="en-US" sz="3200" b="1" dirty="0" smtClean="0">
                <a:solidFill>
                  <a:srgbClr val="800000"/>
                </a:solidFill>
                <a:cs typeface="Calibri"/>
              </a:rPr>
              <a:t>for different levels of reserve quota usage (CRA)</a:t>
            </a:r>
            <a:endParaRPr lang="en-US" sz="3200" b="1" dirty="0">
              <a:solidFill>
                <a:srgbClr val="800000"/>
              </a:solidFill>
              <a:cs typeface="Calibri"/>
            </a:endParaRPr>
          </a:p>
        </p:txBody>
      </p:sp>
      <p:pic>
        <p:nvPicPr>
          <p:cNvPr id="4" name="Content Placeholder 3" descr="COR_High_TotalLUC_BRAZIL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1" b="-2731"/>
          <a:stretch>
            <a:fillRect/>
          </a:stretch>
        </p:blipFill>
        <p:spPr>
          <a:xfrm>
            <a:off x="457200" y="1436077"/>
            <a:ext cx="8229600" cy="4738077"/>
          </a:xfrm>
        </p:spPr>
      </p:pic>
      <p:sp>
        <p:nvSpPr>
          <p:cNvPr id="5" name="TextBox 4"/>
          <p:cNvSpPr txBox="1"/>
          <p:nvPr/>
        </p:nvSpPr>
        <p:spPr>
          <a:xfrm>
            <a:off x="195385" y="6301154"/>
            <a:ext cx="8880229" cy="461665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Less CRA, more deforestation, more afforestation, more net emissions</a:t>
            </a:r>
            <a:endParaRPr lang="en-US" sz="2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69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800000"/>
                </a:solidFill>
              </a:rPr>
              <a:t>Total Global </a:t>
            </a:r>
            <a:r>
              <a:rPr lang="en-US" sz="3200" dirty="0" smtClean="0">
                <a:solidFill>
                  <a:srgbClr val="800000"/>
                </a:solidFill>
              </a:rPr>
              <a:t>Emissions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0013" y="5853101"/>
            <a:ext cx="8329987" cy="923730"/>
          </a:xfrm>
          <a:solidFill>
            <a:srgbClr val="E6E8EC"/>
          </a:solidFill>
        </p:spPr>
        <p:txBody>
          <a:bodyPr>
            <a:noAutofit/>
          </a:bodyPr>
          <a:lstStyle/>
          <a:p>
            <a:pPr>
              <a:lnSpc>
                <a:spcPts val="3180"/>
              </a:lnSpc>
              <a:spcBef>
                <a:spcPts val="1224"/>
              </a:spcBef>
            </a:pPr>
            <a:r>
              <a:rPr lang="en-GB" altLang="en-US" sz="2200" dirty="0">
                <a:solidFill>
                  <a:srgbClr val="800000"/>
                </a:solidFill>
                <a:ea typeface="ＭＳ Ｐゴシック" pitchFamily="34" charset="-128"/>
              </a:rPr>
              <a:t>Total global emissions: </a:t>
            </a:r>
            <a:r>
              <a:rPr lang="en-GB" altLang="en-US" sz="2200" dirty="0" smtClean="0">
                <a:solidFill>
                  <a:srgbClr val="800000"/>
                </a:solidFill>
                <a:ea typeface="ＭＳ Ｐゴシック" pitchFamily="34" charset="-128"/>
              </a:rPr>
              <a:t>39.4 ± 3.4 GtCO</a:t>
            </a:r>
            <a:r>
              <a:rPr lang="en-GB" altLang="en-US" sz="2200" baseline="-25000" dirty="0" smtClean="0">
                <a:solidFill>
                  <a:srgbClr val="800000"/>
                </a:solidFill>
                <a:ea typeface="ＭＳ Ｐゴシック" pitchFamily="34" charset="-128"/>
              </a:rPr>
              <a:t>2</a:t>
            </a:r>
            <a:r>
              <a:rPr lang="en-GB" altLang="en-US" sz="2200" dirty="0" smtClean="0">
                <a:solidFill>
                  <a:srgbClr val="800000"/>
                </a:solidFill>
                <a:ea typeface="ＭＳ Ｐゴシック" pitchFamily="34" charset="-128"/>
              </a:rPr>
              <a:t> </a:t>
            </a:r>
            <a:r>
              <a:rPr lang="en-GB" altLang="en-US" sz="2200" dirty="0">
                <a:solidFill>
                  <a:srgbClr val="800000"/>
                </a:solidFill>
                <a:ea typeface="ＭＳ Ｐゴシック" pitchFamily="34" charset="-128"/>
              </a:rPr>
              <a:t>in </a:t>
            </a:r>
            <a:r>
              <a:rPr lang="en-GB" altLang="en-US" sz="2200" dirty="0" smtClean="0">
                <a:solidFill>
                  <a:srgbClr val="800000"/>
                </a:solidFill>
                <a:ea typeface="ＭＳ Ｐゴシック" pitchFamily="34" charset="-128"/>
              </a:rPr>
              <a:t>2013, 42% </a:t>
            </a:r>
            <a:r>
              <a:rPr lang="en-GB" altLang="en-US" sz="2200" dirty="0">
                <a:solidFill>
                  <a:srgbClr val="800000"/>
                </a:solidFill>
                <a:ea typeface="ＭＳ Ｐゴシック" pitchFamily="34" charset="-128"/>
              </a:rPr>
              <a:t>over </a:t>
            </a:r>
            <a:r>
              <a:rPr lang="en-GB" altLang="en-US" sz="2200" dirty="0" smtClean="0">
                <a:solidFill>
                  <a:srgbClr val="800000"/>
                </a:solidFill>
                <a:ea typeface="ＭＳ Ｐゴシック" pitchFamily="34" charset="-128"/>
              </a:rPr>
              <a:t>1990</a:t>
            </a:r>
            <a:br>
              <a:rPr lang="en-GB" altLang="en-US" sz="2200" dirty="0" smtClean="0">
                <a:solidFill>
                  <a:srgbClr val="800000"/>
                </a:solidFill>
                <a:ea typeface="ＭＳ Ｐゴシック" pitchFamily="34" charset="-128"/>
              </a:rPr>
            </a:br>
            <a:r>
              <a:rPr lang="en-GB" altLang="en-US" sz="2200" dirty="0">
                <a:solidFill>
                  <a:srgbClr val="800000"/>
                </a:solidFill>
                <a:ea typeface="ＭＳ Ｐゴシック" pitchFamily="34" charset="-128"/>
              </a:rPr>
              <a:t>L</a:t>
            </a:r>
            <a:r>
              <a:rPr lang="en-GB" altLang="en-US" sz="2200" dirty="0" smtClean="0">
                <a:solidFill>
                  <a:srgbClr val="800000"/>
                </a:solidFill>
                <a:ea typeface="ＭＳ Ｐゴシック" pitchFamily="34" charset="-128"/>
              </a:rPr>
              <a:t>and</a:t>
            </a:r>
            <a:r>
              <a:rPr lang="en-GB" altLang="en-US" sz="2200" dirty="0">
                <a:solidFill>
                  <a:srgbClr val="800000"/>
                </a:solidFill>
                <a:ea typeface="ＭＳ Ｐゴシック" pitchFamily="34" charset="-128"/>
              </a:rPr>
              <a:t>-use change: </a:t>
            </a:r>
            <a:r>
              <a:rPr lang="en-GB" altLang="en-US" sz="2200" dirty="0" smtClean="0">
                <a:solidFill>
                  <a:srgbClr val="800000"/>
                </a:solidFill>
                <a:ea typeface="ＭＳ Ｐゴシック" pitchFamily="34" charset="-128"/>
              </a:rPr>
              <a:t>36% </a:t>
            </a:r>
            <a:r>
              <a:rPr lang="en-GB" altLang="en-US" sz="2200" dirty="0">
                <a:solidFill>
                  <a:srgbClr val="800000"/>
                </a:solidFill>
                <a:ea typeface="ＭＳ Ｐゴシック" pitchFamily="34" charset="-128"/>
              </a:rPr>
              <a:t>in 1960, </a:t>
            </a:r>
            <a:r>
              <a:rPr lang="en-GB" altLang="en-US" sz="2200" dirty="0" smtClean="0">
                <a:solidFill>
                  <a:srgbClr val="800000"/>
                </a:solidFill>
                <a:ea typeface="ＭＳ Ｐゴシック" pitchFamily="34" charset="-128"/>
              </a:rPr>
              <a:t>19% </a:t>
            </a:r>
            <a:r>
              <a:rPr lang="en-GB" altLang="en-US" sz="2200" dirty="0">
                <a:solidFill>
                  <a:srgbClr val="800000"/>
                </a:solidFill>
                <a:ea typeface="ＭＳ Ｐゴシック" pitchFamily="34" charset="-128"/>
              </a:rPr>
              <a:t>in 1990, 8% in </a:t>
            </a:r>
            <a:r>
              <a:rPr lang="en-GB" altLang="en-US" sz="2200" dirty="0" smtClean="0">
                <a:solidFill>
                  <a:srgbClr val="800000"/>
                </a:solidFill>
                <a:ea typeface="ＭＳ Ｐゴシック" pitchFamily="34" charset="-128"/>
              </a:rPr>
              <a:t>2013</a:t>
            </a:r>
            <a:endParaRPr lang="en-GB" altLang="en-US" sz="2200" dirty="0">
              <a:solidFill>
                <a:srgbClr val="800000"/>
              </a:solidFill>
              <a:ea typeface="ＭＳ Ｐゴシック" pitchFamily="34" charset="-128"/>
            </a:endParaRPr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3904" y="1743869"/>
            <a:ext cx="2063304" cy="13420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3904" y="3453041"/>
            <a:ext cx="2073721" cy="134554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52" r="-11652"/>
          <a:stretch/>
        </p:blipFill>
        <p:spPr>
          <a:xfrm>
            <a:off x="-576231" y="909886"/>
            <a:ext cx="8541160" cy="4946878"/>
          </a:xfrm>
        </p:spPr>
      </p:pic>
    </p:spTree>
    <p:extLst>
      <p:ext uri="{BB962C8B-B14F-4D97-AF65-F5344CB8AC3E}">
        <p14:creationId xmlns:p14="http://schemas.microsoft.com/office/powerpoint/2010/main" val="66502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69" y="1842477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cs typeface="Calibri"/>
              </a:rPr>
              <a:t>Total LUC Emissions </a:t>
            </a:r>
            <a:r>
              <a:rPr lang="en-US" b="1" dirty="0" err="1" smtClean="0">
                <a:cs typeface="Calibri"/>
              </a:rPr>
              <a:t>Amazônia</a:t>
            </a:r>
            <a:r>
              <a:rPr lang="en-US" b="1" dirty="0" smtClean="0">
                <a:cs typeface="Calibri"/>
              </a:rPr>
              <a:t/>
            </a:r>
            <a:br>
              <a:rPr lang="en-US" b="1" dirty="0" smtClean="0">
                <a:cs typeface="Calibri"/>
              </a:rPr>
            </a:br>
            <a:r>
              <a:rPr lang="en-US" b="1" dirty="0" smtClean="0">
                <a:cs typeface="Calibri"/>
              </a:rPr>
              <a:t>%CRA within FC</a:t>
            </a:r>
            <a:endParaRPr lang="en-US" b="1" dirty="0">
              <a:cs typeface="Calibri"/>
            </a:endParaRPr>
          </a:p>
        </p:txBody>
      </p:sp>
      <p:pic>
        <p:nvPicPr>
          <p:cNvPr id="5" name="Content Placeholder 4" descr="COR_High_TotalLUC_Amazonia_1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1" b="-2731"/>
          <a:stretch>
            <a:fillRect/>
          </a:stretch>
        </p:blipFill>
        <p:spPr>
          <a:xfrm>
            <a:off x="457200" y="1424354"/>
            <a:ext cx="8229600" cy="48768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445477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800000"/>
                </a:solidFill>
                <a:cs typeface="Calibri"/>
              </a:rPr>
              <a:t>Projected LUC emissions for Amazonia in Forest code scenario for different levels of reserve quota usage (CRA)</a:t>
            </a:r>
            <a:endParaRPr lang="en-US" sz="3200" b="1" dirty="0">
              <a:solidFill>
                <a:srgbClr val="800000"/>
              </a:solidFill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385" y="6301154"/>
            <a:ext cx="8880229" cy="461665"/>
          </a:xfrm>
          <a:prstGeom prst="rect">
            <a:avLst/>
          </a:prstGeom>
          <a:solidFill>
            <a:srgbClr val="E6E8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Calibri"/>
                <a:cs typeface="Calibri"/>
              </a:rPr>
              <a:t>more CRA, less deforestation, less afforestation, smaller net emissions</a:t>
            </a:r>
            <a:endParaRPr lang="en-US" sz="24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650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634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Conclusions	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6027"/>
            <a:ext cx="8229600" cy="30275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800000"/>
                </a:solidFill>
              </a:rPr>
              <a:t>GLOBIOM-Brazil model makes consistent projects for LUC in Brazil for 2020-2050: </a:t>
            </a:r>
            <a:r>
              <a:rPr lang="en-US" dirty="0">
                <a:solidFill>
                  <a:srgbClr val="800000"/>
                </a:solidFill>
              </a:rPr>
              <a:t>m</a:t>
            </a:r>
            <a:r>
              <a:rPr lang="en-US" dirty="0" smtClean="0">
                <a:solidFill>
                  <a:srgbClr val="800000"/>
                </a:solidFill>
              </a:rPr>
              <a:t>ajor advance in science-based guidance for land use policy</a:t>
            </a:r>
            <a:endParaRPr lang="en-US" dirty="0">
              <a:solidFill>
                <a:srgbClr val="8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800000"/>
                </a:solidFill>
              </a:rPr>
              <a:t>Brazil can balance production and protection if Forest Code is enforced (including CRAs)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800000"/>
                </a:solidFill>
              </a:rPr>
              <a:t>REDD+ enables Brazil to reach negative LUC emissions </a:t>
            </a:r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9" name="Picture 8" descr="redd_pac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51229"/>
            <a:ext cx="9144000" cy="20359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7247" y="6119144"/>
            <a:ext cx="5075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Calibri"/>
              </a:rPr>
              <a:t>REDD+ Policy Assessment Center</a:t>
            </a:r>
            <a:endParaRPr lang="en-US" sz="2800" b="1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51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CP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13892</TotalTime>
  <Words>3540</Words>
  <Application>Microsoft Macintosh PowerPoint</Application>
  <PresentationFormat>On-screen Show (4:3)</PresentationFormat>
  <Paragraphs>883</Paragraphs>
  <Slides>91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93" baseType="lpstr">
      <vt:lpstr>Clarity</vt:lpstr>
      <vt:lpstr>GCP slide</vt:lpstr>
      <vt:lpstr>The road to Paris: projections of GHG emissions from land use change in Brazil </vt:lpstr>
      <vt:lpstr>GLOBIOM-Brazil team</vt:lpstr>
      <vt:lpstr>PowerPoint Presentation</vt:lpstr>
      <vt:lpstr>Fossil Fuel and Cement Emissions</vt:lpstr>
      <vt:lpstr>Alternative Ranking of Countries</vt:lpstr>
      <vt:lpstr>Global Carbon Cycle</vt:lpstr>
      <vt:lpstr>Global Carbon Budget</vt:lpstr>
      <vt:lpstr>Land-Use Change Emissions </vt:lpstr>
      <vt:lpstr>Total Global Emissions</vt:lpstr>
      <vt:lpstr>UNFCCC roadmap: Durban, Warsaw, Lima, Paris</vt:lpstr>
      <vt:lpstr>Preparing for Paris:  Broadening global climate action well beyond Kyoto</vt:lpstr>
      <vt:lpstr>Preparing for Paris:  Higher emissions = more responsibilities</vt:lpstr>
      <vt:lpstr>Regional patterns of GHG emissions are shifting along with changes in the world economy</vt:lpstr>
      <vt:lpstr>Preparing for Paris</vt:lpstr>
      <vt:lpstr>Global emission profiles by 2030 (business-as-usual)</vt:lpstr>
      <vt:lpstr>Staying below 2°C – a global mitigation scenario</vt:lpstr>
      <vt:lpstr>Trends in emissions: Europe </vt:lpstr>
      <vt:lpstr>PowerPoint Presentation</vt:lpstr>
      <vt:lpstr>Brazil’s pledge to COP-15: reducing deforestation </vt:lpstr>
      <vt:lpstr>PowerPoint Presentation</vt:lpstr>
      <vt:lpstr>Brazilian emissions (2005-2011)</vt:lpstr>
      <vt:lpstr>GHG emissions Brazil for 2020 (estimate)</vt:lpstr>
      <vt:lpstr>Land use change emissions in Brazil</vt:lpstr>
      <vt:lpstr>Trends in global food trade: 1965-2010</vt:lpstr>
      <vt:lpstr>PowerPoint Presentation</vt:lpstr>
      <vt:lpstr>Challenges in land use modelling</vt:lpstr>
      <vt:lpstr>GLOBIOM: Global Biosphere Management Model</vt:lpstr>
      <vt:lpstr>PowerPoint Presentation</vt:lpstr>
      <vt:lpstr>PowerPoint Presentation</vt:lpstr>
      <vt:lpstr>GLOBIOM – A global model with the possibility to zoom in one region</vt:lpstr>
      <vt:lpstr>Spatial resolution in GLOBIOM </vt:lpstr>
      <vt:lpstr>Spatially explicit input data in GLOBIOM</vt:lpstr>
      <vt:lpstr>Land use transitions in GLOBIOM-Brazil</vt:lpstr>
      <vt:lpstr>PowerPoint Presentation</vt:lpstr>
      <vt:lpstr>GLOBIOM projections use SSP scenarios</vt:lpstr>
      <vt:lpstr>Data for GLOBIOM: Global Livestock</vt:lpstr>
      <vt:lpstr>PowerPoint Presentation</vt:lpstr>
      <vt:lpstr>PowerPoint Presentation</vt:lpstr>
      <vt:lpstr>PowerPoint Presentation</vt:lpstr>
      <vt:lpstr>GLOBIOM-Brazil validation and projections </vt:lpstr>
      <vt:lpstr>GLOBIOM- Brazil base data  consistent land cover/land use map</vt:lpstr>
      <vt:lpstr>IBGE Vegetation Map</vt:lpstr>
      <vt:lpstr>    IBGE has defined different forest types in Brazil</vt:lpstr>
      <vt:lpstr>Correspondence between GLOBIOM, IGBP and IBGE land cover classes</vt:lpstr>
      <vt:lpstr>IBGE Vegetation Map reclassified into GLOBIOM classes</vt:lpstr>
      <vt:lpstr>Protected Areas in GLOBIOM-Brazil</vt:lpstr>
      <vt:lpstr>Cropland in GLOBIOM-Brazil: 18 crops</vt:lpstr>
      <vt:lpstr>Cropland and Pasture in GLOBIOM-Brazil (2000)</vt:lpstr>
      <vt:lpstr>GLOBIOM-Brazil Land Cover Map for 2000</vt:lpstr>
      <vt:lpstr>Transportation Costs (per product and destination)</vt:lpstr>
      <vt:lpstr>Validation: Accumulated Deforestation 2001-2010</vt:lpstr>
      <vt:lpstr>Validation: Crop Area in 2010 </vt:lpstr>
      <vt:lpstr>Validation: Crop area in 2010 IBGE/PAM x GLOBIOM-Brazil</vt:lpstr>
      <vt:lpstr>PowerPoint Presentation</vt:lpstr>
      <vt:lpstr>PowerPoint Presentation</vt:lpstr>
      <vt:lpstr>Validation: Bovine Numbers in 2010</vt:lpstr>
      <vt:lpstr>Validation: Bovine numbers in 2010</vt:lpstr>
      <vt:lpstr>Livestock numbers in 2010: IBGE/PAM x GLOBIOM-Brazil  </vt:lpstr>
      <vt:lpstr>Brazil’s new Forest Code (FC)</vt:lpstr>
      <vt:lpstr>PowerPoint Presentation</vt:lpstr>
      <vt:lpstr>MMA scenarios for LUC 2020-2030</vt:lpstr>
      <vt:lpstr>GLOBIOM-Brazil Scenarios (2020-2050)</vt:lpstr>
      <vt:lpstr>Environmental Debts and Surpluses (2010)</vt:lpstr>
      <vt:lpstr>GLOBIOM-Brazil projections for forest cover  </vt:lpstr>
      <vt:lpstr>Brazil: forest cover in BAU scenario</vt:lpstr>
      <vt:lpstr>PowerPoint Presentation</vt:lpstr>
      <vt:lpstr>PowerPoint Presentation</vt:lpstr>
      <vt:lpstr>PowerPoint Presentation</vt:lpstr>
      <vt:lpstr>GLOBIOM-Brazil: regional projections of forest cover</vt:lpstr>
      <vt:lpstr>GLOBIOM-Brazil projections for Forest Code scenario: pristine and regrown forest</vt:lpstr>
      <vt:lpstr>Projected expansion of planted forests in Brazil (Forest Code scenario)</vt:lpstr>
      <vt:lpstr>Projected expansion of croplands in Brazil (Forest Code scenario)</vt:lpstr>
      <vt:lpstr>Potential expansion of pasture in Brazil (FC scenario)</vt:lpstr>
      <vt:lpstr>Projection of Bovines in Brazil 2010-2050 (Mtlu)</vt:lpstr>
      <vt:lpstr>Projection of other natural lands (non-productive areas) in Brazil 2010-2050</vt:lpstr>
      <vt:lpstr>source: Liu et al., Nature Climate Change, 2015 </vt:lpstr>
      <vt:lpstr>PowerPoint Presentation</vt:lpstr>
      <vt:lpstr>Building an ensemble of biomass density maps</vt:lpstr>
      <vt:lpstr>Forest regrowth schedule</vt:lpstr>
      <vt:lpstr>Emissions from Amazon deforestation</vt:lpstr>
      <vt:lpstr>Brazil’s Total LUC Emissions</vt:lpstr>
      <vt:lpstr>GLOBIOM emission scenarios (same as MMA)</vt:lpstr>
      <vt:lpstr>Projected LUC emissions in Brazil (MtCO2eq/year) </vt:lpstr>
      <vt:lpstr>PowerPoint Presentation</vt:lpstr>
      <vt:lpstr>Total LUC Emissions in Brazil </vt:lpstr>
      <vt:lpstr>FC deforestation emissions decrease  (2010 to 2050)</vt:lpstr>
      <vt:lpstr>Forest Regrowth in 2030 (100%CRA)</vt:lpstr>
      <vt:lpstr>Projected impact of forest regrowth in LUC emissions in 2030 (with 100%CRA)</vt:lpstr>
      <vt:lpstr>Projected Brazilian LUC emissions in Forest code scenario for different levels of reserve quota usage (CRA)</vt:lpstr>
      <vt:lpstr>Total LUC Emissions Amazônia %CRA within FC</vt:lpstr>
      <vt:lpstr>Conclusions </vt:lpstr>
    </vt:vector>
  </TitlesOfParts>
  <Company>INPE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Globiom-brazil</dc:title>
  <dc:creator>Aline Soterroni</dc:creator>
  <cp:lastModifiedBy>Gilberto Camara</cp:lastModifiedBy>
  <cp:revision>374</cp:revision>
  <cp:lastPrinted>2015-07-03T17:47:10Z</cp:lastPrinted>
  <dcterms:created xsi:type="dcterms:W3CDTF">2015-03-13T12:57:24Z</dcterms:created>
  <dcterms:modified xsi:type="dcterms:W3CDTF">2015-07-13T01:29:48Z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7078126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