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  <p:sldMasterId id="2147487496" r:id="rId2"/>
    <p:sldMasterId id="2147488179" r:id="rId3"/>
    <p:sldMasterId id="2147488226" r:id="rId4"/>
    <p:sldMasterId id="2147488239" r:id="rId5"/>
    <p:sldMasterId id="2147488252" r:id="rId6"/>
    <p:sldMasterId id="2147488265" r:id="rId7"/>
    <p:sldMasterId id="2147488278" r:id="rId8"/>
    <p:sldMasterId id="2147488291" r:id="rId9"/>
    <p:sldMasterId id="2147488304" r:id="rId10"/>
    <p:sldMasterId id="2147488317" r:id="rId11"/>
    <p:sldMasterId id="2147488351" r:id="rId12"/>
  </p:sldMasterIdLst>
  <p:notesMasterIdLst>
    <p:notesMasterId r:id="rId45"/>
  </p:notesMasterIdLst>
  <p:handoutMasterIdLst>
    <p:handoutMasterId r:id="rId46"/>
  </p:handoutMasterIdLst>
  <p:sldIdLst>
    <p:sldId id="977" r:id="rId13"/>
    <p:sldId id="1455" r:id="rId14"/>
    <p:sldId id="1543" r:id="rId15"/>
    <p:sldId id="1471" r:id="rId16"/>
    <p:sldId id="1556" r:id="rId17"/>
    <p:sldId id="1557" r:id="rId18"/>
    <p:sldId id="1558" r:id="rId19"/>
    <p:sldId id="1559" r:id="rId20"/>
    <p:sldId id="1560" r:id="rId21"/>
    <p:sldId id="1408" r:id="rId22"/>
    <p:sldId id="1526" r:id="rId23"/>
    <p:sldId id="1528" r:id="rId24"/>
    <p:sldId id="1552" r:id="rId25"/>
    <p:sldId id="1553" r:id="rId26"/>
    <p:sldId id="1544" r:id="rId27"/>
    <p:sldId id="1554" r:id="rId28"/>
    <p:sldId id="1555" r:id="rId29"/>
    <p:sldId id="1548" r:id="rId30"/>
    <p:sldId id="1549" r:id="rId31"/>
    <p:sldId id="1551" r:id="rId32"/>
    <p:sldId id="1525" r:id="rId33"/>
    <p:sldId id="1512" r:id="rId34"/>
    <p:sldId id="1508" r:id="rId35"/>
    <p:sldId id="1532" r:id="rId36"/>
    <p:sldId id="1509" r:id="rId37"/>
    <p:sldId id="1537" r:id="rId38"/>
    <p:sldId id="1534" r:id="rId39"/>
    <p:sldId id="1535" r:id="rId40"/>
    <p:sldId id="1536" r:id="rId41"/>
    <p:sldId id="1520" r:id="rId42"/>
    <p:sldId id="1521" r:id="rId43"/>
    <p:sldId id="1522" r:id="rId44"/>
  </p:sldIdLst>
  <p:sldSz cx="9144000" cy="6858000" type="screen4x3"/>
  <p:notesSz cx="6858000" cy="9080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6F1"/>
    <a:srgbClr val="F2ECFF"/>
    <a:srgbClr val="009701"/>
    <a:srgbClr val="DDE1FF"/>
    <a:srgbClr val="F7EFFF"/>
    <a:srgbClr val="B8DBFB"/>
    <a:srgbClr val="B8E0F7"/>
    <a:srgbClr val="B7D4F7"/>
    <a:srgbClr val="B1DDF1"/>
    <a:srgbClr val="AB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472" y="-112"/>
      </p:cViewPr>
      <p:guideLst>
        <p:guide orient="horz" pos="2161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6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4A435A-F653-494A-A61A-3AD2BB7010F8}" type="slidenum">
              <a:rPr lang="pt-BR">
                <a:latin typeface="Calibri"/>
              </a:rPr>
              <a:pPr/>
              <a:t>‹#›</a:t>
            </a:fld>
            <a:endParaRPr lang="pt-B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9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ACE6FE95-4C99-1245-BD33-F19C3AA9CDCC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336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F7D831A3-183B-754F-96D0-CF1EC8261301}" type="slidenum">
              <a:rPr lang="pt-BR">
                <a:latin typeface="Calibri"/>
              </a:rPr>
              <a:pPr/>
              <a:t>1</a:t>
            </a:fld>
            <a:endParaRPr lang="pt-BR" dirty="0">
              <a:latin typeface="Calibri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Uma</a:t>
            </a:r>
            <a:r>
              <a:rPr lang="fr-FR" dirty="0" smtClean="0"/>
              <a:t> outra </a:t>
            </a:r>
            <a:r>
              <a:rPr lang="fr-FR" dirty="0" err="1" smtClean="0"/>
              <a:t>evluçao</a:t>
            </a:r>
            <a:r>
              <a:rPr lang="fr-FR" dirty="0" smtClean="0"/>
              <a:t> </a:t>
            </a:r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pastagems</a:t>
            </a:r>
            <a:r>
              <a:rPr lang="fr-FR" dirty="0" smtClean="0"/>
              <a:t> e </a:t>
            </a:r>
            <a:r>
              <a:rPr lang="fr-FR" dirty="0" err="1" smtClean="0"/>
              <a:t>reflorestamento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DBE7C-17C1-4930-904E-9B97B283A2A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65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defRPr/>
            </a:pPr>
            <a:fld id="{085D1772-20A6-D745-9266-E6C14702FBAE}" type="slidenum">
              <a:rPr lang="pt-BR" sz="1200"/>
              <a:pPr eaLnBrk="1" hangingPunct="1">
                <a:defRPr/>
              </a:pPr>
              <a:t>5</a:t>
            </a:fld>
            <a:endParaRPr lang="pt-B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/>
              <a:t>Este slide mostra o impacto da cobertura de nuvens sobre a analise de imagens. Esta é uma região do Pará, onde todas as imagens durante o ano de 2002 tem cobertura de nuvens. Para reduzir este impacto, o INPE analisa varias imagens para uma mesma regiao.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3E43A0-0B73-A74D-B919-B5C9226B3912}" type="slidenum">
              <a:rPr lang="en-US"/>
              <a:pPr/>
              <a:t>14</a:t>
            </a:fld>
            <a:endParaRPr lang="en-US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88975"/>
            <a:ext cx="4540250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12378"/>
            <a:ext cx="5486681" cy="40859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BDC091-D2A9-AB42-BAEF-C68227716398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88975"/>
            <a:ext cx="4540250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12378"/>
            <a:ext cx="5486681" cy="40859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BC1513-9A07-4442-859E-88BF965913EA}" type="slidenum">
              <a:rPr lang="en-US"/>
              <a:pPr/>
              <a:t>17</a:t>
            </a:fld>
            <a:endParaRPr lang="en-US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88975"/>
            <a:ext cx="4540250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12378"/>
            <a:ext cx="5486681" cy="40859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D684DA-D97D-C745-93C9-894E0D261C4A}" type="slidenum">
              <a:rPr lang="en-US"/>
              <a:pPr/>
              <a:t>24</a:t>
            </a:fld>
            <a:endParaRPr lang="en-US"/>
          </a:p>
        </p:txBody>
      </p:sp>
      <p:sp>
        <p:nvSpPr>
          <p:cNvPr id="45057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7567" y="4237854"/>
            <a:ext cx="5486681" cy="4156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9pPr>
          </a:lstStyle>
          <a:p>
            <a:pPr>
              <a:spcBef>
                <a:spcPts val="404"/>
              </a:spcBef>
            </a:pPr>
            <a:endParaRPr lang="en-US">
              <a:cs typeface="DejaVu Sans" charset="0"/>
            </a:endParaRPr>
          </a:p>
        </p:txBody>
      </p:sp>
      <p:sp>
        <p:nvSpPr>
          <p:cNvPr id="45058" name="Text Box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60463" y="688975"/>
            <a:ext cx="4540250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398184" y="8511537"/>
            <a:ext cx="2598364" cy="3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8BBC68-E3E3-534C-AEC1-885308FA5F5D}" type="slidenum">
              <a:rPr lang="en-US"/>
              <a:pPr/>
              <a:t>25</a:t>
            </a:fld>
            <a:endParaRPr lang="en-US"/>
          </a:p>
        </p:txBody>
      </p:sp>
      <p:sp>
        <p:nvSpPr>
          <p:cNvPr id="43009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7567" y="4237854"/>
            <a:ext cx="5486681" cy="4156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9pPr>
          </a:lstStyle>
          <a:p>
            <a:pPr>
              <a:spcBef>
                <a:spcPts val="404"/>
              </a:spcBef>
            </a:pPr>
            <a:endParaRPr lang="en-US">
              <a:cs typeface="DejaVu Sans" charset="0"/>
            </a:endParaRPr>
          </a:p>
        </p:txBody>
      </p:sp>
      <p:sp>
        <p:nvSpPr>
          <p:cNvPr id="43010" name="Text Box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60463" y="688975"/>
            <a:ext cx="4540250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398184" y="8511537"/>
            <a:ext cx="2598364" cy="3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7A5725-D90D-4947-9C2F-75A4D67B5270}" type="slidenum">
              <a:rPr lang="en-US"/>
              <a:pPr/>
              <a:t>26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90563"/>
            <a:ext cx="4538663" cy="3403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13069"/>
            <a:ext cx="5486976" cy="40865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D46AAE9D-4A2E-F346-8F9E-BC013F7F450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4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5355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463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985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477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843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365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1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19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717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363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3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944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72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63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734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979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99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961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307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506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375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2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195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713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213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909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206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503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137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73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629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496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8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4169208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148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91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918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279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2CF2D-3370-7644-A1C0-CA4D6D6DC0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681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3A51C-F679-D849-BA54-5E70EC9828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05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AA889-2B47-714E-9BF6-BBBEDB13DF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756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45B70-DD24-7444-8301-6971E307DE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132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FFA5C-D0E4-BD45-B25B-5B9DC3AAB2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916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C142D-4855-F14E-8BDA-AE96573706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7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Calibri"/>
              </a:defRPr>
            </a:lvl1pPr>
          </a:lstStyle>
          <a:p>
            <a:fld id="{93BBFFC5-5C5E-9245-A9B3-A95678BFF6D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78866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F2C29-4009-A349-B3BA-0746BBD85B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199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03217-3CF9-6149-996B-D247A69CDA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26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21AA2-E2D8-E347-93AE-DCD16CB41F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172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57C9B-75F6-9B4E-9417-193F9A6C82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093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C726A-A5CE-1846-91F3-ADFDD6B057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1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17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2352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58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7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5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82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2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3805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04641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027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683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985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82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3167664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07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0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02419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0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82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83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4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30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21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02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82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6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80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57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57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19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7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84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78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4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51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0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797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12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97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26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1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96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07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07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052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87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9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392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70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4122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92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33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12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446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945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25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3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2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32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05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143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445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057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685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17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21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894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5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14262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429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855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667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35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202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97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61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99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24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2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00075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318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208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255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967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174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279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73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78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356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4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5" r:id="rId1"/>
    <p:sldLayoutId id="2147488089" r:id="rId2"/>
    <p:sldLayoutId id="2147488090" r:id="rId3"/>
    <p:sldLayoutId id="2147488091" r:id="rId4"/>
    <p:sldLayoutId id="2147488092" r:id="rId5"/>
    <p:sldLayoutId id="2147488093" r:id="rId6"/>
    <p:sldLayoutId id="2147488094" r:id="rId7"/>
    <p:sldLayoutId id="2147488095" r:id="rId8"/>
    <p:sldLayoutId id="2147488096" r:id="rId9"/>
    <p:sldLayoutId id="2147488097" r:id="rId10"/>
    <p:sldLayoutId id="2147488098" r:id="rId11"/>
    <p:sldLayoutId id="2147488099" r:id="rId12"/>
    <p:sldLayoutId id="21474881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5" r:id="rId1"/>
    <p:sldLayoutId id="2147488306" r:id="rId2"/>
    <p:sldLayoutId id="2147488307" r:id="rId3"/>
    <p:sldLayoutId id="2147488308" r:id="rId4"/>
    <p:sldLayoutId id="2147488309" r:id="rId5"/>
    <p:sldLayoutId id="2147488310" r:id="rId6"/>
    <p:sldLayoutId id="2147488311" r:id="rId7"/>
    <p:sldLayoutId id="2147488312" r:id="rId8"/>
    <p:sldLayoutId id="2147488313" r:id="rId9"/>
    <p:sldLayoutId id="2147488314" r:id="rId10"/>
    <p:sldLayoutId id="2147488315" r:id="rId11"/>
    <p:sldLayoutId id="214748831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8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8" r:id="rId1"/>
    <p:sldLayoutId id="2147488319" r:id="rId2"/>
    <p:sldLayoutId id="2147488320" r:id="rId3"/>
    <p:sldLayoutId id="2147488321" r:id="rId4"/>
    <p:sldLayoutId id="2147488322" r:id="rId5"/>
    <p:sldLayoutId id="2147488323" r:id="rId6"/>
    <p:sldLayoutId id="2147488324" r:id="rId7"/>
    <p:sldLayoutId id="2147488325" r:id="rId8"/>
    <p:sldLayoutId id="2147488326" r:id="rId9"/>
    <p:sldLayoutId id="2147488327" r:id="rId10"/>
    <p:sldLayoutId id="2147488328" r:id="rId11"/>
    <p:sldLayoutId id="214748832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hangingPunct="0"/>
            <a:endParaRPr lang="en-US">
              <a:solidFill>
                <a:srgbClr val="000000"/>
              </a:solidFill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6501BD24-7C65-9940-BBCF-14D208337CBF}" type="slidenum">
              <a:rPr lang="en-US">
                <a:solidFill>
                  <a:srgbClr val="000000"/>
                </a:solidFill>
                <a:latin typeface="Times New Roman" charset="0"/>
                <a:ea typeface="ヒラギノ角ゴ Pro W3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ヒラギノ角ゴ Pro W3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1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52" r:id="rId1"/>
    <p:sldLayoutId id="2147488353" r:id="rId2"/>
    <p:sldLayoutId id="2147488354" r:id="rId3"/>
    <p:sldLayoutId id="2147488355" r:id="rId4"/>
    <p:sldLayoutId id="2147488356" r:id="rId5"/>
    <p:sldLayoutId id="2147488357" r:id="rId6"/>
    <p:sldLayoutId id="2147488358" r:id="rId7"/>
    <p:sldLayoutId id="2147488359" r:id="rId8"/>
    <p:sldLayoutId id="2147488360" r:id="rId9"/>
    <p:sldLayoutId id="2147488361" r:id="rId10"/>
    <p:sldLayoutId id="2147488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ヒラギノ角ゴ Pro W3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ヒラギノ角ゴ Pro W3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ヒラギノ角ゴ Pro W3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ヒラギノ角ゴ Pro W3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2053" name="Picture 5" descr="inpe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7" r:id="rId1"/>
    <p:sldLayoutId id="2147488102" r:id="rId2"/>
    <p:sldLayoutId id="2147488103" r:id="rId3"/>
    <p:sldLayoutId id="2147488104" r:id="rId4"/>
    <p:sldLayoutId id="2147488105" r:id="rId5"/>
    <p:sldLayoutId id="2147488106" r:id="rId6"/>
    <p:sldLayoutId id="2147488107" r:id="rId7"/>
    <p:sldLayoutId id="2147488108" r:id="rId8"/>
    <p:sldLayoutId id="2147488109" r:id="rId9"/>
    <p:sldLayoutId id="2147488110" r:id="rId10"/>
    <p:sldLayoutId id="2147488111" r:id="rId11"/>
    <p:sldLayoutId id="2147488112" r:id="rId12"/>
    <p:sldLayoutId id="21474881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Calibri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Calibri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Calibri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ea typeface="+mn-ea"/>
                <a:cs typeface="+mn-cs"/>
              </a:rPr>
              <a:t>An Australian Geoscience Data Cube</a:t>
            </a:r>
            <a:endParaRPr lang="en-AU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5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0" r:id="rId1"/>
    <p:sldLayoutId id="2147488181" r:id="rId2"/>
    <p:sldLayoutId id="2147488182" r:id="rId3"/>
    <p:sldLayoutId id="2147488183" r:id="rId4"/>
    <p:sldLayoutId id="2147488184" r:id="rId5"/>
    <p:sldLayoutId id="2147488185" r:id="rId6"/>
    <p:sldLayoutId id="2147488186" r:id="rId7"/>
    <p:sldLayoutId id="2147488187" r:id="rId8"/>
    <p:sldLayoutId id="2147488188" r:id="rId9"/>
    <p:sldLayoutId id="2147488189" r:id="rId10"/>
    <p:sldLayoutId id="214748819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8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27" r:id="rId1"/>
    <p:sldLayoutId id="2147488228" r:id="rId2"/>
    <p:sldLayoutId id="2147488229" r:id="rId3"/>
    <p:sldLayoutId id="2147488230" r:id="rId4"/>
    <p:sldLayoutId id="2147488231" r:id="rId5"/>
    <p:sldLayoutId id="2147488232" r:id="rId6"/>
    <p:sldLayoutId id="2147488233" r:id="rId7"/>
    <p:sldLayoutId id="2147488234" r:id="rId8"/>
    <p:sldLayoutId id="2147488235" r:id="rId9"/>
    <p:sldLayoutId id="2147488236" r:id="rId10"/>
    <p:sldLayoutId id="2147488237" r:id="rId11"/>
    <p:sldLayoutId id="214748823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5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40" r:id="rId1"/>
    <p:sldLayoutId id="2147488241" r:id="rId2"/>
    <p:sldLayoutId id="2147488242" r:id="rId3"/>
    <p:sldLayoutId id="2147488243" r:id="rId4"/>
    <p:sldLayoutId id="2147488244" r:id="rId5"/>
    <p:sldLayoutId id="2147488245" r:id="rId6"/>
    <p:sldLayoutId id="2147488246" r:id="rId7"/>
    <p:sldLayoutId id="2147488247" r:id="rId8"/>
    <p:sldLayoutId id="2147488248" r:id="rId9"/>
    <p:sldLayoutId id="2147488249" r:id="rId10"/>
    <p:sldLayoutId id="2147488250" r:id="rId11"/>
    <p:sldLayoutId id="214748825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5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53" r:id="rId1"/>
    <p:sldLayoutId id="2147488254" r:id="rId2"/>
    <p:sldLayoutId id="2147488255" r:id="rId3"/>
    <p:sldLayoutId id="2147488256" r:id="rId4"/>
    <p:sldLayoutId id="2147488257" r:id="rId5"/>
    <p:sldLayoutId id="2147488258" r:id="rId6"/>
    <p:sldLayoutId id="2147488259" r:id="rId7"/>
    <p:sldLayoutId id="2147488260" r:id="rId8"/>
    <p:sldLayoutId id="2147488261" r:id="rId9"/>
    <p:sldLayoutId id="2147488262" r:id="rId10"/>
    <p:sldLayoutId id="2147488263" r:id="rId11"/>
    <p:sldLayoutId id="21474882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2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  <p:sldLayoutId id="214748827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4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79" r:id="rId1"/>
    <p:sldLayoutId id="2147488280" r:id="rId2"/>
    <p:sldLayoutId id="2147488281" r:id="rId3"/>
    <p:sldLayoutId id="2147488282" r:id="rId4"/>
    <p:sldLayoutId id="2147488283" r:id="rId5"/>
    <p:sldLayoutId id="2147488284" r:id="rId6"/>
    <p:sldLayoutId id="2147488285" r:id="rId7"/>
    <p:sldLayoutId id="2147488286" r:id="rId8"/>
    <p:sldLayoutId id="2147488287" r:id="rId9"/>
    <p:sldLayoutId id="2147488288" r:id="rId10"/>
    <p:sldLayoutId id="2147488289" r:id="rId11"/>
    <p:sldLayoutId id="214748829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17.07.15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8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2" r:id="rId1"/>
    <p:sldLayoutId id="2147488293" r:id="rId2"/>
    <p:sldLayoutId id="2147488294" r:id="rId3"/>
    <p:sldLayoutId id="2147488295" r:id="rId4"/>
    <p:sldLayoutId id="2147488296" r:id="rId5"/>
    <p:sldLayoutId id="2147488297" r:id="rId6"/>
    <p:sldLayoutId id="2147488298" r:id="rId7"/>
    <p:sldLayoutId id="2147488299" r:id="rId8"/>
    <p:sldLayoutId id="2147488300" r:id="rId9"/>
    <p:sldLayoutId id="2147488301" r:id="rId10"/>
    <p:sldLayoutId id="2147488302" r:id="rId11"/>
    <p:sldLayoutId id="214748830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 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41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42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20.xml.rels><?xml version="1.0" encoding="UTF-8" standalone="yes" 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43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4.jpeg"/></Relationships>
</file>

<file path=ppt/slides/_rels/slide23.xml.rels><?xml version="1.0" encoding="UTF-8" standalone="yes" 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45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png"/></Relationships>
</file>

<file path=ppt/slides/_rels/slide27.xml.rels><?xml version="1.0" encoding="UTF-8" standalone="yes" 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51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52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53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wmf"/><Relationship Id="rId3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x-none" sz="3600" dirty="0" smtClean="0"/>
              <a:t>Time Series Analysis of Earth Observation </a:t>
            </a:r>
            <a:r>
              <a:rPr lang="x-none" sz="3600" dirty="0" smtClean="0"/>
              <a:t>Data for Land Degradation in Amazonia</a:t>
            </a:r>
            <a:endParaRPr lang="pt-BR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7688" y="4267200"/>
            <a:ext cx="8596312" cy="24638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pt-BR" dirty="0">
                <a:solidFill>
                  <a:srgbClr val="00003F"/>
                </a:solidFill>
              </a:rPr>
              <a:t>Gilberto Câmara</a:t>
            </a:r>
          </a:p>
          <a:p>
            <a:pPr algn="ctr" eaLnBrk="1" hangingPunct="1">
              <a:buFont typeface="Wingdings" charset="0"/>
              <a:buNone/>
            </a:pPr>
            <a:r>
              <a:rPr lang="pt-BR" dirty="0" err="1">
                <a:solidFill>
                  <a:srgbClr val="00003F"/>
                </a:solidFill>
              </a:rPr>
              <a:t>National</a:t>
            </a:r>
            <a:r>
              <a:rPr lang="pt-BR" dirty="0">
                <a:solidFill>
                  <a:srgbClr val="00003F"/>
                </a:solidFill>
              </a:rPr>
              <a:t> </a:t>
            </a:r>
            <a:r>
              <a:rPr lang="pt-BR" dirty="0" err="1">
                <a:solidFill>
                  <a:srgbClr val="00003F"/>
                </a:solidFill>
              </a:rPr>
              <a:t>Institute</a:t>
            </a:r>
            <a:r>
              <a:rPr lang="pt-BR" dirty="0">
                <a:solidFill>
                  <a:srgbClr val="00003F"/>
                </a:solidFill>
              </a:rPr>
              <a:t> for Space </a:t>
            </a:r>
            <a:r>
              <a:rPr lang="pt-BR" dirty="0" err="1">
                <a:solidFill>
                  <a:srgbClr val="00003F"/>
                </a:solidFill>
              </a:rPr>
              <a:t>Research</a:t>
            </a:r>
            <a:r>
              <a:rPr lang="pt-BR" dirty="0">
                <a:solidFill>
                  <a:srgbClr val="00003F"/>
                </a:solidFill>
              </a:rPr>
              <a:t> (INPE), </a:t>
            </a:r>
            <a:r>
              <a:rPr lang="pt-BR" dirty="0" err="1" smtClean="0">
                <a:solidFill>
                  <a:srgbClr val="00003F"/>
                </a:solidFill>
              </a:rPr>
              <a:t>Brazil</a:t>
            </a:r>
            <a:endParaRPr lang="pt-BR" dirty="0">
              <a:solidFill>
                <a:srgbClr val="00003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554163"/>
            <a:ext cx="84042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Shape 7"/>
          <p:cNvSpPr txBox="1">
            <a:spLocks noChangeArrowheads="1"/>
          </p:cNvSpPr>
          <p:nvPr/>
        </p:nvSpPr>
        <p:spPr bwMode="auto">
          <a:xfrm>
            <a:off x="3041650" y="2571750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1</a:t>
            </a:r>
          </a:p>
        </p:txBody>
      </p:sp>
      <p:sp>
        <p:nvSpPr>
          <p:cNvPr id="22533" name="TextShape 8"/>
          <p:cNvSpPr txBox="1">
            <a:spLocks noChangeArrowheads="1"/>
          </p:cNvSpPr>
          <p:nvPr/>
        </p:nvSpPr>
        <p:spPr bwMode="auto">
          <a:xfrm>
            <a:off x="2986088" y="383381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22534" name="TextShape 9"/>
          <p:cNvSpPr txBox="1">
            <a:spLocks noChangeArrowheads="1"/>
          </p:cNvSpPr>
          <p:nvPr/>
        </p:nvSpPr>
        <p:spPr bwMode="auto">
          <a:xfrm>
            <a:off x="2959100" y="505936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3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827988" y="6457890"/>
            <a:ext cx="3316012" cy="369332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800" dirty="0">
                <a:solidFill>
                  <a:srgbClr val="00003F"/>
                </a:solidFill>
                <a:latin typeface="Calibri"/>
                <a:cs typeface="Calibri"/>
              </a:rPr>
              <a:t>source: Victor </a:t>
            </a:r>
            <a:r>
              <a:rPr lang="en-GB" sz="1800" dirty="0" err="1">
                <a:solidFill>
                  <a:srgbClr val="00003F"/>
                </a:solidFill>
                <a:latin typeface="Calibri"/>
                <a:cs typeface="Calibri"/>
              </a:rPr>
              <a:t>Maus</a:t>
            </a:r>
            <a:r>
              <a:rPr lang="en-GB" sz="1800" dirty="0">
                <a:solidFill>
                  <a:srgbClr val="00003F"/>
                </a:solidFill>
                <a:latin typeface="Calibri"/>
                <a:cs typeface="Calibri"/>
              </a:rPr>
              <a:t> (</a:t>
            </a:r>
            <a:r>
              <a:rPr lang="en-GB" sz="1800" dirty="0" smtClean="0">
                <a:solidFill>
                  <a:srgbClr val="00003F"/>
                </a:solidFill>
                <a:latin typeface="Calibri"/>
                <a:cs typeface="Calibri"/>
              </a:rPr>
              <a:t>INPE, IFGI)</a:t>
            </a:r>
            <a:endParaRPr lang="en-GB" sz="1800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 smtClean="0"/>
              <a:t>series of remote sensing satellite data</a:t>
            </a:r>
            <a:endParaRPr lang="en-US" dirty="0"/>
          </a:p>
        </p:txBody>
      </p:sp>
      <p:sp>
        <p:nvSpPr>
          <p:cNvPr id="22537" name="TextShape 3"/>
          <p:cNvSpPr txBox="1">
            <a:spLocks noChangeArrowheads="1"/>
          </p:cNvSpPr>
          <p:nvPr/>
        </p:nvSpPr>
        <p:spPr bwMode="auto">
          <a:xfrm>
            <a:off x="6270625" y="2878138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8" name="TextShape 5"/>
          <p:cNvSpPr txBox="1">
            <a:spLocks noChangeArrowheads="1"/>
          </p:cNvSpPr>
          <p:nvPr/>
        </p:nvSpPr>
        <p:spPr bwMode="auto">
          <a:xfrm>
            <a:off x="6266988" y="1140082"/>
            <a:ext cx="1374775" cy="5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Pasture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9" name="TextShape 3"/>
          <p:cNvSpPr txBox="1">
            <a:spLocks noChangeArrowheads="1"/>
          </p:cNvSpPr>
          <p:nvPr/>
        </p:nvSpPr>
        <p:spPr bwMode="auto">
          <a:xfrm>
            <a:off x="5016500" y="1152986"/>
            <a:ext cx="1222375" cy="5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0" name="TextShape 3"/>
          <p:cNvSpPr txBox="1">
            <a:spLocks noChangeArrowheads="1"/>
          </p:cNvSpPr>
          <p:nvPr/>
        </p:nvSpPr>
        <p:spPr bwMode="auto">
          <a:xfrm>
            <a:off x="5065713" y="4187825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1" name="TextShape 4"/>
          <p:cNvSpPr txBox="1">
            <a:spLocks noChangeArrowheads="1"/>
          </p:cNvSpPr>
          <p:nvPr/>
        </p:nvSpPr>
        <p:spPr bwMode="auto">
          <a:xfrm>
            <a:off x="7254875" y="4195763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Agriculture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TextShape 4"/>
          <p:cNvSpPr txBox="1">
            <a:spLocks noChangeArrowheads="1"/>
          </p:cNvSpPr>
          <p:nvPr/>
        </p:nvSpPr>
        <p:spPr bwMode="auto">
          <a:xfrm>
            <a:off x="7859883" y="1180086"/>
            <a:ext cx="1154113" cy="4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Agric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826521" y="5571112"/>
            <a:ext cx="7572375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ja-JP" altLang="en-US" sz="2400" i="1" dirty="0">
                <a:solidFill>
                  <a:srgbClr val="000066"/>
                </a:solidFill>
                <a:latin typeface="Calibri"/>
              </a:rPr>
              <a:t>“</a:t>
            </a:r>
            <a:r>
              <a:rPr lang="en-US" altLang="ja-JP" sz="2400" i="1" dirty="0">
                <a:solidFill>
                  <a:srgbClr val="000066"/>
                </a:solidFill>
                <a:latin typeface="Calibri"/>
              </a:rPr>
              <a:t>Remote sensing </a:t>
            </a:r>
            <a:r>
              <a:rPr lang="en-US" altLang="ja-JP" sz="2400" i="1" dirty="0" smtClean="0">
                <a:solidFill>
                  <a:srgbClr val="000066"/>
                </a:solidFill>
                <a:latin typeface="Calibri"/>
              </a:rPr>
              <a:t>time series with adequate resolution </a:t>
            </a:r>
            <a:r>
              <a:rPr lang="en-US" altLang="ja-JP" sz="2400" i="1" dirty="0">
                <a:solidFill>
                  <a:srgbClr val="000066"/>
                </a:solidFill>
                <a:latin typeface="Calibri"/>
              </a:rPr>
              <a:t>provide data for describing  landscape dynamics</a:t>
            </a:r>
            <a:r>
              <a:rPr lang="ja-JP" altLang="en-US" sz="2400" i="1" dirty="0">
                <a:solidFill>
                  <a:srgbClr val="000066"/>
                </a:solidFill>
                <a:latin typeface="Calibri"/>
              </a:rPr>
              <a:t>”</a:t>
            </a:r>
            <a:endParaRPr lang="pt-BR" sz="2400" i="1" dirty="0">
              <a:solidFill>
                <a:srgbClr val="0000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58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Space </a:t>
            </a:r>
            <a:r>
              <a:rPr lang="pt-BR" i="1" dirty="0" err="1" smtClean="0">
                <a:solidFill>
                  <a:srgbClr val="800000"/>
                </a:solidFill>
                <a:latin typeface="Calibri" charset="0"/>
              </a:rPr>
              <a:t>first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, time later </a:t>
            </a:r>
            <a:r>
              <a:rPr lang="pt-BR" dirty="0" err="1" smtClean="0">
                <a:latin typeface="Calibri" charset="0"/>
              </a:rPr>
              <a:t>or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time </a:t>
            </a:r>
            <a:r>
              <a:rPr lang="pt-BR" i="1" dirty="0" err="1" smtClean="0">
                <a:solidFill>
                  <a:srgbClr val="800000"/>
                </a:solidFill>
                <a:latin typeface="Calibri" charset="0"/>
              </a:rPr>
              <a:t>first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pt-BR" i="1" dirty="0" err="1" smtClean="0">
                <a:solidFill>
                  <a:srgbClr val="800000"/>
                </a:solidFill>
                <a:latin typeface="Calibri" charset="0"/>
              </a:rPr>
              <a:t>space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 later</a:t>
            </a:r>
            <a:r>
              <a:rPr lang="pt-BR" dirty="0" smtClean="0">
                <a:latin typeface="Calibri" charset="0"/>
              </a:rPr>
              <a:t>? </a:t>
            </a:r>
            <a:endParaRPr lang="pt-BR" dirty="0"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1942" y="1729946"/>
            <a:ext cx="3174667" cy="1200328"/>
          </a:xfrm>
          <a:prstGeom prst="rect">
            <a:avLst/>
          </a:prstGeom>
          <a:solidFill>
            <a:srgbClr val="DDE1FF"/>
          </a:solidFill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  <a:latin typeface="Calibri"/>
                <a:cs typeface="Calibri"/>
              </a:rPr>
              <a:t>Space first</a:t>
            </a:r>
            <a:r>
              <a:rPr lang="en-US" sz="2400" dirty="0" smtClean="0">
                <a:latin typeface="Calibri"/>
                <a:cs typeface="Calibri"/>
              </a:rPr>
              <a:t>: classify </a:t>
            </a:r>
          </a:p>
          <a:p>
            <a:r>
              <a:rPr lang="en-US" sz="2400" dirty="0" smtClean="0">
                <a:latin typeface="Calibri"/>
                <a:cs typeface="Calibri"/>
              </a:rPr>
              <a:t>images separately</a:t>
            </a:r>
          </a:p>
          <a:p>
            <a:r>
              <a:rPr lang="en-US" sz="2400" dirty="0" smtClean="0">
                <a:latin typeface="Calibri"/>
                <a:cs typeface="Calibri"/>
              </a:rPr>
              <a:t>Compare results in time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6" y="1223434"/>
            <a:ext cx="4868541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83" y="4424379"/>
            <a:ext cx="5704417" cy="243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6250" y="4983263"/>
            <a:ext cx="3111499" cy="1200328"/>
          </a:xfrm>
          <a:prstGeom prst="rect">
            <a:avLst/>
          </a:prstGeom>
          <a:solidFill>
            <a:srgbClr val="DDE1FF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  <a:latin typeface="Calibri"/>
                <a:cs typeface="Calibri"/>
              </a:rPr>
              <a:t>Time first</a:t>
            </a:r>
            <a:r>
              <a:rPr lang="en-US" sz="2400" dirty="0" smtClean="0">
                <a:latin typeface="Calibri"/>
                <a:cs typeface="Calibri"/>
              </a:rPr>
              <a:t>: classify </a:t>
            </a:r>
          </a:p>
          <a:p>
            <a:r>
              <a:rPr lang="en-US" sz="2400" dirty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ime series separately</a:t>
            </a:r>
          </a:p>
          <a:p>
            <a:r>
              <a:rPr lang="en-US" sz="2400" dirty="0" smtClean="0">
                <a:latin typeface="Calibri"/>
                <a:cs typeface="Calibri"/>
              </a:rPr>
              <a:t>Join results to get maps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63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ODES_MODIS_Stacked_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8" y="941388"/>
            <a:ext cx="7789332" cy="4640264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84667" y="33338"/>
            <a:ext cx="9059333" cy="76200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Space first can lead to inconsistent land trajectories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84600" y="6488668"/>
            <a:ext cx="5359400" cy="369332"/>
          </a:xfrm>
          <a:prstGeom prst="rect">
            <a:avLst/>
          </a:prstGeom>
          <a:solidFill>
            <a:srgbClr val="DDE1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1800" dirty="0" smtClean="0">
                <a:solidFill>
                  <a:srgbClr val="000066"/>
                </a:solidFill>
                <a:latin typeface="Calibri"/>
              </a:rPr>
              <a:t>Data sources: INPE, NASA. Analysis by M. </a:t>
            </a:r>
            <a:r>
              <a:rPr lang="en-US" sz="1800" dirty="0" err="1" smtClean="0">
                <a:solidFill>
                  <a:srgbClr val="000066"/>
                </a:solidFill>
                <a:latin typeface="Calibri"/>
              </a:rPr>
              <a:t>Buurman</a:t>
            </a:r>
            <a:endParaRPr lang="en-US" sz="1800" dirty="0" smtClean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8" name="Title 10"/>
          <p:cNvSpPr txBox="1">
            <a:spLocks/>
          </p:cNvSpPr>
          <p:nvPr/>
        </p:nvSpPr>
        <p:spPr bwMode="auto">
          <a:xfrm>
            <a:off x="740834" y="5678488"/>
            <a:ext cx="7821084" cy="597429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>
              <a:defRPr/>
            </a:pPr>
            <a:r>
              <a:rPr lang="en-US" sz="2800" b="0" dirty="0" smtClean="0">
                <a:solidFill>
                  <a:schemeClr val="bg2">
                    <a:lumMod val="75000"/>
                  </a:schemeClr>
                </a:solidFill>
              </a:rPr>
              <a:t>MODIS land cover: unrealistic forest gains and losses </a:t>
            </a:r>
            <a:endParaRPr lang="en-US" sz="2800" b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3" y="1183746"/>
            <a:ext cx="84042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Shape 7"/>
          <p:cNvSpPr txBox="1">
            <a:spLocks noChangeArrowheads="1"/>
          </p:cNvSpPr>
          <p:nvPr/>
        </p:nvSpPr>
        <p:spPr bwMode="auto">
          <a:xfrm>
            <a:off x="3041650" y="2571750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1</a:t>
            </a:r>
          </a:p>
        </p:txBody>
      </p:sp>
      <p:sp>
        <p:nvSpPr>
          <p:cNvPr id="22533" name="TextShape 8"/>
          <p:cNvSpPr txBox="1">
            <a:spLocks noChangeArrowheads="1"/>
          </p:cNvSpPr>
          <p:nvPr/>
        </p:nvSpPr>
        <p:spPr bwMode="auto">
          <a:xfrm>
            <a:off x="2986088" y="383381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22534" name="TextShape 9"/>
          <p:cNvSpPr txBox="1">
            <a:spLocks noChangeArrowheads="1"/>
          </p:cNvSpPr>
          <p:nvPr/>
        </p:nvSpPr>
        <p:spPr bwMode="auto">
          <a:xfrm>
            <a:off x="2959100" y="505936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3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175250" y="6457890"/>
            <a:ext cx="3968750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graphics: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Victor </a:t>
            </a:r>
            <a:r>
              <a:rPr lang="en-GB" sz="2000" dirty="0" err="1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INPE, IFGI)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trajectories</a:t>
            </a:r>
            <a:endParaRPr lang="en-US" dirty="0"/>
          </a:p>
        </p:txBody>
      </p:sp>
      <p:sp>
        <p:nvSpPr>
          <p:cNvPr id="22537" name="TextShape 3"/>
          <p:cNvSpPr txBox="1">
            <a:spLocks noChangeArrowheads="1"/>
          </p:cNvSpPr>
          <p:nvPr/>
        </p:nvSpPr>
        <p:spPr bwMode="auto">
          <a:xfrm>
            <a:off x="6238875" y="2613555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8" name="TextShape 5"/>
          <p:cNvSpPr txBox="1">
            <a:spLocks noChangeArrowheads="1"/>
          </p:cNvSpPr>
          <p:nvPr/>
        </p:nvSpPr>
        <p:spPr bwMode="auto">
          <a:xfrm>
            <a:off x="6266988" y="928415"/>
            <a:ext cx="1374775" cy="5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Pasture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9" name="TextShape 3"/>
          <p:cNvSpPr txBox="1">
            <a:spLocks noChangeArrowheads="1"/>
          </p:cNvSpPr>
          <p:nvPr/>
        </p:nvSpPr>
        <p:spPr bwMode="auto">
          <a:xfrm>
            <a:off x="4953000" y="920152"/>
            <a:ext cx="1222375" cy="5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0" name="TextShape 3"/>
          <p:cNvSpPr txBox="1">
            <a:spLocks noChangeArrowheads="1"/>
          </p:cNvSpPr>
          <p:nvPr/>
        </p:nvSpPr>
        <p:spPr bwMode="auto">
          <a:xfrm>
            <a:off x="5002213" y="3965575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1" name="TextShape 4"/>
          <p:cNvSpPr txBox="1">
            <a:spLocks noChangeArrowheads="1"/>
          </p:cNvSpPr>
          <p:nvPr/>
        </p:nvSpPr>
        <p:spPr bwMode="auto">
          <a:xfrm>
            <a:off x="7276042" y="3962931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Agriculture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TextShape 4"/>
          <p:cNvSpPr txBox="1">
            <a:spLocks noChangeArrowheads="1"/>
          </p:cNvSpPr>
          <p:nvPr/>
        </p:nvSpPr>
        <p:spPr bwMode="auto">
          <a:xfrm>
            <a:off x="7542383" y="957836"/>
            <a:ext cx="1154113" cy="4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Agric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670018" y="5319349"/>
            <a:ext cx="8070221" cy="1050802"/>
          </a:xfrm>
          <a:prstGeom prst="rect">
            <a:avLst/>
          </a:prstGeom>
          <a:solidFill>
            <a:srgbClr val="E1E6F1"/>
          </a:solidFill>
          <a:ln>
            <a:noFill/>
          </a:ln>
          <a:extLst/>
        </p:spPr>
        <p:txBody>
          <a:bodyPr wrap="square" tIns="93600" bIns="93600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x-none" altLang="ja-JP" dirty="0" smtClean="0">
                <a:solidFill>
                  <a:srgbClr val="000066"/>
                </a:solidFill>
                <a:latin typeface="Calibri"/>
                <a:cs typeface="Calibri"/>
              </a:rPr>
              <a:t>“The transformations of land cover due to actions of land use” </a:t>
            </a:r>
            <a:endParaRPr lang="en-US" altLang="ja-JP" dirty="0">
              <a:solidFill>
                <a:srgbClr val="0000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84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54253" y="368879"/>
            <a:ext cx="8228160" cy="639427"/>
          </a:xfrm>
          <a:ln/>
        </p:spPr>
        <p:txBody>
          <a:bodyPr tIns="25145"/>
          <a:lstStyle/>
          <a:p>
            <a:pPr>
              <a:lnSpc>
                <a:spcPct val="95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b="1" dirty="0">
                <a:solidFill>
                  <a:srgbClr val="003399"/>
                </a:solidFill>
                <a:latin typeface="Calibri"/>
                <a:cs typeface="Calibri"/>
              </a:rPr>
              <a:t>Land </a:t>
            </a:r>
            <a:r>
              <a:rPr lang="en-US" b="1" dirty="0" smtClean="0">
                <a:solidFill>
                  <a:srgbClr val="003399"/>
                </a:solidFill>
                <a:latin typeface="Calibri"/>
                <a:cs typeface="Calibri"/>
              </a:rPr>
              <a:t>trajectories</a:t>
            </a:r>
            <a:endParaRPr lang="en-US" b="1" dirty="0">
              <a:solidFill>
                <a:srgbClr val="003399"/>
              </a:solidFill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1090395"/>
            <a:ext cx="8196240" cy="28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4690573"/>
            <a:ext cx="2596123" cy="17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3" y="4690573"/>
            <a:ext cx="2754674" cy="17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16" y="4682434"/>
            <a:ext cx="2759311" cy="176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0" name="Oval 6"/>
          <p:cNvSpPr>
            <a:spLocks noChangeArrowheads="1"/>
          </p:cNvSpPr>
          <p:nvPr/>
        </p:nvSpPr>
        <p:spPr bwMode="auto">
          <a:xfrm rot="780000">
            <a:off x="1179360" y="5052051"/>
            <a:ext cx="829440" cy="1409908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 rot="780000">
            <a:off x="4527207" y="5067891"/>
            <a:ext cx="829440" cy="1409908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 rot="780000">
            <a:off x="7542930" y="5135580"/>
            <a:ext cx="829440" cy="1409908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08364" y="645331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2001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37107" y="645331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  <a:cs typeface="Calibri"/>
              </a:rPr>
              <a:t>2006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227695" y="645331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86265" y="4260337"/>
            <a:ext cx="159120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Forest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81241" y="4267169"/>
            <a:ext cx="266976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  <a:cs typeface="Calibri"/>
              </a:rPr>
              <a:t>Single cropping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180678" y="4267169"/>
            <a:ext cx="266976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>
                <a:solidFill>
                  <a:srgbClr val="003399"/>
                </a:solidFill>
                <a:latin typeface="Calibri"/>
                <a:cs typeface="Calibri"/>
              </a:rPr>
              <a:t>Double cropping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244160" y="2903345"/>
            <a:ext cx="414720" cy="28198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180320" y="2903345"/>
            <a:ext cx="626400" cy="28126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641143" y="2884120"/>
            <a:ext cx="338690" cy="285204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970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827988" y="6457890"/>
            <a:ext cx="3316012" cy="369332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800" dirty="0">
                <a:solidFill>
                  <a:srgbClr val="00003F"/>
                </a:solidFill>
                <a:latin typeface="Calibri"/>
                <a:cs typeface="Calibri"/>
              </a:rPr>
              <a:t>source: Victor </a:t>
            </a:r>
            <a:r>
              <a:rPr lang="en-GB" sz="1800" dirty="0" err="1">
                <a:solidFill>
                  <a:srgbClr val="00003F"/>
                </a:solidFill>
                <a:latin typeface="Calibri"/>
                <a:cs typeface="Calibri"/>
              </a:rPr>
              <a:t>Maus</a:t>
            </a:r>
            <a:r>
              <a:rPr lang="en-GB" sz="1800" dirty="0">
                <a:solidFill>
                  <a:srgbClr val="00003F"/>
                </a:solidFill>
                <a:latin typeface="Calibri"/>
                <a:cs typeface="Calibri"/>
              </a:rPr>
              <a:t> (</a:t>
            </a:r>
            <a:r>
              <a:rPr lang="en-GB" sz="1800" dirty="0" smtClean="0">
                <a:solidFill>
                  <a:srgbClr val="00003F"/>
                </a:solidFill>
                <a:latin typeface="Calibri"/>
                <a:cs typeface="Calibri"/>
              </a:rPr>
              <a:t>INPE, IFGI)</a:t>
            </a:r>
            <a:endParaRPr lang="en-GB" sz="1800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 smtClean="0"/>
              <a:t>series of remote sensing satellite data</a:t>
            </a:r>
            <a:endParaRPr lang="en-US" dirty="0"/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936525" y="5521108"/>
            <a:ext cx="717369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x-none" sz="2400" dirty="0" smtClean="0">
                <a:solidFill>
                  <a:srgbClr val="000066"/>
                </a:solidFill>
                <a:latin typeface="Calibri"/>
              </a:rPr>
              <a:t>Hypothesis: large-scale fires that cause degradation are measurable by MODIS remote sensing time series</a:t>
            </a:r>
            <a:endParaRPr lang="pt-BR" sz="2400" dirty="0">
              <a:solidFill>
                <a:srgbClr val="000066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23" y="1096936"/>
            <a:ext cx="7280200" cy="43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5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3" y="3987780"/>
            <a:ext cx="3942608" cy="256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987780"/>
            <a:ext cx="4180417" cy="273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819520" y="5557544"/>
            <a:ext cx="4230720" cy="249146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 rot="780000">
            <a:off x="2240640" y="4811545"/>
            <a:ext cx="829440" cy="1409908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 rot="960000">
            <a:off x="6619768" y="5218940"/>
            <a:ext cx="1158954" cy="1432951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764836" y="315963"/>
            <a:ext cx="8228160" cy="639427"/>
          </a:xfrm>
          <a:ln/>
        </p:spPr>
        <p:txBody>
          <a:bodyPr tIns="25145"/>
          <a:lstStyle/>
          <a:p>
            <a:pPr>
              <a:lnSpc>
                <a:spcPct val="95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b="1" dirty="0" smtClean="0">
                <a:solidFill>
                  <a:srgbClr val="003399"/>
                </a:solidFill>
                <a:latin typeface="Calibri"/>
              </a:rPr>
              <a:t>Land trajectories: forest </a:t>
            </a:r>
            <a:r>
              <a:rPr lang="en-US" b="1" dirty="0">
                <a:solidFill>
                  <a:srgbClr val="003399"/>
                </a:solidFill>
                <a:latin typeface="Calibri"/>
              </a:rPr>
              <a:t>degradation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3" y="946180"/>
            <a:ext cx="8382000" cy="29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104787" y="1586109"/>
            <a:ext cx="1440" cy="58038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66941" y="120684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2007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967640" y="1576966"/>
            <a:ext cx="1440" cy="58038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548952" y="120684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2009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61281" y="6453318"/>
            <a:ext cx="117648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2007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573650" y="6453318"/>
            <a:ext cx="117648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2009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82486" y="1119366"/>
            <a:ext cx="316656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EVI Time Series</a:t>
            </a:r>
          </a:p>
        </p:txBody>
      </p:sp>
    </p:spTree>
    <p:extLst>
      <p:ext uri="{BB962C8B-B14F-4D97-AF65-F5344CB8AC3E}">
        <p14:creationId xmlns:p14="http://schemas.microsoft.com/office/powerpoint/2010/main" val="37076615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7" y="946180"/>
            <a:ext cx="8231722" cy="29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3670" y="273629"/>
            <a:ext cx="8228160" cy="639427"/>
          </a:xfrm>
          <a:ln/>
        </p:spPr>
        <p:txBody>
          <a:bodyPr tIns="25145"/>
          <a:lstStyle/>
          <a:p>
            <a:pPr>
              <a:lnSpc>
                <a:spcPct val="95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 smtClean="0">
                <a:solidFill>
                  <a:srgbClr val="003399"/>
                </a:solidFill>
                <a:latin typeface="Calibri"/>
              </a:rPr>
              <a:t>Land trajectories: f</a:t>
            </a:r>
            <a:r>
              <a:rPr lang="en-US" b="1" dirty="0" smtClean="0">
                <a:solidFill>
                  <a:srgbClr val="003399"/>
                </a:solidFill>
                <a:latin typeface="Calibri"/>
              </a:rPr>
              <a:t>orest </a:t>
            </a:r>
            <a:r>
              <a:rPr lang="en-US" b="1" dirty="0">
                <a:solidFill>
                  <a:srgbClr val="003399"/>
                </a:solidFill>
                <a:latin typeface="Calibri"/>
              </a:rPr>
              <a:t>degradation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21" y="3816401"/>
            <a:ext cx="4491360" cy="296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" y="3927996"/>
            <a:ext cx="3827408" cy="256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124000" y="4645928"/>
            <a:ext cx="862560" cy="1659054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82224" y="645331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2007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5229493" y="2881041"/>
            <a:ext cx="1990080" cy="2819816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552000" y="4977163"/>
            <a:ext cx="1160640" cy="1659054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645440" y="6453317"/>
            <a:ext cx="1244160" cy="4046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2008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926311" y="1576966"/>
            <a:ext cx="1440" cy="58038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441380" y="120684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2007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904140" y="1576966"/>
            <a:ext cx="1440" cy="58038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432535" y="120684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2009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940153" y="1172283"/>
            <a:ext cx="316656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EVI Time Series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381440" y="3910011"/>
            <a:ext cx="1658880" cy="4046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PRODES</a:t>
            </a:r>
          </a:p>
        </p:txBody>
      </p:sp>
    </p:spTree>
    <p:extLst>
      <p:ext uri="{BB962C8B-B14F-4D97-AF65-F5344CB8AC3E}">
        <p14:creationId xmlns:p14="http://schemas.microsoft.com/office/powerpoint/2010/main" val="39250438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fire in Porto dos Gauchos (2008)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70018" y="1190087"/>
            <a:ext cx="8180224" cy="550040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64" y="1180086"/>
            <a:ext cx="8188216" cy="55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2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fire and PRODES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70018" y="1190087"/>
            <a:ext cx="8180224" cy="550040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1" y="1201299"/>
            <a:ext cx="8130222" cy="5499190"/>
          </a:xfrm>
          <a:prstGeom prst="rect">
            <a:avLst/>
          </a:prstGeom>
        </p:spPr>
      </p:pic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066529" y="5861133"/>
            <a:ext cx="7173697" cy="461665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x-none" sz="2400" dirty="0" smtClean="0">
                <a:solidFill>
                  <a:srgbClr val="000066"/>
                </a:solidFill>
                <a:latin typeface="Calibri"/>
              </a:rPr>
              <a:t>LANDSAT image 2008 and PRODES 2011</a:t>
            </a:r>
            <a:endParaRPr lang="pt-BR" sz="2400" dirty="0">
              <a:solidFill>
                <a:srgbClr val="0000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61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many thanks to…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38" y="4002384"/>
            <a:ext cx="1368778" cy="1755214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5629" y="5882804"/>
            <a:ext cx="1683925" cy="338554"/>
          </a:xfrm>
          <a:prstGeom prst="rect">
            <a:avLst/>
          </a:prstGeom>
          <a:solidFill>
            <a:srgbClr val="DDE1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1600" i="1" dirty="0" smtClean="0">
                <a:solidFill>
                  <a:srgbClr val="000066"/>
                </a:solidFill>
                <a:latin typeface="Constantia"/>
                <a:cs typeface="Constantia"/>
              </a:rPr>
              <a:t>Ricardo </a:t>
            </a:r>
            <a:r>
              <a:rPr lang="en-US" sz="1600" i="1" dirty="0" err="1" smtClean="0">
                <a:solidFill>
                  <a:srgbClr val="000066"/>
                </a:solidFill>
                <a:latin typeface="Constantia"/>
                <a:cs typeface="Constantia"/>
              </a:rPr>
              <a:t>Cartaxo</a:t>
            </a:r>
            <a:endParaRPr lang="en-US" sz="1600" i="1" dirty="0" smtClean="0">
              <a:solidFill>
                <a:srgbClr val="000066"/>
              </a:solidFill>
              <a:latin typeface="Constantia"/>
              <a:cs typeface="Constant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953" y="3937940"/>
            <a:ext cx="1447800" cy="18669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33037" y="5875277"/>
            <a:ext cx="1524000" cy="338554"/>
          </a:xfrm>
          <a:prstGeom prst="rect">
            <a:avLst/>
          </a:prstGeom>
          <a:solidFill>
            <a:srgbClr val="DDE1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1600" i="1" dirty="0" smtClean="0">
                <a:solidFill>
                  <a:srgbClr val="000066"/>
                </a:solidFill>
                <a:latin typeface="Constantia"/>
                <a:cs typeface="Constantia"/>
              </a:rPr>
              <a:t>Victor </a:t>
            </a:r>
            <a:r>
              <a:rPr lang="en-US" sz="1600" i="1" dirty="0" err="1" smtClean="0">
                <a:solidFill>
                  <a:srgbClr val="000066"/>
                </a:solidFill>
                <a:latin typeface="Constantia"/>
                <a:cs typeface="Constantia"/>
              </a:rPr>
              <a:t>Maus</a:t>
            </a:r>
            <a:endParaRPr lang="en-US" sz="1600" i="1" dirty="0" smtClean="0">
              <a:solidFill>
                <a:srgbClr val="000066"/>
              </a:solidFill>
              <a:latin typeface="Constantia"/>
              <a:cs typeface="Constant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203" y="1293451"/>
            <a:ext cx="1756833" cy="1756833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28888" y="3135842"/>
            <a:ext cx="1796816" cy="338554"/>
          </a:xfrm>
          <a:prstGeom prst="rect">
            <a:avLst/>
          </a:prstGeom>
          <a:solidFill>
            <a:srgbClr val="DDE1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1600" i="1" dirty="0" err="1" smtClean="0">
                <a:solidFill>
                  <a:srgbClr val="000066"/>
                </a:solidFill>
                <a:latin typeface="Constantia"/>
                <a:cs typeface="Constantia"/>
              </a:rPr>
              <a:t>Merret</a:t>
            </a:r>
            <a:r>
              <a:rPr lang="en-US" sz="1600" i="1" dirty="0" smtClean="0">
                <a:solidFill>
                  <a:srgbClr val="000066"/>
                </a:solidFill>
                <a:latin typeface="Constantia"/>
                <a:cs typeface="Constantia"/>
              </a:rPr>
              <a:t> </a:t>
            </a:r>
            <a:r>
              <a:rPr lang="en-US" sz="1600" i="1" dirty="0" err="1" smtClean="0">
                <a:solidFill>
                  <a:srgbClr val="000066"/>
                </a:solidFill>
                <a:latin typeface="Constantia"/>
                <a:cs typeface="Constantia"/>
              </a:rPr>
              <a:t>Buurman</a:t>
            </a:r>
            <a:endParaRPr lang="en-US" sz="1600" i="1" dirty="0" smtClean="0">
              <a:solidFill>
                <a:srgbClr val="000066"/>
              </a:solidFill>
              <a:latin typeface="Constantia"/>
              <a:cs typeface="Constantia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97" y="1276917"/>
            <a:ext cx="1199463" cy="180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82814" y="3154656"/>
            <a:ext cx="1505185" cy="338554"/>
          </a:xfrm>
          <a:prstGeom prst="rect">
            <a:avLst/>
          </a:prstGeom>
          <a:solidFill>
            <a:srgbClr val="DDE1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1600" i="1" dirty="0" err="1" smtClean="0">
                <a:solidFill>
                  <a:srgbClr val="000066"/>
                </a:solidFill>
                <a:latin typeface="Constantia"/>
                <a:cs typeface="Constantia"/>
              </a:rPr>
              <a:t>Karine</a:t>
            </a:r>
            <a:r>
              <a:rPr lang="en-US" sz="1600" i="1" dirty="0" smtClean="0">
                <a:solidFill>
                  <a:srgbClr val="000066"/>
                </a:solidFill>
                <a:latin typeface="Constantia"/>
                <a:cs typeface="Constantia"/>
              </a:rPr>
              <a:t> Ferreira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227" y="1295566"/>
            <a:ext cx="1790700" cy="1752600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550846" y="3154657"/>
            <a:ext cx="1928991" cy="338554"/>
          </a:xfrm>
          <a:prstGeom prst="rect">
            <a:avLst/>
          </a:prstGeom>
          <a:solidFill>
            <a:srgbClr val="DDE1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1600" i="1" dirty="0" err="1" smtClean="0">
                <a:solidFill>
                  <a:srgbClr val="000066"/>
                </a:solidFill>
                <a:latin typeface="Constantia"/>
                <a:cs typeface="Constantia"/>
              </a:rPr>
              <a:t>Lúbia</a:t>
            </a:r>
            <a:r>
              <a:rPr lang="en-US" sz="1600" i="1" dirty="0" smtClean="0">
                <a:solidFill>
                  <a:srgbClr val="000066"/>
                </a:solidFill>
                <a:latin typeface="Constantia"/>
                <a:cs typeface="Constantia"/>
              </a:rPr>
              <a:t> </a:t>
            </a:r>
            <a:r>
              <a:rPr lang="en-US" sz="1600" i="1" dirty="0" err="1" smtClean="0">
                <a:solidFill>
                  <a:srgbClr val="000066"/>
                </a:solidFill>
                <a:latin typeface="Constantia"/>
                <a:cs typeface="Constantia"/>
              </a:rPr>
              <a:t>Vinhas</a:t>
            </a:r>
            <a:endParaRPr lang="en-US" sz="1600" i="1" dirty="0" smtClean="0">
              <a:solidFill>
                <a:srgbClr val="000066"/>
              </a:solidFill>
              <a:latin typeface="Constantia"/>
              <a:cs typeface="Constant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8336" y="4012730"/>
            <a:ext cx="1630775" cy="1725789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988741" y="5867750"/>
            <a:ext cx="1778000" cy="338554"/>
          </a:xfrm>
          <a:prstGeom prst="rect">
            <a:avLst/>
          </a:prstGeom>
          <a:solidFill>
            <a:srgbClr val="DDE1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1600" i="1" dirty="0" smtClean="0">
                <a:solidFill>
                  <a:srgbClr val="000066"/>
                </a:solidFill>
                <a:latin typeface="Constantia"/>
                <a:cs typeface="Constantia"/>
              </a:rPr>
              <a:t>Gilberto </a:t>
            </a:r>
            <a:r>
              <a:rPr lang="en-US" sz="1600" i="1" dirty="0" err="1" smtClean="0">
                <a:solidFill>
                  <a:srgbClr val="000066"/>
                </a:solidFill>
                <a:latin typeface="Constantia"/>
                <a:cs typeface="Constantia"/>
              </a:rPr>
              <a:t>Ribeiro</a:t>
            </a:r>
            <a:endParaRPr lang="en-US" sz="1600" i="1" dirty="0" smtClean="0">
              <a:solidFill>
                <a:srgbClr val="000066"/>
              </a:solidFill>
              <a:latin typeface="Constantia"/>
              <a:cs typeface="Constantia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834476" y="5869633"/>
            <a:ext cx="1550339" cy="338554"/>
          </a:xfrm>
          <a:prstGeom prst="rect">
            <a:avLst/>
          </a:prstGeom>
          <a:solidFill>
            <a:srgbClr val="DDE1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1600" i="1" dirty="0" err="1" smtClean="0">
                <a:solidFill>
                  <a:srgbClr val="000066"/>
                </a:solidFill>
                <a:latin typeface="Constantia"/>
                <a:cs typeface="Constantia"/>
              </a:rPr>
              <a:t>Alber</a:t>
            </a:r>
            <a:r>
              <a:rPr lang="en-US" sz="1600" i="1" dirty="0" smtClean="0">
                <a:solidFill>
                  <a:srgbClr val="000066"/>
                </a:solidFill>
                <a:latin typeface="Constantia"/>
                <a:cs typeface="Constantia"/>
              </a:rPr>
              <a:t> Sanchez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431852" y="5871513"/>
            <a:ext cx="1712148" cy="338554"/>
          </a:xfrm>
          <a:prstGeom prst="rect">
            <a:avLst/>
          </a:prstGeom>
          <a:solidFill>
            <a:srgbClr val="DDE1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1600" i="1" dirty="0" smtClean="0">
                <a:solidFill>
                  <a:srgbClr val="000066"/>
                </a:solidFill>
                <a:latin typeface="Constantia"/>
                <a:cs typeface="Constantia"/>
              </a:rPr>
              <a:t>Dalton </a:t>
            </a:r>
            <a:r>
              <a:rPr lang="en-US" sz="1600" i="1" dirty="0" err="1" smtClean="0">
                <a:solidFill>
                  <a:srgbClr val="000066"/>
                </a:solidFill>
                <a:latin typeface="Constantia"/>
                <a:cs typeface="Constantia"/>
              </a:rPr>
              <a:t>Valeriano</a:t>
            </a:r>
            <a:endParaRPr lang="en-US" sz="1600" i="1" dirty="0" smtClean="0">
              <a:solidFill>
                <a:srgbClr val="000066"/>
              </a:solidFill>
              <a:latin typeface="Constantia"/>
              <a:cs typeface="Constanti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6800" y="4007555"/>
            <a:ext cx="1727200" cy="1809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2121" y="4029344"/>
            <a:ext cx="1482280" cy="1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8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fire in Porto dos Gauchos (2011)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70018" y="1190087"/>
            <a:ext cx="8180224" cy="550040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71" y="1204556"/>
            <a:ext cx="8185826" cy="55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4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554163"/>
            <a:ext cx="84042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Shape 7"/>
          <p:cNvSpPr txBox="1">
            <a:spLocks noChangeArrowheads="1"/>
          </p:cNvSpPr>
          <p:nvPr/>
        </p:nvSpPr>
        <p:spPr bwMode="auto">
          <a:xfrm>
            <a:off x="3041650" y="2571750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1</a:t>
            </a:r>
          </a:p>
        </p:txBody>
      </p:sp>
      <p:sp>
        <p:nvSpPr>
          <p:cNvPr id="22533" name="TextShape 8"/>
          <p:cNvSpPr txBox="1">
            <a:spLocks noChangeArrowheads="1"/>
          </p:cNvSpPr>
          <p:nvPr/>
        </p:nvSpPr>
        <p:spPr bwMode="auto">
          <a:xfrm>
            <a:off x="2986088" y="383381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22534" name="TextShape 9"/>
          <p:cNvSpPr txBox="1">
            <a:spLocks noChangeArrowheads="1"/>
          </p:cNvSpPr>
          <p:nvPr/>
        </p:nvSpPr>
        <p:spPr bwMode="auto">
          <a:xfrm>
            <a:off x="2959100" y="505936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3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556250" y="6457890"/>
            <a:ext cx="3587750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source: Victor </a:t>
            </a:r>
            <a:r>
              <a:rPr lang="en-GB" sz="2000" dirty="0" err="1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INPE, IFGI)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Hypotesis</a:t>
            </a:r>
            <a:r>
              <a:rPr lang="en-US" dirty="0" smtClean="0"/>
              <a:t>: land patterns have distinct shapes</a:t>
            </a:r>
            <a:endParaRPr lang="en-US" dirty="0"/>
          </a:p>
        </p:txBody>
      </p:sp>
      <p:sp>
        <p:nvSpPr>
          <p:cNvPr id="22537" name="TextShape 3"/>
          <p:cNvSpPr txBox="1">
            <a:spLocks noChangeArrowheads="1"/>
          </p:cNvSpPr>
          <p:nvPr/>
        </p:nvSpPr>
        <p:spPr bwMode="auto">
          <a:xfrm>
            <a:off x="6270625" y="2878138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8" name="TextShape 5"/>
          <p:cNvSpPr txBox="1">
            <a:spLocks noChangeArrowheads="1"/>
          </p:cNvSpPr>
          <p:nvPr/>
        </p:nvSpPr>
        <p:spPr bwMode="auto">
          <a:xfrm>
            <a:off x="6266988" y="1140082"/>
            <a:ext cx="1374775" cy="5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Pasture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9" name="TextShape 3"/>
          <p:cNvSpPr txBox="1">
            <a:spLocks noChangeArrowheads="1"/>
          </p:cNvSpPr>
          <p:nvPr/>
        </p:nvSpPr>
        <p:spPr bwMode="auto">
          <a:xfrm>
            <a:off x="5016500" y="1152986"/>
            <a:ext cx="1222375" cy="5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0" name="TextShape 3"/>
          <p:cNvSpPr txBox="1">
            <a:spLocks noChangeArrowheads="1"/>
          </p:cNvSpPr>
          <p:nvPr/>
        </p:nvSpPr>
        <p:spPr bwMode="auto">
          <a:xfrm>
            <a:off x="5065713" y="4187825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1" name="TextShape 4"/>
          <p:cNvSpPr txBox="1">
            <a:spLocks noChangeArrowheads="1"/>
          </p:cNvSpPr>
          <p:nvPr/>
        </p:nvSpPr>
        <p:spPr bwMode="auto">
          <a:xfrm>
            <a:off x="7254875" y="4195763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Agriculture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TextShape 4"/>
          <p:cNvSpPr txBox="1">
            <a:spLocks noChangeArrowheads="1"/>
          </p:cNvSpPr>
          <p:nvPr/>
        </p:nvSpPr>
        <p:spPr bwMode="auto">
          <a:xfrm>
            <a:off x="7859883" y="1180086"/>
            <a:ext cx="1154113" cy="4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Agric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73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mining: pattern matching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4" y="1530349"/>
            <a:ext cx="8159750" cy="26337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5986" y="4259362"/>
            <a:ext cx="5852931" cy="1384995"/>
          </a:xfrm>
          <a:prstGeom prst="rect">
            <a:avLst/>
          </a:prstGeom>
          <a:solidFill>
            <a:srgbClr val="E1E6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Finding subsequences in a time series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High computational complexity 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Patterns are idealized, data is noisy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61667" y="6457890"/>
            <a:ext cx="2582333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Esling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&amp;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Agon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(2012)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83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similarity?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78529" y="6457890"/>
            <a:ext cx="3665471" cy="400110"/>
          </a:xfrm>
          <a:prstGeom prst="rect">
            <a:avLst/>
          </a:prstGeom>
          <a:solidFill>
            <a:srgbClr val="E1E6F1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0"/>
              </a:spcBef>
              <a:buClr>
                <a:srgbClr val="00007D"/>
              </a:buClr>
              <a:buSzPct val="75000"/>
              <a:defRPr/>
            </a:pPr>
            <a:r>
              <a:rPr lang="en-US" sz="2000" dirty="0">
                <a:solidFill>
                  <a:srgbClr val="000066"/>
                </a:solidFill>
                <a:latin typeface="Calibri" charset="0"/>
                <a:cs typeface="+mn-cs"/>
              </a:rPr>
              <a:t>a</a:t>
            </a:r>
            <a:r>
              <a:rPr lang="en-US" sz="2000" dirty="0" smtClean="0">
                <a:solidFill>
                  <a:srgbClr val="000066"/>
                </a:solidFill>
                <a:latin typeface="Calibri" charset="0"/>
                <a:cs typeface="+mn-cs"/>
              </a:rPr>
              <a:t>dapted from Keogh (2006)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5069" y="5209803"/>
            <a:ext cx="7535163" cy="830997"/>
          </a:xfrm>
          <a:prstGeom prst="rect">
            <a:avLst/>
          </a:prstGeom>
          <a:solidFill>
            <a:srgbClr val="E1E6F1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rgbClr val="00007D"/>
              </a:buClr>
              <a:buSzPct val="75000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resemblance, likeness, sameness,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comparability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correspondence,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analogy, parallel,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equivalence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;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27" y="1038701"/>
            <a:ext cx="7623958" cy="40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endParaRPr lang="en-US"/>
          </a:p>
          <a:p>
            <a:pPr>
              <a:buClrTx/>
              <a:buFontTx/>
              <a:buNone/>
            </a:pPr>
            <a:endParaRPr lang="en-US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499272" y="1550006"/>
            <a:ext cx="8644728" cy="3611737"/>
            <a:chOff x="23" y="828"/>
            <a:chExt cx="5758" cy="2427"/>
          </a:xfrm>
        </p:grpSpPr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23" y="828"/>
              <a:ext cx="2918" cy="2427"/>
              <a:chOff x="23" y="828"/>
              <a:chExt cx="2918" cy="2427"/>
            </a:xfrm>
          </p:grpSpPr>
          <p:grpSp>
            <p:nvGrpSpPr>
              <p:cNvPr id="17413" name="Group 5"/>
              <p:cNvGrpSpPr>
                <a:grpSpLocks/>
              </p:cNvGrpSpPr>
              <p:nvPr/>
            </p:nvGrpSpPr>
            <p:grpSpPr bwMode="auto">
              <a:xfrm>
                <a:off x="23" y="828"/>
                <a:ext cx="2917" cy="2302"/>
                <a:chOff x="23" y="828"/>
                <a:chExt cx="2917" cy="2302"/>
              </a:xfrm>
            </p:grpSpPr>
            <p:pic>
              <p:nvPicPr>
                <p:cNvPr id="17414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468" t="15065" r="11935" b="17134"/>
                <a:stretch>
                  <a:fillRect/>
                </a:stretch>
              </p:blipFill>
              <p:spPr bwMode="auto">
                <a:xfrm>
                  <a:off x="23" y="828"/>
                  <a:ext cx="2917" cy="23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 l="12468" t="15065" r="11935" b="17134"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auto">
                <a:xfrm>
                  <a:off x="195" y="1692"/>
                  <a:ext cx="0" cy="1208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6" name="Line 8"/>
                <p:cNvSpPr>
                  <a:spLocks noChangeShapeType="1"/>
                </p:cNvSpPr>
                <p:nvPr/>
              </p:nvSpPr>
              <p:spPr bwMode="auto">
                <a:xfrm>
                  <a:off x="309" y="1692"/>
                  <a:ext cx="0" cy="1208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7" name="Line 9"/>
                <p:cNvSpPr>
                  <a:spLocks noChangeShapeType="1"/>
                </p:cNvSpPr>
                <p:nvPr/>
              </p:nvSpPr>
              <p:spPr bwMode="auto">
                <a:xfrm>
                  <a:off x="422" y="1692"/>
                  <a:ext cx="0" cy="1208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8" name="Line 10"/>
                <p:cNvSpPr>
                  <a:spLocks noChangeShapeType="1"/>
                </p:cNvSpPr>
                <p:nvPr/>
              </p:nvSpPr>
              <p:spPr bwMode="auto">
                <a:xfrm>
                  <a:off x="536" y="1669"/>
                  <a:ext cx="0" cy="1208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9" name="Line 11"/>
                <p:cNvSpPr>
                  <a:spLocks noChangeShapeType="1"/>
                </p:cNvSpPr>
                <p:nvPr/>
              </p:nvSpPr>
              <p:spPr bwMode="auto">
                <a:xfrm>
                  <a:off x="649" y="1601"/>
                  <a:ext cx="0" cy="1265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0" name="Line 12"/>
                <p:cNvSpPr>
                  <a:spLocks noChangeShapeType="1"/>
                </p:cNvSpPr>
                <p:nvPr/>
              </p:nvSpPr>
              <p:spPr bwMode="auto">
                <a:xfrm>
                  <a:off x="762" y="1488"/>
                  <a:ext cx="0" cy="1294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1" name="Line 13"/>
                <p:cNvSpPr>
                  <a:spLocks noChangeShapeType="1"/>
                </p:cNvSpPr>
                <p:nvPr/>
              </p:nvSpPr>
              <p:spPr bwMode="auto">
                <a:xfrm>
                  <a:off x="876" y="1374"/>
                  <a:ext cx="0" cy="1323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auto">
                <a:xfrm>
                  <a:off x="989" y="1238"/>
                  <a:ext cx="0" cy="1323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3" name="Line 15"/>
                <p:cNvSpPr>
                  <a:spLocks noChangeShapeType="1"/>
                </p:cNvSpPr>
                <p:nvPr/>
              </p:nvSpPr>
              <p:spPr bwMode="auto">
                <a:xfrm>
                  <a:off x="1103" y="1125"/>
                  <a:ext cx="0" cy="1323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4" name="Line 16"/>
                <p:cNvSpPr>
                  <a:spLocks noChangeShapeType="1"/>
                </p:cNvSpPr>
                <p:nvPr/>
              </p:nvSpPr>
              <p:spPr bwMode="auto">
                <a:xfrm>
                  <a:off x="1215" y="1012"/>
                  <a:ext cx="0" cy="1265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5" name="Line 17"/>
                <p:cNvSpPr>
                  <a:spLocks noChangeShapeType="1"/>
                </p:cNvSpPr>
                <p:nvPr/>
              </p:nvSpPr>
              <p:spPr bwMode="auto">
                <a:xfrm>
                  <a:off x="1329" y="966"/>
                  <a:ext cx="0" cy="1179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6" name="Line 18"/>
                <p:cNvSpPr>
                  <a:spLocks noChangeShapeType="1"/>
                </p:cNvSpPr>
                <p:nvPr/>
              </p:nvSpPr>
              <p:spPr bwMode="auto">
                <a:xfrm>
                  <a:off x="1442" y="967"/>
                  <a:ext cx="0" cy="1064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7" name="Line 19"/>
                <p:cNvSpPr>
                  <a:spLocks noChangeShapeType="1"/>
                </p:cNvSpPr>
                <p:nvPr/>
              </p:nvSpPr>
              <p:spPr bwMode="auto">
                <a:xfrm>
                  <a:off x="1556" y="989"/>
                  <a:ext cx="0" cy="983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8" name="Line 20"/>
                <p:cNvSpPr>
                  <a:spLocks noChangeShapeType="1"/>
                </p:cNvSpPr>
                <p:nvPr/>
              </p:nvSpPr>
              <p:spPr bwMode="auto">
                <a:xfrm>
                  <a:off x="1669" y="1058"/>
                  <a:ext cx="0" cy="925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9" name="Line 21"/>
                <p:cNvSpPr>
                  <a:spLocks noChangeShapeType="1"/>
                </p:cNvSpPr>
                <p:nvPr/>
              </p:nvSpPr>
              <p:spPr bwMode="auto">
                <a:xfrm>
                  <a:off x="1783" y="1149"/>
                  <a:ext cx="0" cy="833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0" name="Line 22"/>
                <p:cNvSpPr>
                  <a:spLocks noChangeShapeType="1"/>
                </p:cNvSpPr>
                <p:nvPr/>
              </p:nvSpPr>
              <p:spPr bwMode="auto">
                <a:xfrm>
                  <a:off x="1896" y="1240"/>
                  <a:ext cx="0" cy="833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1" name="Line 23"/>
                <p:cNvSpPr>
                  <a:spLocks noChangeShapeType="1"/>
                </p:cNvSpPr>
                <p:nvPr/>
              </p:nvSpPr>
              <p:spPr bwMode="auto">
                <a:xfrm>
                  <a:off x="2009" y="1308"/>
                  <a:ext cx="0" cy="833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2" name="Line 24"/>
                <p:cNvSpPr>
                  <a:spLocks noChangeShapeType="1"/>
                </p:cNvSpPr>
                <p:nvPr/>
              </p:nvSpPr>
              <p:spPr bwMode="auto">
                <a:xfrm>
                  <a:off x="2122" y="1376"/>
                  <a:ext cx="0" cy="891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3" name="Line 25"/>
                <p:cNvSpPr>
                  <a:spLocks noChangeShapeType="1"/>
                </p:cNvSpPr>
                <p:nvPr/>
              </p:nvSpPr>
              <p:spPr bwMode="auto">
                <a:xfrm>
                  <a:off x="2235" y="1467"/>
                  <a:ext cx="0" cy="937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auto">
                <a:xfrm>
                  <a:off x="2349" y="1535"/>
                  <a:ext cx="0" cy="1006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5" name="Line 27"/>
                <p:cNvSpPr>
                  <a:spLocks noChangeShapeType="1"/>
                </p:cNvSpPr>
                <p:nvPr/>
              </p:nvSpPr>
              <p:spPr bwMode="auto">
                <a:xfrm>
                  <a:off x="2462" y="1581"/>
                  <a:ext cx="0" cy="1156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6" name="Line 28"/>
                <p:cNvSpPr>
                  <a:spLocks noChangeShapeType="1"/>
                </p:cNvSpPr>
                <p:nvPr/>
              </p:nvSpPr>
              <p:spPr bwMode="auto">
                <a:xfrm>
                  <a:off x="2576" y="1626"/>
                  <a:ext cx="0" cy="1225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7" name="Line 29"/>
                <p:cNvSpPr>
                  <a:spLocks noChangeShapeType="1"/>
                </p:cNvSpPr>
                <p:nvPr/>
              </p:nvSpPr>
              <p:spPr bwMode="auto">
                <a:xfrm>
                  <a:off x="2666" y="1649"/>
                  <a:ext cx="0" cy="1248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8" name="Line 30"/>
                <p:cNvSpPr>
                  <a:spLocks noChangeShapeType="1"/>
                </p:cNvSpPr>
                <p:nvPr/>
              </p:nvSpPr>
              <p:spPr bwMode="auto">
                <a:xfrm>
                  <a:off x="2757" y="1649"/>
                  <a:ext cx="0" cy="1294"/>
                </a:xfrm>
                <a:prstGeom prst="line">
                  <a:avLst/>
                </a:prstGeom>
                <a:noFill/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9" name="AutoShape 31"/>
                <p:cNvSpPr>
                  <a:spLocks noChangeArrowheads="1"/>
                </p:cNvSpPr>
                <p:nvPr/>
              </p:nvSpPr>
              <p:spPr bwMode="auto">
                <a:xfrm>
                  <a:off x="1613" y="1992"/>
                  <a:ext cx="113" cy="228"/>
                </a:xfrm>
                <a:prstGeom prst="upArrow">
                  <a:avLst>
                    <a:gd name="adj1" fmla="val 50000"/>
                    <a:gd name="adj2" fmla="val 50442"/>
                  </a:avLst>
                </a:prstGeom>
                <a:solidFill>
                  <a:srgbClr val="729FCF"/>
                </a:solidFill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440" name="AutoShape 32"/>
                <p:cNvSpPr>
                  <a:spLocks noChangeArrowheads="1"/>
                </p:cNvSpPr>
                <p:nvPr/>
              </p:nvSpPr>
              <p:spPr bwMode="auto">
                <a:xfrm>
                  <a:off x="1350" y="978"/>
                  <a:ext cx="113" cy="228"/>
                </a:xfrm>
                <a:prstGeom prst="upArrow">
                  <a:avLst>
                    <a:gd name="adj1" fmla="val 50000"/>
                    <a:gd name="adj2" fmla="val 50442"/>
                  </a:avLst>
                </a:prstGeom>
                <a:solidFill>
                  <a:srgbClr val="729FCF"/>
                </a:solidFill>
                <a:ln w="9000" cap="flat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441" name="Line 33"/>
                <p:cNvSpPr>
                  <a:spLocks noChangeShapeType="1"/>
                </p:cNvSpPr>
                <p:nvPr/>
              </p:nvSpPr>
              <p:spPr bwMode="auto">
                <a:xfrm>
                  <a:off x="1393" y="1586"/>
                  <a:ext cx="297" cy="0"/>
                </a:xfrm>
                <a:prstGeom prst="line">
                  <a:avLst/>
                </a:prstGeom>
                <a:noFill/>
                <a:ln w="9000" cap="flat">
                  <a:solidFill>
                    <a:srgbClr val="333333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4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21" y="885"/>
                  <a:ext cx="936" cy="2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4320" tIns="49320" rIns="94320" bIns="49320"/>
                <a:lstStyle>
                  <a:lvl1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5pPr>
                  <a:lvl6pPr marL="2514600" indent="-2286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6pPr>
                  <a:lvl7pPr marL="2971800" indent="-2286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7pPr>
                  <a:lvl8pPr marL="3429000" indent="-2286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8pPr>
                  <a:lvl9pPr marL="3886200" indent="-2286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9pPr>
                </a:lstStyle>
                <a:p>
                  <a:pPr>
                    <a:lnSpc>
                      <a:spcPct val="97000"/>
                    </a:lnSpc>
                    <a:buClrTx/>
                    <a:buFontTx/>
                    <a:buNone/>
                  </a:pPr>
                  <a:r>
                    <a:rPr lang="en-US" sz="1600" b="1">
                      <a:solidFill>
                        <a:srgbClr val="003399"/>
                      </a:solidFill>
                      <a:latin typeface="Tahoma" charset="0"/>
                    </a:rPr>
                    <a:t>Euclidean</a:t>
                  </a:r>
                </a:p>
              </p:txBody>
            </p:sp>
          </p:grpSp>
          <p:sp>
            <p:nvSpPr>
              <p:cNvPr id="17443" name="Text Box 35"/>
              <p:cNvSpPr txBox="1">
                <a:spLocks noChangeArrowheads="1"/>
              </p:cNvSpPr>
              <p:nvPr/>
            </p:nvSpPr>
            <p:spPr bwMode="auto">
              <a:xfrm>
                <a:off x="2567" y="2997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4320" tIns="49320" rIns="94320" bIns="4932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9pPr>
              </a:lstStyle>
              <a:p>
                <a:pPr>
                  <a:lnSpc>
                    <a:spcPct val="97000"/>
                  </a:lnSpc>
                  <a:buClrTx/>
                  <a:buFontTx/>
                  <a:buNone/>
                </a:pPr>
                <a:r>
                  <a:rPr lang="en-US" sz="1200" b="1">
                    <a:latin typeface="Tahoma" charset="0"/>
                  </a:rPr>
                  <a:t>May</a:t>
                </a:r>
              </a:p>
            </p:txBody>
          </p:sp>
          <p:sp>
            <p:nvSpPr>
              <p:cNvPr id="17444" name="Text Box 36"/>
              <p:cNvSpPr txBox="1">
                <a:spLocks noChangeArrowheads="1"/>
              </p:cNvSpPr>
              <p:nvPr/>
            </p:nvSpPr>
            <p:spPr bwMode="auto">
              <a:xfrm>
                <a:off x="80" y="3046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4320" tIns="49320" rIns="94320" bIns="4932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9pPr>
              </a:lstStyle>
              <a:p>
                <a:pPr>
                  <a:lnSpc>
                    <a:spcPct val="97000"/>
                  </a:lnSpc>
                  <a:buClrTx/>
                  <a:buFontTx/>
                  <a:buNone/>
                </a:pPr>
                <a:r>
                  <a:rPr lang="en-US" sz="1200" b="1">
                    <a:latin typeface="Tahoma" charset="0"/>
                  </a:rPr>
                  <a:t>Sep</a:t>
                </a:r>
              </a:p>
            </p:txBody>
          </p:sp>
          <p:sp>
            <p:nvSpPr>
              <p:cNvPr id="17445" name="Text Box 37"/>
              <p:cNvSpPr txBox="1">
                <a:spLocks noChangeArrowheads="1"/>
              </p:cNvSpPr>
              <p:nvPr/>
            </p:nvSpPr>
            <p:spPr bwMode="auto">
              <a:xfrm>
                <a:off x="1267" y="1177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4320" tIns="49320" rIns="94320" bIns="4932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9pPr>
              </a:lstStyle>
              <a:p>
                <a:pPr>
                  <a:lnSpc>
                    <a:spcPct val="97000"/>
                  </a:lnSpc>
                  <a:buClrTx/>
                  <a:buFontTx/>
                  <a:buNone/>
                </a:pPr>
                <a:r>
                  <a:rPr lang="en-US" sz="1200" b="1">
                    <a:latin typeface="Tahoma" charset="0"/>
                  </a:rPr>
                  <a:t>Jan</a:t>
                </a:r>
              </a:p>
            </p:txBody>
          </p:sp>
          <p:sp>
            <p:nvSpPr>
              <p:cNvPr id="17446" name="Text Box 38"/>
              <p:cNvSpPr txBox="1">
                <a:spLocks noChangeArrowheads="1"/>
              </p:cNvSpPr>
              <p:nvPr/>
            </p:nvSpPr>
            <p:spPr bwMode="auto">
              <a:xfrm>
                <a:off x="1525" y="2201"/>
                <a:ext cx="374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4320" tIns="49320" rIns="94320" bIns="4932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9pPr>
              </a:lstStyle>
              <a:p>
                <a:pPr>
                  <a:lnSpc>
                    <a:spcPct val="97000"/>
                  </a:lnSpc>
                  <a:buClrTx/>
                  <a:buFontTx/>
                  <a:buNone/>
                </a:pPr>
                <a:r>
                  <a:rPr lang="en-US" sz="1200" b="1">
                    <a:latin typeface="Tahoma" charset="0"/>
                  </a:rPr>
                  <a:t>Feb</a:t>
                </a:r>
              </a:p>
            </p:txBody>
          </p:sp>
        </p:grpSp>
        <p:grpSp>
          <p:nvGrpSpPr>
            <p:cNvPr id="17447" name="Group 39"/>
            <p:cNvGrpSpPr>
              <a:grpSpLocks/>
            </p:cNvGrpSpPr>
            <p:nvPr/>
          </p:nvGrpSpPr>
          <p:grpSpPr bwMode="auto">
            <a:xfrm>
              <a:off x="2857" y="828"/>
              <a:ext cx="2923" cy="2356"/>
              <a:chOff x="2857" y="828"/>
              <a:chExt cx="2923" cy="2356"/>
            </a:xfrm>
          </p:grpSpPr>
          <p:grpSp>
            <p:nvGrpSpPr>
              <p:cNvPr id="17448" name="Group 40"/>
              <p:cNvGrpSpPr>
                <a:grpSpLocks/>
              </p:cNvGrpSpPr>
              <p:nvPr/>
            </p:nvGrpSpPr>
            <p:grpSpPr bwMode="auto">
              <a:xfrm>
                <a:off x="2857" y="828"/>
                <a:ext cx="2878" cy="2302"/>
                <a:chOff x="2857" y="828"/>
                <a:chExt cx="2878" cy="2302"/>
              </a:xfrm>
            </p:grpSpPr>
            <p:sp>
              <p:nvSpPr>
                <p:cNvPr id="1744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002" y="886"/>
                  <a:ext cx="936" cy="2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4320" tIns="49320" rIns="94320" bIns="49320"/>
                <a:lstStyle>
                  <a:lvl1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5pPr>
                  <a:lvl6pPr marL="2514600" indent="-2286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6pPr>
                  <a:lvl7pPr marL="2971800" indent="-2286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7pPr>
                  <a:lvl8pPr marL="3429000" indent="-2286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8pPr>
                  <a:lvl9pPr marL="3886200" indent="-2286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Geneva" charset="0"/>
                      <a:cs typeface="DejaVu Sans" charset="0"/>
                    </a:defRPr>
                  </a:lvl9pPr>
                </a:lstStyle>
                <a:p>
                  <a:pPr>
                    <a:lnSpc>
                      <a:spcPct val="97000"/>
                    </a:lnSpc>
                    <a:buClrTx/>
                    <a:buFontTx/>
                    <a:buNone/>
                  </a:pPr>
                  <a:r>
                    <a:rPr lang="en-US" sz="1600" b="1">
                      <a:solidFill>
                        <a:srgbClr val="003399"/>
                      </a:solidFill>
                      <a:latin typeface="Tahoma" charset="0"/>
                    </a:rPr>
                    <a:t>DTW</a:t>
                  </a:r>
                </a:p>
              </p:txBody>
            </p:sp>
            <p:pic>
              <p:nvPicPr>
                <p:cNvPr id="17450" name="Picture 4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40" t="15065" r="11935" b="17134"/>
                <a:stretch>
                  <a:fillRect/>
                </a:stretch>
              </p:blipFill>
              <p:spPr bwMode="auto">
                <a:xfrm>
                  <a:off x="2857" y="828"/>
                  <a:ext cx="2878" cy="23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 l="11140" t="15065" r="11935" b="17134"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3465A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7451" name="Text Box 43"/>
              <p:cNvSpPr txBox="1">
                <a:spLocks noChangeArrowheads="1"/>
              </p:cNvSpPr>
              <p:nvPr/>
            </p:nvSpPr>
            <p:spPr bwMode="auto">
              <a:xfrm>
                <a:off x="2943" y="3012"/>
                <a:ext cx="321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4320" tIns="49320" rIns="94320" bIns="4932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9pPr>
              </a:lstStyle>
              <a:p>
                <a:pPr>
                  <a:lnSpc>
                    <a:spcPct val="97000"/>
                  </a:lnSpc>
                  <a:buClrTx/>
                  <a:buFontTx/>
                  <a:buNone/>
                </a:pPr>
                <a:r>
                  <a:rPr lang="en-US" sz="1200" b="1">
                    <a:latin typeface="Tahoma" charset="0"/>
                  </a:rPr>
                  <a:t>Sep</a:t>
                </a:r>
              </a:p>
            </p:txBody>
          </p:sp>
          <p:sp>
            <p:nvSpPr>
              <p:cNvPr id="17452" name="Text Box 44"/>
              <p:cNvSpPr txBox="1">
                <a:spLocks noChangeArrowheads="1"/>
              </p:cNvSpPr>
              <p:nvPr/>
            </p:nvSpPr>
            <p:spPr bwMode="auto">
              <a:xfrm>
                <a:off x="5367" y="3011"/>
                <a:ext cx="413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4320" tIns="49320" rIns="94320" bIns="4932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Geneva" charset="0"/>
                    <a:cs typeface="DejaVu Sans" charset="0"/>
                  </a:defRPr>
                </a:lvl9pPr>
              </a:lstStyle>
              <a:p>
                <a:pPr>
                  <a:lnSpc>
                    <a:spcPct val="97000"/>
                  </a:lnSpc>
                  <a:buClrTx/>
                  <a:buFontTx/>
                  <a:buNone/>
                </a:pPr>
                <a:r>
                  <a:rPr lang="en-US" sz="1200" b="1">
                    <a:latin typeface="Tahoma" charset="0"/>
                  </a:rPr>
                  <a:t>May</a:t>
                </a:r>
              </a:p>
            </p:txBody>
          </p:sp>
        </p:grpSp>
      </p:grp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635035" y="5699125"/>
            <a:ext cx="8286189" cy="947643"/>
          </a:xfrm>
          <a:prstGeom prst="rect">
            <a:avLst/>
          </a:prstGeom>
          <a:solidFill>
            <a:srgbClr val="E8E8F1"/>
          </a:solidFill>
          <a:ln>
            <a:noFill/>
          </a:ln>
          <a:effectLst/>
          <a:extLst/>
        </p:spPr>
        <p:txBody>
          <a:bodyPr lIns="94320" tIns="49320" rIns="94320" bIns="493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ejaVu Sans" charset="0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sz="2400" dirty="0">
                <a:solidFill>
                  <a:srgbClr val="003399"/>
                </a:solidFill>
                <a:latin typeface="Calibri"/>
                <a:cs typeface="Calibri"/>
              </a:rPr>
              <a:t>Similarity between patterns even with different phase</a:t>
            </a:r>
          </a:p>
          <a:p>
            <a:pPr algn="ctr">
              <a:lnSpc>
                <a:spcPct val="97000"/>
              </a:lnSpc>
              <a:buClrTx/>
              <a:buFontTx/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/>
                <a:cs typeface="Calibri"/>
              </a:rPr>
              <a:t>… </a:t>
            </a:r>
            <a:r>
              <a:rPr lang="en-US" sz="2400" dirty="0">
                <a:solidFill>
                  <a:srgbClr val="003399"/>
                </a:solidFill>
                <a:latin typeface="Calibri"/>
                <a:cs typeface="Calibri"/>
              </a:rPr>
              <a:t>and/or patterns with different lengths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83" y="471112"/>
            <a:ext cx="8153400" cy="655459"/>
          </a:xfrm>
        </p:spPr>
        <p:txBody>
          <a:bodyPr tIns="320040" anchor="ctr" anchorCtr="0">
            <a:no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Dynamic Time Warping (</a:t>
            </a:r>
            <a:r>
              <a:rPr lang="en-US" dirty="0" smtClean="0">
                <a:solidFill>
                  <a:srgbClr val="003399"/>
                </a:solidFill>
              </a:rPr>
              <a:t>DTW</a:t>
            </a:r>
            <a:r>
              <a:rPr lang="en-US" dirty="0">
                <a:solidFill>
                  <a:srgbClr val="003399"/>
                </a:solidFill>
              </a:rPr>
              <a:t>)</a:t>
            </a:r>
            <a:br>
              <a:rPr lang="en-US" dirty="0">
                <a:solidFill>
                  <a:srgbClr val="003399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143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07" y="1439334"/>
            <a:ext cx="5382343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Time Warping: pattern matching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383" y="1502833"/>
            <a:ext cx="4222259" cy="4815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2775" y="6185529"/>
            <a:ext cx="7206921" cy="523220"/>
          </a:xfrm>
          <a:prstGeom prst="rect">
            <a:avLst/>
          </a:prstGeom>
          <a:solidFill>
            <a:srgbClr val="E1E6F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DTW  “warps” the time axis: nonlinear matching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9514" y="1162678"/>
            <a:ext cx="3224486" cy="369332"/>
          </a:xfrm>
          <a:prstGeom prst="rect">
            <a:avLst/>
          </a:prstGeom>
          <a:solidFill>
            <a:srgbClr val="DDE1FF"/>
          </a:solidFill>
        </p:spPr>
        <p:txBody>
          <a:bodyPr wrap="none">
            <a:spAutoFit/>
          </a:bodyPr>
          <a:lstStyle/>
          <a:p>
            <a:pPr algn="r"/>
            <a:r>
              <a:rPr lang="en-US" sz="1800" dirty="0" err="1" smtClean="0">
                <a:latin typeface="Calibri"/>
                <a:cs typeface="Calibri"/>
              </a:rPr>
              <a:t>Arvor</a:t>
            </a:r>
            <a:r>
              <a:rPr lang="en-US" sz="1800" dirty="0" smtClean="0">
                <a:latin typeface="Calibri"/>
                <a:cs typeface="Calibri"/>
              </a:rPr>
              <a:t> et al (2012), </a:t>
            </a:r>
            <a:r>
              <a:rPr lang="en-US" sz="1800" dirty="0" err="1" smtClean="0">
                <a:latin typeface="Calibri"/>
                <a:cs typeface="Calibri"/>
              </a:rPr>
              <a:t>Eamon</a:t>
            </a:r>
            <a:r>
              <a:rPr lang="en-US" sz="1800" dirty="0" smtClean="0">
                <a:latin typeface="Calibri"/>
                <a:cs typeface="Calibri"/>
              </a:rPr>
              <a:t> Keogh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2950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8" y="1435953"/>
            <a:ext cx="8506572" cy="35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96620" y="2782005"/>
            <a:ext cx="1211040" cy="32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1106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r>
              <a:rPr lang="en-US" b="1">
                <a:latin typeface="Tahoma" charset="0"/>
              </a:rPr>
              <a:t>~1 year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702301" y="232824"/>
            <a:ext cx="8228160" cy="1166522"/>
          </a:xfrm>
          <a:ln/>
        </p:spPr>
        <p:txBody>
          <a:bodyPr tIns="25145"/>
          <a:lstStyle/>
          <a:p>
            <a:pPr>
              <a:lnSpc>
                <a:spcPct val="95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b="1" dirty="0">
                <a:solidFill>
                  <a:srgbClr val="003399"/>
                </a:solidFill>
              </a:rPr>
              <a:t>Open boundary </a:t>
            </a:r>
            <a:r>
              <a:rPr lang="en-US" b="1" dirty="0" smtClean="0">
                <a:solidFill>
                  <a:srgbClr val="003399"/>
                </a:solidFill>
              </a:rPr>
              <a:t>Dynamic </a:t>
            </a:r>
            <a:r>
              <a:rPr lang="en-US" b="1" dirty="0">
                <a:solidFill>
                  <a:srgbClr val="003399"/>
                </a:solidFill>
              </a:rPr>
              <a:t>Time Warping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13921" y="2027855"/>
            <a:ext cx="2134080" cy="32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1106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Geneva" charset="0"/>
                <a:cs typeface="Droid Sans Fallback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r>
              <a:rPr lang="en-US" b="1">
                <a:latin typeface="Tahoma" charset="0"/>
              </a:rPr>
              <a:t>Single cropping</a:t>
            </a:r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 rot="16200000">
            <a:off x="1944847" y="2414103"/>
            <a:ext cx="165618" cy="1097280"/>
          </a:xfrm>
          <a:prstGeom prst="leftBracket">
            <a:avLst>
              <a:gd name="adj" fmla="val 0"/>
            </a:avLst>
          </a:prstGeom>
          <a:noFill/>
          <a:ln w="36720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67614" y="5523194"/>
            <a:ext cx="7386758" cy="830997"/>
          </a:xfrm>
          <a:prstGeom prst="rect">
            <a:avLst/>
          </a:prstGeom>
          <a:solidFill>
            <a:srgbClr val="EBEBF5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3F"/>
                </a:solidFill>
                <a:latin typeface="Calibri"/>
                <a:cs typeface="Calibri"/>
              </a:rPr>
              <a:t>does not require two time series to be of the same </a:t>
            </a:r>
            <a:r>
              <a:rPr lang="en-US" sz="2400" dirty="0" smtClean="0">
                <a:solidFill>
                  <a:srgbClr val="00003F"/>
                </a:solidFill>
                <a:latin typeface="Calibri"/>
                <a:cs typeface="Calibri"/>
              </a:rPr>
              <a:t>length</a:t>
            </a:r>
          </a:p>
          <a:p>
            <a:r>
              <a:rPr lang="en-US" sz="2400" dirty="0">
                <a:solidFill>
                  <a:srgbClr val="00003F"/>
                </a:solidFill>
                <a:latin typeface="Calibri"/>
                <a:cs typeface="Calibri"/>
              </a:rPr>
              <a:t>c</a:t>
            </a:r>
            <a:r>
              <a:rPr lang="en-US" sz="2400" dirty="0" smtClean="0">
                <a:solidFill>
                  <a:srgbClr val="00003F"/>
                </a:solidFill>
                <a:latin typeface="Calibri"/>
                <a:cs typeface="Calibri"/>
              </a:rPr>
              <a:t>onsiders the agricultural calendar</a:t>
            </a:r>
            <a:endParaRPr lang="en-US" sz="2400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6624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Accumulated cost </a:t>
            </a:r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05" y="1864453"/>
            <a:ext cx="7157380" cy="318463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1051" y="5225785"/>
            <a:ext cx="7823149" cy="830997"/>
          </a:xfrm>
          <a:prstGeom prst="rect">
            <a:avLst/>
          </a:prstGeom>
          <a:solidFill>
            <a:srgbClr val="E1E6F1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rgbClr val="00007D"/>
              </a:buClr>
              <a:buSzPct val="75000"/>
              <a:defRPr/>
            </a:pPr>
            <a:r>
              <a:rPr lang="en-US" sz="2400" dirty="0" smtClean="0">
                <a:solidFill>
                  <a:srgbClr val="000066"/>
                </a:solidFill>
                <a:latin typeface="Calibri" charset="0"/>
                <a:cs typeface="+mn-cs"/>
              </a:rPr>
              <a:t>Three </a:t>
            </a:r>
            <a:r>
              <a:rPr lang="en-US" sz="2400" dirty="0">
                <a:solidFill>
                  <a:srgbClr val="000066"/>
                </a:solidFill>
                <a:latin typeface="Calibri" charset="0"/>
                <a:cs typeface="+mn-cs"/>
              </a:rPr>
              <a:t>possible </a:t>
            </a:r>
            <a:r>
              <a:rPr lang="en-US" sz="2400" dirty="0" smtClean="0">
                <a:solidFill>
                  <a:srgbClr val="000066"/>
                </a:solidFill>
                <a:latin typeface="Calibri" charset="0"/>
                <a:cs typeface="+mn-cs"/>
              </a:rPr>
              <a:t>alignments </a:t>
            </a:r>
            <a:r>
              <a:rPr lang="en-US" sz="2400" dirty="0">
                <a:solidFill>
                  <a:srgbClr val="000066"/>
                </a:solidFill>
                <a:latin typeface="Calibri" charset="0"/>
                <a:cs typeface="+mn-cs"/>
              </a:rPr>
              <a:t>of the pattern U within the long-term time series V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016119" y="6457890"/>
            <a:ext cx="2127881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3F"/>
                </a:solidFill>
                <a:latin typeface="Calibri"/>
                <a:cs typeface="Calibri"/>
              </a:rPr>
              <a:t>Maus et al. (2015)</a:t>
            </a:r>
            <a:endParaRPr lang="en-GB" sz="2000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28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Porto dos </a:t>
            </a:r>
            <a:r>
              <a:rPr lang="en-US" dirty="0" err="1" smtClean="0"/>
              <a:t>Gaúchos</a:t>
            </a:r>
            <a:r>
              <a:rPr lang="en-US" dirty="0" smtClean="0"/>
              <a:t>, MT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5" y="1523557"/>
            <a:ext cx="8308280" cy="5082245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16119" y="6457890"/>
            <a:ext cx="2127881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3F"/>
                </a:solidFill>
                <a:latin typeface="Calibri"/>
                <a:cs typeface="Calibri"/>
              </a:rPr>
              <a:t>Maus et al. (2015)</a:t>
            </a:r>
            <a:endParaRPr lang="en-GB" sz="2000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04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x Time-weighted DTW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62" y="1901341"/>
            <a:ext cx="5956792" cy="22055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3931" y="4472632"/>
            <a:ext cx="595922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roducer's accuracy: fraction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of correctly classified pixels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compared to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 pixels of that ground truth class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3663" y="5546772"/>
            <a:ext cx="595922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User's accuracy (reliability):  fraction of correctly classified pixels of a class compared to all pixels classified as being that class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4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770021" y="1770128"/>
            <a:ext cx="7960218" cy="2790205"/>
            <a:chOff x="1471608" y="548680"/>
            <a:chExt cx="6111875" cy="1670050"/>
          </a:xfrm>
        </p:grpSpPr>
        <p:pic>
          <p:nvPicPr>
            <p:cNvPr id="12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"/>
            <a:stretch>
              <a:fillRect/>
            </a:stretch>
          </p:blipFill>
          <p:spPr bwMode="auto">
            <a:xfrm>
              <a:off x="1471608" y="548680"/>
              <a:ext cx="6111875" cy="167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471608" y="548680"/>
              <a:ext cx="288032" cy="16700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lang="fr-FR"/>
            </a:p>
          </p:txBody>
        </p:sp>
      </p:grpSp>
      <p:cxnSp>
        <p:nvCxnSpPr>
          <p:cNvPr id="17" name="Connecteur droit avec flèche 16"/>
          <p:cNvCxnSpPr/>
          <p:nvPr/>
        </p:nvCxnSpPr>
        <p:spPr>
          <a:xfrm>
            <a:off x="1765724" y="3511993"/>
            <a:ext cx="0" cy="467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701828" y="3511993"/>
            <a:ext cx="0" cy="467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493916" y="3511993"/>
            <a:ext cx="0" cy="467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582148" y="3548273"/>
            <a:ext cx="0" cy="467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264294" y="3511993"/>
            <a:ext cx="0" cy="467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95" y="3517226"/>
            <a:ext cx="457200" cy="8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/>
              <a:t>How much degradation has happened?</a:t>
            </a:r>
            <a:endParaRPr dirty="0" lang="en-US"/>
          </a:p>
        </p:txBody>
      </p:sp>
      <p:sp>
        <p:nvSpPr>
          <p:cNvPr id="24" name="CaixaDeTexto 3"/>
          <p:cNvSpPr txBox="1">
            <a:spLocks noChangeArrowheads="1"/>
          </p:cNvSpPr>
          <p:nvPr/>
        </p:nvSpPr>
        <p:spPr bwMode="auto">
          <a:xfrm>
            <a:off x="1056527" y="4921065"/>
            <a:ext cx="7423705" cy="1200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charset="0" typeface="Arial"/>
                <a:ea charset="0" typeface="Geneva"/>
                <a:cs charset="0" typeface="ＭＳ Ｐゴシック"/>
              </a:defRPr>
            </a:lvl1pPr>
            <a:lvl2pPr eaLnBrk="0" hangingPunct="0" indent="-285750" marL="742950">
              <a:defRPr sz="1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2pPr>
            <a:lvl3pPr eaLnBrk="0" hangingPunct="0" indent="-228600" marL="1143000">
              <a:defRPr sz="1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3pPr>
            <a:lvl4pPr eaLnBrk="0" hangingPunct="0" indent="-228600" marL="1600200">
              <a:defRPr sz="1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4pPr>
            <a:lvl5pPr eaLnBrk="0" hangingPunct="0" indent="-228600" marL="2057400">
              <a:defRPr sz="1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typeface="Arial"/>
                <a:ea charset="0" typeface="ＭＳ Ｐゴシック"/>
                <a:cs charset="0" typeface="ＭＳ Ｐゴシック"/>
              </a:defRPr>
            </a:lvl9pPr>
          </a:lstStyle>
          <a:p>
            <a:pPr algn="ctr" eaLnBrk="1" hangingPunct="1"/>
            <a:r>
              <a:rPr altLang="ja-JP" dirty="0" lang="x-none" smtClean="0" sz="2400">
                <a:solidFill>
                  <a:srgbClr val="800000"/>
                </a:solidFill>
                <a:latin typeface="Calibri"/>
              </a:rPr>
              <a:t>Degradation: loss of forest cover by logging and fire</a:t>
            </a:r>
          </a:p>
          <a:p>
            <a:pPr algn="ctr" eaLnBrk="1" hangingPunct="1"/>
            <a:r>
              <a:rPr altLang="ja-JP" dirty="0" lang="x-none" smtClean="0" sz="2400">
                <a:solidFill>
                  <a:srgbClr val="000066"/>
                </a:solidFill>
                <a:latin typeface="Calibri"/>
              </a:rPr>
              <a:t>Degradation causes GHG emission and biodiversity loss</a:t>
            </a:r>
            <a:endParaRPr altLang="ja-JP" dirty="0" lang="pt-BR" sz="2400">
              <a:solidFill>
                <a:srgbClr val="000066"/>
              </a:solidFill>
              <a:latin typeface="Calibri"/>
            </a:endParaRPr>
          </a:p>
          <a:p>
            <a:pPr algn="ctr" eaLnBrk="1" hangingPunct="1"/>
            <a:r>
              <a:rPr altLang="ja-JP" dirty="0" err="1" lang="pt-BR" smtClean="0" sz="2400">
                <a:solidFill>
                  <a:srgbClr val="000066"/>
                </a:solidFill>
                <a:latin typeface="Calibri"/>
              </a:rPr>
              <a:t>Not</a:t>
            </a:r>
            <a:r>
              <a:rPr altLang="ja-JP" dirty="0" lang="pt-BR" smtClean="0" sz="2400">
                <a:solidFill>
                  <a:srgbClr val="000066"/>
                </a:solidFill>
                <a:latin typeface="Calibri"/>
              </a:rPr>
              <a:t> </a:t>
            </a:r>
            <a:r>
              <a:rPr altLang="ja-JP" dirty="0" err="1" lang="pt-BR" smtClean="0" sz="2400">
                <a:solidFill>
                  <a:srgbClr val="000066"/>
                </a:solidFill>
                <a:latin typeface="Calibri"/>
              </a:rPr>
              <a:t>all</a:t>
            </a:r>
            <a:r>
              <a:rPr altLang="ja-JP" dirty="0" lang="pt-BR" smtClean="0" sz="2400">
                <a:solidFill>
                  <a:srgbClr val="000066"/>
                </a:solidFill>
                <a:latin typeface="Calibri"/>
              </a:rPr>
              <a:t> </a:t>
            </a:r>
            <a:r>
              <a:rPr altLang="ja-JP" dirty="0" err="1" lang="pt-BR" smtClean="0" sz="2400">
                <a:solidFill>
                  <a:srgbClr val="000066"/>
                </a:solidFill>
                <a:latin typeface="Calibri"/>
              </a:rPr>
              <a:t>degradation</a:t>
            </a:r>
            <a:r>
              <a:rPr altLang="ja-JP" dirty="0" lang="pt-BR" smtClean="0" sz="2400">
                <a:solidFill>
                  <a:srgbClr val="000066"/>
                </a:solidFill>
                <a:latin typeface="Calibri"/>
              </a:rPr>
              <a:t> leads </a:t>
            </a:r>
            <a:r>
              <a:rPr altLang="ja-JP" dirty="0" err="1" lang="pt-BR" smtClean="0" sz="2400">
                <a:solidFill>
                  <a:srgbClr val="000066"/>
                </a:solidFill>
                <a:latin typeface="Calibri"/>
              </a:rPr>
              <a:t>to</a:t>
            </a:r>
            <a:r>
              <a:rPr altLang="ja-JP" dirty="0" lang="pt-BR" smtClean="0" sz="2400">
                <a:solidFill>
                  <a:srgbClr val="000066"/>
                </a:solidFill>
                <a:latin typeface="Calibri"/>
              </a:rPr>
              <a:t> </a:t>
            </a:r>
            <a:r>
              <a:rPr altLang="ja-JP" dirty="0" err="1" lang="pt-BR" smtClean="0" sz="2400">
                <a:solidFill>
                  <a:srgbClr val="000066"/>
                </a:solidFill>
                <a:latin typeface="Calibri"/>
              </a:rPr>
              <a:t>clear-cut</a:t>
            </a:r>
            <a:r>
              <a:rPr altLang="ja-JP" dirty="0" lang="pt-BR" smtClean="0" sz="2400">
                <a:solidFill>
                  <a:srgbClr val="000066"/>
                </a:solidFill>
                <a:latin typeface="Calibri"/>
              </a:rPr>
              <a:t> </a:t>
            </a:r>
            <a:r>
              <a:rPr altLang="ja-JP" dirty="0" err="1" lang="pt-BR" smtClean="0" sz="2400">
                <a:solidFill>
                  <a:srgbClr val="000066"/>
                </a:solidFill>
                <a:latin typeface="Calibri"/>
              </a:rPr>
              <a:t>areas</a:t>
            </a:r>
            <a:endParaRPr altLang="ja-JP" dirty="0" lang="x-none" smtClean="0" sz="240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40190" y="6488668"/>
            <a:ext cx="2203810" cy="369332"/>
          </a:xfrm>
          <a:prstGeom prst="rect">
            <a:avLst/>
          </a:prstGeom>
          <a:solidFill>
            <a:srgbClr val="E8E8F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dirty="0" lang="en-US" sz="1800">
                <a:solidFill>
                  <a:srgbClr val="000090"/>
                </a:solidFill>
                <a:latin typeface="Calibri"/>
                <a:cs typeface="Calibri"/>
              </a:rPr>
              <a:t>s</a:t>
            </a:r>
            <a:r>
              <a:rPr dirty="0" lang="en-US" smtClean="0" sz="1800">
                <a:solidFill>
                  <a:srgbClr val="000090"/>
                </a:solidFill>
                <a:latin typeface="Calibri"/>
                <a:cs typeface="Calibri"/>
              </a:rPr>
              <a:t>ource: </a:t>
            </a:r>
            <a:r>
              <a:rPr dirty="0" err="1" lang="en-US" smtClean="0" sz="1800">
                <a:solidFill>
                  <a:srgbClr val="000090"/>
                </a:solidFill>
                <a:latin typeface="Calibri"/>
                <a:cs typeface="Calibri"/>
              </a:rPr>
              <a:t>Ima</a:t>
            </a:r>
            <a:r>
              <a:rPr dirty="0" lang="en-US" smtClean="0" sz="1800">
                <a:solidFill>
                  <a:srgbClr val="000090"/>
                </a:solidFill>
                <a:latin typeface="Calibri"/>
                <a:cs typeface="Calibri"/>
              </a:rPr>
              <a:t> Vieira</a:t>
            </a:r>
            <a:endParaRPr dirty="0" lang="en-US" sz="180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995798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602" y="5933224"/>
            <a:ext cx="8231190" cy="830997"/>
          </a:xfrm>
          <a:prstGeom prst="rect">
            <a:avLst/>
          </a:prstGeom>
          <a:solidFill>
            <a:srgbClr val="EBEBF5">
              <a:alpha val="74000"/>
            </a:srgb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3F"/>
                </a:solidFill>
                <a:latin typeface="Calibri"/>
                <a:cs typeface="Calibri"/>
              </a:rPr>
              <a:t>On-going work: identify forest degradation from large-scale fires </a:t>
            </a:r>
          </a:p>
          <a:p>
            <a:r>
              <a:rPr lang="en-US" sz="2400" dirty="0" smtClean="0">
                <a:solidFill>
                  <a:srgbClr val="00003F"/>
                </a:solidFill>
                <a:latin typeface="Calibri"/>
                <a:cs typeface="Calibri"/>
              </a:rPr>
              <a:t>for Amazonia from 2000-2015</a:t>
            </a:r>
            <a:endParaRPr lang="en-US" sz="2400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73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602" y="5933224"/>
            <a:ext cx="8231190" cy="830997"/>
          </a:xfrm>
          <a:prstGeom prst="rect">
            <a:avLst/>
          </a:prstGeom>
          <a:solidFill>
            <a:srgbClr val="EBEBF5">
              <a:alpha val="74000"/>
            </a:srgb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3F"/>
                </a:solidFill>
                <a:latin typeface="Calibri"/>
                <a:cs typeface="Calibri"/>
              </a:rPr>
              <a:t>On-going work: identify forest degradation from large-scale fires </a:t>
            </a:r>
          </a:p>
          <a:p>
            <a:r>
              <a:rPr lang="en-US" sz="2400" dirty="0" smtClean="0">
                <a:solidFill>
                  <a:srgbClr val="00003F"/>
                </a:solidFill>
                <a:latin typeface="Calibri"/>
                <a:cs typeface="Calibri"/>
              </a:rPr>
              <a:t>for Amazonia from 2000-2015</a:t>
            </a:r>
            <a:endParaRPr lang="en-US" sz="2400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62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2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602" y="5933224"/>
            <a:ext cx="8231190" cy="830997"/>
          </a:xfrm>
          <a:prstGeom prst="rect">
            <a:avLst/>
          </a:prstGeom>
          <a:solidFill>
            <a:srgbClr val="EBEBF5">
              <a:alpha val="74000"/>
            </a:srgb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3F"/>
                </a:solidFill>
                <a:latin typeface="Calibri"/>
                <a:cs typeface="Calibri"/>
              </a:rPr>
              <a:t>On-going work: identify forest degradation from large-scale fires </a:t>
            </a:r>
          </a:p>
          <a:p>
            <a:r>
              <a:rPr lang="en-US" sz="2400" dirty="0" smtClean="0">
                <a:solidFill>
                  <a:srgbClr val="00003F"/>
                </a:solidFill>
                <a:latin typeface="Calibri"/>
                <a:cs typeface="Calibri"/>
              </a:rPr>
              <a:t>for Amazonia from 2000-2015</a:t>
            </a:r>
            <a:endParaRPr lang="en-US" sz="2400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91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092896" y="1184459"/>
            <a:ext cx="5610524" cy="4409716"/>
            <a:chOff x="560388" y="591282"/>
            <a:chExt cx="7240812" cy="6247668"/>
          </a:xfrm>
          <a:solidFill>
            <a:srgbClr val="E1E6F1"/>
          </a:solidFill>
        </p:grpSpPr>
        <p:sp>
          <p:nvSpPr>
            <p:cNvPr id="6" name="Line 20"/>
            <p:cNvSpPr>
              <a:spLocks noChangeShapeType="1"/>
            </p:cNvSpPr>
            <p:nvPr/>
          </p:nvSpPr>
          <p:spPr bwMode="auto">
            <a:xfrm flipV="1">
              <a:off x="699772" y="591282"/>
              <a:ext cx="4717608" cy="8757"/>
            </a:xfrm>
            <a:prstGeom prst="line">
              <a:avLst/>
            </a:prstGeom>
            <a:grp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560388" y="698124"/>
              <a:ext cx="0" cy="3720226"/>
            </a:xfrm>
            <a:prstGeom prst="line">
              <a:avLst/>
            </a:prstGeom>
            <a:grp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5417379" y="605294"/>
              <a:ext cx="2383821" cy="2389072"/>
            </a:xfrm>
            <a:prstGeom prst="line">
              <a:avLst/>
            </a:prstGeom>
            <a:grp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</a:endParaRPr>
            </a:p>
          </p:txBody>
        </p:sp>
        <p:pic>
          <p:nvPicPr>
            <p:cNvPr id="11" name="Picture 2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10494" y="680609"/>
              <a:ext cx="4601454" cy="37832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4930" y="897798"/>
              <a:ext cx="4603241" cy="37815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41153" y="1113235"/>
              <a:ext cx="4603241" cy="37832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3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57378" y="1328671"/>
              <a:ext cx="4601454" cy="37832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5" name="Picture 3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573601" y="1544109"/>
              <a:ext cx="4601455" cy="37832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" name="Picture 3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789825" y="1761297"/>
              <a:ext cx="4601454" cy="378152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" name="Picture 3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04262" y="1976733"/>
              <a:ext cx="4603241" cy="37832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8" name="Picture 3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220485" y="2192171"/>
              <a:ext cx="4603241" cy="37832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" name="Picture 3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436709" y="2407607"/>
              <a:ext cx="4601454" cy="37832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0" name="Picture 3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52932" y="2624795"/>
              <a:ext cx="4601455" cy="37815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1" name="Picture 3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69156" y="2840233"/>
              <a:ext cx="4601454" cy="37832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" name="Picture 3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85380" y="3055669"/>
              <a:ext cx="4601455" cy="37832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920267" y="6007433"/>
            <a:ext cx="7715392" cy="646331"/>
          </a:xfrm>
          <a:prstGeom prst="rect">
            <a:avLst/>
          </a:prstGeom>
          <a:solidFill>
            <a:srgbClr val="E1E6F1"/>
          </a:solidFill>
        </p:spPr>
        <p:txBody>
          <a:bodyPr wrap="square" tIns="137160" bIns="137160" rtlCol="0">
            <a:spAutoFit/>
          </a:bodyPr>
          <a:lstStyle/>
          <a:p>
            <a:pPr algn="ctr" eaLnBrk="0" hangingPunct="0"/>
            <a:r>
              <a:rPr lang="en-AU" sz="2400" dirty="0" smtClean="0">
                <a:solidFill>
                  <a:srgbClr val="000090"/>
                </a:solidFill>
                <a:latin typeface="Calibri"/>
                <a:cs typeface="Calibri"/>
              </a:rPr>
              <a:t>What are we looking for in big EO data?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2110" y="1189057"/>
            <a:ext cx="3141890" cy="369332"/>
          </a:xfrm>
          <a:prstGeom prst="rect">
            <a:avLst/>
          </a:prstGeom>
          <a:solidFill>
            <a:srgbClr val="E8E8F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800" dirty="0" smtClean="0">
                <a:solidFill>
                  <a:srgbClr val="000090"/>
                </a:solidFill>
                <a:latin typeface="Calibri"/>
                <a:cs typeface="Calibri"/>
              </a:rPr>
              <a:t>graphics: Geoscience Australia</a:t>
            </a:r>
            <a:endParaRPr lang="en-US" sz="18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changes with big EO data?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Calibri" charset="0"/>
              </a:rPr>
              <a:t>Is free data download our answer?</a:t>
            </a:r>
          </a:p>
        </p:txBody>
      </p:sp>
      <p:pic>
        <p:nvPicPr>
          <p:cNvPr id="16386" name="Picture 4" descr="npo0000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11175" y="5510213"/>
            <a:ext cx="8391525" cy="107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Currently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users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download </a:t>
            </a: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one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snapshot </a:t>
            </a:r>
            <a:r>
              <a:rPr lang="pt-BR" sz="32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at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a time</a:t>
            </a:r>
          </a:p>
        </p:txBody>
      </p:sp>
    </p:spTree>
    <p:extLst>
      <p:ext uri="{BB962C8B-B14F-4D97-AF65-F5344CB8AC3E}">
        <p14:creationId xmlns:p14="http://schemas.microsoft.com/office/powerpoint/2010/main" val="135961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Data Access Hitting a Wall </a:t>
            </a:r>
          </a:p>
        </p:txBody>
      </p:sp>
      <p:pic>
        <p:nvPicPr>
          <p:cNvPr id="23554" name="Picture 5" descr="j019771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946275"/>
            <a:ext cx="2046287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854200"/>
            <a:ext cx="3884612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49288" y="5519738"/>
            <a:ext cx="79517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12" tIns="45705" rIns="91412" bIns="45705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en-US" sz="2800">
                <a:solidFill>
                  <a:srgbClr val="00002E"/>
                </a:solidFill>
                <a:latin typeface="Calibri" charset="0"/>
                <a:cs typeface="Calibri" charset="0"/>
              </a:rPr>
              <a:t>How do you download a petabyte?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en-US" sz="2800">
                <a:solidFill>
                  <a:srgbClr val="800000"/>
                </a:solidFill>
                <a:latin typeface="Calibri" charset="0"/>
                <a:cs typeface="Calibri" charset="0"/>
              </a:rPr>
              <a:t>You don’t! Move the software to the archive</a:t>
            </a:r>
          </a:p>
        </p:txBody>
      </p:sp>
    </p:spTree>
    <p:extLst>
      <p:ext uri="{BB962C8B-B14F-4D97-AF65-F5344CB8AC3E}">
        <p14:creationId xmlns:p14="http://schemas.microsoft.com/office/powerpoint/2010/main" val="1538685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urved Connector 12"/>
          <p:cNvCxnSpPr/>
          <p:nvPr/>
        </p:nvCxnSpPr>
        <p:spPr>
          <a:xfrm flipV="1">
            <a:off x="4932363" y="2565400"/>
            <a:ext cx="304800" cy="0"/>
          </a:xfrm>
          <a:prstGeom prst="curvedConnector3">
            <a:avLst>
              <a:gd name="adj1" fmla="val 411112"/>
            </a:avLst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Where we want to get to</a:t>
            </a:r>
          </a:p>
        </p:txBody>
      </p:sp>
      <p:pic>
        <p:nvPicPr>
          <p:cNvPr id="24580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060575"/>
            <a:ext cx="16573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695575" y="2365375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19"/>
          <p:cNvSpPr txBox="1">
            <a:spLocks noChangeArrowheads="1"/>
          </p:cNvSpPr>
          <p:nvPr/>
        </p:nvSpPr>
        <p:spPr bwMode="auto">
          <a:xfrm>
            <a:off x="511175" y="3773488"/>
            <a:ext cx="3946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3366"/>
                </a:solidFill>
                <a:latin typeface="Calibri" charset="0"/>
                <a:cs typeface="Calibri" charset="0"/>
              </a:rPr>
              <a:t>Remote visualization and </a:t>
            </a:r>
          </a:p>
          <a:p>
            <a:pPr algn="ctr" eaLnBrk="1" hangingPunct="1"/>
            <a:r>
              <a:rPr lang="en-US" sz="2800" b="1">
                <a:solidFill>
                  <a:srgbClr val="003366"/>
                </a:solidFill>
                <a:latin typeface="Calibri" charset="0"/>
                <a:cs typeface="Calibri" charset="0"/>
              </a:rPr>
              <a:t>method development</a:t>
            </a:r>
          </a:p>
        </p:txBody>
      </p:sp>
      <p:sp>
        <p:nvSpPr>
          <p:cNvPr id="24583" name="TextBox 20"/>
          <p:cNvSpPr txBox="1">
            <a:spLocks noChangeArrowheads="1"/>
          </p:cNvSpPr>
          <p:nvPr/>
        </p:nvSpPr>
        <p:spPr bwMode="auto">
          <a:xfrm>
            <a:off x="5865813" y="3641725"/>
            <a:ext cx="29527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3366"/>
                </a:solidFill>
                <a:latin typeface="Calibri" charset="0"/>
                <a:cs typeface="Calibri" charset="0"/>
              </a:rPr>
              <a:t>Big data EO management and analysis</a:t>
            </a:r>
          </a:p>
        </p:txBody>
      </p:sp>
      <p:sp>
        <p:nvSpPr>
          <p:cNvPr id="24584" name="Rectangle 3"/>
          <p:cNvSpPr txBox="1">
            <a:spLocks noChangeArrowheads="1"/>
          </p:cNvSpPr>
          <p:nvPr/>
        </p:nvSpPr>
        <p:spPr bwMode="auto">
          <a:xfrm>
            <a:off x="635000" y="5453063"/>
            <a:ext cx="8388350" cy="896937"/>
          </a:xfrm>
          <a:prstGeom prst="rect">
            <a:avLst/>
          </a:prstGeom>
          <a:solidFill>
            <a:srgbClr val="C0D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800">
                <a:solidFill>
                  <a:srgbClr val="00005E"/>
                </a:solidFill>
                <a:latin typeface="Calibri" charset="0"/>
                <a:ea typeface="Geneva" charset="0"/>
              </a:rPr>
              <a:t>40 years of Earth Observation data of land change accessible for analysis and modelling.</a:t>
            </a:r>
            <a:r>
              <a:rPr lang="en-US" sz="2800" i="1">
                <a:solidFill>
                  <a:srgbClr val="FF0000"/>
                </a:solidFill>
                <a:latin typeface="Calibri" charset="0"/>
                <a:ea typeface="Geneva" charset="0"/>
              </a:rPr>
              <a:t>	</a:t>
            </a:r>
          </a:p>
        </p:txBody>
      </p:sp>
      <p:pic>
        <p:nvPicPr>
          <p:cNvPr id="24585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747838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40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on multidimensional ST arrays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5325032" cy="35223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300192" y="5301208"/>
            <a:ext cx="2160240" cy="0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300192" y="3717032"/>
            <a:ext cx="1584176" cy="1584176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00192" y="3573016"/>
            <a:ext cx="0" cy="1728192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28384" y="4941168"/>
            <a:ext cx="31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X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3573016"/>
            <a:ext cx="30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3717032"/>
            <a:ext cx="27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t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7524328" y="4293096"/>
            <a:ext cx="288032" cy="216024"/>
          </a:xfrm>
          <a:prstGeom prst="diamond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835696" y="55172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/>
                <a:cs typeface="Calibri"/>
              </a:rPr>
              <a:t>g = f (&lt;</a:t>
            </a:r>
            <a:r>
              <a:rPr lang="en-GB" sz="2800" dirty="0" err="1">
                <a:latin typeface="Calibri"/>
                <a:cs typeface="Calibri"/>
              </a:rPr>
              <a:t>x</a:t>
            </a:r>
            <a:r>
              <a:rPr lang="en-GB" sz="2800" dirty="0" err="1" smtClean="0">
                <a:latin typeface="Calibri"/>
                <a:cs typeface="Calibri"/>
              </a:rPr>
              <a:t>,y,t</a:t>
            </a:r>
            <a:r>
              <a:rPr lang="en-GB" sz="2800" dirty="0" smtClean="0">
                <a:latin typeface="Calibri"/>
                <a:cs typeface="Calibri"/>
              </a:rPr>
              <a:t>&gt; [a</a:t>
            </a:r>
            <a:r>
              <a:rPr lang="en-GB" sz="2800" baseline="-25000" dirty="0" smtClean="0">
                <a:latin typeface="Calibri"/>
                <a:cs typeface="Calibri"/>
              </a:rPr>
              <a:t>1</a:t>
            </a:r>
            <a:r>
              <a:rPr lang="en-GB" sz="2800" dirty="0" smtClean="0">
                <a:latin typeface="Calibri"/>
                <a:cs typeface="Calibri"/>
              </a:rPr>
              <a:t>, ….a</a:t>
            </a:r>
            <a:r>
              <a:rPr lang="en-GB" sz="2800" baseline="-25000" dirty="0" smtClean="0">
                <a:latin typeface="Calibri"/>
                <a:cs typeface="Calibri"/>
              </a:rPr>
              <a:t>n</a:t>
            </a:r>
            <a:r>
              <a:rPr lang="en-GB" sz="2800" dirty="0" smtClean="0">
                <a:latin typeface="Calibri"/>
                <a:cs typeface="Calibri"/>
              </a:rPr>
              <a:t>])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>
            <a:off x="5004048" y="4509121"/>
            <a:ext cx="2520280" cy="1152128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747713" y="420688"/>
            <a:ext cx="7781925" cy="1235075"/>
          </a:xfrm>
        </p:spPr>
        <p:txBody>
          <a:bodyPr/>
          <a:lstStyle/>
          <a:p>
            <a:r>
              <a:rPr lang="en-GB" sz="3600">
                <a:latin typeface="Calibri" charset="0"/>
              </a:rPr>
              <a:t>Array databases: all data from a sensor put together in a single array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75463" y="5661025"/>
            <a:ext cx="2160587" cy="0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875463" y="4076700"/>
            <a:ext cx="1584325" cy="1584325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75463" y="3933825"/>
            <a:ext cx="0" cy="1727200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8532813" y="5229225"/>
            <a:ext cx="31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>
                <a:latin typeface="Calibri" charset="0"/>
                <a:cs typeface="Calibri" charset="0"/>
              </a:rPr>
              <a:t>X</a:t>
            </a:r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6516688" y="5084763"/>
            <a:ext cx="306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>
                <a:latin typeface="Calibri" charset="0"/>
                <a:cs typeface="Calibri" charset="0"/>
              </a:rPr>
              <a:t>y</a:t>
            </a:r>
          </a:p>
        </p:txBody>
      </p:sp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8101013" y="3860800"/>
            <a:ext cx="277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>
                <a:latin typeface="Calibri" charset="0"/>
                <a:cs typeface="Calibri" charset="0"/>
              </a:rPr>
              <a:t>t</a:t>
            </a:r>
          </a:p>
        </p:txBody>
      </p:sp>
      <p:sp>
        <p:nvSpPr>
          <p:cNvPr id="16" name="Diamond 15"/>
          <p:cNvSpPr/>
          <p:nvPr/>
        </p:nvSpPr>
        <p:spPr>
          <a:xfrm>
            <a:off x="7524750" y="4292600"/>
            <a:ext cx="287338" cy="215900"/>
          </a:xfrm>
          <a:prstGeom prst="diamond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>
            <a:off x="4892675" y="4508500"/>
            <a:ext cx="2632075" cy="1493838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534988" y="6030913"/>
            <a:ext cx="8342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3200">
                <a:latin typeface="Calibri" charset="0"/>
                <a:cs typeface="Calibri" charset="0"/>
              </a:rPr>
              <a:t>result = analysis_function (points in space-time )</a:t>
            </a:r>
          </a:p>
        </p:txBody>
      </p:sp>
      <p:pic>
        <p:nvPicPr>
          <p:cNvPr id="2561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47545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47545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Box 23"/>
          <p:cNvSpPr txBox="1">
            <a:spLocks noChangeArrowheads="1"/>
          </p:cNvSpPr>
          <p:nvPr/>
        </p:nvSpPr>
        <p:spPr bwMode="auto">
          <a:xfrm>
            <a:off x="6516688" y="5084763"/>
            <a:ext cx="306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>
                <a:latin typeface="Calibri" charset="0"/>
                <a:cs typeface="Calibri" charset="0"/>
              </a:rPr>
              <a:t>y</a:t>
            </a:r>
          </a:p>
        </p:txBody>
      </p:sp>
      <p:pic>
        <p:nvPicPr>
          <p:cNvPr id="2561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47545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3203575" y="3860800"/>
            <a:ext cx="4392613" cy="431800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43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Times New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34521</TotalTime>
  <Words>839</Words>
  <Application>Microsoft Macintosh PowerPoint</Application>
  <PresentationFormat>On-screen Show (4:3)</PresentationFormat>
  <Paragraphs>165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3_Pixel</vt:lpstr>
      <vt:lpstr>6_Pixel</vt:lpstr>
      <vt:lpstr>1_GA White Pages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Blank Presentation</vt:lpstr>
      <vt:lpstr>Time Series Analysis of Earth Observation Data for Land Degradation in Amazonia</vt:lpstr>
      <vt:lpstr>With many thanks to…</vt:lpstr>
      <vt:lpstr>How much degradation has happened?</vt:lpstr>
      <vt:lpstr>What changes with big EO data? </vt:lpstr>
      <vt:lpstr>Is free data download our answer?</vt:lpstr>
      <vt:lpstr>Data Access Hitting a Wall </vt:lpstr>
      <vt:lpstr>Where we want to get to</vt:lpstr>
      <vt:lpstr>Analysis on multidimensional ST arrays</vt:lpstr>
      <vt:lpstr>Array databases: all data from a sensor put together in a single array</vt:lpstr>
      <vt:lpstr>Time series of remote sensing satellite data</vt:lpstr>
      <vt:lpstr>Space first, time later or time first, space later? </vt:lpstr>
      <vt:lpstr>PowerPoint Presentation</vt:lpstr>
      <vt:lpstr>Land trajectories</vt:lpstr>
      <vt:lpstr>Land trajectories</vt:lpstr>
      <vt:lpstr>Time series of remote sensing satellite data</vt:lpstr>
      <vt:lpstr>Land trajectories: forest degradation</vt:lpstr>
      <vt:lpstr>Land trajectories: forest degradation</vt:lpstr>
      <vt:lpstr>Large-scale fire in Porto dos Gauchos (2008)</vt:lpstr>
      <vt:lpstr>Large-scale fire and PRODES data</vt:lpstr>
      <vt:lpstr>Large-scale fire in Porto dos Gauchos (2011)</vt:lpstr>
      <vt:lpstr>Hypotesis: land patterns have distinct shapes</vt:lpstr>
      <vt:lpstr>Time series mining: pattern matching </vt:lpstr>
      <vt:lpstr>What is similarity?</vt:lpstr>
      <vt:lpstr>Dynamic Time Warping (DTW) </vt:lpstr>
      <vt:lpstr>Dynamic Time Warping: pattern matching</vt:lpstr>
      <vt:lpstr>Open boundary Dynamic Time Warping</vt:lpstr>
      <vt:lpstr>Accumulated cost matrix</vt:lpstr>
      <vt:lpstr>Porto dos Gaúchos, MT</vt:lpstr>
      <vt:lpstr>MODIS x Time-weighted DTW</vt:lpstr>
      <vt:lpstr>PowerPoint Presentation</vt:lpstr>
      <vt:lpstr>PowerPoint Presentation</vt:lpstr>
      <vt:lpstr>PowerPoint Presentation</vt:lpstr>
    </vt:vector>
  </TitlesOfParts>
  <Manager/>
  <Company>INPE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INPE: 2005-2009</dc:title>
  <dc:subject/>
  <dc:creator>Gilberto Camara</dc:creator>
  <cp:keywords/>
  <dc:description/>
  <cp:lastModifiedBy>Gilberto Camara</cp:lastModifiedBy>
  <cp:revision>636</cp:revision>
  <dcterms:created xsi:type="dcterms:W3CDTF">2005-12-21T01:35:03Z</dcterms:created>
  <dcterms:modified xsi:type="dcterms:W3CDTF">2015-07-17T16:18:55Z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4170209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