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  <p:sldMasterId id="2147487496" r:id="rId2"/>
    <p:sldMasterId id="2147488179" r:id="rId3"/>
    <p:sldMasterId id="2147488192" r:id="rId4"/>
    <p:sldMasterId id="2147488282" r:id="rId5"/>
    <p:sldMasterId id="2147488310" r:id="rId6"/>
    <p:sldMasterId id="2147488327" r:id="rId7"/>
  </p:sldMasterIdLst>
  <p:notesMasterIdLst>
    <p:notesMasterId r:id="rId44"/>
  </p:notesMasterIdLst>
  <p:handoutMasterIdLst>
    <p:handoutMasterId r:id="rId45"/>
  </p:handoutMasterIdLst>
  <p:sldIdLst>
    <p:sldId id="977" r:id="rId8"/>
    <p:sldId id="1514" r:id="rId9"/>
    <p:sldId id="1528" r:id="rId10"/>
    <p:sldId id="1529" r:id="rId11"/>
    <p:sldId id="1520" r:id="rId12"/>
    <p:sldId id="1521" r:id="rId13"/>
    <p:sldId id="1465" r:id="rId14"/>
    <p:sldId id="1526" r:id="rId15"/>
    <p:sldId id="1527" r:id="rId16"/>
    <p:sldId id="1517" r:id="rId17"/>
    <p:sldId id="1531" r:id="rId18"/>
    <p:sldId id="1532" r:id="rId19"/>
    <p:sldId id="1522" r:id="rId20"/>
    <p:sldId id="1523" r:id="rId21"/>
    <p:sldId id="1530" r:id="rId22"/>
    <p:sldId id="1525" r:id="rId23"/>
    <p:sldId id="1516" r:id="rId24"/>
    <p:sldId id="1533" r:id="rId25"/>
    <p:sldId id="1540" r:id="rId26"/>
    <p:sldId id="1534" r:id="rId27"/>
    <p:sldId id="1541" r:id="rId28"/>
    <p:sldId id="1542" r:id="rId29"/>
    <p:sldId id="1543" r:id="rId30"/>
    <p:sldId id="1535" r:id="rId31"/>
    <p:sldId id="1544" r:id="rId32"/>
    <p:sldId id="1545" r:id="rId33"/>
    <p:sldId id="1417" r:id="rId34"/>
    <p:sldId id="1347" r:id="rId35"/>
    <p:sldId id="1445" r:id="rId36"/>
    <p:sldId id="1444" r:id="rId37"/>
    <p:sldId id="1405" r:id="rId38"/>
    <p:sldId id="1469" r:id="rId39"/>
    <p:sldId id="1470" r:id="rId40"/>
    <p:sldId id="1399" r:id="rId41"/>
    <p:sldId id="1410" r:id="rId42"/>
    <p:sldId id="1499" r:id="rId43"/>
  </p:sldIdLst>
  <p:sldSz cx="9144000" cy="6858000" type="screen4x3"/>
  <p:notesSz cx="6858000" cy="9080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BE8"/>
    <a:srgbClr val="A4DEE8"/>
    <a:srgbClr val="F2ECFF"/>
    <a:srgbClr val="009701"/>
    <a:srgbClr val="DDE1FF"/>
    <a:srgbClr val="F7EFFF"/>
    <a:srgbClr val="B8DBFB"/>
    <a:srgbClr val="B8E0F7"/>
    <a:srgbClr val="B7D4F7"/>
    <a:srgbClr val="B1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576" y="-96"/>
      </p:cViewPr>
      <p:guideLst>
        <p:guide orient="horz" pos="2161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5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Franklin Gothic Book"/>
            </a:endParaRP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Franklin Gothic Book"/>
            </a:endParaRP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Franklin Gothic Book"/>
            </a:endParaRP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A435A-F653-494A-A61A-3AD2BB7010F8}" type="slidenum">
              <a:rPr lang="pt-BR">
                <a:latin typeface="Franklin Gothic Book"/>
              </a:rPr>
              <a:pPr/>
              <a:t>‹#›</a:t>
            </a:fld>
            <a:endParaRPr lang="pt-BR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839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/>
              </a:defRPr>
            </a:lvl1pPr>
          </a:lstStyle>
          <a:p>
            <a:fld id="{ACE6FE95-4C99-1245-BD33-F19C3AA9CDCC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3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F7D831A3-183B-754F-96D0-CF1EC8261301}" type="slidenum">
              <a:rPr lang="pt-BR">
                <a:latin typeface="Franklin Gothic Book"/>
              </a:rPr>
              <a:pPr/>
              <a:t>1</a:t>
            </a:fld>
            <a:endParaRPr lang="pt-BR" dirty="0">
              <a:latin typeface="Franklin Gothic Book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9pPr>
          </a:lstStyle>
          <a:p>
            <a:fld id="{A09B2D79-4C3A-854D-92E2-D9213229CDC8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nst777 BT" charset="0"/>
                <a:ea typeface="ＭＳ Ｐゴシック" charset="0"/>
              </a:defRPr>
            </a:lvl9pPr>
          </a:lstStyle>
          <a:p>
            <a:pPr>
              <a:defRPr/>
            </a:pPr>
            <a:fld id="{F453F119-B948-F247-A18C-76A74E30F5F9}" type="slidenum">
              <a:rPr lang="pt-BR">
                <a:solidFill>
                  <a:srgbClr val="000000"/>
                </a:solidFill>
                <a:latin typeface="Franklin Gothic Book"/>
              </a:rPr>
              <a:pPr>
                <a:defRPr/>
              </a:pPr>
              <a:t>36</a:t>
            </a:fld>
            <a:endParaRPr lang="pt-BR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284A37-C249-2946-AAF1-D1A1827B353D}" type="slidenum">
              <a:rPr lang="pt-BR" sz="1200"/>
              <a:pPr eaLnBrk="1" hangingPunct="1"/>
              <a:t>5</a:t>
            </a:fld>
            <a:endParaRPr lang="pt-BR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CA1E19-CDBF-5E4A-9494-50137EA94193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9pPr>
          </a:lstStyle>
          <a:p>
            <a:fld id="{3B9DB5DB-EF5C-6C48-8E4A-2F12E7C6F39A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B609FD-F83D-F74C-B2CD-B5CEBD8F891F}" type="slidenum">
              <a:rPr lang="pt-BR" sz="1200">
                <a:solidFill>
                  <a:srgbClr val="000000"/>
                </a:solidFill>
              </a:rPr>
              <a:pPr eaLnBrk="1" hangingPunct="1"/>
              <a:t>13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90E44B-BBA5-4E4E-8342-91D9168483CA}" type="slidenum">
              <a:rPr lang="pt-BR">
                <a:solidFill>
                  <a:prstClr val="black"/>
                </a:solidFill>
              </a:rPr>
              <a:pPr eaLnBrk="1" hangingPunct="1"/>
              <a:t>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9pPr>
          </a:lstStyle>
          <a:p>
            <a:fld id="{B00E8302-A974-9841-8B3A-DF656CA457CC}" type="slidenum">
              <a:rPr lang="en-US" sz="1200">
                <a:solidFill>
                  <a:prstClr val="black"/>
                </a:solidFill>
              </a:rPr>
              <a:pPr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D33F0A63-7D5F-0C44-9339-5BB500D9AD54}" type="slidenum">
              <a:rPr lang="pt-BR" sz="1200">
                <a:solidFill>
                  <a:srgbClr val="000000"/>
                </a:solidFill>
                <a:latin typeface="Franklin Gothic Book"/>
              </a:rPr>
              <a:pPr eaLnBrk="1" hangingPunct="1"/>
              <a:t>30</a:t>
            </a:fld>
            <a:endParaRPr lang="pt-BR" sz="1200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Na TerraLib </a:t>
            </a:r>
            <a:r>
              <a:rPr lang="en-US" dirty="0" err="1"/>
              <a:t>partimos</a:t>
            </a:r>
            <a:r>
              <a:rPr lang="en-US" dirty="0"/>
              <a:t> do principio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existem</a:t>
            </a:r>
            <a:r>
              <a:rPr lang="en-US" dirty="0"/>
              <a:t> core concepts </a:t>
            </a:r>
            <a:r>
              <a:rPr lang="en-US" dirty="0" err="1"/>
              <a:t>compartilhados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area de </a:t>
            </a:r>
            <a:r>
              <a:rPr lang="en-US" dirty="0" err="1"/>
              <a:t>geoinformatica</a:t>
            </a:r>
            <a:r>
              <a:rPr lang="en-US" dirty="0"/>
              <a:t> 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idéia</a:t>
            </a:r>
            <a:r>
              <a:rPr lang="en-US" dirty="0"/>
              <a:t> </a:t>
            </a:r>
            <a:r>
              <a:rPr lang="en-US" dirty="0" err="1"/>
              <a:t>interessante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vem</a:t>
            </a:r>
            <a:r>
              <a:rPr lang="en-US" dirty="0"/>
              <a:t> crescendo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aceitacao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comunidade</a:t>
            </a:r>
            <a:r>
              <a:rPr lang="en-US" dirty="0"/>
              <a:t>\</a:t>
            </a:r>
          </a:p>
          <a:p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9pPr>
          </a:lstStyle>
          <a:p>
            <a:fld id="{410D104D-4987-0040-A23F-620D32EFBE9B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Franklin Gothic Book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Franklin Gothic Book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46AAE9D-4A2E-F346-8F9E-BC013F7F450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4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5355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5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9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Franklin Gothic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1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Franklin Gothic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41692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2625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5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Franklin Gothic Book"/>
              </a:defRPr>
            </a:lvl1pPr>
          </a:lstStyle>
          <a:p>
            <a:fld id="{93BBFFC5-5C5E-9245-A9B3-A95678BFF6D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886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17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3527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58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/>
              </a:defRPr>
            </a:lvl1pPr>
            <a:lvl2pPr>
              <a:defRPr>
                <a:latin typeface="Franklin Gothic Book"/>
              </a:defRPr>
            </a:lvl2pPr>
            <a:lvl3pPr>
              <a:defRPr>
                <a:latin typeface="Franklin Gothic Book"/>
              </a:defRPr>
            </a:lvl3pPr>
            <a:lvl4pPr>
              <a:defRPr>
                <a:latin typeface="Franklin Gothic Book"/>
              </a:defRPr>
            </a:lvl4pPr>
            <a:lvl5pPr>
              <a:defRPr>
                <a:latin typeface="Franklin Gothic Book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82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7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53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2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38052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4641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027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683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985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82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16766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Franklin Gothic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Franklin Gothic Book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02419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07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08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0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2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83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4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30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1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0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Franklin Gothic Book"/>
              </a:defRPr>
            </a:lvl1pPr>
            <a:lvl2pPr>
              <a:defRPr sz="2400">
                <a:latin typeface="Franklin Gothic Book"/>
              </a:defRPr>
            </a:lvl2pPr>
            <a:lvl3pPr>
              <a:defRPr sz="2000">
                <a:latin typeface="Franklin Gothic Book"/>
              </a:defRPr>
            </a:lvl3pPr>
            <a:lvl4pPr>
              <a:defRPr sz="1800">
                <a:latin typeface="Franklin Gothic Book"/>
              </a:defRPr>
            </a:lvl4pPr>
            <a:lvl5pPr>
              <a:defRPr sz="1800"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Franklin Gothic Book"/>
              </a:defRPr>
            </a:lvl1pPr>
            <a:lvl2pPr>
              <a:defRPr sz="2400">
                <a:latin typeface="Franklin Gothic Book"/>
              </a:defRPr>
            </a:lvl2pPr>
            <a:lvl3pPr>
              <a:defRPr sz="2000">
                <a:latin typeface="Franklin Gothic Book"/>
              </a:defRPr>
            </a:lvl3pPr>
            <a:lvl4pPr>
              <a:defRPr sz="1800">
                <a:latin typeface="Franklin Gothic Book"/>
              </a:defRPr>
            </a:lvl4pPr>
            <a:lvl5pPr>
              <a:defRPr sz="1800"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80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0" tIns="45667" rIns="91330" bIns="45667" anchor="ctr"/>
          <a:lstStyle/>
          <a:p>
            <a:pPr algn="ctr"/>
            <a:endParaRPr lang="pt-BR" sz="2400" smtClean="0">
              <a:solidFill>
                <a:srgbClr val="000000"/>
              </a:solidFill>
              <a:latin typeface="Times New Roman" charset="0"/>
              <a:ea typeface="Geneva" charset="0"/>
              <a:cs typeface="Geneva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7" rIns="91330" bIns="45667"/>
          <a:lstStyle/>
          <a:p>
            <a:endParaRPr lang="pt-BR" sz="2400" smtClean="0">
              <a:solidFill>
                <a:srgbClr val="000000"/>
              </a:solidFill>
              <a:latin typeface="Times New Roman" charset="0"/>
              <a:ea typeface="Geneva" charset="0"/>
              <a:cs typeface="Geneva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2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30" tIns="45667" rIns="91330" bIns="4566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30" tIns="45667" rIns="91330" bIns="4566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30" tIns="45667" rIns="91330" bIns="456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</a:lstStyle>
          <a:p>
            <a:fld id="{B35E5857-E01F-C544-87A5-65EA511F0308}" type="slidenum">
              <a:rPr lang="pt-BR" smtClean="0"/>
              <a:pPr/>
              <a:t>‹#›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0987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586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78" indent="0">
              <a:buNone/>
              <a:defRPr sz="1800"/>
            </a:lvl2pPr>
            <a:lvl3pPr marL="913358" indent="0">
              <a:buNone/>
              <a:defRPr sz="1600"/>
            </a:lvl3pPr>
            <a:lvl4pPr marL="1370038" indent="0">
              <a:buNone/>
              <a:defRPr sz="1400"/>
            </a:lvl4pPr>
            <a:lvl5pPr marL="1826715" indent="0">
              <a:buNone/>
              <a:defRPr sz="1400"/>
            </a:lvl5pPr>
            <a:lvl6pPr marL="2283396" indent="0">
              <a:buNone/>
              <a:defRPr sz="1400"/>
            </a:lvl6pPr>
            <a:lvl7pPr marL="2740074" indent="0">
              <a:buNone/>
              <a:defRPr sz="1400"/>
            </a:lvl7pPr>
            <a:lvl8pPr marL="3196748" indent="0">
              <a:buNone/>
              <a:defRPr sz="1400"/>
            </a:lvl8pPr>
            <a:lvl9pPr marL="3653431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89873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095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926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039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05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69631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8" indent="0">
              <a:buNone/>
              <a:defRPr sz="2400"/>
            </a:lvl3pPr>
            <a:lvl4pPr marL="1370038" indent="0">
              <a:buNone/>
              <a:defRPr sz="2000"/>
            </a:lvl4pPr>
            <a:lvl5pPr marL="1826715" indent="0">
              <a:buNone/>
              <a:defRPr sz="2000"/>
            </a:lvl5pPr>
            <a:lvl6pPr marL="2283396" indent="0">
              <a:buNone/>
              <a:defRPr sz="2000"/>
            </a:lvl6pPr>
            <a:lvl7pPr marL="2740074" indent="0">
              <a:buNone/>
              <a:defRPr sz="2000"/>
            </a:lvl7pPr>
            <a:lvl8pPr marL="3196748" indent="0">
              <a:buNone/>
              <a:defRPr sz="2000"/>
            </a:lvl8pPr>
            <a:lvl9pPr marL="3653431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5146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02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797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1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570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668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711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5" rIns="91412" bIns="45705" anchor="ctr"/>
          <a:lstStyle/>
          <a:p>
            <a:pPr algn="ctr"/>
            <a:endParaRPr lang="pt-BR" sz="24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5" rIns="91412" bIns="45705"/>
          <a:lstStyle/>
          <a:p>
            <a:endParaRPr lang="pt-BR" sz="2400" smtClean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magem 20" descr="logo_brasil.gif"/>
          <p:cNvSpPr>
            <a:spLocks noChangeAspect="1"/>
          </p:cNvSpPr>
          <p:nvPr userDrawn="1"/>
        </p:nvSpPr>
        <p:spPr bwMode="auto">
          <a:xfrm>
            <a:off x="7286625" y="6262688"/>
            <a:ext cx="18573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F4D9E284-0D25-4B46-A361-91917509000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631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10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5" indent="0">
              <a:buNone/>
              <a:defRPr sz="1800"/>
            </a:lvl2pPr>
            <a:lvl3pPr marL="914127" indent="0">
              <a:buNone/>
              <a:defRPr sz="1600"/>
            </a:lvl3pPr>
            <a:lvl4pPr marL="1371191" indent="0">
              <a:buNone/>
              <a:defRPr sz="1400"/>
            </a:lvl4pPr>
            <a:lvl5pPr marL="1828256" indent="0">
              <a:buNone/>
              <a:defRPr sz="1400"/>
            </a:lvl5pPr>
            <a:lvl6pPr marL="2285318" indent="0">
              <a:buNone/>
              <a:defRPr sz="1400"/>
            </a:lvl6pPr>
            <a:lvl7pPr marL="2742382" indent="0">
              <a:buNone/>
              <a:defRPr sz="1400"/>
            </a:lvl7pPr>
            <a:lvl8pPr marL="3199445" indent="0">
              <a:buNone/>
              <a:defRPr sz="1400"/>
            </a:lvl8pPr>
            <a:lvl9pPr marL="3656509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92001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544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27" indent="0">
              <a:buNone/>
              <a:defRPr sz="1800" b="1"/>
            </a:lvl3pPr>
            <a:lvl4pPr marL="1371191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18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5" indent="0">
              <a:buNone/>
              <a:defRPr sz="1600" b="1"/>
            </a:lvl8pPr>
            <a:lvl9pPr marL="3656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27" indent="0">
              <a:buNone/>
              <a:defRPr sz="1800" b="1"/>
            </a:lvl3pPr>
            <a:lvl4pPr marL="1371191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18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5" indent="0">
              <a:buNone/>
              <a:defRPr sz="1600" b="1"/>
            </a:lvl8pPr>
            <a:lvl9pPr marL="3656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7290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2896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7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Franklin Gothic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392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27" indent="0">
              <a:buNone/>
              <a:defRPr sz="1000"/>
            </a:lvl3pPr>
            <a:lvl4pPr marL="1371191" indent="0">
              <a:buNone/>
              <a:defRPr sz="900"/>
            </a:lvl4pPr>
            <a:lvl5pPr marL="1828256" indent="0">
              <a:buNone/>
              <a:defRPr sz="900"/>
            </a:lvl5pPr>
            <a:lvl6pPr marL="2285318" indent="0">
              <a:buNone/>
              <a:defRPr sz="900"/>
            </a:lvl6pPr>
            <a:lvl7pPr marL="2742382" indent="0">
              <a:buNone/>
              <a:defRPr sz="900"/>
            </a:lvl7pPr>
            <a:lvl8pPr marL="3199445" indent="0">
              <a:buNone/>
              <a:defRPr sz="900"/>
            </a:lvl8pPr>
            <a:lvl9pPr marL="3656509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49765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5" indent="0">
              <a:buNone/>
              <a:defRPr sz="2800"/>
            </a:lvl2pPr>
            <a:lvl3pPr marL="914127" indent="0">
              <a:buNone/>
              <a:defRPr sz="2400"/>
            </a:lvl3pPr>
            <a:lvl4pPr marL="1371191" indent="0">
              <a:buNone/>
              <a:defRPr sz="2000"/>
            </a:lvl4pPr>
            <a:lvl5pPr marL="1828256" indent="0">
              <a:buNone/>
              <a:defRPr sz="2000"/>
            </a:lvl5pPr>
            <a:lvl6pPr marL="2285318" indent="0">
              <a:buNone/>
              <a:defRPr sz="2000"/>
            </a:lvl6pPr>
            <a:lvl7pPr marL="2742382" indent="0">
              <a:buNone/>
              <a:defRPr sz="2000"/>
            </a:lvl7pPr>
            <a:lvl8pPr marL="3199445" indent="0">
              <a:buNone/>
              <a:defRPr sz="2000"/>
            </a:lvl8pPr>
            <a:lvl9pPr marL="3656509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27" indent="0">
              <a:buNone/>
              <a:defRPr sz="1000"/>
            </a:lvl3pPr>
            <a:lvl4pPr marL="1371191" indent="0">
              <a:buNone/>
              <a:defRPr sz="900"/>
            </a:lvl4pPr>
            <a:lvl5pPr marL="1828256" indent="0">
              <a:buNone/>
              <a:defRPr sz="900"/>
            </a:lvl5pPr>
            <a:lvl6pPr marL="2285318" indent="0">
              <a:buNone/>
              <a:defRPr sz="900"/>
            </a:lvl6pPr>
            <a:lvl7pPr marL="2742382" indent="0">
              <a:buNone/>
              <a:defRPr sz="900"/>
            </a:lvl7pPr>
            <a:lvl8pPr marL="3199445" indent="0">
              <a:buNone/>
              <a:defRPr sz="900"/>
            </a:lvl8pPr>
            <a:lvl9pPr marL="3656509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86429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25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042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2102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12" tIns="45705" rIns="91412" bIns="45705"/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12" tIns="45705" rIns="91412" bIns="45705"/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2" tIns="45705" rIns="91412" bIns="45705"/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4B04F1-731D-8047-AA22-1339AF83E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7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FD98D422-FC95-3543-ABDB-BBBAD5762917}" type="slidenum">
              <a:rPr lang="pt-B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67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980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57272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5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2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957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156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209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63103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013816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568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672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368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767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6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1426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948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12" tIns="45705" rIns="91412" bIns="45705"/>
          <a:lstStyle>
            <a:lvl1pPr>
              <a:defRPr>
                <a:cs typeface="+mn-cs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Humnst777 B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12" tIns="45705" rIns="91412" bIns="45705"/>
          <a:lstStyle>
            <a:lvl1pPr>
              <a:defRPr>
                <a:cs typeface="+mn-cs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Humnst777 BT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2" tIns="45705" rIns="91412" bIns="45705"/>
          <a:lstStyle>
            <a:lvl1pPr>
              <a:defRPr>
                <a:cs typeface="+mn-cs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574BE865-2A61-AD45-8893-BB0C32B361CD}" type="slidenum">
              <a:rPr lang="en-US" sz="1800">
                <a:solidFill>
                  <a:srgbClr val="000000"/>
                </a:solidFill>
                <a:latin typeface="Humnst777 BT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  <a:latin typeface="Humnst777 B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0230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EE395534-11AB-1D4A-AD2C-EF7A6EB052C8}" type="slidenum">
              <a:rPr lang="pt-B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301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094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244273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286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287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774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4447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9815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0007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07921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583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6757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66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3149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7133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7181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244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7226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735CFC-EF81-B744-9A66-29FD177213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1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theme" Target="../theme/theme2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theme" Target="../theme/theme5.xml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20" Type="http://schemas.openxmlformats.org/officeDocument/2006/relationships/theme" Target="../theme/theme7.xml"/><Relationship Id="rId21" Type="http://schemas.openxmlformats.org/officeDocument/2006/relationships/image" Target="../media/image6.jpeg"/><Relationship Id="rId22" Type="http://schemas.openxmlformats.org/officeDocument/2006/relationships/image" Target="../media/image7.png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5" r:id="rId1"/>
    <p:sldLayoutId id="2147488089" r:id="rId2"/>
    <p:sldLayoutId id="2147488090" r:id="rId3"/>
    <p:sldLayoutId id="2147488091" r:id="rId4"/>
    <p:sldLayoutId id="2147488092" r:id="rId5"/>
    <p:sldLayoutId id="2147488093" r:id="rId6"/>
    <p:sldLayoutId id="2147488094" r:id="rId7"/>
    <p:sldLayoutId id="2147488095" r:id="rId8"/>
    <p:sldLayoutId id="2147488096" r:id="rId9"/>
    <p:sldLayoutId id="2147488097" r:id="rId10"/>
    <p:sldLayoutId id="2147488098" r:id="rId11"/>
    <p:sldLayoutId id="2147488099" r:id="rId12"/>
    <p:sldLayoutId id="2147488100" r:id="rId13"/>
    <p:sldLayoutId id="2147488116" r:id="rId14"/>
    <p:sldLayoutId id="214748821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Franklin Gothic Medium"/>
          <a:ea typeface="ＭＳ Ｐゴシック" charset="0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7" r:id="rId1"/>
    <p:sldLayoutId id="2147488102" r:id="rId2"/>
    <p:sldLayoutId id="2147488103" r:id="rId3"/>
    <p:sldLayoutId id="2147488104" r:id="rId4"/>
    <p:sldLayoutId id="2147488105" r:id="rId5"/>
    <p:sldLayoutId id="2147488106" r:id="rId6"/>
    <p:sldLayoutId id="2147488107" r:id="rId7"/>
    <p:sldLayoutId id="2147488108" r:id="rId8"/>
    <p:sldLayoutId id="2147488109" r:id="rId9"/>
    <p:sldLayoutId id="2147488110" r:id="rId10"/>
    <p:sldLayoutId id="2147488111" r:id="rId11"/>
    <p:sldLayoutId id="2147488112" r:id="rId12"/>
    <p:sldLayoutId id="21474881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Franklin Gothic Book"/>
          <a:ea typeface="ＭＳ Ｐゴシック" charset="0"/>
          <a:cs typeface="Franklin Gothic 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Franklin Gothic Book"/>
          <a:ea typeface="Franklin Gothic Book"/>
          <a:cs typeface="Franklin Gothic 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Franklin Gothic Book"/>
          <a:ea typeface="Franklin Gothic Book"/>
          <a:cs typeface="Franklin Gothic 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Franklin Gothic Book"/>
          <a:ea typeface="Franklin Gothic Book"/>
          <a:cs typeface="Franklin Gothic Book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Franklin Gothic Book"/>
          <a:ea typeface="Franklin Gothic Book"/>
          <a:cs typeface="Franklin Gothic Book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ea typeface="+mn-ea"/>
                <a:cs typeface="+mn-cs"/>
              </a:rPr>
              <a:t>An Australian Geoscience Data Cube</a:t>
            </a:r>
            <a:endParaRPr lang="en-AU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0" r:id="rId1"/>
    <p:sldLayoutId id="2147488181" r:id="rId2"/>
    <p:sldLayoutId id="2147488182" r:id="rId3"/>
    <p:sldLayoutId id="2147488183" r:id="rId4"/>
    <p:sldLayoutId id="2147488184" r:id="rId5"/>
    <p:sldLayoutId id="2147488185" r:id="rId6"/>
    <p:sldLayoutId id="2147488186" r:id="rId7"/>
    <p:sldLayoutId id="2147488187" r:id="rId8"/>
    <p:sldLayoutId id="2147488188" r:id="rId9"/>
    <p:sldLayoutId id="2147488189" r:id="rId10"/>
    <p:sldLayoutId id="214748819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1330" tIns="45667" rIns="91330" bIns="45667"/>
          <a:lstStyle/>
          <a:p>
            <a:endParaRPr lang="pt-BR" sz="2400" smtClean="0">
              <a:solidFill>
                <a:srgbClr val="000000"/>
              </a:solidFill>
              <a:latin typeface="Times New Roman" charset="0"/>
              <a:ea typeface="Geneva" charset="0"/>
              <a:cs typeface="Geneva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0" tIns="45667" rIns="9133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0" tIns="45667" rIns="91330" bIns="45667"/>
          <a:lstStyle/>
          <a:p>
            <a:endParaRPr lang="en-US" sz="2400" smtClean="0">
              <a:solidFill>
                <a:srgbClr val="000000"/>
              </a:solidFill>
              <a:latin typeface="Times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3" r:id="rId1"/>
    <p:sldLayoutId id="2147488194" r:id="rId2"/>
    <p:sldLayoutId id="2147488195" r:id="rId3"/>
    <p:sldLayoutId id="2147488196" r:id="rId4"/>
    <p:sldLayoutId id="2147488197" r:id="rId5"/>
    <p:sldLayoutId id="2147488198" r:id="rId6"/>
    <p:sldLayoutId id="2147488199" r:id="rId7"/>
    <p:sldLayoutId id="2147488200" r:id="rId8"/>
    <p:sldLayoutId id="2147488201" r:id="rId9"/>
    <p:sldLayoutId id="2147488202" r:id="rId10"/>
    <p:sldLayoutId id="2147488203" r:id="rId11"/>
    <p:sldLayoutId id="2147488205" r:id="rId12"/>
    <p:sldLayoutId id="21474882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Franklin Gothic Book"/>
          <a:ea typeface="Geneva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Geneva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Geneva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Geneva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Geneva" charset="0"/>
          <a:cs typeface="ＭＳ Ｐゴシック" charset="0"/>
        </a:defRPr>
      </a:lvl5pPr>
      <a:lvl6pPr marL="45667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335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003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671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Franklin Gothic Book"/>
          <a:ea typeface="Geneva" charset="0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5pPr>
      <a:lvl6pPr marL="2511735" indent="-22834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68414" indent="-22834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5093" indent="-22834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1771" indent="-22834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1412" tIns="45705" rIns="91412" bIns="45705"/>
          <a:lstStyle/>
          <a:p>
            <a:endParaRPr lang="pt-BR" sz="24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6389" name="Picture 5" descr="inpe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2" tIns="45705" rIns="91412" bIns="45705"/>
          <a:lstStyle/>
          <a:p>
            <a:pPr eaLnBrk="0" hangingPunct="0"/>
            <a:endParaRPr lang="en-GB" sz="24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0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83" r:id="rId1"/>
    <p:sldLayoutId id="2147488284" r:id="rId2"/>
    <p:sldLayoutId id="2147488285" r:id="rId3"/>
    <p:sldLayoutId id="2147488286" r:id="rId4"/>
    <p:sldLayoutId id="2147488287" r:id="rId5"/>
    <p:sldLayoutId id="2147488288" r:id="rId6"/>
    <p:sldLayoutId id="2147488289" r:id="rId7"/>
    <p:sldLayoutId id="2147488290" r:id="rId8"/>
    <p:sldLayoutId id="2147488291" r:id="rId9"/>
    <p:sldLayoutId id="2147488292" r:id="rId10"/>
    <p:sldLayoutId id="2147488293" r:id="rId11"/>
    <p:sldLayoutId id="2147488294" r:id="rId12"/>
    <p:sldLayoutId id="214748829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Franklin Gothic Book"/>
          <a:ea typeface="ＭＳ Ｐゴシック" charset="0"/>
          <a:cs typeface="Franklin Gothic 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ＭＳ Ｐゴシック" charset="0"/>
        </a:defRPr>
      </a:lvl5pPr>
      <a:lvl6pPr marL="45706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127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19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25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Franklin Gothic Book"/>
          <a:ea typeface="ＭＳ Ｐゴシック" charset="0"/>
          <a:cs typeface="Franklin Gothic Book"/>
        </a:defRPr>
      </a:lvl5pPr>
      <a:lvl6pPr marL="2513852" indent="-22853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0914" indent="-22853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7979" indent="-22853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041" indent="-22853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5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1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8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5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9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1" r:id="rId1"/>
    <p:sldLayoutId id="2147488312" r:id="rId2"/>
    <p:sldLayoutId id="2147488313" r:id="rId3"/>
    <p:sldLayoutId id="2147488314" r:id="rId4"/>
    <p:sldLayoutId id="2147488315" r:id="rId5"/>
    <p:sldLayoutId id="2147488316" r:id="rId6"/>
    <p:sldLayoutId id="2147488317" r:id="rId7"/>
    <p:sldLayoutId id="2147488318" r:id="rId8"/>
    <p:sldLayoutId id="2147488319" r:id="rId9"/>
    <p:sldLayoutId id="2147488320" r:id="rId10"/>
    <p:sldLayoutId id="2147488321" r:id="rId11"/>
    <p:sldLayoutId id="2147488322" r:id="rId12"/>
    <p:sldLayoutId id="2147488323" r:id="rId13"/>
    <p:sldLayoutId id="2147488324" r:id="rId14"/>
    <p:sldLayoutId id="2147488325" r:id="rId15"/>
    <p:sldLayoutId id="214748832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Franklin Gothic Book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Franklin Gothic Book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Franklin Gothic Book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Franklin Gothic Book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Franklin Gothic Book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8" name="Picture 5" descr="inpe_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Imagem 6" descr="borda_slide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8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6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28" r:id="rId1"/>
    <p:sldLayoutId id="2147488329" r:id="rId2"/>
    <p:sldLayoutId id="2147488330" r:id="rId3"/>
    <p:sldLayoutId id="2147488331" r:id="rId4"/>
    <p:sldLayoutId id="2147488332" r:id="rId5"/>
    <p:sldLayoutId id="2147488333" r:id="rId6"/>
    <p:sldLayoutId id="2147488334" r:id="rId7"/>
    <p:sldLayoutId id="2147488335" r:id="rId8"/>
    <p:sldLayoutId id="2147488336" r:id="rId9"/>
    <p:sldLayoutId id="2147488337" r:id="rId10"/>
    <p:sldLayoutId id="2147488338" r:id="rId11"/>
    <p:sldLayoutId id="2147488339" r:id="rId12"/>
    <p:sldLayoutId id="2147488340" r:id="rId13"/>
    <p:sldLayoutId id="2147488341" r:id="rId14"/>
    <p:sldLayoutId id="2147488342" r:id="rId15"/>
    <p:sldLayoutId id="2147488343" r:id="rId16"/>
    <p:sldLayoutId id="2147488344" r:id="rId17"/>
    <p:sldLayoutId id="2147488345" r:id="rId18"/>
    <p:sldLayoutId id="2147488346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Franklin Gothic Book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Franklin Gothic Book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1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 ?><Relationships xmlns="http://schemas.openxmlformats.org/package/2006/relationships"><Relationship Id="rId1" Target="../slideLayouts/slideLayout67.xml" Type="http://schemas.openxmlformats.org/officeDocument/2006/relationships/slideLayout"/><Relationship Id="rId2" Target="../media/image27.jpeg" Type="http://schemas.openxmlformats.org/officeDocument/2006/relationships/image"/><Relationship Id="rId3" Target="../media/image28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29.jpeg"/></Relationships>
</file>

<file path=ppt/slides/_rels/slide16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4" Target="../media/image34.jpeg" Type="http://schemas.openxmlformats.org/officeDocument/2006/relationships/image"/><Relationship Id="rId5" Target="../media/image35.jpeg" Type="http://schemas.openxmlformats.org/officeDocument/2006/relationships/image"/><Relationship Id="rId6" Target="../media/image36.jpeg" Type="http://schemas.openxmlformats.org/officeDocument/2006/relationships/image"/><Relationship Id="rId7" Target="../media/image37.jpeg" Type="http://schemas.openxmlformats.org/officeDocument/2006/relationships/image"/><Relationship Id="rId8" Target="../media/image38.jpeg" Type="http://schemas.openxmlformats.org/officeDocument/2006/relationships/image"/><Relationship Id="rId1" Target="../slideLayouts/slideLayout99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17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0.jpeg" Type="http://schemas.openxmlformats.org/officeDocument/2006/relationships/image"/><Relationship Id="rId3" Target="../media/image41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2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3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1.jpeg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jpeg"/><Relationship Id="rId7" Type="http://schemas.openxmlformats.org/officeDocument/2006/relationships/image" Target="../media/image56.jpeg"/><Relationship Id="rId8" Type="http://schemas.openxmlformats.org/officeDocument/2006/relationships/hyperlink" Target="Mtetna.MPG" TargetMode="External"/><Relationship Id="rId9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8" Type="http://schemas.openxmlformats.org/officeDocument/2006/relationships/image" Target="../media/image63.jpeg"/><Relationship Id="rId9" Type="http://schemas.openxmlformats.org/officeDocument/2006/relationships/image" Target="../media/image64.jpeg"/><Relationship Id="rId10" Type="http://schemas.openxmlformats.org/officeDocument/2006/relationships/image" Target="../media/image65.jpeg"/><Relationship Id="rId11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5.jpeg"/><Relationship Id="rId3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67.jpeg"/><Relationship Id="rId3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 ?><Relationships xmlns="http://schemas.openxmlformats.org/package/2006/relationships"><Relationship Id="rId3" Target="../media/image8.wmf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jpeg" Type="http://schemas.openxmlformats.org/officeDocument/2006/relationships/image"/><Relationship Id="rId7" Target="../media/image12.wmf" Type="http://schemas.openxmlformats.org/officeDocument/2006/relationships/image"/><Relationship Id="rId8" Target="../media/image13.wmf" Type="http://schemas.openxmlformats.org/officeDocument/2006/relationships/image"/><Relationship Id="rId9" Target="../media/image14.jpeg" Type="http://schemas.openxmlformats.org/officeDocument/2006/relationships/image"/><Relationship Id="rId10" Target="../media/image15.jpeg" Type="http://schemas.openxmlformats.org/officeDocument/2006/relationships/image"/><Relationship Id="rId1" Target="../slideLayouts/slideLayout6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9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x-none" sz="3600" dirty="0" smtClean="0">
                <a:latin typeface="Franklin Gothic Medium"/>
              </a:rPr>
              <a:t>Revisiting research agendas in Geographic Information Science</a:t>
            </a:r>
            <a:endParaRPr lang="pt-BR" sz="3600" dirty="0">
              <a:latin typeface="Franklin Gothic Medium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2850" y="4220846"/>
            <a:ext cx="5849564" cy="2463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 sz="2400" dirty="0">
                <a:solidFill>
                  <a:srgbClr val="00003F"/>
                </a:solidFill>
              </a:rPr>
              <a:t>Gilberto Câmara</a:t>
            </a:r>
          </a:p>
          <a:p>
            <a:pPr eaLnBrk="1" hangingPunct="1">
              <a:buFont typeface="Wingdings" charset="0"/>
              <a:buNone/>
            </a:pPr>
            <a:r>
              <a:rPr lang="pt-BR" sz="2400" dirty="0" err="1">
                <a:solidFill>
                  <a:srgbClr val="00003F"/>
                </a:solidFill>
              </a:rPr>
              <a:t>National</a:t>
            </a:r>
            <a:r>
              <a:rPr lang="pt-BR" sz="2400" dirty="0">
                <a:solidFill>
                  <a:srgbClr val="00003F"/>
                </a:solidFill>
              </a:rPr>
              <a:t> </a:t>
            </a:r>
            <a:r>
              <a:rPr lang="pt-BR" sz="2400" dirty="0" err="1">
                <a:solidFill>
                  <a:srgbClr val="00003F"/>
                </a:solidFill>
              </a:rPr>
              <a:t>Institute</a:t>
            </a:r>
            <a:r>
              <a:rPr lang="pt-BR" sz="2400" dirty="0">
                <a:solidFill>
                  <a:srgbClr val="00003F"/>
                </a:solidFill>
              </a:rPr>
              <a:t> for Space </a:t>
            </a:r>
            <a:r>
              <a:rPr lang="pt-BR" sz="2400" dirty="0" err="1">
                <a:solidFill>
                  <a:srgbClr val="00003F"/>
                </a:solidFill>
              </a:rPr>
              <a:t>Research</a:t>
            </a:r>
            <a:r>
              <a:rPr lang="pt-BR" sz="2400" dirty="0">
                <a:solidFill>
                  <a:srgbClr val="00003F"/>
                </a:solidFill>
              </a:rPr>
              <a:t> (INPE</a:t>
            </a:r>
            <a:r>
              <a:rPr lang="pt-BR" sz="2400" dirty="0" smtClean="0">
                <a:solidFill>
                  <a:srgbClr val="00003F"/>
                </a:solidFill>
              </a:rPr>
              <a:t>)</a:t>
            </a:r>
            <a:endParaRPr lang="pt-BR" sz="2400" dirty="0">
              <a:solidFill>
                <a:srgbClr val="00003F"/>
              </a:solidFill>
            </a:endParaRPr>
          </a:p>
          <a:p>
            <a:pPr eaLnBrk="1" hangingPunct="1">
              <a:buFont typeface="Wingdings" charset="0"/>
              <a:buNone/>
            </a:pPr>
            <a:r>
              <a:rPr lang="pt-BR" sz="2400" dirty="0" err="1" smtClean="0">
                <a:solidFill>
                  <a:srgbClr val="00003F"/>
                </a:solidFill>
              </a:rPr>
              <a:t>Brazil</a:t>
            </a:r>
            <a:endParaRPr lang="pt-BR" sz="2400" dirty="0">
              <a:solidFill>
                <a:srgbClr val="00003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7409" y="849715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charset="0"/>
              <a:buNone/>
            </a:pPr>
            <a:r>
              <a:rPr lang="pt-BR" sz="2400" dirty="0" err="1" smtClean="0">
                <a:solidFill>
                  <a:srgbClr val="00003F"/>
                </a:solidFill>
                <a:latin typeface="Franklin Gothic Book"/>
                <a:cs typeface="Franklin Gothic Book"/>
              </a:rPr>
              <a:t>Vespucci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  <a:cs typeface="Franklin Gothic Book"/>
              </a:rPr>
              <a:t> Week Maine, 2015</a:t>
            </a:r>
          </a:p>
          <a:p>
            <a:pPr eaLnBrk="1" hangingPunct="1">
              <a:buFont typeface="Wingdings" charset="0"/>
              <a:buNone/>
            </a:pPr>
            <a:r>
              <a:rPr lang="pt-BR" sz="2400" dirty="0" err="1" smtClean="0">
                <a:solidFill>
                  <a:srgbClr val="00003F"/>
                </a:solidFill>
                <a:latin typeface="Franklin Gothic Book"/>
                <a:cs typeface="Franklin Gothic Book"/>
              </a:rPr>
              <a:t>Advancing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  <a:cs typeface="Franklin Gothic Book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  <a:cs typeface="Franklin Gothic Book"/>
              </a:rPr>
              <a:t>GIScience</a:t>
            </a:r>
            <a:endParaRPr lang="pt-BR" sz="2400" dirty="0" smtClean="0">
              <a:solidFill>
                <a:srgbClr val="00003F"/>
              </a:solidFill>
              <a:latin typeface="Franklin Gothic Book"/>
              <a:cs typeface="Franklin Gothic Book"/>
            </a:endParaRPr>
          </a:p>
          <a:p>
            <a:pPr eaLnBrk="1" hangingPunct="1">
              <a:buFont typeface="Wingdings" charset="0"/>
              <a:buNone/>
            </a:pPr>
            <a:endParaRPr lang="pt-BR" sz="2400" dirty="0">
              <a:solidFill>
                <a:srgbClr val="00003F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/>
              </a:rPr>
              <a:t>Pipeline model of Science</a:t>
            </a:r>
            <a:endParaRPr lang="en-US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8" y="1288628"/>
            <a:ext cx="7537350" cy="5423359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455439" y="6071181"/>
            <a:ext cx="6491321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Does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this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model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apply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to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GIScience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?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649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81000"/>
            <a:ext cx="8250777" cy="762000"/>
          </a:xfrm>
        </p:spPr>
        <p:txBody>
          <a:bodyPr/>
          <a:lstStyle/>
          <a:p>
            <a:r>
              <a:rPr lang="en-US" sz="3200" dirty="0" smtClean="0">
                <a:latin typeface="Franklin Gothic Medium"/>
              </a:rPr>
              <a:t>The fascination with Artificial Intelligence and Cognitive Science</a:t>
            </a:r>
            <a:endParaRPr lang="en-US" sz="3200" dirty="0">
              <a:latin typeface="Franklin Gothic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73" y="1464769"/>
            <a:ext cx="3320024" cy="430275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65490" y="6027003"/>
            <a:ext cx="8454520" cy="83099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Las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Navas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1990: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Cognitive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and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linguistics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aspects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of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GIScience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1990: start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of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second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“AI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winter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”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97" y="1427686"/>
            <a:ext cx="2892499" cy="43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1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81000"/>
            <a:ext cx="8269317" cy="762000"/>
          </a:xfrm>
        </p:spPr>
        <p:txBody>
          <a:bodyPr/>
          <a:lstStyle/>
          <a:p>
            <a:r>
              <a:rPr lang="en-US" sz="3200" dirty="0">
                <a:latin typeface="Franklin Gothic Medium"/>
              </a:rPr>
              <a:t>The fascination with Artificial Intelligence and Cognitive 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172" y="1501854"/>
            <a:ext cx="3652656" cy="3652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8" y="1372064"/>
            <a:ext cx="3374627" cy="4950554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07343" y="5385150"/>
            <a:ext cx="4414772" cy="83099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...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but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 “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Elephants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don’t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 play 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chess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” (R. Brooks)</a:t>
            </a:r>
            <a:endParaRPr lang="pt-BR" sz="2400" dirty="0">
              <a:solidFill>
                <a:srgbClr val="00003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6406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2470"/>
          </a:xfrm>
          <a:solidFill>
            <a:srgbClr val="D6D6EB"/>
          </a:solidFill>
        </p:spPr>
        <p:txBody>
          <a:bodyPr/>
          <a:lstStyle/>
          <a:p>
            <a:pPr algn="ctr" eaLnBrk="1" hangingPunct="1"/>
            <a:r>
              <a:rPr lang="en-US" dirty="0" err="1" smtClean="0"/>
              <a:t>GIScience</a:t>
            </a:r>
            <a:r>
              <a:rPr lang="en-US" dirty="0" smtClean="0"/>
              <a:t> x Earth Sciences </a:t>
            </a:r>
            <a:endParaRPr lang="en-US" dirty="0"/>
          </a:p>
        </p:txBody>
      </p:sp>
      <p:pic>
        <p:nvPicPr>
          <p:cNvPr id="28674" name="Picture 3" descr="landsat_akpat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672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npo000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-1" y="5714999"/>
            <a:ext cx="4119931" cy="991977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66"/>
                </a:solidFill>
                <a:latin typeface="Franklin Gothic Book"/>
                <a:ea typeface="+mn-ea"/>
                <a:cs typeface="+mn-cs"/>
              </a:rPr>
              <a:t>Earth Science explains how nature works by stating laws</a:t>
            </a:r>
            <a:endParaRPr lang="en-US" sz="2400" dirty="0">
              <a:solidFill>
                <a:srgbClr val="000066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4832400" y="5715000"/>
            <a:ext cx="4311600" cy="991976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000066"/>
                </a:solidFill>
                <a:latin typeface="Franklin Gothic Book"/>
                <a:ea typeface="+mn-ea"/>
                <a:cs typeface="+mn-cs"/>
              </a:rPr>
              <a:t>GIScience</a:t>
            </a:r>
            <a:r>
              <a:rPr lang="en-US" sz="2400" dirty="0" smtClean="0">
                <a:solidFill>
                  <a:srgbClr val="000066"/>
                </a:solidFill>
                <a:latin typeface="Franklin Gothic Book"/>
                <a:ea typeface="+mn-ea"/>
                <a:cs typeface="+mn-cs"/>
              </a:rPr>
              <a:t> explains how society work by describing interactions </a:t>
            </a:r>
            <a:endParaRPr lang="en-US" sz="2400" dirty="0">
              <a:solidFill>
                <a:srgbClr val="000066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7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/>
                <a:cs typeface="Franklin Gothic Medium"/>
              </a:rPr>
              <a:t>Are there laws of </a:t>
            </a:r>
            <a:r>
              <a:rPr lang="en-US" dirty="0" err="1" smtClean="0">
                <a:latin typeface="Franklin Gothic Medium"/>
                <a:cs typeface="Franklin Gothic Medium"/>
              </a:rPr>
              <a:t>GIScience</a:t>
            </a:r>
            <a:r>
              <a:rPr lang="en-US" dirty="0" smtClean="0">
                <a:latin typeface="Franklin Gothic Medium"/>
                <a:cs typeface="Franklin Gothic Medium"/>
              </a:rPr>
              <a:t>?</a:t>
            </a:r>
            <a:endParaRPr lang="en-US" dirty="0">
              <a:latin typeface="Franklin Gothic Medium"/>
              <a:cs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18" y="1525203"/>
            <a:ext cx="2568567" cy="393706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40248" y="5733540"/>
            <a:ext cx="2577145" cy="991977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66"/>
                </a:solidFill>
                <a:latin typeface="Franklin Gothic Book"/>
                <a:ea typeface="+mn-ea"/>
                <a:cs typeface="+mn-cs"/>
              </a:rPr>
              <a:t>“Physics envy”: Popper </a:t>
            </a:r>
            <a:endParaRPr lang="en-US" sz="2400" dirty="0">
              <a:solidFill>
                <a:srgbClr val="000066"/>
              </a:solidFill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21" y="1528337"/>
            <a:ext cx="2644972" cy="395991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86232" y="5687330"/>
            <a:ext cx="2643231" cy="991977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66"/>
                </a:solidFill>
                <a:latin typeface="Franklin Gothic Book"/>
                <a:ea typeface="+mn-ea"/>
                <a:cs typeface="+mn-cs"/>
              </a:rPr>
              <a:t>“Science without laws”</a:t>
            </a:r>
            <a:endParaRPr lang="en-US" sz="2400" dirty="0">
              <a:solidFill>
                <a:srgbClr val="000066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4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695070" y="279022"/>
            <a:ext cx="8153400" cy="762000"/>
          </a:xfrm>
        </p:spPr>
        <p:txBody>
          <a:bodyPr/>
          <a:lstStyle/>
          <a:p>
            <a:r>
              <a:rPr lang="pt-BR" dirty="0" err="1">
                <a:latin typeface="Franklin Gothic Medium"/>
                <a:ea typeface="DejaVu Sans" charset="0"/>
                <a:cs typeface="Franklin Gothic Medium"/>
              </a:rPr>
              <a:t>Clocks</a:t>
            </a:r>
            <a:r>
              <a:rPr lang="pt-BR" dirty="0">
                <a:latin typeface="Franklin Gothic Medium"/>
                <a:ea typeface="DejaVu Sans" charset="0"/>
                <a:cs typeface="Franklin Gothic Medium"/>
              </a:rPr>
              <a:t>, </a:t>
            </a:r>
            <a:r>
              <a:rPr lang="pt-BR" dirty="0" err="1">
                <a:latin typeface="Franklin Gothic Medium"/>
                <a:ea typeface="DejaVu Sans" charset="0"/>
                <a:cs typeface="Franklin Gothic Medium"/>
              </a:rPr>
              <a:t>clouds</a:t>
            </a:r>
            <a:r>
              <a:rPr lang="pt-BR" dirty="0">
                <a:latin typeface="Franklin Gothic Medium"/>
                <a:ea typeface="DejaVu Sans" charset="0"/>
                <a:cs typeface="Franklin Gothic Medium"/>
              </a:rPr>
              <a:t> </a:t>
            </a:r>
            <a:r>
              <a:rPr lang="pt-BR" dirty="0" err="1">
                <a:latin typeface="Franklin Gothic Medium"/>
                <a:ea typeface="DejaVu Sans" charset="0"/>
                <a:cs typeface="Franklin Gothic Medium"/>
              </a:rPr>
              <a:t>or</a:t>
            </a:r>
            <a:r>
              <a:rPr lang="pt-BR" dirty="0">
                <a:latin typeface="Franklin Gothic Medium"/>
                <a:ea typeface="DejaVu Sans" charset="0"/>
                <a:cs typeface="Franklin Gothic Medium"/>
              </a:rPr>
              <a:t> </a:t>
            </a:r>
            <a:r>
              <a:rPr lang="pt-BR" dirty="0" err="1">
                <a:latin typeface="Franklin Gothic Medium"/>
                <a:ea typeface="DejaVu Sans" charset="0"/>
                <a:cs typeface="Franklin Gothic Medium"/>
              </a:rPr>
              <a:t>ants</a:t>
            </a:r>
            <a:r>
              <a:rPr lang="pt-BR" dirty="0">
                <a:latin typeface="Franklin Gothic Medium"/>
                <a:ea typeface="DejaVu Sans" charset="0"/>
                <a:cs typeface="Franklin Gothic Medium"/>
              </a:rPr>
              <a:t>?</a:t>
            </a:r>
          </a:p>
        </p:txBody>
      </p:sp>
      <p:pic>
        <p:nvPicPr>
          <p:cNvPr id="40962" name="Imagem 4" descr="catarina_mod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98" y="0"/>
            <a:ext cx="4054601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m 5" descr="San_tribes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250666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99573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Imagem 5" descr="clock_pragu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41767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188" y="6396038"/>
            <a:ext cx="4176712" cy="461962"/>
          </a:xfrm>
          <a:prstGeom prst="rect">
            <a:avLst/>
          </a:prstGeom>
          <a:solidFill>
            <a:srgbClr val="C8D8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Clocks: deterministic methods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89398" y="0"/>
            <a:ext cx="4054601" cy="461963"/>
          </a:xfrm>
          <a:prstGeom prst="rect">
            <a:avLst/>
          </a:prstGeom>
          <a:solidFill>
            <a:srgbClr val="C8D8F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Clouds: statistical distributions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48263" y="6396038"/>
            <a:ext cx="3995737" cy="461962"/>
          </a:xfrm>
          <a:prstGeom prst="rect">
            <a:avLst/>
          </a:prstGeom>
          <a:solidFill>
            <a:srgbClr val="C8D8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Ants: emerging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behaviour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13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661" y="0"/>
            <a:ext cx="7215187" cy="5334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Franklin Gothic Medium"/>
                <a:cs typeface="Franklin Gothic Medium"/>
              </a:rPr>
              <a:t>Science: theory vs. experiments</a:t>
            </a:r>
            <a:endParaRPr lang="en-US" dirty="0">
              <a:latin typeface="Franklin Gothic Medium"/>
              <a:cs typeface="Franklin Gothic Medium"/>
            </a:endParaRP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67" y="1228471"/>
            <a:ext cx="245030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656682" y="2947168"/>
            <a:ext cx="1639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7D">
                    <a:lumMod val="75000"/>
                  </a:srgbClr>
                </a:solidFill>
                <a:latin typeface="Franklin Gothic Book"/>
                <a:cs typeface="Arial" pitchFamily="34" charset="0"/>
              </a:rPr>
              <a:t>Informatics</a:t>
            </a:r>
            <a:endParaRPr lang="en-US" sz="2400" dirty="0">
              <a:solidFill>
                <a:srgbClr val="00007D">
                  <a:lumMod val="75000"/>
                </a:srgbClr>
              </a:solidFill>
              <a:latin typeface="Franklin Gothic Book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33" y="3893694"/>
            <a:ext cx="2401592" cy="16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409435" y="6392086"/>
            <a:ext cx="8382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522182" y="6396335"/>
            <a:ext cx="4896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rgbClr val="00007D">
                    <a:lumMod val="75000"/>
                  </a:srgbClr>
                </a:solidFill>
                <a:latin typeface="Franklin Gothic Book"/>
                <a:cs typeface="Arial" pitchFamily="34" charset="0"/>
              </a:rPr>
              <a:t>Experiments (reproducible practice)</a:t>
            </a:r>
            <a:endParaRPr lang="en-US" sz="2400" i="1" dirty="0">
              <a:solidFill>
                <a:srgbClr val="00007D">
                  <a:lumMod val="75000"/>
                </a:srgbClr>
              </a:solidFill>
              <a:latin typeface="Franklin Gothic Book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90478" y="619841"/>
            <a:ext cx="0" cy="5791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85634" y="581550"/>
            <a:ext cx="4803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rgbClr val="00007D">
                    <a:lumMod val="75000"/>
                  </a:srgbClr>
                </a:solidFill>
                <a:latin typeface="Franklin Gothic Book"/>
                <a:cs typeface="Arial" pitchFamily="34" charset="0"/>
              </a:rPr>
              <a:t>Representation (theories and laws)</a:t>
            </a:r>
            <a:endParaRPr lang="en-US" sz="2400" i="1" dirty="0">
              <a:solidFill>
                <a:srgbClr val="00007D">
                  <a:lumMod val="75000"/>
                </a:srgbClr>
              </a:solidFill>
              <a:latin typeface="Franklin Gothic Book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58" y="1219200"/>
            <a:ext cx="1538951" cy="1571281"/>
          </a:xfrm>
          <a:prstGeom prst="rect">
            <a:avLst/>
          </a:prstGeom>
          <a:ln>
            <a:solidFill>
              <a:srgbClr val="0D0D0D"/>
            </a:solidFill>
          </a:ln>
        </p:spPr>
      </p:pic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85800" y="2947168"/>
            <a:ext cx="1882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7D">
                    <a:lumMod val="75000"/>
                  </a:srgbClr>
                </a:solidFill>
                <a:latin typeface="Franklin Gothic Book"/>
                <a:cs typeface="Arial" pitchFamily="34" charset="0"/>
              </a:rPr>
              <a:t>Mathematics</a:t>
            </a:r>
            <a:endParaRPr lang="en-US" sz="2400" dirty="0">
              <a:solidFill>
                <a:srgbClr val="00007D">
                  <a:lumMod val="75000"/>
                </a:srgbClr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703354" y="2947168"/>
            <a:ext cx="1595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7D">
                    <a:lumMod val="75000"/>
                  </a:srgbClr>
                </a:solidFill>
                <a:latin typeface="Franklin Gothic Book"/>
                <a:cs typeface="Arial" pitchFamily="34" charset="0"/>
              </a:rPr>
              <a:t>Cosmology</a:t>
            </a:r>
            <a:endParaRPr lang="en-US" sz="2400" dirty="0">
              <a:solidFill>
                <a:srgbClr val="00007D">
                  <a:lumMod val="75000"/>
                </a:srgbClr>
              </a:solidFill>
              <a:latin typeface="Franklin Gothic Book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58" y="3940047"/>
            <a:ext cx="2438142" cy="16382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389436" y="5718817"/>
            <a:ext cx="2128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7D">
                    <a:lumMod val="75000"/>
                  </a:srgbClr>
                </a:solidFill>
                <a:latin typeface="Franklin Gothic Book"/>
                <a:cs typeface="Arial" pitchFamily="34" charset="0"/>
              </a:rPr>
              <a:t>Earth Sciences</a:t>
            </a:r>
            <a:endParaRPr lang="en-US" sz="2400" dirty="0">
              <a:solidFill>
                <a:srgbClr val="00007D">
                  <a:lumMod val="75000"/>
                </a:srgbClr>
              </a:solidFill>
              <a:latin typeface="Franklin Gothic Book"/>
              <a:cs typeface="Arial" pitchFamily="34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2" y="3931294"/>
            <a:ext cx="1143000" cy="15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722962" y="5709941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7D">
                    <a:lumMod val="75000"/>
                  </a:srgbClr>
                </a:solidFill>
                <a:latin typeface="Franklin Gothic Book"/>
                <a:cs typeface="Arial" pitchFamily="34" charset="0"/>
              </a:rPr>
              <a:t>Psychology</a:t>
            </a:r>
            <a:endParaRPr lang="en-US" sz="2400" dirty="0">
              <a:solidFill>
                <a:srgbClr val="00007D">
                  <a:lumMod val="75000"/>
                </a:srgbClr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778308" y="5718210"/>
            <a:ext cx="1731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7D">
                    <a:lumMod val="75000"/>
                  </a:srgbClr>
                </a:solidFill>
                <a:latin typeface="Franklin Gothic Book"/>
                <a:cs typeface="Arial" pitchFamily="34" charset="0"/>
              </a:rPr>
              <a:t>Biosciences</a:t>
            </a:r>
            <a:endParaRPr lang="en-US" sz="2400" dirty="0">
              <a:solidFill>
                <a:srgbClr val="00007D">
                  <a:lumMod val="75000"/>
                </a:srgbClr>
              </a:solidFill>
              <a:latin typeface="Franklin Gothic Book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1456" y="1259102"/>
            <a:ext cx="2379005" cy="15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2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Science and applications feed each other</a:t>
            </a:r>
            <a:endParaRPr lang="en-US" sz="3200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69" y="1261746"/>
            <a:ext cx="6093542" cy="4819833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83475" y="6282546"/>
            <a:ext cx="4793049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Pasteur’s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quadrant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(Donald Stokes)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4409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The original plan for </a:t>
            </a:r>
            <a:r>
              <a:rPr lang="en-US" sz="3200" dirty="0" err="1" smtClean="0">
                <a:latin typeface="Franklin Gothic Medium"/>
              </a:rPr>
              <a:t>GIScience</a:t>
            </a:r>
            <a:r>
              <a:rPr lang="en-US" sz="3200" dirty="0" smtClean="0">
                <a:latin typeface="Franklin Gothic Medium"/>
              </a:rPr>
              <a:t> </a:t>
            </a:r>
            <a:endParaRPr lang="en-US" sz="3200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69" y="1261746"/>
            <a:ext cx="6093542" cy="4819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113630" y="1928306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0904" y="1932374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6099" y="3740160"/>
            <a:ext cx="2303113" cy="1692469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3170445" y="2660691"/>
            <a:ext cx="9271" cy="1900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179716" y="2688503"/>
            <a:ext cx="2363928" cy="20302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501368" y="2803820"/>
            <a:ext cx="9271" cy="1900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689612" y="2194167"/>
            <a:ext cx="1018227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theory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704957" y="4729137"/>
            <a:ext cx="1723549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engineering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700410" y="2211575"/>
            <a:ext cx="1758564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applications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7726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The original plan for </a:t>
            </a:r>
            <a:r>
              <a:rPr lang="en-US" sz="3200" dirty="0" err="1" smtClean="0">
                <a:latin typeface="Franklin Gothic Medium"/>
              </a:rPr>
              <a:t>GIScience</a:t>
            </a:r>
            <a:r>
              <a:rPr lang="en-US" sz="3200" dirty="0" smtClean="0">
                <a:latin typeface="Franklin Gothic Medium"/>
              </a:rPr>
              <a:t> </a:t>
            </a:r>
            <a:endParaRPr lang="en-US" sz="3200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69" y="1261746"/>
            <a:ext cx="6093542" cy="4819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113630" y="1928306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0904" y="1932374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6099" y="3740160"/>
            <a:ext cx="2303113" cy="1692469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3170445" y="2660691"/>
            <a:ext cx="9271" cy="1900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179716" y="2688503"/>
            <a:ext cx="2363928" cy="203028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501368" y="2803820"/>
            <a:ext cx="9271" cy="1900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27394" y="2194167"/>
            <a:ext cx="742661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QSR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752523" y="4729137"/>
            <a:ext cx="1628420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GEOS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suite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195814" y="2211575"/>
            <a:ext cx="767758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WFS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6371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Franklin Gothic Medium"/>
                <a:cs typeface="Franklin Gothic Medium"/>
              </a:rPr>
              <a:t>NCGIA: original research initiatives </a:t>
            </a:r>
            <a:endParaRPr lang="en-US" b="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579" y="1533477"/>
            <a:ext cx="8229600" cy="4854212"/>
          </a:xfrm>
        </p:spPr>
        <p:txBody>
          <a:bodyPr numCol="2"/>
          <a:lstStyle/>
          <a:p>
            <a:r>
              <a:rPr lang="en-US" sz="2400" dirty="0" smtClean="0">
                <a:latin typeface="Franklin Gothic Book"/>
                <a:cs typeface="Franklin Gothic Book"/>
              </a:rPr>
              <a:t>Spatial Database Accuracy</a:t>
            </a:r>
          </a:p>
          <a:p>
            <a:r>
              <a:rPr lang="en-US" sz="2400" dirty="0" smtClean="0">
                <a:latin typeface="Franklin Gothic Book"/>
                <a:cs typeface="Franklin Gothic Book"/>
              </a:rPr>
              <a:t>Languages of Spatial Relations</a:t>
            </a:r>
          </a:p>
          <a:p>
            <a:r>
              <a:rPr lang="en-US" sz="2400" dirty="0" smtClean="0">
                <a:latin typeface="Franklin Gothic Book"/>
                <a:cs typeface="Franklin Gothic Book"/>
              </a:rPr>
              <a:t>Multiple Representations</a:t>
            </a:r>
          </a:p>
          <a:p>
            <a:r>
              <a:rPr lang="en-US" sz="2400" dirty="0" smtClean="0">
                <a:latin typeface="Franklin Gothic Book"/>
                <a:cs typeface="Franklin Gothic Book"/>
              </a:rPr>
              <a:t>Use &amp; value of geographical information</a:t>
            </a:r>
          </a:p>
          <a:p>
            <a:r>
              <a:rPr lang="en-US" sz="2400" dirty="0" smtClean="0">
                <a:latin typeface="Franklin Gothic Book"/>
                <a:cs typeface="Franklin Gothic Book"/>
              </a:rPr>
              <a:t>Large spatial databases</a:t>
            </a:r>
          </a:p>
          <a:p>
            <a:r>
              <a:rPr lang="en-US" sz="2400" dirty="0" smtClean="0">
                <a:latin typeface="Franklin Gothic Book"/>
                <a:cs typeface="Franklin Gothic Book"/>
              </a:rPr>
              <a:t>Spatial-decision support systems</a:t>
            </a:r>
          </a:p>
          <a:p>
            <a:r>
              <a:rPr lang="en-US" sz="2400" dirty="0" err="1" smtClean="0">
                <a:latin typeface="Franklin Gothic Book"/>
                <a:cs typeface="Franklin Gothic Book"/>
              </a:rPr>
              <a:t>Visualisation</a:t>
            </a:r>
            <a:r>
              <a:rPr lang="en-US" sz="2400" dirty="0" smtClean="0">
                <a:latin typeface="Franklin Gothic Book"/>
                <a:cs typeface="Franklin Gothic Book"/>
              </a:rPr>
              <a:t> of Spatial data </a:t>
            </a:r>
          </a:p>
          <a:p>
            <a:r>
              <a:rPr lang="en-US" sz="2400" dirty="0" smtClean="0">
                <a:latin typeface="Franklin Gothic Book"/>
                <a:cs typeface="Franklin Gothic Book"/>
              </a:rPr>
              <a:t>Institutions sharing GIS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Spatial-temporal reasoning </a:t>
            </a:r>
            <a:endParaRPr lang="en-US" sz="2400" dirty="0">
              <a:solidFill>
                <a:srgbClr val="800000"/>
              </a:solidFill>
              <a:latin typeface="Franklin Gothic Book"/>
              <a:cs typeface="Franklin Gothic Book"/>
            </a:endParaRPr>
          </a:p>
          <a:p>
            <a:r>
              <a:rPr lang="en-US" sz="2400" dirty="0" smtClean="0">
                <a:latin typeface="Franklin Gothic Book"/>
                <a:cs typeface="Franklin Gothic Book"/>
              </a:rPr>
              <a:t>Integration RS – GIS</a:t>
            </a:r>
          </a:p>
          <a:p>
            <a:r>
              <a:rPr lang="en-US" sz="2400" dirty="0" smtClean="0">
                <a:latin typeface="Franklin Gothic Book"/>
                <a:cs typeface="Franklin Gothic Book"/>
              </a:rPr>
              <a:t>User interfaces for GIS</a:t>
            </a:r>
          </a:p>
          <a:p>
            <a:r>
              <a:rPr lang="en-US" sz="2400" dirty="0" smtClean="0">
                <a:latin typeface="Franklin Gothic Book"/>
                <a:cs typeface="Franklin Gothic Book"/>
              </a:rPr>
              <a:t>GIS &amp; Spatial Analysis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GIS &amp; Global Change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Law, IP and Databases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Collaborative decision-making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Interoperating GIS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Common-sense geographical worlds</a:t>
            </a:r>
            <a:endParaRPr lang="en-US" sz="2400" dirty="0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8006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Multiple paths to Science</a:t>
            </a:r>
            <a:endParaRPr lang="en-US" sz="3200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69" y="1261746"/>
            <a:ext cx="6093542" cy="4819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113630" y="1928306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0904" y="1932374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6099" y="3740160"/>
            <a:ext cx="2303113" cy="1692469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170445" y="2660691"/>
            <a:ext cx="9271" cy="1900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0350" y="2194167"/>
            <a:ext cx="1516761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ontologies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3970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Multiple paths to Science</a:t>
            </a:r>
            <a:endParaRPr lang="en-US" sz="3200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69" y="1261746"/>
            <a:ext cx="6093542" cy="4819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113630" y="1928306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0904" y="1932374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6099" y="3740160"/>
            <a:ext cx="2303113" cy="1692469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040661" y="4570456"/>
            <a:ext cx="2030197" cy="92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38066" y="4317157"/>
            <a:ext cx="1512704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FOSS4GIS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4173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Multiple paths to Science</a:t>
            </a:r>
            <a:endParaRPr lang="en-US" sz="3200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69" y="1261746"/>
            <a:ext cx="6093542" cy="4819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113630" y="1928306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63093" y="1969457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6099" y="3740160"/>
            <a:ext cx="2303113" cy="1692469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040661" y="3328181"/>
            <a:ext cx="1946765" cy="12422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83479" y="2435205"/>
            <a:ext cx="1798440" cy="83099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err="1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s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patial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statistics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528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The case of spatial statistics</a:t>
            </a:r>
            <a:endParaRPr lang="en-US" sz="3200" dirty="0">
              <a:latin typeface="Franklin Gothic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14" y="1341724"/>
            <a:ext cx="4065560" cy="2718843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49518" y="4222417"/>
            <a:ext cx="2577145" cy="496370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000066"/>
                </a:solidFill>
                <a:latin typeface="Franklin Gothic Book"/>
                <a:ea typeface="+mn-ea"/>
                <a:cs typeface="+mn-cs"/>
              </a:rPr>
              <a:t>GeoDa</a:t>
            </a:r>
            <a:endParaRPr lang="en-US" sz="2400" dirty="0">
              <a:solidFill>
                <a:srgbClr val="000066"/>
              </a:solidFill>
              <a:latin typeface="Franklin Gothic Book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252" y="1172615"/>
            <a:ext cx="3302162" cy="2813786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594070" y="4263568"/>
            <a:ext cx="2577145" cy="496370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66"/>
                </a:solidFill>
                <a:latin typeface="Franklin Gothic Book"/>
                <a:ea typeface="+mn-ea"/>
                <a:cs typeface="+mn-cs"/>
              </a:rPr>
              <a:t>R spatial</a:t>
            </a:r>
            <a:endParaRPr lang="en-US" sz="2400" dirty="0">
              <a:solidFill>
                <a:srgbClr val="000066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19679" y="5580008"/>
            <a:ext cx="4723782" cy="496370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66"/>
                </a:solidFill>
                <a:latin typeface="Franklin Gothic Book"/>
                <a:ea typeface="+mn-ea"/>
                <a:cs typeface="+mn-cs"/>
              </a:rPr>
              <a:t>High-citation rates for R packages</a:t>
            </a:r>
            <a:endParaRPr lang="en-US" sz="2400" dirty="0">
              <a:solidFill>
                <a:srgbClr val="000066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8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A Pasteur’s quadrant view of </a:t>
            </a:r>
            <a:r>
              <a:rPr lang="en-US" sz="3200" dirty="0" err="1" smtClean="0">
                <a:latin typeface="Franklin Gothic Medium"/>
              </a:rPr>
              <a:t>GIScience</a:t>
            </a:r>
            <a:r>
              <a:rPr lang="en-US" sz="3200" dirty="0" smtClean="0">
                <a:latin typeface="Franklin Gothic Medium"/>
              </a:rPr>
              <a:t> </a:t>
            </a:r>
            <a:endParaRPr lang="en-US" sz="3200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69" y="1261746"/>
            <a:ext cx="6093542" cy="4819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113630" y="1928306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0904" y="1932374"/>
            <a:ext cx="2280496" cy="1761432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6099" y="3740160"/>
            <a:ext cx="2303113" cy="1692469"/>
          </a:xfrm>
          <a:prstGeom prst="rect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95854" y="2194167"/>
            <a:ext cx="1405753" cy="43088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ontologies</a:t>
            </a:r>
            <a:endParaRPr lang="pt-BR" sz="22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66977" y="2216778"/>
            <a:ext cx="696162" cy="43088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QSR</a:t>
            </a:r>
            <a:endParaRPr lang="pt-BR" sz="22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969463" y="4158424"/>
            <a:ext cx="1402034" cy="43088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FOSS4GIS</a:t>
            </a:r>
            <a:endParaRPr lang="pt-BR" sz="22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368844" y="2902809"/>
            <a:ext cx="1723549" cy="43088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ST </a:t>
            </a:r>
            <a:r>
              <a:rPr lang="pt-BR" sz="22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reasoning</a:t>
            </a:r>
            <a:endParaRPr lang="pt-BR" sz="22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911256" y="4792900"/>
            <a:ext cx="1582221" cy="43088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u</a:t>
            </a:r>
            <a:r>
              <a:rPr lang="pt-BR" sz="22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se &amp; </a:t>
            </a:r>
            <a:r>
              <a:rPr lang="pt-BR" sz="22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value</a:t>
            </a:r>
            <a:endParaRPr lang="pt-BR" sz="22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20773" y="2832712"/>
            <a:ext cx="2200202" cy="43088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2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Spatial</a:t>
            </a:r>
            <a:r>
              <a:rPr lang="pt-BR" sz="22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2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statistics</a:t>
            </a:r>
            <a:endParaRPr lang="pt-BR" sz="22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70327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ranklin Gothic Medium"/>
              </a:rPr>
              <a:t>GIScience</a:t>
            </a:r>
            <a:r>
              <a:rPr lang="en-US" dirty="0" smtClean="0">
                <a:latin typeface="Franklin Gothic Medium"/>
              </a:rPr>
              <a:t> inside the big picture</a:t>
            </a:r>
            <a:endParaRPr lang="en-US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90" y="1113909"/>
            <a:ext cx="57531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68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ranklin Gothic Medium"/>
              </a:rPr>
              <a:t>GIScience</a:t>
            </a:r>
            <a:r>
              <a:rPr lang="en-US" dirty="0" smtClean="0">
                <a:latin typeface="Franklin Gothic Medium"/>
              </a:rPr>
              <a:t> inside the big picture</a:t>
            </a:r>
            <a:endParaRPr lang="en-US" dirty="0">
              <a:latin typeface="Franklin Gothic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5" y="1075024"/>
            <a:ext cx="7740004" cy="56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sipi_de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08" y="2667595"/>
            <a:ext cx="4272492" cy="4101116"/>
          </a:xfrm>
          <a:prstGeom prst="rect">
            <a:avLst/>
          </a:prstGeom>
        </p:spPr>
      </p:pic>
      <p:pic>
        <p:nvPicPr>
          <p:cNvPr id="92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73550" cy="300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40671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00788" y="0"/>
            <a:ext cx="2808287" cy="500063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algn="r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>
                <a:solidFill>
                  <a:srgbClr val="000066"/>
                </a:solidFill>
                <a:latin typeface="Franklin Gothic Book"/>
              </a:rPr>
              <a:t>	social network</a:t>
            </a:r>
          </a:p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pt-BR" sz="2400" kern="0" dirty="0">
              <a:solidFill>
                <a:srgbClr val="000066"/>
              </a:solidFill>
              <a:latin typeface="Franklin Gothic Book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975"/>
            <a:ext cx="40671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6357938"/>
            <a:ext cx="2789115" cy="500062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 err="1">
                <a:solidFill>
                  <a:srgbClr val="000066"/>
                </a:solidFill>
                <a:latin typeface="Franklin Gothic Book"/>
              </a:rPr>
              <a:t>sensors</a:t>
            </a:r>
            <a:r>
              <a:rPr lang="pt-BR" sz="2400" kern="0" dirty="0">
                <a:solidFill>
                  <a:srgbClr val="000066"/>
                </a:solidFill>
                <a:latin typeface="Franklin Gothic Book"/>
              </a:rPr>
              <a:t> </a:t>
            </a:r>
            <a:r>
              <a:rPr lang="pt-BR" sz="2400" kern="0" dirty="0" err="1">
                <a:solidFill>
                  <a:srgbClr val="000066"/>
                </a:solidFill>
                <a:latin typeface="Franklin Gothic Book"/>
              </a:rPr>
              <a:t>everywhere</a:t>
            </a:r>
            <a:endParaRPr lang="pt-BR" sz="2400" kern="0" dirty="0">
              <a:solidFill>
                <a:srgbClr val="000066"/>
              </a:solidFill>
              <a:latin typeface="Franklin Gothic Book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0"/>
            <a:ext cx="2484438" cy="500063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>
                <a:solidFill>
                  <a:srgbClr val="000066"/>
                </a:solidFill>
                <a:latin typeface="Franklin Gothic Book"/>
              </a:rPr>
              <a:t>mobile </a:t>
            </a:r>
            <a:r>
              <a:rPr lang="pt-BR" sz="2400" kern="0" dirty="0" err="1">
                <a:solidFill>
                  <a:srgbClr val="000066"/>
                </a:solidFill>
                <a:latin typeface="Franklin Gothic Book"/>
              </a:rPr>
              <a:t>devices</a:t>
            </a:r>
            <a:endParaRPr lang="pt-BR" sz="2400" kern="0" dirty="0">
              <a:solidFill>
                <a:srgbClr val="000066"/>
              </a:solidFill>
              <a:latin typeface="Franklin Gothic Book"/>
            </a:endParaRPr>
          </a:p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pt-BR" sz="2400" kern="0" dirty="0">
              <a:solidFill>
                <a:srgbClr val="000066"/>
              </a:solidFill>
              <a:latin typeface="Franklin Gothic Book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49826" y="6357938"/>
            <a:ext cx="2694173" cy="500062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algn="r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 err="1">
                <a:solidFill>
                  <a:srgbClr val="000066"/>
                </a:solidFill>
                <a:latin typeface="Franklin Gothic Book"/>
              </a:rPr>
              <a:t>ubiquitous</a:t>
            </a:r>
            <a:r>
              <a:rPr lang="pt-BR" sz="2400" kern="0" dirty="0">
                <a:solidFill>
                  <a:srgbClr val="000066"/>
                </a:solidFill>
                <a:latin typeface="Franklin Gothic Book"/>
              </a:rPr>
              <a:t> </a:t>
            </a:r>
            <a:r>
              <a:rPr lang="pt-BR" sz="2400" kern="0" dirty="0" err="1">
                <a:solidFill>
                  <a:srgbClr val="000066"/>
                </a:solidFill>
                <a:latin typeface="Franklin Gothic Book"/>
              </a:rPr>
              <a:t>imagery</a:t>
            </a:r>
            <a:endParaRPr lang="pt-BR" sz="2400" kern="0" dirty="0">
              <a:solidFill>
                <a:srgbClr val="000066"/>
              </a:solidFill>
              <a:latin typeface="Franklin Gothic Book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2636838"/>
            <a:ext cx="9144000" cy="1079500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algn="ctr" eaLnBrk="0" hangingPunct="0">
              <a:spcBef>
                <a:spcPts val="600"/>
              </a:spcBef>
              <a:spcAft>
                <a:spcPts val="0"/>
              </a:spcAft>
              <a:buClr>
                <a:srgbClr val="00007D"/>
              </a:buClr>
              <a:buSzPct val="75000"/>
              <a:defRPr/>
            </a:pPr>
            <a:r>
              <a:rPr lang="pt-BR" sz="2800" kern="0" dirty="0">
                <a:solidFill>
                  <a:srgbClr val="000066"/>
                </a:solidFill>
                <a:latin typeface="Franklin Gothic Book"/>
              </a:rPr>
              <a:t>Mobile </a:t>
            </a:r>
            <a:r>
              <a:rPr lang="pt-BR" sz="2800" kern="0" dirty="0" err="1">
                <a:solidFill>
                  <a:srgbClr val="000066"/>
                </a:solidFill>
                <a:latin typeface="Franklin Gothic Book"/>
              </a:rPr>
              <a:t>devices</a:t>
            </a:r>
            <a:r>
              <a:rPr lang="pt-BR" sz="2800" kern="0" dirty="0">
                <a:solidFill>
                  <a:srgbClr val="000066"/>
                </a:solidFill>
                <a:latin typeface="Franklin Gothic Book"/>
              </a:rPr>
              <a:t>, </a:t>
            </a:r>
            <a:r>
              <a:rPr lang="pt-BR" sz="2800" kern="0" dirty="0" err="1">
                <a:solidFill>
                  <a:srgbClr val="000066"/>
                </a:solidFill>
                <a:latin typeface="Franklin Gothic Book"/>
              </a:rPr>
              <a:t>crowdsourcing</a:t>
            </a:r>
            <a:r>
              <a:rPr lang="pt-BR" sz="2800" kern="0" dirty="0">
                <a:solidFill>
                  <a:srgbClr val="000066"/>
                </a:solidFill>
                <a:latin typeface="Franklin Gothic Book"/>
              </a:rPr>
              <a:t>, </a:t>
            </a:r>
            <a:r>
              <a:rPr lang="pt-BR" sz="2800" kern="0" dirty="0" err="1">
                <a:solidFill>
                  <a:srgbClr val="000066"/>
                </a:solidFill>
                <a:latin typeface="Franklin Gothic Book"/>
              </a:rPr>
              <a:t>massive</a:t>
            </a:r>
            <a:r>
              <a:rPr lang="pt-BR" sz="2800" kern="0" dirty="0">
                <a:solidFill>
                  <a:srgbClr val="000066"/>
                </a:solidFill>
                <a:latin typeface="Franklin Gothic Book"/>
              </a:rPr>
              <a:t> Earth </a:t>
            </a:r>
            <a:r>
              <a:rPr lang="pt-BR" sz="2800" kern="0" dirty="0" err="1">
                <a:solidFill>
                  <a:srgbClr val="000066"/>
                </a:solidFill>
                <a:latin typeface="Franklin Gothic Book"/>
              </a:rPr>
              <a:t>observation</a:t>
            </a:r>
            <a:r>
              <a:rPr lang="pt-BR" sz="2800" kern="0" dirty="0">
                <a:solidFill>
                  <a:srgbClr val="000066"/>
                </a:solidFill>
                <a:latin typeface="Franklin Gothic Book"/>
              </a:rPr>
              <a:t> sets: new </a:t>
            </a:r>
            <a:r>
              <a:rPr lang="pt-BR" sz="2800" kern="0" dirty="0" err="1">
                <a:solidFill>
                  <a:srgbClr val="000066"/>
                </a:solidFill>
                <a:latin typeface="Franklin Gothic Book"/>
              </a:rPr>
              <a:t>technologies</a:t>
            </a:r>
            <a:r>
              <a:rPr lang="pt-BR" sz="2800" kern="0" dirty="0">
                <a:solidFill>
                  <a:srgbClr val="000066"/>
                </a:solidFill>
                <a:latin typeface="Franklin Gothic Book"/>
              </a:rPr>
              <a:t>, new </a:t>
            </a:r>
            <a:r>
              <a:rPr lang="pt-BR" sz="2800" kern="0" dirty="0" err="1">
                <a:solidFill>
                  <a:srgbClr val="000066"/>
                </a:solidFill>
                <a:latin typeface="Franklin Gothic Book"/>
              </a:rPr>
              <a:t>challenges</a:t>
            </a:r>
            <a:endParaRPr lang="pt-BR" sz="2800" kern="0" dirty="0">
              <a:solidFill>
                <a:srgbClr val="000066"/>
              </a:solidFill>
              <a:latin typeface="Franklin Gothic Book"/>
            </a:endParaRPr>
          </a:p>
          <a:p>
            <a:pPr marL="342793" indent="-342793" algn="ctr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pt-BR" sz="2800" kern="0" dirty="0">
              <a:solidFill>
                <a:srgbClr val="000066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2548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6702"/>
          </a:xfrm>
          <a:prstGeom prst="rect">
            <a:avLst/>
          </a:prstGeom>
        </p:spPr>
      </p:pic>
      <p:sp>
        <p:nvSpPr>
          <p:cNvPr id="4" name="Title 10"/>
          <p:cNvSpPr txBox="1">
            <a:spLocks/>
          </p:cNvSpPr>
          <p:nvPr/>
        </p:nvSpPr>
        <p:spPr bwMode="auto">
          <a:xfrm>
            <a:off x="0" y="0"/>
            <a:ext cx="9144000" cy="58534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sz="3400" b="0" dirty="0" smtClean="0">
                <a:solidFill>
                  <a:schemeClr val="bg2">
                    <a:lumMod val="75000"/>
                  </a:schemeClr>
                </a:solidFill>
                <a:latin typeface="Franklin Gothic Book"/>
              </a:rPr>
              <a:t>Semantics of big data</a:t>
            </a:r>
            <a:endParaRPr lang="en-US" sz="3400" b="0" dirty="0">
              <a:solidFill>
                <a:srgbClr val="800000"/>
              </a:solidFill>
              <a:latin typeface="Franklin Gothic Book"/>
            </a:endParaRPr>
          </a:p>
        </p:txBody>
      </p:sp>
      <p:sp>
        <p:nvSpPr>
          <p:cNvPr id="5" name="Título 10"/>
          <p:cNvSpPr txBox="1">
            <a:spLocks/>
          </p:cNvSpPr>
          <p:nvPr/>
        </p:nvSpPr>
        <p:spPr>
          <a:xfrm>
            <a:off x="0" y="2853572"/>
            <a:ext cx="9144000" cy="575428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t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pt-BR" sz="3400" b="0" dirty="0" smtClean="0">
                <a:latin typeface="Franklin Gothic Book"/>
              </a:rPr>
              <a:t>Records </a:t>
            </a:r>
            <a:r>
              <a:rPr lang="pt-BR" sz="3400" b="0" dirty="0" err="1" smtClean="0">
                <a:latin typeface="Franklin Gothic Book"/>
              </a:rPr>
              <a:t>of</a:t>
            </a:r>
            <a:r>
              <a:rPr lang="pt-BR" sz="3400" b="0" dirty="0" smtClean="0">
                <a:latin typeface="Franklin Gothic Book"/>
              </a:rPr>
              <a:t> </a:t>
            </a:r>
            <a:r>
              <a:rPr lang="pt-BR" sz="3400" b="0" dirty="0" err="1" smtClean="0">
                <a:latin typeface="Franklin Gothic Book"/>
              </a:rPr>
              <a:t>interaction</a:t>
            </a:r>
            <a:r>
              <a:rPr lang="pt-BR" sz="3400" b="0" dirty="0" smtClean="0">
                <a:latin typeface="Franklin Gothic Book"/>
              </a:rPr>
              <a:t> </a:t>
            </a:r>
            <a:r>
              <a:rPr lang="pt-BR" sz="3400" b="0" dirty="0" err="1" smtClean="0">
                <a:latin typeface="Franklin Gothic Book"/>
              </a:rPr>
              <a:t>on</a:t>
            </a:r>
            <a:r>
              <a:rPr lang="pt-BR" sz="3400" b="0" dirty="0" smtClean="0">
                <a:latin typeface="Franklin Gothic Book"/>
              </a:rPr>
              <a:t> </a:t>
            </a:r>
            <a:r>
              <a:rPr lang="pt-BR" sz="3400" b="0" dirty="0" err="1" smtClean="0">
                <a:latin typeface="Franklin Gothic Book"/>
              </a:rPr>
              <a:t>human</a:t>
            </a:r>
            <a:r>
              <a:rPr lang="pt-BR" sz="3400" b="0" dirty="0" smtClean="0">
                <a:latin typeface="Franklin Gothic Book"/>
              </a:rPr>
              <a:t> </a:t>
            </a:r>
            <a:r>
              <a:rPr lang="pt-BR" sz="3400" b="0" dirty="0" err="1" smtClean="0">
                <a:latin typeface="Franklin Gothic Book"/>
              </a:rPr>
              <a:t>societies</a:t>
            </a:r>
            <a:endParaRPr lang="pt-BR" sz="3400" b="0" dirty="0">
              <a:latin typeface="Franklin Gothic Book"/>
            </a:endParaRPr>
          </a:p>
        </p:txBody>
      </p:sp>
      <p:sp>
        <p:nvSpPr>
          <p:cNvPr id="6" name="Título 10"/>
          <p:cNvSpPr txBox="1">
            <a:spLocks/>
          </p:cNvSpPr>
          <p:nvPr/>
        </p:nvSpPr>
        <p:spPr>
          <a:xfrm>
            <a:off x="0" y="6299936"/>
            <a:ext cx="9144000" cy="558064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t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en-US" sz="3400" b="0" dirty="0">
                <a:latin typeface="Franklin Gothic Book"/>
              </a:rPr>
              <a:t>p</a:t>
            </a:r>
            <a:r>
              <a:rPr lang="en-US" sz="3400" b="0" dirty="0" smtClean="0">
                <a:latin typeface="Franklin Gothic Book"/>
              </a:rPr>
              <a:t>rimary aim: </a:t>
            </a:r>
            <a:r>
              <a:rPr lang="en-US" sz="3400" b="0" dirty="0" smtClean="0">
                <a:solidFill>
                  <a:srgbClr val="800000"/>
                </a:solidFill>
                <a:latin typeface="Franklin Gothic Book"/>
              </a:rPr>
              <a:t>communication</a:t>
            </a:r>
            <a:endParaRPr lang="pt-BR" sz="3400" b="0" dirty="0">
              <a:solidFill>
                <a:srgbClr val="8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4460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ndsat_art_jau_lrg_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836" cy="6858000"/>
          </a:xfrm>
          <a:prstGeom prst="rect">
            <a:avLst/>
          </a:prstGeom>
        </p:spPr>
      </p:pic>
      <p:sp>
        <p:nvSpPr>
          <p:cNvPr id="4" name="Title 10"/>
          <p:cNvSpPr txBox="1">
            <a:spLocks/>
          </p:cNvSpPr>
          <p:nvPr/>
        </p:nvSpPr>
        <p:spPr bwMode="auto">
          <a:xfrm>
            <a:off x="0" y="-9922"/>
            <a:ext cx="9144000" cy="54566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t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sz="3400" b="0" dirty="0" smtClean="0">
                <a:solidFill>
                  <a:schemeClr val="bg2">
                    <a:lumMod val="75000"/>
                  </a:schemeClr>
                </a:solidFill>
                <a:latin typeface="Franklin Gothic Book"/>
              </a:rPr>
              <a:t>Semantics of big data</a:t>
            </a:r>
            <a:endParaRPr lang="en-US" sz="3400" b="0" dirty="0">
              <a:solidFill>
                <a:srgbClr val="800000"/>
              </a:solidFill>
              <a:latin typeface="Franklin Gothic Book"/>
            </a:endParaRPr>
          </a:p>
        </p:txBody>
      </p:sp>
      <p:sp>
        <p:nvSpPr>
          <p:cNvPr id="5" name="Título 10"/>
          <p:cNvSpPr txBox="1">
            <a:spLocks/>
          </p:cNvSpPr>
          <p:nvPr/>
        </p:nvSpPr>
        <p:spPr>
          <a:xfrm>
            <a:off x="0" y="2823810"/>
            <a:ext cx="9144000" cy="605190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t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pt-BR" sz="3400" b="0" dirty="0" err="1" smtClean="0">
                <a:latin typeface="Franklin Gothic Book"/>
              </a:rPr>
              <a:t>Observations</a:t>
            </a:r>
            <a:r>
              <a:rPr lang="pt-BR" sz="3400" b="0" dirty="0" smtClean="0">
                <a:latin typeface="Franklin Gothic Book"/>
              </a:rPr>
              <a:t> </a:t>
            </a:r>
            <a:r>
              <a:rPr lang="pt-BR" sz="3400" b="0" dirty="0" err="1" smtClean="0">
                <a:latin typeface="Franklin Gothic Book"/>
              </a:rPr>
              <a:t>of</a:t>
            </a:r>
            <a:r>
              <a:rPr lang="pt-BR" sz="3400" b="0" dirty="0" smtClean="0">
                <a:latin typeface="Franklin Gothic Book"/>
              </a:rPr>
              <a:t> </a:t>
            </a:r>
            <a:r>
              <a:rPr lang="pt-BR" sz="3400" b="0" dirty="0" err="1" smtClean="0">
                <a:latin typeface="Franklin Gothic Book"/>
              </a:rPr>
              <a:t>nature</a:t>
            </a:r>
            <a:endParaRPr lang="pt-BR" sz="3400" b="0" dirty="0">
              <a:latin typeface="Franklin Gothic Book"/>
            </a:endParaRPr>
          </a:p>
        </p:txBody>
      </p:sp>
      <p:sp>
        <p:nvSpPr>
          <p:cNvPr id="6" name="Título 10"/>
          <p:cNvSpPr txBox="1">
            <a:spLocks/>
          </p:cNvSpPr>
          <p:nvPr/>
        </p:nvSpPr>
        <p:spPr>
          <a:xfrm>
            <a:off x="0" y="6309856"/>
            <a:ext cx="9144000" cy="548144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lIns="72000" tIns="0" rIns="7200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en-US" sz="3400" b="0" dirty="0">
                <a:latin typeface="Franklin Gothic Book"/>
              </a:rPr>
              <a:t>p</a:t>
            </a:r>
            <a:r>
              <a:rPr lang="en-US" sz="3400" b="0" dirty="0" smtClean="0">
                <a:latin typeface="Franklin Gothic Book"/>
              </a:rPr>
              <a:t>rimary aim: </a:t>
            </a:r>
            <a:r>
              <a:rPr lang="en-US" sz="3400" b="0" dirty="0" smtClean="0">
                <a:solidFill>
                  <a:srgbClr val="800000"/>
                </a:solidFill>
                <a:latin typeface="Franklin Gothic Book"/>
              </a:rPr>
              <a:t>description</a:t>
            </a:r>
            <a:endParaRPr lang="pt-BR" sz="3400" b="0" dirty="0">
              <a:solidFill>
                <a:srgbClr val="8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3756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48803" cy="762000"/>
          </a:xfrm>
        </p:spPr>
        <p:txBody>
          <a:bodyPr/>
          <a:lstStyle/>
          <a:p>
            <a:r>
              <a:rPr lang="en-US" b="0" dirty="0" smtClean="0">
                <a:latin typeface="Franklin Gothic Medium"/>
              </a:rPr>
              <a:t>NCGIA today + Vespucci + Las </a:t>
            </a:r>
            <a:r>
              <a:rPr lang="en-US" b="0" dirty="0" err="1" smtClean="0">
                <a:latin typeface="Franklin Gothic Medium"/>
              </a:rPr>
              <a:t>Navas</a:t>
            </a:r>
            <a:r>
              <a:rPr lang="en-US" b="0" dirty="0" smtClean="0">
                <a:latin typeface="Franklin Gothic Medium"/>
              </a:rPr>
              <a:t> + ….</a:t>
            </a:r>
            <a:endParaRPr lang="en-US" b="0" dirty="0">
              <a:latin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579" y="1533477"/>
            <a:ext cx="8229600" cy="4332962"/>
          </a:xfrm>
        </p:spPr>
        <p:txBody>
          <a:bodyPr numCol="2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Accuracy and uncertainty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Spatial cognition</a:t>
            </a:r>
          </a:p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Modelling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and representation</a:t>
            </a:r>
          </a:p>
          <a:p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Spatial ontologies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Semantics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Interoperability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Volunteered geographical information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Digital Earth 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Big spatial data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Smart cities and Science of cities  </a:t>
            </a:r>
          </a:p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CyberGIS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Geovisualisation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Land use science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13663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2994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27088" y="981075"/>
            <a:ext cx="9072562" cy="571500"/>
          </a:xfrm>
          <a:prstGeom prst="rect">
            <a:avLst/>
          </a:prstGeom>
          <a:noFill/>
        </p:spPr>
        <p:txBody>
          <a:bodyPr lIns="91412" tIns="45705" rIns="91412" bIns="45705"/>
          <a:lstStyle/>
          <a:p>
            <a:pPr eaLnBrk="0" hangingPunct="0">
              <a:defRPr/>
            </a:pPr>
            <a:endParaRPr lang="pt-BR" sz="3000" b="1" kern="0" dirty="0">
              <a:solidFill>
                <a:srgbClr val="003366"/>
              </a:solidFill>
              <a:latin typeface="Franklin Gothic Book"/>
            </a:endParaRPr>
          </a:p>
        </p:txBody>
      </p:sp>
      <p:sp>
        <p:nvSpPr>
          <p:cNvPr id="112643" name="Título 10"/>
          <p:cNvSpPr>
            <a:spLocks noGrp="1"/>
          </p:cNvSpPr>
          <p:nvPr>
            <p:ph type="title"/>
          </p:nvPr>
        </p:nvSpPr>
        <p:spPr>
          <a:xfrm>
            <a:off x="0" y="2792227"/>
            <a:ext cx="9235440" cy="638361"/>
          </a:xfrm>
          <a:solidFill>
            <a:schemeClr val="bg1">
              <a:alpha val="76077"/>
            </a:schemeClr>
          </a:solidFill>
        </p:spPr>
        <p:txBody>
          <a:bodyPr tIns="0" bIns="0"/>
          <a:lstStyle/>
          <a:p>
            <a:pPr algn="ctr" eaLnBrk="1" hangingPunct="1"/>
            <a:r>
              <a:rPr lang="pt-BR" sz="3400" b="0" dirty="0" err="1" smtClean="0"/>
              <a:t>Measurements</a:t>
            </a:r>
            <a:r>
              <a:rPr lang="pt-BR" sz="3400" b="0" dirty="0" smtClean="0"/>
              <a:t> </a:t>
            </a:r>
            <a:r>
              <a:rPr lang="pt-BR" sz="3400" b="0" dirty="0" err="1" smtClean="0"/>
              <a:t>of</a:t>
            </a:r>
            <a:r>
              <a:rPr lang="pt-BR" sz="3400" b="0" dirty="0" smtClean="0"/>
              <a:t> </a:t>
            </a:r>
            <a:r>
              <a:rPr lang="pt-BR" sz="3400" b="0" dirty="0" err="1" smtClean="0"/>
              <a:t>nature-society</a:t>
            </a:r>
            <a:r>
              <a:rPr lang="pt-BR" sz="3400" b="0" dirty="0" smtClean="0"/>
              <a:t> </a:t>
            </a:r>
            <a:r>
              <a:rPr lang="pt-BR" sz="3400" b="0" dirty="0" err="1" smtClean="0"/>
              <a:t>interaction</a:t>
            </a:r>
            <a:endParaRPr lang="pt-BR" sz="3400" b="0" dirty="0"/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-20320"/>
            <a:ext cx="9215120" cy="58928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t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sz="3400" b="0" dirty="0" smtClean="0">
                <a:solidFill>
                  <a:schemeClr val="bg2">
                    <a:lumMod val="75000"/>
                  </a:schemeClr>
                </a:solidFill>
                <a:latin typeface="Franklin Gothic Book"/>
              </a:rPr>
              <a:t>Semantics of big data</a:t>
            </a:r>
            <a:endParaRPr lang="en-US" sz="3400" b="0" dirty="0">
              <a:solidFill>
                <a:srgbClr val="800000"/>
              </a:solidFill>
              <a:latin typeface="Franklin Gothic Book"/>
            </a:endParaRPr>
          </a:p>
        </p:txBody>
      </p:sp>
      <p:sp>
        <p:nvSpPr>
          <p:cNvPr id="8" name="Título 10"/>
          <p:cNvSpPr txBox="1">
            <a:spLocks/>
          </p:cNvSpPr>
          <p:nvPr/>
        </p:nvSpPr>
        <p:spPr>
          <a:xfrm>
            <a:off x="0" y="6236222"/>
            <a:ext cx="9239792" cy="621778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t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en-US" sz="3400" b="0" dirty="0">
                <a:latin typeface="Franklin Gothic Book"/>
              </a:rPr>
              <a:t>p</a:t>
            </a:r>
            <a:r>
              <a:rPr lang="en-US" sz="3400" b="0" dirty="0" smtClean="0">
                <a:latin typeface="Franklin Gothic Book"/>
              </a:rPr>
              <a:t>rimary aim: </a:t>
            </a:r>
            <a:r>
              <a:rPr lang="en-US" sz="3400" b="0" dirty="0" smtClean="0">
                <a:solidFill>
                  <a:srgbClr val="800000"/>
                </a:solidFill>
                <a:latin typeface="Franklin Gothic Book"/>
              </a:rPr>
              <a:t>sustainability</a:t>
            </a:r>
            <a:endParaRPr lang="pt-BR" sz="3400" b="0" dirty="0">
              <a:solidFill>
                <a:srgbClr val="8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4733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GIS is map-based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75" y="1655992"/>
            <a:ext cx="3977362" cy="351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71" y="1667013"/>
            <a:ext cx="3997428" cy="3390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22" y="5409491"/>
            <a:ext cx="8426450" cy="954107"/>
          </a:xfrm>
          <a:prstGeom prst="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Big data does not fit in the “map as set of layers” model</a:t>
            </a:r>
            <a:endParaRPr lang="en-US" sz="2800" dirty="0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9433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3213100"/>
            <a:ext cx="9144000" cy="762000"/>
          </a:xfrm>
          <a:solidFill>
            <a:srgbClr val="EBEBF5"/>
          </a:solidFill>
        </p:spPr>
        <p:txBody>
          <a:bodyPr/>
          <a:lstStyle/>
          <a:p>
            <a:pPr algn="ctr"/>
            <a:r>
              <a:rPr lang="en-US" sz="3000" dirty="0"/>
              <a:t>Core concepts of spatial information (Kuhn, IJGIS, 2012)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565400"/>
            <a:ext cx="1331913" cy="433038"/>
          </a:xfrm>
          <a:prstGeom prst="rect">
            <a:avLst/>
          </a:prstGeom>
          <a:solidFill>
            <a:srgbClr val="E8E8F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10" tIns="46785" rIns="91410" bIns="46785">
            <a:spAutoFit/>
          </a:bodyPr>
          <a:lstStyle/>
          <a:p>
            <a:pPr eaLnBrk="0" hangingPunct="0">
              <a:defRPr/>
            </a:pPr>
            <a:r>
              <a:rPr lang="x-none" sz="2200" dirty="0">
                <a:solidFill>
                  <a:srgbClr val="16165D"/>
                </a:solidFill>
                <a:latin typeface="Franklin Gothic Book"/>
                <a:cs typeface="ＭＳ Ｐゴシック" charset="0"/>
              </a:rPr>
              <a:t>location</a:t>
            </a:r>
            <a:endParaRPr lang="en-GB" sz="2200" dirty="0">
              <a:solidFill>
                <a:srgbClr val="16165D"/>
              </a:solidFill>
              <a:latin typeface="Franklin Gothic Book"/>
              <a:cs typeface="ＭＳ Ｐゴシック" charset="0"/>
            </a:endParaRP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2"/>
          <p:cNvSpPr/>
          <p:nvPr/>
        </p:nvSpPr>
        <p:spPr>
          <a:xfrm>
            <a:off x="7092950" y="2420938"/>
            <a:ext cx="2051050" cy="433038"/>
          </a:xfrm>
          <a:prstGeom prst="rect">
            <a:avLst/>
          </a:prstGeom>
          <a:solidFill>
            <a:srgbClr val="E8E8F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10" tIns="46785" rIns="91410" bIns="46785">
            <a:spAutoFit/>
          </a:bodyPr>
          <a:lstStyle/>
          <a:p>
            <a:pPr algn="r" eaLnBrk="0" hangingPunct="0">
              <a:defRPr/>
            </a:pPr>
            <a:r>
              <a:rPr lang="x-none" sz="2200" dirty="0">
                <a:solidFill>
                  <a:srgbClr val="16165D"/>
                </a:solidFill>
                <a:latin typeface="Franklin Gothic Book"/>
                <a:cs typeface="ＭＳ Ｐゴシック" charset="0"/>
              </a:rPr>
              <a:t>neighborhood</a:t>
            </a:r>
            <a:endParaRPr lang="en-GB" sz="2200" dirty="0">
              <a:solidFill>
                <a:srgbClr val="16165D"/>
              </a:solidFill>
              <a:latin typeface="Franklin Gothic Book"/>
              <a:cs typeface="ＭＳ Ｐゴシック" charset="0"/>
            </a:endParaRPr>
          </a:p>
        </p:txBody>
      </p:sp>
      <p:pic>
        <p:nvPicPr>
          <p:cNvPr id="2253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0"/>
            <a:ext cx="30940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581525"/>
            <a:ext cx="31162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81525"/>
            <a:ext cx="305911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9275"/>
            <a:ext cx="2808288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2"/>
          <p:cNvSpPr/>
          <p:nvPr/>
        </p:nvSpPr>
        <p:spPr>
          <a:xfrm>
            <a:off x="3348038" y="0"/>
            <a:ext cx="2519362" cy="433038"/>
          </a:xfrm>
          <a:prstGeom prst="rect">
            <a:avLst/>
          </a:prstGeom>
          <a:solidFill>
            <a:srgbClr val="E8E8F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10" tIns="46785" rIns="91410" bIns="46785"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solidFill>
                  <a:srgbClr val="16165D"/>
                </a:solidFill>
                <a:latin typeface="Franklin Gothic Book"/>
                <a:cs typeface="ＭＳ Ｐゴシック" charset="0"/>
              </a:rPr>
              <a:t>network </a:t>
            </a:r>
          </a:p>
        </p:txBody>
      </p:sp>
      <p:sp>
        <p:nvSpPr>
          <p:cNvPr id="12" name="Retângulo 2"/>
          <p:cNvSpPr/>
          <p:nvPr/>
        </p:nvSpPr>
        <p:spPr>
          <a:xfrm>
            <a:off x="0" y="4076700"/>
            <a:ext cx="1403350" cy="433038"/>
          </a:xfrm>
          <a:prstGeom prst="rect">
            <a:avLst/>
          </a:prstGeom>
          <a:solidFill>
            <a:srgbClr val="E8E8F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10" tIns="46785" rIns="91410" bIns="46785"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rgbClr val="16165D"/>
                </a:solidFill>
                <a:latin typeface="Franklin Gothic Book"/>
                <a:cs typeface="ＭＳ Ｐゴシック" charset="0"/>
              </a:rPr>
              <a:t>field </a:t>
            </a:r>
          </a:p>
        </p:txBody>
      </p:sp>
      <p:sp>
        <p:nvSpPr>
          <p:cNvPr id="13" name="Retângulo 2"/>
          <p:cNvSpPr/>
          <p:nvPr/>
        </p:nvSpPr>
        <p:spPr>
          <a:xfrm>
            <a:off x="7885113" y="4076700"/>
            <a:ext cx="1258887" cy="433038"/>
          </a:xfrm>
          <a:prstGeom prst="rect">
            <a:avLst/>
          </a:prstGeom>
          <a:solidFill>
            <a:srgbClr val="E8E8F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10" tIns="46785" rIns="91410" bIns="46785">
            <a:spAutoFit/>
          </a:bodyPr>
          <a:lstStyle/>
          <a:p>
            <a:pPr algn="r" eaLnBrk="0" hangingPunct="0">
              <a:defRPr/>
            </a:pPr>
            <a:r>
              <a:rPr lang="en-US" sz="2200" dirty="0">
                <a:solidFill>
                  <a:srgbClr val="16165D"/>
                </a:solidFill>
                <a:latin typeface="Franklin Gothic Book"/>
                <a:cs typeface="ＭＳ Ｐゴシック" charset="0"/>
              </a:rPr>
              <a:t>object </a:t>
            </a:r>
          </a:p>
        </p:txBody>
      </p:sp>
      <p:pic>
        <p:nvPicPr>
          <p:cNvPr id="14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84135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tângulo 2"/>
          <p:cNvSpPr/>
          <p:nvPr/>
        </p:nvSpPr>
        <p:spPr>
          <a:xfrm>
            <a:off x="3779838" y="6365875"/>
            <a:ext cx="1655762" cy="433038"/>
          </a:xfrm>
          <a:prstGeom prst="rect">
            <a:avLst/>
          </a:prstGeom>
          <a:solidFill>
            <a:srgbClr val="E8E8F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10" tIns="46785" rIns="91410" bIns="46785"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solidFill>
                  <a:srgbClr val="16165D"/>
                </a:solidFill>
                <a:latin typeface="Franklin Gothic Book"/>
                <a:cs typeface="ＭＳ Ｐゴシック" charset="0"/>
              </a:rPr>
              <a:t>event  </a:t>
            </a:r>
          </a:p>
        </p:txBody>
      </p:sp>
    </p:spTree>
    <p:extLst>
      <p:ext uri="{BB962C8B-B14F-4D97-AF65-F5344CB8AC3E}">
        <p14:creationId xmlns:p14="http://schemas.microsoft.com/office/powerpoint/2010/main" val="236993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1103" y="4813046"/>
            <a:ext cx="2736850" cy="430859"/>
          </a:xfrm>
          <a:prstGeom prst="rect">
            <a:avLst/>
          </a:prstGeom>
          <a:noFill/>
        </p:spPr>
        <p:txBody>
          <a:bodyPr lIns="91410" tIns="45706" rIns="91410" bIns="45706">
            <a:spAutoFit/>
          </a:bodyPr>
          <a:lstStyle/>
          <a:p>
            <a:pPr eaLnBrk="0" hangingPunct="0">
              <a:defRPr/>
            </a:pPr>
            <a:r>
              <a:rPr lang="pt-BR" sz="22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Geometry</a:t>
            </a:r>
            <a:endParaRPr lang="pt-BR" sz="2200" dirty="0">
              <a:solidFill>
                <a:schemeClr val="bg2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4578" name="Grupo 50"/>
          <p:cNvGrpSpPr>
            <a:grpSpLocks/>
          </p:cNvGrpSpPr>
          <p:nvPr/>
        </p:nvGrpSpPr>
        <p:grpSpPr bwMode="auto">
          <a:xfrm>
            <a:off x="1187450" y="5229225"/>
            <a:ext cx="1871663" cy="1512888"/>
            <a:chOff x="2843808" y="1575842"/>
            <a:chExt cx="1368152" cy="1080120"/>
          </a:xfrm>
        </p:grpSpPr>
        <p:sp>
          <p:nvSpPr>
            <p:cNvPr id="22" name="Pentágono regular 21"/>
            <p:cNvSpPr/>
            <p:nvPr/>
          </p:nvSpPr>
          <p:spPr>
            <a:xfrm>
              <a:off x="2915755" y="1647246"/>
              <a:ext cx="1224258" cy="936179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4068066" y="1936260"/>
              <a:ext cx="143894" cy="14394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4" name="Elipse 23"/>
            <p:cNvSpPr/>
            <p:nvPr/>
          </p:nvSpPr>
          <p:spPr>
            <a:xfrm>
              <a:off x="2843808" y="1936260"/>
              <a:ext cx="143894" cy="14394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5" name="Triângulo isósceles 24"/>
            <p:cNvSpPr/>
            <p:nvPr/>
          </p:nvSpPr>
          <p:spPr>
            <a:xfrm>
              <a:off x="3347436" y="2080200"/>
              <a:ext cx="288948" cy="215344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6" name="Triângulo isósceles 25"/>
            <p:cNvSpPr/>
            <p:nvPr/>
          </p:nvSpPr>
          <p:spPr>
            <a:xfrm>
              <a:off x="3347436" y="2007664"/>
              <a:ext cx="360895" cy="28788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7" name="Elipse 26"/>
            <p:cNvSpPr/>
            <p:nvPr/>
          </p:nvSpPr>
          <p:spPr>
            <a:xfrm>
              <a:off x="3275489" y="2224140"/>
              <a:ext cx="143894" cy="14394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>
              <a:off x="3636385" y="2224140"/>
              <a:ext cx="143894" cy="14394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9" name="Elipse 28"/>
            <p:cNvSpPr/>
            <p:nvPr/>
          </p:nvSpPr>
          <p:spPr>
            <a:xfrm>
              <a:off x="3454196" y="1953261"/>
              <a:ext cx="143894" cy="1439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30" name="Elipse 29"/>
            <p:cNvSpPr/>
            <p:nvPr/>
          </p:nvSpPr>
          <p:spPr>
            <a:xfrm>
              <a:off x="3059649" y="2512021"/>
              <a:ext cx="143894" cy="14394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31" name="Elipse 30"/>
            <p:cNvSpPr/>
            <p:nvPr/>
          </p:nvSpPr>
          <p:spPr>
            <a:xfrm>
              <a:off x="3832498" y="2512021"/>
              <a:ext cx="143894" cy="14394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32" name="Elipse 31"/>
            <p:cNvSpPr/>
            <p:nvPr/>
          </p:nvSpPr>
          <p:spPr>
            <a:xfrm>
              <a:off x="3463480" y="1575842"/>
              <a:ext cx="143894" cy="14394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539750" y="2708275"/>
            <a:ext cx="2736850" cy="430859"/>
          </a:xfrm>
          <a:prstGeom prst="rect">
            <a:avLst/>
          </a:prstGeom>
          <a:noFill/>
        </p:spPr>
        <p:txBody>
          <a:bodyPr lIns="91410" tIns="45706" rIns="91410" bIns="45706">
            <a:spAutoFit/>
          </a:bodyPr>
          <a:lstStyle/>
          <a:p>
            <a:pPr eaLnBrk="0" hangingPunct="0">
              <a:defRPr/>
            </a:pPr>
            <a:r>
              <a:rPr lang="pt-BR" sz="2200" dirty="0" err="1" smtClean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Coverage</a:t>
            </a: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 Set</a:t>
            </a:r>
            <a:endParaRPr lang="pt-BR" sz="2200" dirty="0">
              <a:solidFill>
                <a:schemeClr val="bg2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821201" y="799926"/>
            <a:ext cx="2085073" cy="430859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ctr" eaLnBrk="0" hangingPunct="0">
              <a:defRPr/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Network</a:t>
            </a:r>
            <a:endParaRPr lang="pt-BR" sz="2200" dirty="0">
              <a:solidFill>
                <a:schemeClr val="bg2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6841554" y="4813046"/>
            <a:ext cx="2127975" cy="430859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r" eaLnBrk="0" hangingPunct="0">
              <a:defRPr/>
            </a:pPr>
            <a:r>
              <a:rPr lang="pt-BR" sz="22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Object</a:t>
            </a:r>
            <a:endParaRPr lang="pt-BR" sz="2200" dirty="0">
              <a:solidFill>
                <a:schemeClr val="bg2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47" y="5251840"/>
            <a:ext cx="2027487" cy="150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4" name="Picture 4" descr="casa2-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76" y="5254532"/>
            <a:ext cx="2095087" cy="14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21" y="1416541"/>
            <a:ext cx="23193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0" y="22225"/>
            <a:ext cx="9144000" cy="554038"/>
          </a:xfrm>
          <a:prstGeom prst="rect">
            <a:avLst/>
          </a:prstGeom>
          <a:solidFill>
            <a:schemeClr val="accent6">
              <a:lumMod val="20000"/>
              <a:lumOff val="80000"/>
              <a:alpha val="79999"/>
            </a:schemeClr>
          </a:solidFill>
          <a:ln>
            <a:noFill/>
          </a:ln>
          <a:extLst/>
        </p:spPr>
        <p:txBody>
          <a:bodyPr lIns="91410" tIns="45706" rIns="91410" bIns="4570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Core concepts as abstract data types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3417392" y="4813046"/>
            <a:ext cx="2736850" cy="430859"/>
          </a:xfrm>
          <a:prstGeom prst="rect">
            <a:avLst/>
          </a:prstGeom>
          <a:noFill/>
        </p:spPr>
        <p:txBody>
          <a:bodyPr lIns="91410" tIns="45706" rIns="91410" bIns="45706">
            <a:spAutoFit/>
          </a:bodyPr>
          <a:lstStyle/>
          <a:p>
            <a:pPr algn="ctr" eaLnBrk="0" hangingPunct="0">
              <a:defRPr/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Field</a:t>
            </a:r>
            <a:endParaRPr lang="pt-BR" sz="2200" dirty="0">
              <a:solidFill>
                <a:schemeClr val="bg2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39" name="CaixaDeTexto 41"/>
          <p:cNvSpPr txBox="1"/>
          <p:nvPr/>
        </p:nvSpPr>
        <p:spPr>
          <a:xfrm>
            <a:off x="3562895" y="2829003"/>
            <a:ext cx="2736850" cy="430859"/>
          </a:xfrm>
          <a:prstGeom prst="rect">
            <a:avLst/>
          </a:prstGeom>
          <a:noFill/>
        </p:spPr>
        <p:txBody>
          <a:bodyPr lIns="91410" tIns="45706" rIns="91410" bIns="45706">
            <a:spAutoFit/>
          </a:bodyPr>
          <a:lstStyle/>
          <a:p>
            <a:pPr algn="ctr" eaLnBrk="0" hangingPunct="0">
              <a:defRPr/>
            </a:pPr>
            <a:r>
              <a:rPr lang="pt-BR" sz="2200" dirty="0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Time Series</a:t>
            </a:r>
          </a:p>
        </p:txBody>
      </p:sp>
      <p:sp>
        <p:nvSpPr>
          <p:cNvPr id="40" name="CaixaDeTexto 42"/>
          <p:cNvSpPr txBox="1"/>
          <p:nvPr/>
        </p:nvSpPr>
        <p:spPr>
          <a:xfrm>
            <a:off x="6407150" y="2843231"/>
            <a:ext cx="2539497" cy="430859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r" eaLnBrk="0" hangingPunct="0">
              <a:defRPr/>
            </a:pPr>
            <a:r>
              <a:rPr lang="pt-BR" sz="22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Trajectory</a:t>
            </a:r>
            <a:endParaRPr lang="pt-BR" sz="2200" dirty="0">
              <a:solidFill>
                <a:schemeClr val="bg2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52" name="CaixaDeTexto 48"/>
          <p:cNvSpPr txBox="1"/>
          <p:nvPr/>
        </p:nvSpPr>
        <p:spPr>
          <a:xfrm>
            <a:off x="6407150" y="799926"/>
            <a:ext cx="2539497" cy="430859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r" eaLnBrk="0" hangingPunct="0">
              <a:defRPr/>
            </a:pPr>
            <a:r>
              <a:rPr lang="pt-BR" sz="22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Event</a:t>
            </a:r>
            <a:endParaRPr lang="pt-BR" sz="2200" dirty="0">
              <a:solidFill>
                <a:schemeClr val="bg2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245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88" y="3247924"/>
            <a:ext cx="239553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50" y="3231121"/>
            <a:ext cx="2185179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4" descr="sankai_2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96975"/>
            <a:ext cx="21732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9" y="1027694"/>
            <a:ext cx="1625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" name="CaixaDeTexto 46"/>
          <p:cNvSpPr txBox="1"/>
          <p:nvPr/>
        </p:nvSpPr>
        <p:spPr>
          <a:xfrm>
            <a:off x="1361447" y="799926"/>
            <a:ext cx="1803108" cy="430859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ctr" eaLnBrk="0" hangingPunct="0">
              <a:defRPr/>
            </a:pPr>
            <a:r>
              <a:rPr lang="pt-BR" sz="22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cs typeface="Franklin Gothic Book"/>
              </a:rPr>
              <a:t>Agent</a:t>
            </a:r>
            <a:endParaRPr lang="pt-BR" sz="2200" dirty="0">
              <a:solidFill>
                <a:schemeClr val="bg2">
                  <a:lumMod val="75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8054" y="3180853"/>
            <a:ext cx="1784754" cy="1425937"/>
            <a:chOff x="858054" y="3157969"/>
            <a:chExt cx="1784754" cy="1425937"/>
          </a:xfrm>
        </p:grpSpPr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V="1">
              <a:off x="896375" y="3234358"/>
              <a:ext cx="1297005" cy="2195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  <a:ea typeface="+mn-ea"/>
                <a:cs typeface="+mn-cs"/>
              </a:endParaRPr>
            </a:p>
          </p:txBody>
        </p:sp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1316427" y="3157969"/>
              <a:ext cx="317425" cy="94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AU" sz="1200" dirty="0">
                  <a:solidFill>
                    <a:srgbClr val="4D4D4F"/>
                  </a:solidFill>
                  <a:ea typeface="+mn-ea"/>
                  <a:cs typeface="+mn-cs"/>
                </a:rPr>
                <a:t>191610 (x)</a:t>
              </a: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858054" y="3261138"/>
              <a:ext cx="0" cy="93247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  <a:ea typeface="+mn-ea"/>
                <a:cs typeface="+mn-cs"/>
              </a:endParaRPr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>
              <a:off x="2193379" y="3237871"/>
              <a:ext cx="449429" cy="42354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  <a:ea typeface="+mn-ea"/>
                <a:cs typeface="+mn-cs"/>
              </a:endParaRPr>
            </a:p>
          </p:txBody>
        </p:sp>
        <p:pic>
          <p:nvPicPr>
            <p:cNvPr id="49" name="Picture 2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9322" y="3256748"/>
              <a:ext cx="1265071" cy="948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" name="Picture 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8277" y="3311187"/>
              <a:ext cx="1265562" cy="94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3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7723" y="3365186"/>
              <a:ext cx="1265562" cy="948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4" name="Picture 3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7169" y="3419186"/>
              <a:ext cx="1265071" cy="948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5" name="Picture 3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6615" y="3473186"/>
              <a:ext cx="1265071" cy="948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6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6061" y="3527624"/>
              <a:ext cx="1265071" cy="94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7" name="Picture 3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5016" y="3581623"/>
              <a:ext cx="1265562" cy="948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8" name="Picture 3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14462" y="3635623"/>
              <a:ext cx="1265562" cy="948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074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224154" y="761518"/>
            <a:ext cx="6082924" cy="4805434"/>
            <a:chOff x="560388" y="286518"/>
            <a:chExt cx="7656873" cy="6552432"/>
          </a:xfrm>
        </p:grpSpPr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V="1">
              <a:off x="699772" y="591282"/>
              <a:ext cx="4717608" cy="8757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  <a:ea typeface="+mn-ea"/>
                <a:cs typeface="+mn-cs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2227633" y="286518"/>
              <a:ext cx="1154573" cy="377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AU" sz="1200" dirty="0">
                  <a:solidFill>
                    <a:srgbClr val="4D4D4F"/>
                  </a:solidFill>
                  <a:ea typeface="+mn-ea"/>
                  <a:cs typeface="+mn-cs"/>
                </a:rPr>
                <a:t>191610 (x)</a:t>
              </a: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560388" y="698124"/>
              <a:ext cx="0" cy="372022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  <a:ea typeface="+mn-ea"/>
                <a:cs typeface="+mn-cs"/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5417379" y="605294"/>
              <a:ext cx="2383821" cy="23890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  <a:ea typeface="+mn-ea"/>
                <a:cs typeface="+mn-cs"/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6832661" y="1615920"/>
              <a:ext cx="1384600" cy="377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AU" sz="1200" dirty="0" smtClean="0">
                  <a:solidFill>
                    <a:srgbClr val="4D4D4F"/>
                  </a:solidFill>
                  <a:cs typeface="+mn-cs"/>
                </a:rPr>
                <a:t>575</a:t>
              </a:r>
              <a:r>
                <a:rPr lang="en-AU" sz="1200" dirty="0" smtClean="0">
                  <a:solidFill>
                    <a:srgbClr val="FFFFFF"/>
                  </a:solidFill>
                  <a:cs typeface="+mn-cs"/>
                </a:rPr>
                <a:t> </a:t>
              </a:r>
              <a:r>
                <a:rPr lang="en-AU" sz="1200" dirty="0" smtClean="0">
                  <a:solidFill>
                    <a:srgbClr val="4D4D4F"/>
                  </a:solidFill>
                  <a:cs typeface="+mn-cs"/>
                </a:rPr>
                <a:t>(t) x 7 (</a:t>
              </a:r>
              <a:r>
                <a:rPr lang="el-GR" sz="1200" dirty="0" smtClean="0">
                  <a:solidFill>
                    <a:srgbClr val="4D4D4F"/>
                  </a:solidFill>
                  <a:cs typeface="+mn-cs"/>
                </a:rPr>
                <a:t>λ</a:t>
              </a:r>
              <a:r>
                <a:rPr lang="en-AU" sz="1200" dirty="0" smtClean="0">
                  <a:solidFill>
                    <a:srgbClr val="4D4D4F"/>
                  </a:solidFill>
                  <a:cs typeface="+mn-cs"/>
                </a:rPr>
                <a:t>)</a:t>
              </a:r>
            </a:p>
          </p:txBody>
        </p:sp>
        <p:pic>
          <p:nvPicPr>
            <p:cNvPr id="11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494" y="680609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4930" y="897798"/>
              <a:ext cx="4603241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1153" y="1113235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7378" y="1328671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3601" y="154410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9825" y="1761297"/>
              <a:ext cx="4601454" cy="378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4262" y="1976733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8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0485" y="2192171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" name="Pictur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6709" y="2407607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0" name="Picture 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2932" y="2624795"/>
              <a:ext cx="4601455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1" name="Picture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9156" y="2840233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" name="Picture 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5380" y="305566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12063" y="5647431"/>
            <a:ext cx="9031937" cy="523220"/>
          </a:xfrm>
          <a:prstGeom prst="rect">
            <a:avLst/>
          </a:prstGeom>
          <a:solidFill>
            <a:srgbClr val="DDE1FF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The Space-time Data Cube concept</a:t>
            </a:r>
            <a:endParaRPr lang="en-AU" sz="2800" dirty="0">
              <a:solidFill>
                <a:schemeClr val="accent6">
                  <a:lumMod val="75000"/>
                </a:schemeClr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DDE1FF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AU" sz="3600" dirty="0" smtClean="0">
                <a:solidFill>
                  <a:schemeClr val="accent6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Big data requires new conceptual views</a:t>
            </a:r>
            <a:endParaRPr lang="en-AU" sz="3600" dirty="0">
              <a:solidFill>
                <a:schemeClr val="accent6">
                  <a:lumMod val="75000"/>
                </a:schemeClr>
              </a:solidFill>
              <a:latin typeface="Franklin Gothic Book"/>
              <a:ea typeface="+mn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6443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>
                <a:latin typeface="Franklin Gothic Book"/>
              </a:rPr>
              <a:t>What</a:t>
            </a:r>
            <a:r>
              <a:rPr lang="pt-BR" dirty="0">
                <a:latin typeface="Franklin Gothic Book"/>
              </a:rPr>
              <a:t> </a:t>
            </a:r>
            <a:r>
              <a:rPr lang="pt-BR" dirty="0" err="1">
                <a:latin typeface="Franklin Gothic Book"/>
              </a:rPr>
              <a:t>is</a:t>
            </a:r>
            <a:r>
              <a:rPr lang="pt-BR" dirty="0">
                <a:latin typeface="Franklin Gothic Book"/>
              </a:rPr>
              <a:t> a </a:t>
            </a:r>
            <a:r>
              <a:rPr lang="pt-BR" dirty="0" err="1">
                <a:latin typeface="Franklin Gothic Book"/>
              </a:rPr>
              <a:t>geo</a:t>
            </a:r>
            <a:r>
              <a:rPr lang="pt-BR" dirty="0">
                <a:latin typeface="Franklin Gothic Book"/>
              </a:rPr>
              <a:t>-sensor?</a:t>
            </a:r>
          </a:p>
        </p:txBody>
      </p:sp>
      <p:pic>
        <p:nvPicPr>
          <p:cNvPr id="9218" name="Picture 2" descr="npo00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324600" cy="584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7D"/>
                </a:solidFill>
                <a:latin typeface="Humnst777 BT" charset="0"/>
              </a:rPr>
              <a:t>What is a geo-sensor?</a:t>
            </a:r>
          </a:p>
        </p:txBody>
      </p:sp>
      <p:sp>
        <p:nvSpPr>
          <p:cNvPr id="9220" name="Retângulo 5"/>
          <p:cNvSpPr>
            <a:spLocks noChangeArrowheads="1"/>
          </p:cNvSpPr>
          <p:nvPr/>
        </p:nvSpPr>
        <p:spPr bwMode="auto">
          <a:xfrm>
            <a:off x="762000" y="5041900"/>
            <a:ext cx="7543800" cy="1816100"/>
          </a:xfrm>
          <a:prstGeom prst="rect">
            <a:avLst/>
          </a:prstGeom>
          <a:solidFill>
            <a:srgbClr val="FFFF99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000000"/>
                </a:solidFill>
                <a:latin typeface="Prestige12 BT" charset="0"/>
              </a:rPr>
              <a:t>measure (s,t) =  v</a:t>
            </a:r>
            <a:endParaRPr lang="pt-BR" sz="2800">
              <a:solidFill>
                <a:srgbClr val="000000"/>
              </a:solidFill>
              <a:latin typeface="Prestige12 BT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Prestige12 BT" charset="0"/>
              </a:rPr>
              <a:t>s </a:t>
            </a:r>
            <a:r>
              <a:rPr lang="en-US" sz="2800">
                <a:solidFill>
                  <a:srgbClr val="000000"/>
                </a:solidFill>
                <a:latin typeface="Cambria Math" charset="0"/>
              </a:rPr>
              <a:t>⋲</a:t>
            </a:r>
            <a:r>
              <a:rPr lang="en-US" sz="2800">
                <a:solidFill>
                  <a:srgbClr val="000000"/>
                </a:solidFill>
                <a:latin typeface="Prestige12 BT" charset="0"/>
              </a:rPr>
              <a:t> S - set of locations in space</a:t>
            </a:r>
          </a:p>
          <a:p>
            <a:r>
              <a:rPr lang="en-US" sz="2800">
                <a:solidFill>
                  <a:srgbClr val="000000"/>
                </a:solidFill>
                <a:latin typeface="Prestige12 BT" charset="0"/>
              </a:rPr>
              <a:t>t </a:t>
            </a:r>
            <a:r>
              <a:rPr lang="en-US" sz="2800">
                <a:solidFill>
                  <a:srgbClr val="000000"/>
                </a:solidFill>
                <a:latin typeface="Cambria Math" charset="0"/>
              </a:rPr>
              <a:t>⋲  </a:t>
            </a:r>
            <a:r>
              <a:rPr lang="en-US" sz="2800">
                <a:solidFill>
                  <a:srgbClr val="000000"/>
                </a:solidFill>
                <a:latin typeface="Prestige12 BT" charset="0"/>
              </a:rPr>
              <a:t>T - is the set of times. </a:t>
            </a:r>
          </a:p>
          <a:p>
            <a:r>
              <a:rPr lang="en-US" sz="2800">
                <a:solidFill>
                  <a:srgbClr val="000000"/>
                </a:solidFill>
                <a:latin typeface="Prestige12 BT" charset="0"/>
              </a:rPr>
              <a:t>v </a:t>
            </a:r>
            <a:r>
              <a:rPr lang="en-US" sz="2800">
                <a:solidFill>
                  <a:srgbClr val="000000"/>
                </a:solidFill>
                <a:latin typeface="Cambria Math" charset="0"/>
              </a:rPr>
              <a:t>⋲ </a:t>
            </a:r>
            <a:r>
              <a:rPr lang="en-US" sz="2800">
                <a:solidFill>
                  <a:srgbClr val="000000"/>
                </a:solidFill>
                <a:latin typeface="Prestige12 BT" charset="0"/>
              </a:rPr>
              <a:t>V  - set of values</a:t>
            </a:r>
          </a:p>
        </p:txBody>
      </p:sp>
      <p:pic>
        <p:nvPicPr>
          <p:cNvPr id="9221" name="Picture 4" descr="=MAN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81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7"/>
          <p:cNvSpPr txBox="1">
            <a:spLocks noChangeArrowheads="1"/>
          </p:cNvSpPr>
          <p:nvPr/>
        </p:nvSpPr>
        <p:spPr bwMode="auto">
          <a:xfrm>
            <a:off x="1071563" y="2357438"/>
            <a:ext cx="7391400" cy="3662541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Field </a:t>
            </a:r>
          </a:p>
          <a:p>
            <a:pPr algn="ctr" eaLnBrk="1" hangingPunct="1"/>
            <a:endParaRPr lang="pt-BR" sz="3200" b="1" dirty="0">
              <a:solidFill>
                <a:srgbClr val="00005E"/>
              </a:solidFill>
              <a:latin typeface="Franklin Gothic Book"/>
              <a:cs typeface="Linux Libertine O" charset="0"/>
            </a:endParaRPr>
          </a:p>
          <a:p>
            <a:pPr algn="ctr" eaLnBrk="1" hangingPunct="1"/>
            <a:r>
              <a:rPr lang="pt-BR" sz="2800" dirty="0" err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function</a:t>
            </a:r>
            <a:r>
              <a:rPr lang="pt-BR" sz="2800" dirty="0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: Position </a:t>
            </a:r>
            <a:r>
              <a:rPr lang="pt-BR" sz="2800" dirty="0">
                <a:solidFill>
                  <a:srgbClr val="00005E"/>
                </a:solidFill>
                <a:latin typeface="Consolas" charset="0"/>
                <a:cs typeface="Linux Libertine O" charset="0"/>
                <a:sym typeface="Symbol" charset="0"/>
              </a:rPr>
              <a:t> </a:t>
            </a:r>
            <a:r>
              <a:rPr lang="pt-BR" sz="2800" dirty="0" err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Value</a:t>
            </a:r>
            <a:endParaRPr lang="pt-BR" sz="2800" dirty="0">
              <a:solidFill>
                <a:srgbClr val="00005E"/>
              </a:solidFill>
              <a:latin typeface="Consolas" charset="0"/>
              <a:cs typeface="Linux Libertine O" charset="0"/>
            </a:endParaRPr>
          </a:p>
          <a:p>
            <a:pPr algn="just" eaLnBrk="1" hangingPunct="1"/>
            <a:endParaRPr lang="en-US" sz="2800" dirty="0" smtClean="0">
              <a:solidFill>
                <a:srgbClr val="00005E"/>
              </a:solidFill>
              <a:latin typeface="Franklin Gothic Book"/>
              <a:cs typeface="Linux Libertine O" charset="0"/>
            </a:endParaRPr>
          </a:p>
          <a:p>
            <a:pPr algn="just" eaLnBrk="1" hangingPunct="1"/>
            <a:r>
              <a:rPr lang="en-US" sz="2800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“Conceiving </a:t>
            </a:r>
            <a:r>
              <a:rPr lang="en-US" sz="2800" dirty="0">
                <a:solidFill>
                  <a:srgbClr val="00005E"/>
                </a:solidFill>
                <a:latin typeface="Franklin Gothic Book"/>
                <a:cs typeface="Linux Libertine O" charset="0"/>
              </a:rPr>
              <a:t>big spatiotemporal </a:t>
            </a:r>
            <a:r>
              <a:rPr lang="en-US" sz="2800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data as </a:t>
            </a:r>
            <a:r>
              <a:rPr lang="en-US" sz="2800" dirty="0">
                <a:solidFill>
                  <a:srgbClr val="00005E"/>
                </a:solidFill>
                <a:latin typeface="Franklin Gothic Book"/>
                <a:cs typeface="Linux Libertine O" charset="0"/>
              </a:rPr>
              <a:t>fields captures their </a:t>
            </a:r>
            <a:r>
              <a:rPr lang="en-US" sz="2800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nature </a:t>
            </a:r>
            <a:r>
              <a:rPr lang="en-US" sz="2800" dirty="0">
                <a:solidFill>
                  <a:srgbClr val="00005E"/>
                </a:solidFill>
                <a:latin typeface="Franklin Gothic Book"/>
                <a:cs typeface="Linux Libertine O" charset="0"/>
              </a:rPr>
              <a:t>better than </a:t>
            </a:r>
            <a:r>
              <a:rPr lang="en-US" sz="2800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the </a:t>
            </a:r>
            <a:r>
              <a:rPr lang="en-US" sz="2800" dirty="0">
                <a:solidFill>
                  <a:srgbClr val="00005E"/>
                </a:solidFill>
                <a:latin typeface="Franklin Gothic Book"/>
                <a:cs typeface="Linux Libertine O" charset="0"/>
              </a:rPr>
              <a:t>layer-oriented </a:t>
            </a:r>
            <a:r>
              <a:rPr lang="en-US" sz="2800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view”</a:t>
            </a:r>
            <a:r>
              <a:rPr lang="en-US" sz="2800" dirty="0">
                <a:solidFill>
                  <a:srgbClr val="00005E"/>
                </a:solidFill>
                <a:latin typeface="Franklin Gothic Book"/>
                <a:cs typeface="Linux Libertine O" charset="0"/>
              </a:rPr>
              <a:t> </a:t>
            </a:r>
            <a:endParaRPr lang="en-US" sz="2800" dirty="0" smtClean="0">
              <a:solidFill>
                <a:srgbClr val="00005E"/>
              </a:solidFill>
              <a:latin typeface="Franklin Gothic Book"/>
              <a:cs typeface="Linux Libertine O" charset="0"/>
            </a:endParaRPr>
          </a:p>
          <a:p>
            <a:pPr algn="r" eaLnBrk="1" hangingPunct="1"/>
            <a:r>
              <a:rPr lang="en-US" sz="2800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(</a:t>
            </a:r>
            <a:r>
              <a:rPr lang="en-US" sz="2800" dirty="0" err="1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Câmara</a:t>
            </a:r>
            <a:r>
              <a:rPr lang="en-US" sz="2800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, </a:t>
            </a:r>
            <a:r>
              <a:rPr lang="en-US" sz="2800" dirty="0" err="1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Egenhofer</a:t>
            </a:r>
            <a:r>
              <a:rPr lang="en-US" sz="2800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 et al., </a:t>
            </a:r>
            <a:r>
              <a:rPr lang="en-US" sz="2800" dirty="0" err="1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GIScience</a:t>
            </a:r>
            <a:r>
              <a:rPr lang="en-US" sz="2800" dirty="0" smtClean="0">
                <a:solidFill>
                  <a:srgbClr val="00005E"/>
                </a:solidFill>
                <a:latin typeface="Franklin Gothic Book"/>
                <a:cs typeface="Linux Libertine O" charset="0"/>
              </a:rPr>
              <a:t> 2014) </a:t>
            </a:r>
            <a:endParaRPr lang="en-US" sz="2800" dirty="0">
              <a:solidFill>
                <a:srgbClr val="00005E"/>
              </a:solidFill>
              <a:latin typeface="Franklin Gothic Book"/>
              <a:cs typeface="Linux Libertine 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2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3" descr="eart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761" y="1814888"/>
            <a:ext cx="7858125" cy="3090816"/>
          </a:xfrm>
          <a:solidFill>
            <a:srgbClr val="D9D9D9">
              <a:alpha val="74901"/>
            </a:srgbClr>
          </a:solidFill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en-GB" sz="3600" dirty="0" err="1" smtClean="0">
                <a:solidFill>
                  <a:srgbClr val="00003F"/>
                </a:solidFill>
              </a:rPr>
              <a:t>GIScience</a:t>
            </a:r>
            <a:r>
              <a:rPr lang="en-GB" sz="3600" dirty="0" smtClean="0">
                <a:solidFill>
                  <a:srgbClr val="00003F"/>
                </a:solidFill>
              </a:rPr>
              <a:t> has a great </a:t>
            </a:r>
            <a:r>
              <a:rPr lang="en-GB" sz="3600" dirty="0" smtClean="0">
                <a:solidFill>
                  <a:srgbClr val="00003F"/>
                </a:solidFill>
              </a:rPr>
              <a:t>future if we embrace a mix of theory and </a:t>
            </a:r>
            <a:r>
              <a:rPr lang="en-GB" sz="3600" dirty="0" smtClean="0">
                <a:solidFill>
                  <a:srgbClr val="00003F"/>
                </a:solidFill>
              </a:rPr>
              <a:t>experiments</a:t>
            </a:r>
          </a:p>
          <a:p>
            <a:pPr marL="0" indent="0" algn="ctr" eaLnBrk="1" hangingPunct="1">
              <a:buFont typeface="Wingdings" charset="0"/>
              <a:buNone/>
            </a:pPr>
            <a:r>
              <a:rPr lang="en-GB" sz="3600" dirty="0" smtClean="0">
                <a:solidFill>
                  <a:srgbClr val="00003F"/>
                </a:solidFill>
              </a:rPr>
              <a:t>We would </a:t>
            </a:r>
            <a:r>
              <a:rPr lang="en-GB" sz="3600" dirty="0" smtClean="0">
                <a:solidFill>
                  <a:srgbClr val="00003F"/>
                </a:solidFill>
              </a:rPr>
              <a:t>we be better transforming our field into </a:t>
            </a:r>
            <a:r>
              <a:rPr lang="en-GB" sz="3600" dirty="0" smtClean="0">
                <a:solidFill>
                  <a:srgbClr val="00003F"/>
                </a:solidFill>
              </a:rPr>
              <a:t>Geoinformatics</a:t>
            </a:r>
            <a:endParaRPr lang="en-GB" sz="3600" dirty="0">
              <a:solidFill>
                <a:srgbClr val="00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4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All things spatial…</a:t>
            </a:r>
            <a:endParaRPr lang="en-US" sz="3200" dirty="0">
              <a:latin typeface="Franklin Gothic Medium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272418" y="2724658"/>
            <a:ext cx="2530794" cy="1826328"/>
          </a:xfrm>
          <a:prstGeom prst="ellipse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3200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Franklin Gothic Medium"/>
                <a:cs typeface="Franklin Gothic Medium"/>
              </a:rPr>
              <a:t>Spatial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56943" y="1161979"/>
            <a:ext cx="1942690" cy="1378193"/>
          </a:xfrm>
          <a:prstGeom prst="ellipse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3F"/>
                </a:solidFill>
                <a:effectLst/>
                <a:latin typeface="Franklin Gothic Medium"/>
                <a:cs typeface="Franklin Gothic Medium"/>
              </a:rPr>
              <a:t>Information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404662" y="1138237"/>
            <a:ext cx="1942690" cy="1378193"/>
          </a:xfrm>
          <a:prstGeom prst="ellipse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3F"/>
                </a:solidFill>
                <a:effectLst/>
                <a:latin typeface="Franklin Gothic Medium"/>
                <a:cs typeface="Franklin Gothic Medium"/>
              </a:rPr>
              <a:t>Cognition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888829" y="4911411"/>
            <a:ext cx="1942690" cy="1378193"/>
          </a:xfrm>
          <a:prstGeom prst="ellipse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3F"/>
                </a:solidFill>
                <a:effectLst/>
                <a:latin typeface="Franklin Gothic Medium"/>
                <a:cs typeface="Franklin Gothic Medium"/>
              </a:rPr>
              <a:t>Statistics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455089" y="4915479"/>
            <a:ext cx="1942690" cy="1378193"/>
          </a:xfrm>
          <a:prstGeom prst="ellipse">
            <a:avLst/>
          </a:prstGeom>
          <a:solidFill>
            <a:srgbClr val="AACBE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3F"/>
                </a:solidFill>
                <a:effectLst/>
                <a:latin typeface="Franklin Gothic Medium"/>
                <a:cs typeface="Franklin Gothic Medium"/>
              </a:rPr>
              <a:t>Computing</a:t>
            </a:r>
          </a:p>
        </p:txBody>
      </p:sp>
      <p:cxnSp>
        <p:nvCxnSpPr>
          <p:cNvPr id="12" name="Straight Arrow Connector 11"/>
          <p:cNvCxnSpPr>
            <a:stCxn id="7" idx="5"/>
          </p:cNvCxnSpPr>
          <p:nvPr/>
        </p:nvCxnSpPr>
        <p:spPr bwMode="auto">
          <a:xfrm>
            <a:off x="2515133" y="2338340"/>
            <a:ext cx="998314" cy="7673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3F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>
            <a:endCxn id="8" idx="3"/>
          </p:cNvCxnSpPr>
          <p:nvPr/>
        </p:nvCxnSpPr>
        <p:spPr bwMode="auto">
          <a:xfrm flipV="1">
            <a:off x="5643301" y="2314598"/>
            <a:ext cx="1045861" cy="8807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480510" y="4256243"/>
            <a:ext cx="1119949" cy="888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3F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471735" y="4162544"/>
            <a:ext cx="1078793" cy="8579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3F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131464" y="6301345"/>
            <a:ext cx="3389119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What’s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misleading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here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?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114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 smtClean="0">
                <a:latin typeface="Franklin Gothic Medium"/>
              </a:rPr>
              <a:t>What’s</a:t>
            </a:r>
            <a:r>
              <a:rPr lang="pt-BR" sz="3200" dirty="0" smtClean="0">
                <a:latin typeface="Franklin Gothic Medium"/>
              </a:rPr>
              <a:t> central </a:t>
            </a:r>
            <a:r>
              <a:rPr lang="pt-BR" sz="3200" dirty="0" err="1" smtClean="0">
                <a:latin typeface="Franklin Gothic Medium"/>
              </a:rPr>
              <a:t>about</a:t>
            </a:r>
            <a:r>
              <a:rPr lang="pt-BR" sz="3200" dirty="0" smtClean="0">
                <a:latin typeface="Franklin Gothic Medium"/>
              </a:rPr>
              <a:t> </a:t>
            </a:r>
            <a:r>
              <a:rPr lang="pt-BR" sz="3200" dirty="0" err="1" smtClean="0">
                <a:latin typeface="Franklin Gothic Medium"/>
              </a:rPr>
              <a:t>spatial</a:t>
            </a:r>
            <a:r>
              <a:rPr lang="pt-BR" sz="3200" dirty="0" smtClean="0">
                <a:latin typeface="Franklin Gothic Medium"/>
              </a:rPr>
              <a:t> </a:t>
            </a:r>
            <a:r>
              <a:rPr lang="pt-BR" sz="3200" dirty="0" err="1" smtClean="0">
                <a:latin typeface="Franklin Gothic Medium"/>
              </a:rPr>
              <a:t>thinking</a:t>
            </a:r>
            <a:r>
              <a:rPr lang="pt-BR" sz="3200" dirty="0" smtClean="0">
                <a:latin typeface="Franklin Gothic Medium"/>
              </a:rPr>
              <a:t>?</a:t>
            </a:r>
            <a:endParaRPr lang="en-US" sz="3200" dirty="0">
              <a:latin typeface="Franklin Gothic Medium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522288" y="4727575"/>
            <a:ext cx="8902700" cy="1968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5"/>
          <p:cNvSpPr>
            <a:spLocks noChangeArrowheads="1"/>
          </p:cNvSpPr>
          <p:nvPr/>
        </p:nvSpPr>
        <p:spPr bwMode="auto">
          <a:xfrm flipH="1">
            <a:off x="573088" y="2974975"/>
            <a:ext cx="2254250" cy="1606550"/>
          </a:xfrm>
          <a:prstGeom prst="cloudCallout">
            <a:avLst>
              <a:gd name="adj1" fmla="val -47324"/>
              <a:gd name="adj2" fmla="val 2924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b="1">
              <a:latin typeface="Times New Roman" charset="0"/>
            </a:endParaRPr>
          </a:p>
        </p:txBody>
      </p:sp>
      <p:pic>
        <p:nvPicPr>
          <p:cNvPr id="33797" name="Picture 6" descr="PE0156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3975100"/>
            <a:ext cx="35290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6294438" y="4397375"/>
            <a:ext cx="2741612" cy="1911350"/>
          </a:xfrm>
          <a:prstGeom prst="cloudCallout">
            <a:avLst>
              <a:gd name="adj1" fmla="val -82310"/>
              <a:gd name="adj2" fmla="val -6378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b="1">
              <a:latin typeface="Times New Roman" charset="0"/>
            </a:endParaRPr>
          </a:p>
        </p:txBody>
      </p:sp>
      <p:pic>
        <p:nvPicPr>
          <p:cNvPr id="33799" name="Picture 8" descr="npo000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0" y="3338513"/>
            <a:ext cx="11112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 descr="npo0000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588" y="3821113"/>
            <a:ext cx="1023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6408738" y="3557588"/>
            <a:ext cx="1293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>
                <a:latin typeface="Times New Roman" charset="0"/>
              </a:rPr>
              <a:t>If (... ? ) then ...</a:t>
            </a:r>
            <a:endParaRPr lang="en-US">
              <a:latin typeface="Times New Roman" charset="0"/>
            </a:endParaRPr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>
            <a:off x="5405438" y="3165475"/>
            <a:ext cx="2876550" cy="1047750"/>
          </a:xfrm>
          <a:prstGeom prst="cloudCallout">
            <a:avLst>
              <a:gd name="adj1" fmla="val -75495"/>
              <a:gd name="adj2" fmla="val -969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>
              <a:latin typeface="Times New Roman" charset="0"/>
            </a:endParaRPr>
          </a:p>
        </p:txBody>
      </p:sp>
      <p:pic>
        <p:nvPicPr>
          <p:cNvPr id="33803" name="Object 12" descr="npo00000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25" y="4627563"/>
            <a:ext cx="14351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3" descr="BD04972_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198813"/>
            <a:ext cx="10445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4" descr="BD05545_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5" y="3581400"/>
            <a:ext cx="8223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AutoShape 15"/>
          <p:cNvSpPr>
            <a:spLocks noChangeArrowheads="1"/>
          </p:cNvSpPr>
          <p:nvPr/>
        </p:nvSpPr>
        <p:spPr bwMode="auto">
          <a:xfrm>
            <a:off x="2916238" y="2708275"/>
            <a:ext cx="2279650" cy="1009650"/>
          </a:xfrm>
          <a:prstGeom prst="cloudCallout">
            <a:avLst>
              <a:gd name="adj1" fmla="val -24792"/>
              <a:gd name="adj2" fmla="val 3207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>
              <a:latin typeface="Times New Roman" charset="0"/>
            </a:endParaRPr>
          </a:p>
        </p:txBody>
      </p:sp>
      <p:pic>
        <p:nvPicPr>
          <p:cNvPr id="33807" name="Picture 16" descr="npo00000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988" y="2925763"/>
            <a:ext cx="825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7" descr="npo0000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288" y="2794000"/>
            <a:ext cx="5286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132138" y="6308725"/>
            <a:ext cx="2447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latin typeface="Humnst777 BT" charset="0"/>
              </a:rPr>
              <a:t>Desforestation?</a:t>
            </a:r>
          </a:p>
          <a:p>
            <a:pPr eaLnBrk="1" hangingPunct="1"/>
            <a:endParaRPr lang="pt-BR" sz="2000">
              <a:latin typeface="Humnst777 BT" charset="0"/>
            </a:endParaRPr>
          </a:p>
          <a:p>
            <a:pPr eaLnBrk="1" hangingPunct="1"/>
            <a:endParaRPr lang="pt-BR" sz="2000">
              <a:latin typeface="Humnst777 BT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238634" y="1350915"/>
            <a:ext cx="6915775" cy="830997"/>
          </a:xfrm>
          <a:prstGeom prst="rect">
            <a:avLst/>
          </a:prstGeom>
          <a:solidFill>
            <a:srgbClr val="D6D6EB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Spatial representations connect different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expertises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Franklin Gothic Book"/>
              <a:ea typeface="+mn-ea"/>
              <a:cs typeface="Franklin Gothic Book"/>
            </a:endParaRPr>
          </a:p>
          <a:p>
            <a:pPr marL="0" lvl="1" algn="ctr"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Makes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the different conceptions explicit</a:t>
            </a:r>
          </a:p>
        </p:txBody>
      </p:sp>
    </p:spTree>
    <p:extLst>
      <p:ext uri="{BB962C8B-B14F-4D97-AF65-F5344CB8AC3E}">
        <p14:creationId xmlns:p14="http://schemas.microsoft.com/office/powerpoint/2010/main" val="384229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>
                <a:latin typeface="Franklin Gothic Medium"/>
              </a:rPr>
              <a:t>What’s</a:t>
            </a:r>
            <a:r>
              <a:rPr lang="pt-BR" dirty="0">
                <a:latin typeface="Franklin Gothic Medium"/>
              </a:rPr>
              <a:t> central </a:t>
            </a:r>
            <a:r>
              <a:rPr lang="pt-BR" dirty="0" err="1">
                <a:latin typeface="Franklin Gothic Medium"/>
              </a:rPr>
              <a:t>about</a:t>
            </a:r>
            <a:r>
              <a:rPr lang="pt-BR" dirty="0">
                <a:latin typeface="Franklin Gothic Medium"/>
              </a:rPr>
              <a:t> </a:t>
            </a:r>
            <a:r>
              <a:rPr lang="pt-BR" dirty="0" err="1">
                <a:latin typeface="Franklin Gothic Medium"/>
              </a:rPr>
              <a:t>spatial</a:t>
            </a:r>
            <a:r>
              <a:rPr lang="pt-BR" dirty="0">
                <a:latin typeface="Franklin Gothic Medium"/>
              </a:rPr>
              <a:t> </a:t>
            </a:r>
            <a:r>
              <a:rPr lang="pt-BR" dirty="0" err="1">
                <a:latin typeface="Franklin Gothic Medium"/>
              </a:rPr>
              <a:t>thinking</a:t>
            </a:r>
            <a:r>
              <a:rPr lang="pt-BR" dirty="0">
                <a:latin typeface="Franklin Gothic Medium"/>
              </a:rPr>
              <a:t>?</a:t>
            </a:r>
            <a:endParaRPr lang="pt-BR" dirty="0">
              <a:ea typeface="ＭＳ Ｐゴシック" charset="0"/>
              <a:cs typeface="DejaVu Sans" charset="0"/>
            </a:endParaRPr>
          </a:p>
        </p:txBody>
      </p:sp>
      <p:pic>
        <p:nvPicPr>
          <p:cNvPr id="34819" name="Picture 3" descr="PE0156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096407"/>
            <a:ext cx="3529012" cy="2273300"/>
          </a:xfrm>
          <a:prstGeom prst="rect">
            <a:avLst/>
          </a:prstGeom>
          <a:solidFill>
            <a:srgbClr val="D6D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28675" y="4437063"/>
            <a:ext cx="1727200" cy="909637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4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Territory</a:t>
            </a:r>
            <a:endParaRPr lang="pt-BR" sz="2400" dirty="0">
              <a:solidFill>
                <a:schemeClr val="bg2">
                  <a:lumMod val="75000"/>
                </a:schemeClr>
              </a:solidFill>
              <a:latin typeface="Franklin Gothic Book"/>
              <a:ea typeface="+mn-ea"/>
              <a:cs typeface="Franklin Gothic Book"/>
            </a:endParaRPr>
          </a:p>
          <a:p>
            <a:pPr algn="ctr">
              <a:defRPr/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(</a:t>
            </a:r>
            <a:r>
              <a:rPr lang="pt-BR" sz="24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Geography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)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65525" y="4437063"/>
            <a:ext cx="1727200" cy="909637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Money</a:t>
            </a:r>
          </a:p>
          <a:p>
            <a:pPr algn="ctr">
              <a:defRPr/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(</a:t>
            </a:r>
            <a:r>
              <a:rPr lang="pt-BR" sz="24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Economy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)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300788" y="4437063"/>
            <a:ext cx="1727200" cy="909637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4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Culture</a:t>
            </a:r>
            <a:endParaRPr lang="pt-BR" sz="2400" dirty="0">
              <a:solidFill>
                <a:schemeClr val="bg2">
                  <a:lumMod val="75000"/>
                </a:schemeClr>
              </a:solidFill>
              <a:latin typeface="Franklin Gothic Book"/>
              <a:ea typeface="+mn-ea"/>
              <a:cs typeface="Franklin Gothic Book"/>
            </a:endParaRPr>
          </a:p>
          <a:p>
            <a:pPr algn="ctr">
              <a:defRPr/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(</a:t>
            </a:r>
            <a:r>
              <a:rPr lang="pt-BR" sz="24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Antropology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)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279424" y="5948363"/>
            <a:ext cx="2397960" cy="909637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Spatial</a:t>
            </a: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Modelling</a:t>
            </a:r>
            <a:endParaRPr lang="pt-BR" sz="2400" dirty="0">
              <a:solidFill>
                <a:schemeClr val="bg2">
                  <a:lumMod val="75000"/>
                </a:schemeClr>
              </a:solidFill>
              <a:latin typeface="Franklin Gothic Book"/>
              <a:ea typeface="+mn-ea"/>
              <a:cs typeface="Franklin Gothic Book"/>
            </a:endParaRPr>
          </a:p>
          <a:p>
            <a:pPr algn="ctr">
              <a:defRPr/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(</a:t>
            </a:r>
            <a:r>
              <a:rPr lang="pt-BR" sz="2400" dirty="0" err="1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GIScience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Franklin Gothic Book"/>
                <a:ea typeface="+mn-ea"/>
                <a:cs typeface="Franklin Gothic Book"/>
              </a:rPr>
              <a:t>)</a:t>
            </a:r>
          </a:p>
        </p:txBody>
      </p:sp>
      <p:cxnSp>
        <p:nvCxnSpPr>
          <p:cNvPr id="34824" name="AutoShape 8"/>
          <p:cNvCxnSpPr>
            <a:cxnSpLocks noChangeShapeType="1"/>
            <a:stCxn id="47108" idx="2"/>
            <a:endCxn id="47111" idx="1"/>
          </p:cNvCxnSpPr>
          <p:nvPr/>
        </p:nvCxnSpPr>
        <p:spPr bwMode="auto">
          <a:xfrm rot="16200000" flipH="1">
            <a:off x="1957608" y="5081366"/>
            <a:ext cx="1056482" cy="1587149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4500563" y="5464175"/>
            <a:ext cx="0" cy="4857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pt-BR" sz="2400">
              <a:solidFill>
                <a:schemeClr val="bg2">
                  <a:lumMod val="75000"/>
                </a:schemeClr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06733" y="1329657"/>
            <a:ext cx="8101825" cy="461665"/>
          </a:xfrm>
          <a:prstGeom prst="rect">
            <a:avLst/>
          </a:prstGeom>
          <a:solidFill>
            <a:srgbClr val="D6D6EB"/>
          </a:solidFill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400" dirty="0" smtClean="0">
                <a:solidFill>
                  <a:srgbClr val="800000"/>
                </a:solidFill>
                <a:latin typeface="Franklin Gothic Book"/>
                <a:ea typeface="+mn-ea"/>
                <a:cs typeface="Franklin Gothic Book"/>
              </a:rPr>
              <a:t>Spatial thinking does not replace disciplinary knowledge </a:t>
            </a:r>
            <a:endParaRPr lang="en-US" sz="2400" dirty="0">
              <a:solidFill>
                <a:srgbClr val="800000"/>
              </a:solidFill>
              <a:latin typeface="Franklin Gothic Book"/>
              <a:ea typeface="+mn-ea"/>
              <a:cs typeface="Franklin Gothic Book"/>
            </a:endParaRPr>
          </a:p>
        </p:txBody>
      </p:sp>
      <p:cxnSp>
        <p:nvCxnSpPr>
          <p:cNvPr id="34827" name="Conector angulado 17"/>
          <p:cNvCxnSpPr>
            <a:cxnSpLocks noChangeShapeType="1"/>
            <a:stCxn id="47110" idx="2"/>
            <a:endCxn id="47111" idx="3"/>
          </p:cNvCxnSpPr>
          <p:nvPr/>
        </p:nvCxnSpPr>
        <p:spPr bwMode="auto">
          <a:xfrm rot="5400000">
            <a:off x="5892645" y="5131439"/>
            <a:ext cx="1056482" cy="1487004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9280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Does </a:t>
            </a:r>
            <a:r>
              <a:rPr lang="pt-BR" dirty="0" err="1" smtClean="0">
                <a:cs typeface="+mj-cs"/>
              </a:rPr>
              <a:t>GIScience</a:t>
            </a:r>
            <a:r>
              <a:rPr lang="pt-BR" dirty="0" smtClean="0">
                <a:cs typeface="+mj-cs"/>
              </a:rPr>
              <a:t> </a:t>
            </a:r>
            <a:r>
              <a:rPr lang="pt-BR" dirty="0" err="1" smtClean="0">
                <a:cs typeface="+mj-cs"/>
              </a:rPr>
              <a:t>have</a:t>
            </a:r>
            <a:r>
              <a:rPr lang="pt-BR" dirty="0" smtClean="0">
                <a:cs typeface="+mj-cs"/>
              </a:rPr>
              <a:t> a </a:t>
            </a:r>
            <a:r>
              <a:rPr lang="pt-BR" dirty="0" err="1" smtClean="0">
                <a:cs typeface="+mj-cs"/>
              </a:rPr>
              <a:t>basic</a:t>
            </a:r>
            <a:r>
              <a:rPr lang="pt-BR" dirty="0" smtClean="0">
                <a:cs typeface="+mj-cs"/>
              </a:rPr>
              <a:t> </a:t>
            </a:r>
            <a:r>
              <a:rPr lang="pt-BR" dirty="0" err="1" smtClean="0">
                <a:cs typeface="+mj-cs"/>
              </a:rPr>
              <a:t>ambiguity</a:t>
            </a:r>
            <a:r>
              <a:rPr lang="pt-BR" dirty="0" smtClean="0">
                <a:cs typeface="+mj-cs"/>
              </a:rPr>
              <a:t>? </a:t>
            </a: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1325748" y="5286046"/>
            <a:ext cx="7097766" cy="1200328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c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omputational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representations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of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geographical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space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  <a:p>
            <a:pPr algn="ctr">
              <a:defRPr/>
            </a:pP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or</a:t>
            </a:r>
            <a:endParaRPr lang="pt-BR" sz="2400" dirty="0" smtClean="0">
              <a:solidFill>
                <a:srgbClr val="800000"/>
              </a:solidFill>
              <a:latin typeface="Franklin Gothic Book"/>
            </a:endParaRPr>
          </a:p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formal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theories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of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geographical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information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? 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64" y="1715079"/>
            <a:ext cx="3874990" cy="3012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236" y="1667014"/>
            <a:ext cx="3912070" cy="30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3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/>
              </a:rPr>
              <a:t>Path-dependence in </a:t>
            </a:r>
            <a:r>
              <a:rPr lang="en-US" dirty="0" err="1" smtClean="0">
                <a:latin typeface="Franklin Gothic Medium"/>
              </a:rPr>
              <a:t>GIScience</a:t>
            </a:r>
            <a:endParaRPr lang="en-US" dirty="0"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06" y="1239337"/>
            <a:ext cx="6568326" cy="4926246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28158" y="6162285"/>
            <a:ext cx="8195723" cy="46166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What’s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in common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btw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GIScience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and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the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QWERTY keyboard?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240915" y="1095281"/>
            <a:ext cx="1903085" cy="400110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Cartsen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 </a:t>
            </a:r>
            <a:r>
              <a:rPr lang="pt-BR" sz="2000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Kessler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3711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</a:rPr>
              <a:t>Path-dependence in </a:t>
            </a:r>
            <a:r>
              <a:rPr lang="en-US" sz="3200" dirty="0" err="1" smtClean="0">
                <a:latin typeface="Franklin Gothic Medium"/>
              </a:rPr>
              <a:t>GIScience</a:t>
            </a:r>
            <a:endParaRPr lang="en-US" sz="3200" dirty="0">
              <a:latin typeface="Franklin Gothic Medium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64745" y="1982803"/>
            <a:ext cx="4611019" cy="2677656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i="1" dirty="0" err="1" smtClean="0">
                <a:solidFill>
                  <a:srgbClr val="00003F"/>
                </a:solidFill>
                <a:latin typeface="Franklin Gothic Book"/>
              </a:rPr>
              <a:t>Weltanschauung</a:t>
            </a:r>
            <a:endParaRPr lang="pt-BR" sz="2400" i="1" dirty="0" smtClean="0">
              <a:solidFill>
                <a:srgbClr val="00003F"/>
              </a:solidFill>
              <a:latin typeface="Franklin Gothic Book"/>
            </a:endParaRPr>
          </a:p>
          <a:p>
            <a:pPr algn="ctr">
              <a:defRPr/>
            </a:pPr>
            <a:endParaRPr lang="pt-BR" sz="2400" dirty="0">
              <a:solidFill>
                <a:srgbClr val="00003F"/>
              </a:solidFill>
              <a:latin typeface="Franklin Gothic Book"/>
            </a:endParaRPr>
          </a:p>
          <a:p>
            <a:pPr algn="ctr">
              <a:defRPr/>
            </a:pP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GIScience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deals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with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800000"/>
                </a:solidFill>
                <a:latin typeface="Franklin Gothic Book"/>
              </a:rPr>
              <a:t>foundations</a:t>
            </a:r>
            <a:r>
              <a:rPr lang="pt-BR" sz="2400" dirty="0" smtClean="0">
                <a:solidFill>
                  <a:srgbClr val="800000"/>
                </a:solidFill>
                <a:latin typeface="Franklin Gothic Book"/>
              </a:rPr>
              <a:t> </a:t>
            </a:r>
          </a:p>
          <a:p>
            <a:pPr algn="ctr">
              <a:defRPr/>
            </a:pPr>
            <a:endParaRPr lang="pt-BR" sz="2400" dirty="0">
              <a:solidFill>
                <a:srgbClr val="00003F"/>
              </a:solidFill>
              <a:latin typeface="Franklin Gothic Book"/>
            </a:endParaRPr>
          </a:p>
          <a:p>
            <a:pPr algn="ctr">
              <a:defRPr/>
            </a:pP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Implementation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and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large-scale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 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experimentations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 are 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left</a:t>
            </a:r>
            <a:r>
              <a:rPr lang="pt-BR" sz="2400" dirty="0" smtClean="0">
                <a:solidFill>
                  <a:srgbClr val="00003F"/>
                </a:solidFill>
                <a:latin typeface="Franklin Gothic Book"/>
              </a:rPr>
              <a:t> for </a:t>
            </a:r>
            <a:r>
              <a:rPr lang="pt-BR" sz="2400" dirty="0" err="1" smtClean="0">
                <a:solidFill>
                  <a:srgbClr val="00003F"/>
                </a:solidFill>
                <a:latin typeface="Franklin Gothic Book"/>
              </a:rPr>
              <a:t>engineers</a:t>
            </a:r>
            <a:endParaRPr lang="pt-BR" sz="2400" dirty="0">
              <a:solidFill>
                <a:srgbClr val="00003F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37" y="1299937"/>
            <a:ext cx="3302000" cy="4965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39291" y="3828823"/>
            <a:ext cx="3279425" cy="511774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71325" y="5627573"/>
            <a:ext cx="4611019" cy="83099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i="1" dirty="0" err="1" smtClean="0">
                <a:solidFill>
                  <a:srgbClr val="00003F"/>
                </a:solidFill>
                <a:latin typeface="Franklin Gothic Book"/>
              </a:rPr>
              <a:t>What</a:t>
            </a:r>
            <a:r>
              <a:rPr lang="pt-BR" sz="2400" i="1" dirty="0" smtClean="0">
                <a:solidFill>
                  <a:srgbClr val="00003F"/>
                </a:solidFill>
                <a:latin typeface="Franklin Gothic Book"/>
              </a:rPr>
              <a:t> are </a:t>
            </a:r>
            <a:r>
              <a:rPr lang="pt-BR" sz="2400" i="1" dirty="0" err="1" smtClean="0">
                <a:solidFill>
                  <a:srgbClr val="00003F"/>
                </a:solidFill>
                <a:latin typeface="Franklin Gothic Book"/>
              </a:rPr>
              <a:t>the</a:t>
            </a:r>
            <a:r>
              <a:rPr lang="pt-BR" sz="2400" i="1" dirty="0" smtClean="0">
                <a:solidFill>
                  <a:srgbClr val="00003F"/>
                </a:solidFill>
                <a:latin typeface="Franklin Gothic Book"/>
              </a:rPr>
              <a:t> </a:t>
            </a:r>
            <a:r>
              <a:rPr lang="pt-BR" sz="2400" i="1" dirty="0" err="1" smtClean="0">
                <a:solidFill>
                  <a:srgbClr val="00003F"/>
                </a:solidFill>
                <a:latin typeface="Franklin Gothic Book"/>
              </a:rPr>
              <a:t>risks</a:t>
            </a:r>
            <a:r>
              <a:rPr lang="pt-BR" sz="2400" i="1" dirty="0" smtClean="0">
                <a:solidFill>
                  <a:srgbClr val="00003F"/>
                </a:solidFill>
                <a:latin typeface="Franklin Gothic Book"/>
              </a:rPr>
              <a:t> </a:t>
            </a:r>
            <a:r>
              <a:rPr lang="pt-BR" sz="2400" i="1" dirty="0" err="1" smtClean="0">
                <a:solidFill>
                  <a:srgbClr val="00003F"/>
                </a:solidFill>
                <a:latin typeface="Franklin Gothic Book"/>
              </a:rPr>
              <a:t>of</a:t>
            </a:r>
            <a:r>
              <a:rPr lang="pt-BR" sz="2400" i="1" dirty="0" smtClean="0">
                <a:solidFill>
                  <a:srgbClr val="00003F"/>
                </a:solidFill>
                <a:latin typeface="Franklin Gothic Book"/>
              </a:rPr>
              <a:t> </a:t>
            </a:r>
            <a:r>
              <a:rPr lang="pt-BR" sz="2400" i="1" dirty="0" err="1" smtClean="0">
                <a:solidFill>
                  <a:srgbClr val="00003F"/>
                </a:solidFill>
                <a:latin typeface="Franklin Gothic Book"/>
              </a:rPr>
              <a:t>this</a:t>
            </a:r>
            <a:r>
              <a:rPr lang="pt-BR" sz="2400" i="1" dirty="0" smtClean="0">
                <a:solidFill>
                  <a:srgbClr val="00003F"/>
                </a:solidFill>
                <a:latin typeface="Franklin Gothic Book"/>
              </a:rPr>
              <a:t> world </a:t>
            </a:r>
            <a:r>
              <a:rPr lang="pt-BR" sz="2400" i="1" dirty="0" err="1" smtClean="0">
                <a:solidFill>
                  <a:srgbClr val="00003F"/>
                </a:solidFill>
                <a:latin typeface="Franklin Gothic Book"/>
              </a:rPr>
              <a:t>view</a:t>
            </a:r>
            <a:r>
              <a:rPr lang="pt-BR" sz="2400" i="1" dirty="0" smtClean="0">
                <a:solidFill>
                  <a:srgbClr val="00003F"/>
                </a:solidFill>
                <a:latin typeface="Franklin Gothic Book"/>
              </a:rPr>
              <a:t>?</a:t>
            </a:r>
            <a:endParaRPr lang="pt-BR" sz="2400" dirty="0">
              <a:solidFill>
                <a:srgbClr val="00003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84136071"/>
      </p:ext>
    </p:extLst>
  </p:cSld>
  <p:clrMapOvr>
    <a:masterClrMapping/>
  </p:clrMapOvr>
</p:sld>
</file>

<file path=ppt/theme/theme1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etodo_cientifico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etodo_cientifico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etodo_cientifico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32330</TotalTime>
  <Words>799</Words>
  <Application>Microsoft Macintosh PowerPoint</Application>
  <PresentationFormat>On-screen Show (4:3)</PresentationFormat>
  <Paragraphs>196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3_Pixel</vt:lpstr>
      <vt:lpstr>6_Pixel</vt:lpstr>
      <vt:lpstr>1_GA White Pages</vt:lpstr>
      <vt:lpstr>1_metodo_cientifico</vt:lpstr>
      <vt:lpstr>2_metodo_cientifico</vt:lpstr>
      <vt:lpstr>3_metodo_cientifico</vt:lpstr>
      <vt:lpstr>1_Pixel</vt:lpstr>
      <vt:lpstr>Revisiting research agendas in Geographic Information Science</vt:lpstr>
      <vt:lpstr>NCGIA: original research initiatives </vt:lpstr>
      <vt:lpstr>NCGIA today + Vespucci + Las Navas + ….</vt:lpstr>
      <vt:lpstr>All things spatial…</vt:lpstr>
      <vt:lpstr>What’s central about spatial thinking?</vt:lpstr>
      <vt:lpstr>What’s central about spatial thinking?</vt:lpstr>
      <vt:lpstr>Does GIScience have a basic ambiguity? </vt:lpstr>
      <vt:lpstr>Path-dependence in GIScience</vt:lpstr>
      <vt:lpstr>Path-dependence in GIScience</vt:lpstr>
      <vt:lpstr>Pipeline model of Science</vt:lpstr>
      <vt:lpstr>The fascination with Artificial Intelligence and Cognitive Science</vt:lpstr>
      <vt:lpstr>The fascination with Artificial Intelligence and Cognitive Science</vt:lpstr>
      <vt:lpstr>GIScience x Earth Sciences </vt:lpstr>
      <vt:lpstr>Are there laws of GIScience?</vt:lpstr>
      <vt:lpstr>Clocks, clouds or ants?</vt:lpstr>
      <vt:lpstr>Science: theory vs. experiments</vt:lpstr>
      <vt:lpstr>Science and applications feed each other</vt:lpstr>
      <vt:lpstr>The original plan for GIScience </vt:lpstr>
      <vt:lpstr>The original plan for GIScience </vt:lpstr>
      <vt:lpstr>Multiple paths to Science</vt:lpstr>
      <vt:lpstr>Multiple paths to Science</vt:lpstr>
      <vt:lpstr>Multiple paths to Science</vt:lpstr>
      <vt:lpstr>The case of spatial statistics</vt:lpstr>
      <vt:lpstr>A Pasteur’s quadrant view of GIScience </vt:lpstr>
      <vt:lpstr>GIScience inside the big picture</vt:lpstr>
      <vt:lpstr>GIScience inside the big picture</vt:lpstr>
      <vt:lpstr>PowerPoint Presentation</vt:lpstr>
      <vt:lpstr>PowerPoint Presentation</vt:lpstr>
      <vt:lpstr>PowerPoint Presentation</vt:lpstr>
      <vt:lpstr>Measurements of nature-society interaction</vt:lpstr>
      <vt:lpstr>Current GIS is map-based</vt:lpstr>
      <vt:lpstr>Core concepts of spatial information (Kuhn, IJGIS, 2012)</vt:lpstr>
      <vt:lpstr>PowerPoint Presentation</vt:lpstr>
      <vt:lpstr>PowerPoint Presentation</vt:lpstr>
      <vt:lpstr>What is a geo-sensor?</vt:lpstr>
      <vt:lpstr>PowerPoint Presentation</vt:lpstr>
    </vt:vector>
  </TitlesOfParts>
  <Manager/>
  <Company>INPE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INPE: 2005-2009</dc:title>
  <dc:subject/>
  <dc:creator>Gilberto Camara</dc:creator>
  <cp:keywords/>
  <dc:description/>
  <cp:lastModifiedBy>Gilberto Camara</cp:lastModifiedBy>
  <cp:revision>587</cp:revision>
  <dcterms:created xsi:type="dcterms:W3CDTF">2005-12-21T01:35:03Z</dcterms:created>
  <dcterms:modified xsi:type="dcterms:W3CDTF">2015-07-12T21:33:13Z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2219377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