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186" r:id="rId2"/>
    <p:sldMasterId id="2147484198" r:id="rId3"/>
    <p:sldMasterId id="2147484450" r:id="rId4"/>
    <p:sldMasterId id="2147484575" r:id="rId5"/>
    <p:sldMasterId id="2147484588" r:id="rId6"/>
    <p:sldMasterId id="2147484627" r:id="rId7"/>
  </p:sldMasterIdLst>
  <p:notesMasterIdLst>
    <p:notesMasterId r:id="rId39"/>
  </p:notesMasterIdLst>
  <p:sldIdLst>
    <p:sldId id="814" r:id="rId8"/>
    <p:sldId id="871" r:id="rId9"/>
    <p:sldId id="831" r:id="rId10"/>
    <p:sldId id="869" r:id="rId11"/>
    <p:sldId id="855" r:id="rId12"/>
    <p:sldId id="870" r:id="rId13"/>
    <p:sldId id="872" r:id="rId14"/>
    <p:sldId id="854" r:id="rId15"/>
    <p:sldId id="856" r:id="rId16"/>
    <p:sldId id="816" r:id="rId17"/>
    <p:sldId id="819" r:id="rId18"/>
    <p:sldId id="838" r:id="rId19"/>
    <p:sldId id="839" r:id="rId20"/>
    <p:sldId id="829" r:id="rId21"/>
    <p:sldId id="849" r:id="rId22"/>
    <p:sldId id="851" r:id="rId23"/>
    <p:sldId id="817" r:id="rId24"/>
    <p:sldId id="791" r:id="rId25"/>
    <p:sldId id="794" r:id="rId26"/>
    <p:sldId id="857" r:id="rId27"/>
    <p:sldId id="858" r:id="rId28"/>
    <p:sldId id="864" r:id="rId29"/>
    <p:sldId id="865" r:id="rId30"/>
    <p:sldId id="866" r:id="rId31"/>
    <p:sldId id="783" r:id="rId32"/>
    <p:sldId id="862" r:id="rId33"/>
    <p:sldId id="863" r:id="rId34"/>
    <p:sldId id="788" r:id="rId35"/>
    <p:sldId id="837" r:id="rId36"/>
    <p:sldId id="867" r:id="rId37"/>
    <p:sldId id="868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F1"/>
    <a:srgbClr val="D6D6EB"/>
    <a:srgbClr val="B8B800"/>
    <a:srgbClr val="065413"/>
    <a:srgbClr val="0EA426"/>
    <a:srgbClr val="CAFFC0"/>
    <a:srgbClr val="66FEAC"/>
    <a:srgbClr val="BEC9EB"/>
    <a:srgbClr val="D6E0FE"/>
    <a:srgbClr val="CAD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3889"/>
  </p:normalViewPr>
  <p:slideViewPr>
    <p:cSldViewPr snapToGrid="0">
      <p:cViewPr varScale="1">
        <p:scale>
          <a:sx n="70" d="100"/>
          <a:sy n="70" d="100"/>
        </p:scale>
        <p:origin x="14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5D0D7D7-D2C6-B243-97DE-71DC34479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7BCACC0C-97A1-B84B-AB99-E2B601829FCA}" type="slidenum">
              <a:rPr lang="pt-BR" sz="1200"/>
              <a:pPr eaLnBrk="1" hangingPunct="1"/>
              <a:t>1</a:t>
            </a:fld>
            <a:endParaRPr lang="pt-BR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26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ヒラギノ角ゴ Pro W3" charset="-128"/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5EB073FD-F70C-8F49-AD77-B9CBCF23907B}" type="slidenum">
              <a:rPr lang="en-US" altLang="en-US" sz="1200">
                <a:solidFill>
                  <a:srgbClr val="000000"/>
                </a:solidFill>
                <a:latin typeface="Times" charset="0"/>
                <a:ea typeface="Geneva" charset="0"/>
                <a:cs typeface="Geneva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Times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9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10205DD-8B68-9B43-83CA-CD1E206E13EC}" type="slidenum">
              <a:rPr lang="pt-BR" alt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>
                <a:spcBef>
                  <a:spcPct val="0"/>
                </a:spcBef>
              </a:pPr>
              <a:t>11</a:t>
            </a:fld>
            <a:endParaRPr lang="pt-BR" alt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175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C90E44B-BBA5-4E4E-8342-91D9168483CA}" type="slidenum">
              <a:rPr lang="pt-BR"/>
              <a:pPr eaLnBrk="1" hangingPunct="1"/>
              <a:t>15</a:t>
            </a:fld>
            <a:endParaRPr lang="pt-B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2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508181D-150A-B042-974C-47B30BA28C6A}" type="slidenum">
              <a:rPr lang="pt-BR" alt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>
                <a:spcBef>
                  <a:spcPct val="0"/>
                </a:spcBef>
              </a:pPr>
              <a:t>16</a:t>
            </a:fld>
            <a:endParaRPr lang="pt-BR" alt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34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0FA67621-32B3-3742-AC35-974478CA77ED}" type="slidenum">
              <a:rPr lang="pt-BR" sz="1200">
                <a:solidFill>
                  <a:srgbClr val="000000"/>
                </a:solidFill>
                <a:ea typeface="Geneva" charset="0"/>
                <a:cs typeface="Geneva" charset="0"/>
              </a:rPr>
              <a:pPr eaLnBrk="1" hangingPunct="1"/>
              <a:t>18</a:t>
            </a:fld>
            <a:endParaRPr lang="pt-BR" sz="1200">
              <a:solidFill>
                <a:srgbClr val="000000"/>
              </a:solidFill>
              <a:ea typeface="Geneva" charset="0"/>
              <a:cs typeface="Geneva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772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8CCD3EDF-4610-C245-A0F6-964DE5E4B9DC}" type="slidenum">
              <a:rPr lang="pt-BR" sz="1200">
                <a:cs typeface="Arial" charset="0"/>
              </a:rPr>
              <a:pPr eaLnBrk="1" hangingPunct="1"/>
              <a:t>19</a:t>
            </a:fld>
            <a:endParaRPr lang="pt-BR" sz="1200">
              <a:cs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2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cs typeface="Arial" charset="0"/>
                <a:sym typeface="Arial" charset="0"/>
              </a:rPr>
              <a:t>Este slide mostra uma imagem CBERS-2B da região de Marcelândia, norte de Mato Grosso. A imagem foi composta por uma imagem monocromática de alta resolução HRC (2,5 m) com uma imagem multespectral CCD (20 m). A imagem mostra que é possivel identificar com o sensor HRC, alem de desmatamentos por corte raso (áreas claras na imagem), as áreas de degradação florestal (áreas verdes com partes claras). </a:t>
            </a:r>
          </a:p>
        </p:txBody>
      </p:sp>
    </p:spTree>
    <p:extLst>
      <p:ext uri="{BB962C8B-B14F-4D97-AF65-F5344CB8AC3E}">
        <p14:creationId xmlns:p14="http://schemas.microsoft.com/office/powerpoint/2010/main" val="1337970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D0D7D7-D2C6-B243-97DE-71DC3447927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0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pt-BR" sz="2400"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Arial" charset="0"/>
              </a:defRPr>
            </a:lvl1pPr>
          </a:lstStyle>
          <a:p>
            <a:pPr>
              <a:defRPr/>
            </a:pPr>
            <a:fld id="{5F1DD53F-348F-9843-A1A5-42EE845D71F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55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3257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>
                <a:cs typeface="+mn-cs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Humnst777 BT"/>
              <a:ea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>
                <a:cs typeface="+mn-cs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Humnst777 BT"/>
              <a:ea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>
                <a:cs typeface="+mn-cs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574BE865-2A61-AD45-8893-BB0C32B361CD}" type="slidenum">
              <a:rPr lang="en-US" sz="1800">
                <a:solidFill>
                  <a:srgbClr val="000000"/>
                </a:solidFill>
                <a:latin typeface="Humnst777 BT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srgbClr val="000000"/>
              </a:solidFill>
              <a:latin typeface="Humnst777 BT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280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275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54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7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01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B4141-DB12-264D-AD61-223E4C2255E2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7EA76-42C1-3348-91FF-4431630F6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81273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5618B-9A2C-0846-858A-067C6A5AD3BB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E58ED-DF7A-F74C-B1D5-DEB588E2E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03961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02D1C-3459-FF4E-A00F-21F4CC0F2108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5EB5D-D443-5647-9C07-958CFC2B0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7087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CA8DF-C43B-F843-A51E-6EDE1B0E6E41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C726E-4694-944F-9097-F7D957801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25143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714E5-5642-E140-89A9-CB1B6F0FC875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87668-D1A8-A042-936C-B63CCDE2D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1527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943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87DC-BEBF-D947-BF56-457C3595A495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F9B93-BCC2-A34C-B8F8-E91B54326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85025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05A3-367B-934C-8879-BED6EC7E5647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9F527-4C06-6141-A592-3DFE25C8D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3819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33F05-ACD5-7B41-857F-EA409CCF04E2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6FACC-B683-A24F-AA2A-2967AA9C9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38575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F1FCC-0D41-764A-AC52-96220C4787EB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0F8E2-8B04-F94E-BBC0-F471B03EB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68215"/>
      </p:ext>
    </p:extLst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C39C5-C15C-894B-946B-9BAA4AB4762F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2A093-63D8-204E-8552-8C807ACB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2734"/>
      </p:ext>
    </p:extLst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69D2-C8B2-C543-9D00-15D77FB94690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977D-69F7-E544-AB2F-527491899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30405"/>
      </p:ext>
    </p:extLst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defRPr sz="30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  <a:cs typeface="+mn-cs"/>
              </a:defRPr>
            </a:lvl1pPr>
          </a:lstStyle>
          <a:p>
            <a:pPr>
              <a:defRPr/>
            </a:pPr>
            <a:fld id="{14045CD6-301E-0646-B318-241DC3A49D7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951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latin typeface="Calibri" pitchFamily="34" charset="0"/>
                <a:ea typeface="DejaVu Sans" pitchFamily="34" charset="0"/>
                <a:cs typeface="DejaVu Sans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q"/>
              <a:defRPr sz="2200">
                <a:latin typeface="Calibri" pitchFamily="34" charset="0"/>
              </a:defRPr>
            </a:lvl1pPr>
            <a:lvl2pPr>
              <a:buFont typeface="Courier New" pitchFamily="49" charset="0"/>
              <a:buChar char="o"/>
              <a:defRPr sz="1800"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7339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15017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66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80144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530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9060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1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96960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tabela</a:t>
            </a:r>
          </a:p>
        </p:txBody>
      </p:sp>
    </p:spTree>
    <p:extLst>
      <p:ext uri="{BB962C8B-B14F-4D97-AF65-F5344CB8AC3E}">
        <p14:creationId xmlns:p14="http://schemas.microsoft.com/office/powerpoint/2010/main" val="126236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partes pequenas de conteúd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3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85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402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730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075487" cy="862013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6091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3034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79863"/>
            <a:ext cx="4038600" cy="230505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4306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47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3210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  <a:cs typeface="Arial" charset="0"/>
              </a:defRPr>
            </a:lvl1pPr>
          </a:lstStyle>
          <a:p>
            <a:pPr>
              <a:defRPr/>
            </a:pPr>
            <a:fld id="{9E28FEE3-5932-4945-99FA-71ABCC31338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8274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848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89790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256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1253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283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692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102733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26358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10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501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072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584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379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 w="9525">
            <a:solidFill>
              <a:srgbClr val="13317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charset="0"/>
              </a:defRPr>
            </a:lvl9pPr>
          </a:lstStyle>
          <a:p>
            <a:pPr algn="ctr" eaLnBrk="1" hangingPunct="1">
              <a:defRPr/>
            </a:pPr>
            <a:endParaRPr lang="en-US" altLang="en-US" sz="1800" smtClean="0">
              <a:solidFill>
                <a:srgbClr val="FFFFFF"/>
              </a:solidFill>
              <a:latin typeface="Calibri" charset="0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EB1C-14FB-924E-9EC5-14E85A0484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4234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H:\BELMONT Forum\Presentations\Belmont Forum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0350"/>
            <a:ext cx="2946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B2B1-5EB7-6043-B4EC-BC3418FCE4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8166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EF42-FFA4-E04E-8A0A-526DC988FE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85342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9A2F5-6002-794D-ACB0-9367C99BD7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65088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998E9-EBFD-2B44-B07A-0EC6B68D6A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8059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A1020-8CDA-544A-850F-4BE67F625B9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71662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FCC37-FF85-7C44-ADCE-DD253556BED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8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9901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5D927-7E4B-2041-A7FA-156924453F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1537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E536B-1F6D-DB4B-A6B8-2F8F14114E2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23452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50E71-10F5-4045-9ADB-A742AD94B5D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7481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516E-D337-214B-933F-0091921852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6214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endParaRPr lang="en-US" alt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/>
              <a:endParaRPr lang="en-US" altLang="en-US" sz="2400" smtClean="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fld id="{B7D2A082-8272-A842-894F-3180B2A44E0C}" type="slidenum">
              <a:rPr lang="pt-BR" altLang="en-US" smtClean="0">
                <a:ea typeface="ＭＳ Ｐゴシック" charset="-128"/>
                <a:cs typeface="ＭＳ Ｐゴシック" charset="-128"/>
              </a:rPr>
              <a:pPr/>
              <a:t>‹#›</a:t>
            </a:fld>
            <a:endParaRPr lang="pt-BR" altLang="en-US" smtClean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8312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8552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680589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4659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8604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18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300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5926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605934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225535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476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2134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3832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5268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05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6323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0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69385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075487" cy="862013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6091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6091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095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8229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3962400"/>
            <a:ext cx="8229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5945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6AD658C-4F2A-A646-BA68-19E372DA9EA8}" type="slidenum">
              <a:rPr lang="en-US" altLang="en-US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9148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06901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673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+mn-cs"/>
              </a:defRPr>
            </a:lvl1pPr>
          </a:lstStyle>
          <a:p>
            <a:pPr>
              <a:defRPr/>
            </a:pPr>
            <a:fld id="{FD98D422-FC95-3543-ABDB-BBBAD576291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764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91555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2273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46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045477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433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1083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4334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238459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5975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4442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5358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6399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7015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7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6" Type="http://schemas.openxmlformats.org/officeDocument/2006/relationships/image" Target="../media/image4.png"/><Relationship Id="rId17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theme" Target="../theme/theme4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84.xml"/><Relationship Id="rId22" Type="http://schemas.openxmlformats.org/officeDocument/2006/relationships/theme" Target="../theme/theme6.xml"/><Relationship Id="rId23" Type="http://schemas.openxmlformats.org/officeDocument/2006/relationships/image" Target="../media/image7.jpeg"/><Relationship Id="rId10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00.xml"/><Relationship Id="rId17" Type="http://schemas.openxmlformats.org/officeDocument/2006/relationships/theme" Target="../theme/theme7.xml"/><Relationship Id="rId18" Type="http://schemas.openxmlformats.org/officeDocument/2006/relationships/image" Target="../media/image7.jpeg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pt-BR" sz="2400"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  <p:sldLayoutId id="2147484533" r:id="rId12"/>
    <p:sldLayoutId id="2147484534" r:id="rId13"/>
    <p:sldLayoutId id="214748464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Humnst777 B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4DB5167B-3DC8-FC41-9A78-AF78B4D8F058}" type="datetimeFigureOut">
              <a:rPr lang="pt-BR"/>
              <a:pPr>
                <a:defRPr/>
              </a:pPr>
              <a:t>14/07/16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prstClr val="black">
                    <a:tint val="75000"/>
                  </a:prstClr>
                </a:solidFill>
                <a:latin typeface="Humnst777 B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Humnst777 B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137B799E-1DFC-E842-ABF6-7D40B9FD4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Line 19"/>
          <p:cNvSpPr>
            <a:spLocks noChangeShapeType="1"/>
          </p:cNvSpPr>
          <p:nvPr userDrawn="1"/>
        </p:nvSpPr>
        <p:spPr bwMode="auto">
          <a:xfrm flipH="1">
            <a:off x="847725" y="533400"/>
            <a:ext cx="8035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080" name="Imagem 4" descr="logo_inpe_4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92075"/>
            <a:ext cx="774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umnst777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umnst777 BT" pitchFamily="34" charset="0"/>
          <a:ea typeface="ＭＳ Ｐゴシック" charset="0"/>
          <a:cs typeface="ＭＳ Ｐゴシック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536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5365" name="Imagem 6" descr="borda_slid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63"/>
            <a:ext cx="431800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m 6" descr="ìnpe_simbolo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46" r:id="rId2"/>
    <p:sldLayoutId id="2147484547" r:id="rId3"/>
    <p:sldLayoutId id="2147484548" r:id="rId4"/>
    <p:sldLayoutId id="2147484549" r:id="rId5"/>
    <p:sldLayoutId id="2147484550" r:id="rId6"/>
    <p:sldLayoutId id="2147484551" r:id="rId7"/>
    <p:sldLayoutId id="2147484552" r:id="rId8"/>
    <p:sldLayoutId id="2147484553" r:id="rId9"/>
    <p:sldLayoutId id="2147484554" r:id="rId10"/>
    <p:sldLayoutId id="2147484555" r:id="rId11"/>
    <p:sldLayoutId id="2147484556" r:id="rId12"/>
    <p:sldLayoutId id="2147484557" r:id="rId13"/>
    <p:sldLayoutId id="214748455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–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7413" name="Picture 5" descr="inpe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  <p:sldLayoutId id="2147484569" r:id="rId12"/>
    <p:sldLayoutId id="214748457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Calibri" pitchFamily="34" charset="0"/>
          <a:ea typeface="ＭＳ Ｐゴシック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77F62E-B459-AF45-B673-6BA54BA52C59}" type="slidenum">
              <a:rPr lang="en-GB" altLang="en-US" sz="1200">
                <a:latin typeface="Verdana" charset="0"/>
                <a:ea typeface=""/>
                <a:cs typeface=""/>
              </a:rPr>
              <a:pPr>
                <a:defRPr/>
              </a:pPr>
              <a:t>‹#›</a:t>
            </a:fld>
            <a:endParaRPr lang="en-GB" altLang="en-US" sz="1200">
              <a:latin typeface="Verdana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568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endParaRPr lang="en-US" alt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 estilo do título mestre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os estilos do texto mestre</a:t>
            </a:r>
          </a:p>
          <a:p>
            <a:pPr lvl="1"/>
            <a:r>
              <a:rPr lang="pt-BR" altLang="en-US"/>
              <a:t>Segundo nível</a:t>
            </a:r>
          </a:p>
          <a:p>
            <a:pPr lvl="2"/>
            <a:r>
              <a:rPr lang="pt-BR" altLang="en-US"/>
              <a:t>Terceiro nível</a:t>
            </a:r>
          </a:p>
          <a:p>
            <a:pPr lvl="3"/>
            <a:r>
              <a:rPr lang="pt-BR" altLang="en-US"/>
              <a:t>Quarto nível</a:t>
            </a:r>
          </a:p>
          <a:p>
            <a:pPr lvl="4"/>
            <a:r>
              <a:rPr lang="pt-BR" altLang="en-US"/>
              <a:t>Quinto nível</a:t>
            </a:r>
          </a:p>
        </p:txBody>
      </p:sp>
      <p:pic>
        <p:nvPicPr>
          <p:cNvPr id="17413" name="Picture 5" descr="inpe_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72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2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¨"/>
        <a:defRPr sz="2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¨"/>
        <a:defRPr sz="1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8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  <p:sldLayoutId id="2147484629" r:id="rId2"/>
    <p:sldLayoutId id="2147484630" r:id="rId3"/>
    <p:sldLayoutId id="2147484631" r:id="rId4"/>
    <p:sldLayoutId id="2147484632" r:id="rId5"/>
    <p:sldLayoutId id="2147484633" r:id="rId6"/>
    <p:sldLayoutId id="2147484634" r:id="rId7"/>
    <p:sldLayoutId id="2147484635" r:id="rId8"/>
    <p:sldLayoutId id="2147484636" r:id="rId9"/>
    <p:sldLayoutId id="2147484637" r:id="rId10"/>
    <p:sldLayoutId id="2147484638" r:id="rId11"/>
    <p:sldLayoutId id="2147484639" r:id="rId12"/>
    <p:sldLayoutId id="2147484640" r:id="rId13"/>
    <p:sldLayoutId id="2147484641" r:id="rId14"/>
    <p:sldLayoutId id="2147484642" r:id="rId15"/>
    <p:sldLayoutId id="2147484643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>
                <a:latin typeface="Calibri" charset="0"/>
              </a:rPr>
              <a:t>VGI for Policy: what are </a:t>
            </a:r>
            <a:r>
              <a:rPr lang="en-GB" sz="3600" smtClean="0">
                <a:latin typeface="Calibri" charset="0"/>
              </a:rPr>
              <a:t>the </a:t>
            </a:r>
            <a:r>
              <a:rPr lang="en-GB" sz="3600" smtClean="0">
                <a:latin typeface="Calibri" charset="0"/>
              </a:rPr>
              <a:t>known </a:t>
            </a:r>
            <a:r>
              <a:rPr lang="en-GB" sz="3600" dirty="0" smtClean="0">
                <a:latin typeface="Calibri" charset="0"/>
              </a:rPr>
              <a:t>unknowns?</a:t>
            </a:r>
            <a:endParaRPr lang="en-GB" sz="3600" dirty="0">
              <a:latin typeface="Calibri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05125" y="4267200"/>
            <a:ext cx="6238875" cy="1384092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Gilberto Câmara</a:t>
            </a:r>
          </a:p>
          <a:p>
            <a:pPr eaLnBrk="1" hangingPunct="1">
              <a:defRPr/>
            </a:pPr>
            <a:r>
              <a:rPr lang="pt-BR" dirty="0" err="1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National</a:t>
            </a:r>
            <a:r>
              <a:rPr lang="pt-BR" dirty="0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pt-BR" dirty="0" err="1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Institute</a:t>
            </a:r>
            <a:r>
              <a:rPr lang="pt-BR" dirty="0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 for Space </a:t>
            </a:r>
            <a:r>
              <a:rPr lang="pt-BR" dirty="0" err="1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Research</a:t>
            </a:r>
            <a:r>
              <a:rPr lang="pt-BR" dirty="0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 (INPE)</a:t>
            </a:r>
          </a:p>
          <a:p>
            <a:pPr eaLnBrk="1" hangingPunct="1">
              <a:defRPr/>
            </a:pPr>
            <a:r>
              <a:rPr lang="pt-BR" dirty="0" err="1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Brazil</a:t>
            </a:r>
            <a:endParaRPr lang="pt-BR" dirty="0" smtClean="0">
              <a:solidFill>
                <a:schemeClr val="bg2">
                  <a:lumMod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944812" y="1162050"/>
            <a:ext cx="61991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pt-BR" sz="2800" kern="0" dirty="0" err="1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Vespucci</a:t>
            </a:r>
            <a:r>
              <a:rPr lang="pt-BR" sz="2800" kern="0" dirty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pt-BR" sz="2800" kern="0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VGI </a:t>
            </a:r>
            <a:r>
              <a:rPr lang="pt-BR" sz="2800" kern="0" dirty="0" err="1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and</a:t>
            </a:r>
            <a:r>
              <a:rPr lang="pt-BR" sz="2800" kern="0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pt-BR" sz="2800" kern="0" dirty="0" err="1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Policy</a:t>
            </a:r>
            <a:r>
              <a:rPr lang="pt-BR" sz="2800" kern="0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, 2016</a:t>
            </a:r>
            <a:endParaRPr lang="pt-BR" sz="2800" kern="0" dirty="0">
              <a:solidFill>
                <a:srgbClr val="00206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6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ea typeface="ＭＳ Ｐゴシック" charset="-128"/>
              </a:rPr>
              <a:t>Future Earth = linking knowledge about  nature </a:t>
            </a:r>
            <a:r>
              <a:rPr lang="en-US" altLang="en-US" sz="3600" dirty="0">
                <a:ea typeface="ＭＳ Ｐゴシック" charset="-128"/>
              </a:rPr>
              <a:t>and society</a:t>
            </a:r>
          </a:p>
        </p:txBody>
      </p:sp>
      <p:pic>
        <p:nvPicPr>
          <p:cNvPr id="20482" name="Picture 3" descr="landsat_akpat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3672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npo00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0" y="5715000"/>
            <a:ext cx="3886200" cy="838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smtClean="0">
                <a:solidFill>
                  <a:srgbClr val="000066"/>
                </a:solidFill>
                <a:latin typeface="Calibri" charset="0"/>
              </a:rPr>
              <a:t>Nature: Physical equations </a:t>
            </a:r>
          </a:p>
          <a:p>
            <a:pPr algn="ctr" eaLnBrk="1" hangingPunct="1">
              <a:defRPr/>
            </a:pPr>
            <a:r>
              <a:rPr lang="en-US" altLang="en-US" sz="2400" smtClean="0">
                <a:solidFill>
                  <a:srgbClr val="000066"/>
                </a:solidFill>
                <a:latin typeface="Calibri" charset="0"/>
              </a:rPr>
              <a:t>Describe processes</a:t>
            </a: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5029200" y="5715000"/>
            <a:ext cx="4114800" cy="838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smtClean="0">
                <a:solidFill>
                  <a:srgbClr val="000066"/>
                </a:solidFill>
                <a:latin typeface="Calibri" charset="0"/>
              </a:rPr>
              <a:t>Society: Decisions on how to </a:t>
            </a:r>
          </a:p>
          <a:p>
            <a:pPr algn="ctr" eaLnBrk="1" hangingPunct="1">
              <a:defRPr/>
            </a:pPr>
            <a:r>
              <a:rPr lang="en-US" altLang="en-US" sz="2400" smtClean="0">
                <a:solidFill>
                  <a:srgbClr val="000066"/>
                </a:solidFill>
                <a:latin typeface="Calibri" charset="0"/>
              </a:rPr>
              <a:t>Use Earth´s resources</a:t>
            </a:r>
          </a:p>
        </p:txBody>
      </p:sp>
      <p:sp>
        <p:nvSpPr>
          <p:cNvPr id="58374" name="AutoShape 7"/>
          <p:cNvSpPr>
            <a:spLocks noChangeArrowheads="1"/>
          </p:cNvSpPr>
          <p:nvPr/>
        </p:nvSpPr>
        <p:spPr bwMode="auto">
          <a:xfrm>
            <a:off x="4114800" y="5715000"/>
            <a:ext cx="838200" cy="304800"/>
          </a:xfrm>
          <a:prstGeom prst="rightArrow">
            <a:avLst>
              <a:gd name="adj1" fmla="val 50000"/>
              <a:gd name="adj2" fmla="val 6875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8375" name="AutoShape 8"/>
          <p:cNvSpPr>
            <a:spLocks noChangeArrowheads="1"/>
          </p:cNvSpPr>
          <p:nvPr/>
        </p:nvSpPr>
        <p:spPr bwMode="auto">
          <a:xfrm>
            <a:off x="4114800" y="6096000"/>
            <a:ext cx="838200" cy="304800"/>
          </a:xfrm>
          <a:prstGeom prst="leftArrow">
            <a:avLst>
              <a:gd name="adj1" fmla="val 50000"/>
              <a:gd name="adj2" fmla="val 6875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724791" y="412557"/>
            <a:ext cx="8229600" cy="70256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en-US" sz="3600">
                <a:cs typeface="ＭＳ Ｐゴシック" charset="-128"/>
              </a:rPr>
              <a:t>Conceptual debate on Future Earth</a:t>
            </a:r>
          </a:p>
        </p:txBody>
      </p:sp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373188"/>
            <a:ext cx="26543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CaixaDeTexto 4"/>
          <p:cNvSpPr txBox="1">
            <a:spLocks noChangeArrowheads="1"/>
          </p:cNvSpPr>
          <p:nvPr/>
        </p:nvSpPr>
        <p:spPr bwMode="auto">
          <a:xfrm>
            <a:off x="655638" y="5245100"/>
            <a:ext cx="3478212" cy="1200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400" dirty="0" err="1" smtClean="0">
                <a:solidFill>
                  <a:srgbClr val="00005E"/>
                </a:solidFill>
                <a:latin typeface="Calibri" charset="0"/>
              </a:rPr>
              <a:t>Malthusians</a:t>
            </a:r>
            <a:endParaRPr lang="pt-BR" altLang="en-US" sz="2400" dirty="0" smtClean="0">
              <a:solidFill>
                <a:srgbClr val="00005E"/>
              </a:solidFill>
              <a:latin typeface="Calibri" charset="0"/>
            </a:endParaRPr>
          </a:p>
          <a:p>
            <a:pPr algn="ctr" eaLnBrk="1" hangingPunct="1">
              <a:defRPr/>
            </a:pPr>
            <a:r>
              <a:rPr lang="pt-BR" altLang="en-US" sz="2400" i="1" dirty="0" smtClean="0">
                <a:solidFill>
                  <a:srgbClr val="00005E"/>
                </a:solidFill>
                <a:latin typeface="Calibri" charset="0"/>
              </a:rPr>
              <a:t>“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the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future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will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be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just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like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the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past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;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only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a bit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worse</a:t>
            </a:r>
            <a:r>
              <a:rPr lang="pt-BR" altLang="en-US" sz="2400" dirty="0" smtClean="0">
                <a:solidFill>
                  <a:srgbClr val="00005E"/>
                </a:solidFill>
                <a:latin typeface="Calibri" charset="0"/>
              </a:rPr>
              <a:t>”</a:t>
            </a: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373188"/>
            <a:ext cx="2701925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CaixaDeTexto 4"/>
          <p:cNvSpPr txBox="1">
            <a:spLocks noChangeArrowheads="1"/>
          </p:cNvSpPr>
          <p:nvPr/>
        </p:nvSpPr>
        <p:spPr bwMode="auto">
          <a:xfrm>
            <a:off x="4819650" y="5256213"/>
            <a:ext cx="3862388" cy="1200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400" smtClean="0">
                <a:solidFill>
                  <a:srgbClr val="00005E"/>
                </a:solidFill>
                <a:latin typeface="Calibri" charset="0"/>
              </a:rPr>
              <a:t>Schumpeterians</a:t>
            </a:r>
          </a:p>
          <a:p>
            <a:pPr algn="ctr" eaLnBrk="1" hangingPunct="1">
              <a:defRPr/>
            </a:pPr>
            <a:r>
              <a:rPr lang="pt-BR" altLang="en-US" sz="2400" i="1" smtClean="0">
                <a:solidFill>
                  <a:srgbClr val="00005E"/>
                </a:solidFill>
                <a:latin typeface="Calibri" charset="0"/>
              </a:rPr>
              <a:t> “</a:t>
            </a:r>
            <a:r>
              <a:rPr lang="pt-BR" altLang="ja-JP" sz="2400" i="1" smtClean="0">
                <a:solidFill>
                  <a:srgbClr val="00005E"/>
                </a:solidFill>
                <a:latin typeface="Calibri" charset="0"/>
              </a:rPr>
              <a:t>the future will not be like the past, for better or worse</a:t>
            </a:r>
            <a:r>
              <a:rPr lang="pt-BR" altLang="en-US" sz="2400" i="1" smtClean="0">
                <a:solidFill>
                  <a:srgbClr val="00005E"/>
                </a:solidFill>
                <a:latin typeface="Calibri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93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724791" y="412557"/>
            <a:ext cx="8229600" cy="70256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en-US" sz="3600">
                <a:cs typeface="ＭＳ Ｐゴシック" charset="-128"/>
              </a:rPr>
              <a:t>Conceptual debate on Future Earth</a:t>
            </a:r>
          </a:p>
        </p:txBody>
      </p:sp>
      <p:sp>
        <p:nvSpPr>
          <p:cNvPr id="41987" name="CaixaDeTexto 4"/>
          <p:cNvSpPr txBox="1">
            <a:spLocks noChangeArrowheads="1"/>
          </p:cNvSpPr>
          <p:nvPr/>
        </p:nvSpPr>
        <p:spPr bwMode="auto">
          <a:xfrm>
            <a:off x="568712" y="5200495"/>
            <a:ext cx="389177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400" dirty="0" smtClean="0">
                <a:solidFill>
                  <a:srgbClr val="00005E"/>
                </a:solidFill>
                <a:latin typeface="Calibri" charset="0"/>
              </a:rPr>
              <a:t>Popper: </a:t>
            </a:r>
            <a:r>
              <a:rPr lang="pt-BR" altLang="en-US" sz="2400" dirty="0" err="1" smtClean="0">
                <a:solidFill>
                  <a:srgbClr val="00005E"/>
                </a:solidFill>
                <a:latin typeface="Calibri" charset="0"/>
              </a:rPr>
              <a:t>Objective</a:t>
            </a:r>
            <a:r>
              <a:rPr lang="pt-BR" altLang="en-US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en-US" sz="2400" dirty="0" err="1" smtClean="0">
                <a:solidFill>
                  <a:srgbClr val="00005E"/>
                </a:solidFill>
                <a:latin typeface="Calibri" charset="0"/>
              </a:rPr>
              <a:t>Knowledge</a:t>
            </a:r>
            <a:endParaRPr lang="pt-BR" altLang="en-US" sz="2400" dirty="0" smtClean="0">
              <a:solidFill>
                <a:srgbClr val="00005E"/>
              </a:solidFill>
              <a:latin typeface="Calibri" charset="0"/>
            </a:endParaRPr>
          </a:p>
          <a:p>
            <a:pPr algn="ctr" eaLnBrk="1" hangingPunct="1">
              <a:defRPr/>
            </a:pPr>
            <a:r>
              <a:rPr lang="pt-BR" altLang="en-US" sz="2400" i="1" dirty="0" smtClean="0">
                <a:solidFill>
                  <a:srgbClr val="00005E"/>
                </a:solidFill>
                <a:latin typeface="Calibri" charset="0"/>
              </a:rPr>
              <a:t>“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Science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progresses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by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conjectures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and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refutations</a:t>
            </a:r>
            <a:r>
              <a:rPr lang="pt-BR" altLang="en-US" sz="2400" dirty="0" smtClean="0">
                <a:solidFill>
                  <a:srgbClr val="00005E"/>
                </a:solidFill>
                <a:latin typeface="Calibri" charset="0"/>
              </a:rPr>
              <a:t>”</a:t>
            </a:r>
          </a:p>
        </p:txBody>
      </p:sp>
      <p:sp>
        <p:nvSpPr>
          <p:cNvPr id="41989" name="CaixaDeTexto 4"/>
          <p:cNvSpPr txBox="1">
            <a:spLocks noChangeArrowheads="1"/>
          </p:cNvSpPr>
          <p:nvPr/>
        </p:nvSpPr>
        <p:spPr bwMode="auto">
          <a:xfrm>
            <a:off x="4752741" y="5167002"/>
            <a:ext cx="4223989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742950" indent="-28575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defTabSz="4572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400" dirty="0" err="1" smtClean="0">
                <a:solidFill>
                  <a:srgbClr val="00005E"/>
                </a:solidFill>
                <a:latin typeface="Calibri" charset="0"/>
              </a:rPr>
              <a:t>Rawls</a:t>
            </a:r>
            <a:r>
              <a:rPr lang="pt-BR" altLang="en-US" sz="2400" dirty="0" smtClean="0">
                <a:solidFill>
                  <a:srgbClr val="00005E"/>
                </a:solidFill>
                <a:latin typeface="Calibri" charset="0"/>
              </a:rPr>
              <a:t>: </a:t>
            </a:r>
            <a:r>
              <a:rPr lang="pt-BR" altLang="en-US" sz="2400" dirty="0" err="1" smtClean="0">
                <a:solidFill>
                  <a:srgbClr val="00005E"/>
                </a:solidFill>
                <a:latin typeface="Calibri" charset="0"/>
              </a:rPr>
              <a:t>Public</a:t>
            </a:r>
            <a:r>
              <a:rPr lang="pt-BR" altLang="en-US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en-US" sz="2400" dirty="0" err="1" smtClean="0">
                <a:solidFill>
                  <a:srgbClr val="00005E"/>
                </a:solidFill>
                <a:latin typeface="Calibri" charset="0"/>
              </a:rPr>
              <a:t>Reason</a:t>
            </a:r>
            <a:endParaRPr lang="pt-BR" altLang="en-US" sz="2400" dirty="0" smtClean="0">
              <a:solidFill>
                <a:srgbClr val="00005E"/>
              </a:solidFill>
              <a:latin typeface="Calibri" charset="0"/>
            </a:endParaRPr>
          </a:p>
          <a:p>
            <a:pPr algn="ctr" eaLnBrk="1" hangingPunct="1">
              <a:defRPr/>
            </a:pPr>
            <a:r>
              <a:rPr lang="pt-BR" altLang="en-US" sz="2400" i="1" dirty="0" smtClean="0">
                <a:solidFill>
                  <a:srgbClr val="00005E"/>
                </a:solidFill>
                <a:latin typeface="Calibri" charset="0"/>
              </a:rPr>
              <a:t> “</a:t>
            </a:r>
            <a:r>
              <a:rPr lang="pt-BR" altLang="ja-JP" sz="2400" i="1" dirty="0" err="1">
                <a:solidFill>
                  <a:srgbClr val="00005E"/>
                </a:solidFill>
                <a:latin typeface="Calibri" charset="0"/>
              </a:rPr>
              <a:t>all</a:t>
            </a:r>
            <a:r>
              <a:rPr lang="pt-BR" altLang="ja-JP" sz="2400" i="1" dirty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>
                <a:solidFill>
                  <a:srgbClr val="00005E"/>
                </a:solidFill>
                <a:latin typeface="Calibri" charset="0"/>
              </a:rPr>
              <a:t>citizens</a:t>
            </a:r>
            <a:r>
              <a:rPr lang="pt-BR" altLang="ja-JP" sz="2400" i="1" dirty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should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be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able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to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examine </a:t>
            </a:r>
            <a:r>
              <a:rPr lang="pt-BR" altLang="ja-JP" sz="2400" i="1" dirty="0" err="1" smtClean="0">
                <a:solidFill>
                  <a:srgbClr val="00005E"/>
                </a:solidFill>
                <a:latin typeface="Calibri" charset="0"/>
              </a:rPr>
              <a:t>whether</a:t>
            </a:r>
            <a:r>
              <a:rPr lang="pt-BR" altLang="ja-JP" sz="2400" i="1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>
                <a:solidFill>
                  <a:srgbClr val="00005E"/>
                </a:solidFill>
                <a:latin typeface="Calibri" charset="0"/>
              </a:rPr>
              <a:t>their</a:t>
            </a:r>
            <a:r>
              <a:rPr lang="pt-BR" altLang="ja-JP" sz="2400" i="1" dirty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>
                <a:solidFill>
                  <a:srgbClr val="00005E"/>
                </a:solidFill>
                <a:latin typeface="Calibri" charset="0"/>
              </a:rPr>
              <a:t>political</a:t>
            </a:r>
            <a:r>
              <a:rPr lang="pt-BR" altLang="ja-JP" sz="2400" i="1" dirty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altLang="ja-JP" sz="2400" i="1" dirty="0" err="1">
                <a:solidFill>
                  <a:srgbClr val="00005E"/>
                </a:solidFill>
                <a:latin typeface="Calibri" charset="0"/>
              </a:rPr>
              <a:t>and</a:t>
            </a:r>
            <a:r>
              <a:rPr lang="pt-BR" altLang="ja-JP" sz="2400" i="1" dirty="0">
                <a:solidFill>
                  <a:srgbClr val="00005E"/>
                </a:solidFill>
                <a:latin typeface="Calibri" charset="0"/>
              </a:rPr>
              <a:t> social </a:t>
            </a:r>
            <a:r>
              <a:rPr lang="pt-BR" altLang="ja-JP" sz="2400" i="1" dirty="0" err="1">
                <a:solidFill>
                  <a:srgbClr val="00005E"/>
                </a:solidFill>
                <a:latin typeface="Calibri" charset="0"/>
              </a:rPr>
              <a:t>institutions</a:t>
            </a:r>
            <a:r>
              <a:rPr lang="pt-BR" altLang="ja-JP" sz="2400" i="1" dirty="0">
                <a:solidFill>
                  <a:srgbClr val="00005E"/>
                </a:solidFill>
                <a:latin typeface="Calibri" charset="0"/>
              </a:rPr>
              <a:t> are </a:t>
            </a:r>
            <a:r>
              <a:rPr lang="pt-BR" altLang="ja-JP" sz="2400" i="1" dirty="0" err="1">
                <a:solidFill>
                  <a:srgbClr val="00005E"/>
                </a:solidFill>
                <a:latin typeface="Calibri" charset="0"/>
              </a:rPr>
              <a:t>just</a:t>
            </a:r>
            <a:r>
              <a:rPr lang="pt-BR" altLang="en-US" sz="2400" i="1" dirty="0" smtClean="0">
                <a:solidFill>
                  <a:srgbClr val="00005E"/>
                </a:solidFill>
                <a:latin typeface="Calibri" charset="0"/>
              </a:rPr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48" y="1324209"/>
            <a:ext cx="3075054" cy="3716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386" y="1374387"/>
            <a:ext cx="3395936" cy="34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6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 err="1">
                <a:latin typeface="Calibri" charset="0"/>
                <a:ea typeface="ＭＳ Ｐゴシック" charset="-128"/>
                <a:cs typeface="ＭＳ Ｐゴシック" charset="-128"/>
              </a:rPr>
              <a:t>Clocks</a:t>
            </a:r>
            <a:r>
              <a:rPr lang="pt-BR" altLang="en-US" dirty="0">
                <a:latin typeface="Calibri" charset="0"/>
                <a:ea typeface="ＭＳ Ｐゴシック" charset="-128"/>
                <a:cs typeface="ＭＳ Ｐゴシック" charset="-128"/>
              </a:rPr>
              <a:t>, </a:t>
            </a:r>
            <a:r>
              <a:rPr lang="pt-BR" altLang="en-US" dirty="0" err="1">
                <a:latin typeface="Calibri" charset="0"/>
                <a:ea typeface="ＭＳ Ｐゴシック" charset="-128"/>
                <a:cs typeface="ＭＳ Ｐゴシック" charset="-128"/>
              </a:rPr>
              <a:t>clouds</a:t>
            </a:r>
            <a:r>
              <a:rPr lang="pt-BR" altLang="en-US" dirty="0"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dirty="0" err="1">
                <a:latin typeface="Calibri" charset="0"/>
                <a:ea typeface="ＭＳ Ｐゴシック" charset="-128"/>
                <a:cs typeface="ＭＳ Ｐゴシック" charset="-128"/>
              </a:rPr>
              <a:t>or</a:t>
            </a:r>
            <a:r>
              <a:rPr lang="pt-BR" altLang="en-US" dirty="0"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dirty="0" err="1">
                <a:latin typeface="Calibri" charset="0"/>
                <a:ea typeface="ＭＳ Ｐゴシック" charset="-128"/>
                <a:cs typeface="ＭＳ Ｐゴシック" charset="-128"/>
              </a:rPr>
              <a:t>ants</a:t>
            </a:r>
            <a:r>
              <a:rPr lang="pt-BR" altLang="en-US" dirty="0">
                <a:latin typeface="Calibri" charset="0"/>
                <a:ea typeface="ＭＳ Ｐゴシック" charset="-128"/>
                <a:cs typeface="ＭＳ Ｐゴシック" charset="-128"/>
              </a:rPr>
              <a:t>?</a:t>
            </a:r>
          </a:p>
        </p:txBody>
      </p:sp>
      <p:pic>
        <p:nvPicPr>
          <p:cNvPr id="181250" name="Imagem 4" descr="catarina_mod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02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Imagem 5" descr="San_tribes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2506662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44900"/>
            <a:ext cx="3995737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Imagem 5" descr="clock_pragu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49725"/>
            <a:ext cx="41767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1188" y="6396038"/>
            <a:ext cx="4172685" cy="461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"/>
                <a:cs typeface=""/>
              </a:rPr>
              <a:t>Clocks: deterministic equations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03800" y="0"/>
            <a:ext cx="4140200" cy="461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"/>
                <a:cs typeface=""/>
              </a:rPr>
              <a:t>Clouds: statistical distributions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148263" y="6396038"/>
            <a:ext cx="3995737" cy="461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"/>
                <a:cs typeface=""/>
              </a:rPr>
              <a:t>Ants: emerging </a:t>
            </a:r>
            <a:r>
              <a:rPr lang="en-US" sz="2400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ea typeface=""/>
                <a:cs typeface=""/>
              </a:rPr>
              <a:t>behaviour</a:t>
            </a:r>
            <a:endParaRPr lang="en-US" sz="2400" dirty="0">
              <a:solidFill>
                <a:srgbClr val="00007D">
                  <a:lumMod val="75000"/>
                </a:srgbClr>
              </a:solidFill>
              <a:latin typeface="Calibri" pitchFamily="34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717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284" y="0"/>
            <a:ext cx="9031716" cy="5334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Calibri" charset="0"/>
                <a:cs typeface="DejaVu Sans" charset="0"/>
              </a:rPr>
              <a:t>Ways to do </a:t>
            </a:r>
            <a:r>
              <a:rPr lang="en-US" dirty="0" smtClean="0">
                <a:latin typeface="Calibri" charset="0"/>
                <a:ea typeface="ＭＳ Ｐゴシック" charset="0"/>
                <a:cs typeface="DejaVu Sans" charset="0"/>
              </a:rPr>
              <a:t>Science</a:t>
            </a:r>
            <a:endParaRPr lang="en-US" dirty="0">
              <a:latin typeface="Calibri" charset="0"/>
              <a:ea typeface="ＭＳ Ｐゴシック" charset="0"/>
              <a:cs typeface="DejaVu Sans" charset="0"/>
            </a:endParaRP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1219200"/>
            <a:ext cx="2732049" cy="178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3421565" y="2962508"/>
            <a:ext cx="1592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rPr>
              <a:t>Informatics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93" y="3927679"/>
            <a:ext cx="2581507" cy="200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914076" y="6396335"/>
            <a:ext cx="46584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rPr>
              <a:t>Experiments (reproducible practice)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57200" y="546100"/>
            <a:ext cx="28005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rPr>
              <a:t>Theories and laws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19201"/>
            <a:ext cx="1567275" cy="1600200"/>
          </a:xfrm>
          <a:prstGeom prst="rect">
            <a:avLst/>
          </a:prstGeom>
          <a:ln>
            <a:solidFill>
              <a:srgbClr val="0D0D0D"/>
            </a:solidFill>
          </a:ln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40834" y="2893742"/>
            <a:ext cx="1823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rPr>
              <a:t>Mathematics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546" y="893956"/>
            <a:ext cx="2209800" cy="2051957"/>
          </a:xfrm>
          <a:prstGeom prst="rect">
            <a:avLst/>
          </a:prstGeom>
        </p:spPr>
      </p:pic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6785517" y="2949498"/>
            <a:ext cx="1553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rPr>
              <a:t>Cosmology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44" y="3642731"/>
            <a:ext cx="2700055" cy="17656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3540512" y="5387898"/>
            <a:ext cx="17347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rPr>
              <a:t>Geosciences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36381"/>
            <a:ext cx="1384850" cy="192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566854" y="5852532"/>
            <a:ext cx="1559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rPr>
              <a:t>Psychology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858000" y="5943600"/>
            <a:ext cx="1624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rPr>
              <a:t>Biosciences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381000" y="6419385"/>
            <a:ext cx="8382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392151" y="650487"/>
            <a:ext cx="0" cy="57912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193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77800" y="1079500"/>
            <a:ext cx="8775700" cy="5156200"/>
          </a:xfrm>
          <a:prstGeom prst="rect">
            <a:avLst/>
          </a:prstGeom>
          <a:solidFill>
            <a:srgbClr val="E8E8F1">
              <a:alpha val="72157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762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ea typeface="ＭＳ Ｐゴシック" charset="-128"/>
              </a:rPr>
              <a:t>The known unknowns (limits of our knowledge)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6831013" y="6203950"/>
            <a:ext cx="2312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source: John Barrow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(after David Ruelle)</a:t>
            </a:r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1003300" y="1504950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H="1">
            <a:off x="1003300" y="561975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1644650" y="5716588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Experimental and modelling complexity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 flipV="1">
            <a:off x="349250" y="1108075"/>
            <a:ext cx="554038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b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Uncertainty on theory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4813300" y="4708525"/>
            <a:ext cx="17957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Meteorology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1860550" y="4348163"/>
            <a:ext cx="13944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Chemical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Reactions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1460500" y="2901950"/>
            <a:ext cx="11191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Particle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Physics</a:t>
            </a:r>
          </a:p>
        </p:txBody>
      </p:sp>
      <p:sp>
        <p:nvSpPr>
          <p:cNvPr id="22538" name="Text Box 13"/>
          <p:cNvSpPr txBox="1">
            <a:spLocks noChangeArrowheads="1"/>
          </p:cNvSpPr>
          <p:nvPr/>
        </p:nvSpPr>
        <p:spPr bwMode="auto">
          <a:xfrm>
            <a:off x="1155700" y="1911350"/>
            <a:ext cx="14386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Quantum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Gravity</a:t>
            </a:r>
          </a:p>
        </p:txBody>
      </p:sp>
      <p:sp>
        <p:nvSpPr>
          <p:cNvPr id="22539" name="Text Box 14"/>
          <p:cNvSpPr txBox="1">
            <a:spLocks noChangeArrowheads="1"/>
          </p:cNvSpPr>
          <p:nvPr/>
        </p:nvSpPr>
        <p:spPr bwMode="auto">
          <a:xfrm>
            <a:off x="3517900" y="3054350"/>
            <a:ext cx="11944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Living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Systems</a:t>
            </a:r>
          </a:p>
        </p:txBody>
      </p:sp>
      <p:sp>
        <p:nvSpPr>
          <p:cNvPr id="22540" name="Text Box 15"/>
          <p:cNvSpPr txBox="1">
            <a:spLocks noChangeArrowheads="1"/>
          </p:cNvSpPr>
          <p:nvPr/>
        </p:nvSpPr>
        <p:spPr bwMode="auto">
          <a:xfrm>
            <a:off x="5727700" y="3587750"/>
            <a:ext cx="11151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Global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Change</a:t>
            </a:r>
          </a:p>
        </p:txBody>
      </p:sp>
      <p:sp>
        <p:nvSpPr>
          <p:cNvPr id="22541" name="Text Box 16"/>
          <p:cNvSpPr txBox="1">
            <a:spLocks noChangeArrowheads="1"/>
          </p:cNvSpPr>
          <p:nvPr/>
        </p:nvSpPr>
        <p:spPr bwMode="auto">
          <a:xfrm>
            <a:off x="4597400" y="1827213"/>
            <a:ext cx="27206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Social and Economic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Systems</a:t>
            </a:r>
          </a:p>
        </p:txBody>
      </p:sp>
      <p:sp>
        <p:nvSpPr>
          <p:cNvPr id="22542" name="Freeform 17"/>
          <p:cNvSpPr>
            <a:spLocks/>
          </p:cNvSpPr>
          <p:nvPr/>
        </p:nvSpPr>
        <p:spPr bwMode="auto">
          <a:xfrm>
            <a:off x="1552575" y="1368425"/>
            <a:ext cx="6119813" cy="3168650"/>
          </a:xfrm>
          <a:custGeom>
            <a:avLst/>
            <a:gdLst>
              <a:gd name="T0" fmla="*/ 0 w 3855"/>
              <a:gd name="T1" fmla="*/ 0 h 1996"/>
              <a:gd name="T2" fmla="*/ 2147483646 w 3855"/>
              <a:gd name="T3" fmla="*/ 2147483646 h 1996"/>
              <a:gd name="T4" fmla="*/ 2147483646 w 3855"/>
              <a:gd name="T5" fmla="*/ 2147483646 h 1996"/>
              <a:gd name="T6" fmla="*/ 2147483646 w 3855"/>
              <a:gd name="T7" fmla="*/ 2147483646 h 1996"/>
              <a:gd name="T8" fmla="*/ 2147483646 w 3855"/>
              <a:gd name="T9" fmla="*/ 2147483646 h 1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55"/>
              <a:gd name="T16" fmla="*/ 0 h 1996"/>
              <a:gd name="T17" fmla="*/ 3855 w 3855"/>
              <a:gd name="T18" fmla="*/ 1996 h 1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55" h="1996">
                <a:moveTo>
                  <a:pt x="0" y="0"/>
                </a:moveTo>
                <a:cubicBezTo>
                  <a:pt x="33" y="272"/>
                  <a:pt x="67" y="544"/>
                  <a:pt x="226" y="771"/>
                </a:cubicBezTo>
                <a:cubicBezTo>
                  <a:pt x="385" y="998"/>
                  <a:pt x="589" y="1180"/>
                  <a:pt x="952" y="1361"/>
                </a:cubicBezTo>
                <a:cubicBezTo>
                  <a:pt x="1315" y="1542"/>
                  <a:pt x="1920" y="1754"/>
                  <a:pt x="2404" y="1860"/>
                </a:cubicBezTo>
                <a:cubicBezTo>
                  <a:pt x="2888" y="1966"/>
                  <a:pt x="3371" y="1981"/>
                  <a:pt x="3855" y="1996"/>
                </a:cubicBezTo>
              </a:path>
            </a:pathLst>
          </a:custGeom>
          <a:noFill/>
          <a:ln w="38100">
            <a:solidFill>
              <a:srgbClr val="CC33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6324062" y="5072063"/>
            <a:ext cx="2629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8343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908050"/>
            <a:ext cx="9144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 b="1" dirty="0" smtClean="0">
                <a:ea typeface="ＭＳ Ｐゴシック" charset="-128"/>
              </a:rPr>
              <a:t>How big is the gap between science and policy?</a:t>
            </a:r>
            <a:endParaRPr lang="en-US" altLang="en-US" sz="3400" b="1" dirty="0">
              <a:ea typeface="ＭＳ Ｐゴシック" charset="-128"/>
            </a:endParaRP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89363"/>
            <a:ext cx="6019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41888"/>
            <a:ext cx="18335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0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5"/>
          <p:cNvSpPr txBox="1">
            <a:spLocks noChangeArrowheads="1"/>
          </p:cNvSpPr>
          <p:nvPr/>
        </p:nvSpPr>
        <p:spPr bwMode="auto">
          <a:xfrm>
            <a:off x="2565400" y="3505200"/>
            <a:ext cx="1857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99"/>
                </a:solidFill>
                <a:latin typeface="Verdana" charset="0"/>
                <a:ea typeface="Geneva" charset="0"/>
                <a:cs typeface="Geneva" charset="0"/>
              </a:rPr>
              <a:t>~230 scenes Landsat/year</a:t>
            </a:r>
            <a:endParaRPr lang="pt-BR" sz="1000" b="1">
              <a:solidFill>
                <a:srgbClr val="FFFF99"/>
              </a:solidFill>
              <a:latin typeface="Verdana" charset="0"/>
              <a:ea typeface="Geneva" charset="0"/>
              <a:cs typeface="Geneva" charset="0"/>
            </a:endParaRPr>
          </a:p>
        </p:txBody>
      </p:sp>
      <p:pic>
        <p:nvPicPr>
          <p:cNvPr id="28674" name="Picture 2" descr="terraAmaz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770063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prodes_acum_9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r="-414"/>
          <a:stretch>
            <a:fillRect/>
          </a:stretch>
        </p:blipFill>
        <p:spPr bwMode="auto">
          <a:xfrm>
            <a:off x="3977268" y="1441451"/>
            <a:ext cx="516673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1131888" y="5711825"/>
            <a:ext cx="7145337" cy="9921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>
                <a:solidFill>
                  <a:srgbClr val="002060"/>
                </a:solidFill>
                <a:latin typeface="Calibri" charset="0"/>
              </a:rPr>
              <a:t>Yearly detailed estimates of clear-cut areas </a:t>
            </a:r>
          </a:p>
          <a:p>
            <a:pPr algn="ctr"/>
            <a:r>
              <a:rPr lang="pt-BR" sz="2800" b="1">
                <a:solidFill>
                  <a:srgbClr val="002060"/>
                </a:solidFill>
                <a:latin typeface="Calibri" charset="0"/>
              </a:rPr>
              <a:t>LANDSAT-class data (wall-to-wall)</a:t>
            </a:r>
            <a:endParaRPr lang="en-US" sz="2800" b="1">
              <a:solidFill>
                <a:srgbClr val="002060"/>
              </a:solidFill>
              <a:latin typeface="Calibri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990600" y="1782763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pt-BR" sz="3000" b="1" kern="0" dirty="0">
              <a:solidFill>
                <a:srgbClr val="0033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678" name="Título 9"/>
          <p:cNvSpPr>
            <a:spLocks noGrp="1"/>
          </p:cNvSpPr>
          <p:nvPr>
            <p:ph type="title"/>
          </p:nvPr>
        </p:nvSpPr>
        <p:spPr>
          <a:xfrm>
            <a:off x="627063" y="379413"/>
            <a:ext cx="8516937" cy="950912"/>
          </a:xfrm>
        </p:spPr>
        <p:txBody>
          <a:bodyPr/>
          <a:lstStyle/>
          <a:p>
            <a:pPr eaLnBrk="1" hangingPunct="1"/>
            <a:r>
              <a:rPr lang="pt-BR">
                <a:latin typeface="Calibri" charset="0"/>
              </a:rPr>
              <a:t>INPE: Clear-cut deforestation mapping of Amazonia since 1988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7200900" y="142875"/>
            <a:ext cx="1790700" cy="307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00032">
                <a:alpha val="50000"/>
              </a:srgbClr>
            </a:outerShdw>
          </a:effectLst>
        </p:spPr>
        <p:txBody>
          <a:bodyPr lIns="91412" tIns="45705" rIns="91412" bIns="45705" anchor="ctr">
            <a:spAutoFit/>
          </a:bodyPr>
          <a:lstStyle/>
          <a:p>
            <a:pPr algn="ctr" eaLnBrk="0" hangingPunct="0">
              <a:defRPr/>
            </a:pPr>
            <a:endParaRPr lang="pt-BR" b="1">
              <a:ea typeface="+mn-ea"/>
              <a:cs typeface="+mn-cs"/>
            </a:endParaRP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701675" y="411163"/>
            <a:ext cx="8153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How does Science influence policy? </a:t>
            </a:r>
            <a:endParaRPr lang="en-US" dirty="0">
              <a:ea typeface="+mj-e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55650" y="5661025"/>
            <a:ext cx="8208963" cy="1081088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Deforestation in Brazilian Amazonia (1988-2011)</a:t>
            </a:r>
          </a:p>
          <a:p>
            <a:pPr algn="ctr">
              <a:defRPr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dropped from 27,000 km</a:t>
            </a:r>
            <a:r>
              <a:rPr lang="en-GB" sz="3000" baseline="30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to 6,200 km</a:t>
            </a:r>
            <a:r>
              <a:rPr lang="en-GB" sz="3000" baseline="30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</a:p>
          <a:p>
            <a:pPr algn="ctr">
              <a:defRPr/>
            </a:pPr>
            <a:endParaRPr lang="en-GB" sz="3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1363663"/>
            <a:ext cx="8174037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339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635" y="2549128"/>
            <a:ext cx="8907365" cy="4031873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One who knows and knows that he knows... His horse of wisdom will reach the skies.</a:t>
            </a:r>
          </a:p>
          <a:p>
            <a:pPr defTabSz="457200" fontAlgn="auto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One who knows, but doesn't know that he knows... He is fast asleep, so you should wake him up!</a:t>
            </a:r>
          </a:p>
          <a:p>
            <a:pPr defTabSz="457200" fontAlgn="auto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One who doesn't know, but knows that he doesn't know... His limping mule will eventually get him home.</a:t>
            </a:r>
          </a:p>
          <a:p>
            <a:pPr defTabSz="457200" fontAlgn="auto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One who doesn't know and doesn't know that he doesn't know... He will be eternally lost in his hopeless oblivion</a:t>
            </a:r>
            <a:r>
              <a:rPr lang="en-US" sz="2400" dirty="0" smtClean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!</a:t>
            </a:r>
          </a:p>
          <a:p>
            <a:pPr defTabSz="457200" fontAlgn="auto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(</a:t>
            </a:r>
            <a:r>
              <a:rPr lang="en-US" sz="2400" dirty="0" err="1" smtClean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Ybn</a:t>
            </a:r>
            <a:r>
              <a:rPr lang="en-US" sz="2400" dirty="0" smtClean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 </a:t>
            </a:r>
            <a:r>
              <a:rPr lang="en-US" sz="2400" dirty="0" err="1" smtClean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Yamin</a:t>
            </a:r>
            <a:r>
              <a:rPr lang="en-US" sz="2400" dirty="0" smtClean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, Persia, 14</a:t>
            </a:r>
            <a:r>
              <a:rPr lang="en-US" sz="2400" baseline="30000" dirty="0" smtClean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th</a:t>
            </a:r>
            <a:r>
              <a:rPr lang="en-US" sz="2400" dirty="0" smtClean="0">
                <a:solidFill>
                  <a:srgbClr val="00007D">
                    <a:lumMod val="75000"/>
                  </a:srgbClr>
                </a:solidFill>
                <a:latin typeface="Georgia"/>
                <a:ea typeface=""/>
                <a:cs typeface="Georgia"/>
              </a:rPr>
              <a:t> Century)</a:t>
            </a:r>
            <a:endParaRPr lang="en-US" sz="2400" dirty="0">
              <a:solidFill>
                <a:srgbClr val="00007D">
                  <a:lumMod val="75000"/>
                </a:srgbClr>
              </a:solidFill>
              <a:latin typeface="Georgia"/>
              <a:ea typeface="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453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m 8" descr="amazonia_desmatamento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85850"/>
            <a:ext cx="84201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987550"/>
            <a:ext cx="7181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latin typeface="Calibri" charset="0"/>
              </a:rPr>
              <a:t>Public</a:t>
            </a:r>
            <a:r>
              <a:rPr lang="pt-BR" dirty="0">
                <a:latin typeface="Calibri" charset="0"/>
              </a:rPr>
              <a:t> </a:t>
            </a:r>
            <a:r>
              <a:rPr lang="pt-BR" dirty="0" err="1">
                <a:latin typeface="Calibri" charset="0"/>
              </a:rPr>
              <a:t>opinion</a:t>
            </a:r>
            <a:r>
              <a:rPr lang="pt-BR" dirty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was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strong</a:t>
            </a:r>
            <a:r>
              <a:rPr lang="pt-BR" dirty="0" smtClean="0">
                <a:latin typeface="Calibri" charset="0"/>
              </a:rPr>
              <a:t> force</a:t>
            </a:r>
            <a:endParaRPr lang="pt-BR" dirty="0">
              <a:latin typeface="Calibri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243013"/>
            <a:ext cx="20447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3387725"/>
            <a:ext cx="58388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914650"/>
            <a:ext cx="135096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688975" y="5237163"/>
            <a:ext cx="8455025" cy="992187"/>
          </a:xfrm>
          <a:prstGeom prst="rect">
            <a:avLst/>
          </a:prstGeom>
          <a:solidFill>
            <a:srgbClr val="DDDDDD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200" b="1">
                <a:solidFill>
                  <a:srgbClr val="002060"/>
                </a:solidFill>
                <a:latin typeface="Calibri" charset="0"/>
              </a:rPr>
              <a:t>What is the proper scientific reaction?</a:t>
            </a:r>
          </a:p>
        </p:txBody>
      </p:sp>
    </p:spTree>
    <p:extLst>
      <p:ext uri="{BB962C8B-B14F-4D97-AF65-F5344CB8AC3E}">
        <p14:creationId xmlns:p14="http://schemas.microsoft.com/office/powerpoint/2010/main" val="5082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063" y="1157288"/>
            <a:ext cx="50101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</p:pic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0450" y="5295900"/>
            <a:ext cx="68135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</p:pic>
      <p:pic>
        <p:nvPicPr>
          <p:cNvPr id="3184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1982788"/>
            <a:ext cx="180181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tx1"/>
            </a:outerShdw>
          </a:effectLst>
        </p:spPr>
      </p:pic>
      <p:sp>
        <p:nvSpPr>
          <p:cNvPr id="115717" name="Título 4"/>
          <p:cNvSpPr>
            <a:spLocks noGrp="1"/>
          </p:cNvSpPr>
          <p:nvPr>
            <p:ph type="title"/>
          </p:nvPr>
        </p:nvSpPr>
        <p:spPr>
          <a:xfrm>
            <a:off x="685800" y="381000"/>
            <a:ext cx="8458200" cy="762000"/>
          </a:xfrm>
        </p:spPr>
        <p:txBody>
          <a:bodyPr/>
          <a:lstStyle/>
          <a:p>
            <a:r>
              <a:rPr lang="pt-BR" altLang="en-US">
                <a:latin typeface="Calibri" charset="0"/>
              </a:rPr>
              <a:t>Society is watching! </a:t>
            </a:r>
          </a:p>
        </p:txBody>
      </p:sp>
      <p:sp>
        <p:nvSpPr>
          <p:cNvPr id="6" name="Retângulo 6"/>
          <p:cNvSpPr/>
          <p:nvPr/>
        </p:nvSpPr>
        <p:spPr>
          <a:xfrm>
            <a:off x="5667375" y="2843213"/>
            <a:ext cx="3476625" cy="830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+mn-cs"/>
              </a:rPr>
              <a:t>500.000 registrations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+mn-cs"/>
              </a:rPr>
              <a:t>46 million protests</a:t>
            </a:r>
            <a:endParaRPr lang="pt-BR" sz="24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79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 charset="0"/>
              </a:rPr>
              <a:t>Public reason x objective knowledge</a:t>
            </a:r>
            <a:endParaRPr lang="en-GB" dirty="0">
              <a:latin typeface="Calibri" charset="0"/>
            </a:endParaRPr>
          </a:p>
        </p:txBody>
      </p:sp>
      <p:pic>
        <p:nvPicPr>
          <p:cNvPr id="747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5219700"/>
            <a:ext cx="5753100" cy="151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77124"/>
            <a:ext cx="4489449" cy="38498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6"/>
          <p:cNvSpPr/>
          <p:nvPr/>
        </p:nvSpPr>
        <p:spPr>
          <a:xfrm>
            <a:off x="5083175" y="2462213"/>
            <a:ext cx="406082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Public questioning on INPE’s data </a:t>
            </a:r>
            <a:r>
              <a:rPr lang="en-US" sz="240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on deforestation</a:t>
            </a:r>
            <a:endParaRPr lang="pt-BR" sz="24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3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3450"/>
            <a:ext cx="390683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465263"/>
            <a:ext cx="6035675" cy="3821112"/>
          </a:xfrm>
          <a:prstGeom prst="rect">
            <a:avLst/>
          </a:prstGeom>
          <a:noFill/>
          <a:ln>
            <a:noFill/>
          </a:ln>
          <a:effectLst>
            <a:outerShdw dist="50800" dir="5400000" algn="ctr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98700"/>
            <a:ext cx="12477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993775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err="1" smtClean="0">
                <a:ea typeface="+mj-ea"/>
              </a:rPr>
              <a:t>Public</a:t>
            </a:r>
            <a:r>
              <a:rPr lang="pt-BR" dirty="0" smtClean="0">
                <a:ea typeface="+mj-ea"/>
              </a:rPr>
              <a:t> </a:t>
            </a:r>
            <a:r>
              <a:rPr lang="pt-BR" dirty="0" err="1" smtClean="0">
                <a:ea typeface="+mj-ea"/>
              </a:rPr>
              <a:t>opinion</a:t>
            </a:r>
            <a:r>
              <a:rPr lang="pt-BR" dirty="0" smtClean="0">
                <a:ea typeface="+mj-ea"/>
              </a:rPr>
              <a:t> – </a:t>
            </a:r>
            <a:r>
              <a:rPr lang="pt-BR" dirty="0" err="1" smtClean="0">
                <a:ea typeface="+mj-ea"/>
              </a:rPr>
              <a:t>based</a:t>
            </a:r>
            <a:r>
              <a:rPr lang="pt-BR" dirty="0" smtClean="0">
                <a:ea typeface="+mj-ea"/>
              </a:rPr>
              <a:t> </a:t>
            </a:r>
            <a:r>
              <a:rPr lang="pt-BR" dirty="0" err="1" smtClean="0">
                <a:ea typeface="+mj-ea"/>
              </a:rPr>
              <a:t>on</a:t>
            </a:r>
            <a:r>
              <a:rPr lang="pt-BR" dirty="0" smtClean="0">
                <a:ea typeface="+mj-ea"/>
              </a:rPr>
              <a:t> open data – forces </a:t>
            </a:r>
            <a:r>
              <a:rPr lang="pt-BR" dirty="0" err="1" smtClean="0">
                <a:ea typeface="+mj-ea"/>
              </a:rPr>
              <a:t>government</a:t>
            </a:r>
            <a:r>
              <a:rPr lang="pt-BR" dirty="0" smtClean="0">
                <a:ea typeface="+mj-ea"/>
              </a:rPr>
              <a:t> </a:t>
            </a:r>
            <a:r>
              <a:rPr lang="pt-BR" dirty="0" err="1" smtClean="0">
                <a:ea typeface="+mj-ea"/>
              </a:rPr>
              <a:t>to</a:t>
            </a:r>
            <a:r>
              <a:rPr lang="pt-BR" dirty="0" smtClean="0">
                <a:ea typeface="+mj-ea"/>
              </a:rPr>
              <a:t> </a:t>
            </a:r>
            <a:r>
              <a:rPr lang="pt-BR" dirty="0" err="1" smtClean="0">
                <a:ea typeface="+mj-ea"/>
              </a:rPr>
              <a:t>act</a:t>
            </a:r>
            <a:r>
              <a:rPr lang="pt-BR" dirty="0" smtClean="0">
                <a:ea typeface="+mj-ea"/>
              </a:rPr>
              <a:t> </a:t>
            </a:r>
            <a:endParaRPr lang="pt-BR" dirty="0">
              <a:latin typeface="+mn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067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85875"/>
            <a:ext cx="6380163" cy="539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87575" y="6188075"/>
            <a:ext cx="5497513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Almost</a:t>
            </a:r>
            <a:r>
              <a:rPr lang="pt-BR" sz="2800" b="1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all</a:t>
            </a:r>
            <a:r>
              <a:rPr lang="pt-BR" sz="2800" b="1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deforestation</a:t>
            </a:r>
            <a:r>
              <a:rPr lang="pt-BR" sz="2800" b="1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is</a:t>
            </a:r>
            <a:r>
              <a:rPr lang="pt-BR" sz="2800" b="1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b="1" dirty="0" err="1">
                <a:solidFill>
                  <a:srgbClr val="0000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illegal</a:t>
            </a:r>
            <a:endParaRPr lang="pt-BR" sz="2800" b="1" dirty="0">
              <a:solidFill>
                <a:srgbClr val="00007D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50" y="649288"/>
            <a:ext cx="8234363" cy="8001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C00000"/>
                </a:solidFill>
                <a:latin typeface="Calibri" charset="0"/>
                <a:cs typeface="Calibri" charset="0"/>
              </a:rPr>
              <a:t>Finding: </a:t>
            </a:r>
            <a:r>
              <a:rPr lang="en-US" sz="3200" dirty="0" smtClean="0">
                <a:latin typeface="Calibri" charset="0"/>
                <a:cs typeface="Calibri" charset="0"/>
              </a:rPr>
              <a:t> 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Command and control actions are effective means to curb deforestation</a:t>
            </a:r>
            <a:r>
              <a:rPr lang="en-US" sz="3200" dirty="0" smtClean="0">
                <a:latin typeface="Calibri" charset="0"/>
                <a:cs typeface="Calibri" charset="0"/>
              </a:rPr>
              <a:t/>
            </a:r>
            <a:br>
              <a:rPr lang="en-US" sz="3200" dirty="0" smtClean="0">
                <a:latin typeface="Calibri" charset="0"/>
                <a:cs typeface="Calibri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832173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Freeform 1"/>
          <p:cNvSpPr>
            <a:spLocks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00669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9011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033463"/>
            <a:ext cx="823436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153400" cy="1514475"/>
          </a:xfrm>
        </p:spPr>
        <p:txBody>
          <a:bodyPr rIns="132080"/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Calibri" charset="0"/>
              </a:rPr>
              <a:t>Finding: </a:t>
            </a:r>
            <a:r>
              <a:rPr lang="en-US">
                <a:solidFill>
                  <a:srgbClr val="002060"/>
                </a:solidFill>
                <a:latin typeface="Calibri" charset="0"/>
              </a:rPr>
              <a:t>Transparency builds governance!</a:t>
            </a:r>
          </a:p>
        </p:txBody>
      </p:sp>
      <p:sp>
        <p:nvSpPr>
          <p:cNvPr id="90116" name="Rectangle 6"/>
          <p:cNvSpPr>
            <a:spLocks/>
          </p:cNvSpPr>
          <p:nvPr/>
        </p:nvSpPr>
        <p:spPr bwMode="auto">
          <a:xfrm>
            <a:off x="7048500" y="1000125"/>
            <a:ext cx="1898650" cy="400050"/>
          </a:xfrm>
          <a:prstGeom prst="rect">
            <a:avLst/>
          </a:prstGeom>
          <a:solidFill>
            <a:srgbClr val="D0D0E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2000">
                <a:solidFill>
                  <a:srgbClr val="00005E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CBERS image </a:t>
            </a:r>
          </a:p>
        </p:txBody>
      </p:sp>
      <p:sp>
        <p:nvSpPr>
          <p:cNvPr id="90117" name="Rectangle 7"/>
          <p:cNvSpPr>
            <a:spLocks/>
          </p:cNvSpPr>
          <p:nvPr/>
        </p:nvSpPr>
        <p:spPr bwMode="auto">
          <a:xfrm>
            <a:off x="496888" y="6027738"/>
            <a:ext cx="8661400" cy="838200"/>
          </a:xfrm>
          <a:prstGeom prst="rect">
            <a:avLst/>
          </a:prstGeom>
          <a:solidFill>
            <a:srgbClr val="C9D2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575"/>
              </a:spcBef>
            </a:pPr>
            <a:r>
              <a:rPr lang="en-US" sz="2400">
                <a:solidFill>
                  <a:srgbClr val="00003F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Science (27 April 2007):  </a:t>
            </a:r>
            <a:r>
              <a:rPr lang="ja-JP" altLang="en-US" sz="2400">
                <a:solidFill>
                  <a:srgbClr val="00003F"/>
                </a:solidFill>
                <a:ea typeface="ヒラギノ角ゴ ProN W3" charset="0"/>
                <a:cs typeface="ヒラギノ角ゴ ProN W3" charset="0"/>
                <a:sym typeface="Calibri Italic" charset="0"/>
              </a:rPr>
              <a:t>“</a:t>
            </a:r>
            <a:r>
              <a:rPr lang="en-US" altLang="ja-JP" sz="2400">
                <a:solidFill>
                  <a:srgbClr val="00003F"/>
                </a:solidFill>
                <a:latin typeface="Calibri Italic" charset="0"/>
                <a:cs typeface="Calibri Italic" charset="0"/>
                <a:sym typeface="Calibri Italic" charset="0"/>
              </a:rPr>
              <a:t>Brazil´s monitoring system is the envy of the world</a:t>
            </a:r>
            <a:r>
              <a:rPr lang="ja-JP" altLang="en-US" sz="2400">
                <a:solidFill>
                  <a:srgbClr val="00003F"/>
                </a:solidFill>
                <a:ea typeface="ヒラギノ角ゴ ProN W3" charset="0"/>
                <a:cs typeface="ヒラギノ角ゴ ProN W3" charset="0"/>
                <a:sym typeface="Calibri Italic" charset="0"/>
              </a:rPr>
              <a:t>”</a:t>
            </a:r>
            <a:r>
              <a:rPr lang="en-US" altLang="ja-JP" sz="2400">
                <a:solidFill>
                  <a:srgbClr val="00003F"/>
                </a:solidFill>
                <a:latin typeface="Calibri Italic" charset="0"/>
                <a:cs typeface="Calibri Italic" charset="0"/>
                <a:sym typeface="Calibri Italic" charset="0"/>
              </a:rPr>
              <a:t>. </a:t>
            </a:r>
            <a:endParaRPr lang="en-US" sz="2400">
              <a:solidFill>
                <a:srgbClr val="00003F"/>
              </a:solidFill>
              <a:latin typeface="Calibri Italic" charset="0"/>
              <a:cs typeface="Calibri Italic" charset="0"/>
              <a:sym typeface="Calibri Italic" charset="0"/>
            </a:endParaRPr>
          </a:p>
        </p:txBody>
      </p:sp>
      <p:sp>
        <p:nvSpPr>
          <p:cNvPr id="90118" name="Rectangle 8"/>
          <p:cNvSpPr>
            <a:spLocks/>
          </p:cNvSpPr>
          <p:nvPr/>
        </p:nvSpPr>
        <p:spPr bwMode="auto">
          <a:xfrm>
            <a:off x="7143750" y="3143250"/>
            <a:ext cx="1870075" cy="400050"/>
          </a:xfrm>
          <a:prstGeom prst="rect">
            <a:avLst/>
          </a:prstGeom>
          <a:solidFill>
            <a:srgbClr val="D0D0E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>
                <a:solidFill>
                  <a:srgbClr val="00005E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Deforestation</a:t>
            </a:r>
          </a:p>
        </p:txBody>
      </p:sp>
      <p:sp>
        <p:nvSpPr>
          <p:cNvPr id="90119" name="Line 9"/>
          <p:cNvSpPr>
            <a:spLocks noChangeShapeType="1"/>
          </p:cNvSpPr>
          <p:nvPr/>
        </p:nvSpPr>
        <p:spPr bwMode="auto">
          <a:xfrm flipH="1">
            <a:off x="6072188" y="3429000"/>
            <a:ext cx="1071562" cy="857250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0120" name="Line 10"/>
          <p:cNvSpPr>
            <a:spLocks noChangeShapeType="1"/>
          </p:cNvSpPr>
          <p:nvPr/>
        </p:nvSpPr>
        <p:spPr bwMode="auto">
          <a:xfrm rot="10800000">
            <a:off x="6500813" y="1857375"/>
            <a:ext cx="1214437" cy="1285875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0121" name="Line 11"/>
          <p:cNvSpPr>
            <a:spLocks noChangeShapeType="1"/>
          </p:cNvSpPr>
          <p:nvPr/>
        </p:nvSpPr>
        <p:spPr bwMode="auto">
          <a:xfrm flipH="1">
            <a:off x="8001000" y="3573463"/>
            <a:ext cx="1588" cy="1071562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0122" name="Rectangle 12"/>
          <p:cNvSpPr>
            <a:spLocks/>
          </p:cNvSpPr>
          <p:nvPr/>
        </p:nvSpPr>
        <p:spPr bwMode="auto">
          <a:xfrm>
            <a:off x="642938" y="3214688"/>
            <a:ext cx="1589087" cy="400050"/>
          </a:xfrm>
          <a:prstGeom prst="rect">
            <a:avLst/>
          </a:prstGeom>
          <a:solidFill>
            <a:srgbClr val="DDDD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>
                <a:solidFill>
                  <a:srgbClr val="00005E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Degradation </a:t>
            </a:r>
          </a:p>
        </p:txBody>
      </p:sp>
      <p:sp>
        <p:nvSpPr>
          <p:cNvPr id="90123" name="Line 13"/>
          <p:cNvSpPr>
            <a:spLocks noChangeShapeType="1"/>
          </p:cNvSpPr>
          <p:nvPr/>
        </p:nvSpPr>
        <p:spPr bwMode="auto">
          <a:xfrm>
            <a:off x="2276475" y="3476625"/>
            <a:ext cx="1295400" cy="881063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0124" name="Freeform 14"/>
          <p:cNvSpPr>
            <a:spLocks/>
          </p:cNvSpPr>
          <p:nvPr/>
        </p:nvSpPr>
        <p:spPr bwMode="auto">
          <a:xfrm>
            <a:off x="2822575" y="3524250"/>
            <a:ext cx="3152775" cy="24765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2147483647 w 21600"/>
              <a:gd name="T33" fmla="*/ 2147483647 h 21600"/>
              <a:gd name="T34" fmla="*/ 2147483647 w 21600"/>
              <a:gd name="T35" fmla="*/ 2147483647 h 21600"/>
              <a:gd name="T36" fmla="*/ 2147483647 w 21600"/>
              <a:gd name="T37" fmla="*/ 2147483647 h 21600"/>
              <a:gd name="T38" fmla="*/ 2147483647 w 21600"/>
              <a:gd name="T39" fmla="*/ 2147483647 h 21600"/>
              <a:gd name="T40" fmla="*/ 2147483647 w 21600"/>
              <a:gd name="T41" fmla="*/ 2147483647 h 21600"/>
              <a:gd name="T42" fmla="*/ 2147483647 w 21600"/>
              <a:gd name="T43" fmla="*/ 2147483647 h 21600"/>
              <a:gd name="T44" fmla="*/ 2147483647 w 21600"/>
              <a:gd name="T45" fmla="*/ 2147483647 h 21600"/>
              <a:gd name="T46" fmla="*/ 2147483647 w 21600"/>
              <a:gd name="T47" fmla="*/ 2147483647 h 21600"/>
              <a:gd name="T48" fmla="*/ 2147483647 w 21600"/>
              <a:gd name="T49" fmla="*/ 2147483647 h 21600"/>
              <a:gd name="T50" fmla="*/ 2147483647 w 21600"/>
              <a:gd name="T51" fmla="*/ 2147483647 h 21600"/>
              <a:gd name="T52" fmla="*/ 2147483647 w 21600"/>
              <a:gd name="T53" fmla="*/ 0 h 21600"/>
              <a:gd name="T54" fmla="*/ 2147483647 w 21600"/>
              <a:gd name="T55" fmla="*/ 2147483647 h 21600"/>
              <a:gd name="T56" fmla="*/ 2147483647 w 21600"/>
              <a:gd name="T57" fmla="*/ 2147483647 h 21600"/>
              <a:gd name="T58" fmla="*/ 2147483647 w 21600"/>
              <a:gd name="T59" fmla="*/ 2147483647 h 216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1600" h="21600">
                <a:moveTo>
                  <a:pt x="5963" y="4181"/>
                </a:moveTo>
                <a:lnTo>
                  <a:pt x="5172" y="10839"/>
                </a:lnTo>
                <a:lnTo>
                  <a:pt x="1095" y="16413"/>
                </a:lnTo>
                <a:lnTo>
                  <a:pt x="0" y="21523"/>
                </a:lnTo>
                <a:lnTo>
                  <a:pt x="16063" y="21600"/>
                </a:lnTo>
                <a:lnTo>
                  <a:pt x="21174" y="19277"/>
                </a:lnTo>
                <a:lnTo>
                  <a:pt x="20261" y="17806"/>
                </a:lnTo>
                <a:lnTo>
                  <a:pt x="16550" y="19123"/>
                </a:lnTo>
                <a:lnTo>
                  <a:pt x="16550" y="17265"/>
                </a:lnTo>
                <a:lnTo>
                  <a:pt x="21600" y="14632"/>
                </a:lnTo>
                <a:lnTo>
                  <a:pt x="20018" y="13626"/>
                </a:lnTo>
                <a:cubicBezTo>
                  <a:pt x="19097" y="11125"/>
                  <a:pt x="19105" y="12060"/>
                  <a:pt x="19105" y="11071"/>
                </a:cubicBezTo>
                <a:lnTo>
                  <a:pt x="20201" y="10452"/>
                </a:lnTo>
                <a:lnTo>
                  <a:pt x="18254" y="6968"/>
                </a:lnTo>
                <a:lnTo>
                  <a:pt x="13690" y="8439"/>
                </a:lnTo>
                <a:lnTo>
                  <a:pt x="13021" y="6348"/>
                </a:lnTo>
                <a:lnTo>
                  <a:pt x="16550" y="5574"/>
                </a:lnTo>
                <a:lnTo>
                  <a:pt x="15698" y="3639"/>
                </a:lnTo>
                <a:lnTo>
                  <a:pt x="14725" y="4955"/>
                </a:lnTo>
                <a:lnTo>
                  <a:pt x="14542" y="4026"/>
                </a:lnTo>
                <a:lnTo>
                  <a:pt x="16367" y="2632"/>
                </a:lnTo>
                <a:lnTo>
                  <a:pt x="15576" y="1781"/>
                </a:lnTo>
                <a:lnTo>
                  <a:pt x="14481" y="3097"/>
                </a:lnTo>
                <a:lnTo>
                  <a:pt x="15272" y="1316"/>
                </a:lnTo>
                <a:lnTo>
                  <a:pt x="14116" y="2400"/>
                </a:lnTo>
                <a:lnTo>
                  <a:pt x="13934" y="2090"/>
                </a:lnTo>
                <a:lnTo>
                  <a:pt x="13994" y="0"/>
                </a:lnTo>
                <a:lnTo>
                  <a:pt x="6510" y="1935"/>
                </a:lnTo>
                <a:lnTo>
                  <a:pt x="5963" y="4181"/>
                </a:lnTo>
                <a:close/>
                <a:moveTo>
                  <a:pt x="5963" y="4181"/>
                </a:moveTo>
              </a:path>
            </a:pathLst>
          </a:custGeom>
          <a:noFill/>
          <a:ln w="38100" cap="flat">
            <a:solidFill>
              <a:srgbClr val="3333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0125" name="Freeform 15"/>
          <p:cNvSpPr>
            <a:spLocks/>
          </p:cNvSpPr>
          <p:nvPr/>
        </p:nvSpPr>
        <p:spPr bwMode="auto">
          <a:xfrm>
            <a:off x="2859088" y="1651000"/>
            <a:ext cx="1374775" cy="9413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0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5992" y="6928"/>
                </a:moveTo>
                <a:lnTo>
                  <a:pt x="3763" y="13449"/>
                </a:lnTo>
                <a:lnTo>
                  <a:pt x="0" y="15079"/>
                </a:lnTo>
                <a:lnTo>
                  <a:pt x="1951" y="20174"/>
                </a:lnTo>
                <a:lnTo>
                  <a:pt x="10034" y="21600"/>
                </a:lnTo>
                <a:lnTo>
                  <a:pt x="17977" y="18543"/>
                </a:lnTo>
                <a:lnTo>
                  <a:pt x="21600" y="13857"/>
                </a:lnTo>
                <a:lnTo>
                  <a:pt x="19092" y="0"/>
                </a:lnTo>
                <a:lnTo>
                  <a:pt x="13935" y="3260"/>
                </a:lnTo>
                <a:lnTo>
                  <a:pt x="12681" y="4075"/>
                </a:lnTo>
                <a:lnTo>
                  <a:pt x="10591" y="3260"/>
                </a:lnTo>
                <a:lnTo>
                  <a:pt x="6968" y="1019"/>
                </a:lnTo>
                <a:lnTo>
                  <a:pt x="5853" y="2649"/>
                </a:lnTo>
                <a:lnTo>
                  <a:pt x="5992" y="6928"/>
                </a:lnTo>
                <a:close/>
                <a:moveTo>
                  <a:pt x="5992" y="6928"/>
                </a:moveTo>
              </a:path>
            </a:pathLst>
          </a:custGeom>
          <a:noFill/>
          <a:ln w="38100" cap="flat">
            <a:solidFill>
              <a:srgbClr val="3333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0126" name="Line 16"/>
          <p:cNvSpPr>
            <a:spLocks noChangeShapeType="1"/>
          </p:cNvSpPr>
          <p:nvPr/>
        </p:nvSpPr>
        <p:spPr bwMode="auto">
          <a:xfrm rot="10800000" flipH="1">
            <a:off x="2219325" y="2571750"/>
            <a:ext cx="995363" cy="842963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0127" name="Line 17"/>
          <p:cNvSpPr>
            <a:spLocks noChangeShapeType="1"/>
          </p:cNvSpPr>
          <p:nvPr/>
        </p:nvSpPr>
        <p:spPr bwMode="auto">
          <a:xfrm flipH="1">
            <a:off x="6643688" y="3571875"/>
            <a:ext cx="928687" cy="2286000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0128" name="Line 18"/>
          <p:cNvSpPr>
            <a:spLocks noChangeShapeType="1"/>
          </p:cNvSpPr>
          <p:nvPr/>
        </p:nvSpPr>
        <p:spPr bwMode="auto">
          <a:xfrm rot="10800000">
            <a:off x="6438900" y="2724150"/>
            <a:ext cx="704850" cy="619125"/>
          </a:xfrm>
          <a:prstGeom prst="line">
            <a:avLst/>
          </a:prstGeom>
          <a:noFill/>
          <a:ln w="31750">
            <a:solidFill>
              <a:srgbClr val="3333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63" y="171450"/>
            <a:ext cx="8153400" cy="762000"/>
          </a:xfrm>
          <a:solidFill>
            <a:schemeClr val="bg1">
              <a:lumMod val="95000"/>
              <a:alpha val="64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dirty="0" smtClean="0"/>
              <a:t>Who is empowering whom?</a:t>
            </a:r>
            <a:endParaRPr lang="en-US" dirty="0"/>
          </a:p>
        </p:txBody>
      </p:sp>
      <p:pic>
        <p:nvPicPr>
          <p:cNvPr id="880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425" y="3935413"/>
            <a:ext cx="4092575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63538" y="6196013"/>
            <a:ext cx="4506912" cy="528637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>
              <a:defRPr/>
            </a:pPr>
            <a:r>
              <a:rPr lang="en-US" sz="2800" dirty="0" smtClean="0"/>
              <a:t>Chief </a:t>
            </a:r>
            <a:r>
              <a:rPr lang="en-US" sz="2800" dirty="0" err="1" smtClean="0"/>
              <a:t>Almir</a:t>
            </a:r>
            <a:r>
              <a:rPr lang="en-US" sz="2800" dirty="0" smtClean="0"/>
              <a:t> and </a:t>
            </a:r>
            <a:r>
              <a:rPr lang="en-US" sz="2800" dirty="0" err="1" smtClean="0"/>
              <a:t>Suruí</a:t>
            </a:r>
            <a:r>
              <a:rPr lang="en-US" sz="2800" dirty="0" smtClean="0"/>
              <a:t> reserve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46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90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125"/>
            <a:ext cx="9144000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Oval 3"/>
          <p:cNvSpPr>
            <a:spLocks noChangeArrowheads="1"/>
          </p:cNvSpPr>
          <p:nvPr/>
        </p:nvSpPr>
        <p:spPr bwMode="auto">
          <a:xfrm>
            <a:off x="3725863" y="4298950"/>
            <a:ext cx="585787" cy="474663"/>
          </a:xfrm>
          <a:prstGeom prst="ellipse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49263" y="171450"/>
            <a:ext cx="8153400" cy="7620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dirty="0" smtClean="0"/>
              <a:t>Amazonia: 400.000.000 ha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3238" y="5976938"/>
            <a:ext cx="8134350" cy="7620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dirty="0" err="1" smtClean="0"/>
              <a:t>Suruí</a:t>
            </a:r>
            <a:r>
              <a:rPr lang="en-US" dirty="0" smtClean="0"/>
              <a:t> reserve: 250.000 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m 4" descr="bertrand_negro_ri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tângulo 3"/>
          <p:cNvSpPr>
            <a:spLocks noChangeArrowheads="1"/>
          </p:cNvSpPr>
          <p:nvPr/>
        </p:nvSpPr>
        <p:spPr bwMode="auto">
          <a:xfrm>
            <a:off x="0" y="4221163"/>
            <a:ext cx="9144000" cy="1938337"/>
          </a:xfrm>
          <a:prstGeom prst="rect">
            <a:avLst/>
          </a:prstGeom>
          <a:solidFill>
            <a:srgbClr val="E3FEDC">
              <a:alpha val="5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ja-JP" sz="2400">
                <a:solidFill>
                  <a:srgbClr val="00005E"/>
                </a:solidFill>
                <a:latin typeface="Georgia" charset="0"/>
                <a:cs typeface="Georgia" charset="0"/>
              </a:rPr>
              <a:t>“Deforestation in Brazilian Amazonia is down by a whopping 78% from its recent high in 2004. If Brazil can maintain that progress — and Norway has put a US$1-billion reward on the table as encouragement — it would be the biggest environmental success in decades”  (Nature, Rio + 20 editorial)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Flint water crisis: Science + VGI exemplar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72" y="1481718"/>
            <a:ext cx="7833112" cy="4406126"/>
          </a:xfrm>
          <a:prstGeom prst="rect">
            <a:avLst/>
          </a:prstGeom>
        </p:spPr>
      </p:pic>
      <p:sp>
        <p:nvSpPr>
          <p:cNvPr id="4" name="Rectangle 7"/>
          <p:cNvSpPr>
            <a:spLocks/>
          </p:cNvSpPr>
          <p:nvPr/>
        </p:nvSpPr>
        <p:spPr bwMode="auto">
          <a:xfrm>
            <a:off x="496888" y="6027738"/>
            <a:ext cx="8661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575"/>
              </a:spcBef>
            </a:pPr>
            <a:r>
              <a:rPr lang="en-US" sz="2400" dirty="0" smtClean="0">
                <a:solidFill>
                  <a:srgbClr val="00003F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Virginia Tech prof. Marc Edwards (funded by NSF and EPA) with volunteers from Flint</a:t>
            </a:r>
            <a:endParaRPr lang="en-US" sz="2400" dirty="0">
              <a:solidFill>
                <a:srgbClr val="00003F"/>
              </a:solidFill>
              <a:latin typeface="Calibri Italic" charset="0"/>
              <a:cs typeface="Calibri Italic" charset="0"/>
              <a:sym typeface="Calibri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358937" cy="2470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36" y="0"/>
            <a:ext cx="4722920" cy="2493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0660"/>
            <a:ext cx="4370119" cy="273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968" y="2510040"/>
            <a:ext cx="2919371" cy="2539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160985"/>
            <a:ext cx="9143999" cy="169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Foundations of modern democracies</a:t>
            </a:r>
          </a:p>
        </p:txBody>
      </p:sp>
      <p:sp>
        <p:nvSpPr>
          <p:cNvPr id="27650" name="Isosceles Triangle 2"/>
          <p:cNvSpPr>
            <a:spLocks noChangeArrowheads="1"/>
          </p:cNvSpPr>
          <p:nvPr/>
        </p:nvSpPr>
        <p:spPr bwMode="auto">
          <a:xfrm>
            <a:off x="2357438" y="1895475"/>
            <a:ext cx="4273550" cy="3040063"/>
          </a:xfrm>
          <a:prstGeom prst="triangle">
            <a:avLst>
              <a:gd name="adj" fmla="val 50000"/>
            </a:avLst>
          </a:prstGeom>
          <a:solidFill>
            <a:srgbClr val="F1F18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2601913" y="1514475"/>
            <a:ext cx="4711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State (</a:t>
            </a:r>
            <a:r>
              <a:rPr lang="en-US" sz="2800" i="1">
                <a:solidFill>
                  <a:srgbClr val="00005E"/>
                </a:solidFill>
                <a:latin typeface="Calibri" charset="0"/>
                <a:cs typeface="Calibri" charset="0"/>
              </a:rPr>
              <a:t>power by technical staff</a:t>
            </a:r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5541963" y="4856163"/>
            <a:ext cx="3419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Society</a:t>
            </a:r>
          </a:p>
          <a:p>
            <a:pPr algn="ctr"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(</a:t>
            </a:r>
            <a:r>
              <a:rPr lang="en-US" sz="2800" i="1">
                <a:solidFill>
                  <a:srgbClr val="00005E"/>
                </a:solidFill>
                <a:latin typeface="Calibri" charset="0"/>
                <a:cs typeface="Calibri" charset="0"/>
              </a:rPr>
              <a:t>public accountability</a:t>
            </a:r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181100" y="4905375"/>
            <a:ext cx="21955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Rule of law</a:t>
            </a:r>
          </a:p>
          <a:p>
            <a:pPr algn="ctr"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(</a:t>
            </a:r>
            <a:r>
              <a:rPr lang="en-US" sz="2800" i="1">
                <a:solidFill>
                  <a:srgbClr val="00005E"/>
                </a:solidFill>
                <a:latin typeface="Calibri" charset="0"/>
                <a:cs typeface="Calibri" charset="0"/>
              </a:rPr>
              <a:t>limits power</a:t>
            </a:r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6858000" y="1098550"/>
            <a:ext cx="2286000" cy="338138"/>
          </a:xfrm>
          <a:prstGeom prst="rect">
            <a:avLst/>
          </a:prstGeom>
          <a:solidFill>
            <a:srgbClr val="C9D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  <a:cs typeface="Calibri" charset="0"/>
              </a:rPr>
              <a:t>source: Fukuyama (2011)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078038" y="5903913"/>
            <a:ext cx="5419725" cy="954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800000"/>
                </a:solidFill>
                <a:latin typeface="Calibri" charset="0"/>
                <a:cs typeface="Calibri" charset="0"/>
              </a:rPr>
              <a:t>How the interplay between science, </a:t>
            </a:r>
          </a:p>
          <a:p>
            <a:pPr algn="ctr" eaLnBrk="1" hangingPunct="1"/>
            <a:r>
              <a:rPr lang="en-US" sz="2800">
                <a:solidFill>
                  <a:srgbClr val="800000"/>
                </a:solidFill>
                <a:latin typeface="Calibri" charset="0"/>
                <a:cs typeface="Calibri" charset="0"/>
              </a:rPr>
              <a:t>public opinion and government?</a:t>
            </a:r>
          </a:p>
        </p:txBody>
      </p:sp>
    </p:spTree>
    <p:extLst>
      <p:ext uri="{BB962C8B-B14F-4D97-AF65-F5344CB8AC3E}">
        <p14:creationId xmlns:p14="http://schemas.microsoft.com/office/powerpoint/2010/main" val="12157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Foundations of modern democracies</a:t>
            </a:r>
          </a:p>
        </p:txBody>
      </p:sp>
      <p:sp>
        <p:nvSpPr>
          <p:cNvPr id="89090" name="Isosceles Triangle 2"/>
          <p:cNvSpPr>
            <a:spLocks noChangeArrowheads="1"/>
          </p:cNvSpPr>
          <p:nvPr/>
        </p:nvSpPr>
        <p:spPr bwMode="auto">
          <a:xfrm>
            <a:off x="1882775" y="1895475"/>
            <a:ext cx="4748213" cy="3841750"/>
          </a:xfrm>
          <a:prstGeom prst="triangle">
            <a:avLst>
              <a:gd name="adj" fmla="val 50000"/>
            </a:avLst>
          </a:prstGeom>
          <a:solidFill>
            <a:srgbClr val="F1F18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89091" name="TextBox 3"/>
          <p:cNvSpPr txBox="1">
            <a:spLocks noChangeArrowheads="1"/>
          </p:cNvSpPr>
          <p:nvPr/>
        </p:nvSpPr>
        <p:spPr bwMode="auto">
          <a:xfrm>
            <a:off x="1958975" y="1409700"/>
            <a:ext cx="4711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State (</a:t>
            </a:r>
            <a:r>
              <a:rPr lang="en-US" sz="2800" i="1">
                <a:solidFill>
                  <a:srgbClr val="00005E"/>
                </a:solidFill>
                <a:latin typeface="Calibri" charset="0"/>
                <a:cs typeface="Calibri" charset="0"/>
              </a:rPr>
              <a:t>power by technical staff</a:t>
            </a:r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89092" name="TextBox 4"/>
          <p:cNvSpPr txBox="1">
            <a:spLocks noChangeArrowheads="1"/>
          </p:cNvSpPr>
          <p:nvPr/>
        </p:nvSpPr>
        <p:spPr bwMode="auto">
          <a:xfrm>
            <a:off x="5586413" y="5767388"/>
            <a:ext cx="3419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Society</a:t>
            </a:r>
          </a:p>
          <a:p>
            <a:pPr algn="ctr"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(</a:t>
            </a:r>
            <a:r>
              <a:rPr lang="en-US" sz="2800" i="1">
                <a:solidFill>
                  <a:srgbClr val="00005E"/>
                </a:solidFill>
                <a:latin typeface="Calibri" charset="0"/>
                <a:cs typeface="Calibri" charset="0"/>
              </a:rPr>
              <a:t>public accountability</a:t>
            </a:r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89093" name="TextBox 5"/>
          <p:cNvSpPr txBox="1">
            <a:spLocks noChangeArrowheads="1"/>
          </p:cNvSpPr>
          <p:nvPr/>
        </p:nvSpPr>
        <p:spPr bwMode="auto">
          <a:xfrm>
            <a:off x="658813" y="5711825"/>
            <a:ext cx="21955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Rule of law</a:t>
            </a:r>
          </a:p>
          <a:p>
            <a:pPr algn="ctr" eaLnBrk="1" hangingPunct="1"/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(</a:t>
            </a:r>
            <a:r>
              <a:rPr lang="en-US" sz="2800" i="1">
                <a:solidFill>
                  <a:srgbClr val="00005E"/>
                </a:solidFill>
                <a:latin typeface="Calibri" charset="0"/>
                <a:cs typeface="Calibri" charset="0"/>
              </a:rPr>
              <a:t>limits power</a:t>
            </a:r>
            <a:r>
              <a:rPr lang="en-US" sz="2800">
                <a:solidFill>
                  <a:srgbClr val="00005E"/>
                </a:solidFill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89094" name="TextBox 6"/>
          <p:cNvSpPr txBox="1">
            <a:spLocks noChangeArrowheads="1"/>
          </p:cNvSpPr>
          <p:nvPr/>
        </p:nvSpPr>
        <p:spPr bwMode="auto">
          <a:xfrm>
            <a:off x="6858000" y="1098550"/>
            <a:ext cx="2286000" cy="338138"/>
          </a:xfrm>
          <a:prstGeom prst="rect">
            <a:avLst/>
          </a:prstGeom>
          <a:solidFill>
            <a:srgbClr val="C9D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  <a:cs typeface="Calibri" charset="0"/>
              </a:rPr>
              <a:t>source: Fukuyama (2011)</a:t>
            </a:r>
          </a:p>
        </p:txBody>
      </p:sp>
      <p:sp>
        <p:nvSpPr>
          <p:cNvPr id="89095" name="Hexagon 2"/>
          <p:cNvSpPr>
            <a:spLocks noChangeArrowheads="1"/>
          </p:cNvSpPr>
          <p:nvPr/>
        </p:nvSpPr>
        <p:spPr bwMode="auto">
          <a:xfrm>
            <a:off x="3600450" y="3271838"/>
            <a:ext cx="1493838" cy="1300162"/>
          </a:xfrm>
          <a:prstGeom prst="hexagon">
            <a:avLst>
              <a:gd name="adj" fmla="val 24990"/>
              <a:gd name="vf" fmla="val 115470"/>
            </a:avLst>
          </a:prstGeom>
          <a:solidFill>
            <a:srgbClr val="B8B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1800">
                <a:latin typeface="Calibri" charset="0"/>
                <a:cs typeface="Calibri" charset="0"/>
              </a:rPr>
              <a:t>Science </a:t>
            </a:r>
          </a:p>
          <a:p>
            <a:r>
              <a:rPr lang="en-US" sz="1800">
                <a:latin typeface="Calibri" charset="0"/>
                <a:cs typeface="Calibri" charset="0"/>
              </a:rPr>
              <a:t>State</a:t>
            </a:r>
          </a:p>
          <a:p>
            <a:r>
              <a:rPr lang="en-US" sz="1800">
                <a:latin typeface="Calibri" charset="0"/>
                <a:cs typeface="Calibri" charset="0"/>
              </a:rPr>
              <a:t>Institutions</a:t>
            </a:r>
          </a:p>
        </p:txBody>
      </p:sp>
      <p:cxnSp>
        <p:nvCxnSpPr>
          <p:cNvPr id="89096" name="Straight Arrow Connector 4"/>
          <p:cNvCxnSpPr>
            <a:cxnSpLocks noChangeShapeType="1"/>
          </p:cNvCxnSpPr>
          <p:nvPr/>
        </p:nvCxnSpPr>
        <p:spPr bwMode="auto">
          <a:xfrm>
            <a:off x="5214938" y="4706938"/>
            <a:ext cx="806450" cy="776287"/>
          </a:xfrm>
          <a:prstGeom prst="straightConnector1">
            <a:avLst/>
          </a:prstGeom>
          <a:noFill/>
          <a:ln w="101600">
            <a:solidFill>
              <a:srgbClr val="8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097" name="Straight Arrow Connector 12"/>
          <p:cNvCxnSpPr>
            <a:cxnSpLocks noChangeShapeType="1"/>
          </p:cNvCxnSpPr>
          <p:nvPr/>
        </p:nvCxnSpPr>
        <p:spPr bwMode="auto">
          <a:xfrm flipH="1" flipV="1">
            <a:off x="4229100" y="2062163"/>
            <a:ext cx="58738" cy="941387"/>
          </a:xfrm>
          <a:prstGeom prst="straightConnector1">
            <a:avLst/>
          </a:prstGeom>
          <a:noFill/>
          <a:ln w="57150">
            <a:solidFill>
              <a:srgbClr val="8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098" name="Straight Arrow Connector 16"/>
          <p:cNvCxnSpPr>
            <a:cxnSpLocks noChangeShapeType="1"/>
          </p:cNvCxnSpPr>
          <p:nvPr/>
        </p:nvCxnSpPr>
        <p:spPr bwMode="auto">
          <a:xfrm flipH="1">
            <a:off x="2451100" y="4559300"/>
            <a:ext cx="928688" cy="893763"/>
          </a:xfrm>
          <a:prstGeom prst="straightConnector1">
            <a:avLst/>
          </a:prstGeom>
          <a:noFill/>
          <a:ln w="38100">
            <a:solidFill>
              <a:srgbClr val="8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099" name="Curved Connector 10"/>
          <p:cNvCxnSpPr>
            <a:cxnSpLocks noChangeShapeType="1"/>
          </p:cNvCxnSpPr>
          <p:nvPr/>
        </p:nvCxnSpPr>
        <p:spPr bwMode="auto">
          <a:xfrm rot="16200000" flipV="1">
            <a:off x="4318000" y="2868613"/>
            <a:ext cx="2719387" cy="1614488"/>
          </a:xfrm>
          <a:prstGeom prst="curvedConnector3">
            <a:avLst>
              <a:gd name="adj1" fmla="val 101097"/>
            </a:avLst>
          </a:prstGeom>
          <a:noFill/>
          <a:ln w="76200">
            <a:solidFill>
              <a:srgbClr val="8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065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Infections diseases in US: </a:t>
            </a:r>
            <a:r>
              <a:rPr lang="en-US" dirty="0" err="1" smtClean="0"/>
              <a:t>XX</a:t>
            </a:r>
            <a:r>
              <a:rPr lang="en-US" baseline="30000" dirty="0" err="1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92" y="1535837"/>
            <a:ext cx="8365503" cy="49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 detection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77" y="1304848"/>
            <a:ext cx="6768481" cy="54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1534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4400" dirty="0" err="1" smtClean="0">
                <a:solidFill>
                  <a:srgbClr val="00005E"/>
                </a:solidFill>
                <a:latin typeface="Calibri"/>
                <a:cs typeface="Calibri"/>
              </a:rPr>
              <a:t>Weather</a:t>
            </a:r>
            <a:r>
              <a:rPr lang="pt-BR" sz="4400" dirty="0" smtClean="0">
                <a:solidFill>
                  <a:srgbClr val="00005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6519863"/>
            <a:ext cx="1676400" cy="347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source: WMO</a:t>
            </a:r>
          </a:p>
        </p:txBody>
      </p:sp>
      <p:sp>
        <p:nvSpPr>
          <p:cNvPr id="150532" name="Retângulo 5"/>
          <p:cNvSpPr>
            <a:spLocks noChangeArrowheads="1"/>
          </p:cNvSpPr>
          <p:nvPr/>
        </p:nvSpPr>
        <p:spPr bwMode="auto">
          <a:xfrm>
            <a:off x="2720897" y="0"/>
            <a:ext cx="6423103" cy="1015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5" rIns="91412" bIns="45705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11,000 </a:t>
            </a:r>
            <a:r>
              <a:rPr lang="pt-BR" sz="2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land</a:t>
            </a:r>
            <a:r>
              <a:rPr lang="pt-BR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t-BR" sz="2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stations</a:t>
            </a:r>
            <a:r>
              <a:rPr lang="pt-BR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(3000 </a:t>
            </a:r>
            <a:r>
              <a:rPr lang="pt-BR" sz="2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automated</a:t>
            </a:r>
            <a:r>
              <a:rPr lang="pt-BR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),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900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radiosondes, 3000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aircraft, 6000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ships, 1300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buoys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5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polar, 6 geostationary </a:t>
            </a:r>
            <a:r>
              <a:rPr lang="pt-BR" sz="2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satellites</a:t>
            </a:r>
            <a:endParaRPr lang="pt-BR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0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missisipi_del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667000"/>
            <a:ext cx="4271962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73550" cy="3008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5056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00788" y="0"/>
            <a:ext cx="2808287" cy="500063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 eaLnBrk="0" hangingPunct="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	social </a:t>
            </a:r>
            <a:r>
              <a:rPr lang="pt-BR" sz="2400" kern="0" dirty="0" smtClean="0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networks</a:t>
            </a:r>
            <a:endParaRPr lang="pt-BR" sz="2400" kern="0" dirty="0">
              <a:solidFill>
                <a:srgbClr val="000066"/>
              </a:solidFill>
              <a:latin typeface="Calibri"/>
              <a:ea typeface="ヒラギノ角ゴ Pro W3" charset="0"/>
              <a:cs typeface="ヒラギノ角ゴ Pro W3" charset="0"/>
            </a:endParaRPr>
          </a:p>
          <a:p>
            <a:pPr marL="342793" indent="-342793" eaLnBrk="0" hangingPunct="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400" kern="0" dirty="0">
              <a:solidFill>
                <a:srgbClr val="000066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551"/>
            <a:ext cx="4775200" cy="38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357938"/>
            <a:ext cx="2789238" cy="500062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eaLnBrk="0" hangingPunct="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 err="1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sensors</a:t>
            </a:r>
            <a:r>
              <a:rPr lang="pt-BR" sz="2400" kern="0" dirty="0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 </a:t>
            </a:r>
            <a:r>
              <a:rPr lang="pt-BR" sz="2400" kern="0" dirty="0" err="1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everywhere</a:t>
            </a:r>
            <a:endParaRPr lang="pt-BR" sz="2400" kern="0" dirty="0">
              <a:solidFill>
                <a:srgbClr val="000066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0" y="0"/>
            <a:ext cx="2484438" cy="500063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eaLnBrk="0" hangingPunct="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mobile </a:t>
            </a:r>
            <a:r>
              <a:rPr lang="pt-BR" sz="2400" kern="0" dirty="0" err="1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devices</a:t>
            </a:r>
            <a:endParaRPr lang="pt-BR" sz="2400" kern="0" dirty="0">
              <a:solidFill>
                <a:srgbClr val="000066"/>
              </a:solidFill>
              <a:latin typeface="Calibri"/>
              <a:ea typeface="ヒラギノ角ゴ Pro W3" charset="0"/>
              <a:cs typeface="ヒラギノ角ゴ Pro W3" charset="0"/>
            </a:endParaRPr>
          </a:p>
          <a:p>
            <a:pPr marL="342793" indent="-342793" eaLnBrk="0" hangingPunct="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400" kern="0" dirty="0">
              <a:solidFill>
                <a:srgbClr val="000066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50013" y="6357938"/>
            <a:ext cx="2693987" cy="500062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 eaLnBrk="0" hangingPunct="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 err="1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ubiquitous</a:t>
            </a:r>
            <a:r>
              <a:rPr lang="pt-BR" sz="2400" kern="0" dirty="0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 </a:t>
            </a:r>
            <a:r>
              <a:rPr lang="pt-BR" sz="2400" kern="0" dirty="0" err="1">
                <a:solidFill>
                  <a:srgbClr val="000066"/>
                </a:solidFill>
                <a:latin typeface="Calibri"/>
                <a:ea typeface="ヒラギノ角ゴ Pro W3" charset="0"/>
                <a:cs typeface="ヒラギノ角ゴ Pro W3" charset="0"/>
              </a:rPr>
              <a:t>imagery</a:t>
            </a:r>
            <a:endParaRPr lang="pt-BR" sz="2400" kern="0" dirty="0">
              <a:solidFill>
                <a:srgbClr val="000066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287972" y="2579257"/>
            <a:ext cx="4563123" cy="762000"/>
          </a:xfrm>
          <a:solidFill>
            <a:srgbClr val="D6D6EB">
              <a:alpha val="76078"/>
            </a:srgb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pt-BR" sz="3600" dirty="0" err="1" smtClean="0">
                <a:solidFill>
                  <a:srgbClr val="000066"/>
                </a:solidFill>
                <a:ea typeface="+mj-ea"/>
                <a:cs typeface="+mj-cs"/>
              </a:rPr>
              <a:t>Enabling</a:t>
            </a:r>
            <a:r>
              <a:rPr lang="pt-BR" sz="3600" dirty="0" smtClean="0">
                <a:solidFill>
                  <a:srgbClr val="000066"/>
                </a:solidFill>
                <a:ea typeface="+mj-ea"/>
                <a:cs typeface="+mj-cs"/>
              </a:rPr>
              <a:t> </a:t>
            </a:r>
            <a:r>
              <a:rPr lang="pt-BR" sz="3600" dirty="0" err="1" smtClean="0">
                <a:solidFill>
                  <a:srgbClr val="000066"/>
                </a:solidFill>
                <a:ea typeface="+mj-ea"/>
                <a:cs typeface="+mj-cs"/>
              </a:rPr>
              <a:t>technologies</a:t>
            </a:r>
            <a:endParaRPr lang="pt-BR" sz="3600" dirty="0" smtClean="0">
              <a:solidFill>
                <a:srgbClr val="000066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84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0">
            <a:gsLst>
              <a:gs pos="0">
                <a:srgbClr val="042148">
                  <a:alpha val="0"/>
                </a:srgbClr>
              </a:gs>
              <a:gs pos="100000">
                <a:srgbClr val="08479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298" name="Freeform 2"/>
          <p:cNvSpPr>
            <a:spLocks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00669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529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0"/>
            <a:ext cx="4306887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Rectangle 8"/>
          <p:cNvSpPr>
            <a:spLocks/>
          </p:cNvSpPr>
          <p:nvPr/>
        </p:nvSpPr>
        <p:spPr bwMode="auto">
          <a:xfrm>
            <a:off x="-12700" y="2627313"/>
            <a:ext cx="9156700" cy="2132012"/>
          </a:xfrm>
          <a:prstGeom prst="rect">
            <a:avLst/>
          </a:prstGeom>
          <a:solidFill>
            <a:srgbClr val="C5DBFB">
              <a:alpha val="8352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spcBef>
                <a:spcPts val="738"/>
              </a:spcBef>
            </a:pPr>
            <a:r>
              <a:rPr lang="en-US" altLang="en-US" sz="3200">
                <a:solidFill>
                  <a:srgbClr val="002060"/>
                </a:solidFill>
                <a:latin typeface="Calibri Bold" charset="0"/>
                <a:sym typeface="Calibri Bold" charset="0"/>
              </a:rPr>
              <a:t> Environmental issues are best handled with participation of all citizens. </a:t>
            </a:r>
          </a:p>
          <a:p>
            <a:pPr algn="ctr" eaLnBrk="1" hangingPunct="1">
              <a:spcBef>
                <a:spcPts val="738"/>
              </a:spcBef>
            </a:pPr>
            <a:r>
              <a:rPr lang="en-US" altLang="en-US" sz="3200">
                <a:solidFill>
                  <a:srgbClr val="002060"/>
                </a:solidFill>
                <a:latin typeface="Calibri Bold" charset="0"/>
                <a:sym typeface="Calibri Bold" charset="0"/>
              </a:rPr>
              <a:t>Each individual shall have appropriate access to information concerning the environment. </a:t>
            </a:r>
          </a:p>
        </p:txBody>
      </p:sp>
      <p:sp>
        <p:nvSpPr>
          <p:cNvPr id="55305" name="Rectangle 8"/>
          <p:cNvSpPr>
            <a:spLocks/>
          </p:cNvSpPr>
          <p:nvPr/>
        </p:nvSpPr>
        <p:spPr bwMode="auto">
          <a:xfrm>
            <a:off x="-12700" y="0"/>
            <a:ext cx="9156700" cy="584200"/>
          </a:xfrm>
          <a:prstGeom prst="rect">
            <a:avLst/>
          </a:prstGeom>
          <a:solidFill>
            <a:srgbClr val="C5DBFB">
              <a:alpha val="8352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spcBef>
                <a:spcPts val="738"/>
              </a:spcBef>
            </a:pPr>
            <a:r>
              <a:rPr lang="en-US" altLang="en-US" sz="3200" b="1">
                <a:solidFill>
                  <a:srgbClr val="002060"/>
                </a:solidFill>
                <a:latin typeface="Calibri Bold" charset="0"/>
                <a:sym typeface="Calibri Bold" charset="0"/>
              </a:rPr>
              <a:t>RIO-92 Declaration – principle #10</a:t>
            </a:r>
          </a:p>
        </p:txBody>
      </p:sp>
    </p:spTree>
    <p:extLst>
      <p:ext uri="{BB962C8B-B14F-4D97-AF65-F5344CB8AC3E}">
        <p14:creationId xmlns:p14="http://schemas.microsoft.com/office/powerpoint/2010/main" val="17665035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0"/>
            <a:ext cx="226695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1025" y="2135188"/>
            <a:ext cx="8242300" cy="3057525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</p:spPr>
        <p:txBody>
          <a:bodyPr lIns="180000" tIns="234000" rIns="180000" bIns="18720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nstantia"/>
                <a:cs typeface="Constantia"/>
              </a:rPr>
              <a:t>There is an urgent need for the international scientific community to develop the knowledge that can </a:t>
            </a:r>
            <a:r>
              <a:rPr lang="en-US" sz="2800" dirty="0">
                <a:solidFill>
                  <a:srgbClr val="800000"/>
                </a:solidFill>
                <a:latin typeface="Constantia"/>
                <a:cs typeface="Constantia"/>
              </a:rPr>
              <a:t>inform and shape effective responses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nstantia"/>
                <a:cs typeface="Constantia"/>
              </a:rPr>
              <a:t>to these threats in ways that foster global justice and facilitate progress toward sustainable development goals.</a:t>
            </a:r>
          </a:p>
        </p:txBody>
      </p:sp>
    </p:spTree>
    <p:extLst>
      <p:ext uri="{BB962C8B-B14F-4D97-AF65-F5344CB8AC3E}">
        <p14:creationId xmlns:p14="http://schemas.microsoft.com/office/powerpoint/2010/main" val="132078846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 Espindola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algn="ctr">
          <a:spcBef>
            <a:spcPct val="50000"/>
          </a:spcBef>
          <a:defRPr sz="3000" b="1" dirty="0" smtClean="0">
            <a:latin typeface="Humnst777 BT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INPE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todo_cientifico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etodo_cientifico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modelo_apres</Template>
  <TotalTime>15852</TotalTime>
  <Words>806</Words>
  <Application>Microsoft Macintosh PowerPoint</Application>
  <PresentationFormat>On-screen Show (4:3)</PresentationFormat>
  <Paragraphs>130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7" baseType="lpstr">
      <vt:lpstr>Arial</vt:lpstr>
      <vt:lpstr>Arial Black</vt:lpstr>
      <vt:lpstr>Calibri</vt:lpstr>
      <vt:lpstr>Calibri Bold</vt:lpstr>
      <vt:lpstr>Calibri Italic</vt:lpstr>
      <vt:lpstr>Constantia</vt:lpstr>
      <vt:lpstr>Courier New</vt:lpstr>
      <vt:lpstr>DejaVu Sans</vt:lpstr>
      <vt:lpstr>Geneva</vt:lpstr>
      <vt:lpstr>Georgia</vt:lpstr>
      <vt:lpstr>Humnst777 BT</vt:lpstr>
      <vt:lpstr>ＭＳ Ｐゴシック</vt:lpstr>
      <vt:lpstr>Times</vt:lpstr>
      <vt:lpstr>Times New Roman</vt:lpstr>
      <vt:lpstr>Verdana</vt:lpstr>
      <vt:lpstr>Wingdings</vt:lpstr>
      <vt:lpstr>ZapfHumnst BT</vt:lpstr>
      <vt:lpstr>ヒラギノ角ゴ Pro W3</vt:lpstr>
      <vt:lpstr>ヒラギノ角ゴ ProN W3</vt:lpstr>
      <vt:lpstr>2_Pixel</vt:lpstr>
      <vt:lpstr>1_Personalizar design</vt:lpstr>
      <vt:lpstr>2_INPE</vt:lpstr>
      <vt:lpstr>4_Pixel</vt:lpstr>
      <vt:lpstr>Office Theme</vt:lpstr>
      <vt:lpstr>metodo_cientifico</vt:lpstr>
      <vt:lpstr>1_metodo_cientifico</vt:lpstr>
      <vt:lpstr>VGI for Policy: what are the known unknowns?</vt:lpstr>
      <vt:lpstr>PowerPoint Presentation</vt:lpstr>
      <vt:lpstr>PowerPoint Presentation</vt:lpstr>
      <vt:lpstr>Infections diseases in US: XXth Century</vt:lpstr>
      <vt:lpstr>Gravitational waves detection</vt:lpstr>
      <vt:lpstr>Weather </vt:lpstr>
      <vt:lpstr>Enabling technologies</vt:lpstr>
      <vt:lpstr>PowerPoint Presentation</vt:lpstr>
      <vt:lpstr>PowerPoint Presentation</vt:lpstr>
      <vt:lpstr>PowerPoint Presentation</vt:lpstr>
      <vt:lpstr>Future Earth = linking knowledge about  nature and society</vt:lpstr>
      <vt:lpstr>Conceptual debate on Future Earth</vt:lpstr>
      <vt:lpstr>Conceptual debate on Future Earth</vt:lpstr>
      <vt:lpstr>Clocks, clouds or ants?</vt:lpstr>
      <vt:lpstr>Ways to do Science</vt:lpstr>
      <vt:lpstr>The known unknowns (limits of our knowledge)</vt:lpstr>
      <vt:lpstr>PowerPoint Presentation</vt:lpstr>
      <vt:lpstr>INPE: Clear-cut deforestation mapping of Amazonia since 1988</vt:lpstr>
      <vt:lpstr>How does Science influence policy? </vt:lpstr>
      <vt:lpstr>Public opinion was strong force</vt:lpstr>
      <vt:lpstr>Society is watching! </vt:lpstr>
      <vt:lpstr>Public reason x objective knowledge</vt:lpstr>
      <vt:lpstr>Public opinion – based on open data – forces government to act </vt:lpstr>
      <vt:lpstr>Finding:  Command and control actions are effective means to curb deforestation </vt:lpstr>
      <vt:lpstr>Finding: Transparency builds governance!</vt:lpstr>
      <vt:lpstr>Who is empowering whom?</vt:lpstr>
      <vt:lpstr>PowerPoint Presentation</vt:lpstr>
      <vt:lpstr>PowerPoint Presentation</vt:lpstr>
      <vt:lpstr>Flint water crisis: Science + VGI exemplar</vt:lpstr>
      <vt:lpstr>Foundations of modern democracies</vt:lpstr>
      <vt:lpstr>Foundations of modern democracies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Earth Observation Data on a Global Scale: A View from Brazil</dc:title>
  <dc:subject/>
  <dc:creator>Gilberto</dc:creator>
  <cp:keywords/>
  <dc:description/>
  <cp:lastModifiedBy>Gilberto Camara</cp:lastModifiedBy>
  <cp:revision>310</cp:revision>
  <dcterms:created xsi:type="dcterms:W3CDTF">2007-10-21T20:43:18Z</dcterms:created>
  <dcterms:modified xsi:type="dcterms:W3CDTF">2016-07-14T20:29:10Z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4353583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D5.0.6</vt:lpwstr>
  </property>
</Properties>
</file>