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2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3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4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5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9" r:id="rId2"/>
    <p:sldMasterId id="2147484587" r:id="rId3"/>
    <p:sldMasterId id="2147484600" r:id="rId4"/>
    <p:sldMasterId id="2147484624" r:id="rId5"/>
    <p:sldMasterId id="2147485206" r:id="rId6"/>
  </p:sldMasterIdLst>
  <p:notesMasterIdLst>
    <p:notesMasterId r:id="rId41"/>
  </p:notesMasterIdLst>
  <p:sldIdLst>
    <p:sldId id="265" r:id="rId7"/>
    <p:sldId id="271" r:id="rId8"/>
    <p:sldId id="295" r:id="rId9"/>
    <p:sldId id="290" r:id="rId10"/>
    <p:sldId id="280" r:id="rId11"/>
    <p:sldId id="367" r:id="rId12"/>
    <p:sldId id="291" r:id="rId13"/>
    <p:sldId id="328" r:id="rId14"/>
    <p:sldId id="288" r:id="rId15"/>
    <p:sldId id="293" r:id="rId16"/>
    <p:sldId id="355" r:id="rId17"/>
    <p:sldId id="356" r:id="rId18"/>
    <p:sldId id="357" r:id="rId19"/>
    <p:sldId id="358" r:id="rId20"/>
    <p:sldId id="359" r:id="rId21"/>
    <p:sldId id="360" r:id="rId22"/>
    <p:sldId id="361" r:id="rId23"/>
    <p:sldId id="363" r:id="rId24"/>
    <p:sldId id="364" r:id="rId25"/>
    <p:sldId id="301" r:id="rId26"/>
    <p:sldId id="305" r:id="rId27"/>
    <p:sldId id="347" r:id="rId28"/>
    <p:sldId id="329" r:id="rId29"/>
    <p:sldId id="365" r:id="rId30"/>
    <p:sldId id="368" r:id="rId31"/>
    <p:sldId id="339" r:id="rId32"/>
    <p:sldId id="340" r:id="rId33"/>
    <p:sldId id="344" r:id="rId34"/>
    <p:sldId id="348" r:id="rId35"/>
    <p:sldId id="349" r:id="rId36"/>
    <p:sldId id="330" r:id="rId37"/>
    <p:sldId id="341" r:id="rId38"/>
    <p:sldId id="350" r:id="rId39"/>
    <p:sldId id="354" r:id="rId40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000066"/>
    <a:srgbClr val="D0D0E3"/>
    <a:srgbClr val="C9D06A"/>
    <a:srgbClr val="588725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-13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Users\Gilberto\Referencias\Politica%20CT\Programa%20Espacial\EUROCONSULT%202008\Part%201%20-%20Strategic%20Issues%20for%20Government%20Space%20Programs\Consolidated%20Government_expenditures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t-BR" smtClean="0"/>
              <a:t>Programa</a:t>
            </a:r>
            <a:r>
              <a:rPr lang="pt-BR" baseline="0" smtClean="0"/>
              <a:t> Espacial: Orçamentos Públicos por Tipo de Programa - em mihões de USD  (exclui voos tripulados)</a:t>
            </a:r>
            <a:endParaRPr lang="pt-BR"/>
          </a:p>
        </c:rich>
      </c:tx>
      <c:layout>
        <c:manualLayout>
          <c:xMode val="edge"/>
          <c:yMode val="edge"/>
          <c:x val="0.157385389326336"/>
          <c:y val="0.0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</c:title>
    <c:autoTitleDeleted val="0"/>
    <c:plotArea>
      <c:layout>
        <c:manualLayout>
          <c:layoutTarget val="inner"/>
          <c:xMode val="edge"/>
          <c:yMode val="edge"/>
          <c:x val="0.0764961904885141"/>
          <c:y val="0.0815703621239653"/>
          <c:w val="0.915829544786091"/>
          <c:h val="0.810480949496698"/>
        </c:manualLayout>
      </c:layout>
      <c:lineChart>
        <c:grouping val="standard"/>
        <c:varyColors val="0"/>
        <c:ser>
          <c:idx val="0"/>
          <c:order val="0"/>
          <c:tx>
            <c:strRef>
              <c:f>'World Expenditures'!$B$19</c:f>
              <c:strCache>
                <c:ptCount val="1"/>
                <c:pt idx="0">
                  <c:v>Satcom</c:v>
                </c:pt>
              </c:strCache>
            </c:strRef>
          </c:tx>
          <c:cat>
            <c:numRef>
              <c:f>'World Expenditures'!$C$4:$R$4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'World Expenditures'!$C$19:$R$19</c:f>
              <c:numCache>
                <c:formatCode>#,##0</c:formatCode>
                <c:ptCount val="16"/>
                <c:pt idx="0">
                  <c:v>1016.9589374</c:v>
                </c:pt>
                <c:pt idx="1">
                  <c:v>1098.220916654668</c:v>
                </c:pt>
                <c:pt idx="2">
                  <c:v>1078.748597573941</c:v>
                </c:pt>
                <c:pt idx="3">
                  <c:v>1005.323253470102</c:v>
                </c:pt>
                <c:pt idx="4">
                  <c:v>1003.509416397288</c:v>
                </c:pt>
                <c:pt idx="5">
                  <c:v>927.1500696345734</c:v>
                </c:pt>
                <c:pt idx="6">
                  <c:v>730.0286179345744</c:v>
                </c:pt>
                <c:pt idx="7">
                  <c:v>791.0179896866866</c:v>
                </c:pt>
                <c:pt idx="8">
                  <c:v>941.7657264264264</c:v>
                </c:pt>
                <c:pt idx="9">
                  <c:v>1162.266697120802</c:v>
                </c:pt>
                <c:pt idx="10">
                  <c:v>1357.0</c:v>
                </c:pt>
                <c:pt idx="11">
                  <c:v>1508.0</c:v>
                </c:pt>
                <c:pt idx="12">
                  <c:v>1640.0</c:v>
                </c:pt>
                <c:pt idx="13">
                  <c:v>1770.0</c:v>
                </c:pt>
                <c:pt idx="14">
                  <c:v>1910.0</c:v>
                </c:pt>
                <c:pt idx="15">
                  <c:v>2050.0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'World Expenditures'!$B$20</c:f>
              <c:strCache>
                <c:ptCount val="1"/>
                <c:pt idx="0">
                  <c:v>Earth Observation</c:v>
                </c:pt>
              </c:strCache>
            </c:strRef>
          </c:tx>
          <c:cat>
            <c:numRef>
              <c:f>'World Expenditures'!$C$4:$R$4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'World Expenditures'!$C$20:$R$20</c:f>
              <c:numCache>
                <c:formatCode>#,##0</c:formatCode>
                <c:ptCount val="16"/>
                <c:pt idx="0">
                  <c:v>3384.72967457143</c:v>
                </c:pt>
                <c:pt idx="1">
                  <c:v>3915.285829764034</c:v>
                </c:pt>
                <c:pt idx="2">
                  <c:v>4053.354278583711</c:v>
                </c:pt>
                <c:pt idx="3">
                  <c:v>3969.457790330887</c:v>
                </c:pt>
                <c:pt idx="4">
                  <c:v>4069.632509099534</c:v>
                </c:pt>
                <c:pt idx="5">
                  <c:v>3988.912143827707</c:v>
                </c:pt>
                <c:pt idx="6">
                  <c:v>3916.03823898915</c:v>
                </c:pt>
                <c:pt idx="7">
                  <c:v>4413.93409433048</c:v>
                </c:pt>
                <c:pt idx="8">
                  <c:v>4543.262866424312</c:v>
                </c:pt>
                <c:pt idx="9">
                  <c:v>4461.056182313003</c:v>
                </c:pt>
                <c:pt idx="10">
                  <c:v>5147.16653649424</c:v>
                </c:pt>
                <c:pt idx="11">
                  <c:v>5059.630276502633</c:v>
                </c:pt>
                <c:pt idx="12">
                  <c:v>5316.410237522337</c:v>
                </c:pt>
                <c:pt idx="13">
                  <c:v>5462.008302293576</c:v>
                </c:pt>
                <c:pt idx="14">
                  <c:v>5571.248468339448</c:v>
                </c:pt>
                <c:pt idx="15">
                  <c:v>5627.0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'World Expenditures'!$B$21</c:f>
              <c:strCache>
                <c:ptCount val="1"/>
                <c:pt idx="0">
                  <c:v>Satnav</c:v>
                </c:pt>
              </c:strCache>
            </c:strRef>
          </c:tx>
          <c:cat>
            <c:numRef>
              <c:f>'World Expenditures'!$C$4:$R$4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'World Expenditures'!$C$21:$R$21</c:f>
              <c:numCache>
                <c:formatCode>#,##0</c:formatCode>
                <c:ptCount val="16"/>
                <c:pt idx="0">
                  <c:v>0.0</c:v>
                </c:pt>
                <c:pt idx="1">
                  <c:v>44.40794621287955</c:v>
                </c:pt>
                <c:pt idx="2">
                  <c:v>187.93480747414</c:v>
                </c:pt>
                <c:pt idx="3">
                  <c:v>205.2895633211197</c:v>
                </c:pt>
                <c:pt idx="4">
                  <c:v>276.4880258492316</c:v>
                </c:pt>
                <c:pt idx="5">
                  <c:v>301.1866104005337</c:v>
                </c:pt>
                <c:pt idx="6">
                  <c:v>321.7997309745719</c:v>
                </c:pt>
                <c:pt idx="7">
                  <c:v>679.772032686692</c:v>
                </c:pt>
                <c:pt idx="8">
                  <c:v>726.0301464264264</c:v>
                </c:pt>
                <c:pt idx="9">
                  <c:v>892.1800641207875</c:v>
                </c:pt>
                <c:pt idx="10">
                  <c:v>1078.050238</c:v>
                </c:pt>
                <c:pt idx="11">
                  <c:v>1402.64808874802</c:v>
                </c:pt>
                <c:pt idx="12">
                  <c:v>1725.257149160063</c:v>
                </c:pt>
                <c:pt idx="13">
                  <c:v>1794.267435126466</c:v>
                </c:pt>
                <c:pt idx="14">
                  <c:v>1812.210109477731</c:v>
                </c:pt>
                <c:pt idx="15">
                  <c:v>1722.0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'World Expenditures'!$B$22</c:f>
              <c:strCache>
                <c:ptCount val="1"/>
                <c:pt idx="0">
                  <c:v>Science</c:v>
                </c:pt>
              </c:strCache>
            </c:strRef>
          </c:tx>
          <c:cat>
            <c:numRef>
              <c:f>'World Expenditures'!$C$4:$R$4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'World Expenditures'!$C$22:$R$22</c:f>
              <c:numCache>
                <c:formatCode>#,##0</c:formatCode>
                <c:ptCount val="16"/>
                <c:pt idx="0">
                  <c:v>3172.0</c:v>
                </c:pt>
                <c:pt idx="1">
                  <c:v>3590.0</c:v>
                </c:pt>
                <c:pt idx="2">
                  <c:v>3709.0</c:v>
                </c:pt>
                <c:pt idx="3">
                  <c:v>3419.0</c:v>
                </c:pt>
                <c:pt idx="4">
                  <c:v>4609.0</c:v>
                </c:pt>
                <c:pt idx="5">
                  <c:v>4761.0</c:v>
                </c:pt>
                <c:pt idx="6">
                  <c:v>5353.0</c:v>
                </c:pt>
                <c:pt idx="7">
                  <c:v>6795.0</c:v>
                </c:pt>
                <c:pt idx="8">
                  <c:v>7077.0</c:v>
                </c:pt>
                <c:pt idx="9">
                  <c:v>6532.0</c:v>
                </c:pt>
                <c:pt idx="10">
                  <c:v>6364.0</c:v>
                </c:pt>
                <c:pt idx="11">
                  <c:v>5736.0</c:v>
                </c:pt>
                <c:pt idx="12">
                  <c:v>5219.76</c:v>
                </c:pt>
                <c:pt idx="13">
                  <c:v>5219.76</c:v>
                </c:pt>
                <c:pt idx="14">
                  <c:v>5376.352800000002</c:v>
                </c:pt>
                <c:pt idx="15">
                  <c:v>5645.0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'World Expenditures'!$B$24</c:f>
              <c:strCache>
                <c:ptCount val="1"/>
                <c:pt idx="0">
                  <c:v>Launchers</c:v>
                </c:pt>
              </c:strCache>
            </c:strRef>
          </c:tx>
          <c:cat>
            <c:numRef>
              <c:f>'World Expenditures'!$C$4:$R$4</c:f>
              <c:numCache>
                <c:formatCode>General</c:formatCode>
                <c:ptCount val="16"/>
                <c:pt idx="0">
                  <c:v>1997.0</c:v>
                </c:pt>
                <c:pt idx="1">
                  <c:v>1998.0</c:v>
                </c:pt>
                <c:pt idx="2">
                  <c:v>1999.0</c:v>
                </c:pt>
                <c:pt idx="3">
                  <c:v>2000.0</c:v>
                </c:pt>
                <c:pt idx="4">
                  <c:v>2001.0</c:v>
                </c:pt>
                <c:pt idx="5">
                  <c:v>2002.0</c:v>
                </c:pt>
                <c:pt idx="6">
                  <c:v>2003.0</c:v>
                </c:pt>
                <c:pt idx="7">
                  <c:v>2004.0</c:v>
                </c:pt>
                <c:pt idx="8">
                  <c:v>2005.0</c:v>
                </c:pt>
                <c:pt idx="9">
                  <c:v>2006.0</c:v>
                </c:pt>
                <c:pt idx="10">
                  <c:v>2007.0</c:v>
                </c:pt>
                <c:pt idx="11">
                  <c:v>2008.0</c:v>
                </c:pt>
                <c:pt idx="12">
                  <c:v>2009.0</c:v>
                </c:pt>
                <c:pt idx="13">
                  <c:v>2010.0</c:v>
                </c:pt>
                <c:pt idx="14">
                  <c:v>2011.0</c:v>
                </c:pt>
                <c:pt idx="15">
                  <c:v>2012.0</c:v>
                </c:pt>
              </c:numCache>
            </c:numRef>
          </c:cat>
          <c:val>
            <c:numRef>
              <c:f>'World Expenditures'!$C$24:$R$24</c:f>
              <c:numCache>
                <c:formatCode>#,##0</c:formatCode>
                <c:ptCount val="16"/>
                <c:pt idx="0">
                  <c:v>1522.757559100014</c:v>
                </c:pt>
                <c:pt idx="1">
                  <c:v>1805.4420170443</c:v>
                </c:pt>
                <c:pt idx="2">
                  <c:v>1703.386826735451</c:v>
                </c:pt>
                <c:pt idx="3">
                  <c:v>1400.065445213203</c:v>
                </c:pt>
                <c:pt idx="4">
                  <c:v>1234.149053089418</c:v>
                </c:pt>
                <c:pt idx="5">
                  <c:v>1227.485538801335</c:v>
                </c:pt>
                <c:pt idx="6">
                  <c:v>1627.161027436435</c:v>
                </c:pt>
                <c:pt idx="7">
                  <c:v>1671.913601716721</c:v>
                </c:pt>
                <c:pt idx="8">
                  <c:v>1951.315356066066</c:v>
                </c:pt>
                <c:pt idx="9">
                  <c:v>1989.91833530197</c:v>
                </c:pt>
                <c:pt idx="10">
                  <c:v>2359.539313800027</c:v>
                </c:pt>
                <c:pt idx="11">
                  <c:v>2646.183976</c:v>
                </c:pt>
                <c:pt idx="12">
                  <c:v>2819.0442424</c:v>
                </c:pt>
                <c:pt idx="13">
                  <c:v>2888.570309890001</c:v>
                </c:pt>
                <c:pt idx="14">
                  <c:v>2947.732984128977</c:v>
                </c:pt>
                <c:pt idx="15">
                  <c:v>2978.0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48262728"/>
        <c:axId val="1848265848"/>
      </c:lineChart>
      <c:catAx>
        <c:axId val="1848262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848265848"/>
        <c:crosses val="autoZero"/>
        <c:auto val="1"/>
        <c:lblAlgn val="ctr"/>
        <c:lblOffset val="100"/>
        <c:noMultiLvlLbl val="0"/>
      </c:catAx>
      <c:valAx>
        <c:axId val="1848265848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crossAx val="18482627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6725255231977"/>
          <c:y val="0.10294041854635"/>
          <c:w val="0.85926855045386"/>
          <c:h val="0.0418611440693201"/>
        </c:manualLayout>
      </c:layout>
      <c:overlay val="0"/>
      <c:spPr>
        <a:solidFill>
          <a:schemeClr val="tx2">
            <a:lumMod val="20000"/>
            <a:lumOff val="80000"/>
          </a:schemeClr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4D1FC7A8-8FC5-804C-8686-9E64C45B8FD0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5CD22339-B9AB-F64A-A053-34F2C727FF2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25217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9A9EBEFE-FF14-0548-9E41-70AEB6642018}" type="slidenum">
              <a:rPr lang="pt-BR" sz="1200"/>
              <a:pPr algn="r" eaLnBrk="1" hangingPunct="1"/>
              <a:t>9</a:t>
            </a:fld>
            <a:endParaRPr lang="pt-BR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9395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1BD9893-DEA5-BE44-86EB-F79D2D76C0A9}" type="slidenum">
              <a:rPr lang="pt-BR">
                <a:latin typeface="Calibri" charset="0"/>
              </a:rPr>
              <a:pPr eaLnBrk="1" hangingPunct="1"/>
              <a:t>29</a:t>
            </a:fld>
            <a:endParaRPr lang="pt-BR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E7A15C5-954D-E349-A01A-E608C296DB23}" type="slidenum">
              <a:rPr lang="pt-BR">
                <a:solidFill>
                  <a:srgbClr val="000000"/>
                </a:solidFill>
                <a:latin typeface="Calibri" charset="0"/>
              </a:rPr>
              <a:pPr eaLnBrk="1" hangingPunct="1"/>
              <a:t>31</a:t>
            </a:fld>
            <a:endParaRPr lang="pt-BR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7388"/>
            <a:ext cx="4570413" cy="342741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4988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48907EA-6857-8143-B13E-1075F078570B}" type="slidenum">
              <a:rPr lang="pt-BR">
                <a:solidFill>
                  <a:srgbClr val="000000"/>
                </a:solidFill>
                <a:latin typeface="Calibri" charset="0"/>
              </a:rPr>
              <a:pPr eaLnBrk="1" hangingPunct="1"/>
              <a:t>23</a:t>
            </a:fld>
            <a:endParaRPr lang="pt-BR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6528DAE-C2D5-EF42-A581-CADCA29E63EB}" type="slidenum">
              <a:rPr lang="pt-BR"/>
              <a:pPr eaLnBrk="1" hangingPunct="1"/>
              <a:t>24</a:t>
            </a:fld>
            <a:endParaRPr lang="pt-BR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2pPr>
            <a:lvl3pPr marL="11430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3pPr>
            <a:lvl4pPr marL="16002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4pPr>
            <a:lvl5pPr marL="2057400" indent="-228600" eaLnBrk="0" hangingPunct="0"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Humnst777 BT" charset="0"/>
                <a:ea typeface="ＭＳ Ｐゴシック" charset="0"/>
              </a:defRPr>
            </a:lvl9pPr>
          </a:lstStyle>
          <a:p>
            <a:pPr eaLnBrk="1" hangingPunct="1"/>
            <a:fld id="{EC7CB10E-BDC9-CE47-9E49-C45BA38174D2}" type="slidenum">
              <a:rPr kumimoji="0" 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25</a:t>
            </a:fld>
            <a:endParaRPr kumimoji="0" lang="en-US" sz="1200" b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9B4641C6-E2F0-0D4D-9109-CBDD666DDE79}" type="slidenum">
              <a:rPr lang="pt-BR">
                <a:solidFill>
                  <a:srgbClr val="000000"/>
                </a:solidFill>
                <a:latin typeface="Calibri" charset="0"/>
              </a:rPr>
              <a:pPr eaLnBrk="1" hangingPunct="1"/>
              <a:t>26</a:t>
            </a:fld>
            <a:endParaRPr lang="pt-BR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AAC8179-C7B3-D640-904D-4F1E2E04AFD5}" type="slidenum">
              <a:rPr lang="pt-BR">
                <a:solidFill>
                  <a:srgbClr val="000000"/>
                </a:solidFill>
                <a:latin typeface="Calibri" charset="0"/>
              </a:rPr>
              <a:pPr eaLnBrk="1" hangingPunct="1"/>
              <a:t>27</a:t>
            </a:fld>
            <a:endParaRPr lang="pt-BR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3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7.jpe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3AE92FC1-51C7-4C41-9E68-D3B5ADB64E4F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BF133187-DEFD-C644-B341-BCAD21055AC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0896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115219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057400" cy="5867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6019800" cy="5867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512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113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769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5222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266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81294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551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1082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98034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66070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78511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8090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21106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3521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02709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362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05893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9929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32414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Arial" pitchFamily="34" charset="0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Arial" pitchFamily="34" charset="0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subtítulo mestre</a:t>
            </a:r>
            <a:endParaRPr lang="pt-BR" dirty="0"/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3002484E-6C15-5B40-8DD8-625A828213D1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3479A638-F8CE-D842-97B3-480785550EF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29006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04214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073866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082378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68957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08765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4381781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08747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8418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40920751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1205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9245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592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5801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91840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49452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1586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7896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480413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723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9804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6479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930450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643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73657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141240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2068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4052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218843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19626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CE29DCBC-BA79-9B4A-965B-ABD8D75BE29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124715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740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1324075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87127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8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188971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59274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164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75970346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2300448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32793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7842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94967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74121F-3833-A34C-96C3-9D8A386A8964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59EAE-72BC-D448-9A83-63DB74ED53D3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304641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498C46-2276-0C4D-B72B-C1C7B68459CE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3214D-0571-5B4D-A1A6-79925311A0CD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61979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2E809E0-DCE8-0E49-847A-5842555A57FA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67CF8B-A520-D944-AB7B-ECCBE2039F7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6471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02549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D77B9C-0C13-F445-9265-5463DE870726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CC0AB2-AD12-214E-A8AF-1FFD3473BBB6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615078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57F6E43-A551-614B-B78D-3144AFC0AD7D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C6BB5-0025-4440-8527-387246C5694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999712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B7B5FFA-75CF-2C44-8227-C0D98F0A86B8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DFC60C-C9D6-434A-93E9-ACB917B2B310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163513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D3AB1D-43D9-594C-B184-D719685D5E8B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4A9D8-50AA-5746-BC69-F28C36447B39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10098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FF2CCD-063F-D140-88D1-80A5E90CFBE4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9936C7-B13F-964A-99F2-AF3945B5F0B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22607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1168F-8045-F44F-81C6-E3AFBDC02051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988E9-7730-B44F-85D6-F312897DE7B2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15262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D823C8-5639-3F48-B490-E5E026224B6D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6AC06-5A8A-4246-B0E0-FBA033355721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89064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3ACDA6-127C-AE43-AA19-D7982B9FAB69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C7670A-2A11-E242-966A-A2BE7A693907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81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título mestre</a:t>
            </a:r>
          </a:p>
        </p:txBody>
      </p:sp>
      <p:sp>
        <p:nvSpPr>
          <p:cNvPr id="513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defRPr sz="3000">
                <a:latin typeface="Calibri" pitchFamily="34" charset="0"/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18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9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3ACDC3F5-2C91-5146-B54A-520797224AFF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945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aseline="0">
                <a:latin typeface="Calibri" pitchFamily="34" charset="0"/>
                <a:ea typeface="DejaVu Sans" pitchFamily="34" charset="0"/>
                <a:cs typeface="DejaVu Sans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4781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43799163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2657482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354876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27749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latin typeface="Calibri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0264497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315102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98757740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endParaRPr lang="pt-BR" noProof="0" smtClean="0"/>
          </a:p>
        </p:txBody>
      </p:sp>
    </p:spTree>
    <p:extLst>
      <p:ext uri="{BB962C8B-B14F-4D97-AF65-F5344CB8AC3E}">
        <p14:creationId xmlns:p14="http://schemas.microsoft.com/office/powerpoint/2010/main" val="3376401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ítulo, 2 partes pequenas de conteúd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09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3"/>
          </p:nvPr>
        </p:nvSpPr>
        <p:spPr>
          <a:xfrm>
            <a:off x="4800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60309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800600" y="3962400"/>
            <a:ext cx="4038600" cy="22860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650168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609600" y="381000"/>
            <a:ext cx="8229600" cy="5867400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2763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153400" cy="762000"/>
          </a:xfrm>
        </p:spPr>
        <p:txBody>
          <a:bodyPr/>
          <a:lstStyle>
            <a:lvl1pPr>
              <a:defRPr sz="3200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524000"/>
            <a:ext cx="8229600" cy="4724400"/>
          </a:xfrm>
        </p:spPr>
        <p:txBody>
          <a:bodyPr/>
          <a:lstStyle/>
          <a:p>
            <a:pPr lvl="0"/>
            <a:r>
              <a:rPr lang="pt-BR" noProof="0" smtClean="0"/>
              <a:t>Clique no ícone para adicionar tabela</a:t>
            </a:r>
          </a:p>
        </p:txBody>
      </p:sp>
    </p:spTree>
    <p:extLst>
      <p:ext uri="{BB962C8B-B14F-4D97-AF65-F5344CB8AC3E}">
        <p14:creationId xmlns:p14="http://schemas.microsoft.com/office/powerpoint/2010/main" val="119989676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hidden">
          <a:xfrm>
            <a:off x="0" y="0"/>
            <a:ext cx="3505200" cy="68580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hidden">
          <a:xfrm>
            <a:off x="1716088" y="1690688"/>
            <a:ext cx="7427912" cy="2533650"/>
          </a:xfrm>
          <a:prstGeom prst="rect">
            <a:avLst/>
          </a:prstGeom>
          <a:solidFill>
            <a:srgbClr val="08479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0" y="1066800"/>
            <a:ext cx="2867025" cy="3157538"/>
            <a:chOff x="0" y="672"/>
            <a:chExt cx="1806" cy="1989"/>
          </a:xfrm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361" y="2257"/>
              <a:ext cx="363" cy="40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auto">
            <a:xfrm>
              <a:off x="1081" y="1065"/>
              <a:ext cx="362" cy="405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auto">
            <a:xfrm>
              <a:off x="1437" y="672"/>
              <a:ext cx="369" cy="400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auto">
            <a:xfrm>
              <a:off x="719" y="2257"/>
              <a:ext cx="368" cy="40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auto">
            <a:xfrm>
              <a:off x="1437" y="1065"/>
              <a:ext cx="369" cy="405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auto">
            <a:xfrm>
              <a:off x="719" y="1464"/>
              <a:ext cx="368" cy="39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auto">
            <a:xfrm>
              <a:off x="0" y="1464"/>
              <a:ext cx="367" cy="39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auto">
            <a:xfrm>
              <a:off x="1081" y="1464"/>
              <a:ext cx="362" cy="3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auto">
            <a:xfrm>
              <a:off x="361" y="1857"/>
              <a:ext cx="363" cy="40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auto">
            <a:xfrm>
              <a:off x="719" y="1857"/>
              <a:ext cx="368" cy="40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pt-BR" sz="2400">
                <a:solidFill>
                  <a:srgbClr val="000000"/>
                </a:solidFill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pic>
        <p:nvPicPr>
          <p:cNvPr id="17" name="Picture 20" descr="logoco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52400"/>
            <a:ext cx="50292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logoco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147638"/>
            <a:ext cx="46418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2" descr="logo1-0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3363" y="98425"/>
            <a:ext cx="2490787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2178" name="Rectangle 18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372179" name="Rectangle 19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20" name="Rectangle 1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" name="Rectangle 1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2" name="Rectangle 1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charset="0"/>
              </a:defRPr>
            </a:lvl1pPr>
          </a:lstStyle>
          <a:p>
            <a:fld id="{4F9FDF16-57EB-8F4F-A00C-75F40FA4CE9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593928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543338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27934071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18813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697127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16278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8828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54118264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</p:spTree>
    <p:extLst>
      <p:ext uri="{BB962C8B-B14F-4D97-AF65-F5344CB8AC3E}">
        <p14:creationId xmlns:p14="http://schemas.microsoft.com/office/powerpoint/2010/main" val="4970905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9399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theme" Target="../theme/theme1.xml"/><Relationship Id="rId29" Type="http://schemas.openxmlformats.org/officeDocument/2006/relationships/image" Target="../media/image1.pn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48.xml"/><Relationship Id="rId22" Type="http://schemas.openxmlformats.org/officeDocument/2006/relationships/slideLayout" Target="../slideLayouts/slideLayout49.xml"/><Relationship Id="rId23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51.xml"/><Relationship Id="rId25" Type="http://schemas.openxmlformats.org/officeDocument/2006/relationships/slideLayout" Target="../slideLayouts/slideLayout52.xml"/><Relationship Id="rId26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4.xml"/><Relationship Id="rId28" Type="http://schemas.openxmlformats.org/officeDocument/2006/relationships/theme" Target="../theme/theme2.xml"/><Relationship Id="rId29" Type="http://schemas.openxmlformats.org/officeDocument/2006/relationships/image" Target="../media/image1.png"/><Relationship Id="rId30" Type="http://schemas.openxmlformats.org/officeDocument/2006/relationships/image" Target="../media/image2.jpeg"/><Relationship Id="rId10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46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66.xml"/><Relationship Id="rId13" Type="http://schemas.openxmlformats.org/officeDocument/2006/relationships/theme" Target="../theme/theme3.xml"/><Relationship Id="rId14" Type="http://schemas.openxmlformats.org/officeDocument/2006/relationships/image" Target="../media/image4.png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1.xml"/><Relationship Id="rId8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slideLayout" Target="../slideLayouts/slideLayout89.xml"/><Relationship Id="rId13" Type="http://schemas.openxmlformats.org/officeDocument/2006/relationships/theme" Target="../theme/theme5.xml"/><Relationship Id="rId14" Type="http://schemas.openxmlformats.org/officeDocument/2006/relationships/image" Target="../media/image4.png"/><Relationship Id="rId15" Type="http://schemas.openxmlformats.org/officeDocument/2006/relationships/image" Target="../media/image5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0.xml"/><Relationship Id="rId12" Type="http://schemas.openxmlformats.org/officeDocument/2006/relationships/theme" Target="../theme/theme6.xml"/><Relationship Id="rId13" Type="http://schemas.openxmlformats.org/officeDocument/2006/relationships/image" Target="../media/image6.jpeg"/><Relationship Id="rId1" Type="http://schemas.openxmlformats.org/officeDocument/2006/relationships/slideLayout" Target="../slideLayouts/slideLayout90.xml"/><Relationship Id="rId2" Type="http://schemas.openxmlformats.org/officeDocument/2006/relationships/slideLayout" Target="../slideLayouts/slideLayout91.xml"/><Relationship Id="rId3" Type="http://schemas.openxmlformats.org/officeDocument/2006/relationships/slideLayout" Target="../slideLayouts/slideLayout92.xml"/><Relationship Id="rId4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6.xml"/><Relationship Id="rId8" Type="http://schemas.openxmlformats.org/officeDocument/2006/relationships/slideLayout" Target="../slideLayouts/slideLayout97.xml"/><Relationship Id="rId9" Type="http://schemas.openxmlformats.org/officeDocument/2006/relationships/slideLayout" Target="../slideLayouts/slideLayout98.xml"/><Relationship Id="rId10" Type="http://schemas.openxmlformats.org/officeDocument/2006/relationships/slideLayout" Target="../slideLayouts/slideLayout9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1029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3" r:id="rId1"/>
    <p:sldLayoutId id="2147485328" r:id="rId2"/>
    <p:sldLayoutId id="2147485329" r:id="rId3"/>
    <p:sldLayoutId id="2147485330" r:id="rId4"/>
    <p:sldLayoutId id="2147485331" r:id="rId5"/>
    <p:sldLayoutId id="2147485332" r:id="rId6"/>
    <p:sldLayoutId id="2147485333" r:id="rId7"/>
    <p:sldLayoutId id="2147485334" r:id="rId8"/>
    <p:sldLayoutId id="2147485335" r:id="rId9"/>
    <p:sldLayoutId id="2147485336" r:id="rId10"/>
    <p:sldLayoutId id="2147485337" r:id="rId11"/>
    <p:sldLayoutId id="2147485338" r:id="rId12"/>
    <p:sldLayoutId id="2147485339" r:id="rId13"/>
    <p:sldLayoutId id="2147485340" r:id="rId14"/>
    <p:sldLayoutId id="2147485341" r:id="rId15"/>
    <p:sldLayoutId id="2147485342" r:id="rId16"/>
    <p:sldLayoutId id="2147485343" r:id="rId17"/>
    <p:sldLayoutId id="2147485344" r:id="rId18"/>
    <p:sldLayoutId id="2147485345" r:id="rId19"/>
    <p:sldLayoutId id="2147485346" r:id="rId20"/>
    <p:sldLayoutId id="2147485347" r:id="rId21"/>
    <p:sldLayoutId id="2147485348" r:id="rId22"/>
    <p:sldLayoutId id="2147485349" r:id="rId23"/>
    <p:sldLayoutId id="2147485350" r:id="rId24"/>
    <p:sldLayoutId id="2147485351" r:id="rId25"/>
    <p:sldLayoutId id="2147485352" r:id="rId26"/>
    <p:sldLayoutId id="2147485353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solidFill>
                <a:srgbClr val="000000"/>
              </a:solidFill>
              <a:ea typeface="+mn-ea"/>
              <a:cs typeface="Arial" pitchFamily="34" charset="0"/>
            </a:endParaRPr>
          </a:p>
        </p:txBody>
      </p:sp>
      <p:pic>
        <p:nvPicPr>
          <p:cNvPr id="2053" name="Imagem 6" descr="borda_slide.png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Imagem 6" descr="ìnpe_simbolo.jpg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4" r:id="rId1"/>
    <p:sldLayoutId id="2147485354" r:id="rId2"/>
    <p:sldLayoutId id="2147485355" r:id="rId3"/>
    <p:sldLayoutId id="2147485356" r:id="rId4"/>
    <p:sldLayoutId id="2147485357" r:id="rId5"/>
    <p:sldLayoutId id="2147485358" r:id="rId6"/>
    <p:sldLayoutId id="2147485359" r:id="rId7"/>
    <p:sldLayoutId id="2147485360" r:id="rId8"/>
    <p:sldLayoutId id="2147485361" r:id="rId9"/>
    <p:sldLayoutId id="2147485362" r:id="rId10"/>
    <p:sldLayoutId id="2147485363" r:id="rId11"/>
    <p:sldLayoutId id="2147485364" r:id="rId12"/>
    <p:sldLayoutId id="2147485365" r:id="rId13"/>
    <p:sldLayoutId id="2147485366" r:id="rId14"/>
    <p:sldLayoutId id="2147485367" r:id="rId15"/>
    <p:sldLayoutId id="2147485368" r:id="rId16"/>
    <p:sldLayoutId id="2147485369" r:id="rId17"/>
    <p:sldLayoutId id="2147485370" r:id="rId18"/>
    <p:sldLayoutId id="2147485371" r:id="rId19"/>
    <p:sldLayoutId id="2147485372" r:id="rId20"/>
    <p:sldLayoutId id="2147485373" r:id="rId21"/>
    <p:sldLayoutId id="2147485374" r:id="rId22"/>
    <p:sldLayoutId id="2147485375" r:id="rId23"/>
    <p:sldLayoutId id="2147485376" r:id="rId24"/>
    <p:sldLayoutId id="2147485377" r:id="rId25"/>
    <p:sldLayoutId id="2147485378" r:id="rId26"/>
    <p:sldLayoutId id="2147485379" r:id="rId2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Calibri" pitchFamily="34" charset="0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3075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3077" name="Imagem 6" descr="borda_sli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Imagem 6" descr="ìnpe_simbolo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5" r:id="rId1"/>
    <p:sldLayoutId id="2147485380" r:id="rId2"/>
    <p:sldLayoutId id="2147485381" r:id="rId3"/>
    <p:sldLayoutId id="2147485382" r:id="rId4"/>
    <p:sldLayoutId id="2147485383" r:id="rId5"/>
    <p:sldLayoutId id="2147485384" r:id="rId6"/>
    <p:sldLayoutId id="2147485385" r:id="rId7"/>
    <p:sldLayoutId id="2147485386" r:id="rId8"/>
    <p:sldLayoutId id="2147485387" r:id="rId9"/>
    <p:sldLayoutId id="2147485388" r:id="rId10"/>
    <p:sldLayoutId id="2147485389" r:id="rId11"/>
    <p:sldLayoutId id="214748539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4099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D6806CA1-4679-A147-A717-F060790DA62A}" type="datetimeFigureOut">
              <a:rPr lang="pt-BR"/>
              <a:pPr/>
              <a:t>2/7/12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fld id="{656FA60C-588D-CC40-96E1-017D6DA3EB8A}" type="slidenum">
              <a:rPr lang="pt-BR"/>
              <a:pPr/>
              <a:t>‹#›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91" r:id="rId1"/>
    <p:sldLayoutId id="2147485392" r:id="rId2"/>
    <p:sldLayoutId id="2147485393" r:id="rId3"/>
    <p:sldLayoutId id="2147485394" r:id="rId4"/>
    <p:sldLayoutId id="2147485395" r:id="rId5"/>
    <p:sldLayoutId id="2147485396" r:id="rId6"/>
    <p:sldLayoutId id="2147485397" r:id="rId7"/>
    <p:sldLayoutId id="2147485398" r:id="rId8"/>
    <p:sldLayoutId id="2147485399" r:id="rId9"/>
    <p:sldLayoutId id="2147485400" r:id="rId10"/>
    <p:sldLayoutId id="21474854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10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  <p:pic>
        <p:nvPicPr>
          <p:cNvPr id="5125" name="Imagem 6" descr="borda_slide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8763"/>
            <a:ext cx="431800" cy="660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Imagem 6" descr="ìnpe_simbolo.jpg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15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5426" r:id="rId1"/>
    <p:sldLayoutId id="2147485402" r:id="rId2"/>
    <p:sldLayoutId id="2147485403" r:id="rId3"/>
    <p:sldLayoutId id="2147485404" r:id="rId4"/>
    <p:sldLayoutId id="2147485405" r:id="rId5"/>
    <p:sldLayoutId id="2147485406" r:id="rId6"/>
    <p:sldLayoutId id="2147485407" r:id="rId7"/>
    <p:sldLayoutId id="2147485408" r:id="rId8"/>
    <p:sldLayoutId id="2147485409" r:id="rId9"/>
    <p:sldLayoutId id="2147485410" r:id="rId10"/>
    <p:sldLayoutId id="2147485411" r:id="rId11"/>
    <p:sldLayoutId id="214748541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366"/>
          </a:solidFill>
          <a:latin typeface="Calibri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•"/>
        <a:defRPr sz="28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1138" name="Rectangle 2"/>
          <p:cNvSpPr>
            <a:spLocks noChangeArrowheads="1"/>
          </p:cNvSpPr>
          <p:nvPr/>
        </p:nvSpPr>
        <p:spPr bwMode="auto">
          <a:xfrm rot="-5400000">
            <a:off x="-3009900" y="3390900"/>
            <a:ext cx="6477000" cy="457200"/>
          </a:xfrm>
          <a:prstGeom prst="rect">
            <a:avLst/>
          </a:prstGeom>
          <a:gradFill rotWithShape="1">
            <a:gsLst>
              <a:gs pos="0">
                <a:srgbClr val="08479C"/>
              </a:gs>
              <a:gs pos="100000">
                <a:srgbClr val="08479C">
                  <a:gamma/>
                  <a:shade val="46275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eaVert"/>
          <a:lstStyle/>
          <a:p>
            <a:pPr>
              <a:defRPr/>
            </a:pPr>
            <a:endParaRPr lang="pt-BR" sz="2400">
              <a:solidFill>
                <a:srgbClr val="00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8153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82296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pic>
        <p:nvPicPr>
          <p:cNvPr id="6149" name="Picture 5" descr="inpe_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71142" name="Freeform 6"/>
          <p:cNvSpPr>
            <a:spLocks noChangeArrowheads="1"/>
          </p:cNvSpPr>
          <p:nvPr/>
        </p:nvSpPr>
        <p:spPr bwMode="auto">
          <a:xfrm>
            <a:off x="685800" y="3810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rgbClr val="006699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t-BR" sz="1400">
              <a:solidFill>
                <a:srgbClr val="000000"/>
              </a:solidFill>
              <a:ea typeface="+mn-ea"/>
              <a:cs typeface="+mn-cs"/>
            </a:endParaRPr>
          </a:p>
        </p:txBody>
      </p:sp>
      <p:sp>
        <p:nvSpPr>
          <p:cNvPr id="1371143" name="Text Box 7"/>
          <p:cNvSpPr txBox="1">
            <a:spLocks noChangeArrowheads="1"/>
          </p:cNvSpPr>
          <p:nvPr userDrawn="1"/>
        </p:nvSpPr>
        <p:spPr bwMode="auto">
          <a:xfrm>
            <a:off x="8728075" y="6600825"/>
            <a:ext cx="3937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fld id="{80EF5152-34E0-4243-B3FA-5BD391DE18E4}" type="slidenum">
              <a:rPr lang="pt-BR" sz="1000" b="1">
                <a:solidFill>
                  <a:srgbClr val="000000"/>
                </a:solidFill>
              </a:rPr>
              <a:pPr algn="r" eaLnBrk="1" hangingPunct="1"/>
              <a:t>‹#›</a:t>
            </a:fld>
            <a:endParaRPr lang="pt-BR" sz="1000" b="1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427" r:id="rId1"/>
    <p:sldLayoutId id="2147485413" r:id="rId2"/>
    <p:sldLayoutId id="2147485414" r:id="rId3"/>
    <p:sldLayoutId id="2147485415" r:id="rId4"/>
    <p:sldLayoutId id="2147485416" r:id="rId5"/>
    <p:sldLayoutId id="2147485417" r:id="rId6"/>
    <p:sldLayoutId id="2147485418" r:id="rId7"/>
    <p:sldLayoutId id="2147485419" r:id="rId8"/>
    <p:sldLayoutId id="2147485420" r:id="rId9"/>
    <p:sldLayoutId id="2147485421" r:id="rId10"/>
    <p:sldLayoutId id="214748542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ZapfHumns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charset="0"/>
        <a:buChar char="¨"/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n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Char char="¨"/>
        <a:defRPr sz="16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4" Type="http://schemas.openxmlformats.org/officeDocument/2006/relationships/image" Target="../media/image35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39.jpeg"/><Relationship Id="rId3" Type="http://schemas.openxmlformats.org/officeDocument/2006/relationships/image" Target="../media/image4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1.jpeg"/><Relationship Id="rId3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image" Target="../media/image44.jpeg"/><Relationship Id="rId3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4" Type="http://schemas.openxmlformats.org/officeDocument/2006/relationships/image" Target="../media/image54.jpeg"/><Relationship Id="rId5" Type="http://schemas.openxmlformats.org/officeDocument/2006/relationships/image" Target="../media/image55.jpeg"/><Relationship Id="rId6" Type="http://schemas.openxmlformats.org/officeDocument/2006/relationships/image" Target="../media/image56.png"/><Relationship Id="rId7" Type="http://schemas.openxmlformats.org/officeDocument/2006/relationships/image" Target="../media/image57.jpeg"/><Relationship Id="rId8" Type="http://schemas.openxmlformats.org/officeDocument/2006/relationships/image" Target="../media/image58.jpeg"/><Relationship Id="rId9" Type="http://schemas.openxmlformats.org/officeDocument/2006/relationships/image" Target="../media/image59.jpeg"/><Relationship Id="rId10" Type="http://schemas.openxmlformats.org/officeDocument/2006/relationships/image" Target="../media/image60.jpeg"/><Relationship Id="rId11" Type="http://schemas.openxmlformats.org/officeDocument/2006/relationships/image" Target="../media/image61.jpe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1" Type="http://schemas.openxmlformats.org/officeDocument/2006/relationships/slideLayout" Target="../slideLayouts/slideLayout61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83.xml"/><Relationship Id="rId2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4" Type="http://schemas.openxmlformats.org/officeDocument/2006/relationships/image" Target="../media/image72.jpeg"/><Relationship Id="rId5" Type="http://schemas.openxmlformats.org/officeDocument/2006/relationships/image" Target="../media/image73.png"/><Relationship Id="rId6" Type="http://schemas.openxmlformats.org/officeDocument/2006/relationships/image" Target="../media/image74.jpeg"/><Relationship Id="rId7" Type="http://schemas.openxmlformats.org/officeDocument/2006/relationships/image" Target="../media/image75.jpeg"/><Relationship Id="rId8" Type="http://schemas.openxmlformats.org/officeDocument/2006/relationships/image" Target="../media/image76.jpeg"/><Relationship Id="rId9" Type="http://schemas.openxmlformats.org/officeDocument/2006/relationships/image" Target="../media/image77.jpeg"/><Relationship Id="rId1" Type="http://schemas.openxmlformats.org/officeDocument/2006/relationships/slideLayout" Target="../slideLayouts/slideLayout72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4" Type="http://schemas.openxmlformats.org/officeDocument/2006/relationships/image" Target="../media/image80.jpeg"/><Relationship Id="rId5" Type="http://schemas.openxmlformats.org/officeDocument/2006/relationships/image" Target="../media/image81.jpeg"/><Relationship Id="rId1" Type="http://schemas.openxmlformats.org/officeDocument/2006/relationships/slideLayout" Target="../slideLayouts/slideLayout61.xml"/><Relationship Id="rId2" Type="http://schemas.openxmlformats.org/officeDocument/2006/relationships/image" Target="../media/image7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56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Relationship Id="rId2" Type="http://schemas.openxmlformats.org/officeDocument/2006/relationships/chart" Target="../charts/char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image" Target="../media/image8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2.xml"/><Relationship Id="rId2" Type="http://schemas.openxmlformats.org/officeDocument/2006/relationships/image" Target="../media/image84.jpeg"/><Relationship Id="rId3" Type="http://schemas.openxmlformats.org/officeDocument/2006/relationships/image" Target="../media/image8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0.png"/><Relationship Id="rId3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image" Target="../media/image22.png"/><Relationship Id="rId3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jpeg"/><Relationship Id="rId5" Type="http://schemas.openxmlformats.org/officeDocument/2006/relationships/image" Target="../media/image26.jpeg"/><Relationship Id="rId6" Type="http://schemas.openxmlformats.org/officeDocument/2006/relationships/image" Target="../media/image27.jpeg"/><Relationship Id="rId7" Type="http://schemas.openxmlformats.org/officeDocument/2006/relationships/image" Target="../media/image28.png"/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pt-BR" sz="3400">
                <a:latin typeface="Calibri" charset="0"/>
              </a:rPr>
              <a:t>Tecnologia Espacial numa economia do conhecimento da natureza: o Brasil do século 21</a:t>
            </a:r>
          </a:p>
        </p:txBody>
      </p:sp>
      <p:sp>
        <p:nvSpPr>
          <p:cNvPr id="12291" name="Subtítulo 2"/>
          <p:cNvSpPr>
            <a:spLocks noGrp="1"/>
          </p:cNvSpPr>
          <p:nvPr>
            <p:ph type="subTitle" idx="1"/>
          </p:nvPr>
        </p:nvSpPr>
        <p:spPr>
          <a:xfrm>
            <a:off x="2971800" y="4267200"/>
            <a:ext cx="6019800" cy="733425"/>
          </a:xfrm>
        </p:spPr>
        <p:txBody>
          <a:bodyPr/>
          <a:lstStyle/>
          <a:p>
            <a:pPr eaLnBrk="1" hangingPunct="1">
              <a:buFont typeface="Wingdings" charset="0"/>
              <a:buNone/>
            </a:pPr>
            <a:r>
              <a:rPr lang="pt-BR" b="1">
                <a:solidFill>
                  <a:srgbClr val="000066"/>
                </a:solidFill>
                <a:latin typeface="Calibri" charset="0"/>
              </a:rPr>
              <a:t>Gilberto Câmara, INPE</a:t>
            </a:r>
          </a:p>
        </p:txBody>
      </p:sp>
      <p:sp>
        <p:nvSpPr>
          <p:cNvPr id="4" name="Subtítulo 2"/>
          <p:cNvSpPr txBox="1">
            <a:spLocks/>
          </p:cNvSpPr>
          <p:nvPr/>
        </p:nvSpPr>
        <p:spPr bwMode="auto">
          <a:xfrm>
            <a:off x="2786063" y="5429250"/>
            <a:ext cx="6019800" cy="1285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400" i="1" dirty="0">
                <a:solidFill>
                  <a:srgbClr val="000066"/>
                </a:solidFill>
                <a:latin typeface="Calibri" charset="0"/>
              </a:rPr>
              <a:t>Conferência Nacional de Ciência, Tecnologia e Inovação, </a:t>
            </a: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2010</a:t>
            </a:r>
          </a:p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pt-BR" sz="2400" i="1" dirty="0" smtClean="0">
                <a:solidFill>
                  <a:srgbClr val="000066"/>
                </a:solidFill>
                <a:latin typeface="Calibri" charset="0"/>
              </a:rPr>
              <a:t>(atualizado novembro-2011)</a:t>
            </a:r>
            <a:endParaRPr lang="pt-BR" sz="2400" i="1" dirty="0">
              <a:solidFill>
                <a:srgbClr val="000066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efeito China sobre as exportações do Brasil</a:t>
            </a:r>
          </a:p>
        </p:txBody>
      </p:sp>
      <p:pic>
        <p:nvPicPr>
          <p:cNvPr id="21507" name="Imagem 3" descr="Fonte: Secex/ALICE. Elaboração própria com base na taxonomia da OCDE/ Standatabas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1357313"/>
            <a:ext cx="7750175" cy="45196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tângulo 5"/>
          <p:cNvSpPr>
            <a:spLocks noChangeArrowheads="1"/>
          </p:cNvSpPr>
          <p:nvPr/>
        </p:nvSpPr>
        <p:spPr bwMode="auto">
          <a:xfrm>
            <a:off x="500063" y="6000750"/>
            <a:ext cx="8286750" cy="70802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Déficit crescente em setores intensivos em tecnologia: máquinas, informática, eletrônicos, aviação, instrumentos.</a:t>
            </a:r>
            <a:endParaRPr lang="pt-BR" sz="20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6500813" y="1071563"/>
            <a:ext cx="25431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 IEDI (via Carlos Pacheco)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BNDES_Visao_Puga_Graf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1357313"/>
            <a:ext cx="8516938" cy="515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1668" name="Rectangle 4"/>
          <p:cNvSpPr>
            <a:spLocks noChangeArrowheads="1"/>
          </p:cNvSpPr>
          <p:nvPr/>
        </p:nvSpPr>
        <p:spPr bwMode="auto">
          <a:xfrm>
            <a:off x="500063" y="357188"/>
            <a:ext cx="847725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pt-BR" sz="2000" b="1">
                <a:solidFill>
                  <a:srgbClr val="000066"/>
                </a:solidFill>
              </a:rPr>
              <a:t>Participação (%) dos setores intensivos em recursos naturais </a:t>
            </a:r>
          </a:p>
          <a:p>
            <a:pPr algn="r" eaLnBrk="0" hangingPunct="0"/>
            <a:r>
              <a:rPr lang="pt-BR" sz="2000" b="1">
                <a:solidFill>
                  <a:srgbClr val="000066"/>
                </a:solidFill>
              </a:rPr>
              <a:t>na exportação dos países, 2005 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500063" y="6500813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670925" y="650557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fld id="{E5DB5A5A-88F4-1C49-A7C9-AB47A00CDBF2}" type="slidenum">
              <a:rPr lang="pt-BR" sz="1200" b="1">
                <a:solidFill>
                  <a:srgbClr val="A50021"/>
                </a:solidFill>
              </a:rPr>
              <a:pPr algn="ctr">
                <a:spcBef>
                  <a:spcPct val="50000"/>
                </a:spcBef>
              </a:pPr>
              <a:t>12</a:t>
            </a:fld>
            <a:endParaRPr lang="pt-BR" sz="1200" b="1">
              <a:solidFill>
                <a:srgbClr val="A50021"/>
              </a:solidFill>
            </a:endParaRPr>
          </a:p>
        </p:txBody>
      </p:sp>
      <p:pic>
        <p:nvPicPr>
          <p:cNvPr id="23555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357313"/>
            <a:ext cx="8299450" cy="523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8"/>
          <p:cNvSpPr>
            <a:spLocks noChangeArrowheads="1"/>
          </p:cNvSpPr>
          <p:nvPr/>
        </p:nvSpPr>
        <p:spPr bwMode="auto">
          <a:xfrm>
            <a:off x="500063" y="6613525"/>
            <a:ext cx="40179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pt-BR" sz="1000" b="1">
                <a:solidFill>
                  <a:srgbClr val="000066"/>
                </a:solidFill>
                <a:latin typeface="Verdana" charset="0"/>
              </a:rPr>
              <a:t>Fonte:BNDES, Visão de Desenvolvimento, nº 36, 2007</a:t>
            </a:r>
          </a:p>
        </p:txBody>
      </p:sp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666750" y="357188"/>
            <a:ext cx="8477250" cy="711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r>
              <a:rPr lang="pt-BR" sz="2000" b="1">
                <a:solidFill>
                  <a:srgbClr val="000066"/>
                </a:solidFill>
              </a:rPr>
              <a:t>Participação (%) dos setores intensivos em tecnologia diferenciada e baseada em ciência na exportação dos países, 2005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8670925" y="6505575"/>
            <a:ext cx="4191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fld id="{78EA1CE1-61FD-8741-8EEE-390C6A0A3A04}" type="slidenum">
              <a:rPr lang="pt-BR" sz="1200" b="1">
                <a:solidFill>
                  <a:srgbClr val="A50021"/>
                </a:solidFill>
              </a:rPr>
              <a:pPr algn="ctr">
                <a:spcBef>
                  <a:spcPct val="50000"/>
                </a:spcBef>
              </a:pPr>
              <a:t>13</a:t>
            </a:fld>
            <a:endParaRPr lang="pt-BR" sz="1200" b="1">
              <a:solidFill>
                <a:srgbClr val="A50021"/>
              </a:solidFill>
            </a:endParaRPr>
          </a:p>
        </p:txBody>
      </p:sp>
      <p:pic>
        <p:nvPicPr>
          <p:cNvPr id="24579" name="Picture 3" descr="BNDES_Visao_Puga_Graf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897063"/>
            <a:ext cx="7870825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3721" name="Rectangle 9"/>
          <p:cNvSpPr>
            <a:spLocks noChangeArrowheads="1"/>
          </p:cNvSpPr>
          <p:nvPr/>
        </p:nvSpPr>
        <p:spPr bwMode="auto">
          <a:xfrm>
            <a:off x="500063" y="5357813"/>
            <a:ext cx="8477250" cy="5842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41176"/>
                  <a:invGamma/>
                </a:schemeClr>
              </a:gs>
            </a:gsLst>
            <a:lin ang="0" scaled="1"/>
          </a:gra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pt-BR" sz="1600" b="1">
                <a:solidFill>
                  <a:srgbClr val="000066"/>
                </a:solidFill>
                <a:latin typeface="Calibri" charset="0"/>
                <a:cs typeface="Calibri" charset="0"/>
              </a:rPr>
              <a:t>Participação (%) dos setores intensivos em tecnologia diferenciada e baseada em ciência na exportação dos países, 2005 (BNDES, 2007)</a:t>
            </a:r>
          </a:p>
        </p:txBody>
      </p:sp>
      <p:sp>
        <p:nvSpPr>
          <p:cNvPr id="24581" name="Retângulo 5"/>
          <p:cNvSpPr>
            <a:spLocks noChangeArrowheads="1"/>
          </p:cNvSpPr>
          <p:nvPr/>
        </p:nvSpPr>
        <p:spPr bwMode="auto">
          <a:xfrm>
            <a:off x="714375" y="857250"/>
            <a:ext cx="8286750" cy="101600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000">
                <a:solidFill>
                  <a:srgbClr val="000066"/>
                </a:solidFill>
                <a:latin typeface="Calibri" charset="0"/>
                <a:cs typeface="Calibri" charset="0"/>
              </a:rPr>
              <a:t>Setores considerados intensivos em tecnologia: máquinas, informática, eletrônicos, aviação, instrumentos. Hipótese: Setores primários não são intensivos em tecnologia </a:t>
            </a:r>
            <a:r>
              <a:rPr lang="pt-BR" sz="2000">
                <a:solidFill>
                  <a:srgbClr val="740000"/>
                </a:solidFill>
                <a:latin typeface="Calibri" charset="0"/>
                <a:cs typeface="Calibri" charset="0"/>
              </a:rPr>
              <a:t>(será?)</a:t>
            </a:r>
          </a:p>
        </p:txBody>
      </p:sp>
      <p:sp>
        <p:nvSpPr>
          <p:cNvPr id="24582" name="Retângulo 6"/>
          <p:cNvSpPr>
            <a:spLocks noChangeArrowheads="1"/>
          </p:cNvSpPr>
          <p:nvPr/>
        </p:nvSpPr>
        <p:spPr bwMode="auto">
          <a:xfrm>
            <a:off x="642938" y="142875"/>
            <a:ext cx="8286750" cy="523875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 b="1">
                <a:solidFill>
                  <a:srgbClr val="000066"/>
                </a:solidFill>
                <a:latin typeface="Calibri" charset="0"/>
                <a:cs typeface="Calibri" charset="0"/>
              </a:rPr>
              <a:t>Hora de rever os conceitos?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tângulo 5"/>
          <p:cNvSpPr>
            <a:spLocks noChangeArrowheads="1"/>
          </p:cNvSpPr>
          <p:nvPr/>
        </p:nvSpPr>
        <p:spPr bwMode="auto">
          <a:xfrm>
            <a:off x="142875" y="2000250"/>
            <a:ext cx="1857375" cy="1938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Exportações brasileiras de segundo as categorias da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6627" name="Retângulo 5"/>
          <p:cNvSpPr>
            <a:spLocks noChangeArrowheads="1"/>
          </p:cNvSpPr>
          <p:nvPr/>
        </p:nvSpPr>
        <p:spPr bwMode="auto">
          <a:xfrm>
            <a:off x="857250" y="1143000"/>
            <a:ext cx="6572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Onde se realiza a agregação de valor?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6628" name="Picture 4" descr="http://www.diamondtutorials.com/famousdiamonds/sierast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0" y="5357813"/>
            <a:ext cx="159702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6" descr="http://www.ambassade-hotel.nl/UserFiles/Image/slijp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0300" y="3500438"/>
            <a:ext cx="3937000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Retângulo 5"/>
          <p:cNvSpPr>
            <a:spLocks noChangeArrowheads="1"/>
          </p:cNvSpPr>
          <p:nvPr/>
        </p:nvSpPr>
        <p:spPr bwMode="auto">
          <a:xfrm>
            <a:off x="5000625" y="2071688"/>
            <a:ext cx="3929063" cy="12144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Diamantes: exportados por Serra Leoa, valor agregado em Amsterdam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6631" name="Picture 8" descr="http://graphics8.nytimes.com/images/2007/03/24/world/25diamond.slarge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5" y="2071688"/>
            <a:ext cx="4408488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7651" name="Retângulo 5"/>
          <p:cNvSpPr>
            <a:spLocks noChangeArrowheads="1"/>
          </p:cNvSpPr>
          <p:nvPr/>
        </p:nvSpPr>
        <p:spPr bwMode="auto">
          <a:xfrm>
            <a:off x="857250" y="1143000"/>
            <a:ext cx="442912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alta tecnologia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7652" name="Retângulo 5"/>
          <p:cNvSpPr>
            <a:spLocks noChangeArrowheads="1"/>
          </p:cNvSpPr>
          <p:nvPr/>
        </p:nvSpPr>
        <p:spPr bwMode="auto">
          <a:xfrm>
            <a:off x="785813" y="5643563"/>
            <a:ext cx="3929062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ipod: exportados pela China, valor agregado na Califórnia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7653" name="Picture 4" descr="http://www.cultofmac.com/wordpress/wp-content/uploads/2010/02/apple_factory_work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714500"/>
            <a:ext cx="4343400" cy="35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 descr="http://daddycatchersrealm.files.wordpress.com/2009/12/ipod-touc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72250" y="1000125"/>
            <a:ext cx="1446213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 descr="http://www.smh.com.au/ffximage/2006/03/01/apple15_gallery__324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3357563"/>
            <a:ext cx="2728913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28675" name="Retângulo 5"/>
          <p:cNvSpPr>
            <a:spLocks noChangeArrowheads="1"/>
          </p:cNvSpPr>
          <p:nvPr/>
        </p:nvSpPr>
        <p:spPr bwMode="auto">
          <a:xfrm>
            <a:off x="857250" y="1143000"/>
            <a:ext cx="7715250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 e naval: baixa tecnologia (OECD)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6" name="Retângulo 5"/>
          <p:cNvSpPr>
            <a:spLocks noChangeArrowheads="1"/>
          </p:cNvSpPr>
          <p:nvPr/>
        </p:nvSpPr>
        <p:spPr bwMode="auto">
          <a:xfrm>
            <a:off x="500063" y="4857750"/>
            <a:ext cx="4071937" cy="36988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Plataforma de petróleo construída no</a:t>
            </a:r>
            <a:r>
              <a:rPr lang="pt-BR">
                <a:solidFill>
                  <a:srgbClr val="740000"/>
                </a:solidFill>
                <a:latin typeface="Calibri" charset="0"/>
                <a:cs typeface="Calibri" charset="0"/>
              </a:rPr>
              <a:t> </a:t>
            </a:r>
            <a:r>
              <a:rPr lang="pt-BR">
                <a:solidFill>
                  <a:schemeClr val="bg2"/>
                </a:solidFill>
                <a:latin typeface="Calibri" charset="0"/>
                <a:cs typeface="Calibri" charset="0"/>
              </a:rPr>
              <a:t>BR</a:t>
            </a:r>
          </a:p>
        </p:txBody>
      </p:sp>
      <p:sp>
        <p:nvSpPr>
          <p:cNvPr id="28677" name="Retângulo 5"/>
          <p:cNvSpPr>
            <a:spLocks noChangeArrowheads="1"/>
          </p:cNvSpPr>
          <p:nvPr/>
        </p:nvSpPr>
        <p:spPr bwMode="auto">
          <a:xfrm>
            <a:off x="2143125" y="5929313"/>
            <a:ext cx="4500563" cy="83026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Petróleo: produzido e exportado pelo Brasil, valor agregado aqui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28678" name="Retângulo 5"/>
          <p:cNvSpPr>
            <a:spLocks noChangeArrowheads="1"/>
          </p:cNvSpPr>
          <p:nvPr/>
        </p:nvSpPr>
        <p:spPr bwMode="auto">
          <a:xfrm>
            <a:off x="5000625" y="4857750"/>
            <a:ext cx="3929063" cy="6461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Petroleo exportado pela BR (560 milhões de barris/dia)</a:t>
            </a:r>
            <a:endParaRPr lang="pt-BR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28679" name="Picture 16" descr="http://www.economiabr.defesabr.com/Eco/Plataforma_Petroleo2(Agencia_Petrobras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857375"/>
            <a:ext cx="4333875" cy="289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18" descr="http://www.tendenciasemercado.com.br/wp-content/uploads/2010/03/petr%C3%B3leo-barri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3" y="2000250"/>
            <a:ext cx="310515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Intensidade em tecnologia não diz tudo</a:t>
            </a:r>
          </a:p>
        </p:txBody>
      </p:sp>
      <p:sp>
        <p:nvSpPr>
          <p:cNvPr id="30723" name="Retângulo 5"/>
          <p:cNvSpPr>
            <a:spLocks noChangeArrowheads="1"/>
          </p:cNvSpPr>
          <p:nvPr/>
        </p:nvSpPr>
        <p:spPr bwMode="auto">
          <a:xfrm>
            <a:off x="857250" y="1143000"/>
            <a:ext cx="5286375" cy="46196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Aeroespacial:  alta tecnologia - OECD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4" name="Retângulo 5"/>
          <p:cNvSpPr>
            <a:spLocks noChangeArrowheads="1"/>
          </p:cNvSpPr>
          <p:nvPr/>
        </p:nvSpPr>
        <p:spPr bwMode="auto">
          <a:xfrm>
            <a:off x="785813" y="5429250"/>
            <a:ext cx="4929187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aviões: exportados pelo Brasil com grande valor agregado nos aviônicos feitos nos EUA</a:t>
            </a:r>
            <a:endParaRPr lang="pt-BR" sz="2400">
              <a:solidFill>
                <a:srgbClr val="74000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0725" name="Picture 2" descr="http://edsonrodrigues.files.wordpress.com/2009/03/800px-embraer_1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1857375"/>
            <a:ext cx="5030788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4" descr="http://commerce.honeywell.com/wcsstore/B2BDirectMyAerospaceAssetStore/images/catalog/Embraer_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50" y="17145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tângulo 5"/>
          <p:cNvSpPr>
            <a:spLocks noChangeArrowheads="1"/>
          </p:cNvSpPr>
          <p:nvPr/>
        </p:nvSpPr>
        <p:spPr bwMode="auto">
          <a:xfrm>
            <a:off x="857250" y="4643438"/>
            <a:ext cx="4071938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EMBRAER EMB-190 (projetado e montado no Brasil) 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  <p:sp>
        <p:nvSpPr>
          <p:cNvPr id="30728" name="Retângulo 5"/>
          <p:cNvSpPr>
            <a:spLocks noChangeArrowheads="1"/>
          </p:cNvSpPr>
          <p:nvPr/>
        </p:nvSpPr>
        <p:spPr bwMode="auto">
          <a:xfrm>
            <a:off x="6000750" y="4643438"/>
            <a:ext cx="3000375" cy="646112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Aviônicos do EMB-190</a:t>
            </a:r>
          </a:p>
          <a:p>
            <a:pPr algn="ctr"/>
            <a:r>
              <a:rPr lang="pt-BR">
                <a:solidFill>
                  <a:srgbClr val="000066"/>
                </a:solidFill>
                <a:latin typeface="Calibri" charset="0"/>
                <a:cs typeface="Calibri" charset="0"/>
              </a:rPr>
              <a:t>(Honeywell)</a:t>
            </a:r>
            <a:endParaRPr lang="pt-BR">
              <a:solidFill>
                <a:schemeClr val="bg2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25" y="0"/>
            <a:ext cx="683895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tângulo 5"/>
          <p:cNvSpPr>
            <a:spLocks noChangeArrowheads="1"/>
          </p:cNvSpPr>
          <p:nvPr/>
        </p:nvSpPr>
        <p:spPr bwMode="auto">
          <a:xfrm rot="-471772">
            <a:off x="714375" y="2938463"/>
            <a:ext cx="7858125" cy="9540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800">
                <a:solidFill>
                  <a:srgbClr val="740000"/>
                </a:solidFill>
                <a:latin typeface="Calibri" charset="0"/>
                <a:cs typeface="Calibri" charset="0"/>
              </a:rPr>
              <a:t>Intensidade de tecnologia não diz tudo – É preciso saber com quem fica o valor agregado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0" y="6611938"/>
            <a:ext cx="2924175" cy="2460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Fonte:Estado de </a:t>
            </a:r>
            <a:r>
              <a:rPr lang="pt-BR" sz="1000" b="1" dirty="0" err="1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S.Paulo</a:t>
            </a:r>
            <a:r>
              <a:rPr lang="pt-BR" sz="1000" b="1" dirty="0">
                <a:solidFill>
                  <a:srgbClr val="000066"/>
                </a:solidFill>
                <a:latin typeface="Verdana" pitchFamily="34" charset="0"/>
                <a:ea typeface="+mn-ea"/>
                <a:cs typeface="Arial" pitchFamily="34" charset="0"/>
              </a:rPr>
              <a:t>, 02/05/2010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6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Imagem 18" descr="fusca58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349" r="3349"/>
          <a:stretch/>
        </p:blipFill>
        <p:spPr bwMode="auto">
          <a:xfrm>
            <a:off x="392400" y="1071564"/>
            <a:ext cx="3214688" cy="2787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sp>
        <p:nvSpPr>
          <p:cNvPr id="12" name="Retângulo 11"/>
          <p:cNvSpPr/>
          <p:nvPr/>
        </p:nvSpPr>
        <p:spPr bwMode="auto">
          <a:xfrm>
            <a:off x="500063" y="3500438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Industria, ABC, Petrobrás </a:t>
            </a:r>
          </a:p>
        </p:txBody>
      </p:sp>
      <p:sp>
        <p:nvSpPr>
          <p:cNvPr id="17" name="Retângulo 16"/>
          <p:cNvSpPr/>
          <p:nvPr/>
        </p:nvSpPr>
        <p:spPr bwMode="auto">
          <a:xfrm>
            <a:off x="500063" y="6286500"/>
            <a:ext cx="3214687" cy="5715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Privatização, superávit, real</a:t>
            </a:r>
          </a:p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celular, carroças, internet</a:t>
            </a:r>
          </a:p>
          <a:p>
            <a:pPr algn="ctr"/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Amazônia, soja, flex, biodiesel, clima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3325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ângulo 15"/>
          <p:cNvSpPr/>
          <p:nvPr/>
        </p:nvSpPr>
        <p:spPr bwMode="auto">
          <a:xfrm>
            <a:off x="5715000" y="3357563"/>
            <a:ext cx="3429000" cy="642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Itaipu, Angra, Embraer,</a:t>
            </a:r>
          </a:p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dívida externa, subst importações</a:t>
            </a:r>
          </a:p>
          <a:p>
            <a:pPr algn="ctr"/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28625" y="6488113"/>
            <a:ext cx="3071813" cy="3698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2771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Desafio: agregar valor a produtos primários</a:t>
            </a:r>
          </a:p>
        </p:txBody>
      </p:sp>
      <p:pic>
        <p:nvPicPr>
          <p:cNvPr id="3277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1214438"/>
            <a:ext cx="7453313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1143000" y="5929313"/>
            <a:ext cx="7215188" cy="43021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200">
                <a:solidFill>
                  <a:srgbClr val="00005E"/>
                </a:solidFill>
                <a:latin typeface="Calibri" charset="0"/>
                <a:cs typeface="Calibri" charset="0"/>
              </a:rPr>
              <a:t>Produção eficiente permite uso racional dos recursos naturais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O paradoxo de Prebisch</a:t>
            </a:r>
          </a:p>
        </p:txBody>
      </p:sp>
      <p:pic>
        <p:nvPicPr>
          <p:cNvPr id="33795" name="Picture 4" descr="naturecover1307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85875"/>
            <a:ext cx="2643187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9963" y="1214438"/>
            <a:ext cx="5634037" cy="373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6072188" y="5000625"/>
            <a:ext cx="3071812" cy="3381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6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fonte: CH Brito Cruz (FAPESP)</a:t>
            </a:r>
          </a:p>
        </p:txBody>
      </p:sp>
      <p:sp>
        <p:nvSpPr>
          <p:cNvPr id="33798" name="Retângulo 5"/>
          <p:cNvSpPr>
            <a:spLocks noChangeArrowheads="1"/>
          </p:cNvSpPr>
          <p:nvPr/>
        </p:nvSpPr>
        <p:spPr bwMode="auto">
          <a:xfrm>
            <a:off x="500063" y="5429250"/>
            <a:ext cx="8286750" cy="1200150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t-BR" sz="2400">
                <a:solidFill>
                  <a:srgbClr val="000066"/>
                </a:solidFill>
                <a:latin typeface="Calibri" charset="0"/>
                <a:cs typeface="Calibri" charset="0"/>
              </a:rPr>
              <a:t>A economia do conhecimento da natureza oferece mais oportunidades para C&amp;T brasileira do que a indústria de manufaturados hoje instalada no Brasil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eca_nordes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618038"/>
            <a:ext cx="3025775" cy="223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928938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10" descr="npo0002c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1250" y="0"/>
            <a:ext cx="295275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tângulo 10"/>
          <p:cNvSpPr>
            <a:spLocks noChangeArrowheads="1"/>
          </p:cNvSpPr>
          <p:nvPr/>
        </p:nvSpPr>
        <p:spPr bwMode="auto">
          <a:xfrm>
            <a:off x="0" y="2143125"/>
            <a:ext cx="16462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200">
                <a:solidFill>
                  <a:srgbClr val="002060"/>
                </a:solidFill>
                <a:latin typeface="Calibri" charset="0"/>
                <a:cs typeface="Calibri" charset="0"/>
              </a:rPr>
              <a:t>Agricultura </a:t>
            </a:r>
            <a:endParaRPr lang="pt-BR" sz="2200">
              <a:solidFill>
                <a:srgbClr val="002060"/>
              </a:solidFill>
              <a:latin typeface="Calibri" charset="0"/>
              <a:cs typeface="Calibri" charset="0"/>
            </a:endParaRPr>
          </a:p>
        </p:txBody>
      </p:sp>
      <p:sp>
        <p:nvSpPr>
          <p:cNvPr id="34822" name="Retângulo 11"/>
          <p:cNvSpPr>
            <a:spLocks noChangeArrowheads="1"/>
          </p:cNvSpPr>
          <p:nvPr/>
        </p:nvSpPr>
        <p:spPr bwMode="auto">
          <a:xfrm>
            <a:off x="3786188" y="0"/>
            <a:ext cx="13573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002060"/>
                </a:solidFill>
                <a:latin typeface="Calibri" charset="0"/>
                <a:cs typeface="Calibri" charset="0"/>
              </a:rPr>
              <a:t>E</a:t>
            </a:r>
            <a:r>
              <a:rPr lang="pt-BR" sz="2200">
                <a:solidFill>
                  <a:srgbClr val="002060"/>
                </a:solidFill>
                <a:latin typeface="Calibri" charset="0"/>
                <a:cs typeface="Calibri" charset="0"/>
              </a:rPr>
              <a:t>nergia</a:t>
            </a:r>
            <a:endParaRPr lang="en-US" sz="2200">
              <a:solidFill>
                <a:srgbClr val="002060"/>
              </a:solidFill>
              <a:latin typeface="Calibri" charset="0"/>
              <a:cs typeface="Calibri" charset="0"/>
            </a:endParaRPr>
          </a:p>
        </p:txBody>
      </p:sp>
      <p:sp>
        <p:nvSpPr>
          <p:cNvPr id="34823" name="Retângulo 12"/>
          <p:cNvSpPr>
            <a:spLocks noChangeArrowheads="1"/>
          </p:cNvSpPr>
          <p:nvPr/>
        </p:nvSpPr>
        <p:spPr bwMode="auto">
          <a:xfrm>
            <a:off x="7521575" y="2143125"/>
            <a:ext cx="16224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pt-BR" sz="2200">
                <a:solidFill>
                  <a:srgbClr val="002060"/>
                </a:solidFill>
                <a:latin typeface="Calibri" charset="0"/>
                <a:cs typeface="Calibri" charset="0"/>
              </a:rPr>
              <a:t>Ecosistemas</a:t>
            </a:r>
            <a:endParaRPr lang="en-US" sz="2200">
              <a:solidFill>
                <a:srgbClr val="002060"/>
              </a:solidFill>
              <a:latin typeface="Calibri" charset="0"/>
              <a:cs typeface="Calibri" charset="0"/>
            </a:endParaRPr>
          </a:p>
        </p:txBody>
      </p:sp>
      <p:sp>
        <p:nvSpPr>
          <p:cNvPr id="34824" name="Retângulo 13"/>
          <p:cNvSpPr>
            <a:spLocks noChangeArrowheads="1"/>
          </p:cNvSpPr>
          <p:nvPr/>
        </p:nvSpPr>
        <p:spPr bwMode="auto">
          <a:xfrm>
            <a:off x="0" y="4164013"/>
            <a:ext cx="27781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sz="2200">
                <a:solidFill>
                  <a:srgbClr val="002060"/>
                </a:solidFill>
                <a:latin typeface="Calibri" charset="0"/>
                <a:cs typeface="Calibri" charset="0"/>
              </a:rPr>
              <a:t>Mudanças climáticas</a:t>
            </a:r>
            <a:endParaRPr lang="en-US" sz="2200">
              <a:solidFill>
                <a:srgbClr val="002060"/>
              </a:solidFill>
              <a:latin typeface="Calibri" charset="0"/>
              <a:cs typeface="Calibri" charset="0"/>
            </a:endParaRPr>
          </a:p>
        </p:txBody>
      </p:sp>
      <p:pic>
        <p:nvPicPr>
          <p:cNvPr id="34825" name="Picture 5" descr="C:\Documents and Settings\livia\Desktop\i786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5625" y="4011613"/>
            <a:ext cx="3297238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1650" y="388938"/>
            <a:ext cx="3081338" cy="221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7" name="Text Box 4"/>
          <p:cNvSpPr txBox="1">
            <a:spLocks noChangeArrowheads="1"/>
          </p:cNvSpPr>
          <p:nvPr/>
        </p:nvSpPr>
        <p:spPr bwMode="auto">
          <a:xfrm>
            <a:off x="3297238" y="6088063"/>
            <a:ext cx="2844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002060"/>
                </a:solidFill>
                <a:latin typeface="Calibri" charset="0"/>
                <a:cs typeface="Calibri" charset="0"/>
              </a:rPr>
              <a:t>Tempo e Desastres Naturais</a:t>
            </a:r>
          </a:p>
        </p:txBody>
      </p:sp>
      <p:sp>
        <p:nvSpPr>
          <p:cNvPr id="17" name="Título 1"/>
          <p:cNvSpPr txBox="1">
            <a:spLocks/>
          </p:cNvSpPr>
          <p:nvPr/>
        </p:nvSpPr>
        <p:spPr bwMode="auto">
          <a:xfrm>
            <a:off x="0" y="2857500"/>
            <a:ext cx="9144000" cy="8334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3200" b="1">
                <a:solidFill>
                  <a:srgbClr val="003366"/>
                </a:solidFill>
                <a:latin typeface="Calibri" charset="0"/>
                <a:cs typeface="DejaVu Sans" charset="0"/>
              </a:rPr>
              <a:t>Tecnologia espacial agrega valor à economia do conhecimento da natureza</a:t>
            </a:r>
          </a:p>
        </p:txBody>
      </p:sp>
      <p:pic>
        <p:nvPicPr>
          <p:cNvPr id="3482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6363" y="4527550"/>
            <a:ext cx="2687637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30" name="Text Box 4"/>
          <p:cNvSpPr txBox="1">
            <a:spLocks noChangeArrowheads="1"/>
          </p:cNvSpPr>
          <p:nvPr/>
        </p:nvSpPr>
        <p:spPr bwMode="auto">
          <a:xfrm>
            <a:off x="6429375" y="4000500"/>
            <a:ext cx="28448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200">
                <a:solidFill>
                  <a:srgbClr val="002060"/>
                </a:solidFill>
                <a:latin typeface="Calibri" charset="0"/>
                <a:cs typeface="Calibri" charset="0"/>
              </a:rPr>
              <a:t>Megacidades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88938"/>
            <a:ext cx="81534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DejaVu Sans" charset="0"/>
              </a:rPr>
              <a:t>O INPE no Século XXI</a:t>
            </a: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90563" y="1125538"/>
            <a:ext cx="8001000" cy="95408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</a:pPr>
            <a:r>
              <a:rPr lang="en-US" sz="2800">
                <a:solidFill>
                  <a:srgbClr val="00005E"/>
                </a:solidFill>
                <a:latin typeface="Calibri" charset="0"/>
                <a:cs typeface="Linux Biolinum O" charset="0"/>
              </a:rPr>
              <a:t>O Brasil será o primeiro país tropical desenvolvido e a primeira potência ambiental do Século 21</a:t>
            </a:r>
          </a:p>
        </p:txBody>
      </p:sp>
      <p:pic>
        <p:nvPicPr>
          <p:cNvPr id="35844" name="Picture 3" descr="npo0000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38" y="2219325"/>
            <a:ext cx="4845050" cy="317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5" descr="cbers3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9875" y="2406650"/>
            <a:ext cx="3794125" cy="234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857250" y="5800725"/>
            <a:ext cx="7767638" cy="890588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7D"/>
              </a:buClr>
              <a:buSzPct val="75000"/>
            </a:pPr>
            <a:r>
              <a:rPr lang="pt-BR" sz="2800">
                <a:solidFill>
                  <a:srgbClr val="00005E"/>
                </a:solidFill>
                <a:latin typeface="Calibri" charset="0"/>
              </a:rPr>
              <a:t>INPE é referência mundial em P&amp;D sobre Espaço e Ambiente para os trópicos</a:t>
            </a:r>
          </a:p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</a:pPr>
            <a:endParaRPr lang="en-US" sz="2800">
              <a:solidFill>
                <a:srgbClr val="00005E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reeform 2"/>
          <p:cNvSpPr>
            <a:spLocks/>
          </p:cNvSpPr>
          <p:nvPr/>
        </p:nvSpPr>
        <p:spPr bwMode="auto">
          <a:xfrm>
            <a:off x="-12700" y="-38100"/>
            <a:ext cx="9182100" cy="6946900"/>
          </a:xfrm>
          <a:custGeom>
            <a:avLst/>
            <a:gdLst>
              <a:gd name="T0" fmla="*/ 0 w 5784"/>
              <a:gd name="T1" fmla="*/ 2147483647 h 4376"/>
              <a:gd name="T2" fmla="*/ 0 w 5784"/>
              <a:gd name="T3" fmla="*/ 2147483647 h 4376"/>
              <a:gd name="T4" fmla="*/ 2147483647 w 5784"/>
              <a:gd name="T5" fmla="*/ 2147483647 h 4376"/>
              <a:gd name="T6" fmla="*/ 2147483647 w 5784"/>
              <a:gd name="T7" fmla="*/ 2147483647 h 4376"/>
              <a:gd name="T8" fmla="*/ 2147483647 w 5784"/>
              <a:gd name="T9" fmla="*/ 2147483647 h 4376"/>
              <a:gd name="T10" fmla="*/ 2147483647 w 5784"/>
              <a:gd name="T11" fmla="*/ 2147483647 h 4376"/>
              <a:gd name="T12" fmla="*/ 2147483647 w 5784"/>
              <a:gd name="T13" fmla="*/ 2147483647 h 4376"/>
              <a:gd name="T14" fmla="*/ 2147483647 w 5784"/>
              <a:gd name="T15" fmla="*/ 2147483647 h 4376"/>
              <a:gd name="T16" fmla="*/ 2147483647 w 5784"/>
              <a:gd name="T17" fmla="*/ 2147483647 h 4376"/>
              <a:gd name="T18" fmla="*/ 2147483647 w 5784"/>
              <a:gd name="T19" fmla="*/ 2147483647 h 4376"/>
              <a:gd name="T20" fmla="*/ 2147483647 w 5784"/>
              <a:gd name="T21" fmla="*/ 2147483647 h 4376"/>
              <a:gd name="T22" fmla="*/ 2147483647 w 5784"/>
              <a:gd name="T23" fmla="*/ 2147483647 h 4376"/>
              <a:gd name="T24" fmla="*/ 2147483647 w 5784"/>
              <a:gd name="T25" fmla="*/ 2147483647 h 4376"/>
              <a:gd name="T26" fmla="*/ 2147483647 w 5784"/>
              <a:gd name="T27" fmla="*/ 2147483647 h 4376"/>
              <a:gd name="T28" fmla="*/ 2147483647 w 5784"/>
              <a:gd name="T29" fmla="*/ 2147483647 h 4376"/>
              <a:gd name="T30" fmla="*/ 2147483647 w 5784"/>
              <a:gd name="T31" fmla="*/ 0 h 4376"/>
              <a:gd name="T32" fmla="*/ 0 w 5784"/>
              <a:gd name="T33" fmla="*/ 2147483647 h 43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84"/>
              <a:gd name="T52" fmla="*/ 0 h 4376"/>
              <a:gd name="T53" fmla="*/ 5784 w 5784"/>
              <a:gd name="T54" fmla="*/ 4376 h 43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84" h="4376">
                <a:moveTo>
                  <a:pt x="0" y="16"/>
                </a:moveTo>
                <a:lnTo>
                  <a:pt x="0" y="1344"/>
                </a:lnTo>
                <a:lnTo>
                  <a:pt x="288" y="1344"/>
                </a:lnTo>
                <a:lnTo>
                  <a:pt x="280" y="2352"/>
                </a:lnTo>
                <a:lnTo>
                  <a:pt x="544" y="2352"/>
                </a:lnTo>
                <a:lnTo>
                  <a:pt x="544" y="3352"/>
                </a:lnTo>
                <a:lnTo>
                  <a:pt x="832" y="3344"/>
                </a:lnTo>
                <a:lnTo>
                  <a:pt x="840" y="4376"/>
                </a:lnTo>
                <a:lnTo>
                  <a:pt x="4904" y="4352"/>
                </a:lnTo>
                <a:lnTo>
                  <a:pt x="4904" y="3352"/>
                </a:lnTo>
                <a:lnTo>
                  <a:pt x="5224" y="3352"/>
                </a:lnTo>
                <a:lnTo>
                  <a:pt x="5216" y="2352"/>
                </a:lnTo>
                <a:lnTo>
                  <a:pt x="5504" y="2344"/>
                </a:lnTo>
                <a:lnTo>
                  <a:pt x="5488" y="1336"/>
                </a:lnTo>
                <a:lnTo>
                  <a:pt x="5784" y="1328"/>
                </a:lnTo>
                <a:lnTo>
                  <a:pt x="5784" y="0"/>
                </a:lnTo>
                <a:lnTo>
                  <a:pt x="0" y="16"/>
                </a:lnTo>
                <a:close/>
              </a:path>
            </a:pathLst>
          </a:custGeom>
          <a:gradFill rotWithShape="1">
            <a:gsLst>
              <a:gs pos="0">
                <a:srgbClr val="5063C0"/>
              </a:gs>
              <a:gs pos="50000">
                <a:srgbClr val="CAD0EE"/>
              </a:gs>
              <a:gs pos="100000">
                <a:srgbClr val="5063C0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6867" name="Picture 3" descr="cbers_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2700" y="633413"/>
            <a:ext cx="2005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8" name="Picture 4" descr="earth_e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1538" y="547688"/>
            <a:ext cx="1960562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 descr="logo_inp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516563"/>
            <a:ext cx="1258888" cy="105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1335088" y="179388"/>
            <a:ext cx="72675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1339850" y="146050"/>
            <a:ext cx="649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rgbClr val="CC0000"/>
                </a:solidFill>
                <a:latin typeface="Verdana" charset="0"/>
              </a:rPr>
              <a:t>CONVERTENDO DADOS EM CONHECIMENTO</a:t>
            </a: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339850" y="750888"/>
            <a:ext cx="649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CC0000"/>
                </a:solidFill>
                <a:latin typeface="Verdana" charset="0"/>
              </a:rPr>
              <a:t>SATÉLITES</a:t>
            </a: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41438" y="1220788"/>
            <a:ext cx="6492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b="1">
                <a:latin typeface="Verdana" charset="0"/>
              </a:rPr>
              <a:t>Missões de observação da</a:t>
            </a:r>
          </a:p>
          <a:p>
            <a:pPr algn="ctr" eaLnBrk="1" hangingPunct="1"/>
            <a:r>
              <a:rPr lang="pt-BR" sz="1600" b="1">
                <a:latin typeface="Verdana" charset="0"/>
              </a:rPr>
              <a:t>terra e do universo, e de comunicações</a:t>
            </a:r>
          </a:p>
        </p:txBody>
      </p:sp>
      <p:pic>
        <p:nvPicPr>
          <p:cNvPr id="36874" name="Picture 10" descr="cuiaba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50" y="2097088"/>
            <a:ext cx="1843088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5" name="Picture 11" descr="brasil_mosaic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300" y="2074863"/>
            <a:ext cx="1990725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Text Box 12"/>
          <p:cNvSpPr txBox="1">
            <a:spLocks noChangeArrowheads="1"/>
          </p:cNvSpPr>
          <p:nvPr/>
        </p:nvSpPr>
        <p:spPr bwMode="auto">
          <a:xfrm>
            <a:off x="1339850" y="2300288"/>
            <a:ext cx="6492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CC0000"/>
                </a:solidFill>
                <a:latin typeface="Verdana" charset="0"/>
              </a:rPr>
              <a:t>SISTEMAS DE SOLO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339850" y="2847975"/>
            <a:ext cx="6492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b="1">
                <a:latin typeface="Verdana" charset="0"/>
              </a:rPr>
              <a:t>Controle, recepção, processamento </a:t>
            </a:r>
          </a:p>
          <a:p>
            <a:pPr algn="ctr" eaLnBrk="1" hangingPunct="1"/>
            <a:r>
              <a:rPr lang="pt-BR" sz="1600" b="1">
                <a:latin typeface="Verdana" charset="0"/>
              </a:rPr>
              <a:t>e distribuição de dados espaciais</a:t>
            </a:r>
          </a:p>
        </p:txBody>
      </p:sp>
      <p:pic>
        <p:nvPicPr>
          <p:cNvPr id="36878" name="Picture 14" descr="previsao_cpte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4450" y="5278438"/>
            <a:ext cx="1819275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339850" y="3857625"/>
            <a:ext cx="64928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CC0000"/>
                </a:solidFill>
                <a:latin typeface="Verdana" charset="0"/>
              </a:rPr>
              <a:t>ANÁLISE E MODELAGEM</a:t>
            </a:r>
          </a:p>
        </p:txBody>
      </p:sp>
      <p:pic>
        <p:nvPicPr>
          <p:cNvPr id="36880" name="Picture 16" descr="super_cptec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2488" y="3694113"/>
            <a:ext cx="1838325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1341438" y="4405313"/>
            <a:ext cx="64928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b="1">
                <a:latin typeface="Verdana" charset="0"/>
              </a:rPr>
              <a:t>Ciência Espacial</a:t>
            </a:r>
          </a:p>
          <a:p>
            <a:pPr algn="ctr" eaLnBrk="1" hangingPunct="1"/>
            <a:r>
              <a:rPr lang="pt-BR" sz="1600" b="1">
                <a:latin typeface="Verdana" charset="0"/>
              </a:rPr>
              <a:t>e Ciência do Sistema Terrestre</a:t>
            </a:r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1339850" y="5351463"/>
            <a:ext cx="64928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b="1">
                <a:solidFill>
                  <a:srgbClr val="CC0000"/>
                </a:solidFill>
                <a:latin typeface="Verdana" charset="0"/>
              </a:rPr>
              <a:t>ACESSO AO</a:t>
            </a:r>
          </a:p>
          <a:p>
            <a:pPr algn="ctr" eaLnBrk="1" hangingPunct="1"/>
            <a:r>
              <a:rPr lang="pt-BR" b="1">
                <a:solidFill>
                  <a:srgbClr val="CC0000"/>
                </a:solidFill>
                <a:latin typeface="Verdana" charset="0"/>
              </a:rPr>
              <a:t>CONHECIMENTO</a:t>
            </a:r>
          </a:p>
        </p:txBody>
      </p:sp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1316038" y="6032500"/>
            <a:ext cx="64928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pt-BR" sz="1600" b="1">
                <a:latin typeface="Verdana" charset="0"/>
              </a:rPr>
              <a:t>Produtos inovadores</a:t>
            </a:r>
          </a:p>
          <a:p>
            <a:pPr algn="ctr" eaLnBrk="1" hangingPunct="1"/>
            <a:r>
              <a:rPr lang="pt-BR" sz="1600" b="1">
                <a:latin typeface="Verdana" charset="0"/>
              </a:rPr>
              <a:t>e singulares </a:t>
            </a:r>
          </a:p>
          <a:p>
            <a:pPr algn="ctr" eaLnBrk="1" hangingPunct="1"/>
            <a:r>
              <a:rPr lang="pt-BR" sz="1600" b="1">
                <a:latin typeface="Verdana" charset="0"/>
              </a:rPr>
              <a:t>para a sociedade</a:t>
            </a:r>
          </a:p>
        </p:txBody>
      </p:sp>
      <p:pic>
        <p:nvPicPr>
          <p:cNvPr id="36884" name="Picture 20" descr="deter_imagem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4875" y="5275263"/>
            <a:ext cx="179387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85" name="Picture 21" descr="EL_nino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8900" y="3681413"/>
            <a:ext cx="1831975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0"/>
            <a:ext cx="8686800" cy="762000"/>
          </a:xfrm>
        </p:spPr>
        <p:txBody>
          <a:bodyPr/>
          <a:lstStyle/>
          <a:p>
            <a:pPr algn="ctr" eaLnBrk="1" hangingPunct="1"/>
            <a:r>
              <a:rPr lang="pt-BR" sz="2800">
                <a:latin typeface="ZapfHumnst BT" charset="0"/>
              </a:rPr>
              <a:t>Missões Espaciais 2012-2020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92696"/>
            <a:ext cx="8945563" cy="605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5517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6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7143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rgbClr val="00007D"/>
              </a:buClr>
              <a:buSzPct val="75000"/>
              <a:defRPr/>
            </a:pPr>
            <a:r>
              <a:rPr lang="en-US" sz="3000" b="1" dirty="0" err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Monitoramento</a:t>
            </a:r>
            <a:r>
              <a:rPr lang="en-US" sz="3000" b="1" dirty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 de </a:t>
            </a:r>
            <a:r>
              <a:rPr lang="en-US" sz="3000" b="1" dirty="0" err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Desmatamento</a:t>
            </a:r>
            <a:r>
              <a:rPr lang="en-US" sz="3000" b="1" dirty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3000" b="1" dirty="0" err="1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em</a:t>
            </a:r>
            <a:r>
              <a:rPr lang="en-US" sz="3000" b="1" dirty="0">
                <a:solidFill>
                  <a:srgbClr val="003366"/>
                </a:solidFill>
                <a:latin typeface="Calibri" pitchFamily="34" charset="0"/>
                <a:ea typeface="+mn-ea"/>
                <a:cs typeface="+mn-cs"/>
              </a:rPr>
              <a:t> Tempo Real</a:t>
            </a:r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5072063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00063" y="6027738"/>
            <a:ext cx="8643937" cy="83026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rgbClr val="00007D"/>
              </a:buClr>
              <a:buSzPct val="75000"/>
              <a:buFont typeface="Wingdings" charset="0"/>
              <a:buNone/>
            </a:pPr>
            <a:r>
              <a:rPr lang="en-US" sz="2400">
                <a:solidFill>
                  <a:srgbClr val="00003F"/>
                </a:solidFill>
                <a:latin typeface="Calibri" charset="0"/>
              </a:rPr>
              <a:t>Science (27 Abril 2007):  </a:t>
            </a:r>
            <a:r>
              <a:rPr lang="en-US" sz="2400" i="1">
                <a:solidFill>
                  <a:srgbClr val="00003F"/>
                </a:solidFill>
                <a:latin typeface="Calibri" charset="0"/>
              </a:rPr>
              <a:t>“O sistema brasileiro de monitoramento de florestas tropicais por satélite é a inveja do mundo”.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6" name="Rectangle 2"/>
          <p:cNvSpPr txBox="1">
            <a:spLocks noChangeArrowheads="1"/>
          </p:cNvSpPr>
          <p:nvPr/>
        </p:nvSpPr>
        <p:spPr bwMode="auto">
          <a:xfrm>
            <a:off x="0" y="0"/>
            <a:ext cx="6946900" cy="676275"/>
          </a:xfrm>
          <a:prstGeom prst="rect">
            <a:avLst/>
          </a:prstGeom>
          <a:solidFill>
            <a:srgbClr val="D9D9D9"/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007D"/>
              </a:buClr>
              <a:buSzPct val="75000"/>
            </a:pPr>
            <a:r>
              <a:rPr lang="en-US" sz="3200" b="1">
                <a:solidFill>
                  <a:srgbClr val="002060"/>
                </a:solidFill>
                <a:latin typeface="Calibri" charset="0"/>
              </a:rPr>
              <a:t>CANASAT: Mapeamento cana de açúcar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0125" y="2295525"/>
            <a:ext cx="6477000" cy="45624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6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857250"/>
            <a:ext cx="5972175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5813" y="1357313"/>
            <a:ext cx="7038975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 advClick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7" descr="C:\Documents and Settings\livia\Desktop\0,,16029012-EX,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000125"/>
            <a:ext cx="4784725" cy="3205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7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Santa Catarina – Novembro 2008</a:t>
            </a:r>
          </a:p>
        </p:txBody>
      </p:sp>
      <p:pic>
        <p:nvPicPr>
          <p:cNvPr id="41988" name="Imagem 3" descr="SC_2008112012_3dias_20km.g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500" y="17145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tângulo 5"/>
          <p:cNvSpPr/>
          <p:nvPr/>
        </p:nvSpPr>
        <p:spPr>
          <a:xfrm>
            <a:off x="5143500" y="1000125"/>
            <a:ext cx="3643313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pt-BR" sz="2000" b="1">
                <a:solidFill>
                  <a:srgbClr val="16165D"/>
                </a:solidFill>
                <a:latin typeface="Calibri" charset="0"/>
              </a:rPr>
              <a:t>Previsão modelo ETA 20km </a:t>
            </a:r>
          </a:p>
          <a:p>
            <a:pPr algn="ctr"/>
            <a:r>
              <a:rPr lang="pt-BR" sz="2000" b="1">
                <a:solidFill>
                  <a:srgbClr val="16165D"/>
                </a:solidFill>
                <a:latin typeface="Calibri" charset="0"/>
              </a:rPr>
              <a:t>(máximo de 150mm em 3 dias)</a:t>
            </a:r>
          </a:p>
        </p:txBody>
      </p:sp>
      <p:pic>
        <p:nvPicPr>
          <p:cNvPr id="41990" name="Imagem 1" descr="SC_2008112012_3dias_kf.gi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697288"/>
            <a:ext cx="4214813" cy="316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2"/>
          <p:cNvSpPr>
            <a:spLocks noChangeArrowheads="1"/>
          </p:cNvSpPr>
          <p:nvPr/>
        </p:nvSpPr>
        <p:spPr bwMode="auto">
          <a:xfrm>
            <a:off x="3929063" y="5857875"/>
            <a:ext cx="4929187" cy="8302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b="1">
                <a:solidFill>
                  <a:srgbClr val="16165D"/>
                </a:solidFill>
                <a:latin typeface="Calibri" charset="0"/>
              </a:rPr>
              <a:t>Modelo ETA 5km novo super (máximo de 400 mm em 3 dias)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Object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313" y="4500563"/>
            <a:ext cx="2262187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1" name="Picture 11" descr="aviso72h_00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0"/>
          <a:stretch>
            <a:fillRect/>
          </a:stretch>
        </p:blipFill>
        <p:spPr bwMode="auto">
          <a:xfrm>
            <a:off x="6429375" y="0"/>
            <a:ext cx="2714625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Picture 2" descr="20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42875" y="142875"/>
            <a:ext cx="3155950" cy="264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ítulo 1"/>
          <p:cNvSpPr>
            <a:spLocks noGrp="1"/>
          </p:cNvSpPr>
          <p:nvPr>
            <p:ph type="title"/>
          </p:nvPr>
        </p:nvSpPr>
        <p:spPr>
          <a:xfrm>
            <a:off x="0" y="3071813"/>
            <a:ext cx="9144000" cy="928687"/>
          </a:xfrm>
          <a:solidFill>
            <a:srgbClr val="C5DBFB"/>
          </a:solidFill>
        </p:spPr>
        <p:txBody>
          <a:bodyPr/>
          <a:lstStyle/>
          <a:p>
            <a:r>
              <a:rPr lang="pt-BR" sz="3200">
                <a:solidFill>
                  <a:srgbClr val="00004C"/>
                </a:solidFill>
                <a:latin typeface="Calibri" charset="0"/>
              </a:rPr>
              <a:t>Pesquisa, aplicações e operação andam juntos: pós-graduação no INPE</a:t>
            </a:r>
          </a:p>
        </p:txBody>
      </p:sp>
      <p:sp>
        <p:nvSpPr>
          <p:cNvPr id="3" name="Text Box 26"/>
          <p:cNvSpPr txBox="1">
            <a:spLocks noChangeArrowheads="1"/>
          </p:cNvSpPr>
          <p:nvPr/>
        </p:nvSpPr>
        <p:spPr bwMode="auto">
          <a:xfrm>
            <a:off x="0" y="0"/>
            <a:ext cx="278606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pt-BR" sz="2000">
                <a:solidFill>
                  <a:srgbClr val="00004C"/>
                </a:solidFill>
                <a:latin typeface="Calibri" charset="0"/>
              </a:rPr>
              <a:t>Geofísica Espacial(6)</a:t>
            </a:r>
          </a:p>
        </p:txBody>
      </p:sp>
      <p:pic>
        <p:nvPicPr>
          <p:cNvPr id="43015" name="Picture 5"/>
          <p:cNvPicPr>
            <a:picLocks noChangeAspect="1" noChangeArrowheads="1"/>
          </p:cNvPicPr>
          <p:nvPr/>
        </p:nvPicPr>
        <p:blipFill>
          <a:blip r:embed="rId6">
            <a:lum bright="-16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00563"/>
            <a:ext cx="2428875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0" y="6457950"/>
            <a:ext cx="192881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t-BR" sz="2000">
                <a:solidFill>
                  <a:srgbClr val="00004C"/>
                </a:solidFill>
                <a:latin typeface="Calibri" charset="0"/>
              </a:rPr>
              <a:t>Astrofísica(3)</a:t>
            </a:r>
          </a:p>
        </p:txBody>
      </p:sp>
      <p:grpSp>
        <p:nvGrpSpPr>
          <p:cNvPr id="43017" name="Group 13"/>
          <p:cNvGrpSpPr>
            <a:grpSpLocks/>
          </p:cNvGrpSpPr>
          <p:nvPr/>
        </p:nvGrpSpPr>
        <p:grpSpPr bwMode="auto">
          <a:xfrm>
            <a:off x="6715125" y="4287838"/>
            <a:ext cx="2428875" cy="2008187"/>
            <a:chOff x="2819" y="2220"/>
            <a:chExt cx="1200" cy="1025"/>
          </a:xfrm>
        </p:grpSpPr>
        <p:pic>
          <p:nvPicPr>
            <p:cNvPr id="43025" name="Picture 14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-53" b="-84"/>
            <a:stretch>
              <a:fillRect/>
            </a:stretch>
          </p:blipFill>
          <p:spPr bwMode="auto">
            <a:xfrm>
              <a:off x="2819" y="2220"/>
              <a:ext cx="1200" cy="9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6" name="Text Box 15"/>
            <p:cNvSpPr txBox="1">
              <a:spLocks noChangeArrowheads="1"/>
            </p:cNvSpPr>
            <p:nvPr/>
          </p:nvSpPr>
          <p:spPr bwMode="auto">
            <a:xfrm>
              <a:off x="3469" y="3072"/>
              <a:ext cx="457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r>
                <a:rPr lang="pt-BR" sz="1200" b="1">
                  <a:solidFill>
                    <a:srgbClr val="000000"/>
                  </a:solidFill>
                  <a:latin typeface="Arial Narrow" charset="0"/>
                </a:rPr>
                <a:t>B1-low</a:t>
              </a:r>
            </a:p>
          </p:txBody>
        </p:sp>
      </p:grpSp>
      <p:sp>
        <p:nvSpPr>
          <p:cNvPr id="17" name="Text Box 26"/>
          <p:cNvSpPr txBox="1">
            <a:spLocks noChangeArrowheads="1"/>
          </p:cNvSpPr>
          <p:nvPr/>
        </p:nvSpPr>
        <p:spPr bwMode="auto">
          <a:xfrm>
            <a:off x="6572250" y="0"/>
            <a:ext cx="2571750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Meteorologia (6)</a:t>
            </a:r>
          </a:p>
        </p:txBody>
      </p:sp>
      <p:pic>
        <p:nvPicPr>
          <p:cNvPr id="43019" name="Picture 2" descr="terraAmazon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50" y="214313"/>
            <a:ext cx="314325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3143250" y="0"/>
            <a:ext cx="3000375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Sensoriamento Remoto(7)</a:t>
            </a:r>
          </a:p>
        </p:txBody>
      </p:sp>
      <p:sp>
        <p:nvSpPr>
          <p:cNvPr id="22" name="Text Box 26"/>
          <p:cNvSpPr txBox="1">
            <a:spLocks noChangeArrowheads="1"/>
          </p:cNvSpPr>
          <p:nvPr/>
        </p:nvSpPr>
        <p:spPr bwMode="auto">
          <a:xfrm>
            <a:off x="2422525" y="6457950"/>
            <a:ext cx="242411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pt-BR" sz="2000" dirty="0" err="1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Engen</a:t>
            </a: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 Espacial(5)</a:t>
            </a:r>
          </a:p>
        </p:txBody>
      </p:sp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6643688" y="6149975"/>
            <a:ext cx="2500312" cy="7080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t-BR" sz="2000" dirty="0" err="1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Ciencia</a:t>
            </a: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 Sistema Terrestre (5)</a:t>
            </a:r>
          </a:p>
        </p:txBody>
      </p:sp>
      <p:pic>
        <p:nvPicPr>
          <p:cNvPr id="43023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0" y="4500563"/>
            <a:ext cx="17922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6"/>
          <p:cNvSpPr txBox="1">
            <a:spLocks noChangeArrowheads="1"/>
          </p:cNvSpPr>
          <p:nvPr/>
        </p:nvSpPr>
        <p:spPr bwMode="auto">
          <a:xfrm>
            <a:off x="4892675" y="6457950"/>
            <a:ext cx="1928813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r>
              <a:rPr lang="pt-BR" sz="2000">
                <a:solidFill>
                  <a:srgbClr val="00004C"/>
                </a:solidFill>
                <a:latin typeface="Calibri" charset="0"/>
              </a:rPr>
              <a:t>Computação (5)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http://img.blogs.abril.com.br/1/williambaiano/imagens/real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4000500"/>
            <a:ext cx="3240087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Imagem 18" descr="fusca5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1071563"/>
            <a:ext cx="3214687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m 20" descr="amazonia_lb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4110038"/>
            <a:ext cx="3429000" cy="246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ítulo 1"/>
          <p:cNvSpPr>
            <a:spLocks noGrp="1"/>
          </p:cNvSpPr>
          <p:nvPr>
            <p:ph type="title"/>
          </p:nvPr>
        </p:nvSpPr>
        <p:spPr>
          <a:xfrm>
            <a:off x="714375" y="285750"/>
            <a:ext cx="8153400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Projetos nacionais – Brasil 1950-2010</a:t>
            </a:r>
          </a:p>
        </p:txBody>
      </p:sp>
      <p:sp>
        <p:nvSpPr>
          <p:cNvPr id="4" name="Retângulo 3"/>
          <p:cNvSpPr/>
          <p:nvPr/>
        </p:nvSpPr>
        <p:spPr bwMode="auto">
          <a:xfrm>
            <a:off x="3786188" y="1071563"/>
            <a:ext cx="1143000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1950s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4429125" y="2643188"/>
            <a:ext cx="1214438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1970s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3786188" y="4071938"/>
            <a:ext cx="1285875" cy="5000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1990s</a:t>
            </a:r>
          </a:p>
        </p:txBody>
      </p:sp>
      <p:sp>
        <p:nvSpPr>
          <p:cNvPr id="7" name="Retângulo 6"/>
          <p:cNvSpPr/>
          <p:nvPr/>
        </p:nvSpPr>
        <p:spPr bwMode="auto">
          <a:xfrm>
            <a:off x="4357688" y="5857875"/>
            <a:ext cx="1285875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 sz="240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2010s</a:t>
            </a:r>
          </a:p>
        </p:txBody>
      </p:sp>
      <p:pic>
        <p:nvPicPr>
          <p:cNvPr id="14346" name="Imagem 19" descr="Itaipu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0" y="928688"/>
            <a:ext cx="34290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tângulo 14"/>
          <p:cNvSpPr/>
          <p:nvPr/>
        </p:nvSpPr>
        <p:spPr bwMode="auto">
          <a:xfrm>
            <a:off x="500063" y="3571875"/>
            <a:ext cx="3214687" cy="3571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Industrialização (capital externo)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5715000" y="35718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Gdes infraestruturas (divida externa)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 bwMode="auto">
          <a:xfrm>
            <a:off x="500063" y="6429375"/>
            <a:ext cx="3214687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/>
            <a:r>
              <a:rPr lang="pt-BR">
                <a:solidFill>
                  <a:srgbClr val="00005E"/>
                </a:solidFill>
                <a:latin typeface="Calibri" charset="0"/>
                <a:cs typeface="Calibri" charset="0"/>
              </a:rPr>
              <a:t>Inserção internac (capital externo)</a:t>
            </a:r>
          </a:p>
          <a:p>
            <a:pPr algn="ctr"/>
            <a:endParaRPr lang="pt-BR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21" name="Retângulo 20"/>
          <p:cNvSpPr/>
          <p:nvPr/>
        </p:nvSpPr>
        <p:spPr bwMode="auto">
          <a:xfrm>
            <a:off x="5715000" y="6429375"/>
            <a:ext cx="3429000" cy="4286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defRPr/>
            </a:pPr>
            <a:r>
              <a:rPr lang="pt-BR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Potência ambiental (capital interno)</a:t>
            </a:r>
          </a:p>
          <a:p>
            <a:pPr algn="ctr">
              <a:defRPr/>
            </a:pPr>
            <a:endParaRPr lang="pt-BR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5" descr="DSS-men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4070350"/>
            <a:ext cx="3714750" cy="278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5" name="Imagem 19" descr="paineis-cber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1525" y="0"/>
            <a:ext cx="4562475" cy="303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Imagem 20" descr="opto_mux_fre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24338"/>
            <a:ext cx="3714750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2" descr="pmm_inpe10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3700"/>
            <a:ext cx="3929063" cy="277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0" y="6488113"/>
            <a:ext cx="2686050" cy="3698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Camara </a:t>
            </a:r>
            <a:r>
              <a:rPr lang="pt-BR" dirty="0" err="1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MUX-Free</a:t>
            </a:r>
            <a:r>
              <a:rPr lang="pt-BR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 (OPTO)</a:t>
            </a:r>
          </a:p>
        </p:txBody>
      </p:sp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5097463" y="6488113"/>
            <a:ext cx="4046537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CBERS onboard computer (OMNISYS) 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0" y="3143250"/>
            <a:ext cx="9144000" cy="954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>
                <a:solidFill>
                  <a:srgbClr val="00004C"/>
                </a:solidFill>
                <a:latin typeface="Calibri" charset="0"/>
              </a:rPr>
              <a:t>Tecnologia espacial se realiza na indústria (R$ 450 milhões em contratos)</a:t>
            </a:r>
            <a:endParaRPr lang="pt-BR" sz="2800">
              <a:solidFill>
                <a:srgbClr val="00004C"/>
              </a:solidFill>
              <a:latin typeface="Calibri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786438" y="0"/>
            <a:ext cx="3357562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pt-BR" sz="2000">
                <a:solidFill>
                  <a:srgbClr val="00004C"/>
                </a:solidFill>
                <a:latin typeface="Calibri" charset="0"/>
              </a:rPr>
              <a:t>Painéis solares (ORBITAL)</a:t>
            </a: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0" y="0"/>
            <a:ext cx="4675188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PMM (CENIC, MECTRON, </a:t>
            </a:r>
            <a:r>
              <a:rPr lang="pt-BR" sz="2000" dirty="0" err="1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FibraForte</a:t>
            </a: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, </a:t>
            </a:r>
            <a:r>
              <a:rPr lang="pt-BR" sz="2000" dirty="0" err="1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Atech</a:t>
            </a:r>
            <a:r>
              <a:rPr lang="pt-BR" sz="2000" dirty="0">
                <a:solidFill>
                  <a:srgbClr val="00004C"/>
                </a:solidFill>
                <a:latin typeface="Calibri" pitchFamily="34" charset="0"/>
                <a:ea typeface="+mn-ea"/>
                <a:cs typeface="Arial" pitchFamily="34" charset="0"/>
              </a:rPr>
              <a:t>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90563" y="352425"/>
            <a:ext cx="8213725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Satélites: a estratégia brasileira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524000"/>
            <a:ext cx="7324725" cy="617538"/>
          </a:xfrm>
          <a:solidFill>
            <a:srgbClr val="D9D9D9"/>
          </a:solidFill>
        </p:spPr>
        <p:txBody>
          <a:bodyPr/>
          <a:lstStyle/>
          <a:p>
            <a:pPr algn="ctr" eaLnBrk="1" hangingPunct="1">
              <a:buFont typeface="Wingdings" charset="0"/>
              <a:buNone/>
            </a:pPr>
            <a:r>
              <a:rPr lang="pt-BR">
                <a:solidFill>
                  <a:srgbClr val="002060"/>
                </a:solidFill>
                <a:latin typeface="Calibri" charset="0"/>
              </a:rPr>
              <a:t>Brasil = ator global em observação da terra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700" y="2525713"/>
            <a:ext cx="2833688" cy="2125662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cbers3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2608263"/>
            <a:ext cx="3344863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95563" y="6089650"/>
            <a:ext cx="3649662" cy="657225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rgbClr val="002060"/>
                </a:solidFill>
                <a:latin typeface="Calibri" charset="0"/>
              </a:rPr>
              <a:t>Organizações internacionais</a:t>
            </a:r>
          </a:p>
          <a:p>
            <a:pPr algn="ctr"/>
            <a:r>
              <a:rPr lang="en-US" sz="2000">
                <a:solidFill>
                  <a:srgbClr val="002060"/>
                </a:solidFill>
                <a:latin typeface="Calibri" charset="0"/>
              </a:rPr>
              <a:t> (CEOS, GEO)</a:t>
            </a:r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611438" y="4929188"/>
            <a:ext cx="3649662" cy="814387"/>
          </a:xfrm>
          <a:prstGeom prst="rect">
            <a:avLst/>
          </a:prstGeom>
          <a:solidFill>
            <a:srgbClr val="D9D9D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Acordos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bilaterais</a:t>
            </a:r>
            <a:endParaRPr lang="en-US" sz="2000" dirty="0">
              <a:solidFill>
                <a:srgbClr val="002060"/>
              </a:solidFill>
              <a:latin typeface="Calibri" pitchFamily="34" charset="0"/>
              <a:ea typeface="+mn-ea"/>
              <a:cs typeface="+mn-cs"/>
            </a:endParaRPr>
          </a:p>
          <a:p>
            <a:pPr algn="ctr">
              <a:defRPr/>
            </a:pPr>
            <a:r>
              <a:rPr lang="en-US" sz="2000" dirty="0">
                <a:solidFill>
                  <a:srgbClr val="002060"/>
                </a:solidFill>
                <a:latin typeface="Calibri" pitchFamily="34" charset="0"/>
                <a:ea typeface="+mn-ea"/>
                <a:cs typeface="+mn-cs"/>
              </a:rPr>
              <a:t>(China, Argentina, EUA)</a:t>
            </a:r>
          </a:p>
        </p:txBody>
      </p:sp>
      <p:cxnSp>
        <p:nvCxnSpPr>
          <p:cNvPr id="45064" name="AutoShape 8"/>
          <p:cNvCxnSpPr>
            <a:cxnSpLocks noChangeShapeType="1"/>
            <a:endCxn id="8199" idx="1"/>
          </p:cNvCxnSpPr>
          <p:nvPr/>
        </p:nvCxnSpPr>
        <p:spPr bwMode="auto">
          <a:xfrm rot="16200000" flipH="1">
            <a:off x="1935163" y="4660900"/>
            <a:ext cx="677862" cy="674688"/>
          </a:xfrm>
          <a:prstGeom prst="bentConnector2">
            <a:avLst/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5065" name="AutoShape 9"/>
          <p:cNvCxnSpPr>
            <a:cxnSpLocks noChangeShapeType="1"/>
            <a:endCxn id="8199" idx="3"/>
          </p:cNvCxnSpPr>
          <p:nvPr/>
        </p:nvCxnSpPr>
        <p:spPr bwMode="auto">
          <a:xfrm rot="10800000" flipV="1">
            <a:off x="6261100" y="4719638"/>
            <a:ext cx="727075" cy="617537"/>
          </a:xfrm>
          <a:prstGeom prst="bentConnector3">
            <a:avLst>
              <a:gd name="adj1" fmla="val -6333"/>
            </a:avLst>
          </a:prstGeom>
          <a:noFill/>
          <a:ln w="3810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02" name="AutoShape 10"/>
          <p:cNvSpPr>
            <a:spLocks noChangeArrowheads="1"/>
          </p:cNvSpPr>
          <p:nvPr/>
        </p:nvSpPr>
        <p:spPr bwMode="auto">
          <a:xfrm>
            <a:off x="4302125" y="5800725"/>
            <a:ext cx="322263" cy="24288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sz="14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285720" y="0"/>
          <a:ext cx="8501090" cy="6286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6083" name="Retângulo 3"/>
          <p:cNvSpPr>
            <a:spLocks noChangeArrowheads="1"/>
          </p:cNvSpPr>
          <p:nvPr/>
        </p:nvSpPr>
        <p:spPr bwMode="auto">
          <a:xfrm>
            <a:off x="0" y="6564313"/>
            <a:ext cx="2058988" cy="293687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400">
                <a:solidFill>
                  <a:srgbClr val="002060"/>
                </a:solidFill>
                <a:latin typeface="Calibri" charset="0"/>
              </a:rPr>
              <a:t>Fonte: Euroconsult (2009)</a:t>
            </a:r>
            <a:endParaRPr lang="pt-BR" sz="1400">
              <a:solidFill>
                <a:srgbClr val="002060"/>
              </a:solidFill>
              <a:latin typeface="Calibri" charset="0"/>
            </a:endParaRPr>
          </a:p>
        </p:txBody>
      </p:sp>
      <p:sp>
        <p:nvSpPr>
          <p:cNvPr id="46084" name="Retângulo 4"/>
          <p:cNvSpPr>
            <a:spLocks noChangeArrowheads="1"/>
          </p:cNvSpPr>
          <p:nvPr/>
        </p:nvSpPr>
        <p:spPr bwMode="auto">
          <a:xfrm>
            <a:off x="2714625" y="6143625"/>
            <a:ext cx="6143625" cy="646113"/>
          </a:xfrm>
          <a:prstGeom prst="rect">
            <a:avLst/>
          </a:prstGeom>
          <a:solidFill>
            <a:srgbClr val="C6D9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rgbClr val="8A0000"/>
                </a:solidFill>
                <a:latin typeface="Calibri" charset="0"/>
              </a:rPr>
              <a:t>Programas de observação da Terra e científicos dominam investimentos públicos em voos não tripulados</a:t>
            </a:r>
            <a:endParaRPr lang="pt-BR">
              <a:solidFill>
                <a:srgbClr val="8A0000"/>
              </a:solidFill>
              <a:latin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tângulo 3"/>
          <p:cNvSpPr>
            <a:spLocks noChangeArrowheads="1"/>
          </p:cNvSpPr>
          <p:nvPr/>
        </p:nvSpPr>
        <p:spPr bwMode="auto">
          <a:xfrm>
            <a:off x="5786438" y="0"/>
            <a:ext cx="3357562" cy="3698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 err="1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Fonte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: </a:t>
            </a:r>
            <a:r>
              <a:rPr lang="en-US" dirty="0" err="1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Euroconsult</a:t>
            </a:r>
            <a:r>
              <a:rPr lang="en-US" dirty="0">
                <a:solidFill>
                  <a:srgbClr val="002060"/>
                </a:solidFill>
                <a:latin typeface="Calibri" pitchFamily="34" charset="0"/>
                <a:ea typeface="+mn-ea"/>
                <a:cs typeface="Arial" pitchFamily="34" charset="0"/>
              </a:rPr>
              <a:t> (2009) </a:t>
            </a:r>
            <a:endParaRPr lang="pt-BR" dirty="0">
              <a:solidFill>
                <a:srgbClr val="002060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14375" y="5973763"/>
            <a:ext cx="8023225" cy="88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chemeClr val="bg2"/>
              </a:buClr>
              <a:buSzPct val="75000"/>
            </a:pPr>
            <a:r>
              <a:rPr lang="pt-BR" sz="2200" b="1">
                <a:solidFill>
                  <a:srgbClr val="00004C"/>
                </a:solidFill>
                <a:latin typeface="Calibri" charset="0"/>
              </a:rPr>
              <a:t>Meta do Brasil: alcançar Índia e França </a:t>
            </a:r>
          </a:p>
          <a:p>
            <a:pPr algn="ctr" eaLnBrk="1" hangingPunct="1">
              <a:buClr>
                <a:schemeClr val="bg2"/>
              </a:buClr>
              <a:buSzPct val="75000"/>
            </a:pPr>
            <a:r>
              <a:rPr lang="pt-BR" sz="2200" b="1">
                <a:solidFill>
                  <a:srgbClr val="00004C"/>
                </a:solidFill>
                <a:latin typeface="Calibri" charset="0"/>
              </a:rPr>
              <a:t>(De US$ 100 M para US$ 250 M)</a:t>
            </a:r>
          </a:p>
          <a:p>
            <a:pPr algn="ctr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2200" b="1">
              <a:solidFill>
                <a:srgbClr val="00004C"/>
              </a:solidFill>
              <a:latin typeface="Calibri" charset="0"/>
            </a:endParaRPr>
          </a:p>
        </p:txBody>
      </p:sp>
      <p:sp>
        <p:nvSpPr>
          <p:cNvPr id="47108" name="Título 5"/>
          <p:cNvSpPr>
            <a:spLocks noGrp="1"/>
          </p:cNvSpPr>
          <p:nvPr>
            <p:ph type="title"/>
          </p:nvPr>
        </p:nvSpPr>
        <p:spPr>
          <a:xfrm>
            <a:off x="658813" y="381000"/>
            <a:ext cx="8485187" cy="762000"/>
          </a:xfrm>
        </p:spPr>
        <p:txBody>
          <a:bodyPr/>
          <a:lstStyle/>
          <a:p>
            <a:r>
              <a:rPr lang="pt-BR">
                <a:latin typeface="Calibri" charset="0"/>
              </a:rPr>
              <a:t> Orçamentos estatais em Observação da Terra</a:t>
            </a:r>
          </a:p>
        </p:txBody>
      </p:sp>
      <p:pic>
        <p:nvPicPr>
          <p:cNvPr id="4710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1000125"/>
            <a:ext cx="7643813" cy="506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ítulo 1"/>
          <p:cNvSpPr>
            <a:spLocks noGrp="1"/>
          </p:cNvSpPr>
          <p:nvPr>
            <p:ph type="title"/>
          </p:nvPr>
        </p:nvSpPr>
        <p:spPr>
          <a:xfrm>
            <a:off x="357188" y="142875"/>
            <a:ext cx="8229600" cy="85725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hangingPunct="1"/>
            <a:r>
              <a:rPr lang="pt-BR" sz="3200">
                <a:solidFill>
                  <a:srgbClr val="00004C"/>
                </a:solidFill>
                <a:latin typeface="Calibri" charset="0"/>
              </a:rPr>
              <a:t>Um visionário do programa espacial brasileiro....</a:t>
            </a:r>
          </a:p>
        </p:txBody>
      </p:sp>
      <p:sp>
        <p:nvSpPr>
          <p:cNvPr id="9219" name="Retângulo 2"/>
          <p:cNvSpPr>
            <a:spLocks noChangeArrowheads="1"/>
          </p:cNvSpPr>
          <p:nvPr/>
        </p:nvSpPr>
        <p:spPr bwMode="auto">
          <a:xfrm>
            <a:off x="0" y="2000250"/>
            <a:ext cx="5000625" cy="3786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4C"/>
                </a:solidFill>
                <a:latin typeface="Calibri" charset="0"/>
                <a:cs typeface="Times New Roman" charset="0"/>
              </a:rPr>
              <a:t>“Queremos formar uma elite pensante do mais alto nível, capaz de tirar o Brasil da dependência tecnológica estrangeira. Queremos ter um grupo forte em conhecimentos e ideais para desenvolver o Brasil, ágil para entender os rumos de uma ciência que muda todos os dias, e consciente de seu peso nas grandes decisões de governo.“</a:t>
            </a:r>
          </a:p>
        </p:txBody>
      </p:sp>
      <p:sp>
        <p:nvSpPr>
          <p:cNvPr id="5" name="Retângulo 4"/>
          <p:cNvSpPr/>
          <p:nvPr/>
        </p:nvSpPr>
        <p:spPr>
          <a:xfrm>
            <a:off x="1428750" y="1071563"/>
            <a:ext cx="6024563" cy="4302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/>
            <a:r>
              <a:rPr lang="en-US" sz="2200">
                <a:solidFill>
                  <a:srgbClr val="00004C"/>
                </a:solidFill>
                <a:latin typeface="Calibri" charset="0"/>
              </a:rPr>
              <a:t>Dr. Fernando Mendonça (fundador do INPE)</a:t>
            </a:r>
            <a:endParaRPr lang="pt-BR" sz="2200">
              <a:solidFill>
                <a:srgbClr val="00004C"/>
              </a:solidFill>
              <a:latin typeface="Calibri" charset="0"/>
            </a:endParaRPr>
          </a:p>
        </p:txBody>
      </p:sp>
      <p:pic>
        <p:nvPicPr>
          <p:cNvPr id="48133" name="Picture 2"/>
          <p:cNvPicPr>
            <a:picLocks noChangeAspect="1" noChangeArrowheads="1"/>
          </p:cNvPicPr>
          <p:nvPr/>
        </p:nvPicPr>
        <p:blipFill>
          <a:blip r:embed="rId2">
            <a:lum bright="24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838" y="1785938"/>
            <a:ext cx="3967162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6643688" y="6000750"/>
            <a:ext cx="2500312" cy="4000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002060"/>
                </a:solidFill>
                <a:latin typeface="Calibri"/>
                <a:ea typeface="+mn-ea"/>
                <a:cs typeface="Arial" pitchFamily="34" charset="0"/>
              </a:rPr>
              <a:t>Veja, 12/03/1969</a:t>
            </a:r>
            <a:endParaRPr lang="pt-BR" sz="2000" dirty="0">
              <a:solidFill>
                <a:srgbClr val="002060"/>
              </a:solidFill>
              <a:latin typeface="Calibri"/>
              <a:ea typeface="+mn-ea"/>
              <a:cs typeface="Arial" pitchFamily="34" charset="0"/>
            </a:endParaRPr>
          </a:p>
        </p:txBody>
      </p:sp>
      <p:pic>
        <p:nvPicPr>
          <p:cNvPr id="48135" name="Imagem 7" descr="logo_inpe_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8" y="5995988"/>
            <a:ext cx="1071562" cy="86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8315325" cy="762000"/>
          </a:xfrm>
        </p:spPr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Anos 70: CEPAL e substituição de importações</a:t>
            </a:r>
          </a:p>
        </p:txBody>
      </p:sp>
      <p:sp>
        <p:nvSpPr>
          <p:cNvPr id="5" name="Retângulo 4"/>
          <p:cNvSpPr/>
          <p:nvPr/>
        </p:nvSpPr>
        <p:spPr>
          <a:xfrm>
            <a:off x="3357563" y="1428750"/>
            <a:ext cx="5786437" cy="2308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Prebisch (CEPAL):   Relação desigual entre os preços dos produtos manufaturados do centro e os preços dos produtos primários da periferia. </a:t>
            </a:r>
          </a:p>
          <a:p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Solução: substituição de importações e internalização do setor industrial</a:t>
            </a:r>
          </a:p>
        </p:txBody>
      </p:sp>
      <p:pic>
        <p:nvPicPr>
          <p:cNvPr id="15364" name="Picture 8" descr="http://1.bp.blogspot.com/_qP1snsgiFzk/SfMTHtEdXUI/AAAAAAAABso/2OEiTyxSaCs/s400/raulprebi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8688" y="1071563"/>
            <a:ext cx="2357437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0" descr="http://www.plyojump.com/classes/images/computer_history/ibm_360_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4375" y="4214813"/>
            <a:ext cx="3786188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12" descr="http://1.bp.blogspot.com/_nQ4-i5AEj1k/SQ35b_2SOiI/AAAAAAAABAA/o0zpQIGNaAQ/s400/portinari_caf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3" y="4214813"/>
            <a:ext cx="3810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ítulo 1"/>
          <p:cNvSpPr>
            <a:spLocks noGrp="1"/>
          </p:cNvSpPr>
          <p:nvPr>
            <p:ph type="title"/>
          </p:nvPr>
        </p:nvSpPr>
        <p:spPr>
          <a:xfrm>
            <a:off x="642938" y="357188"/>
            <a:ext cx="8229600" cy="796925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O que diria Prebisch hoje?</a:t>
            </a:r>
          </a:p>
        </p:txBody>
      </p:sp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714375" y="1143000"/>
            <a:ext cx="3614738" cy="1357313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r>
              <a:rPr lang="en-US" sz="2000">
                <a:solidFill>
                  <a:srgbClr val="00003F"/>
                </a:solidFill>
                <a:latin typeface="Calibri" charset="0"/>
              </a:rPr>
              <a:t>1992 IBM ThinkPad 700, Windows 3.1, 25 MHz 486 processor, 120 MB hard disk drive, 10.4″ display,</a:t>
            </a:r>
            <a:r>
              <a:rPr lang="en-US" sz="2000" baseline="30000">
                <a:solidFill>
                  <a:srgbClr val="00003F"/>
                </a:solidFill>
                <a:latin typeface="Calibri" charset="0"/>
              </a:rPr>
              <a:t> </a:t>
            </a:r>
            <a:r>
              <a:rPr lang="en-US" sz="2000">
                <a:solidFill>
                  <a:srgbClr val="00003F"/>
                </a:solidFill>
                <a:latin typeface="Calibri" charset="0"/>
              </a:rPr>
              <a:t>3 kg</a:t>
            </a:r>
            <a:endParaRPr lang="pt-BR" sz="2000">
              <a:solidFill>
                <a:srgbClr val="00003F"/>
              </a:solidFill>
              <a:latin typeface="Calibri" charset="0"/>
            </a:endParaRPr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" y="2714625"/>
            <a:ext cx="3286125" cy="305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0" y="2571750"/>
            <a:ext cx="4000500" cy="330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Espaço Reservado para Conteúdo 2"/>
          <p:cNvSpPr txBox="1">
            <a:spLocks/>
          </p:cNvSpPr>
          <p:nvPr/>
        </p:nvSpPr>
        <p:spPr bwMode="auto">
          <a:xfrm>
            <a:off x="5072063" y="1071563"/>
            <a:ext cx="3714750" cy="1428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003F"/>
                </a:solidFill>
                <a:latin typeface="Calibri" charset="0"/>
              </a:rPr>
              <a:t>2009 Lenovo ThinkPad T500, Windows Vista, Intel® Core™2 Duo processor (2.26GHz), </a:t>
            </a:r>
            <a:r>
              <a:rPr lang="pt-BR" sz="2000">
                <a:solidFill>
                  <a:srgbClr val="00003F"/>
                </a:solidFill>
                <a:latin typeface="Calibri" charset="0"/>
              </a:rPr>
              <a:t>14.1</a:t>
            </a:r>
            <a:r>
              <a:rPr lang="ja-JP" altLang="pt-BR" sz="2000">
                <a:solidFill>
                  <a:srgbClr val="00003F"/>
                </a:solidFill>
                <a:latin typeface="Calibri" charset="0"/>
              </a:rPr>
              <a:t>”</a:t>
            </a:r>
            <a:r>
              <a:rPr lang="pt-BR" sz="2000">
                <a:solidFill>
                  <a:srgbClr val="00003F"/>
                </a:solidFill>
                <a:latin typeface="Calibri" charset="0"/>
              </a:rPr>
              <a:t> display, 3 kg, 160 GB Hard Disk. 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928938" y="5572125"/>
            <a:ext cx="3071812" cy="1143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en-US" sz="2800">
                <a:solidFill>
                  <a:srgbClr val="00005E"/>
                </a:solidFill>
                <a:latin typeface="Calibri" charset="0"/>
                <a:cs typeface="Calibri" charset="0"/>
              </a:rPr>
              <a:t>1992 – US$ 4,350</a:t>
            </a:r>
          </a:p>
          <a:p>
            <a:pPr eaLnBrk="1" hangingPunct="1">
              <a:spcBef>
                <a:spcPct val="20000"/>
              </a:spcBef>
            </a:pPr>
            <a:r>
              <a:rPr lang="en-US" sz="2800">
                <a:solidFill>
                  <a:srgbClr val="00005E"/>
                </a:solidFill>
                <a:latin typeface="Calibri" charset="0"/>
                <a:cs typeface="Calibri" charset="0"/>
              </a:rPr>
              <a:t>2009 –  US$  750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pt-BR" sz="28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ítulo 1"/>
          <p:cNvSpPr>
            <a:spLocks noGrp="1"/>
          </p:cNvSpPr>
          <p:nvPr>
            <p:ph type="title"/>
          </p:nvPr>
        </p:nvSpPr>
        <p:spPr>
          <a:xfrm>
            <a:off x="714375" y="357188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ＭＳ Ｐゴシック" charset="0"/>
              </a:rPr>
              <a:t>O que diria Prebisch hoje?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847725" y="4676775"/>
            <a:ext cx="3071813" cy="15843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>
            <a:lvl1pPr marL="342900" indent="-342900" eaLnBrk="0" hangingPunct="0">
              <a:defRPr sz="1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Tonelada de soja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1992 – US$  209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en-US" sz="2800" smtClean="0">
                <a:solidFill>
                  <a:srgbClr val="00005E"/>
                </a:solidFill>
                <a:latin typeface="Calibri" charset="0"/>
                <a:cs typeface="Calibri" charset="0"/>
              </a:rPr>
              <a:t>2010 – US$  484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  <a:defRPr/>
            </a:pPr>
            <a:endParaRPr lang="pt-BR" sz="2800" smtClean="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407988" y="6438900"/>
            <a:ext cx="2216150" cy="4191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fonte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Index Mundi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solidFill>
                <a:schemeClr val="bg2">
                  <a:lumMod val="75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14340" name="Picture 2" descr="http://www.corneliodigital.com/imagens/parana/soj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1433513"/>
            <a:ext cx="4538662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4" descr="http://www.cnpab.embrapa.br/images/johann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33388"/>
            <a:ext cx="34671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906713"/>
            <a:ext cx="3498850" cy="3125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tângulo 12"/>
          <p:cNvSpPr/>
          <p:nvPr/>
        </p:nvSpPr>
        <p:spPr>
          <a:xfrm>
            <a:off x="5661025" y="6088063"/>
            <a:ext cx="3311525" cy="7699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Soja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:     600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1990  </a:t>
            </a:r>
          </a:p>
          <a:p>
            <a:pPr algn="r">
              <a:defRPr/>
            </a:pP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         2.700 kg/ha </a:t>
            </a:r>
            <a:r>
              <a:rPr lang="en-US" sz="2200" dirty="0" err="1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em</a:t>
            </a:r>
            <a:r>
              <a:rPr lang="en-US" sz="2200" dirty="0">
                <a:solidFill>
                  <a:schemeClr val="bg2">
                    <a:lumMod val="7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 2008  </a:t>
            </a:r>
          </a:p>
        </p:txBody>
      </p:sp>
    </p:spTree>
    <p:extLst>
      <p:ext uri="{BB962C8B-B14F-4D97-AF65-F5344CB8AC3E}">
        <p14:creationId xmlns:p14="http://schemas.microsoft.com/office/powerpoint/2010/main" val="12050814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ulo 1"/>
          <p:cNvSpPr>
            <a:spLocks noGrp="1"/>
          </p:cNvSpPr>
          <p:nvPr>
            <p:ph type="title"/>
          </p:nvPr>
        </p:nvSpPr>
        <p:spPr>
          <a:xfrm>
            <a:off x="685800" y="357188"/>
            <a:ext cx="8153400" cy="762000"/>
          </a:xfrm>
        </p:spPr>
        <p:txBody>
          <a:bodyPr/>
          <a:lstStyle/>
          <a:p>
            <a:pPr eaLnBrk="1" hangingPunct="1"/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O paradoxo de Prebisch: mudança nos termos de troca</a:t>
            </a:r>
          </a:p>
        </p:txBody>
      </p:sp>
      <p:pic>
        <p:nvPicPr>
          <p:cNvPr id="18435" name="Gráfico 9"/>
          <p:cNvPicPr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214438"/>
            <a:ext cx="4867275" cy="3443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" descr="http://i.telegraph.co.uk/telegraph/multimedia/archive/01360/computer_factory_c_136060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7050" y="1928813"/>
            <a:ext cx="3536950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071563" y="4714875"/>
            <a:ext cx="7929562" cy="12001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en-US" sz="2400">
                <a:solidFill>
                  <a:srgbClr val="00005E"/>
                </a:solidFill>
                <a:latin typeface="Calibri" charset="0"/>
                <a:cs typeface="Calibri" charset="0"/>
              </a:rPr>
              <a:t>Efeito China: Transferência de fábricas para a China reduziu preço de bens manufaturados e aumentou demanda por produtos básicos </a:t>
            </a:r>
          </a:p>
        </p:txBody>
      </p:sp>
      <p:sp>
        <p:nvSpPr>
          <p:cNvPr id="18438" name="Rectangle 2"/>
          <p:cNvSpPr txBox="1">
            <a:spLocks noChangeArrowheads="1"/>
          </p:cNvSpPr>
          <p:nvPr/>
        </p:nvSpPr>
        <p:spPr bwMode="auto">
          <a:xfrm>
            <a:off x="428625" y="6500813"/>
            <a:ext cx="4786313" cy="35718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pt-BR" sz="1600">
                <a:solidFill>
                  <a:srgbClr val="000066"/>
                </a:solidFill>
                <a:latin typeface="Calibri" charset="0"/>
                <a:cs typeface="Calibri" charset="0"/>
              </a:rPr>
              <a:t>Gráfico: G. Câmara, INPE  Idéia original: J. Furtado, USP</a:t>
            </a:r>
            <a:endParaRPr lang="en-US" sz="1600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  <a:ea typeface="ＭＳ Ｐゴシック" charset="0"/>
                <a:cs typeface="DejaVu Sans" charset="0"/>
              </a:rPr>
              <a:t>Brasil: economia do conhecimento da natureza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1143000"/>
            <a:ext cx="3762375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m 4" descr="embrapa_agronegocio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4875" y="1143000"/>
            <a:ext cx="4286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1285875" y="4714875"/>
            <a:ext cx="7000875" cy="19383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r>
              <a:rPr lang="pt-BR" sz="2400">
                <a:solidFill>
                  <a:srgbClr val="00005E"/>
                </a:solidFill>
                <a:latin typeface="Calibri" charset="0"/>
                <a:cs typeface="Calibri" charset="0"/>
              </a:rPr>
              <a:t>Nossa tendência é considerar vantagens comparativas com base em recursos naturais como sinal de uma economia numa fase relativamente imatura no seu desenvolvimento. O Brasil do século 21 desafia essa visão tradicional.</a:t>
            </a:r>
            <a:endParaRPr lang="en-US" sz="2400">
              <a:solidFill>
                <a:srgbClr val="00005E"/>
              </a:solidFill>
              <a:latin typeface="Calibri" charset="0"/>
              <a:cs typeface="Calibri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1" descr="http://leifi.physik.uni-muenchen.de/web_ph08_g8/umwelt_technik/10wasser/itaipu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9650" y="3857625"/>
            <a:ext cx="3054350" cy="244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 descr="npo00002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285875"/>
            <a:ext cx="3167063" cy="207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52400" y="3352800"/>
            <a:ext cx="3167063" cy="862013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b="1">
                <a:solidFill>
                  <a:srgbClr val="000066"/>
                </a:solidFill>
                <a:latin typeface="Calibri" charset="0"/>
                <a:cs typeface="Calibri" charset="0"/>
              </a:rPr>
              <a:t>Reduzimos o desmatamento em 200% desde 2004</a:t>
            </a:r>
            <a:endParaRPr lang="en-US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0485" name="Group 17"/>
          <p:cNvGrpSpPr>
            <a:grpSpLocks/>
          </p:cNvGrpSpPr>
          <p:nvPr/>
        </p:nvGrpSpPr>
        <p:grpSpPr bwMode="auto">
          <a:xfrm>
            <a:off x="142875" y="4551363"/>
            <a:ext cx="3154363" cy="2333625"/>
            <a:chOff x="90" y="2805"/>
            <a:chExt cx="1987" cy="1470"/>
          </a:xfrm>
        </p:grpSpPr>
        <p:pic>
          <p:nvPicPr>
            <p:cNvPr id="20493" name="Picture 5" descr="cbers3_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" y="2805"/>
              <a:ext cx="1987" cy="1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2"/>
            <p:cNvSpPr txBox="1">
              <a:spLocks noChangeArrowheads="1"/>
            </p:cNvSpPr>
            <p:nvPr/>
          </p:nvSpPr>
          <p:spPr bwMode="auto">
            <a:xfrm>
              <a:off x="96" y="3840"/>
              <a:ext cx="1974" cy="435"/>
            </a:xfrm>
            <a:prstGeom prst="rect">
              <a:avLst/>
            </a:prstGeom>
            <a:solidFill>
              <a:srgbClr val="D0D0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pt-BR" b="1">
                  <a:solidFill>
                    <a:srgbClr val="000066"/>
                  </a:solidFill>
                  <a:latin typeface="Calibri" charset="0"/>
                  <a:cs typeface="Calibri" charset="0"/>
                </a:rPr>
                <a:t>Monitoramento ambiental por satélites</a:t>
              </a:r>
              <a:endParaRPr lang="en-US" b="1">
                <a:solidFill>
                  <a:srgbClr val="000066"/>
                </a:solidFill>
                <a:latin typeface="Calibri" charset="0"/>
                <a:cs typeface="Calibri" charset="0"/>
              </a:endParaRPr>
            </a:p>
          </p:txBody>
        </p:sp>
      </p:grpSp>
      <p:sp>
        <p:nvSpPr>
          <p:cNvPr id="20486" name="Rectangle 2"/>
          <p:cNvSpPr txBox="1">
            <a:spLocks noChangeArrowheads="1"/>
          </p:cNvSpPr>
          <p:nvPr/>
        </p:nvSpPr>
        <p:spPr bwMode="auto">
          <a:xfrm>
            <a:off x="6008688" y="6215063"/>
            <a:ext cx="3135312" cy="642937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pt-BR" b="1">
                <a:solidFill>
                  <a:srgbClr val="000066"/>
                </a:solidFill>
                <a:latin typeface="Calibri" charset="0"/>
                <a:cs typeface="Calibri" charset="0"/>
              </a:rPr>
              <a:t>46% da  matriz energética vem de fontes renováveis</a:t>
            </a:r>
            <a:endParaRPr lang="en-US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grpSp>
        <p:nvGrpSpPr>
          <p:cNvPr id="20487" name="Group 15"/>
          <p:cNvGrpSpPr>
            <a:grpSpLocks/>
          </p:cNvGrpSpPr>
          <p:nvPr/>
        </p:nvGrpSpPr>
        <p:grpSpPr bwMode="auto">
          <a:xfrm>
            <a:off x="3492500" y="4198938"/>
            <a:ext cx="2286000" cy="2686050"/>
            <a:chOff x="4032" y="768"/>
            <a:chExt cx="1440" cy="1692"/>
          </a:xfrm>
        </p:grpSpPr>
        <p:pic>
          <p:nvPicPr>
            <p:cNvPr id="20491" name="Picture 2" descr="http://www.cnpmf.embrapa.br/newsletter/admin/emdestaque/21-05-2008_14_44_13_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1" y="768"/>
              <a:ext cx="1421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Rectangle 2"/>
            <p:cNvSpPr txBox="1">
              <a:spLocks noChangeArrowheads="1"/>
            </p:cNvSpPr>
            <p:nvPr/>
          </p:nvSpPr>
          <p:spPr bwMode="auto">
            <a:xfrm>
              <a:off x="4032" y="1920"/>
              <a:ext cx="1440" cy="540"/>
            </a:xfrm>
            <a:prstGeom prst="rect">
              <a:avLst/>
            </a:prstGeom>
            <a:solidFill>
              <a:srgbClr val="D0D0E3"/>
            </a:solidFill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fontAlgn="auto">
                <a:spcAft>
                  <a:spcPts val="0"/>
                </a:spcAft>
                <a:defRPr/>
              </a:pPr>
              <a:r>
                <a:rPr lang="pt-BR" b="1">
                  <a:solidFill>
                    <a:srgbClr val="000066"/>
                  </a:solidFill>
                  <a:latin typeface="Calibri" pitchFamily="34" charset="0"/>
                  <a:ea typeface="+mj-ea"/>
                  <a:cs typeface="Calibri" pitchFamily="34" charset="0"/>
                </a:rPr>
                <a:t>Competência em agricultura tropical</a:t>
              </a:r>
              <a:endParaRPr lang="en-US" b="1">
                <a:solidFill>
                  <a:srgbClr val="000066"/>
                </a:solidFill>
                <a:latin typeface="Calibri" pitchFamily="34" charset="0"/>
                <a:ea typeface="+mj-ea"/>
                <a:cs typeface="Calibri" pitchFamily="34" charset="0"/>
              </a:endParaRPr>
            </a:p>
          </p:txBody>
        </p:sp>
      </p:grpSp>
      <p:pic>
        <p:nvPicPr>
          <p:cNvPr id="20488" name="Group 19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9163" y="1212850"/>
            <a:ext cx="3138487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9" name="Rectangle 2"/>
          <p:cNvSpPr>
            <a:spLocks noChangeArrowheads="1"/>
          </p:cNvSpPr>
          <p:nvPr/>
        </p:nvSpPr>
        <p:spPr bwMode="auto">
          <a:xfrm>
            <a:off x="3408363" y="1285875"/>
            <a:ext cx="2500312" cy="2446338"/>
          </a:xfrm>
          <a:prstGeom prst="rect">
            <a:avLst/>
          </a:prstGeom>
          <a:solidFill>
            <a:srgbClr val="D0D0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lnSpc>
                <a:spcPct val="170000"/>
              </a:lnSpc>
            </a:pPr>
            <a:r>
              <a:rPr lang="pt-BR" sz="2400" b="1">
                <a:solidFill>
                  <a:srgbClr val="000066"/>
                </a:solidFill>
                <a:latin typeface="Calibri" charset="0"/>
                <a:cs typeface="Calibri" charset="0"/>
              </a:rPr>
              <a:t>Brasil é líder mundial em desenvolvimento sustentável</a:t>
            </a:r>
            <a:endParaRPr lang="en-US" sz="2400" b="1">
              <a:solidFill>
                <a:srgbClr val="000066"/>
              </a:solidFill>
              <a:latin typeface="Calibri" charset="0"/>
              <a:cs typeface="Calibri" charset="0"/>
            </a:endParaRPr>
          </a:p>
        </p:txBody>
      </p:sp>
      <p:sp>
        <p:nvSpPr>
          <p:cNvPr id="20490" name="Título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latin typeface="Calibri" charset="0"/>
              </a:rPr>
              <a:t>Brasil: economia do conhecimento da natureza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Pixel">
  <a:themeElements>
    <a:clrScheme name="2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2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Pixel">
  <a:themeElements>
    <a:clrScheme name="4_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4_Pixel">
      <a:majorFont>
        <a:latin typeface="ZapfHumnst BT"/>
        <a:ea typeface=""/>
        <a:cs typeface=""/>
      </a:majorFont>
      <a:minorFont>
        <a:latin typeface="Humnst777 BT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4_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5915</TotalTime>
  <Words>1232</Words>
  <Application>Microsoft Macintosh PowerPoint</Application>
  <PresentationFormat>On-screen Show (4:3)</PresentationFormat>
  <Paragraphs>162</Paragraphs>
  <Slides>34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2_Pixel</vt:lpstr>
      <vt:lpstr>3_Pixel</vt:lpstr>
      <vt:lpstr>4_Pixel</vt:lpstr>
      <vt:lpstr>Tema do Office</vt:lpstr>
      <vt:lpstr>5_Pixel</vt:lpstr>
      <vt:lpstr>6_Pixel</vt:lpstr>
      <vt:lpstr>Tecnologia Espacial numa economia do conhecimento da natureza: o Brasil do século 21</vt:lpstr>
      <vt:lpstr>Projetos nacionais – Brasil 1950-2010</vt:lpstr>
      <vt:lpstr>Projetos nacionais – Brasil 1950-2010</vt:lpstr>
      <vt:lpstr>Anos 70: CEPAL e substituição de importações</vt:lpstr>
      <vt:lpstr>O que diria Prebisch hoje?</vt:lpstr>
      <vt:lpstr>O que diria Prebisch hoje?</vt:lpstr>
      <vt:lpstr>O paradoxo de Prebisch: mudança nos termos de troca</vt:lpstr>
      <vt:lpstr>Brasil: economia do conhecimento da natureza</vt:lpstr>
      <vt:lpstr>Brasil: economia do conhecimento da natureza</vt:lpstr>
      <vt:lpstr>O efeito China sobre as exportações do Brasil</vt:lpstr>
      <vt:lpstr>PowerPoint Presentation</vt:lpstr>
      <vt:lpstr>PowerPoint Presentation</vt:lpstr>
      <vt:lpstr>PowerPoint Presentation</vt:lpstr>
      <vt:lpstr>PowerPoint Presentation</vt:lpstr>
      <vt:lpstr>Intensidade em tecnologia não diz tudo</vt:lpstr>
      <vt:lpstr>Intensidade em tecnologia não diz tudo</vt:lpstr>
      <vt:lpstr>Intensidade em tecnologia não diz tudo</vt:lpstr>
      <vt:lpstr>Intensidade em tecnologia não diz tudo</vt:lpstr>
      <vt:lpstr>PowerPoint Presentation</vt:lpstr>
      <vt:lpstr>Desafio: agregar valor a produtos primários</vt:lpstr>
      <vt:lpstr>O paradoxo de Prebisch</vt:lpstr>
      <vt:lpstr>PowerPoint Presentation</vt:lpstr>
      <vt:lpstr>O INPE no Século XXI</vt:lpstr>
      <vt:lpstr>PowerPoint Presentation</vt:lpstr>
      <vt:lpstr>Missões Espaciais 2012-2020</vt:lpstr>
      <vt:lpstr>PowerPoint Presentation</vt:lpstr>
      <vt:lpstr>PowerPoint Presentation</vt:lpstr>
      <vt:lpstr>Santa Catarina – Novembro 2008</vt:lpstr>
      <vt:lpstr>Pesquisa, aplicações e operação andam juntos: pós-graduação no INPE</vt:lpstr>
      <vt:lpstr>PowerPoint Presentation</vt:lpstr>
      <vt:lpstr>Satélites: a estratégia brasileira</vt:lpstr>
      <vt:lpstr>PowerPoint Presentation</vt:lpstr>
      <vt:lpstr> Orçamentos estatais em Observação da Terra</vt:lpstr>
      <vt:lpstr>Um visionário do programa espacial brasileiro....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Ciência brasileira e o triângulo de Capricórnio</dc:title>
  <dc:creator>Gilberto Camara</dc:creator>
  <cp:lastModifiedBy>Gilberto</cp:lastModifiedBy>
  <cp:revision>109</cp:revision>
  <dcterms:created xsi:type="dcterms:W3CDTF">2009-10-01T20:08:38Z</dcterms:created>
  <dcterms:modified xsi:type="dcterms:W3CDTF">2012-02-07T20:45:38Z</dcterms:modified>
</cp:coreProperties>
</file>