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  <p:sldMasterId id="2147483686" r:id="rId3"/>
  </p:sldMasterIdLst>
  <p:notesMasterIdLst>
    <p:notesMasterId r:id="rId51"/>
  </p:notesMasterIdLst>
  <p:sldIdLst>
    <p:sldId id="257" r:id="rId4"/>
    <p:sldId id="785" r:id="rId5"/>
    <p:sldId id="689" r:id="rId6"/>
    <p:sldId id="776" r:id="rId7"/>
    <p:sldId id="800" r:id="rId8"/>
    <p:sldId id="685" r:id="rId9"/>
    <p:sldId id="724" r:id="rId10"/>
    <p:sldId id="726" r:id="rId11"/>
    <p:sldId id="728" r:id="rId12"/>
    <p:sldId id="775" r:id="rId13"/>
    <p:sldId id="799" r:id="rId14"/>
    <p:sldId id="779" r:id="rId15"/>
    <p:sldId id="745" r:id="rId16"/>
    <p:sldId id="742" r:id="rId17"/>
    <p:sldId id="743" r:id="rId18"/>
    <p:sldId id="744" r:id="rId19"/>
    <p:sldId id="780" r:id="rId20"/>
    <p:sldId id="782" r:id="rId21"/>
    <p:sldId id="783" r:id="rId22"/>
    <p:sldId id="784" r:id="rId23"/>
    <p:sldId id="773" r:id="rId24"/>
    <p:sldId id="787" r:id="rId25"/>
    <p:sldId id="788" r:id="rId26"/>
    <p:sldId id="672" r:id="rId27"/>
    <p:sldId id="734" r:id="rId28"/>
    <p:sldId id="740" r:id="rId29"/>
    <p:sldId id="746" r:id="rId30"/>
    <p:sldId id="748" r:id="rId31"/>
    <p:sldId id="752" r:id="rId32"/>
    <p:sldId id="756" r:id="rId33"/>
    <p:sldId id="760" r:id="rId34"/>
    <p:sldId id="764" r:id="rId35"/>
    <p:sldId id="771" r:id="rId36"/>
    <p:sldId id="790" r:id="rId37"/>
    <p:sldId id="798" r:id="rId38"/>
    <p:sldId id="801" r:id="rId39"/>
    <p:sldId id="772" r:id="rId40"/>
    <p:sldId id="794" r:id="rId41"/>
    <p:sldId id="766" r:id="rId42"/>
    <p:sldId id="791" r:id="rId43"/>
    <p:sldId id="767" r:id="rId44"/>
    <p:sldId id="769" r:id="rId45"/>
    <p:sldId id="792" r:id="rId46"/>
    <p:sldId id="786" r:id="rId47"/>
    <p:sldId id="638" r:id="rId48"/>
    <p:sldId id="643" r:id="rId49"/>
    <p:sldId id="710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4858"/>
    <a:srgbClr val="BF9599"/>
    <a:srgbClr val="7E0F34"/>
    <a:srgbClr val="E8E8F1"/>
    <a:srgbClr val="FFB8A7"/>
    <a:srgbClr val="C8D8FC"/>
    <a:srgbClr val="D3E6EB"/>
    <a:srgbClr val="B7DAEB"/>
    <a:srgbClr val="ABD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2"/>
    <p:restoredTop sz="94003"/>
  </p:normalViewPr>
  <p:slideViewPr>
    <p:cSldViewPr snapToGrid="0" snapToObjects="1">
      <p:cViewPr varScale="1">
        <p:scale>
          <a:sx n="130" d="100"/>
          <a:sy n="130" d="100"/>
        </p:scale>
        <p:origin x="67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slide" Target="slides/slide47.xml"/><Relationship Id="rId51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92389-F682-F245-A804-C4BDB092A940}" type="datetimeFigureOut">
              <a:rPr lang="en-US" smtClean="0"/>
              <a:t>7/8/16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9A777-9CDA-0F48-9B5F-BE8F36F3F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87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473FF3-450F-D14B-A795-A865C2BF94ED}" type="slidenum">
              <a:rPr lang="pt-BR" sz="1200">
                <a:solidFill>
                  <a:prstClr val="black"/>
                </a:solidFill>
                <a:latin typeface="Times New Roman" charset="0"/>
              </a:rPr>
              <a:pPr eaLnBrk="1" hangingPunct="1"/>
              <a:t>1</a:t>
            </a:fld>
            <a:endParaRPr lang="pt-BR" sz="12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648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473FF3-450F-D14B-A795-A865C2BF94ED}" type="slidenum">
              <a:rPr lang="pt-BR" sz="1200">
                <a:solidFill>
                  <a:prstClr val="black"/>
                </a:solidFill>
                <a:latin typeface="Times New Roman" charset="0"/>
              </a:rPr>
              <a:pPr eaLnBrk="1" hangingPunct="1"/>
              <a:t>2</a:t>
            </a:fld>
            <a:endParaRPr lang="pt-BR" sz="12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250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1" hangingPunct="1"/>
            <a:fld id="{98FC5E84-7928-CD42-9101-B01802112FA1}" type="slidenum">
              <a:rPr lang="en-US" sz="1200">
                <a:latin typeface="Calibri"/>
              </a:rPr>
              <a:pPr eaLnBrk="1" hangingPunct="1"/>
              <a:t>7</a:t>
            </a:fld>
            <a:endParaRPr lang="en-US" sz="1200" dirty="0">
              <a:latin typeface="Calibri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95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9B7185-032C-4442-B15D-FB7B3FB3EE90}" type="slidenum">
              <a:rPr lang="en-GB"/>
              <a:pPr/>
              <a:t>12</a:t>
            </a:fld>
            <a:endParaRPr lang="en-GB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6FE95-4C99-1245-BD33-F19C3AA9CDCC}" type="slidenum">
              <a:rPr lang="pt-BR" smtClean="0"/>
              <a:pPr/>
              <a:t>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99228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0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/>
          </a:p>
        </p:txBody>
      </p:sp>
      <p:sp>
        <p:nvSpPr>
          <p:cNvPr id="83971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D11CBE1B-7D93-A24D-BCAE-98E8CB41572A}" type="slidenum">
              <a:rPr lang="pt-BR" sz="1200"/>
              <a:pPr eaLnBrk="1" hangingPunct="1"/>
              <a:t>38</a:t>
            </a:fld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58710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/>
            <a:fld id="{DDB4F3DB-A0C5-BE49-8844-1E4200DE1CCE}" type="slidenum">
              <a:rPr lang="en-US" altLang="en-US" sz="1200">
                <a:solidFill>
                  <a:srgbClr val="000000"/>
                </a:solidFill>
                <a:latin typeface="Arial" charset="0"/>
              </a:rPr>
              <a:pPr eaLnBrk="1" hangingPunct="1"/>
              <a:t>42</a:t>
            </a:fld>
            <a:endParaRPr lang="en-US" alt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0458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41A32E-8ECD-A240-B0AC-3BE64E30A88F}" type="slidenum">
              <a:rPr lang="pt-BR" sz="1200">
                <a:cs typeface="Arial" charset="0"/>
              </a:rPr>
              <a:pPr eaLnBrk="1" hangingPunct="1"/>
              <a:t>47</a:t>
            </a:fld>
            <a:endParaRPr lang="pt-BR" sz="1200">
              <a:cs typeface="Arial" charset="0"/>
            </a:endParaRPr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837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t-B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t-B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t-B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t-B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t-B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t-B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t-B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t-B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t-B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t-BR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819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Calibri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D98D422-FC95-3543-ABDB-BBBAD5762917}" type="slidenum">
              <a:rPr lang="pt-BR">
                <a:solidFill>
                  <a:srgbClr val="000000"/>
                </a:solidFill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t-BR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87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3715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6043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5198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6139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347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4" name="Picture 46" descr="eu_lc_back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210" name="Rectangle 4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0C0C0">
              <a:alpha val="8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latin typeface="Times New Roman" charset="0"/>
              <a:ea typeface="ヒラギノ角ゴ Pro W3" charset="0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Arial" charset="0"/>
              <a:ea typeface="ヒラギノ角ゴ Pro W3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en-US" noProof="0" smtClean="0"/>
              <a:t>Harmonization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charset="0"/>
              <a:buNone/>
              <a:defRPr sz="2200"/>
            </a:lvl1pPr>
          </a:lstStyle>
          <a:p>
            <a:pPr lvl="0"/>
            <a:r>
              <a:rPr lang="en-US" noProof="0" smtClean="0"/>
              <a:t>Martin Herold</a:t>
            </a:r>
          </a:p>
          <a:p>
            <a:pPr lvl="0"/>
            <a:r>
              <a:rPr lang="en-US" noProof="0" smtClean="0"/>
              <a:t>ESA GOFC GOLD Land Cover Project Office</a:t>
            </a:r>
          </a:p>
          <a:p>
            <a:pPr lvl="0"/>
            <a:endParaRPr lang="en-US" noProof="0" smtClean="0"/>
          </a:p>
        </p:txBody>
      </p:sp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7177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78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79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80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81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82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83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84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85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86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87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88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89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90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91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92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93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94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95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96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97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98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199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200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201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202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203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204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205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206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207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900" smtClean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</p:grpSp>
      <p:sp>
        <p:nvSpPr>
          <p:cNvPr id="7208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Arial" charset="0"/>
              <a:ea typeface="ヒラギノ角ゴ Pro W3" charset="0"/>
            </a:endParaRPr>
          </a:p>
        </p:txBody>
      </p:sp>
      <p:pic>
        <p:nvPicPr>
          <p:cNvPr id="7212" name="Picture 44"/>
          <p:cNvPicPr>
            <a:picLocks noChangeAspect="1" noChangeArrowheads="1"/>
          </p:cNvPicPr>
          <p:nvPr userDrawn="1"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6400800"/>
            <a:ext cx="321151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3" name="Picture 4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264275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215" name="Picture 47" descr="esa_white_transparent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6137275"/>
            <a:ext cx="16764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370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85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67670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5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33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5062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67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931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48388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81920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53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987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ＭＳ Ｐゴシック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8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ＭＳ Ｐゴシック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ＭＳ Ｐゴシック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ＭＳ Ｐゴシック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ＭＳ Ｐゴシック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ＭＳ Ｐゴシック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ＭＳ Ｐゴシック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ＭＳ Ｐゴシック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ＭＳ Ｐゴシック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ＭＳ Ｐゴシック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ＭＳ Ｐゴシック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ＭＳ Ｐゴシック" charset="0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7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>
                <a:latin typeface="Calibri"/>
              </a:defRPr>
            </a:lvl1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 Black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46AAE9D-4A2E-F346-8F9E-BC013F7F4505}" type="slidenum">
              <a:rPr lang="pt-BR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8260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99231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889862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>
                <a:latin typeface="Calibri"/>
              </a:defRPr>
            </a:lvl1pPr>
            <a:lvl2pPr>
              <a:defRPr sz="2400">
                <a:latin typeface="Calibri"/>
              </a:defRPr>
            </a:lvl2pPr>
            <a:lvl3pPr>
              <a:defRPr sz="2000">
                <a:latin typeface="Calibri"/>
              </a:defRPr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0829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1304951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18736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126410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5714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241479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1294740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46044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56241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2824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229600" cy="4724400"/>
          </a:xfrm>
        </p:spPr>
        <p:txBody>
          <a:bodyPr/>
          <a:lstStyle/>
          <a:p>
            <a:pPr lvl="0"/>
            <a:endParaRPr lang="pt-BR" noProof="0" smtClean="0"/>
          </a:p>
        </p:txBody>
      </p:sp>
    </p:spTree>
    <p:extLst>
      <p:ext uri="{BB962C8B-B14F-4D97-AF65-F5344CB8AC3E}">
        <p14:creationId xmlns:p14="http://schemas.microsoft.com/office/powerpoint/2010/main" val="6970552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5742843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11622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17453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43088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7211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22376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2772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386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3385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1261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637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463614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751616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3" Type="http://schemas.openxmlformats.org/officeDocument/2006/relationships/image" Target="../media/image3.jpeg"/><Relationship Id="rId14" Type="http://schemas.openxmlformats.org/officeDocument/2006/relationships/image" Target="../media/image4.png"/><Relationship Id="rId15" Type="http://schemas.openxmlformats.org/officeDocument/2006/relationships/image" Target="../media/image5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45.xml"/><Relationship Id="rId21" Type="http://schemas.openxmlformats.org/officeDocument/2006/relationships/theme" Target="../theme/theme3.xml"/><Relationship Id="rId22" Type="http://schemas.openxmlformats.org/officeDocument/2006/relationships/image" Target="../media/image7.jpeg"/><Relationship Id="rId10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029" name="Picture 5" descr="inpe_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3716121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83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09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2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0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2" name="Picture 48" descr="eu_lc_back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88" name="Rectangle 44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0C0C0">
              <a:alpha val="85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latin typeface="Times New Roman" charset="0"/>
              <a:ea typeface="ヒラギノ角ゴ Pro W3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Titelmasterformat durch Klicken bearbeiten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pic>
        <p:nvPicPr>
          <p:cNvPr id="6190" name="Picture 46"/>
          <p:cNvPicPr>
            <a:picLocks noChangeAspect="1" noChangeArrowheads="1"/>
          </p:cNvPicPr>
          <p:nvPr userDrawn="1"/>
        </p:nvPicPr>
        <p:blipFill>
          <a:blip r:embed="rId1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6400800"/>
            <a:ext cx="321151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1" name="Picture 47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330950"/>
            <a:ext cx="2819400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93" name="Picture 49" descr="esa_white_transparent"/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6137275"/>
            <a:ext cx="16764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67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ヒラギノ角ゴ Pro W3" charset="0"/>
        </a:defRPr>
      </a:lvl2pPr>
      <a:lvl3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ヒラギノ角ゴ Pro W3" charset="0"/>
        </a:defRPr>
      </a:lvl3pPr>
      <a:lvl4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ヒラギノ角ゴ Pro W3" charset="0"/>
        </a:defRPr>
      </a:lvl4pPr>
      <a:lvl5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ヒラギノ角ゴ Pro W3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ヒラギノ角ゴ Pro W3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ヒラギノ角ゴ Pro W3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ヒラギノ角ゴ Pro W3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ヒラギノ角ゴ Pro W3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fontAlgn="base">
        <a:spcBef>
          <a:spcPct val="20000"/>
        </a:spcBef>
        <a:spcAft>
          <a:spcPct val="0"/>
        </a:spcAft>
        <a:buClr>
          <a:srgbClr val="CE5032"/>
        </a:buClr>
        <a:buSzPct val="70000"/>
        <a:buFont typeface="Wingdings" charset="0"/>
        <a:buChar char="l"/>
        <a:defRPr sz="2600">
          <a:solidFill>
            <a:schemeClr val="tx1"/>
          </a:solidFill>
          <a:latin typeface="+mn-lt"/>
          <a:ea typeface="+mn-ea"/>
        </a:defRPr>
      </a:lvl2pPr>
      <a:lvl3pPr marL="987425" indent="-2936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l"/>
        <a:defRPr sz="2300">
          <a:solidFill>
            <a:schemeClr val="tx1"/>
          </a:solidFill>
          <a:latin typeface="+mn-lt"/>
          <a:ea typeface="+mn-ea"/>
        </a:defRPr>
      </a:lvl3pPr>
      <a:lvl4pPr marL="1281113" indent="-2921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4pPr>
      <a:lvl5pPr marL="15986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smtClean="0">
              <a:solidFill>
                <a:srgbClr val="000000"/>
              </a:solidFill>
              <a:latin typeface="Times New Roman" pitchFamily="18" charset="0"/>
              <a:cs typeface="ＭＳ Ｐゴシック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 estilo do título mestre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1029" name="Picture 5" descr="inpe_logo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Freeform 6"/>
          <p:cNvSpPr>
            <a:spLocks noChangeArrowheads="1"/>
          </p:cNvSpPr>
          <p:nvPr/>
        </p:nvSpPr>
        <p:spPr bwMode="auto">
          <a:xfrm>
            <a:off x="685800" y="3810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42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7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/>
          <a:ea typeface="ＭＳ Ｐゴシック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Source Sans Pro" charset="0"/>
          <a:ea typeface="ＭＳ Ｐゴシック" charset="0"/>
          <a:cs typeface="Source Sans Pro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Calibri"/>
          <a:ea typeface="ＭＳ Ｐゴシック" charset="0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000">
          <a:solidFill>
            <a:schemeClr val="tx1"/>
          </a:solidFill>
          <a:latin typeface="Calibri"/>
          <a:ea typeface="ＭＳ Ｐゴシック" charset="0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Calibri"/>
          <a:ea typeface="ＭＳ Ｐゴシック" charset="0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Calibri"/>
          <a:ea typeface="ＭＳ Ｐゴシック" charset="0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Calibri"/>
          <a:ea typeface="ＭＳ Ｐゴシック" charset="0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Mtetna.MPG" TargetMode="External"/><Relationship Id="rId3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Mtetna.MPG" TargetMode="External"/><Relationship Id="rId3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Mtetna.MPG" TargetMode="External"/><Relationship Id="rId3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9.jpeg"/><Relationship Id="rId3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emf"/><Relationship Id="rId3" Type="http://schemas.openxmlformats.org/officeDocument/2006/relationships/image" Target="../media/image50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emf"/><Relationship Id="rId3" Type="http://schemas.openxmlformats.org/officeDocument/2006/relationships/image" Target="../media/image50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emf"/><Relationship Id="rId3" Type="http://schemas.openxmlformats.org/officeDocument/2006/relationships/image" Target="../media/image50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57.png"/><Relationship Id="rId5" Type="http://schemas.openxmlformats.org/officeDocument/2006/relationships/image" Target="../media/image570.png"/><Relationship Id="rId6" Type="http://schemas.openxmlformats.org/officeDocument/2006/relationships/image" Target="../media/image50.tiff"/><Relationship Id="rId7" Type="http://schemas.openxmlformats.org/officeDocument/2006/relationships/image" Target="../media/image58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57.png"/><Relationship Id="rId5" Type="http://schemas.openxmlformats.org/officeDocument/2006/relationships/image" Target="../media/image570.png"/><Relationship Id="rId6" Type="http://schemas.openxmlformats.org/officeDocument/2006/relationships/image" Target="../media/image50.tiff"/><Relationship Id="rId7" Type="http://schemas.openxmlformats.org/officeDocument/2006/relationships/image" Target="../media/image58.tiff"/><Relationship Id="rId8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4" Type="http://schemas.openxmlformats.org/officeDocument/2006/relationships/image" Target="../media/image62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1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Relationship Id="rId3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Geographical ontologies for land use and land cover change: distinguishing continuants from </a:t>
            </a:r>
            <a:r>
              <a:rPr lang="en-US" dirty="0" err="1" smtClean="0">
                <a:latin typeface="Calibri" charset="0"/>
              </a:rPr>
              <a:t>occurents</a:t>
            </a:r>
            <a:endParaRPr lang="pt-BR" i="1" dirty="0">
              <a:latin typeface="Calibri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172200" cy="1752600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dirty="0" smtClean="0">
                <a:solidFill>
                  <a:schemeClr val="bg2">
                    <a:lumMod val="75000"/>
                  </a:schemeClr>
                </a:solidFill>
                <a:ea typeface="+mn-ea"/>
                <a:cs typeface="+mn-cs"/>
              </a:rPr>
              <a:t>Gilberto Câmara, INPE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143250" y="857250"/>
            <a:ext cx="60007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itchFamily="2" charset="2"/>
              <a:buNone/>
              <a:defRPr/>
            </a:pPr>
            <a:endParaRPr lang="pt-BR" sz="2000" kern="0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49388" y="6119813"/>
            <a:ext cx="7342187" cy="584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Licence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: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Creative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Commons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  ̶̶̶̶ 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By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Attribution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  ̶̶̶̶  Non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Commercial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  ̶̶̶̶ 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Share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Alike</a:t>
            </a:r>
            <a:endParaRPr lang="pt-BR" sz="1600" dirty="0">
              <a:solidFill>
                <a:srgbClr val="00005E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http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://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creativecommons.org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/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licenses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/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by-nc-sa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/2.5/</a:t>
            </a:r>
          </a:p>
        </p:txBody>
      </p:sp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196013"/>
            <a:ext cx="129857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908426" y="1115086"/>
            <a:ext cx="6172200" cy="1752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None/>
              <a:defRPr sz="26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buChar char="¨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0"/>
              <a:buChar char="n"/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sz="16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 eaLnBrk="1" hangingPunct="1">
              <a:defRPr/>
            </a:pPr>
            <a:r>
              <a:rPr lang="pt-BR" sz="2800" kern="0" dirty="0" smtClean="0">
                <a:solidFill>
                  <a:schemeClr val="bg2">
                    <a:lumMod val="75000"/>
                  </a:schemeClr>
                </a:solidFill>
                <a:ea typeface="+mn-ea"/>
                <a:cs typeface="+mn-cs"/>
              </a:rPr>
              <a:t>FOIS 2016, </a:t>
            </a:r>
            <a:r>
              <a:rPr lang="pt-BR" sz="2800" kern="0" dirty="0" err="1" smtClean="0">
                <a:solidFill>
                  <a:schemeClr val="bg2">
                    <a:lumMod val="75000"/>
                  </a:schemeClr>
                </a:solidFill>
                <a:ea typeface="+mn-ea"/>
                <a:cs typeface="+mn-cs"/>
              </a:rPr>
              <a:t>Annecy</a:t>
            </a:r>
            <a:endParaRPr lang="pt-BR" sz="2800" kern="0" dirty="0" smtClean="0">
              <a:solidFill>
                <a:schemeClr val="bg2">
                  <a:lumMod val="75000"/>
                </a:scheme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95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Tropical dry forest (</a:t>
            </a:r>
            <a:r>
              <a:rPr lang="en-US" dirty="0" err="1" smtClean="0"/>
              <a:t>caatinga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482" y="1211316"/>
            <a:ext cx="7399284" cy="554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3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Planted forest of oil palms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537" y="1229710"/>
            <a:ext cx="7143532" cy="535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0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704193" y="4446001"/>
            <a:ext cx="8292662" cy="1692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14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charset="0"/>
              <a:buNone/>
            </a:pPr>
            <a:r>
              <a:rPr lang="en-GB" sz="28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Land spanning more than 0.5 hectares with trees higher than 5 meters and a canopy cover of more than 10 percent, or trees able to reach these thresholds in situ.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Forest (FAO definition)</a:t>
            </a:r>
            <a:endParaRPr lang="en-US" dirty="0"/>
          </a:p>
        </p:txBody>
      </p:sp>
      <p:pic>
        <p:nvPicPr>
          <p:cNvPr id="8" name="Picture 52" descr="pines korhnak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684" y="1258484"/>
            <a:ext cx="8001528" cy="270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10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definitions of forest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038" y="1442650"/>
            <a:ext cx="8195832" cy="4880091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843239" y="6488668"/>
            <a:ext cx="3300762" cy="369332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dirty="0" smtClean="0">
                <a:solidFill>
                  <a:srgbClr val="000000"/>
                </a:solidFill>
                <a:latin typeface="Calibri"/>
                <a:cs typeface="Calibri"/>
              </a:rPr>
              <a:t>Comber</a:t>
            </a:r>
            <a:r>
              <a:rPr lang="en-GB" sz="1800" dirty="0" smtClean="0">
                <a:solidFill>
                  <a:srgbClr val="000000"/>
                </a:solidFill>
                <a:latin typeface="Calibri"/>
                <a:cs typeface="Calibri"/>
              </a:rPr>
              <a:t> (2006), </a:t>
            </a:r>
            <a:r>
              <a:rPr lang="en-GB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Ahlqvist</a:t>
            </a:r>
            <a:r>
              <a:rPr lang="en-GB" sz="1800" dirty="0" smtClean="0">
                <a:solidFill>
                  <a:srgbClr val="000000"/>
                </a:solidFill>
                <a:latin typeface="Calibri"/>
                <a:cs typeface="Calibri"/>
              </a:rPr>
              <a:t>(2015)</a:t>
            </a:r>
            <a:endParaRPr lang="en-GB" sz="1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892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is a forest a forest?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7816" y="1155370"/>
            <a:ext cx="6292537" cy="540834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724185" y="6488668"/>
            <a:ext cx="2419815" cy="369332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Chadzon</a:t>
            </a:r>
            <a:r>
              <a:rPr lang="en-GB" sz="1800" dirty="0" smtClean="0">
                <a:solidFill>
                  <a:srgbClr val="000000"/>
                </a:solidFill>
                <a:latin typeface="Calibri"/>
                <a:cs typeface="Calibri"/>
              </a:rPr>
              <a:t> et al (2016)</a:t>
            </a:r>
            <a:endParaRPr lang="en-GB" sz="1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240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Distinguishing forests by temporal evolution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73" y="1481959"/>
            <a:ext cx="8378731" cy="4319751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724185" y="6488668"/>
            <a:ext cx="2419815" cy="369332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Chadzon</a:t>
            </a:r>
            <a:r>
              <a:rPr lang="en-GB" sz="1800" dirty="0" smtClean="0">
                <a:solidFill>
                  <a:srgbClr val="000000"/>
                </a:solidFill>
                <a:latin typeface="Calibri"/>
                <a:cs typeface="Calibri"/>
              </a:rPr>
              <a:t> et al (2016)</a:t>
            </a:r>
            <a:endParaRPr lang="en-GB" sz="1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393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347" y="213731"/>
            <a:ext cx="8153400" cy="762000"/>
          </a:xfrm>
        </p:spPr>
        <p:txBody>
          <a:bodyPr/>
          <a:lstStyle/>
          <a:p>
            <a:r>
              <a:rPr lang="en-US" dirty="0"/>
              <a:t>Distinguishing forests by temporal evolution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724185" y="6488668"/>
            <a:ext cx="2419815" cy="369332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Chadzon</a:t>
            </a:r>
            <a:r>
              <a:rPr lang="en-GB" sz="1800" dirty="0" smtClean="0">
                <a:solidFill>
                  <a:srgbClr val="000000"/>
                </a:solidFill>
                <a:latin typeface="Calibri"/>
                <a:cs typeface="Calibri"/>
              </a:rPr>
              <a:t> et al (2016)</a:t>
            </a:r>
            <a:endParaRPr lang="en-GB" sz="1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" y="903890"/>
            <a:ext cx="9141438" cy="552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4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1092895" y="1184459"/>
            <a:ext cx="6410564" cy="4822974"/>
            <a:chOff x="560388" y="591282"/>
            <a:chExt cx="7240812" cy="6247668"/>
          </a:xfrm>
          <a:solidFill>
            <a:srgbClr val="E1E6F1"/>
          </a:solidFill>
        </p:grpSpPr>
        <p:sp>
          <p:nvSpPr>
            <p:cNvPr id="6" name="Line 20"/>
            <p:cNvSpPr>
              <a:spLocks noChangeShapeType="1"/>
            </p:cNvSpPr>
            <p:nvPr/>
          </p:nvSpPr>
          <p:spPr bwMode="auto">
            <a:xfrm flipV="1">
              <a:off x="699772" y="591282"/>
              <a:ext cx="4717608" cy="8757"/>
            </a:xfrm>
            <a:prstGeom prst="line">
              <a:avLst/>
            </a:prstGeom>
            <a:grp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4D4D4F"/>
                </a:solidFill>
              </a:endParaRPr>
            </a:p>
          </p:txBody>
        </p:sp>
        <p:sp>
          <p:nvSpPr>
            <p:cNvPr id="8" name="Line 22"/>
            <p:cNvSpPr>
              <a:spLocks noChangeShapeType="1"/>
            </p:cNvSpPr>
            <p:nvPr/>
          </p:nvSpPr>
          <p:spPr bwMode="auto">
            <a:xfrm>
              <a:off x="560388" y="698124"/>
              <a:ext cx="0" cy="3720226"/>
            </a:xfrm>
            <a:prstGeom prst="line">
              <a:avLst/>
            </a:prstGeom>
            <a:grp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4D4D4F"/>
                </a:solidFill>
              </a:endParaRPr>
            </a:p>
          </p:txBody>
        </p:sp>
        <p:sp>
          <p:nvSpPr>
            <p:cNvPr id="9" name="Line 24"/>
            <p:cNvSpPr>
              <a:spLocks noChangeShapeType="1"/>
            </p:cNvSpPr>
            <p:nvPr/>
          </p:nvSpPr>
          <p:spPr bwMode="auto">
            <a:xfrm>
              <a:off x="5417379" y="605294"/>
              <a:ext cx="2383821" cy="2389072"/>
            </a:xfrm>
            <a:prstGeom prst="line">
              <a:avLst/>
            </a:prstGeom>
            <a:grp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4D4D4F"/>
                </a:solidFill>
              </a:endParaRPr>
            </a:p>
          </p:txBody>
        </p:sp>
        <p:pic>
          <p:nvPicPr>
            <p:cNvPr id="11" name="Picture 27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10494" y="680609"/>
              <a:ext cx="4601454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" name="Picture 28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24930" y="897798"/>
              <a:ext cx="4603241" cy="378153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" name="Picture 29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141153" y="1113235"/>
              <a:ext cx="4603241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4" name="Picture 30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357378" y="1328671"/>
              <a:ext cx="4601454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5" name="Picture 3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573601" y="1544109"/>
              <a:ext cx="4601455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6" name="Picture 3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789825" y="1761297"/>
              <a:ext cx="4601454" cy="378152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7" name="Picture 33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004262" y="1976733"/>
              <a:ext cx="4603241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8" name="Picture 34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220485" y="2192171"/>
              <a:ext cx="4603241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9" name="Picture 35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436709" y="2407607"/>
              <a:ext cx="4601454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0" name="Picture 36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652932" y="2624795"/>
              <a:ext cx="4601455" cy="378153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1" name="Picture 37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869156" y="2840233"/>
              <a:ext cx="4601454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" name="Picture 38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85380" y="3055669"/>
              <a:ext cx="4601455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685800" y="6140247"/>
            <a:ext cx="807088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tIns="137160" bIns="137160" rtlCol="0">
            <a:spAutoFit/>
          </a:bodyPr>
          <a:lstStyle/>
          <a:p>
            <a:pPr algn="ctr" eaLnBrk="0" hangingPunct="0"/>
            <a:r>
              <a:rPr lang="en-AU" sz="2800" dirty="0" smtClean="0">
                <a:solidFill>
                  <a:srgbClr val="000090"/>
                </a:solidFill>
                <a:latin typeface="Calibri"/>
                <a:cs typeface="Calibri"/>
              </a:rPr>
              <a:t>Searching for changes instead of searching for objects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002110" y="1189057"/>
            <a:ext cx="3141890" cy="369332"/>
          </a:xfrm>
          <a:prstGeom prst="rect">
            <a:avLst/>
          </a:prstGeom>
          <a:solidFill>
            <a:srgbClr val="E8E8F1"/>
          </a:solidFill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800" dirty="0" smtClean="0">
                <a:solidFill>
                  <a:srgbClr val="000090"/>
                </a:solidFill>
                <a:latin typeface="Calibri"/>
                <a:cs typeface="Calibri"/>
              </a:rPr>
              <a:t>graphics: Geoscience Australia</a:t>
            </a:r>
            <a:endParaRPr lang="en-US" sz="18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Earth Observation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50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31325" cy="68580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403350" y="1588"/>
            <a:ext cx="6769100" cy="708025"/>
          </a:xfrm>
          <a:prstGeom prst="rect">
            <a:avLst/>
          </a:prstGeom>
          <a:solidFill>
            <a:schemeClr val="accent3">
              <a:lumMod val="95000"/>
              <a:alpha val="77000"/>
            </a:schemeClr>
          </a:solidFill>
        </p:spPr>
        <p:txBody>
          <a:bodyPr lIns="91330" tIns="45667" rIns="91330" bIns="45667">
            <a:spAutoFit/>
          </a:bodyPr>
          <a:lstStyle/>
          <a:p>
            <a:pPr algn="ctr">
              <a:defRPr/>
            </a:pPr>
            <a:r>
              <a:rPr lang="pt-BR" sz="4000" dirty="0" err="1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objects</a:t>
            </a:r>
            <a:r>
              <a:rPr lang="pt-BR" sz="4000" dirty="0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 </a:t>
            </a:r>
            <a:r>
              <a:rPr lang="pt-BR" sz="4000" dirty="0" err="1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exist</a:t>
            </a:r>
            <a:r>
              <a:rPr lang="pt-BR" sz="4000" dirty="0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, </a:t>
            </a:r>
            <a:r>
              <a:rPr lang="pt-BR" sz="4000" dirty="0" err="1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events</a:t>
            </a:r>
            <a:r>
              <a:rPr lang="pt-BR" sz="4000" dirty="0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 </a:t>
            </a:r>
            <a:r>
              <a:rPr lang="pt-BR" sz="4000" dirty="0" err="1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occur</a:t>
            </a:r>
            <a:endParaRPr lang="pt-BR" sz="4000" dirty="0">
              <a:solidFill>
                <a:schemeClr val="accent6">
                  <a:lumMod val="5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4" name="Retângulo 4"/>
          <p:cNvSpPr/>
          <p:nvPr/>
        </p:nvSpPr>
        <p:spPr>
          <a:xfrm>
            <a:off x="1476375" y="5589588"/>
            <a:ext cx="6767513" cy="1076325"/>
          </a:xfrm>
          <a:prstGeom prst="rect">
            <a:avLst/>
          </a:prstGeom>
          <a:solidFill>
            <a:schemeClr val="accent3">
              <a:lumMod val="95000"/>
              <a:alpha val="76000"/>
            </a:schemeClr>
          </a:solidFill>
        </p:spPr>
        <p:txBody>
          <a:bodyPr lIns="91330" tIns="45667" rIns="91330" bIns="45667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pt-BR" altLang="en-US" sz="3200" smtClean="0">
                <a:solidFill>
                  <a:srgbClr val="3C3C65"/>
                </a:solidFill>
                <a:latin typeface="Calibri" charset="0"/>
              </a:rPr>
              <a:t>Mount Etna is an object</a:t>
            </a:r>
          </a:p>
          <a:p>
            <a:pPr algn="ctr">
              <a:defRPr/>
            </a:pPr>
            <a:r>
              <a:rPr lang="pt-BR" altLang="en-US" sz="3200" smtClean="0">
                <a:solidFill>
                  <a:srgbClr val="3C3C65"/>
                </a:solidFill>
                <a:latin typeface="Calibri" charset="0"/>
              </a:rPr>
              <a:t>Etna’s  2002 eruption was an event</a:t>
            </a:r>
          </a:p>
        </p:txBody>
      </p:sp>
    </p:spTree>
    <p:extLst>
      <p:ext uri="{BB962C8B-B14F-4D97-AF65-F5344CB8AC3E}">
        <p14:creationId xmlns:p14="http://schemas.microsoft.com/office/powerpoint/2010/main" val="15672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31325" cy="68580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403350" y="1588"/>
            <a:ext cx="6769100" cy="708025"/>
          </a:xfrm>
          <a:prstGeom prst="rect">
            <a:avLst/>
          </a:prstGeom>
          <a:solidFill>
            <a:schemeClr val="accent3">
              <a:lumMod val="95000"/>
              <a:alpha val="77000"/>
            </a:schemeClr>
          </a:solidFill>
        </p:spPr>
        <p:txBody>
          <a:bodyPr lIns="91330" tIns="45667" rIns="91330" bIns="45667">
            <a:spAutoFit/>
          </a:bodyPr>
          <a:lstStyle/>
          <a:p>
            <a:pPr algn="ctr">
              <a:defRPr/>
            </a:pPr>
            <a:r>
              <a:rPr lang="pt-BR" sz="4000" dirty="0" err="1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objects</a:t>
            </a:r>
            <a:r>
              <a:rPr lang="pt-BR" sz="4000" dirty="0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 </a:t>
            </a:r>
            <a:r>
              <a:rPr lang="pt-BR" sz="4000" dirty="0" err="1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exist</a:t>
            </a:r>
            <a:r>
              <a:rPr lang="pt-BR" sz="4000" dirty="0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, </a:t>
            </a:r>
            <a:r>
              <a:rPr lang="pt-BR" sz="4000" dirty="0" err="1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events</a:t>
            </a:r>
            <a:r>
              <a:rPr lang="pt-BR" sz="4000" dirty="0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 </a:t>
            </a:r>
            <a:r>
              <a:rPr lang="pt-BR" sz="4000" dirty="0" err="1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occur</a:t>
            </a:r>
            <a:endParaRPr lang="pt-BR" sz="4000" dirty="0">
              <a:solidFill>
                <a:schemeClr val="accent6">
                  <a:lumMod val="5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4" name="Retângulo 4"/>
          <p:cNvSpPr/>
          <p:nvPr/>
        </p:nvSpPr>
        <p:spPr>
          <a:xfrm>
            <a:off x="1259632" y="5517232"/>
            <a:ext cx="6767513" cy="584668"/>
          </a:xfrm>
          <a:prstGeom prst="rect">
            <a:avLst/>
          </a:prstGeom>
          <a:solidFill>
            <a:schemeClr val="accent3">
              <a:lumMod val="95000"/>
              <a:alpha val="76000"/>
            </a:schemeClr>
          </a:solidFill>
        </p:spPr>
        <p:txBody>
          <a:bodyPr lIns="91330" tIns="45667" rIns="91330" bIns="45667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pt-BR" altLang="en-US" sz="3200" dirty="0" err="1" smtClean="0">
                <a:solidFill>
                  <a:srgbClr val="3C3C65"/>
                </a:solidFill>
                <a:latin typeface="Calibri" charset="0"/>
              </a:rPr>
              <a:t>How</a:t>
            </a:r>
            <a:r>
              <a:rPr lang="pt-BR" altLang="en-US" sz="3200" dirty="0" smtClean="0">
                <a:solidFill>
                  <a:srgbClr val="3C3C65"/>
                </a:solidFill>
                <a:latin typeface="Calibri" charset="0"/>
              </a:rPr>
              <a:t> do </a:t>
            </a:r>
            <a:r>
              <a:rPr lang="pt-BR" altLang="en-US" sz="3200" dirty="0" err="1" smtClean="0">
                <a:solidFill>
                  <a:srgbClr val="3C3C65"/>
                </a:solidFill>
                <a:latin typeface="Calibri" charset="0"/>
              </a:rPr>
              <a:t>we</a:t>
            </a:r>
            <a:r>
              <a:rPr lang="pt-BR" altLang="en-US" sz="3200" dirty="0" smtClean="0">
                <a:solidFill>
                  <a:srgbClr val="3C3C65"/>
                </a:solidFill>
                <a:latin typeface="Calibri" charset="0"/>
              </a:rPr>
              <a:t> </a:t>
            </a:r>
            <a:r>
              <a:rPr lang="pt-BR" altLang="en-US" sz="3200" dirty="0" err="1" smtClean="0">
                <a:solidFill>
                  <a:srgbClr val="3C3C65"/>
                </a:solidFill>
                <a:latin typeface="Calibri" charset="0"/>
              </a:rPr>
              <a:t>know</a:t>
            </a:r>
            <a:r>
              <a:rPr lang="pt-BR" altLang="en-US" sz="3200" dirty="0" smtClean="0">
                <a:solidFill>
                  <a:srgbClr val="3C3C65"/>
                </a:solidFill>
                <a:latin typeface="Calibri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568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What can </a:t>
            </a:r>
            <a:r>
              <a:rPr lang="en-US" dirty="0">
                <a:latin typeface="Calibri" charset="0"/>
              </a:rPr>
              <a:t>B</a:t>
            </a:r>
            <a:r>
              <a:rPr lang="en-US" dirty="0" smtClean="0">
                <a:latin typeface="Calibri" charset="0"/>
              </a:rPr>
              <a:t>ig Data learn from Ontology?</a:t>
            </a:r>
            <a:endParaRPr lang="pt-BR" i="1" dirty="0">
              <a:latin typeface="Calibri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172200" cy="1752600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dirty="0" smtClean="0">
                <a:solidFill>
                  <a:schemeClr val="bg2">
                    <a:lumMod val="75000"/>
                  </a:schemeClr>
                </a:solidFill>
                <a:ea typeface="+mn-ea"/>
                <a:cs typeface="+mn-cs"/>
              </a:rPr>
              <a:t>Gilberto Câmara, INPE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143250" y="857250"/>
            <a:ext cx="60007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itchFamily="2" charset="2"/>
              <a:buNone/>
              <a:defRPr/>
            </a:pPr>
            <a:endParaRPr lang="pt-BR" sz="2000" kern="0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49388" y="6119813"/>
            <a:ext cx="7342187" cy="584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Licence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: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Creative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Commons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  ̶̶̶̶ 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By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Attribution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  ̶̶̶̶  Non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Commercial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  ̶̶̶̶ 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Share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Alike</a:t>
            </a:r>
            <a:endParaRPr lang="pt-BR" sz="1600" dirty="0">
              <a:solidFill>
                <a:srgbClr val="00005E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http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://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creativecommons.org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/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licenses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/</a:t>
            </a:r>
            <a:r>
              <a:rPr lang="pt-BR" sz="1600" dirty="0" err="1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by-nc-sa</a:t>
            </a:r>
            <a:r>
              <a:rPr lang="pt-BR" sz="1600" dirty="0">
                <a:solidFill>
                  <a:srgbClr val="00005E"/>
                </a:solidFill>
                <a:latin typeface="Calibri" charset="0"/>
                <a:ea typeface="ＭＳ Ｐゴシック" charset="0"/>
                <a:cs typeface="ＭＳ Ｐゴシック" charset="0"/>
              </a:rPr>
              <a:t>/2.5/</a:t>
            </a:r>
          </a:p>
        </p:txBody>
      </p:sp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196013"/>
            <a:ext cx="129857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908426" y="1115086"/>
            <a:ext cx="6172200" cy="4299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None/>
              <a:defRPr sz="26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buChar char="¨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0"/>
              <a:buChar char="n"/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sz="16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 eaLnBrk="1" hangingPunct="1">
              <a:defRPr/>
            </a:pPr>
            <a:r>
              <a:rPr lang="pt-BR" sz="2800" kern="0" dirty="0" smtClean="0">
                <a:solidFill>
                  <a:schemeClr val="bg2">
                    <a:lumMod val="75000"/>
                  </a:schemeClr>
                </a:solidFill>
                <a:ea typeface="+mn-ea"/>
                <a:cs typeface="+mn-cs"/>
              </a:rPr>
              <a:t>FOIS 2016, </a:t>
            </a:r>
            <a:r>
              <a:rPr lang="pt-BR" sz="2800" kern="0" dirty="0" err="1" smtClean="0">
                <a:solidFill>
                  <a:schemeClr val="bg2">
                    <a:lumMod val="75000"/>
                  </a:schemeClr>
                </a:solidFill>
                <a:ea typeface="+mn-ea"/>
                <a:cs typeface="+mn-cs"/>
              </a:rPr>
              <a:t>Annecy</a:t>
            </a:r>
            <a:endParaRPr lang="pt-BR" sz="2800" kern="0" dirty="0" smtClean="0">
              <a:solidFill>
                <a:schemeClr val="bg2">
                  <a:lumMod val="75000"/>
                </a:scheme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68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31325" cy="68580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403350" y="1588"/>
            <a:ext cx="6769100" cy="708025"/>
          </a:xfrm>
          <a:prstGeom prst="rect">
            <a:avLst/>
          </a:prstGeom>
          <a:solidFill>
            <a:schemeClr val="accent3">
              <a:lumMod val="95000"/>
              <a:alpha val="77000"/>
            </a:schemeClr>
          </a:solidFill>
        </p:spPr>
        <p:txBody>
          <a:bodyPr lIns="91330" tIns="45667" rIns="91330" bIns="45667">
            <a:spAutoFit/>
          </a:bodyPr>
          <a:lstStyle/>
          <a:p>
            <a:pPr algn="ctr">
              <a:defRPr/>
            </a:pPr>
            <a:r>
              <a:rPr lang="pt-BR" sz="4000" dirty="0" err="1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objects</a:t>
            </a:r>
            <a:r>
              <a:rPr lang="pt-BR" sz="4000" dirty="0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 </a:t>
            </a:r>
            <a:r>
              <a:rPr lang="pt-BR" sz="4000" dirty="0" err="1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exist</a:t>
            </a:r>
            <a:r>
              <a:rPr lang="pt-BR" sz="4000" dirty="0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, </a:t>
            </a:r>
            <a:r>
              <a:rPr lang="pt-BR" sz="4000" dirty="0" err="1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events</a:t>
            </a:r>
            <a:r>
              <a:rPr lang="pt-BR" sz="4000" dirty="0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 </a:t>
            </a:r>
            <a:r>
              <a:rPr lang="pt-BR" sz="4000" dirty="0" err="1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Calibri"/>
              </a:rPr>
              <a:t>occur</a:t>
            </a:r>
            <a:endParaRPr lang="pt-BR" sz="4000" dirty="0">
              <a:solidFill>
                <a:schemeClr val="accent6">
                  <a:lumMod val="5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4" name="Retângulo 4"/>
          <p:cNvSpPr/>
          <p:nvPr/>
        </p:nvSpPr>
        <p:spPr>
          <a:xfrm>
            <a:off x="683568" y="5517232"/>
            <a:ext cx="7703617" cy="1077111"/>
          </a:xfrm>
          <a:prstGeom prst="rect">
            <a:avLst/>
          </a:prstGeom>
          <a:solidFill>
            <a:schemeClr val="accent3">
              <a:lumMod val="95000"/>
              <a:alpha val="76000"/>
            </a:schemeClr>
          </a:solidFill>
        </p:spPr>
        <p:txBody>
          <a:bodyPr wrap="square" lIns="91330" tIns="45667" rIns="91330" bIns="45667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en-US" sz="3200" dirty="0" smtClean="0">
                <a:solidFill>
                  <a:srgbClr val="3C3C65"/>
                </a:solidFill>
                <a:latin typeface="Calibri" charset="0"/>
              </a:rPr>
              <a:t>”In God we trust; all others must bring data</a:t>
            </a:r>
            <a:r>
              <a:rPr lang="en-US" altLang="en-US" sz="3200" dirty="0">
                <a:solidFill>
                  <a:srgbClr val="3C3C65"/>
                </a:solidFill>
                <a:latin typeface="Calibri" charset="0"/>
              </a:rPr>
              <a:t>” (W. Edwards </a:t>
            </a:r>
            <a:r>
              <a:rPr lang="en-US" altLang="en-US" sz="3200" dirty="0" smtClean="0">
                <a:solidFill>
                  <a:srgbClr val="3C3C65"/>
                </a:solidFill>
                <a:latin typeface="Calibri" charset="0"/>
              </a:rPr>
              <a:t>Deming)</a:t>
            </a:r>
            <a:endParaRPr lang="en-US" altLang="en-US" sz="3200" dirty="0">
              <a:solidFill>
                <a:srgbClr val="3C3C65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9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lassification: continuants x </a:t>
            </a:r>
            <a:r>
              <a:rPr lang="en-US" dirty="0" err="1" smtClean="0"/>
              <a:t>occurents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781942" y="1729946"/>
            <a:ext cx="3006529" cy="1200329"/>
          </a:xfrm>
          <a:prstGeom prst="rect">
            <a:avLst/>
          </a:prstGeom>
          <a:solidFill>
            <a:srgbClr val="DDE1FF"/>
          </a:solidFill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800000"/>
                </a:solidFill>
                <a:latin typeface="Calibri"/>
                <a:cs typeface="Calibri"/>
              </a:rPr>
              <a:t>Space first</a:t>
            </a:r>
            <a:r>
              <a:rPr lang="en-US" sz="2400" dirty="0" smtClean="0">
                <a:latin typeface="Calibri"/>
                <a:cs typeface="Calibri"/>
              </a:rPr>
              <a:t>: classify </a:t>
            </a:r>
          </a:p>
          <a:p>
            <a:r>
              <a:rPr lang="en-US" sz="2400" dirty="0" smtClean="0">
                <a:latin typeface="Calibri"/>
                <a:cs typeface="Calibri"/>
              </a:rPr>
              <a:t>images separately</a:t>
            </a:r>
          </a:p>
          <a:p>
            <a:r>
              <a:rPr lang="en-US" sz="2400" dirty="0" smtClean="0">
                <a:latin typeface="Calibri"/>
                <a:cs typeface="Calibri"/>
              </a:rPr>
              <a:t>(object-centered view)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46" y="1223434"/>
            <a:ext cx="4868541" cy="332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9583" y="4424379"/>
            <a:ext cx="5704417" cy="2433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76250" y="4983263"/>
            <a:ext cx="3111499" cy="1200328"/>
          </a:xfrm>
          <a:prstGeom prst="rect">
            <a:avLst/>
          </a:prstGeom>
          <a:solidFill>
            <a:srgbClr val="DDE1FF"/>
          </a:solidFill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800000"/>
                </a:solidFill>
                <a:latin typeface="Calibri"/>
                <a:cs typeface="Calibri"/>
              </a:rPr>
              <a:t>Time first</a:t>
            </a:r>
            <a:r>
              <a:rPr lang="en-US" sz="2400" dirty="0" smtClean="0">
                <a:latin typeface="Calibri"/>
                <a:cs typeface="Calibri"/>
              </a:rPr>
              <a:t>: classify </a:t>
            </a:r>
          </a:p>
          <a:p>
            <a:r>
              <a:rPr lang="en-US" sz="2400" dirty="0">
                <a:latin typeface="Calibri"/>
                <a:cs typeface="Calibri"/>
              </a:rPr>
              <a:t>t</a:t>
            </a:r>
            <a:r>
              <a:rPr lang="en-US" sz="2400" dirty="0" smtClean="0">
                <a:latin typeface="Calibri"/>
                <a:cs typeface="Calibri"/>
              </a:rPr>
              <a:t>ime series </a:t>
            </a:r>
          </a:p>
          <a:p>
            <a:r>
              <a:rPr lang="en-US" sz="2400" dirty="0" smtClean="0">
                <a:latin typeface="Calibri"/>
                <a:cs typeface="Calibri"/>
              </a:rPr>
              <a:t>(event-centered view)</a:t>
            </a: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0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smtClean="0">
                <a:latin typeface="Calibri" charset="0"/>
              </a:rPr>
              <a:t>A </a:t>
            </a:r>
            <a:r>
              <a:rPr lang="pt-BR" dirty="0" err="1" smtClean="0">
                <a:latin typeface="Calibri" charset="0"/>
              </a:rPr>
              <a:t>continuant-based</a:t>
            </a:r>
            <a:r>
              <a:rPr lang="pt-BR" dirty="0" smtClean="0">
                <a:latin typeface="Calibri" charset="0"/>
              </a:rPr>
              <a:t> approach </a:t>
            </a:r>
            <a:r>
              <a:rPr lang="pt-BR" dirty="0" err="1" smtClean="0">
                <a:latin typeface="Calibri" charset="0"/>
              </a:rPr>
              <a:t>to</a:t>
            </a:r>
            <a:r>
              <a:rPr lang="pt-BR" dirty="0" smtClean="0">
                <a:latin typeface="Calibri" charset="0"/>
              </a:rPr>
              <a:t> big data</a:t>
            </a:r>
            <a:endParaRPr lang="pt-BR" dirty="0"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83" y="1657350"/>
            <a:ext cx="8318500" cy="36237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3375" y="5473005"/>
            <a:ext cx="7972375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Find forest areas in images from 2000 and from 2010 </a:t>
            </a:r>
          </a:p>
          <a:p>
            <a:pPr algn="ctr"/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Compare the results to account for forest loss</a:t>
            </a:r>
          </a:p>
          <a:p>
            <a:pPr algn="ctr"/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(650,000 LANDSAT images – 140 x 10</a:t>
            </a:r>
            <a:r>
              <a:rPr lang="en-US" sz="2800" baseline="30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9 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pixels)</a:t>
            </a:r>
            <a:endParaRPr lang="en-US" sz="2800" baseline="30000" dirty="0" smtClean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01629" y="1192208"/>
            <a:ext cx="227420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Hansen </a:t>
            </a:r>
            <a:r>
              <a:rPr lang="en-US" sz="2000" dirty="0">
                <a:latin typeface="Calibri"/>
                <a:cs typeface="Calibri"/>
              </a:rPr>
              <a:t>et al. (2013)</a:t>
            </a:r>
          </a:p>
        </p:txBody>
      </p:sp>
    </p:spTree>
    <p:extLst>
      <p:ext uri="{BB962C8B-B14F-4D97-AF65-F5344CB8AC3E}">
        <p14:creationId xmlns:p14="http://schemas.microsoft.com/office/powerpoint/2010/main" val="114496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the continuant view fails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766" y="3741682"/>
            <a:ext cx="4302233" cy="32266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78839" y="1445297"/>
            <a:ext cx="3261575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Removal 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of natural forest</a:t>
            </a:r>
          </a:p>
        </p:txBody>
      </p:sp>
      <p:pic>
        <p:nvPicPr>
          <p:cNvPr id="6" name="Picture 5" descr="bertrand_mato_grosso2.jp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 contras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697" y="1248104"/>
            <a:ext cx="4148958" cy="278758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15376" y="5819810"/>
            <a:ext cx="3261575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Cuts on planted forests</a:t>
            </a:r>
          </a:p>
        </p:txBody>
      </p:sp>
    </p:spTree>
    <p:extLst>
      <p:ext uri="{BB962C8B-B14F-4D97-AF65-F5344CB8AC3E}">
        <p14:creationId xmlns:p14="http://schemas.microsoft.com/office/powerpoint/2010/main" val="7820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883" y="1183746"/>
            <a:ext cx="8404225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Shape 7"/>
          <p:cNvSpPr txBox="1">
            <a:spLocks noChangeArrowheads="1"/>
          </p:cNvSpPr>
          <p:nvPr/>
        </p:nvSpPr>
        <p:spPr bwMode="auto">
          <a:xfrm>
            <a:off x="3041650" y="2571750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1</a:t>
            </a:r>
          </a:p>
        </p:txBody>
      </p:sp>
      <p:sp>
        <p:nvSpPr>
          <p:cNvPr id="22533" name="TextShape 8"/>
          <p:cNvSpPr txBox="1">
            <a:spLocks noChangeArrowheads="1"/>
          </p:cNvSpPr>
          <p:nvPr/>
        </p:nvSpPr>
        <p:spPr bwMode="auto">
          <a:xfrm>
            <a:off x="2986088" y="3833813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2</a:t>
            </a:r>
          </a:p>
        </p:txBody>
      </p:sp>
      <p:sp>
        <p:nvSpPr>
          <p:cNvPr id="22534" name="TextShape 9"/>
          <p:cNvSpPr txBox="1">
            <a:spLocks noChangeArrowheads="1"/>
          </p:cNvSpPr>
          <p:nvPr/>
        </p:nvSpPr>
        <p:spPr bwMode="auto">
          <a:xfrm>
            <a:off x="2959100" y="5059363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3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175250" y="6457890"/>
            <a:ext cx="3968750" cy="400110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graphics: </a:t>
            </a:r>
            <a:r>
              <a:rPr lang="en-GB" sz="2000" dirty="0">
                <a:solidFill>
                  <a:srgbClr val="000000"/>
                </a:solidFill>
                <a:latin typeface="Calibri"/>
                <a:cs typeface="Calibri"/>
              </a:rPr>
              <a:t>Victor </a:t>
            </a:r>
            <a:r>
              <a:rPr lang="en-GB" sz="2000" dirty="0" err="1">
                <a:solidFill>
                  <a:srgbClr val="000000"/>
                </a:solidFill>
                <a:latin typeface="Calibri"/>
                <a:cs typeface="Calibri"/>
              </a:rPr>
              <a:t>Maus</a:t>
            </a:r>
            <a:r>
              <a:rPr lang="en-GB" sz="2000" dirty="0">
                <a:solidFill>
                  <a:srgbClr val="000000"/>
                </a:solidFill>
                <a:latin typeface="Calibri"/>
                <a:cs typeface="Calibri"/>
              </a:rPr>
              <a:t> (</a:t>
            </a: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INPE, IFGI)</a:t>
            </a:r>
            <a:endParaRPr lang="en-GB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3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trajectories: an </a:t>
            </a:r>
            <a:r>
              <a:rPr lang="en-US" dirty="0" err="1" smtClean="0"/>
              <a:t>occurent</a:t>
            </a:r>
            <a:r>
              <a:rPr lang="en-US" dirty="0" smtClean="0"/>
              <a:t> perspective</a:t>
            </a:r>
            <a:endParaRPr lang="en-US" dirty="0"/>
          </a:p>
        </p:txBody>
      </p:sp>
      <p:sp>
        <p:nvSpPr>
          <p:cNvPr id="22537" name="TextShape 3"/>
          <p:cNvSpPr txBox="1">
            <a:spLocks noChangeArrowheads="1"/>
          </p:cNvSpPr>
          <p:nvPr/>
        </p:nvSpPr>
        <p:spPr bwMode="auto">
          <a:xfrm>
            <a:off x="6238875" y="2613555"/>
            <a:ext cx="12128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38" name="TextShape 5"/>
          <p:cNvSpPr txBox="1">
            <a:spLocks noChangeArrowheads="1"/>
          </p:cNvSpPr>
          <p:nvPr/>
        </p:nvSpPr>
        <p:spPr bwMode="auto">
          <a:xfrm>
            <a:off x="6266988" y="928415"/>
            <a:ext cx="1374775" cy="54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Pasture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39" name="TextShape 3"/>
          <p:cNvSpPr txBox="1">
            <a:spLocks noChangeArrowheads="1"/>
          </p:cNvSpPr>
          <p:nvPr/>
        </p:nvSpPr>
        <p:spPr bwMode="auto">
          <a:xfrm>
            <a:off x="4953000" y="920152"/>
            <a:ext cx="1222375" cy="57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40" name="TextShape 3"/>
          <p:cNvSpPr txBox="1">
            <a:spLocks noChangeArrowheads="1"/>
          </p:cNvSpPr>
          <p:nvPr/>
        </p:nvSpPr>
        <p:spPr bwMode="auto">
          <a:xfrm>
            <a:off x="5002213" y="3965575"/>
            <a:ext cx="12128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41" name="TextShape 4"/>
          <p:cNvSpPr txBox="1">
            <a:spLocks noChangeArrowheads="1"/>
          </p:cNvSpPr>
          <p:nvPr/>
        </p:nvSpPr>
        <p:spPr bwMode="auto">
          <a:xfrm>
            <a:off x="7276042" y="3962931"/>
            <a:ext cx="115411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Agriculture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" name="TextShape 4"/>
          <p:cNvSpPr txBox="1">
            <a:spLocks noChangeArrowheads="1"/>
          </p:cNvSpPr>
          <p:nvPr/>
        </p:nvSpPr>
        <p:spPr bwMode="auto">
          <a:xfrm>
            <a:off x="7542383" y="957836"/>
            <a:ext cx="1154113" cy="48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 err="1" smtClean="0">
                <a:solidFill>
                  <a:srgbClr val="FF0000"/>
                </a:solidFill>
                <a:latin typeface="Calibri"/>
                <a:cs typeface="Calibri"/>
              </a:rPr>
              <a:t>Agric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" name="CaixaDeTexto 3"/>
          <p:cNvSpPr txBox="1">
            <a:spLocks noChangeArrowheads="1"/>
          </p:cNvSpPr>
          <p:nvPr/>
        </p:nvSpPr>
        <p:spPr bwMode="auto">
          <a:xfrm>
            <a:off x="670018" y="5319349"/>
            <a:ext cx="8070221" cy="1050802"/>
          </a:xfrm>
          <a:prstGeom prst="rect">
            <a:avLst/>
          </a:prstGeom>
          <a:solidFill>
            <a:srgbClr val="E1E6F1"/>
          </a:solidFill>
          <a:ln>
            <a:noFill/>
          </a:ln>
          <a:extLst/>
        </p:spPr>
        <p:txBody>
          <a:bodyPr wrap="square" tIns="93600" bIns="93600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x-none" altLang="ja-JP" dirty="0" smtClean="0">
                <a:solidFill>
                  <a:srgbClr val="000066"/>
                </a:solidFill>
                <a:latin typeface="Calibri"/>
                <a:cs typeface="Calibri"/>
              </a:rPr>
              <a:t>“The transformations of land cover due to actions of land use” </a:t>
            </a:r>
            <a:endParaRPr lang="en-US" altLang="ja-JP" dirty="0">
              <a:solidFill>
                <a:srgbClr val="000066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715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Imagem 15" descr="seletiv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381" y="0"/>
            <a:ext cx="2743200" cy="1838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8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381" y="1905000"/>
            <a:ext cx="2743200" cy="167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827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381" y="3657600"/>
            <a:ext cx="274320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5274381" y="0"/>
            <a:ext cx="2127250" cy="3714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350" tIns="45677" rIns="91350" bIns="45677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>
                <a:solidFill>
                  <a:srgbClr val="000000"/>
                </a:solidFill>
                <a:latin typeface="Calibri" charset="0"/>
                <a:cs typeface="+mn-cs"/>
              </a:rPr>
              <a:t>Exploração intensiva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960181" y="5791200"/>
            <a:ext cx="944563" cy="3714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350" tIns="45677" rIns="91350" bIns="45677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Floresta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274381" y="3657600"/>
            <a:ext cx="2743200" cy="369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91350" tIns="45677" rIns="91350" bIns="45677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Perda &gt;90% do dossel</a:t>
            </a:r>
          </a:p>
        </p:txBody>
      </p:sp>
      <p:pic>
        <p:nvPicPr>
          <p:cNvPr id="77831" name="Imagem 12" descr="corte_ras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381" y="5410200"/>
            <a:ext cx="27432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5274381" y="5410200"/>
            <a:ext cx="2743200" cy="369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91350" tIns="45677" rIns="91350" bIns="45677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Corte raso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5274381" y="1905000"/>
            <a:ext cx="2743200" cy="369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91350" tIns="45677" rIns="91350" bIns="45677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Perda &gt;50% do dossel</a:t>
            </a:r>
          </a:p>
        </p:txBody>
      </p:sp>
      <p:sp>
        <p:nvSpPr>
          <p:cNvPr id="71691" name="Seta para baixo 17"/>
          <p:cNvSpPr>
            <a:spLocks noChangeArrowheads="1"/>
          </p:cNvSpPr>
          <p:nvPr/>
        </p:nvSpPr>
        <p:spPr bwMode="auto">
          <a:xfrm>
            <a:off x="4879094" y="234596"/>
            <a:ext cx="304800" cy="6623403"/>
          </a:xfrm>
          <a:prstGeom prst="downArrow">
            <a:avLst>
              <a:gd name="adj1" fmla="val 50000"/>
              <a:gd name="adj2" fmla="val 49972"/>
            </a:avLst>
          </a:prstGeom>
          <a:solidFill>
            <a:schemeClr val="accent6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350" tIns="45677" rIns="91350" bIns="45677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2156850" y="757596"/>
            <a:ext cx="1272748" cy="523133"/>
          </a:xfrm>
          <a:prstGeom prst="rect">
            <a:avLst/>
          </a:prstGeom>
          <a:noFill/>
        </p:spPr>
        <p:txBody>
          <a:bodyPr wrap="none" lIns="91350" tIns="45677" rIns="91350" bIns="45677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 err="1">
                <a:solidFill>
                  <a:srgbClr val="003366"/>
                </a:solidFill>
                <a:latin typeface="Calibri" charset="0"/>
                <a:cs typeface="+mn-cs"/>
              </a:rPr>
              <a:t>Event</a:t>
            </a:r>
            <a:r>
              <a:rPr lang="pt-BR" sz="2800" dirty="0">
                <a:solidFill>
                  <a:srgbClr val="003366"/>
                </a:solidFill>
                <a:latin typeface="Calibri" charset="0"/>
                <a:cs typeface="+mn-cs"/>
              </a:rPr>
              <a:t> 1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1" y="0"/>
            <a:ext cx="4699000" cy="584689"/>
          </a:xfrm>
          <a:prstGeom prst="rect">
            <a:avLst/>
          </a:prstGeom>
          <a:solidFill>
            <a:srgbClr val="E1E6F1"/>
          </a:solidFill>
        </p:spPr>
        <p:txBody>
          <a:bodyPr wrap="square" lIns="91350" tIns="45677" rIns="91350" bIns="45677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Land </a:t>
            </a:r>
            <a:r>
              <a:rPr lang="pt-BR" sz="3200" dirty="0" err="1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trajectories</a:t>
            </a: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 in </a:t>
            </a:r>
            <a:r>
              <a:rPr lang="pt-BR" sz="3200" dirty="0" err="1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forests</a:t>
            </a:r>
            <a:endParaRPr lang="pt-BR" sz="3200" dirty="0">
              <a:solidFill>
                <a:srgbClr val="00336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1695" name="Seta para a esquerda 24"/>
          <p:cNvSpPr>
            <a:spLocks noChangeArrowheads="1"/>
          </p:cNvSpPr>
          <p:nvPr/>
        </p:nvSpPr>
        <p:spPr bwMode="auto">
          <a:xfrm flipH="1">
            <a:off x="3534699" y="2508663"/>
            <a:ext cx="764031" cy="304800"/>
          </a:xfrm>
          <a:prstGeom prst="leftArrow">
            <a:avLst>
              <a:gd name="adj1" fmla="val 50000"/>
              <a:gd name="adj2" fmla="val 50005"/>
            </a:avLst>
          </a:prstGeom>
          <a:solidFill>
            <a:schemeClr val="accent6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350" tIns="45677" rIns="91350" bIns="45677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1697" name="Seta para a esquerda 26"/>
          <p:cNvSpPr>
            <a:spLocks noChangeArrowheads="1"/>
          </p:cNvSpPr>
          <p:nvPr/>
        </p:nvSpPr>
        <p:spPr bwMode="auto">
          <a:xfrm flipH="1">
            <a:off x="3482148" y="4198093"/>
            <a:ext cx="827094" cy="331866"/>
          </a:xfrm>
          <a:prstGeom prst="leftArrow">
            <a:avLst>
              <a:gd name="adj1" fmla="val 42541"/>
              <a:gd name="adj2" fmla="val 50005"/>
            </a:avLst>
          </a:prstGeom>
          <a:solidFill>
            <a:schemeClr val="accent6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350" tIns="45677" rIns="91350" bIns="45677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1699" name="Seta para a esquerda 28"/>
          <p:cNvSpPr>
            <a:spLocks noChangeArrowheads="1"/>
          </p:cNvSpPr>
          <p:nvPr/>
        </p:nvSpPr>
        <p:spPr bwMode="auto">
          <a:xfrm flipH="1">
            <a:off x="3492658" y="5775136"/>
            <a:ext cx="785052" cy="304800"/>
          </a:xfrm>
          <a:prstGeom prst="leftArrow">
            <a:avLst>
              <a:gd name="adj1" fmla="val 50000"/>
              <a:gd name="adj2" fmla="val 50005"/>
            </a:avLst>
          </a:prstGeom>
          <a:solidFill>
            <a:schemeClr val="accent6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350" tIns="45677" rIns="91350" bIns="45677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7841" name="Imagem 15" descr="seletiv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381" y="0"/>
            <a:ext cx="2951163" cy="1838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8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381" y="1905000"/>
            <a:ext cx="2940050" cy="167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843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381" y="3657600"/>
            <a:ext cx="294005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ixaDeTexto 24"/>
          <p:cNvSpPr txBox="1"/>
          <p:nvPr/>
        </p:nvSpPr>
        <p:spPr>
          <a:xfrm>
            <a:off x="8142111" y="776111"/>
            <a:ext cx="1001890" cy="584689"/>
          </a:xfrm>
          <a:prstGeom prst="rect">
            <a:avLst/>
          </a:prstGeom>
          <a:solidFill>
            <a:schemeClr val="accent6">
              <a:lumMod val="40000"/>
              <a:lumOff val="60000"/>
              <a:alpha val="78000"/>
            </a:schemeClr>
          </a:solidFill>
        </p:spPr>
        <p:txBody>
          <a:bodyPr wrap="square" lIns="91350" tIns="45677" rIns="91350" bIns="45677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8</a:t>
            </a: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0%</a:t>
            </a:r>
            <a:endParaRPr lang="pt-BR" sz="3200" dirty="0">
              <a:solidFill>
                <a:srgbClr val="00336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5960181" y="5791200"/>
            <a:ext cx="944563" cy="3714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350" tIns="45677" rIns="91350" bIns="45677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Floresta </a:t>
            </a:r>
          </a:p>
        </p:txBody>
      </p:sp>
      <p:pic>
        <p:nvPicPr>
          <p:cNvPr id="77847" name="Imagem 12" descr="corte_ras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3269" y="5410200"/>
            <a:ext cx="294005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eta para a esquerda 24"/>
          <p:cNvSpPr>
            <a:spLocks noChangeArrowheads="1"/>
          </p:cNvSpPr>
          <p:nvPr/>
        </p:nvSpPr>
        <p:spPr bwMode="auto">
          <a:xfrm flipH="1">
            <a:off x="3629292" y="871787"/>
            <a:ext cx="785053" cy="304800"/>
          </a:xfrm>
          <a:prstGeom prst="leftArrow">
            <a:avLst>
              <a:gd name="adj1" fmla="val 50000"/>
              <a:gd name="adj2" fmla="val 50005"/>
            </a:avLst>
          </a:prstGeom>
          <a:solidFill>
            <a:schemeClr val="accent6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350" tIns="45677" rIns="91350" bIns="45677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3" name="CaixaDeTexto 20"/>
          <p:cNvSpPr txBox="1"/>
          <p:nvPr/>
        </p:nvSpPr>
        <p:spPr>
          <a:xfrm>
            <a:off x="2156850" y="2333545"/>
            <a:ext cx="1272748" cy="523133"/>
          </a:xfrm>
          <a:prstGeom prst="rect">
            <a:avLst/>
          </a:prstGeom>
          <a:noFill/>
        </p:spPr>
        <p:txBody>
          <a:bodyPr wrap="none" lIns="91350" tIns="45677" rIns="91350" bIns="45677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 err="1">
                <a:solidFill>
                  <a:srgbClr val="003366"/>
                </a:solidFill>
                <a:latin typeface="Calibri" charset="0"/>
                <a:cs typeface="+mn-cs"/>
              </a:rPr>
              <a:t>Event</a:t>
            </a:r>
            <a:r>
              <a:rPr lang="pt-BR" sz="2800" dirty="0">
                <a:solidFill>
                  <a:srgbClr val="003366"/>
                </a:solidFill>
                <a:latin typeface="Calibri" charset="0"/>
                <a:cs typeface="+mn-cs"/>
              </a:rPr>
              <a:t> 2</a:t>
            </a:r>
          </a:p>
        </p:txBody>
      </p:sp>
      <p:sp>
        <p:nvSpPr>
          <p:cNvPr id="34" name="CaixaDeTexto 20"/>
          <p:cNvSpPr txBox="1"/>
          <p:nvPr/>
        </p:nvSpPr>
        <p:spPr>
          <a:xfrm>
            <a:off x="2156850" y="4077660"/>
            <a:ext cx="1272748" cy="523133"/>
          </a:xfrm>
          <a:prstGeom prst="rect">
            <a:avLst/>
          </a:prstGeom>
          <a:noFill/>
        </p:spPr>
        <p:txBody>
          <a:bodyPr wrap="none" lIns="91350" tIns="45677" rIns="91350" bIns="45677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 err="1">
                <a:solidFill>
                  <a:srgbClr val="003366"/>
                </a:solidFill>
                <a:latin typeface="Calibri" charset="0"/>
                <a:cs typeface="+mn-cs"/>
              </a:rPr>
              <a:t>Event</a:t>
            </a:r>
            <a:r>
              <a:rPr lang="pt-BR" sz="2800" dirty="0">
                <a:solidFill>
                  <a:srgbClr val="003366"/>
                </a:solidFill>
                <a:latin typeface="Calibri" charset="0"/>
                <a:cs typeface="+mn-cs"/>
              </a:rPr>
              <a:t> 3</a:t>
            </a:r>
          </a:p>
        </p:txBody>
      </p:sp>
      <p:sp>
        <p:nvSpPr>
          <p:cNvPr id="35" name="CaixaDeTexto 20"/>
          <p:cNvSpPr txBox="1"/>
          <p:nvPr/>
        </p:nvSpPr>
        <p:spPr>
          <a:xfrm>
            <a:off x="2155961" y="5652022"/>
            <a:ext cx="1274526" cy="523133"/>
          </a:xfrm>
          <a:prstGeom prst="rect">
            <a:avLst/>
          </a:prstGeom>
          <a:noFill/>
        </p:spPr>
        <p:txBody>
          <a:bodyPr wrap="none" lIns="91350" tIns="45677" rIns="91350" bIns="45677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 err="1">
                <a:solidFill>
                  <a:srgbClr val="003366"/>
                </a:solidFill>
                <a:latin typeface="Calibri" charset="0"/>
                <a:cs typeface="+mn-cs"/>
              </a:rPr>
              <a:t>Event</a:t>
            </a:r>
            <a:r>
              <a:rPr lang="pt-BR" sz="2800" dirty="0">
                <a:solidFill>
                  <a:srgbClr val="003366"/>
                </a:solidFill>
                <a:latin typeface="Calibri" charset="0"/>
                <a:cs typeface="+mn-cs"/>
              </a:rPr>
              <a:t> 4</a:t>
            </a:r>
          </a:p>
        </p:txBody>
      </p:sp>
      <p:sp>
        <p:nvSpPr>
          <p:cNvPr id="36" name="CaixaDeTexto 23"/>
          <p:cNvSpPr txBox="1"/>
          <p:nvPr/>
        </p:nvSpPr>
        <p:spPr>
          <a:xfrm>
            <a:off x="-73572" y="6273311"/>
            <a:ext cx="4546599" cy="584689"/>
          </a:xfrm>
          <a:prstGeom prst="rect">
            <a:avLst/>
          </a:prstGeom>
          <a:solidFill>
            <a:srgbClr val="E1E6F1"/>
          </a:solidFill>
        </p:spPr>
        <p:txBody>
          <a:bodyPr wrap="square" lIns="91350" tIns="45677" rIns="91350" bIns="45677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 err="1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Events</a:t>
            </a: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 </a:t>
            </a:r>
            <a:r>
              <a:rPr lang="pt-BR" sz="3200" dirty="0" err="1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of</a:t>
            </a: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 </a:t>
            </a:r>
            <a:r>
              <a:rPr lang="pt-BR" sz="3200" dirty="0" err="1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forest</a:t>
            </a: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 cover </a:t>
            </a:r>
            <a:r>
              <a:rPr lang="pt-BR" sz="3200" dirty="0" err="1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loss</a:t>
            </a:r>
            <a:endParaRPr lang="pt-BR" sz="3200" dirty="0">
              <a:solidFill>
                <a:srgbClr val="00336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CaixaDeTexto 24"/>
          <p:cNvSpPr txBox="1"/>
          <p:nvPr/>
        </p:nvSpPr>
        <p:spPr>
          <a:xfrm>
            <a:off x="8223957" y="2480733"/>
            <a:ext cx="920043" cy="584689"/>
          </a:xfrm>
          <a:prstGeom prst="rect">
            <a:avLst/>
          </a:prstGeom>
          <a:solidFill>
            <a:schemeClr val="accent6">
              <a:lumMod val="40000"/>
              <a:lumOff val="60000"/>
              <a:alpha val="78000"/>
            </a:schemeClr>
          </a:solidFill>
        </p:spPr>
        <p:txBody>
          <a:bodyPr wrap="square" lIns="91350" tIns="45677" rIns="91350" bIns="45677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50%</a:t>
            </a:r>
            <a:endParaRPr lang="pt-BR" sz="3200" dirty="0">
              <a:solidFill>
                <a:srgbClr val="00336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CaixaDeTexto 24"/>
          <p:cNvSpPr txBox="1"/>
          <p:nvPr/>
        </p:nvSpPr>
        <p:spPr>
          <a:xfrm>
            <a:off x="8223957" y="4213577"/>
            <a:ext cx="920043" cy="584689"/>
          </a:xfrm>
          <a:prstGeom prst="rect">
            <a:avLst/>
          </a:prstGeom>
          <a:solidFill>
            <a:schemeClr val="accent6">
              <a:lumMod val="40000"/>
              <a:lumOff val="60000"/>
              <a:alpha val="78000"/>
            </a:schemeClr>
          </a:solidFill>
        </p:spPr>
        <p:txBody>
          <a:bodyPr wrap="square" lIns="91350" tIns="45677" rIns="91350" bIns="45677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1</a:t>
            </a: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0%</a:t>
            </a:r>
            <a:endParaRPr lang="pt-BR" sz="3200" dirty="0">
              <a:solidFill>
                <a:srgbClr val="00336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CaixaDeTexto 24"/>
          <p:cNvSpPr txBox="1"/>
          <p:nvPr/>
        </p:nvSpPr>
        <p:spPr>
          <a:xfrm>
            <a:off x="8223957" y="5692421"/>
            <a:ext cx="920043" cy="584689"/>
          </a:xfrm>
          <a:prstGeom prst="rect">
            <a:avLst/>
          </a:prstGeom>
          <a:solidFill>
            <a:schemeClr val="accent6">
              <a:lumMod val="40000"/>
              <a:lumOff val="60000"/>
              <a:alpha val="78000"/>
            </a:schemeClr>
          </a:solidFill>
        </p:spPr>
        <p:txBody>
          <a:bodyPr wrap="square" lIns="91350" tIns="45677" rIns="91350" bIns="45677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 smtClean="0">
                <a:solidFill>
                  <a:srgbClr val="003366"/>
                </a:solidFill>
                <a:latin typeface="Calibri"/>
                <a:ea typeface="+mn-ea"/>
                <a:cs typeface="+mn-cs"/>
              </a:rPr>
              <a:t>0%</a:t>
            </a:r>
            <a:endParaRPr lang="pt-BR" sz="3200" dirty="0">
              <a:solidFill>
                <a:srgbClr val="00336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4456386" y="252247"/>
            <a:ext cx="504497" cy="1555531"/>
          </a:xfrm>
          <a:prstGeom prst="leftBrace">
            <a:avLst/>
          </a:prstGeom>
          <a:noFill/>
          <a:ln w="38100" cap="flat" cmpd="sng" algn="ctr">
            <a:solidFill>
              <a:srgbClr val="7E0F3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Left Brace 31"/>
          <p:cNvSpPr/>
          <p:nvPr/>
        </p:nvSpPr>
        <p:spPr bwMode="auto">
          <a:xfrm>
            <a:off x="4440620" y="1928647"/>
            <a:ext cx="504497" cy="1555531"/>
          </a:xfrm>
          <a:prstGeom prst="leftBrace">
            <a:avLst/>
          </a:prstGeom>
          <a:noFill/>
          <a:ln w="38100" cap="flat" cmpd="sng" algn="ctr">
            <a:solidFill>
              <a:srgbClr val="7E0F3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Left Brace 39"/>
          <p:cNvSpPr/>
          <p:nvPr/>
        </p:nvSpPr>
        <p:spPr bwMode="auto">
          <a:xfrm>
            <a:off x="4435364" y="3563006"/>
            <a:ext cx="504497" cy="1555531"/>
          </a:xfrm>
          <a:prstGeom prst="leftBrace">
            <a:avLst/>
          </a:prstGeom>
          <a:noFill/>
          <a:ln w="38100" cap="flat" cmpd="sng" algn="ctr">
            <a:solidFill>
              <a:srgbClr val="7E0F3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Left Brace 40"/>
          <p:cNvSpPr/>
          <p:nvPr/>
        </p:nvSpPr>
        <p:spPr bwMode="auto">
          <a:xfrm>
            <a:off x="4451129" y="5228896"/>
            <a:ext cx="504497" cy="1555531"/>
          </a:xfrm>
          <a:prstGeom prst="leftBrace">
            <a:avLst/>
          </a:prstGeom>
          <a:noFill/>
          <a:ln w="38100" cap="flat" cmpd="sng" algn="ctr">
            <a:solidFill>
              <a:srgbClr val="7E0F3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66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 descr="ex3_tm20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4365625"/>
            <a:ext cx="415925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 descr="ex3_tm20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7000" y="4292600"/>
            <a:ext cx="393065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trajectories: deforestation events</a:t>
            </a:r>
            <a:endParaRPr lang="en-US" dirty="0"/>
          </a:p>
        </p:txBody>
      </p:sp>
      <p:sp>
        <p:nvSpPr>
          <p:cNvPr id="7" name="CaixaDeTexto 13"/>
          <p:cNvSpPr txBox="1"/>
          <p:nvPr/>
        </p:nvSpPr>
        <p:spPr>
          <a:xfrm>
            <a:off x="468313" y="6307138"/>
            <a:ext cx="1439862" cy="523875"/>
          </a:xfrm>
          <a:prstGeom prst="rect">
            <a:avLst/>
          </a:prstGeom>
          <a:solidFill>
            <a:schemeClr val="accent2">
              <a:lumMod val="40000"/>
              <a:lumOff val="60000"/>
              <a:alpha val="83000"/>
            </a:schemeClr>
          </a:solidFill>
        </p:spPr>
        <p:txBody>
          <a:bodyPr lIns="91322" tIns="45663" rIns="91322" bIns="45663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x-none" sz="2800" dirty="0">
                <a:solidFill>
                  <a:srgbClr val="00007D">
                    <a:lumMod val="75000"/>
                  </a:srgbClr>
                </a:solidFill>
                <a:latin typeface="Calibri"/>
                <a:cs typeface="Calibri"/>
              </a:rPr>
              <a:t>2010</a:t>
            </a:r>
            <a:endParaRPr lang="en-US" sz="2800" dirty="0">
              <a:solidFill>
                <a:srgbClr val="00007D">
                  <a:lumMod val="75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8" name="CaixaDeTexto 13"/>
          <p:cNvSpPr txBox="1"/>
          <p:nvPr/>
        </p:nvSpPr>
        <p:spPr>
          <a:xfrm>
            <a:off x="7812088" y="6303963"/>
            <a:ext cx="1223962" cy="522287"/>
          </a:xfrm>
          <a:prstGeom prst="rect">
            <a:avLst/>
          </a:prstGeom>
          <a:solidFill>
            <a:schemeClr val="accent2">
              <a:lumMod val="40000"/>
              <a:lumOff val="60000"/>
              <a:alpha val="83000"/>
            </a:schemeClr>
          </a:solidFill>
        </p:spPr>
        <p:txBody>
          <a:bodyPr lIns="91322" tIns="45663" rIns="91322" bIns="45663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x-none" sz="2800" dirty="0">
                <a:solidFill>
                  <a:srgbClr val="00007D">
                    <a:lumMod val="75000"/>
                  </a:srgbClr>
                </a:solidFill>
                <a:latin typeface="Calibri"/>
                <a:cs typeface="Calibri"/>
              </a:rPr>
              <a:t>2011</a:t>
            </a:r>
            <a:endParaRPr lang="en-US" sz="2800" dirty="0">
              <a:solidFill>
                <a:srgbClr val="00007D">
                  <a:lumMod val="75000"/>
                </a:srgbClr>
              </a:solidFill>
              <a:latin typeface="Calibri"/>
              <a:cs typeface="Calibri"/>
            </a:endParaRPr>
          </a:p>
        </p:txBody>
      </p:sp>
      <p:pic>
        <p:nvPicPr>
          <p:cNvPr id="21511" name="Picture 2" descr="ex3_seri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196975"/>
            <a:ext cx="8594725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Diamond 1"/>
          <p:cNvSpPr>
            <a:spLocks noChangeArrowheads="1"/>
          </p:cNvSpPr>
          <p:nvPr/>
        </p:nvSpPr>
        <p:spPr bwMode="auto">
          <a:xfrm>
            <a:off x="7508875" y="3698875"/>
            <a:ext cx="223838" cy="422275"/>
          </a:xfrm>
          <a:prstGeom prst="diamond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74878" y="940056"/>
            <a:ext cx="1569122" cy="338554"/>
          </a:xfrm>
          <a:prstGeom prst="rect">
            <a:avLst/>
          </a:prstGeom>
          <a:solidFill>
            <a:srgbClr val="8A8AB9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rgbClr val="00007D">
                    <a:lumMod val="75000"/>
                  </a:srgbClr>
                </a:solidFill>
                <a:latin typeface="Calibri"/>
                <a:cs typeface="Calibri"/>
              </a:rPr>
              <a:t>images: INPE</a:t>
            </a:r>
            <a:endParaRPr lang="en-US" sz="1600" kern="0" dirty="0">
              <a:solidFill>
                <a:srgbClr val="00007D">
                  <a:lumMod val="75000"/>
                </a:srgb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136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series mining: pattern matching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34" y="1530349"/>
            <a:ext cx="8159750" cy="26337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65986" y="4259362"/>
            <a:ext cx="5852931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Finding subsequences in a time series</a:t>
            </a:r>
          </a:p>
          <a:p>
            <a:pPr algn="ctr"/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High computational complexity </a:t>
            </a:r>
          </a:p>
          <a:p>
            <a:pPr algn="ctr"/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Patterns are idealized, data is noisy</a:t>
            </a:r>
            <a:endParaRPr lang="en-US" sz="28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561667" y="6457890"/>
            <a:ext cx="2582333" cy="400110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Esling</a:t>
            </a: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 &amp; </a:t>
            </a:r>
            <a:r>
              <a:rPr lang="en-GB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Agon</a:t>
            </a:r>
            <a:r>
              <a:rPr lang="en-GB" sz="2000" dirty="0" smtClean="0">
                <a:solidFill>
                  <a:srgbClr val="000000"/>
                </a:solidFill>
                <a:latin typeface="Calibri"/>
                <a:cs typeface="Calibri"/>
              </a:rPr>
              <a:t> (2012)</a:t>
            </a:r>
            <a:endParaRPr lang="en-GB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833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331" y="380999"/>
            <a:ext cx="8153400" cy="942833"/>
          </a:xfrm>
        </p:spPr>
        <p:txBody>
          <a:bodyPr/>
          <a:lstStyle/>
          <a:p>
            <a:r>
              <a:rPr lang="en-US" dirty="0" smtClean="0"/>
              <a:t>Finding events in remote sensing </a:t>
            </a:r>
            <a:r>
              <a:rPr lang="en-US" smtClean="0"/>
              <a:t>time series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17" y="1941020"/>
            <a:ext cx="8425178" cy="31564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3683" y="5735470"/>
            <a:ext cx="8177047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Prototypical event signatures are matched against a long time series of </a:t>
            </a:r>
            <a:r>
              <a:rPr lang="en-US" sz="240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remote sensing data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512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0"/>
            <a:ext cx="8345424" cy="68793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75831" y="0"/>
            <a:ext cx="8275707" cy="491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/>
            <a:r>
              <a:rPr lang="en-US" sz="2800" b="0" kern="0" dirty="0" err="1" smtClean="0">
                <a:solidFill>
                  <a:schemeClr val="bg2">
                    <a:lumMod val="75000"/>
                  </a:schemeClr>
                </a:solidFill>
              </a:rPr>
              <a:t>Mato</a:t>
            </a:r>
            <a:r>
              <a:rPr lang="en-US" sz="2800" b="0" kern="0" dirty="0" smtClean="0">
                <a:solidFill>
                  <a:schemeClr val="bg2">
                    <a:lumMod val="75000"/>
                  </a:schemeClr>
                </a:solidFill>
              </a:rPr>
              <a:t> Grosso – Amazonia biome (2001)</a:t>
            </a:r>
            <a:endParaRPr lang="en-US" sz="2800" b="0" kern="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372" y="4930949"/>
            <a:ext cx="2721166" cy="19270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10455" y="637952"/>
            <a:ext cx="477169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33 Million time series = 3 x 10</a:t>
            </a:r>
            <a:r>
              <a:rPr lang="en-US" sz="2400" baseline="30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9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 pixels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39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a_ro_nf_le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489" y="2671909"/>
            <a:ext cx="5417295" cy="4186091"/>
          </a:xfrm>
          <a:prstGeom prst="rect">
            <a:avLst/>
          </a:prstGeom>
        </p:spPr>
      </p:pic>
      <p:pic>
        <p:nvPicPr>
          <p:cNvPr id="2" name="Picture 1" descr="mosaico_rondoni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56391" cy="376224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9926" y="3908950"/>
            <a:ext cx="3738563" cy="2633671"/>
          </a:xfrm>
          <a:prstGeom prst="rect">
            <a:avLst/>
          </a:prstGeom>
          <a:solidFill>
            <a:srgbClr val="E1E6F1"/>
          </a:solidFill>
          <a:ln w="9525">
            <a:solidFill>
              <a:srgbClr val="81D9A9"/>
            </a:solidFill>
            <a:miter lim="800000"/>
            <a:headEnd/>
            <a:tailEnd/>
          </a:ln>
        </p:spPr>
        <p:txBody>
          <a:bodyPr tIns="9360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200" dirty="0" smtClean="0">
                <a:solidFill>
                  <a:srgbClr val="00007D"/>
                </a:solidFill>
                <a:latin typeface="Calibri" charset="0"/>
                <a:cs typeface="Calibri" charset="0"/>
              </a:rPr>
              <a:t>The world is divided in cells. Each cell has a single class.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200" dirty="0" smtClean="0">
                <a:solidFill>
                  <a:srgbClr val="00007D"/>
                </a:solidFill>
                <a:latin typeface="Calibri" charset="0"/>
                <a:cs typeface="Calibri" charset="0"/>
              </a:rPr>
              <a:t>There is a correct classification.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200" dirty="0" smtClean="0">
                <a:solidFill>
                  <a:srgbClr val="00007D"/>
                </a:solidFill>
                <a:latin typeface="Calibri" charset="0"/>
                <a:cs typeface="Calibri" charset="0"/>
              </a:rPr>
              <a:t>The more our classification approaches the ideal, the better.  </a:t>
            </a:r>
            <a:endParaRPr lang="en-US" sz="2200" dirty="0">
              <a:solidFill>
                <a:srgbClr val="00007D"/>
              </a:solidFill>
              <a:latin typeface="Calibri" charset="0"/>
              <a:cs typeface="Calibri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486282" y="107403"/>
            <a:ext cx="5657718" cy="633123"/>
          </a:xfrm>
          <a:prstGeom prst="rect">
            <a:avLst/>
          </a:prstGeom>
          <a:solidFill>
            <a:srgbClr val="E1E6F1"/>
          </a:solidFill>
          <a:ln w="9525">
            <a:solidFill>
              <a:srgbClr val="81D9A9"/>
            </a:solidFill>
            <a:miter lim="800000"/>
            <a:headEnd/>
            <a:tailEnd/>
          </a:ln>
        </p:spPr>
        <p:txBody>
          <a:bodyPr wrap="square" tIns="93600">
            <a:spAutoFit/>
          </a:bodyPr>
          <a:lstStyle/>
          <a:p>
            <a:pPr algn="r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 smtClean="0">
                <a:solidFill>
                  <a:srgbClr val="00007D"/>
                </a:solidFill>
                <a:latin typeface="Calibri" charset="0"/>
                <a:cs typeface="Calibri" charset="0"/>
              </a:rPr>
              <a:t>The quest for the perfect map</a:t>
            </a:r>
            <a:endParaRPr lang="en-US" sz="3200" b="1" dirty="0">
              <a:solidFill>
                <a:srgbClr val="00007D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54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0"/>
            <a:ext cx="8345744" cy="6879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75831" y="0"/>
            <a:ext cx="8275707" cy="491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/>
            <a:r>
              <a:rPr lang="en-US" b="0" kern="0" dirty="0" err="1" smtClean="0">
                <a:solidFill>
                  <a:schemeClr val="bg2">
                    <a:lumMod val="75000"/>
                  </a:schemeClr>
                </a:solidFill>
              </a:rPr>
              <a:t>Mato</a:t>
            </a:r>
            <a:r>
              <a:rPr lang="en-US" b="0" kern="0" dirty="0" smtClean="0">
                <a:solidFill>
                  <a:schemeClr val="bg2">
                    <a:lumMod val="75000"/>
                  </a:schemeClr>
                </a:solidFill>
              </a:rPr>
              <a:t> Grosso – Amazonia biome (2005)</a:t>
            </a:r>
            <a:endParaRPr lang="en-US" b="0" kern="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372" y="4930949"/>
            <a:ext cx="2721166" cy="19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1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0"/>
            <a:ext cx="8345424" cy="68793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75831" y="0"/>
            <a:ext cx="8275707" cy="491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/>
            <a:r>
              <a:rPr lang="en-US" sz="2800" b="0" kern="0" dirty="0" err="1" smtClean="0">
                <a:solidFill>
                  <a:schemeClr val="bg2">
                    <a:lumMod val="75000"/>
                  </a:schemeClr>
                </a:solidFill>
              </a:rPr>
              <a:t>Mato</a:t>
            </a:r>
            <a:r>
              <a:rPr lang="en-US" sz="2800" b="0" kern="0" dirty="0" smtClean="0">
                <a:solidFill>
                  <a:schemeClr val="bg2">
                    <a:lumMod val="75000"/>
                  </a:schemeClr>
                </a:solidFill>
              </a:rPr>
              <a:t> Grosso – Amazonia biome (2009)</a:t>
            </a:r>
            <a:endParaRPr lang="en-US" sz="2800" b="0" kern="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372" y="4930949"/>
            <a:ext cx="2721166" cy="19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0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0"/>
            <a:ext cx="8345424" cy="68793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75831" y="0"/>
            <a:ext cx="8275707" cy="491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/>
            <a:r>
              <a:rPr lang="en-US" sz="2800" b="0" kern="0" dirty="0" err="1" smtClean="0">
                <a:solidFill>
                  <a:schemeClr val="bg2">
                    <a:lumMod val="75000"/>
                  </a:schemeClr>
                </a:solidFill>
              </a:rPr>
              <a:t>Mato</a:t>
            </a:r>
            <a:r>
              <a:rPr lang="en-US" sz="2800" b="0" kern="0" dirty="0" smtClean="0">
                <a:solidFill>
                  <a:schemeClr val="bg2">
                    <a:lumMod val="75000"/>
                  </a:schemeClr>
                </a:solidFill>
              </a:rPr>
              <a:t> Grosso – Amazonia biome (2013)</a:t>
            </a:r>
            <a:endParaRPr lang="en-US" sz="2800" b="0" kern="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372" y="4930949"/>
            <a:ext cx="2721166" cy="19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Interval temporal logic (Allen)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29" y="1364238"/>
            <a:ext cx="8042384" cy="475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6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</a:t>
            </a:r>
            <a:r>
              <a:rPr lang="en-US" dirty="0" err="1" smtClean="0"/>
              <a:t>pacetime</a:t>
            </a:r>
            <a:r>
              <a:rPr lang="en-US" dirty="0" smtClean="0"/>
              <a:t> event logic (discrete partitions)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46" y="1223434"/>
            <a:ext cx="4868541" cy="332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8186" y="4483510"/>
            <a:ext cx="5565814" cy="237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476483" y="1591279"/>
                <a:ext cx="3440044" cy="830997"/>
              </a:xfrm>
              <a:prstGeom prst="rect">
                <a:avLst/>
              </a:prstGeom>
              <a:solidFill>
                <a:srgbClr val="E8E8F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𝑆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 = {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𝑠</m:t>
                      </m:r>
                      <m:r>
                        <a:rPr lang="en-US" sz="2400" i="1" baseline="-25000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  <m:r>
                        <a:rPr lang="en-US" sz="2400" i="1" dirty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, 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𝑠</m:t>
                      </m:r>
                      <m:r>
                        <a:rPr lang="en-US" sz="2400" i="1" baseline="-25000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2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,</m:t>
                      </m:r>
                      <m:r>
                        <a:rPr lang="is-I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…,</m:t>
                      </m:r>
                      <m:r>
                        <a:rPr lang="en-US" sz="2400" i="1" dirty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 </m:t>
                      </m:r>
                      <m:r>
                        <a:rPr lang="en-US" sz="2400" i="1" dirty="0" err="1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𝑠</m:t>
                      </m:r>
                      <m:r>
                        <a:rPr lang="en-US" sz="2400" i="1" baseline="-25000" dirty="0" err="1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𝑛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} </m:t>
                      </m:r>
                    </m:oMath>
                  </m:oMathPara>
                </a14:m>
                <a:endParaRPr lang="en-US" sz="2400" dirty="0" smtClean="0">
                  <a:solidFill>
                    <a:srgbClr val="800000"/>
                  </a:solidFill>
                  <a:latin typeface="Calibri"/>
                  <a:cs typeface="Calibri"/>
                </a:endParaRPr>
              </a:p>
              <a:p>
                <a:r>
                  <a:rPr lang="en-US" sz="2400" i="1" dirty="0" smtClean="0">
                    <a:solidFill>
                      <a:srgbClr val="800000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Discrete space partitions</a:t>
                </a:r>
                <a:endParaRPr lang="en-US" sz="2400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483" y="1591279"/>
                <a:ext cx="3440044" cy="830997"/>
              </a:xfrm>
              <a:prstGeom prst="rect">
                <a:avLst/>
              </a:prstGeom>
              <a:blipFill rotWithShape="0">
                <a:blip r:embed="rId4"/>
                <a:stretch>
                  <a:fillRect l="-2655" t="-57353" r="-1770" b="-28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40774" y="5129307"/>
                <a:ext cx="3165987" cy="830997"/>
              </a:xfrm>
              <a:prstGeom prst="rect">
                <a:avLst/>
              </a:prstGeom>
              <a:solidFill>
                <a:srgbClr val="E8E8F1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800000"/>
                        </a:solidFill>
                        <a:latin typeface="Cambria Math" charset="0"/>
                        <a:cs typeface="Calibri"/>
                      </a:rPr>
                      <m:t>𝑇</m:t>
                    </m:r>
                    <m:r>
                      <a:rPr lang="en-US" sz="2400" b="0" i="1" smtClean="0">
                        <a:solidFill>
                          <a:srgbClr val="800000"/>
                        </a:solidFill>
                        <a:latin typeface="Cambria Math" charset="0"/>
                        <a:cs typeface="Calibri"/>
                      </a:rPr>
                      <m:t>={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rgbClr val="800000"/>
                    </a:solidFill>
                    <a:latin typeface="Calibri"/>
                    <a:cs typeface="Calibri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𝑡</m:t>
                        </m:r>
                      </m:e>
                      <m:sub>
                        <m: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rgbClr val="800000"/>
                    </a:solidFill>
                    <a:latin typeface="Calibri"/>
                    <a:cs typeface="Calibri"/>
                  </a:rPr>
                  <a:t>, </a:t>
                </a:r>
                <a:r>
                  <a:rPr lang="is-IS" sz="2400" dirty="0" smtClean="0">
                    <a:solidFill>
                      <a:srgbClr val="800000"/>
                    </a:solidFill>
                    <a:latin typeface="Calibri"/>
                    <a:cs typeface="Calibri"/>
                  </a:rPr>
                  <a:t>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𝑛</m:t>
                        </m:r>
                      </m:sub>
                    </m:sSub>
                    <m:r>
                      <a:rPr lang="en-US" sz="2400" b="0" i="0" smtClean="0">
                        <a:solidFill>
                          <a:srgbClr val="800000"/>
                        </a:solidFill>
                        <a:latin typeface="Cambria Math" charset="0"/>
                        <a:cs typeface="Calibri"/>
                      </a:rPr>
                      <m:t>}</m:t>
                    </m:r>
                  </m:oMath>
                </a14:m>
                <a:endParaRPr lang="en-US" sz="2400" dirty="0" smtClean="0">
                  <a:solidFill>
                    <a:srgbClr val="800000"/>
                  </a:solidFill>
                  <a:latin typeface="Calibri"/>
                  <a:cs typeface="Calibri"/>
                </a:endParaRPr>
              </a:p>
              <a:p>
                <a:pPr algn="ctr"/>
                <a:r>
                  <a:rPr lang="en-US" sz="2400" i="1" dirty="0" smtClean="0">
                    <a:solidFill>
                      <a:srgbClr val="800000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Discrete time intervals </a:t>
                </a:r>
                <a:endParaRPr lang="en-US" sz="2400" i="1" dirty="0">
                  <a:solidFill>
                    <a:srgbClr val="800000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774" y="5129307"/>
                <a:ext cx="3165987" cy="830997"/>
              </a:xfrm>
              <a:prstGeom prst="rect">
                <a:avLst/>
              </a:prstGeom>
              <a:blipFill rotWithShape="0">
                <a:blip r:embed="rId5"/>
                <a:stretch>
                  <a:fillRect l="-2505" t="-5839" r="-423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251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</a:t>
            </a:r>
            <a:r>
              <a:rPr lang="en-US" dirty="0" err="1" smtClean="0"/>
              <a:t>pacetime</a:t>
            </a:r>
            <a:r>
              <a:rPr lang="en-US" dirty="0" smtClean="0"/>
              <a:t> event logic (discrete partitions)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47167" y="2780982"/>
                <a:ext cx="3440044" cy="830997"/>
              </a:xfrm>
              <a:prstGeom prst="rect">
                <a:avLst/>
              </a:prstGeom>
              <a:solidFill>
                <a:srgbClr val="E8E8F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𝑆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 = {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𝑠</m:t>
                      </m:r>
                      <m:r>
                        <a:rPr lang="en-US" sz="2400" i="1" baseline="-25000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  <m:r>
                        <a:rPr lang="en-US" sz="2400" i="1" dirty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, 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𝑠</m:t>
                      </m:r>
                      <m:r>
                        <a:rPr lang="en-US" sz="2400" i="1" baseline="-25000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2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,</m:t>
                      </m:r>
                      <m:r>
                        <a:rPr lang="is-I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…,</m:t>
                      </m:r>
                      <m:r>
                        <a:rPr lang="en-US" sz="2400" i="1" dirty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 </m:t>
                      </m:r>
                      <m:r>
                        <a:rPr lang="en-US" sz="2400" i="1" dirty="0" err="1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𝑠</m:t>
                      </m:r>
                      <m:r>
                        <a:rPr lang="en-US" sz="2400" i="1" baseline="-25000" dirty="0" err="1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𝑛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} </m:t>
                      </m:r>
                    </m:oMath>
                  </m:oMathPara>
                </a14:m>
                <a:endParaRPr lang="en-US" sz="2400" dirty="0" smtClean="0">
                  <a:solidFill>
                    <a:srgbClr val="800000"/>
                  </a:solidFill>
                  <a:latin typeface="Calibri"/>
                  <a:cs typeface="Calibri"/>
                </a:endParaRPr>
              </a:p>
              <a:p>
                <a:r>
                  <a:rPr lang="en-US" sz="2400" i="1" dirty="0" smtClean="0">
                    <a:solidFill>
                      <a:srgbClr val="800000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Discrete space partitions</a:t>
                </a:r>
                <a:endParaRPr lang="en-US" sz="2400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167" y="2780982"/>
                <a:ext cx="3440044" cy="830997"/>
              </a:xfrm>
              <a:prstGeom prst="rect">
                <a:avLst/>
              </a:prstGeom>
              <a:blipFill rotWithShape="0">
                <a:blip r:embed="rId2"/>
                <a:stretch>
                  <a:fillRect l="-2837" t="-56934" r="-1773" b="-27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19" y="1107820"/>
            <a:ext cx="2388457" cy="163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9242" y="998008"/>
            <a:ext cx="4635062" cy="186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914802" y="2808894"/>
                <a:ext cx="3486150" cy="830997"/>
              </a:xfrm>
              <a:prstGeom prst="rect">
                <a:avLst/>
              </a:prstGeom>
              <a:solidFill>
                <a:srgbClr val="E8E8F1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800000"/>
                        </a:solidFill>
                        <a:latin typeface="Cambria Math" charset="0"/>
                        <a:cs typeface="Calibri"/>
                      </a:rPr>
                      <m:t>𝑇</m:t>
                    </m:r>
                    <m:r>
                      <a:rPr lang="en-US" sz="2400" b="0" i="1" smtClean="0">
                        <a:solidFill>
                          <a:srgbClr val="800000"/>
                        </a:solidFill>
                        <a:latin typeface="Cambria Math" charset="0"/>
                        <a:cs typeface="Calibri"/>
                      </a:rPr>
                      <m:t>={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rgbClr val="800000"/>
                    </a:solidFill>
                    <a:latin typeface="Calibri"/>
                    <a:cs typeface="Calibri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𝑡</m:t>
                        </m:r>
                      </m:e>
                      <m:sub>
                        <m: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rgbClr val="800000"/>
                    </a:solidFill>
                    <a:latin typeface="Calibri"/>
                    <a:cs typeface="Calibri"/>
                  </a:rPr>
                  <a:t>, </a:t>
                </a:r>
                <a:r>
                  <a:rPr lang="is-IS" sz="2400" dirty="0" smtClean="0">
                    <a:solidFill>
                      <a:srgbClr val="800000"/>
                    </a:solidFill>
                    <a:latin typeface="Calibri"/>
                    <a:cs typeface="Calibri"/>
                  </a:rPr>
                  <a:t>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𝑛</m:t>
                        </m:r>
                      </m:sub>
                    </m:sSub>
                    <m:r>
                      <a:rPr lang="en-US" sz="2400" b="0" i="0" smtClean="0">
                        <a:solidFill>
                          <a:srgbClr val="800000"/>
                        </a:solidFill>
                        <a:latin typeface="Cambria Math" charset="0"/>
                        <a:cs typeface="Calibri"/>
                      </a:rPr>
                      <m:t>}</m:t>
                    </m:r>
                  </m:oMath>
                </a14:m>
                <a:endParaRPr lang="en-US" sz="2400" dirty="0" smtClean="0">
                  <a:solidFill>
                    <a:srgbClr val="800000"/>
                  </a:solidFill>
                  <a:latin typeface="Calibri"/>
                  <a:cs typeface="Calibri"/>
                </a:endParaRPr>
              </a:p>
              <a:p>
                <a:pPr algn="ctr"/>
                <a:r>
                  <a:rPr lang="en-US" sz="2400" i="1" dirty="0" smtClean="0">
                    <a:solidFill>
                      <a:srgbClr val="800000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Discrete time intervals </a:t>
                </a:r>
                <a:endParaRPr lang="en-US" sz="2400" i="1" dirty="0">
                  <a:solidFill>
                    <a:srgbClr val="800000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4802" y="2808894"/>
                <a:ext cx="3486150" cy="830997"/>
              </a:xfrm>
              <a:prstGeom prst="rect">
                <a:avLst/>
              </a:prstGeom>
              <a:blipFill rotWithShape="0">
                <a:blip r:embed="rId5"/>
                <a:stretch>
                  <a:fillRect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61" y="3963999"/>
            <a:ext cx="2556580" cy="18104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92349" y="5821383"/>
            <a:ext cx="3155073" cy="830997"/>
          </a:xfrm>
          <a:prstGeom prst="rect">
            <a:avLst/>
          </a:prstGeom>
          <a:solidFill>
            <a:srgbClr val="E8E8F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7E0F34"/>
                </a:solidFill>
                <a:latin typeface="Cambria Math" charset="0"/>
                <a:ea typeface="Cambria Math" charset="0"/>
                <a:cs typeface="Cambria Math" charset="0"/>
              </a:rPr>
              <a:t>P</a:t>
            </a:r>
            <a:r>
              <a:rPr lang="en-US" sz="2400" dirty="0" smtClean="0">
                <a:latin typeface="Cambria Math" charset="0"/>
                <a:ea typeface="Cambria Math" charset="0"/>
                <a:cs typeface="Cambria Math" charset="0"/>
              </a:rPr>
              <a:t> </a:t>
            </a:r>
            <a:r>
              <a:rPr lang="en-US" sz="2400" dirty="0" smtClean="0">
                <a:solidFill>
                  <a:srgbClr val="7E0F34"/>
                </a:solidFill>
                <a:latin typeface="Cambria Math" charset="0"/>
                <a:ea typeface="Cambria Math" charset="0"/>
                <a:cs typeface="Cambria Math" charset="0"/>
              </a:rPr>
              <a:t>= {</a:t>
            </a:r>
            <a:r>
              <a:rPr lang="en-US" sz="2400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p</a:t>
            </a:r>
            <a:r>
              <a:rPr lang="en-US" sz="2400" baseline="-25000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1</a:t>
            </a:r>
            <a:r>
              <a:rPr lang="en-US" sz="2400" dirty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, </a:t>
            </a:r>
            <a:r>
              <a:rPr lang="en-US" sz="2400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p</a:t>
            </a:r>
            <a:r>
              <a:rPr lang="en-US" sz="2400" baseline="-25000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2</a:t>
            </a:r>
            <a:r>
              <a:rPr lang="en-US" sz="2400" dirty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,</a:t>
            </a:r>
            <a:r>
              <a:rPr lang="is-IS" sz="2400" dirty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…,</a:t>
            </a:r>
            <a:r>
              <a:rPr lang="en-US" sz="2400" dirty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 </a:t>
            </a:r>
            <a:r>
              <a:rPr lang="en-US" sz="2400" dirty="0" err="1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p</a:t>
            </a:r>
            <a:r>
              <a:rPr lang="en-US" sz="2400" baseline="-25000" dirty="0" err="1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n</a:t>
            </a:r>
            <a:r>
              <a:rPr lang="en-US" sz="2400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}</a:t>
            </a:r>
          </a:p>
          <a:p>
            <a:pPr algn="ctr"/>
            <a:r>
              <a:rPr lang="en-US" sz="2400" i="1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Discrete properties</a:t>
            </a:r>
            <a:endParaRPr lang="en-US" sz="2400" i="1" dirty="0">
              <a:solidFill>
                <a:srgbClr val="800000"/>
              </a:solidFill>
              <a:latin typeface="Cambria Math" charset="0"/>
              <a:ea typeface="Cambria Math" charset="0"/>
              <a:cs typeface="Cambria Math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063" y="3982589"/>
            <a:ext cx="3342806" cy="19767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33600" y="6095767"/>
            <a:ext cx="3207625" cy="461665"/>
          </a:xfrm>
          <a:prstGeom prst="rect">
            <a:avLst/>
          </a:prstGeom>
          <a:solidFill>
            <a:srgbClr val="E8E8F1"/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7E0F34"/>
                </a:solidFill>
                <a:latin typeface="Cambria Math" charset="0"/>
                <a:ea typeface="Cambria Math" charset="0"/>
                <a:cs typeface="Cambria Math" charset="0"/>
              </a:rPr>
              <a:t>Allen’s interval logic</a:t>
            </a:r>
            <a:endParaRPr lang="en-US" sz="2400" dirty="0" smtClean="0">
              <a:solidFill>
                <a:srgbClr val="800000"/>
              </a:solidFill>
              <a:latin typeface="Cambria Math" charset="0"/>
              <a:ea typeface="Cambria Math" charset="0"/>
              <a:cs typeface="Cambria Mat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17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</a:t>
            </a:r>
            <a:r>
              <a:rPr lang="en-US" dirty="0" err="1" smtClean="0"/>
              <a:t>pacetime</a:t>
            </a:r>
            <a:r>
              <a:rPr lang="en-US" dirty="0" smtClean="0"/>
              <a:t> event logic (discrete partitions)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47167" y="2780982"/>
                <a:ext cx="3440044" cy="830997"/>
              </a:xfrm>
              <a:prstGeom prst="rect">
                <a:avLst/>
              </a:prstGeom>
              <a:solidFill>
                <a:srgbClr val="E8E8F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𝑆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 = {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𝑠</m:t>
                      </m:r>
                      <m:r>
                        <a:rPr lang="en-US" sz="2400" i="1" baseline="-25000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  <m:r>
                        <a:rPr lang="en-US" sz="2400" i="1" dirty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, 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𝑠</m:t>
                      </m:r>
                      <m:r>
                        <a:rPr lang="en-US" sz="2400" i="1" baseline="-25000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2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,</m:t>
                      </m:r>
                      <m:r>
                        <a:rPr lang="is-I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…,</m:t>
                      </m:r>
                      <m:r>
                        <a:rPr lang="en-US" sz="2400" i="1" dirty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 </m:t>
                      </m:r>
                      <m:r>
                        <a:rPr lang="en-US" sz="2400" i="1" dirty="0" err="1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𝑠</m:t>
                      </m:r>
                      <m:r>
                        <a:rPr lang="en-US" sz="2400" i="1" baseline="-25000" dirty="0" err="1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𝑛</m:t>
                      </m:r>
                      <m:r>
                        <a:rPr lang="en-US" sz="2400" i="1" dirty="0" smtClean="0">
                          <a:solidFill>
                            <a:srgbClr val="800000"/>
                          </a:solidFill>
                          <a:latin typeface="Cambria Math" charset="0"/>
                          <a:cs typeface="Calibri"/>
                        </a:rPr>
                        <m:t>} </m:t>
                      </m:r>
                    </m:oMath>
                  </m:oMathPara>
                </a14:m>
                <a:endParaRPr lang="en-US" sz="2400" dirty="0" smtClean="0">
                  <a:solidFill>
                    <a:srgbClr val="800000"/>
                  </a:solidFill>
                  <a:latin typeface="Calibri"/>
                  <a:cs typeface="Calibri"/>
                </a:endParaRPr>
              </a:p>
              <a:p>
                <a:r>
                  <a:rPr lang="en-US" sz="2400" i="1" dirty="0" smtClean="0">
                    <a:solidFill>
                      <a:srgbClr val="800000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Discrete space partitions</a:t>
                </a:r>
                <a:endParaRPr lang="en-US" sz="2400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167" y="2780982"/>
                <a:ext cx="3440044" cy="830997"/>
              </a:xfrm>
              <a:prstGeom prst="rect">
                <a:avLst/>
              </a:prstGeom>
              <a:blipFill rotWithShape="0">
                <a:blip r:embed="rId2"/>
                <a:stretch>
                  <a:fillRect l="-2837" t="-56934" r="-1773" b="-27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19" y="1107820"/>
            <a:ext cx="2388457" cy="163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9242" y="998008"/>
            <a:ext cx="4635062" cy="186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914802" y="2808894"/>
                <a:ext cx="3486150" cy="830997"/>
              </a:xfrm>
              <a:prstGeom prst="rect">
                <a:avLst/>
              </a:prstGeom>
              <a:solidFill>
                <a:srgbClr val="E8E8F1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800000"/>
                        </a:solidFill>
                        <a:latin typeface="Cambria Math" charset="0"/>
                        <a:cs typeface="Calibri"/>
                      </a:rPr>
                      <m:t>𝑇</m:t>
                    </m:r>
                    <m:r>
                      <a:rPr lang="en-US" sz="2400" b="0" i="1" smtClean="0">
                        <a:solidFill>
                          <a:srgbClr val="800000"/>
                        </a:solidFill>
                        <a:latin typeface="Cambria Math" charset="0"/>
                        <a:cs typeface="Calibri"/>
                      </a:rPr>
                      <m:t>={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rgbClr val="800000"/>
                    </a:solidFill>
                    <a:latin typeface="Calibri"/>
                    <a:cs typeface="Calibri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𝑡</m:t>
                        </m:r>
                      </m:e>
                      <m:sub>
                        <m: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rgbClr val="800000"/>
                    </a:solidFill>
                    <a:latin typeface="Calibri"/>
                    <a:cs typeface="Calibri"/>
                  </a:rPr>
                  <a:t>, </a:t>
                </a:r>
                <a:r>
                  <a:rPr lang="is-IS" sz="2400" dirty="0" smtClean="0">
                    <a:solidFill>
                      <a:srgbClr val="800000"/>
                    </a:solidFill>
                    <a:latin typeface="Calibri"/>
                    <a:cs typeface="Calibri"/>
                  </a:rPr>
                  <a:t>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800000"/>
                            </a:solidFill>
                            <a:latin typeface="Cambria Math" charset="0"/>
                            <a:cs typeface="Calibri"/>
                          </a:rPr>
                          <m:t>𝑛</m:t>
                        </m:r>
                      </m:sub>
                    </m:sSub>
                    <m:r>
                      <a:rPr lang="en-US" sz="2400" b="0" i="0" smtClean="0">
                        <a:solidFill>
                          <a:srgbClr val="800000"/>
                        </a:solidFill>
                        <a:latin typeface="Cambria Math" charset="0"/>
                        <a:cs typeface="Calibri"/>
                      </a:rPr>
                      <m:t>}</m:t>
                    </m:r>
                  </m:oMath>
                </a14:m>
                <a:endParaRPr lang="en-US" sz="2400" dirty="0" smtClean="0">
                  <a:solidFill>
                    <a:srgbClr val="800000"/>
                  </a:solidFill>
                  <a:latin typeface="Calibri"/>
                  <a:cs typeface="Calibri"/>
                </a:endParaRPr>
              </a:p>
              <a:p>
                <a:pPr algn="ctr"/>
                <a:r>
                  <a:rPr lang="en-US" sz="2400" i="1" dirty="0" smtClean="0">
                    <a:solidFill>
                      <a:srgbClr val="800000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Discrete time intervals </a:t>
                </a:r>
                <a:endParaRPr lang="en-US" sz="2400" i="1" dirty="0">
                  <a:solidFill>
                    <a:srgbClr val="800000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4802" y="2808894"/>
                <a:ext cx="3486150" cy="830997"/>
              </a:xfrm>
              <a:prstGeom prst="rect">
                <a:avLst/>
              </a:prstGeom>
              <a:blipFill rotWithShape="0">
                <a:blip r:embed="rId5"/>
                <a:stretch>
                  <a:fillRect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61" y="3963999"/>
            <a:ext cx="2556580" cy="18104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92349" y="5821383"/>
            <a:ext cx="3155073" cy="830997"/>
          </a:xfrm>
          <a:prstGeom prst="rect">
            <a:avLst/>
          </a:prstGeom>
          <a:solidFill>
            <a:srgbClr val="E8E8F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7E0F34"/>
                </a:solidFill>
                <a:latin typeface="Cambria Math" charset="0"/>
                <a:ea typeface="Cambria Math" charset="0"/>
                <a:cs typeface="Cambria Math" charset="0"/>
              </a:rPr>
              <a:t>P</a:t>
            </a:r>
            <a:r>
              <a:rPr lang="en-US" sz="2400" dirty="0" smtClean="0">
                <a:latin typeface="Cambria Math" charset="0"/>
                <a:ea typeface="Cambria Math" charset="0"/>
                <a:cs typeface="Cambria Math" charset="0"/>
              </a:rPr>
              <a:t> </a:t>
            </a:r>
            <a:r>
              <a:rPr lang="en-US" sz="2400" dirty="0" smtClean="0">
                <a:solidFill>
                  <a:srgbClr val="7E0F34"/>
                </a:solidFill>
                <a:latin typeface="Cambria Math" charset="0"/>
                <a:ea typeface="Cambria Math" charset="0"/>
                <a:cs typeface="Cambria Math" charset="0"/>
              </a:rPr>
              <a:t>= {</a:t>
            </a:r>
            <a:r>
              <a:rPr lang="en-US" sz="2400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p</a:t>
            </a:r>
            <a:r>
              <a:rPr lang="en-US" sz="2400" baseline="-25000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1</a:t>
            </a:r>
            <a:r>
              <a:rPr lang="en-US" sz="2400" dirty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, </a:t>
            </a:r>
            <a:r>
              <a:rPr lang="en-US" sz="2400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p</a:t>
            </a:r>
            <a:r>
              <a:rPr lang="en-US" sz="2400" baseline="-25000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2</a:t>
            </a:r>
            <a:r>
              <a:rPr lang="en-US" sz="2400" dirty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,</a:t>
            </a:r>
            <a:r>
              <a:rPr lang="is-IS" sz="2400" dirty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…,</a:t>
            </a:r>
            <a:r>
              <a:rPr lang="en-US" sz="2400" dirty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 </a:t>
            </a:r>
            <a:r>
              <a:rPr lang="en-US" sz="2400" dirty="0" err="1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p</a:t>
            </a:r>
            <a:r>
              <a:rPr lang="en-US" sz="2400" baseline="-25000" dirty="0" err="1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n</a:t>
            </a:r>
            <a:r>
              <a:rPr lang="en-US" sz="2400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}</a:t>
            </a:r>
          </a:p>
          <a:p>
            <a:pPr algn="ctr"/>
            <a:r>
              <a:rPr lang="en-US" sz="2400" i="1" dirty="0" smtClean="0">
                <a:solidFill>
                  <a:srgbClr val="800000"/>
                </a:solidFill>
                <a:latin typeface="Cambria Math" charset="0"/>
                <a:ea typeface="Cambria Math" charset="0"/>
                <a:cs typeface="Cambria Math" charset="0"/>
              </a:rPr>
              <a:t>Discrete properties</a:t>
            </a:r>
            <a:endParaRPr lang="en-US" sz="2400" i="1" dirty="0">
              <a:solidFill>
                <a:srgbClr val="800000"/>
              </a:solidFill>
              <a:latin typeface="Cambria Math" charset="0"/>
              <a:ea typeface="Cambria Math" charset="0"/>
              <a:cs typeface="Cambria Math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063" y="3982589"/>
            <a:ext cx="3342806" cy="19767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33600" y="6095767"/>
            <a:ext cx="3207625" cy="461665"/>
          </a:xfrm>
          <a:prstGeom prst="rect">
            <a:avLst/>
          </a:prstGeom>
          <a:solidFill>
            <a:srgbClr val="E8E8F1"/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7E0F34"/>
                </a:solidFill>
                <a:latin typeface="Cambria Math" charset="0"/>
                <a:ea typeface="Cambria Math" charset="0"/>
                <a:cs typeface="Cambria Math" charset="0"/>
              </a:rPr>
              <a:t>Allen’s interval logic</a:t>
            </a:r>
            <a:endParaRPr lang="en-US" sz="2400" dirty="0" smtClean="0">
              <a:solidFill>
                <a:srgbClr val="800000"/>
              </a:solidFill>
              <a:latin typeface="Cambria Math" charset="0"/>
              <a:ea typeface="Cambria Math" charset="0"/>
              <a:cs typeface="Cambria Math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322786" y="3840052"/>
                <a:ext cx="4361793" cy="954107"/>
              </a:xfrm>
              <a:prstGeom prst="rect">
                <a:avLst/>
              </a:prstGeom>
              <a:solidFill>
                <a:srgbClr val="E8E8F1"/>
              </a:solidFill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7E0F34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h𝑜𝑙𝑑𝑠</m:t>
                      </m:r>
                      <m:r>
                        <a:rPr lang="en-US" sz="2800" i="1" smtClean="0">
                          <a:solidFill>
                            <a:srgbClr val="7E0F34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i="1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</m:t>
                          </m:r>
                          <m:r>
                            <a:rPr lang="en-US" sz="2800" i="1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  <m:r>
                            <a:rPr lang="en-US" sz="2800" i="1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solidFill>
                            <a:srgbClr val="7E0F34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r>
                        <a:rPr lang="en-US" sz="2800" i="1">
                          <a:solidFill>
                            <a:srgbClr val="7E0F34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𝐵𝑜𝑜𝑙</m:t>
                      </m:r>
                    </m:oMath>
                  </m:oMathPara>
                </a14:m>
                <a:endParaRPr lang="en-US" sz="2800" i="1" dirty="0" smtClean="0">
                  <a:solidFill>
                    <a:srgbClr val="7E0F34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1"/>
                <a:r>
                  <a:rPr lang="en-US" sz="2800" i="1" dirty="0">
                    <a:solidFill>
                      <a:srgbClr val="7E0F34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o</a:t>
                </a:r>
                <a:r>
                  <a:rPr lang="en-US" sz="2800" i="1" dirty="0" smtClean="0">
                    <a:solidFill>
                      <a:srgbClr val="7E0F34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ccurs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  <m:r>
                          <a:rPr lang="en-US" sz="2800" i="1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r>
                          <a:rPr lang="en-US" sz="2800" i="1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  <m:r>
                          <a:rPr lang="en-US" sz="2800" i="1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sz="2800" i="1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</m:d>
                    <m:r>
                      <a:rPr lang="en-US" sz="2800" i="1">
                        <a:solidFill>
                          <a:srgbClr val="7E0F34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sz="2800" i="1">
                        <a:solidFill>
                          <a:srgbClr val="7E0F34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𝐵𝑜𝑜𝑙</m:t>
                    </m:r>
                  </m:oMath>
                </a14:m>
                <a:endParaRPr lang="en-US" sz="2800" i="1" dirty="0">
                  <a:solidFill>
                    <a:srgbClr val="7E0F34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786" y="3840052"/>
                <a:ext cx="4361793" cy="954107"/>
              </a:xfrm>
              <a:prstGeom prst="rect">
                <a:avLst/>
              </a:prstGeom>
              <a:blipFill rotWithShape="0">
                <a:blip r:embed="rId8"/>
                <a:stretch>
                  <a:fillRect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661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Spacetime</a:t>
            </a:r>
            <a:r>
              <a:rPr lang="en-US" dirty="0" smtClean="0"/>
              <a:t> event logic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72662" y="1172770"/>
                <a:ext cx="8338164" cy="1815882"/>
              </a:xfrm>
              <a:prstGeom prst="rect">
                <a:avLst/>
              </a:prstGeom>
              <a:solidFill>
                <a:srgbClr val="E1E6F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800" dirty="0" smtClean="0">
                    <a:solidFill>
                      <a:schemeClr val="bg2">
                        <a:lumMod val="75000"/>
                      </a:schemeClr>
                    </a:solidFill>
                    <a:latin typeface="Calibri"/>
                    <a:cs typeface="Calibri"/>
                  </a:rPr>
                  <a:t>What happens in a spatial partition in a minimal interval?</a:t>
                </a:r>
              </a:p>
              <a:p>
                <a:endParaRPr lang="en-US" sz="2800" i="1" dirty="0" smtClean="0">
                  <a:solidFill>
                    <a:schemeClr val="bg2">
                      <a:lumMod val="75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∀ 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𝑠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𝑆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𝑃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</m:oMath>
                </a14:m>
                <a:r>
                  <a:rPr lang="en-US" sz="2800" dirty="0">
                    <a:solidFill>
                      <a:schemeClr val="bg2">
                        <a:lumMod val="75000"/>
                      </a:schemeClr>
                    </a:solidFill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𝑡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r>
                      <a:rPr lang="en-US" sz="280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𝑇</m:t>
                    </m:r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   </m:t>
                    </m:r>
                    <m:r>
                      <a:rPr lang="en-US" sz="2800" b="0" i="1" smtClean="0">
                        <a:solidFill>
                          <a:srgbClr val="7E0F34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h𝑜𝑙𝑑𝑠</m:t>
                    </m:r>
                    <m:r>
                      <a:rPr lang="en-US" sz="2800" b="0" i="1" smtClean="0">
                        <a:solidFill>
                          <a:srgbClr val="7E0F34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  <m:r>
                          <a:rPr lang="en-US" sz="2800" b="0" i="1" smtClean="0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r>
                          <a:rPr lang="en-US" sz="2800" b="0" i="1" smtClean="0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  <m:r>
                          <a:rPr lang="en-US" sz="2800" b="0" i="1" smtClean="0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rgbClr val="7E0F34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𝐵𝑜𝑜𝑙</m:t>
                    </m:r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endParaRPr lang="en-US" sz="2800" dirty="0" smtClean="0">
                  <a:solidFill>
                    <a:schemeClr val="bg2">
                      <a:lumMod val="75000"/>
                    </a:schemeClr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62" y="1172770"/>
                <a:ext cx="8338164" cy="1815882"/>
              </a:xfrm>
              <a:prstGeom prst="rect">
                <a:avLst/>
              </a:prstGeom>
              <a:blipFill rotWithShape="0">
                <a:blip r:embed="rId2"/>
                <a:stretch>
                  <a:fillRect l="-1462" t="-3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95557" y="3534137"/>
                <a:ext cx="8359257" cy="3108543"/>
              </a:xfrm>
              <a:prstGeom prst="rect">
                <a:avLst/>
              </a:prstGeom>
              <a:solidFill>
                <a:srgbClr val="E1E6F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800" dirty="0" smtClean="0">
                    <a:solidFill>
                      <a:schemeClr val="bg2">
                        <a:lumMod val="75000"/>
                      </a:schemeClr>
                    </a:solidFill>
                    <a:latin typeface="Calibri"/>
                    <a:cs typeface="Calibri"/>
                  </a:rPr>
                  <a:t>When does an event happen?</a:t>
                </a:r>
              </a:p>
              <a:p>
                <a:endParaRPr lang="en-US" sz="2800" dirty="0" smtClean="0">
                  <a:solidFill>
                    <a:schemeClr val="bg2">
                      <a:lumMod val="75000"/>
                    </a:schemeClr>
                  </a:solidFill>
                  <a:latin typeface="Calibri"/>
                  <a:cs typeface="Calibri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𝐺𝑖𝑣𝑒𝑛</m:t>
                    </m:r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𝑠</m:t>
                    </m:r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𝑆</m:t>
                    </m:r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𝑃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</m:oMath>
                </a14:m>
                <a:r>
                  <a:rPr lang="en-US" sz="2800" dirty="0">
                    <a:solidFill>
                      <a:schemeClr val="bg2">
                        <a:lumMod val="75000"/>
                      </a:schemeClr>
                    </a:solidFill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</m:sub>
                    </m:sSub>
                    <m:r>
                      <a:rPr lang="en-US" sz="280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⊆</m:t>
                    </m:r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𝑇</m:t>
                    </m:r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28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   </m:t>
                        </m:r>
                        <m:r>
                          <a:rPr lang="en-US" sz="28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800" i="1" dirty="0" smtClean="0">
                    <a:solidFill>
                      <a:schemeClr val="bg2">
                        <a:lumMod val="75000"/>
                      </a:schemeClr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{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8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  <m:r>
                          <a:rPr lang="en-US" sz="28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+1</m:t>
                        </m:r>
                      </m:sub>
                    </m:sSub>
                    <m:r>
                      <a:rPr lang="en-US" sz="28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</m:oMath>
                </a14:m>
                <a:r>
                  <a:rPr lang="is-IS" sz="2800" i="1" dirty="0" smtClean="0">
                    <a:solidFill>
                      <a:schemeClr val="bg2">
                        <a:lumMod val="75000"/>
                      </a:schemeClr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  <m:r>
                          <a:rPr lang="en-US" sz="28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}</m:t>
                    </m:r>
                  </m:oMath>
                </a14:m>
                <a:r>
                  <a:rPr lang="en-US" sz="2800" i="1" dirty="0" smtClean="0">
                    <a:solidFill>
                      <a:schemeClr val="bg2">
                        <a:lumMod val="75000"/>
                      </a:schemeClr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 </a:t>
                </a:r>
                <a:endParaRPr lang="en-US" sz="2800" i="1" dirty="0">
                  <a:solidFill>
                    <a:schemeClr val="bg2">
                      <a:lumMod val="75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endParaRPr lang="en-US" sz="2800" i="1" dirty="0" smtClean="0">
                  <a:solidFill>
                    <a:schemeClr val="bg2">
                      <a:lumMod val="75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E0F34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𝑜𝑐𝑐𝑢𝑟</m:t>
                      </m:r>
                      <m:r>
                        <a:rPr lang="en-US" sz="2800" b="0" i="1" smtClean="0">
                          <a:solidFill>
                            <a:srgbClr val="7E0F34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b="0" i="1" smtClean="0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</m:t>
                          </m:r>
                          <m:r>
                            <a:rPr lang="en-US" sz="2800" b="0" i="1" smtClean="0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  <m:r>
                            <a:rPr lang="en-US" sz="2800" b="0" i="1" smtClean="0">
                              <a:solidFill>
                                <a:srgbClr val="7E0F3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7E0F34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7E0F34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7E0F34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≡ ∀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∈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, </m:t>
                      </m:r>
                      <m:r>
                        <a:rPr lang="en-US" sz="28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h𝑜𝑙𝑑𝑠</m:t>
                      </m:r>
                      <m:r>
                        <a:rPr lang="en-US" sz="28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</m:t>
                          </m:r>
                          <m:r>
                            <a:rPr lang="en-US" sz="28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  <m:r>
                            <a:rPr lang="en-US" sz="28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lang="en-US" sz="2800" b="0" i="1" dirty="0" smtClean="0">
                  <a:solidFill>
                    <a:schemeClr val="bg2">
                      <a:lumMod val="75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∩ ¬</m:t>
                      </m:r>
                      <m:r>
                        <a:rPr lang="en-US" sz="28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h𝑜𝑙𝑑𝑠</m:t>
                      </m:r>
                      <m:r>
                        <a:rPr lang="en-US" sz="28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</m:t>
                          </m:r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  <m:r>
                        <a:rPr lang="en-US" sz="28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∩</m:t>
                      </m:r>
                      <m:r>
                        <a:rPr lang="en-US" sz="280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¬</m:t>
                      </m:r>
                      <m:r>
                        <a:rPr lang="en-US" sz="28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h𝑜𝑙𝑑𝑠</m:t>
                      </m:r>
                      <m:r>
                        <a:rPr lang="en-US" sz="28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</m:t>
                          </m:r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  <m:r>
                            <a:rPr lang="en-US" sz="28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𝑚</m:t>
                              </m:r>
                              <m:r>
                                <a:rPr lang="en-US" sz="28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 smtClean="0">
                  <a:solidFill>
                    <a:schemeClr val="bg2">
                      <a:lumMod val="75000"/>
                    </a:schemeClr>
                  </a:solidFill>
                  <a:latin typeface="Calibri"/>
                  <a:cs typeface="Calibri"/>
                </a:endParaRPr>
              </a:p>
              <a:p>
                <a:endParaRPr lang="en-US" sz="2800" dirty="0">
                  <a:solidFill>
                    <a:schemeClr val="bg2">
                      <a:lumMod val="75000"/>
                    </a:schemeClr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557" y="3534137"/>
                <a:ext cx="8359257" cy="3108543"/>
              </a:xfrm>
              <a:prstGeom prst="rect">
                <a:avLst/>
              </a:prstGeom>
              <a:blipFill rotWithShape="0">
                <a:blip r:embed="rId3"/>
                <a:stretch>
                  <a:fillRect l="-1532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863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ítulo 1"/>
          <p:cNvSpPr>
            <a:spLocks noGrp="1"/>
          </p:cNvSpPr>
          <p:nvPr>
            <p:ph type="title"/>
          </p:nvPr>
        </p:nvSpPr>
        <p:spPr>
          <a:xfrm>
            <a:off x="622738" y="402020"/>
            <a:ext cx="8353096" cy="762000"/>
          </a:xfrm>
        </p:spPr>
        <p:txBody>
          <a:bodyPr/>
          <a:lstStyle/>
          <a:p>
            <a:pPr eaLnBrk="1" hangingPunct="1"/>
            <a:r>
              <a:rPr lang="pt-BR" dirty="0" err="1" smtClean="0">
                <a:latin typeface="Calibri" charset="0"/>
              </a:rPr>
              <a:t>Markets</a:t>
            </a:r>
            <a:r>
              <a:rPr lang="pt-BR" dirty="0" smtClean="0">
                <a:latin typeface="Calibri" charset="0"/>
              </a:rPr>
              <a:t> </a:t>
            </a:r>
            <a:r>
              <a:rPr lang="pt-BR" dirty="0" err="1" smtClean="0">
                <a:latin typeface="Calibri" charset="0"/>
              </a:rPr>
              <a:t>chain</a:t>
            </a:r>
            <a:r>
              <a:rPr lang="pt-BR" dirty="0" smtClean="0">
                <a:latin typeface="Calibri" charset="0"/>
              </a:rPr>
              <a:t> </a:t>
            </a:r>
            <a:r>
              <a:rPr lang="pt-BR" dirty="0" err="1" smtClean="0">
                <a:latin typeface="Calibri" charset="0"/>
              </a:rPr>
              <a:t>arrangements</a:t>
            </a:r>
            <a:r>
              <a:rPr lang="pt-BR" dirty="0" smtClean="0">
                <a:latin typeface="Calibri" charset="0"/>
              </a:rPr>
              <a:t>: are </a:t>
            </a:r>
            <a:r>
              <a:rPr lang="pt-BR" dirty="0" err="1" smtClean="0">
                <a:latin typeface="Calibri" charset="0"/>
              </a:rPr>
              <a:t>they</a:t>
            </a:r>
            <a:r>
              <a:rPr lang="pt-BR" dirty="0" smtClean="0">
                <a:latin typeface="Calibri" charset="0"/>
              </a:rPr>
              <a:t> </a:t>
            </a:r>
            <a:r>
              <a:rPr lang="pt-BR" dirty="0" err="1" smtClean="0">
                <a:latin typeface="Calibri" charset="0"/>
              </a:rPr>
              <a:t>working</a:t>
            </a:r>
            <a:r>
              <a:rPr lang="pt-BR" dirty="0" smtClean="0">
                <a:latin typeface="Calibri" charset="0"/>
              </a:rPr>
              <a:t>?</a:t>
            </a:r>
            <a:endParaRPr lang="pt-BR" dirty="0">
              <a:latin typeface="Calibri" charset="0"/>
            </a:endParaRPr>
          </a:p>
        </p:txBody>
      </p:sp>
      <p:pic>
        <p:nvPicPr>
          <p:cNvPr id="8294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031" y="1224948"/>
            <a:ext cx="8286750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756745" y="3857296"/>
            <a:ext cx="1524000" cy="966952"/>
          </a:xfrm>
          <a:prstGeom prst="rect">
            <a:avLst/>
          </a:prstGeom>
          <a:solidFill>
            <a:srgbClr val="E8E8F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Forest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806262" y="3857296"/>
            <a:ext cx="1671145" cy="966952"/>
          </a:xfrm>
          <a:prstGeom prst="rect">
            <a:avLst/>
          </a:prstGeom>
          <a:solidFill>
            <a:srgbClr val="E8E8F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Defor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013435" y="3836276"/>
            <a:ext cx="1534510" cy="966952"/>
          </a:xfrm>
          <a:prstGeom prst="rect">
            <a:avLst/>
          </a:prstGeom>
          <a:solidFill>
            <a:srgbClr val="E8E8F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Soy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280745" y="4340772"/>
            <a:ext cx="525517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4493173" y="4303986"/>
            <a:ext cx="525517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35" name="Rectangle 34"/>
          <p:cNvSpPr/>
          <p:nvPr/>
        </p:nvSpPr>
        <p:spPr bwMode="auto">
          <a:xfrm>
            <a:off x="730470" y="5439103"/>
            <a:ext cx="1524000" cy="966952"/>
          </a:xfrm>
          <a:prstGeom prst="rect">
            <a:avLst/>
          </a:prstGeom>
          <a:solidFill>
            <a:srgbClr val="E8E8F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Forest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2779987" y="5439103"/>
            <a:ext cx="1671145" cy="966952"/>
          </a:xfrm>
          <a:prstGeom prst="rect">
            <a:avLst/>
          </a:prstGeom>
          <a:solidFill>
            <a:srgbClr val="E8E8F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Defor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987160" y="5418083"/>
            <a:ext cx="1534510" cy="966952"/>
          </a:xfrm>
          <a:prstGeom prst="rect">
            <a:avLst/>
          </a:prstGeom>
          <a:solidFill>
            <a:srgbClr val="E8E8F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Pasture</a:t>
            </a:r>
          </a:p>
        </p:txBody>
      </p:sp>
      <p:cxnSp>
        <p:nvCxnSpPr>
          <p:cNvPr id="38" name="Straight Arrow Connector 37"/>
          <p:cNvCxnSpPr/>
          <p:nvPr/>
        </p:nvCxnSpPr>
        <p:spPr bwMode="auto">
          <a:xfrm>
            <a:off x="2254470" y="5922579"/>
            <a:ext cx="525517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4466898" y="5885793"/>
            <a:ext cx="525517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40" name="Rectangle 39"/>
          <p:cNvSpPr/>
          <p:nvPr/>
        </p:nvSpPr>
        <p:spPr bwMode="auto">
          <a:xfrm>
            <a:off x="7041932" y="5391808"/>
            <a:ext cx="1534510" cy="966952"/>
          </a:xfrm>
          <a:prstGeom prst="rect">
            <a:avLst/>
          </a:prstGeom>
          <a:solidFill>
            <a:srgbClr val="E8E8F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Soy</a:t>
            </a:r>
          </a:p>
        </p:txBody>
      </p:sp>
      <p:cxnSp>
        <p:nvCxnSpPr>
          <p:cNvPr id="41" name="Straight Arrow Connector 40"/>
          <p:cNvCxnSpPr/>
          <p:nvPr/>
        </p:nvCxnSpPr>
        <p:spPr bwMode="auto">
          <a:xfrm>
            <a:off x="6542691" y="5870028"/>
            <a:ext cx="525517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42" name="Rectangle 41"/>
          <p:cNvSpPr/>
          <p:nvPr/>
        </p:nvSpPr>
        <p:spPr bwMode="auto">
          <a:xfrm>
            <a:off x="7220607" y="3962401"/>
            <a:ext cx="977461" cy="746233"/>
          </a:xfrm>
          <a:prstGeom prst="rect">
            <a:avLst/>
          </a:prstGeom>
          <a:solidFill>
            <a:srgbClr val="C04858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692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Contribution to public debate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957" y="114300"/>
            <a:ext cx="7805854" cy="21260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7410" y="1941830"/>
            <a:ext cx="3886200" cy="38159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23900"/>
            <a:ext cx="9144000" cy="46800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206491" y="6488668"/>
            <a:ext cx="2937510" cy="369332"/>
          </a:xfrm>
          <a:prstGeom prst="rect">
            <a:avLst/>
          </a:prstGeom>
          <a:solidFill>
            <a:srgbClr val="E1E6F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800" smtClean="0">
                <a:solidFill>
                  <a:srgbClr val="000000"/>
                </a:solidFill>
                <a:latin typeface="Calibri"/>
                <a:cs typeface="Calibri"/>
              </a:rPr>
              <a:t>Gibbs </a:t>
            </a:r>
            <a:r>
              <a:rPr lang="en-GB" sz="1800" dirty="0" smtClean="0">
                <a:solidFill>
                  <a:srgbClr val="000000"/>
                </a:solidFill>
                <a:latin typeface="Calibri"/>
                <a:cs typeface="Calibri"/>
              </a:rPr>
              <a:t>et </a:t>
            </a:r>
            <a:r>
              <a:rPr lang="en-GB" sz="1800" smtClean="0">
                <a:solidFill>
                  <a:srgbClr val="000000"/>
                </a:solidFill>
                <a:latin typeface="Calibri"/>
                <a:cs typeface="Calibri"/>
              </a:rPr>
              <a:t>al (Science, 2015)</a:t>
            </a:r>
            <a:endParaRPr lang="en-GB" sz="1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660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818" y="3906982"/>
            <a:ext cx="4618182" cy="2951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4277" y="0"/>
            <a:ext cx="5289724" cy="33963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cover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758872" y="0"/>
            <a:ext cx="1385128" cy="539750"/>
          </a:xfrm>
          <a:prstGeom prst="rect">
            <a:avLst/>
          </a:prstGeom>
          <a:solidFill>
            <a:srgbClr val="C8D8FC">
              <a:alpha val="76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r" eaLnBrk="0" hangingPunct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defRPr/>
            </a:pPr>
            <a:r>
              <a:rPr lang="pt-BR" sz="2400" kern="0" dirty="0" err="1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+mn-cs"/>
              </a:rPr>
              <a:t>wetlands</a:t>
            </a:r>
            <a:endParaRPr lang="pt-BR" sz="2400" kern="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1409"/>
            <a:ext cx="4534678" cy="3376591"/>
          </a:xfrm>
          <a:prstGeom prst="rect">
            <a:avLst/>
          </a:prstGeom>
        </p:spPr>
      </p:pic>
      <p:pic>
        <p:nvPicPr>
          <p:cNvPr id="7" name="Picture 2" descr="npo00000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516016" cy="33870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0"/>
            <a:ext cx="2071978" cy="443858"/>
          </a:xfrm>
          <a:prstGeom prst="rect">
            <a:avLst/>
          </a:prstGeom>
          <a:solidFill>
            <a:srgbClr val="C8D8FC">
              <a:alpha val="76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eaLnBrk="0" hangingPunct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defRPr/>
            </a:pPr>
            <a:r>
              <a:rPr lang="pt-BR" sz="2400" kern="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t</a:t>
            </a:r>
            <a:r>
              <a:rPr lang="pt-BR" sz="2400" kern="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ropical </a:t>
            </a:r>
            <a:r>
              <a:rPr lang="pt-BR" sz="2400" kern="0" dirty="0" err="1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forest</a:t>
            </a:r>
            <a:endParaRPr lang="pt-BR" sz="2400" kern="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0" y="6414142"/>
            <a:ext cx="3192321" cy="443858"/>
          </a:xfrm>
          <a:prstGeom prst="rect">
            <a:avLst/>
          </a:prstGeom>
          <a:solidFill>
            <a:srgbClr val="C8D8FC">
              <a:alpha val="76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eaLnBrk="0" hangingPunct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defRPr/>
            </a:pPr>
            <a:r>
              <a:rPr lang="pt-BR" sz="2400" kern="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Non-natural </a:t>
            </a:r>
            <a:r>
              <a:rPr lang="pt-BR" sz="2400" kern="0" dirty="0" err="1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vegetation</a:t>
            </a:r>
            <a:endParaRPr lang="pt-BR" sz="2400" kern="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7445087" y="6318250"/>
            <a:ext cx="1698913" cy="539750"/>
          </a:xfrm>
          <a:prstGeom prst="rect">
            <a:avLst/>
          </a:prstGeom>
          <a:solidFill>
            <a:srgbClr val="C8D8FC">
              <a:alpha val="76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r" eaLnBrk="0" hangingPunct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defRPr/>
            </a:pPr>
            <a:r>
              <a:rPr lang="pt-BR" sz="2400" kern="0" dirty="0" err="1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shrublands</a:t>
            </a:r>
            <a:endParaRPr lang="pt-BR" sz="2400" kern="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0" y="3195953"/>
            <a:ext cx="9140203" cy="816210"/>
          </a:xfrm>
          <a:prstGeom prst="rect">
            <a:avLst/>
          </a:prstGeom>
          <a:solidFill>
            <a:srgbClr val="C8D8FC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r>
              <a:rPr lang="en-US" sz="2800" b="0" smtClean="0"/>
              <a:t>Land cover: “the</a:t>
            </a:r>
            <a:r>
              <a:rPr lang="en-US" sz="2800" b="0" dirty="0" smtClean="0"/>
              <a:t> </a:t>
            </a:r>
            <a:r>
              <a:rPr lang="en-US" sz="2800" b="0" dirty="0"/>
              <a:t>observed </a:t>
            </a:r>
            <a:r>
              <a:rPr lang="en-US" sz="2800" b="0" dirty="0" smtClean="0"/>
              <a:t>biophysical </a:t>
            </a:r>
            <a:r>
              <a:rPr lang="en-US" sz="2800" b="0" dirty="0"/>
              <a:t>cover on the Earth’s </a:t>
            </a:r>
            <a:r>
              <a:rPr lang="en-US" sz="2800" b="0" dirty="0" smtClean="0"/>
              <a:t>surface" 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122605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Deduction using </a:t>
            </a:r>
            <a:r>
              <a:rPr lang="en-US" dirty="0" err="1"/>
              <a:t>s</a:t>
            </a:r>
            <a:r>
              <a:rPr lang="en-US" dirty="0" err="1" smtClean="0"/>
              <a:t>pacetime</a:t>
            </a:r>
            <a:r>
              <a:rPr lang="en-US" dirty="0" smtClean="0"/>
              <a:t> temporal logic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72894" y="1708798"/>
                <a:ext cx="8548443" cy="1582484"/>
              </a:xfrm>
              <a:prstGeom prst="rect">
                <a:avLst/>
              </a:prstGeom>
              <a:solidFill>
                <a:srgbClr val="E1E6F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400" dirty="0" smtClean="0">
                    <a:solidFill>
                      <a:schemeClr val="bg2">
                        <a:lumMod val="75000"/>
                      </a:schemeClr>
                    </a:solidFill>
                    <a:latin typeface="Calibri"/>
                    <a:cs typeface="Calibri"/>
                  </a:rPr>
                  <a:t>Which forest areas have been replaced by soybeans?</a:t>
                </a:r>
              </a:p>
              <a:p>
                <a:endParaRPr lang="en-US" sz="2400" dirty="0" smtClean="0">
                  <a:solidFill>
                    <a:schemeClr val="bg2">
                      <a:lumMod val="75000"/>
                    </a:schemeClr>
                  </a:solidFill>
                  <a:latin typeface="Calibri"/>
                  <a:cs typeface="Calibri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∀</m:t>
                      </m:r>
                      <m:r>
                        <a:rPr lang="en-US" sz="22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𝑠</m:t>
                      </m:r>
                      <m:r>
                        <a:rPr lang="en-US" sz="22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∈</m:t>
                      </m:r>
                      <m:r>
                        <a:rPr lang="en-US" sz="22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𝑆</m:t>
                      </m:r>
                      <m:r>
                        <a:rPr lang="en-US" sz="22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, </m:t>
                      </m:r>
                      <m:r>
                        <a:rPr lang="en-US" sz="22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𝑜𝑐𝑐𝑢𝑟</m:t>
                      </m:r>
                      <m:r>
                        <a:rPr lang="en-US" sz="22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2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”</m:t>
                          </m:r>
                          <m:r>
                            <a:rPr lang="en-US" sz="22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𝑑𝑒𝑓𝑜𝑟</m:t>
                          </m:r>
                          <m:r>
                            <a:rPr lang="en-US" sz="22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”, 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2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∩ 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𝑚𝑒𝑒𝑡𝑠</m:t>
                          </m:r>
                          <m:r>
                            <a:rPr lang="en-US" sz="22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2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∩</m:t>
                      </m:r>
                      <m:r>
                        <a:rPr lang="en-US" sz="22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𝑜𝑐𝑐𝑢𝑟</m:t>
                      </m:r>
                      <m:d>
                        <m:dPr>
                          <m:ctrlPr>
                            <a:rPr lang="en-US" sz="22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2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”</m:t>
                          </m:r>
                          <m:r>
                            <a:rPr lang="en-US" sz="22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𝑠𝑜𝑦</m:t>
                          </m:r>
                          <m:r>
                            <a:rPr lang="en-US" sz="22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”, </m:t>
                          </m:r>
                          <m:sSub>
                            <m:sSubPr>
                              <m:ctrlPr>
                                <a:rPr lang="en-US" sz="22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200" dirty="0" smtClean="0">
                  <a:solidFill>
                    <a:schemeClr val="bg2">
                      <a:lumMod val="75000"/>
                    </a:schemeClr>
                  </a:solidFill>
                  <a:latin typeface="Calibri"/>
                  <a:cs typeface="Calibri"/>
                </a:endParaRPr>
              </a:p>
              <a:p>
                <a:endParaRPr lang="en-US" sz="2400" dirty="0">
                  <a:solidFill>
                    <a:schemeClr val="bg2">
                      <a:lumMod val="75000"/>
                    </a:schemeClr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894" y="1708798"/>
                <a:ext cx="8548443" cy="1582484"/>
              </a:xfrm>
              <a:prstGeom prst="rect">
                <a:avLst/>
              </a:prstGeom>
              <a:blipFill rotWithShape="0">
                <a:blip r:embed="rId2"/>
                <a:stretch>
                  <a:fillRect l="-1141" t="-307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03270" y="3807405"/>
                <a:ext cx="8548443" cy="2333972"/>
              </a:xfrm>
              <a:prstGeom prst="rect">
                <a:avLst/>
              </a:prstGeom>
              <a:solidFill>
                <a:srgbClr val="E1E6F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400" dirty="0" smtClean="0">
                    <a:solidFill>
                      <a:schemeClr val="bg2">
                        <a:lumMod val="75000"/>
                      </a:schemeClr>
                    </a:solidFill>
                    <a:latin typeface="Calibri"/>
                    <a:cs typeface="Calibri"/>
                  </a:rPr>
                  <a:t>Which forest areas have been replaced by pasture and then turned into soybeans?</a:t>
                </a:r>
              </a:p>
              <a:p>
                <a:endParaRPr lang="en-US" sz="2400" dirty="0" smtClean="0">
                  <a:solidFill>
                    <a:schemeClr val="bg2">
                      <a:lumMod val="75000"/>
                    </a:schemeClr>
                  </a:solidFill>
                  <a:latin typeface="Calibri"/>
                  <a:cs typeface="Calibri"/>
                </a:endParaRPr>
              </a:p>
              <a:p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∀</m:t>
                    </m:r>
                    <m:r>
                      <a:rPr lang="en-US" sz="2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𝑠</m:t>
                    </m:r>
                    <m:r>
                      <a:rPr lang="en-US" sz="2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r>
                      <a:rPr lang="en-US" sz="2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𝑆</m:t>
                    </m:r>
                    <m:r>
                      <a:rPr lang="en-US" sz="2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  <m:r>
                      <a:rPr lang="en-US" sz="2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𝑜𝑐𝑐𝑢𝑟</m:t>
                    </m:r>
                    <m:r>
                      <a:rPr lang="en-US" sz="2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d>
                      <m:dPr>
                        <m:ctrlP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  <m: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”</m:t>
                        </m:r>
                        <m: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𝑑𝑒𝑓𝑜𝑟</m:t>
                        </m:r>
                        <m: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”, 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∩ </m:t>
                    </m:r>
                    <m:d>
                      <m:dPr>
                        <m:ctrlP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𝑚𝑒𝑒𝑡𝑠</m:t>
                        </m:r>
                        <m: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en-US" sz="22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i="1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200" i="1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2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200" i="1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sz="2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∩</m:t>
                    </m:r>
                    <m:r>
                      <a:rPr lang="en-US" sz="2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𝑜𝑐𝑐𝑢𝑟</m:t>
                    </m:r>
                    <m:d>
                      <m:dPr>
                        <m:ctrlPr>
                          <a:rPr lang="en-US" sz="22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  <m:r>
                          <a:rPr lang="en-US" sz="22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”</m:t>
                        </m:r>
                        <m: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𝑝𝑎𝑠𝑡𝑢𝑟𝑒</m:t>
                        </m:r>
                        <m:r>
                          <a:rPr lang="en-US" sz="22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”, </m:t>
                        </m:r>
                        <m:sSub>
                          <m:sSubPr>
                            <m:ctrlPr>
                              <a:rPr lang="en-US" sz="22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dirty="0" smtClean="0">
                    <a:solidFill>
                      <a:schemeClr val="bg2">
                        <a:lumMod val="75000"/>
                      </a:schemeClr>
                    </a:solidFill>
                    <a:latin typeface="Calibri"/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∩ </m:t>
                    </m:r>
                    <m:d>
                      <m:dPr>
                        <m:ctrlPr>
                          <a:rPr lang="en-US" sz="22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𝑝𝑟𝑒𝑐𝑒𝑒𝑑𝑠</m:t>
                        </m:r>
                        <m:d>
                          <m:dPr>
                            <m:ctrlPr>
                              <a:rPr lang="en-US" sz="22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i="1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200" i="1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2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200" i="1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chemeClr val="bg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sz="22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∩</m:t>
                    </m:r>
                    <m:r>
                      <a:rPr lang="en-US" sz="22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𝑜𝑐𝑐𝑢𝑟</m:t>
                    </m:r>
                    <m:d>
                      <m:dPr>
                        <m:ctrlPr>
                          <a:rPr lang="en-US" sz="22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  <m:r>
                          <a:rPr lang="en-US" sz="22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”</m:t>
                        </m:r>
                        <m:r>
                          <a:rPr lang="en-US" sz="2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𝑠𝑜𝑦</m:t>
                        </m:r>
                        <m:r>
                          <a:rPr lang="en-US" sz="22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”, </m:t>
                        </m:r>
                        <m:sSub>
                          <m:sSubPr>
                            <m:ctrlPr>
                              <a:rPr lang="en-US" sz="22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 smtClean="0">
                  <a:solidFill>
                    <a:schemeClr val="bg2">
                      <a:lumMod val="75000"/>
                    </a:schemeClr>
                  </a:solidFill>
                  <a:latin typeface="Calibri"/>
                  <a:cs typeface="Calibri"/>
                </a:endParaRPr>
              </a:p>
              <a:p>
                <a:endParaRPr lang="en-US" sz="2400" dirty="0">
                  <a:solidFill>
                    <a:schemeClr val="bg2">
                      <a:lumMod val="75000"/>
                    </a:schemeClr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270" y="3807405"/>
                <a:ext cx="8548443" cy="2333972"/>
              </a:xfrm>
              <a:prstGeom prst="rect">
                <a:avLst/>
              </a:prstGeom>
              <a:blipFill rotWithShape="0">
                <a:blip r:embed="rId3"/>
                <a:stretch>
                  <a:fillRect l="-1141" t="-2094" r="-713" b="-6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73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events to understand land transitions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422" y="1540266"/>
            <a:ext cx="8432697" cy="531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3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3" descr="Landsat_Gallery_378_1_fu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Text Box 13"/>
          <p:cNvSpPr txBox="1">
            <a:spLocks noChangeArrowheads="1"/>
          </p:cNvSpPr>
          <p:nvPr/>
        </p:nvSpPr>
        <p:spPr bwMode="auto">
          <a:xfrm>
            <a:off x="7524750" y="0"/>
            <a:ext cx="1619250" cy="347663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2" tIns="45663" rIns="91322" bIns="45663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>
                <a:solidFill>
                  <a:srgbClr val="000000"/>
                </a:solidFill>
                <a:latin typeface="Arial" charset="0"/>
              </a:rPr>
              <a:t>source: USGS</a:t>
            </a:r>
          </a:p>
        </p:txBody>
      </p:sp>
      <p:sp>
        <p:nvSpPr>
          <p:cNvPr id="132099" name="CaixaDeTexto 13"/>
          <p:cNvSpPr txBox="1">
            <a:spLocks noChangeArrowheads="1"/>
          </p:cNvSpPr>
          <p:nvPr/>
        </p:nvSpPr>
        <p:spPr bwMode="auto">
          <a:xfrm>
            <a:off x="566738" y="3716338"/>
            <a:ext cx="8397875" cy="2986087"/>
          </a:xfrm>
          <a:prstGeom prst="rect">
            <a:avLst/>
          </a:prstGeom>
          <a:solidFill>
            <a:srgbClr val="EBEBF5">
              <a:alpha val="8313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2" tIns="45663" rIns="91322" bIns="45663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altLang="en-US" sz="3200" b="1" dirty="0" smtClean="0">
                <a:solidFill>
                  <a:srgbClr val="00005E"/>
                </a:solidFill>
                <a:latin typeface="Calibri" charset="0"/>
              </a:rPr>
              <a:t>Are events categories?</a:t>
            </a:r>
            <a:endParaRPr lang="en-US" altLang="en-US" sz="3200" b="1" dirty="0">
              <a:solidFill>
                <a:srgbClr val="00005E"/>
              </a:solidFill>
              <a:latin typeface="Calibri" charset="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altLang="en-US" sz="3200" dirty="0">
                <a:solidFill>
                  <a:srgbClr val="00005E"/>
                </a:solidFill>
                <a:latin typeface="Calibri" charset="0"/>
              </a:rPr>
              <a:t>identity : id · a = a 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altLang="en-US" sz="3200" dirty="0">
                <a:solidFill>
                  <a:srgbClr val="00005E"/>
                </a:solidFill>
                <a:latin typeface="Calibri" charset="0"/>
              </a:rPr>
              <a:t> </a:t>
            </a:r>
            <a:r>
              <a:rPr lang="en-US" altLang="en-US" sz="3200" dirty="0" smtClean="0">
                <a:solidFill>
                  <a:srgbClr val="00005E"/>
                </a:solidFill>
                <a:latin typeface="Calibri" charset="0"/>
              </a:rPr>
              <a:t>composition (?) </a:t>
            </a:r>
            <a:r>
              <a:rPr lang="en-US" altLang="en-US" sz="3200" dirty="0">
                <a:solidFill>
                  <a:srgbClr val="00005E"/>
                </a:solidFill>
                <a:latin typeface="Calibri" charset="0"/>
              </a:rPr>
              <a:t>: ∀a, ∀b, ∃c, c = </a:t>
            </a:r>
            <a:r>
              <a:rPr lang="en-US" altLang="en-US" sz="3200" dirty="0" err="1">
                <a:solidFill>
                  <a:srgbClr val="00005E"/>
                </a:solidFill>
                <a:latin typeface="Calibri" charset="0"/>
              </a:rPr>
              <a:t>a.b</a:t>
            </a:r>
            <a:r>
              <a:rPr lang="en-US" altLang="en-US" sz="3200" dirty="0">
                <a:solidFill>
                  <a:srgbClr val="00005E"/>
                </a:solidFill>
                <a:latin typeface="Calibri" charset="0"/>
              </a:rPr>
              <a:t> 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altLang="en-US" sz="3200" dirty="0" smtClean="0">
                <a:solidFill>
                  <a:srgbClr val="00005E"/>
                </a:solidFill>
                <a:latin typeface="Calibri" charset="0"/>
              </a:rPr>
              <a:t>associativity(?) : </a:t>
            </a:r>
            <a:r>
              <a:rPr lang="en-US" altLang="en-US" sz="3200" dirty="0">
                <a:solidFill>
                  <a:srgbClr val="00005E"/>
                </a:solidFill>
                <a:latin typeface="Calibri" charset="0"/>
              </a:rPr>
              <a:t>a · (b · c) = (a · b) · c</a:t>
            </a:r>
          </a:p>
        </p:txBody>
      </p:sp>
    </p:spTree>
    <p:extLst>
      <p:ext uri="{BB962C8B-B14F-4D97-AF65-F5344CB8AC3E}">
        <p14:creationId xmlns:p14="http://schemas.microsoft.com/office/powerpoint/2010/main" val="148325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883" y="1183746"/>
            <a:ext cx="8404225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Shape 7"/>
          <p:cNvSpPr txBox="1">
            <a:spLocks noChangeArrowheads="1"/>
          </p:cNvSpPr>
          <p:nvPr/>
        </p:nvSpPr>
        <p:spPr bwMode="auto">
          <a:xfrm>
            <a:off x="3041650" y="2571750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1</a:t>
            </a:r>
          </a:p>
        </p:txBody>
      </p:sp>
      <p:sp>
        <p:nvSpPr>
          <p:cNvPr id="22533" name="TextShape 8"/>
          <p:cNvSpPr txBox="1">
            <a:spLocks noChangeArrowheads="1"/>
          </p:cNvSpPr>
          <p:nvPr/>
        </p:nvSpPr>
        <p:spPr bwMode="auto">
          <a:xfrm>
            <a:off x="2986088" y="3833813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2</a:t>
            </a:r>
          </a:p>
        </p:txBody>
      </p:sp>
      <p:sp>
        <p:nvSpPr>
          <p:cNvPr id="22534" name="TextShape 9"/>
          <p:cNvSpPr txBox="1">
            <a:spLocks noChangeArrowheads="1"/>
          </p:cNvSpPr>
          <p:nvPr/>
        </p:nvSpPr>
        <p:spPr bwMode="auto">
          <a:xfrm>
            <a:off x="2959100" y="5059363"/>
            <a:ext cx="774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Área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3</a:t>
            </a:r>
          </a:p>
        </p:txBody>
      </p:sp>
      <p:sp>
        <p:nvSpPr>
          <p:cNvPr id="2253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trajectories as event composition</a:t>
            </a:r>
            <a:endParaRPr lang="en-US" dirty="0"/>
          </a:p>
        </p:txBody>
      </p:sp>
      <p:sp>
        <p:nvSpPr>
          <p:cNvPr id="22537" name="TextShape 3"/>
          <p:cNvSpPr txBox="1">
            <a:spLocks noChangeArrowheads="1"/>
          </p:cNvSpPr>
          <p:nvPr/>
        </p:nvSpPr>
        <p:spPr bwMode="auto">
          <a:xfrm>
            <a:off x="6238875" y="2613555"/>
            <a:ext cx="12128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38" name="TextShape 5"/>
          <p:cNvSpPr txBox="1">
            <a:spLocks noChangeArrowheads="1"/>
          </p:cNvSpPr>
          <p:nvPr/>
        </p:nvSpPr>
        <p:spPr bwMode="auto">
          <a:xfrm>
            <a:off x="6266988" y="928415"/>
            <a:ext cx="1374775" cy="54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Pasture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39" name="TextShape 3"/>
          <p:cNvSpPr txBox="1">
            <a:spLocks noChangeArrowheads="1"/>
          </p:cNvSpPr>
          <p:nvPr/>
        </p:nvSpPr>
        <p:spPr bwMode="auto">
          <a:xfrm>
            <a:off x="4953000" y="920152"/>
            <a:ext cx="1222375" cy="57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40" name="TextShape 3"/>
          <p:cNvSpPr txBox="1">
            <a:spLocks noChangeArrowheads="1"/>
          </p:cNvSpPr>
          <p:nvPr/>
        </p:nvSpPr>
        <p:spPr bwMode="auto">
          <a:xfrm>
            <a:off x="5002213" y="3965575"/>
            <a:ext cx="12128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008000"/>
                </a:solidFill>
                <a:latin typeface="Calibri"/>
                <a:cs typeface="Calibri"/>
              </a:rPr>
              <a:t>Forest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541" name="TextShape 4"/>
          <p:cNvSpPr txBox="1">
            <a:spLocks noChangeArrowheads="1"/>
          </p:cNvSpPr>
          <p:nvPr/>
        </p:nvSpPr>
        <p:spPr bwMode="auto">
          <a:xfrm>
            <a:off x="7276042" y="3962931"/>
            <a:ext cx="115411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Agriculture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" name="TextShape 4"/>
          <p:cNvSpPr txBox="1">
            <a:spLocks noChangeArrowheads="1"/>
          </p:cNvSpPr>
          <p:nvPr/>
        </p:nvSpPr>
        <p:spPr bwMode="auto">
          <a:xfrm>
            <a:off x="7542383" y="957836"/>
            <a:ext cx="1154113" cy="48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0" rIns="81639" bIns="40820"/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r>
              <a:rPr lang="en-US" sz="2400" dirty="0" err="1" smtClean="0">
                <a:solidFill>
                  <a:srgbClr val="FF0000"/>
                </a:solidFill>
                <a:latin typeface="Calibri"/>
                <a:cs typeface="Calibri"/>
              </a:rPr>
              <a:t>Agric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" name="CaixaDeTexto 3"/>
          <p:cNvSpPr txBox="1">
            <a:spLocks noChangeArrowheads="1"/>
          </p:cNvSpPr>
          <p:nvPr/>
        </p:nvSpPr>
        <p:spPr bwMode="auto">
          <a:xfrm>
            <a:off x="659508" y="5109141"/>
            <a:ext cx="8211223" cy="6199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 tIns="93600" bIns="93600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en-US" altLang="ja-JP" dirty="0" smtClean="0">
                <a:solidFill>
                  <a:srgbClr val="000066"/>
                </a:solidFill>
                <a:latin typeface="Calibri"/>
                <a:cs typeface="Calibri"/>
              </a:rPr>
              <a:t>Trajectory from forest to agriculture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30619" y="5755321"/>
                <a:ext cx="8282153" cy="86998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3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𝑜𝑐𝑐𝑢𝑟</m:t>
                      </m:r>
                      <m:r>
                        <a:rPr lang="en-US" sz="23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d>
                        <m:dPr>
                          <m:ctrlPr>
                            <a:rPr lang="en-US" sz="23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3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3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,”</m:t>
                          </m:r>
                          <m:r>
                            <a:rPr lang="en-US" sz="23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𝑓𝑜𝑟𝑒𝑠𝑡</m:t>
                          </m:r>
                          <m:r>
                            <a:rPr lang="en-US" sz="23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”,</m:t>
                          </m:r>
                          <m:sSub>
                            <m:sSubPr>
                              <m:ctrlPr>
                                <a:rPr lang="en-US" sz="230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3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3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3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∩</m:t>
                      </m:r>
                      <m:r>
                        <a:rPr lang="en-US" sz="23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𝑚𝑒𝑒𝑡𝑠</m:t>
                      </m:r>
                      <m:d>
                        <m:dPr>
                          <m:ctrlP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3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3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3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3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3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3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3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∩</m:t>
                      </m:r>
                      <m:r>
                        <a:rPr lang="en-US" sz="23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sz="23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𝑜𝑐𝑐𝑢𝑟</m:t>
                      </m:r>
                      <m:r>
                        <a:rPr lang="en-US" sz="23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d>
                        <m:dPr>
                          <m:ctrlP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”</m:t>
                          </m:r>
                          <m: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𝑑𝑒𝑓𝑜𝑟</m:t>
                          </m:r>
                          <m: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”, </m:t>
                          </m:r>
                          <m:sSub>
                            <m:sSubPr>
                              <m:ctrlPr>
                                <a:rPr lang="en-US" sz="23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3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3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300" b="0" i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sz="23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∩ </m:t>
                      </m:r>
                      <m:d>
                        <m:dPr>
                          <m:ctrlP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𝑚𝑒𝑒𝑡𝑠</m:t>
                          </m:r>
                          <m: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3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b="0" i="1" smtClean="0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300" b="0" i="1" smtClean="0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3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300" i="1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b="0" i="1" smtClean="0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300" b="0" i="1" smtClean="0">
                                      <a:solidFill>
                                        <a:schemeClr val="bg2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3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∩</m:t>
                      </m:r>
                      <m:r>
                        <a:rPr lang="en-US" sz="2300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𝑜𝑐𝑐𝑢𝑟</m:t>
                      </m:r>
                      <m:d>
                        <m:dPr>
                          <m:ctrlP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 ”</m:t>
                          </m:r>
                          <m:r>
                            <a:rPr lang="en-US" sz="2300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𝑎𝑔𝑟𝑖𝑐𝑢𝑙𝑡𝑢𝑟𝑒</m:t>
                          </m:r>
                          <m:r>
                            <a:rPr lang="en-US" sz="2300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”, </m:t>
                          </m:r>
                          <m:sSub>
                            <m:sSubPr>
                              <m:ctrlPr>
                                <a:rPr lang="en-US" sz="2300" i="1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3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300" b="0" i="1" smtClean="0">
                                  <a:solidFill>
                                    <a:schemeClr val="bg2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19" y="5755321"/>
                <a:ext cx="8282153" cy="869982"/>
              </a:xfrm>
              <a:prstGeom prst="rect">
                <a:avLst/>
              </a:prstGeom>
              <a:blipFill rotWithShape="0">
                <a:blip r:embed="rId3"/>
                <a:stretch>
                  <a:fillRect t="-51748" b="-60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315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Calibri" charset="0"/>
              </a:rPr>
              <a:t>A view </a:t>
            </a:r>
            <a:r>
              <a:rPr lang="en-US" sz="3600" dirty="0">
                <a:latin typeface="Calibri" charset="0"/>
              </a:rPr>
              <a:t>on </a:t>
            </a:r>
            <a:r>
              <a:rPr lang="en-US" sz="3600" dirty="0" smtClean="0">
                <a:latin typeface="Calibri" charset="0"/>
              </a:rPr>
              <a:t>land use and land cover</a:t>
            </a:r>
            <a:endParaRPr lang="en-US" sz="3600" dirty="0">
              <a:latin typeface="Calibri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178565"/>
              </p:ext>
            </p:extLst>
          </p:nvPr>
        </p:nvGraphicFramePr>
        <p:xfrm>
          <a:off x="1835150" y="2276475"/>
          <a:ext cx="5689600" cy="11583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844800"/>
                <a:gridCol w="2844800"/>
              </a:tblGrid>
              <a:tr h="28813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libri"/>
                        </a:rPr>
                        <a:t>Continuants</a:t>
                      </a:r>
                      <a:endParaRPr lang="en-US" sz="3200" dirty="0">
                        <a:latin typeface="Calibri"/>
                        <a:cs typeface="Calibri"/>
                      </a:endParaRPr>
                    </a:p>
                  </a:txBody>
                  <a:tcPr marL="91456" marR="91456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libri"/>
                        </a:rPr>
                        <a:t>Occurrents</a:t>
                      </a:r>
                      <a:endParaRPr lang="en-US" sz="3200" dirty="0">
                        <a:latin typeface="Calibri"/>
                        <a:cs typeface="Calibri"/>
                      </a:endParaRPr>
                    </a:p>
                  </a:txBody>
                  <a:tcPr marL="91456" marR="91456" marT="45745" marB="45745"/>
                </a:tc>
              </a:tr>
              <a:tr h="28813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libri"/>
                          <a:cs typeface="Calibri"/>
                        </a:rPr>
                        <a:t>Region</a:t>
                      </a:r>
                      <a:endParaRPr lang="en-US" sz="3200" dirty="0">
                        <a:latin typeface="Calibri"/>
                        <a:cs typeface="Calibri"/>
                      </a:endParaRPr>
                    </a:p>
                  </a:txBody>
                  <a:tcPr marL="91456" marR="91456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libri"/>
                          <a:cs typeface="Calibri"/>
                        </a:rPr>
                        <a:t>Cattle</a:t>
                      </a:r>
                      <a:r>
                        <a:rPr lang="en-US" sz="3200" baseline="0" dirty="0" smtClean="0">
                          <a:latin typeface="Calibri"/>
                          <a:cs typeface="Calibri"/>
                        </a:rPr>
                        <a:t> raising</a:t>
                      </a:r>
                      <a:endParaRPr lang="en-US" sz="3200" dirty="0">
                        <a:latin typeface="Calibri"/>
                        <a:cs typeface="Calibri"/>
                      </a:endParaRPr>
                    </a:p>
                  </a:txBody>
                  <a:tcPr marL="91456" marR="91456" marT="45745" marB="45745"/>
                </a:tc>
              </a:tr>
            </a:tbl>
          </a:graphicData>
        </a:graphic>
      </p:graphicFrame>
      <p:cxnSp>
        <p:nvCxnSpPr>
          <p:cNvPr id="51213" name="Straight Connector 4"/>
          <p:cNvCxnSpPr>
            <a:cxnSpLocks noChangeShapeType="1"/>
          </p:cNvCxnSpPr>
          <p:nvPr/>
        </p:nvCxnSpPr>
        <p:spPr bwMode="auto">
          <a:xfrm>
            <a:off x="4716463" y="1341438"/>
            <a:ext cx="0" cy="302418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1214" name="Straight Connector 6"/>
          <p:cNvCxnSpPr>
            <a:cxnSpLocks noChangeShapeType="1"/>
          </p:cNvCxnSpPr>
          <p:nvPr/>
        </p:nvCxnSpPr>
        <p:spPr bwMode="auto">
          <a:xfrm>
            <a:off x="468313" y="2852738"/>
            <a:ext cx="84963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1215" name="TextBox 7"/>
          <p:cNvSpPr txBox="1">
            <a:spLocks noChangeArrowheads="1"/>
          </p:cNvSpPr>
          <p:nvPr/>
        </p:nvSpPr>
        <p:spPr bwMode="auto">
          <a:xfrm>
            <a:off x="3419475" y="1196975"/>
            <a:ext cx="1179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b="1">
                <a:solidFill>
                  <a:srgbClr val="800000"/>
                </a:solidFill>
                <a:latin typeface="Calibri" charset="0"/>
                <a:cs typeface="Calibri" charset="0"/>
              </a:rPr>
              <a:t>Space</a:t>
            </a:r>
          </a:p>
        </p:txBody>
      </p:sp>
      <p:sp>
        <p:nvSpPr>
          <p:cNvPr id="51216" name="TextBox 8"/>
          <p:cNvSpPr txBox="1">
            <a:spLocks noChangeArrowheads="1"/>
          </p:cNvSpPr>
          <p:nvPr/>
        </p:nvSpPr>
        <p:spPr bwMode="auto">
          <a:xfrm>
            <a:off x="4859338" y="1196975"/>
            <a:ext cx="1030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b="1">
                <a:solidFill>
                  <a:srgbClr val="800000"/>
                </a:solidFill>
                <a:latin typeface="Calibri" charset="0"/>
                <a:cs typeface="Calibri" charset="0"/>
              </a:rPr>
              <a:t>Time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31913" y="4005263"/>
            <a:ext cx="2636837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water or lake?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620" y="3927474"/>
            <a:ext cx="3907368" cy="2930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9337" y="4005262"/>
            <a:ext cx="4144025" cy="285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3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056138" y="429375"/>
            <a:ext cx="7432709" cy="5960907"/>
            <a:chOff x="1054505" y="-270966"/>
            <a:chExt cx="7034991" cy="5960907"/>
          </a:xfrm>
        </p:grpSpPr>
        <p:sp>
          <p:nvSpPr>
            <p:cNvPr id="21" name="Rectangle 20"/>
            <p:cNvSpPr/>
            <p:nvPr/>
          </p:nvSpPr>
          <p:spPr>
            <a:xfrm>
              <a:off x="1054505" y="2607393"/>
              <a:ext cx="1887257" cy="700341"/>
            </a:xfrm>
            <a:prstGeom prst="rect">
              <a:avLst/>
            </a:prstGeom>
            <a:solidFill>
              <a:srgbClr val="FFB8A7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Calibri"/>
                </a:rPr>
                <a:t>Sugarcane</a:t>
              </a:r>
              <a:endParaRPr lang="en-US" sz="24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1054505" y="4764421"/>
              <a:ext cx="1887257" cy="9255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/>
                </a:rPr>
                <a:t>Biofuels and sugar</a:t>
              </a:r>
              <a:endPara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998133" y="3307734"/>
              <a:ext cx="0" cy="14566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294280" y="4043375"/>
              <a:ext cx="1332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800000"/>
                  </a:solidFill>
                  <a:latin typeface="Calibri"/>
                </a:rPr>
                <a:t>Functioning</a:t>
              </a:r>
              <a:endParaRPr lang="en-US" sz="2000" dirty="0">
                <a:solidFill>
                  <a:srgbClr val="800000"/>
                </a:solidFill>
                <a:latin typeface="Calibri"/>
              </a:endParaRPr>
            </a:p>
          </p:txBody>
        </p:sp>
        <p:cxnSp>
          <p:nvCxnSpPr>
            <p:cNvPr id="39" name="Elbow Connector 38"/>
            <p:cNvCxnSpPr>
              <a:stCxn id="21" idx="0"/>
              <a:endCxn id="5" idx="1"/>
            </p:cNvCxnSpPr>
            <p:nvPr/>
          </p:nvCxnSpPr>
          <p:spPr>
            <a:xfrm rot="5400000" flipH="1" flipV="1">
              <a:off x="2267855" y="1248510"/>
              <a:ext cx="1089162" cy="1628605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3626739" y="1168060"/>
              <a:ext cx="1887257" cy="700341"/>
            </a:xfrm>
            <a:prstGeom prst="rect">
              <a:avLst/>
            </a:prstGeom>
            <a:solidFill>
              <a:srgbClr val="FFB8A7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Calibri"/>
                </a:rPr>
                <a:t>Land Use</a:t>
              </a:r>
              <a:endParaRPr lang="en-US" sz="24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626739" y="2607393"/>
              <a:ext cx="1887257" cy="700341"/>
            </a:xfrm>
            <a:prstGeom prst="rect">
              <a:avLst/>
            </a:prstGeom>
            <a:solidFill>
              <a:srgbClr val="FFB8A7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Calibri"/>
                </a:rPr>
                <a:t>Grain production</a:t>
              </a:r>
              <a:endParaRPr lang="en-US" sz="24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3626739" y="4764421"/>
              <a:ext cx="1887257" cy="9255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/>
                </a:rPr>
                <a:t>Cash crop</a:t>
              </a:r>
              <a:endPara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4567100" y="3324155"/>
              <a:ext cx="6534" cy="14402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4570367" y="1868401"/>
              <a:ext cx="0" cy="7389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3866514" y="4043375"/>
              <a:ext cx="1332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800000"/>
                  </a:solidFill>
                  <a:latin typeface="Calibri"/>
                </a:rPr>
                <a:t>Functioning</a:t>
              </a:r>
              <a:endParaRPr lang="en-US" sz="2000" dirty="0">
                <a:solidFill>
                  <a:srgbClr val="800000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202239" y="2607393"/>
              <a:ext cx="1887257" cy="700341"/>
            </a:xfrm>
            <a:prstGeom prst="rect">
              <a:avLst/>
            </a:prstGeom>
            <a:solidFill>
              <a:srgbClr val="FFB8A7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Calibri"/>
                </a:rPr>
                <a:t>Cattle raising</a:t>
              </a:r>
              <a:endParaRPr lang="en-US" sz="24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080843" y="4764421"/>
              <a:ext cx="2008653" cy="9255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/>
                </a:rPr>
                <a:t>Food production</a:t>
              </a:r>
              <a:endPara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7133596" y="3324155"/>
              <a:ext cx="24543" cy="140798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6442014" y="4043375"/>
              <a:ext cx="1332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800000"/>
                  </a:solidFill>
                  <a:latin typeface="Calibri"/>
                </a:rPr>
                <a:t>Functioning</a:t>
              </a:r>
              <a:endParaRPr lang="en-US" sz="2000" dirty="0">
                <a:solidFill>
                  <a:srgbClr val="800000"/>
                </a:solidFill>
                <a:latin typeface="Calibri"/>
              </a:endParaRPr>
            </a:p>
          </p:txBody>
        </p:sp>
        <p:cxnSp>
          <p:nvCxnSpPr>
            <p:cNvPr id="44" name="Elbow Connector 43"/>
            <p:cNvCxnSpPr>
              <a:stCxn id="25" idx="0"/>
              <a:endCxn id="5" idx="3"/>
            </p:cNvCxnSpPr>
            <p:nvPr/>
          </p:nvCxnSpPr>
          <p:spPr>
            <a:xfrm rot="16200000" flipV="1">
              <a:off x="5785351" y="1246876"/>
              <a:ext cx="1089162" cy="1631872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3645295" y="-270966"/>
              <a:ext cx="1887257" cy="700341"/>
            </a:xfrm>
            <a:prstGeom prst="rect">
              <a:avLst/>
            </a:prstGeom>
            <a:solidFill>
              <a:srgbClr val="C8D8F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chemeClr val="tx1"/>
                  </a:solidFill>
                  <a:latin typeface="Calibri"/>
                </a:rPr>
                <a:t>Occurrent</a:t>
              </a:r>
              <a:endParaRPr lang="en-US" sz="2400" dirty="0">
                <a:solidFill>
                  <a:schemeClr val="tx1"/>
                </a:solidFill>
                <a:latin typeface="Calibri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4567100" y="429068"/>
              <a:ext cx="0" cy="7389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644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41738" y="126124"/>
            <a:ext cx="8560351" cy="6319954"/>
            <a:chOff x="799151" y="988650"/>
            <a:chExt cx="7886700" cy="55753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9151" y="988650"/>
              <a:ext cx="7886700" cy="55753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3" name="Rectangle 2"/>
            <p:cNvSpPr/>
            <p:nvPr/>
          </p:nvSpPr>
          <p:spPr>
            <a:xfrm>
              <a:off x="915389" y="4088925"/>
              <a:ext cx="1887257" cy="700341"/>
            </a:xfrm>
            <a:prstGeom prst="rect">
              <a:avLst/>
            </a:prstGeom>
            <a:solidFill>
              <a:srgbClr val="FFB8A7">
                <a:alpha val="64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Calibri"/>
                  <a:cs typeface="Calibri"/>
                </a:rPr>
                <a:t>Land region</a:t>
              </a:r>
              <a:endParaRPr lang="en-US" sz="24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6501938" y="4241325"/>
              <a:ext cx="1887257" cy="700341"/>
            </a:xfrm>
            <a:prstGeom prst="rect">
              <a:avLst/>
            </a:prstGeom>
            <a:solidFill>
              <a:srgbClr val="FFB8A7">
                <a:alpha val="64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Calibri"/>
                  <a:cs typeface="Calibri"/>
                </a:rPr>
                <a:t>Land cover</a:t>
              </a:r>
              <a:endParaRPr lang="en-US" sz="24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786793" y="1741115"/>
              <a:ext cx="2511062" cy="1001130"/>
            </a:xfrm>
            <a:prstGeom prst="rect">
              <a:avLst/>
            </a:prstGeom>
            <a:solidFill>
              <a:srgbClr val="FFB8A7">
                <a:alpha val="64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Calibri"/>
                  <a:cs typeface="Calibri"/>
                </a:rPr>
                <a:t>Land </a:t>
              </a:r>
              <a:r>
                <a:rPr lang="en-US" sz="2400" dirty="0" smtClean="0">
                  <a:solidFill>
                    <a:schemeClr val="tx1"/>
                  </a:solidFill>
                  <a:latin typeface="Calibri"/>
                  <a:cs typeface="Calibri"/>
                </a:rPr>
                <a:t>use?</a:t>
              </a:r>
            </a:p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Calibri"/>
                  <a:cs typeface="Calibri"/>
                </a:rPr>
                <a:t>Natural fire?</a:t>
              </a:r>
            </a:p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Calibri"/>
                  <a:cs typeface="Calibri"/>
                </a:rPr>
                <a:t>Climate change?</a:t>
              </a:r>
              <a:endParaRPr lang="en-US" sz="24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922877" y="6488668"/>
            <a:ext cx="522112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source: </a:t>
            </a:r>
            <a:r>
              <a:rPr lang="en-GB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Tom Bittner, Barry Smith (SUNY Buffalo</a:t>
            </a:r>
            <a:r>
              <a:rPr lang="en-GB" sz="1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)</a:t>
            </a:r>
            <a:endParaRPr lang="en-GB" sz="18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10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Picture 3" descr="earth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1325" y="2130425"/>
            <a:ext cx="8566800" cy="3862969"/>
          </a:xfrm>
          <a:solidFill>
            <a:srgbClr val="D9D9D9">
              <a:alpha val="74901"/>
            </a:srgbClr>
          </a:solidFill>
        </p:spPr>
        <p:txBody>
          <a:bodyPr/>
          <a:lstStyle/>
          <a:p>
            <a:pPr marL="342799" indent="0" eaLnBrk="1" hangingPunct="1">
              <a:buFont typeface="Wingdings" charset="0"/>
              <a:buNone/>
              <a:defRPr/>
            </a:pPr>
            <a:r>
              <a:rPr lang="en-GB" sz="3200" dirty="0">
                <a:solidFill>
                  <a:schemeClr val="bg2">
                    <a:lumMod val="75000"/>
                  </a:schemeClr>
                </a:solidFill>
                <a:latin typeface="Calibri" charset="0"/>
                <a:cs typeface="Times New Roman" charset="0"/>
              </a:rPr>
              <a:t>Managing change is a major challenge for the scientific community</a:t>
            </a:r>
          </a:p>
          <a:p>
            <a:pPr marL="342799" indent="0" eaLnBrk="1" hangingPunct="1">
              <a:buFont typeface="Wingdings" charset="0"/>
              <a:buNone/>
              <a:defRPr/>
            </a:pPr>
            <a:r>
              <a:rPr lang="en-GB" sz="32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cs typeface="Times New Roman" charset="0"/>
              </a:rPr>
              <a:t>Big data creates new challenges</a:t>
            </a:r>
            <a:endParaRPr lang="en-GB" sz="3200" dirty="0">
              <a:solidFill>
                <a:schemeClr val="bg2">
                  <a:lumMod val="75000"/>
                </a:schemeClr>
              </a:solidFill>
              <a:latin typeface="Calibri" charset="0"/>
              <a:cs typeface="Times New Roman" charset="0"/>
            </a:endParaRPr>
          </a:p>
          <a:p>
            <a:pPr marL="342799" indent="0" eaLnBrk="1" hangingPunct="1">
              <a:buFont typeface="Wingdings" charset="0"/>
              <a:buNone/>
              <a:defRPr/>
            </a:pPr>
            <a:r>
              <a:rPr lang="en-GB" sz="3200" dirty="0">
                <a:solidFill>
                  <a:schemeClr val="bg2">
                    <a:lumMod val="75000"/>
                  </a:schemeClr>
                </a:solidFill>
                <a:latin typeface="Calibri" charset="0"/>
                <a:cs typeface="Times New Roman" charset="0"/>
              </a:rPr>
              <a:t>O</a:t>
            </a:r>
            <a:r>
              <a:rPr lang="en-GB" sz="32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cs typeface="Times New Roman" charset="0"/>
              </a:rPr>
              <a:t>ntological thinking helps to understand big data</a:t>
            </a:r>
          </a:p>
          <a:p>
            <a:pPr marL="342799" indent="0" eaLnBrk="1" hangingPunct="1">
              <a:buNone/>
              <a:defRPr/>
            </a:pPr>
            <a:r>
              <a:rPr lang="en-GB" sz="32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cs typeface="Times New Roman" charset="0"/>
              </a:rPr>
              <a:t>We </a:t>
            </a:r>
            <a:r>
              <a:rPr lang="en-GB" sz="3200" dirty="0">
                <a:solidFill>
                  <a:schemeClr val="bg2">
                    <a:lumMod val="75000"/>
                  </a:schemeClr>
                </a:solidFill>
                <a:latin typeface="Calibri" charset="0"/>
                <a:cs typeface="Times New Roman" charset="0"/>
              </a:rPr>
              <a:t>need a mathematically and cognitively sound model of spatiotemporal events. </a:t>
            </a:r>
          </a:p>
          <a:p>
            <a:pPr marL="342799" indent="0" eaLnBrk="1" hangingPunct="1">
              <a:buNone/>
              <a:defRPr/>
            </a:pPr>
            <a:endParaRPr lang="en-GB" sz="3200" dirty="0">
              <a:solidFill>
                <a:schemeClr val="bg2">
                  <a:lumMod val="75000"/>
                </a:schemeClr>
              </a:solidFill>
              <a:latin typeface="Calibri" charset="0"/>
              <a:cs typeface="Times New Roman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143250" y="214313"/>
            <a:ext cx="2919413" cy="704850"/>
          </a:xfrm>
          <a:prstGeom prst="rect">
            <a:avLst/>
          </a:prstGeom>
          <a:solidFill>
            <a:srgbClr val="D9D9D9">
              <a:alpha val="74902"/>
            </a:srgbClr>
          </a:solidFill>
          <a:ln w="9525">
            <a:noFill/>
            <a:miter lim="800000"/>
            <a:headEnd/>
            <a:tailEnd/>
          </a:ln>
        </p:spPr>
        <p:txBody>
          <a:bodyPr lIns="91412" tIns="45705" rIns="91412" bIns="45705"/>
          <a:lstStyle/>
          <a:p>
            <a:pPr marL="342799" indent="-342799" algn="ctr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GB" sz="3200" b="1" kern="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Conclusions</a:t>
            </a:r>
            <a:endParaRPr lang="pt-BR" sz="3200" b="1" kern="0" dirty="0">
              <a:solidFill>
                <a:schemeClr val="bg2">
                  <a:lumMod val="50000"/>
                </a:schemeClr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71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818" y="3906982"/>
            <a:ext cx="4618182" cy="2951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4277" y="0"/>
            <a:ext cx="5289724" cy="33963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cover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989455" y="0"/>
            <a:ext cx="1154546" cy="480291"/>
          </a:xfrm>
          <a:prstGeom prst="rect">
            <a:avLst/>
          </a:prstGeom>
          <a:solidFill>
            <a:srgbClr val="C8D8FC">
              <a:alpha val="76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r" eaLnBrk="0" hangingPunct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defRPr/>
            </a:pPr>
            <a:r>
              <a:rPr lang="pt-BR" sz="2400" kern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+mn-ea"/>
                <a:cs typeface="+mn-cs"/>
              </a:rPr>
              <a:t>pasture</a:t>
            </a:r>
            <a:endParaRPr lang="pt-BR" sz="2400" kern="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1409"/>
            <a:ext cx="4534678" cy="3376591"/>
          </a:xfrm>
          <a:prstGeom prst="rect">
            <a:avLst/>
          </a:prstGeom>
        </p:spPr>
      </p:pic>
      <p:pic>
        <p:nvPicPr>
          <p:cNvPr id="7" name="Picture 2" descr="npo00000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516016" cy="33870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-1" y="0"/>
            <a:ext cx="2789383" cy="443858"/>
          </a:xfrm>
          <a:prstGeom prst="rect">
            <a:avLst/>
          </a:prstGeom>
          <a:solidFill>
            <a:srgbClr val="C8D8FC">
              <a:alpha val="76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eaLnBrk="0" hangingPunct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defRPr/>
            </a:pPr>
            <a:r>
              <a:rPr lang="pt-BR" sz="2400" kern="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non-</a:t>
            </a:r>
            <a:r>
              <a:rPr lang="pt-BR" sz="2400" kern="0" dirty="0" err="1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managed</a:t>
            </a:r>
            <a:r>
              <a:rPr lang="pt-BR" sz="2400" kern="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pt-BR" sz="2400" kern="0" dirty="0" err="1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forest</a:t>
            </a:r>
            <a:endParaRPr lang="pt-BR" sz="2400" kern="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" y="6414142"/>
            <a:ext cx="2992582" cy="443858"/>
          </a:xfrm>
          <a:prstGeom prst="rect">
            <a:avLst/>
          </a:prstGeom>
          <a:solidFill>
            <a:srgbClr val="C8D8FC">
              <a:alpha val="76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eaLnBrk="0" hangingPunct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defRPr/>
            </a:pPr>
            <a:r>
              <a:rPr lang="pt-BR" sz="2400" kern="0" dirty="0" err="1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large-scale</a:t>
            </a:r>
            <a:r>
              <a:rPr lang="pt-BR" sz="2400" kern="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pt-BR" sz="2400" kern="0" dirty="0" err="1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agriculture</a:t>
            </a:r>
            <a:endParaRPr lang="pt-BR" sz="2400" kern="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022109" y="6410036"/>
            <a:ext cx="3121892" cy="447964"/>
          </a:xfrm>
          <a:prstGeom prst="rect">
            <a:avLst/>
          </a:prstGeom>
          <a:solidFill>
            <a:srgbClr val="C8D8FC">
              <a:alpha val="76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r" eaLnBrk="0" hangingPunct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defRPr/>
            </a:pPr>
            <a:r>
              <a:rPr lang="pt-BR" sz="2400" kern="0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s</a:t>
            </a:r>
            <a:r>
              <a:rPr lang="pt-BR" sz="2400" kern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ubsistence</a:t>
            </a:r>
            <a:r>
              <a:rPr lang="pt-BR" sz="2400" kern="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pt-BR" sz="2400" kern="0" dirty="0" err="1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agriculture</a:t>
            </a:r>
            <a:endParaRPr lang="pt-BR" sz="2400" kern="0" dirty="0">
              <a:solidFill>
                <a:schemeClr val="bg2">
                  <a:lumMod val="75000"/>
                </a:schemeClr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0" y="3195953"/>
            <a:ext cx="9140203" cy="816210"/>
          </a:xfrm>
          <a:prstGeom prst="rect">
            <a:avLst/>
          </a:prstGeom>
          <a:solidFill>
            <a:srgbClr val="C8D8FC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r>
              <a:rPr lang="en-US" sz="2800" b="0" dirty="0" smtClean="0"/>
              <a:t>Land </a:t>
            </a:r>
            <a:r>
              <a:rPr lang="en-US" sz="2800" b="0" dirty="0" err="1" smtClean="0"/>
              <a:t>use:“arrangements</a:t>
            </a:r>
            <a:r>
              <a:rPr lang="en-US" sz="2800" b="0" dirty="0"/>
              <a:t>, activities and inputs people </a:t>
            </a:r>
            <a:r>
              <a:rPr lang="en-US" sz="2800" b="0" dirty="0" smtClean="0"/>
              <a:t>do in </a:t>
            </a:r>
            <a:r>
              <a:rPr lang="en-US" sz="2800" b="0" dirty="0"/>
              <a:t>a certain land cover type to produce, change or maintain it”</a:t>
            </a:r>
          </a:p>
        </p:txBody>
      </p:sp>
    </p:spTree>
    <p:extLst>
      <p:ext uri="{BB962C8B-B14F-4D97-AF65-F5344CB8AC3E}">
        <p14:creationId xmlns:p14="http://schemas.microsoft.com/office/powerpoint/2010/main" val="43345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LCD06_CONUS_landcover_500dpi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2247"/>
            <a:ext cx="9143999" cy="6700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536" y="0"/>
            <a:ext cx="7920540" cy="861848"/>
          </a:xfrm>
        </p:spPr>
        <p:txBody>
          <a:bodyPr/>
          <a:lstStyle/>
          <a:p>
            <a:r>
              <a:rPr lang="en-US" dirty="0" smtClean="0"/>
              <a:t>Classification systems </a:t>
            </a:r>
            <a:r>
              <a:rPr lang="en-US" smtClean="0"/>
              <a:t>are purpose-specific and mix land cover and land use classes</a:t>
            </a:r>
            <a:endParaRPr lang="en-US" dirty="0"/>
          </a:p>
        </p:txBody>
      </p:sp>
      <p:pic>
        <p:nvPicPr>
          <p:cNvPr id="3" name="Picture 2" descr="NLCD_Colour_Classification_Update.jpg"/>
          <p:cNvPicPr>
            <a:picLocks noChangeAspect="1"/>
          </p:cNvPicPr>
          <p:nvPr/>
        </p:nvPicPr>
        <p:blipFill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705" y="1143000"/>
            <a:ext cx="3359295" cy="5502294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6077" y="6060679"/>
            <a:ext cx="5138615" cy="510012"/>
          </a:xfrm>
          <a:prstGeom prst="rect">
            <a:avLst/>
          </a:prstGeom>
          <a:solidFill>
            <a:srgbClr val="E1E6F1">
              <a:alpha val="77000"/>
            </a:srgbClr>
          </a:solidFill>
          <a:ln w="9525">
            <a:solidFill>
              <a:srgbClr val="81D9A9"/>
            </a:solidFill>
            <a:miter lim="800000"/>
            <a:headEnd/>
            <a:tailEnd/>
          </a:ln>
        </p:spPr>
        <p:txBody>
          <a:bodyPr wrap="square" tIns="93600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7D"/>
                </a:solidFill>
                <a:latin typeface="Calibri" charset="0"/>
                <a:cs typeface="Calibri" charset="0"/>
              </a:rPr>
              <a:t>US National Land Cover </a:t>
            </a:r>
            <a:r>
              <a:rPr lang="en-US" sz="2400" b="1" dirty="0" smtClean="0">
                <a:solidFill>
                  <a:srgbClr val="00007D"/>
                </a:solidFill>
                <a:latin typeface="Calibri" charset="0"/>
                <a:cs typeface="Calibri" charset="0"/>
              </a:rPr>
              <a:t>2006</a:t>
            </a:r>
            <a:endParaRPr lang="en-US" sz="2400" b="1" dirty="0">
              <a:solidFill>
                <a:srgbClr val="00007D"/>
              </a:solidFill>
              <a:latin typeface="Calibri" charset="0"/>
              <a:cs typeface="Calibri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152008" y="4769534"/>
            <a:ext cx="6411259" cy="762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endParaRPr lang="en-US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447925" y="6488668"/>
            <a:ext cx="161968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8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source: USGS</a:t>
            </a:r>
            <a:endParaRPr lang="en-GB" sz="18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283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2510" y="669158"/>
            <a:ext cx="4561490" cy="3432408"/>
          </a:xfrm>
          <a:prstGeom prst="rect">
            <a:avLst/>
          </a:prstGeom>
        </p:spPr>
      </p:pic>
      <p:pic>
        <p:nvPicPr>
          <p:cNvPr id="33795" name="Picture 2" descr="npo00003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30600"/>
            <a:ext cx="5126038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5" descr="npo0000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9000" y="3514725"/>
            <a:ext cx="44450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3" descr="npo00002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87614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rgbClr val="E8E8F1"/>
          </a:solidFill>
        </p:spPr>
        <p:txBody>
          <a:bodyPr/>
          <a:lstStyle/>
          <a:p>
            <a:pPr algn="ctr" eaLnBrk="1" hangingPunct="1"/>
            <a:r>
              <a:rPr lang="pt-BR" dirty="0">
                <a:latin typeface="Calibri"/>
              </a:rPr>
              <a:t>A </a:t>
            </a:r>
            <a:r>
              <a:rPr lang="pt-BR" dirty="0" err="1">
                <a:latin typeface="Calibri"/>
              </a:rPr>
              <a:t>scientific</a:t>
            </a:r>
            <a:r>
              <a:rPr lang="pt-BR" dirty="0">
                <a:latin typeface="Calibri"/>
              </a:rPr>
              <a:t> </a:t>
            </a:r>
            <a:r>
              <a:rPr lang="pt-BR" dirty="0" err="1">
                <a:latin typeface="Calibri"/>
              </a:rPr>
              <a:t>question</a:t>
            </a:r>
            <a:r>
              <a:rPr lang="pt-BR" dirty="0">
                <a:latin typeface="Calibri"/>
              </a:rPr>
              <a:t> </a:t>
            </a:r>
            <a:r>
              <a:rPr lang="pt-BR" dirty="0" err="1">
                <a:latin typeface="Calibri"/>
              </a:rPr>
              <a:t>linked</a:t>
            </a:r>
            <a:r>
              <a:rPr lang="pt-BR" dirty="0">
                <a:latin typeface="Calibri"/>
              </a:rPr>
              <a:t> </a:t>
            </a:r>
            <a:r>
              <a:rPr lang="pt-BR" dirty="0" err="1">
                <a:latin typeface="Calibri"/>
              </a:rPr>
              <a:t>to</a:t>
            </a:r>
            <a:r>
              <a:rPr lang="pt-BR" dirty="0">
                <a:latin typeface="Calibri"/>
              </a:rPr>
              <a:t> </a:t>
            </a:r>
            <a:r>
              <a:rPr lang="pt-BR" dirty="0" err="1">
                <a:latin typeface="Calibri"/>
              </a:rPr>
              <a:t>public</a:t>
            </a:r>
            <a:r>
              <a:rPr lang="pt-BR" dirty="0">
                <a:latin typeface="Calibri"/>
              </a:rPr>
              <a:t> </a:t>
            </a:r>
            <a:r>
              <a:rPr lang="pt-BR" dirty="0" err="1">
                <a:latin typeface="Calibri"/>
              </a:rPr>
              <a:t>policy</a:t>
            </a:r>
            <a:endParaRPr lang="pt-BR" dirty="0">
              <a:latin typeface="Calibri"/>
            </a:endParaRPr>
          </a:p>
        </p:txBody>
      </p:sp>
      <p:sp>
        <p:nvSpPr>
          <p:cNvPr id="33799" name="Text Box 5"/>
          <p:cNvSpPr txBox="1">
            <a:spLocks noChangeArrowheads="1"/>
          </p:cNvSpPr>
          <p:nvPr/>
        </p:nvSpPr>
        <p:spPr bwMode="auto">
          <a:xfrm>
            <a:off x="685800" y="3124200"/>
            <a:ext cx="8305800" cy="646331"/>
          </a:xfrm>
          <a:prstGeom prst="rect">
            <a:avLst/>
          </a:prstGeom>
          <a:solidFill>
            <a:srgbClr val="E8E8F1">
              <a:alpha val="83137"/>
            </a:srgb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sz="36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When is a forest a forest?</a:t>
            </a:r>
            <a:endParaRPr lang="en-US" sz="36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21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Tropical rainforest</a:t>
            </a:r>
            <a:endParaRPr lang="en-US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980" y="1324302"/>
            <a:ext cx="8196772" cy="518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54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Taiga (boreal forest)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83" y="1255216"/>
            <a:ext cx="7765767" cy="517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4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odo_cientifico">
  <a:themeElements>
    <a:clrScheme name="1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etzwerk">
  <a:themeElements>
    <a:clrScheme name="Netzwe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zwerk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etzwe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zwe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zwe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zwe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zwe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zwe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zwe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zwe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zwe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zwe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Pixel">
  <a:themeElements>
    <a:clrScheme name="2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2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16338</TotalTime>
  <Words>1033</Words>
  <Application>Microsoft Macintosh PowerPoint</Application>
  <PresentationFormat>On-screen Show (4:3)</PresentationFormat>
  <Paragraphs>222</Paragraphs>
  <Slides>47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61" baseType="lpstr">
      <vt:lpstr>Arial</vt:lpstr>
      <vt:lpstr>Arial Black</vt:lpstr>
      <vt:lpstr>Calibri</vt:lpstr>
      <vt:lpstr>Cambria Math</vt:lpstr>
      <vt:lpstr>Humnst777 BT</vt:lpstr>
      <vt:lpstr>ＭＳ Ｐゴシック</vt:lpstr>
      <vt:lpstr>Source Sans Pro</vt:lpstr>
      <vt:lpstr>Times New Roman</vt:lpstr>
      <vt:lpstr>Wingdings</vt:lpstr>
      <vt:lpstr>ZapfHumnst BT</vt:lpstr>
      <vt:lpstr>ヒラギノ角ゴ Pro W3</vt:lpstr>
      <vt:lpstr>metodo_cientifico</vt:lpstr>
      <vt:lpstr>Netzwerk</vt:lpstr>
      <vt:lpstr>3_Pixel</vt:lpstr>
      <vt:lpstr>Geographical ontologies for land use and land cover change: distinguishing continuants from occurents</vt:lpstr>
      <vt:lpstr>What can Big Data learn from Ontology?</vt:lpstr>
      <vt:lpstr>PowerPoint Presentation</vt:lpstr>
      <vt:lpstr>Land cover</vt:lpstr>
      <vt:lpstr>Land cover</vt:lpstr>
      <vt:lpstr>Classification systems are purpose-specific and mix land cover and land use classes</vt:lpstr>
      <vt:lpstr>A scientific question linked to public policy</vt:lpstr>
      <vt:lpstr>Tropical rainforest</vt:lpstr>
      <vt:lpstr>Taiga (boreal forest)</vt:lpstr>
      <vt:lpstr>Tropical dry forest (caatinga)</vt:lpstr>
      <vt:lpstr>Planted forest of oil palms</vt:lpstr>
      <vt:lpstr>Forest (FAO definition)</vt:lpstr>
      <vt:lpstr>Multiple definitions of forest</vt:lpstr>
      <vt:lpstr>When is a forest a forest?</vt:lpstr>
      <vt:lpstr>Distinguishing forests by temporal evolution</vt:lpstr>
      <vt:lpstr>Distinguishing forests by temporal evolution</vt:lpstr>
      <vt:lpstr>Big Earth Observation data</vt:lpstr>
      <vt:lpstr>PowerPoint Presentation</vt:lpstr>
      <vt:lpstr>PowerPoint Presentation</vt:lpstr>
      <vt:lpstr>PowerPoint Presentation</vt:lpstr>
      <vt:lpstr>Classification: continuants x occurents</vt:lpstr>
      <vt:lpstr>A continuant-based approach to big data</vt:lpstr>
      <vt:lpstr>When the continuant view fails</vt:lpstr>
      <vt:lpstr>Land trajectories: an occurent perspective</vt:lpstr>
      <vt:lpstr>PowerPoint Presentation</vt:lpstr>
      <vt:lpstr>Land trajectories: deforestation events</vt:lpstr>
      <vt:lpstr>Time series mining: pattern matching </vt:lpstr>
      <vt:lpstr>Finding events in remote sensing time series</vt:lpstr>
      <vt:lpstr>PowerPoint Presentation</vt:lpstr>
      <vt:lpstr>PowerPoint Presentation</vt:lpstr>
      <vt:lpstr>PowerPoint Presentation</vt:lpstr>
      <vt:lpstr>PowerPoint Presentation</vt:lpstr>
      <vt:lpstr>Interval temporal logic (Allen)</vt:lpstr>
      <vt:lpstr>Spacetime event logic (discrete partitions)</vt:lpstr>
      <vt:lpstr>Spacetime event logic (discrete partitions)</vt:lpstr>
      <vt:lpstr>Spacetime event logic (discrete partitions)</vt:lpstr>
      <vt:lpstr>Spacetime event logic</vt:lpstr>
      <vt:lpstr>Markets chain arrangements: are they working?</vt:lpstr>
      <vt:lpstr>Contribution to public debate</vt:lpstr>
      <vt:lpstr>Deduction using spacetime temporal logic</vt:lpstr>
      <vt:lpstr>Using events to understand land transitions</vt:lpstr>
      <vt:lpstr>PowerPoint Presentation</vt:lpstr>
      <vt:lpstr>Land trajectories as event composition</vt:lpstr>
      <vt:lpstr>A view on land use and land cover</vt:lpstr>
      <vt:lpstr>PowerPoint Presentation</vt:lpstr>
      <vt:lpstr>PowerPoint Presentation</vt:lpstr>
      <vt:lpstr>PowerPoint Presentation</vt:lpstr>
    </vt:vector>
  </TitlesOfParts>
  <Manager/>
  <Company>INPE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Going global: geoinformatics and environmental change</dc:title>
  <dc:subject/>
  <dc:creator>Gilberto Camara</dc:creator>
  <cp:keywords/>
  <dc:description/>
  <cp:lastModifiedBy>Gilberto Camara</cp:lastModifiedBy>
  <cp:revision>241</cp:revision>
  <dcterms:created xsi:type="dcterms:W3CDTF">2012-07-05T08:10:21Z</dcterms:created>
  <dcterms:modified xsi:type="dcterms:W3CDTF">2016-07-08T11:33:56Z</dcterms:modified>
  <cp:category/>
</cp:coreProperties>
</file>