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4" r:id="rId1"/>
  </p:sldMasterIdLst>
  <p:notesMasterIdLst>
    <p:notesMasterId r:id="rId26"/>
  </p:notesMasterIdLst>
  <p:handoutMasterIdLst>
    <p:handoutMasterId r:id="rId27"/>
  </p:handoutMasterIdLst>
  <p:sldIdLst>
    <p:sldId id="854" r:id="rId2"/>
    <p:sldId id="817" r:id="rId3"/>
    <p:sldId id="878" r:id="rId4"/>
    <p:sldId id="873" r:id="rId5"/>
    <p:sldId id="800" r:id="rId6"/>
    <p:sldId id="879" r:id="rId7"/>
    <p:sldId id="804" r:id="rId8"/>
    <p:sldId id="864" r:id="rId9"/>
    <p:sldId id="865" r:id="rId10"/>
    <p:sldId id="867" r:id="rId11"/>
    <p:sldId id="789" r:id="rId12"/>
    <p:sldId id="779" r:id="rId13"/>
    <p:sldId id="877" r:id="rId14"/>
    <p:sldId id="876" r:id="rId15"/>
    <p:sldId id="868" r:id="rId16"/>
    <p:sldId id="809" r:id="rId17"/>
    <p:sldId id="874" r:id="rId18"/>
    <p:sldId id="866" r:id="rId19"/>
    <p:sldId id="863" r:id="rId20"/>
    <p:sldId id="798" r:id="rId21"/>
    <p:sldId id="861" r:id="rId22"/>
    <p:sldId id="869" r:id="rId23"/>
    <p:sldId id="875" r:id="rId24"/>
    <p:sldId id="870" r:id="rId25"/>
  </p:sldIdLst>
  <p:sldSz cx="9906000" cy="6858000" type="A4"/>
  <p:notesSz cx="7315200" cy="96012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2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24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367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48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612" algn="l" defTabSz="91424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733" algn="l" defTabSz="91424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199856" algn="l" defTabSz="91424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6978" algn="l" defTabSz="91424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D89C"/>
    <a:srgbClr val="62BC88"/>
    <a:srgbClr val="E6E8EC"/>
    <a:srgbClr val="7B9469"/>
    <a:srgbClr val="899E91"/>
    <a:srgbClr val="67AB3F"/>
    <a:srgbClr val="8DBC7A"/>
    <a:srgbClr val="800000"/>
    <a:srgbClr val="DCE6F2"/>
    <a:srgbClr val="0114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02" autoAdjust="0"/>
    <p:restoredTop sz="95013" autoAdjust="0"/>
  </p:normalViewPr>
  <p:slideViewPr>
    <p:cSldViewPr>
      <p:cViewPr>
        <p:scale>
          <a:sx n="86" d="100"/>
          <a:sy n="86" d="100"/>
        </p:scale>
        <p:origin x="1784" y="1136"/>
      </p:cViewPr>
      <p:guideLst>
        <p:guide orient="horz" pos="2160"/>
        <p:guide pos="3107"/>
      </p:guideLst>
    </p:cSldViewPr>
  </p:slideViewPr>
  <p:outlineViewPr>
    <p:cViewPr>
      <p:scale>
        <a:sx n="33" d="100"/>
        <a:sy n="33" d="100"/>
      </p:scale>
      <p:origin x="0" y="13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ilbertocamara:Dropbox:REDD-PAC-INPE:Reports:LandUseChangeBrazil:FC_GrasstechChange:FC_GrasstechChang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C9752"/>
            </a:solidFill>
          </c:spPr>
          <c:invertIfNegative val="0"/>
          <c:cat>
            <c:numRef>
              <c:f>Sheet1!$B$30:$G$30</c:f>
              <c:numCache>
                <c:formatCode>General</c:formatCode>
                <c:ptCount val="6"/>
                <c:pt idx="0">
                  <c:v>2000.0</c:v>
                </c:pt>
                <c:pt idx="1">
                  <c:v>2010.0</c:v>
                </c:pt>
                <c:pt idx="2">
                  <c:v>2020.0</c:v>
                </c:pt>
                <c:pt idx="3">
                  <c:v>2030.0</c:v>
                </c:pt>
                <c:pt idx="4">
                  <c:v>2040.0</c:v>
                </c:pt>
                <c:pt idx="5">
                  <c:v>2050.0</c:v>
                </c:pt>
              </c:numCache>
            </c:numRef>
          </c:cat>
          <c:val>
            <c:numRef>
              <c:f>Sheet1!$B$31:$G$31</c:f>
              <c:numCache>
                <c:formatCode>0.00</c:formatCode>
                <c:ptCount val="6"/>
                <c:pt idx="0">
                  <c:v>36.24916</c:v>
                </c:pt>
                <c:pt idx="1">
                  <c:v>55.53427</c:v>
                </c:pt>
                <c:pt idx="2">
                  <c:v>71.89195</c:v>
                </c:pt>
                <c:pt idx="3">
                  <c:v>89.43836</c:v>
                </c:pt>
                <c:pt idx="4">
                  <c:v>98.23839</c:v>
                </c:pt>
                <c:pt idx="5">
                  <c:v>109.05507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9364240"/>
        <c:axId val="-2096399488"/>
      </c:barChart>
      <c:catAx>
        <c:axId val="-2119364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96399488"/>
        <c:crosses val="autoZero"/>
        <c:auto val="1"/>
        <c:lblAlgn val="ctr"/>
        <c:lblOffset val="100"/>
        <c:noMultiLvlLbl val="0"/>
      </c:catAx>
      <c:valAx>
        <c:axId val="-2096399488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1193642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3175" y="-31750"/>
            <a:ext cx="31829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2" tIns="0" rIns="20632" bIns="0" numCol="1" anchor="t" anchorCtr="0" compatLnSpc="1">
            <a:prstTxWarp prst="textNoShape">
              <a:avLst/>
            </a:prstTxWarp>
          </a:bodyPr>
          <a:lstStyle>
            <a:lvl1pPr defTabSz="968375">
              <a:defRPr sz="1100" i="1">
                <a:latin typeface="Times New Roman" pitchFamily="18" charset="0"/>
              </a:defRPr>
            </a:lvl1pPr>
          </a:lstStyle>
          <a:p>
            <a:r>
              <a:rPr lang="pt-BR"/>
              <a:t>c:/brito/prp/flwpre/competC&amp;T.ppt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5438" y="-31750"/>
            <a:ext cx="31829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2" tIns="0" rIns="20632" bIns="0" numCol="1" anchor="t" anchorCtr="0" compatLnSpc="1">
            <a:prstTxWarp prst="textNoShape">
              <a:avLst/>
            </a:prstTxWarp>
          </a:bodyPr>
          <a:lstStyle>
            <a:lvl1pPr algn="r" defTabSz="968375">
              <a:defRPr sz="1100" i="1">
                <a:latin typeface="Times New Roman" pitchFamily="18" charset="0"/>
              </a:defRPr>
            </a:lvl1pPr>
          </a:lstStyle>
          <a:p>
            <a:fld id="{BEDE16B9-526E-4F39-9698-F45632D563DB}" type="datetime1">
              <a:rPr lang="pt-BR"/>
              <a:pPr/>
              <a:t>07/12/15</a:t>
            </a:fld>
            <a:endParaRPr lang="pt-BR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3175" y="9156700"/>
            <a:ext cx="31829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2" tIns="0" rIns="20632" bIns="0" numCol="1" anchor="b" anchorCtr="0" compatLnSpc="1">
            <a:prstTxWarp prst="textNoShape">
              <a:avLst/>
            </a:prstTxWarp>
          </a:bodyPr>
          <a:lstStyle>
            <a:lvl1pPr defTabSz="968375">
              <a:defRPr sz="1100" i="1">
                <a:latin typeface="Times New Roman" pitchFamily="18" charset="0"/>
              </a:defRPr>
            </a:lvl1pPr>
          </a:lstStyle>
          <a:p>
            <a:endParaRPr lang="pt-B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5438" y="9156700"/>
            <a:ext cx="31829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2" tIns="0" rIns="20632" bIns="0" numCol="1" anchor="b" anchorCtr="0" compatLnSpc="1">
            <a:prstTxWarp prst="textNoShape">
              <a:avLst/>
            </a:prstTxWarp>
          </a:bodyPr>
          <a:lstStyle>
            <a:lvl1pPr algn="r" defTabSz="968375">
              <a:defRPr sz="1100" i="1">
                <a:latin typeface="Times New Roman" pitchFamily="18" charset="0"/>
              </a:defRPr>
            </a:lvl1pPr>
          </a:lstStyle>
          <a:p>
            <a:fld id="{D94D8515-F49A-42F2-904C-E43AD917D380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7689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5775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9033" tIns="49516" rIns="99033" bIns="49516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Times New Roman" pitchFamily="18" charset="0"/>
              </a:defRPr>
            </a:lvl1pPr>
          </a:lstStyle>
          <a:p>
            <a:r>
              <a:rPr lang="en-US"/>
              <a:t>c:/brito/prp/flwpre/competC&amp;T.ppt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5775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9033" tIns="49516" rIns="99033" bIns="49516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Times New Roman" pitchFamily="18" charset="0"/>
              </a:defRPr>
            </a:lvl1pPr>
          </a:lstStyle>
          <a:p>
            <a:fld id="{F121A2DE-99E6-4AE1-A446-CF4EDE092092}" type="datetime1">
              <a:rPr lang="en-US"/>
              <a:pPr/>
              <a:t>12/7/15</a:t>
            </a:fld>
            <a:endParaRPr 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87438" y="728663"/>
            <a:ext cx="5143500" cy="3562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33900"/>
            <a:ext cx="5365750" cy="4370388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9033" tIns="49516" rIns="99033" bIns="49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8763"/>
            <a:ext cx="3170238" cy="484187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9033" tIns="49516" rIns="99033" bIns="49516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48763"/>
            <a:ext cx="3170237" cy="484187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9033" tIns="49516" rIns="99033" bIns="49516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Times New Roman" pitchFamily="18" charset="0"/>
              </a:defRPr>
            </a:lvl1pPr>
          </a:lstStyle>
          <a:p>
            <a:fld id="{8B90109E-CDF8-4395-A9AA-A61FE27570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533037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23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244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367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489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612" algn="l" defTabSz="9142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33" algn="l" defTabSz="9142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56" algn="l" defTabSz="9142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78" algn="l" defTabSz="9142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85D7B190-0697-C14F-A4E5-E4706AC81212}" type="slidenum">
              <a:rPr lang="pt-BR" sz="1200">
                <a:solidFill>
                  <a:srgbClr val="000000"/>
                </a:solidFill>
                <a:ea typeface="Geneva" charset="0"/>
                <a:cs typeface="Geneva" charset="0"/>
              </a:rPr>
              <a:pPr eaLnBrk="1" hangingPunct="1"/>
              <a:t>3</a:t>
            </a:fld>
            <a:endParaRPr lang="pt-BR" sz="1200">
              <a:solidFill>
                <a:srgbClr val="000000"/>
              </a:solidFill>
              <a:ea typeface="Geneva" charset="0"/>
              <a:cs typeface="Geneva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8412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4143587" y="9117783"/>
            <a:ext cx="3169920" cy="48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68" tIns="47834" rIns="95668" bIns="47834" anchor="b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1" hangingPunct="1"/>
            <a:fld id="{6BF9AEE4-4ABC-8A4B-AFC3-25BE7B30C549}" type="slidenum">
              <a:rPr lang="pt-BR" sz="1300">
                <a:solidFill>
                  <a:srgbClr val="000000"/>
                </a:solidFill>
              </a:rPr>
              <a:pPr algn="r" eaLnBrk="1" hangingPunct="1"/>
              <a:t>15</a:t>
            </a:fld>
            <a:endParaRPr lang="pt-BR" sz="1300">
              <a:solidFill>
                <a:srgbClr val="000000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22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371601"/>
            <a:ext cx="8502650" cy="1927225"/>
          </a:xfrm>
        </p:spPr>
        <p:txBody>
          <a:bodyPr anchor="b">
            <a:noAutofit/>
          </a:bodyPr>
          <a:lstStyle>
            <a:lvl1pPr>
              <a:defRPr sz="5400" cap="none" baseline="0"/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0" y="3505200"/>
            <a:ext cx="6934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18288"/>
            <a:ext cx="3136900" cy="329184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C759AA12-FC1B-6D42-BA8B-E927E293B5C4}" type="datetimeFigureOut">
              <a:rPr lang="en-US" smtClean="0">
                <a:solidFill>
                  <a:srgbClr val="292934"/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12/7/15</a:t>
            </a:fld>
            <a:endParaRPr lang="en-US">
              <a:solidFill>
                <a:srgbClr val="292934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4750" y="18288"/>
            <a:ext cx="4457700" cy="329184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292934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5000" y="18288"/>
            <a:ext cx="1155700" cy="329184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7B8A01DB-00C8-0241-B53D-8E40F0C82E9C}" type="slidenum">
              <a:rPr lang="en-US" smtClean="0">
                <a:solidFill>
                  <a:srgbClr val="292934"/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292934"/>
              </a:solidFill>
              <a:latin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42950" y="3398520"/>
            <a:ext cx="850265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678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18288"/>
            <a:ext cx="3136900" cy="329184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C759AA12-FC1B-6D42-BA8B-E927E293B5C4}" type="datetimeFigureOut">
              <a:rPr lang="en-US" smtClean="0">
                <a:solidFill>
                  <a:srgbClr val="292934"/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12/7/15</a:t>
            </a:fld>
            <a:endParaRPr lang="en-US">
              <a:solidFill>
                <a:srgbClr val="292934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4750" y="18288"/>
            <a:ext cx="4457700" cy="329184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292934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5000" y="18288"/>
            <a:ext cx="1155700" cy="329184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7B8A01DB-00C8-0241-B53D-8E40F0C82E9C}" type="slidenum">
              <a:rPr lang="en-US" smtClean="0">
                <a:solidFill>
                  <a:srgbClr val="292934"/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29293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1342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609600"/>
            <a:ext cx="2228850" cy="5867400"/>
          </a:xfrm>
        </p:spPr>
        <p:txBody>
          <a:bodyPr vert="eaVert" anchor="b"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609600"/>
            <a:ext cx="6521450" cy="5867400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18288"/>
            <a:ext cx="3136900" cy="329184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C759AA12-FC1B-6D42-BA8B-E927E293B5C4}" type="datetimeFigureOut">
              <a:rPr lang="en-US" smtClean="0">
                <a:solidFill>
                  <a:srgbClr val="292934"/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12/7/15</a:t>
            </a:fld>
            <a:endParaRPr lang="en-US">
              <a:solidFill>
                <a:srgbClr val="292934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4750" y="18288"/>
            <a:ext cx="4457700" cy="329184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292934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5000" y="18288"/>
            <a:ext cx="1155700" cy="329184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7B8A01DB-00C8-0241-B53D-8E40F0C82E9C}" type="slidenum">
              <a:rPr lang="en-US" smtClean="0">
                <a:solidFill>
                  <a:srgbClr val="292934"/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29293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9647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0"/>
          </p:nvPr>
        </p:nvSpPr>
        <p:spPr>
          <a:xfrm>
            <a:off x="495300" y="18288"/>
            <a:ext cx="3136900" cy="329184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C4B1D747-94F0-43BB-86EF-40ABDB916FAF}" type="datetime1">
              <a:rPr lang="fr-FR" smtClean="0">
                <a:solidFill>
                  <a:srgbClr val="292934"/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07/12/2015</a:t>
            </a:fld>
            <a:endParaRPr lang="fr-FR">
              <a:solidFill>
                <a:srgbClr val="292934"/>
              </a:solidFill>
              <a:latin typeface="Arial"/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1"/>
          </p:nvPr>
        </p:nvSpPr>
        <p:spPr>
          <a:xfrm>
            <a:off x="3714750" y="18288"/>
            <a:ext cx="4457700" cy="329184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292934"/>
              </a:solidFill>
              <a:latin typeface="Arial"/>
            </a:endParaRP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2"/>
          </p:nvPr>
        </p:nvSpPr>
        <p:spPr>
          <a:xfrm>
            <a:off x="8255000" y="18288"/>
            <a:ext cx="1155700" cy="329184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6642101-ADE3-4411-8509-CE09211AA481}" type="slidenum">
              <a:rPr lang="en-US" smtClean="0">
                <a:solidFill>
                  <a:srgbClr val="292934"/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292934"/>
              </a:solidFill>
              <a:latin typeface="Arial"/>
            </a:endParaRPr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13"/>
          </p:nvPr>
        </p:nvSpPr>
        <p:spPr>
          <a:xfrm>
            <a:off x="740533" y="1340768"/>
            <a:ext cx="8737240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6191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7537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0"/>
          </p:nvPr>
        </p:nvSpPr>
        <p:spPr>
          <a:xfrm>
            <a:off x="495300" y="18288"/>
            <a:ext cx="3136900" cy="329184"/>
          </a:xfrm>
          <a:prstGeom prst="rect">
            <a:avLst/>
          </a:prstGeom>
        </p:spPr>
        <p:txBody>
          <a:bodyPr/>
          <a:lstStyle/>
          <a:p>
            <a:fld id="{C4B1D747-94F0-43BB-86EF-40ABDB916FAF}" type="datetime1">
              <a:rPr lang="fr-FR" smtClean="0"/>
              <a:pPr/>
              <a:t>07/12/2015</a:t>
            </a:fld>
            <a:endParaRPr lang="fr-FR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1"/>
          </p:nvPr>
        </p:nvSpPr>
        <p:spPr>
          <a:xfrm>
            <a:off x="3714750" y="18288"/>
            <a:ext cx="44577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2"/>
          </p:nvPr>
        </p:nvSpPr>
        <p:spPr>
          <a:xfrm>
            <a:off x="8255000" y="18288"/>
            <a:ext cx="11557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6642101-ADE3-4411-8509-CE09211AA48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13"/>
          </p:nvPr>
        </p:nvSpPr>
        <p:spPr>
          <a:xfrm>
            <a:off x="740533" y="1340768"/>
            <a:ext cx="8737240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498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71729" y="260238"/>
            <a:ext cx="9362547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729" y="1341439"/>
            <a:ext cx="9362547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965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18288"/>
            <a:ext cx="3136900" cy="329184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C759AA12-FC1B-6D42-BA8B-E927E293B5C4}" type="datetimeFigureOut">
              <a:rPr lang="en-US" smtClean="0">
                <a:solidFill>
                  <a:srgbClr val="292934"/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12/7/15</a:t>
            </a:fld>
            <a:endParaRPr lang="en-US">
              <a:solidFill>
                <a:srgbClr val="292934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4750" y="18288"/>
            <a:ext cx="4457700" cy="329184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292934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5000" y="18288"/>
            <a:ext cx="1155700" cy="329184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7B8A01DB-00C8-0241-B53D-8E40F0C82E9C}" type="slidenum">
              <a:rPr lang="en-US" smtClean="0">
                <a:solidFill>
                  <a:srgbClr val="292934"/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29293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4561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2362201"/>
            <a:ext cx="84201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4626865"/>
            <a:ext cx="84201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18288"/>
            <a:ext cx="3136900" cy="329184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C759AA12-FC1B-6D42-BA8B-E927E293B5C4}" type="datetimeFigureOut">
              <a:rPr lang="en-US" smtClean="0">
                <a:solidFill>
                  <a:srgbClr val="FFFFFF"/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12/7/15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4750" y="18288"/>
            <a:ext cx="4457700" cy="329184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5000" y="18288"/>
            <a:ext cx="1155700" cy="329184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7B8A01DB-00C8-0241-B53D-8E40F0C82E9C}" type="slidenum">
              <a:rPr lang="en-US" smtClean="0">
                <a:solidFill>
                  <a:srgbClr val="FFFFFF"/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92480" y="4599432"/>
            <a:ext cx="850265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2326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73352"/>
            <a:ext cx="437515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73352"/>
            <a:ext cx="437515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18288"/>
            <a:ext cx="3136900" cy="329184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C759AA12-FC1B-6D42-BA8B-E927E293B5C4}" type="datetimeFigureOut">
              <a:rPr lang="en-US" smtClean="0">
                <a:solidFill>
                  <a:srgbClr val="292934"/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12/7/15</a:t>
            </a:fld>
            <a:endParaRPr lang="en-US">
              <a:solidFill>
                <a:srgbClr val="292934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14750" y="18288"/>
            <a:ext cx="4457700" cy="329184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292934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55000" y="18288"/>
            <a:ext cx="1155700" cy="329184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7B8A01DB-00C8-0241-B53D-8E40F0C82E9C}" type="slidenum">
              <a:rPr lang="en-US" smtClean="0">
                <a:solidFill>
                  <a:srgbClr val="292934"/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29293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2253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76400"/>
            <a:ext cx="425958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438400"/>
            <a:ext cx="425958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1120" y="1676400"/>
            <a:ext cx="425958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1120" y="2438400"/>
            <a:ext cx="425958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95300" y="18288"/>
            <a:ext cx="3136900" cy="329184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C759AA12-FC1B-6D42-BA8B-E927E293B5C4}" type="datetimeFigureOut">
              <a:rPr lang="en-US" smtClean="0">
                <a:solidFill>
                  <a:srgbClr val="292934"/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12/7/15</a:t>
            </a:fld>
            <a:endParaRPr lang="en-US">
              <a:solidFill>
                <a:srgbClr val="292934"/>
              </a:solidFill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14750" y="18288"/>
            <a:ext cx="4457700" cy="329184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292934"/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55000" y="18288"/>
            <a:ext cx="1155700" cy="329184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7B8A01DB-00C8-0241-B53D-8E40F0C82E9C}" type="slidenum">
              <a:rPr lang="en-US" smtClean="0">
                <a:solidFill>
                  <a:srgbClr val="292934"/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292934"/>
              </a:solidFill>
              <a:latin typeface="Aria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598850" y="4045790"/>
            <a:ext cx="4709160" cy="86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666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61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0" y="18288"/>
            <a:ext cx="3136900" cy="329184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C759AA12-FC1B-6D42-BA8B-E927E293B5C4}" type="datetimeFigureOut">
              <a:rPr lang="en-US" smtClean="0">
                <a:solidFill>
                  <a:srgbClr val="292934"/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12/7/15</a:t>
            </a:fld>
            <a:endParaRPr lang="en-US">
              <a:solidFill>
                <a:srgbClr val="292934"/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14750" y="18288"/>
            <a:ext cx="4457700" cy="329184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292934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55000" y="18288"/>
            <a:ext cx="1155700" cy="329184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7B8A01DB-00C8-0241-B53D-8E40F0C82E9C}" type="slidenum">
              <a:rPr lang="en-US" smtClean="0">
                <a:solidFill>
                  <a:srgbClr val="292934"/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29293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0462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92080"/>
            <a:ext cx="2318004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450" y="792080"/>
            <a:ext cx="619125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2130553"/>
            <a:ext cx="2318004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18288"/>
            <a:ext cx="3136900" cy="329184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C759AA12-FC1B-6D42-BA8B-E927E293B5C4}" type="datetimeFigureOut">
              <a:rPr lang="en-US" smtClean="0">
                <a:solidFill>
                  <a:srgbClr val="292934"/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12/7/15</a:t>
            </a:fld>
            <a:endParaRPr lang="en-US">
              <a:solidFill>
                <a:srgbClr val="292934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14750" y="18288"/>
            <a:ext cx="4457700" cy="329184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292934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55000" y="18288"/>
            <a:ext cx="1155700" cy="329184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7B8A01DB-00C8-0241-B53D-8E40F0C82E9C}" type="slidenum">
              <a:rPr lang="en-US" smtClean="0">
                <a:solidFill>
                  <a:srgbClr val="292934"/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292934"/>
              </a:solidFill>
              <a:latin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18201" y="3580140"/>
            <a:ext cx="5577840" cy="172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89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92480"/>
            <a:ext cx="232123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96827" y="838201"/>
            <a:ext cx="6396423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2133600"/>
            <a:ext cx="2318004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18288"/>
            <a:ext cx="3136900" cy="329184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C759AA12-FC1B-6D42-BA8B-E927E293B5C4}" type="datetimeFigureOut">
              <a:rPr lang="en-US" smtClean="0">
                <a:solidFill>
                  <a:srgbClr val="292934"/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12/7/15</a:t>
            </a:fld>
            <a:endParaRPr lang="en-US">
              <a:solidFill>
                <a:srgbClr val="292934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14750" y="18288"/>
            <a:ext cx="4457700" cy="329184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292934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55000" y="18288"/>
            <a:ext cx="1155700" cy="329184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7B8A01DB-00C8-0241-B53D-8E40F0C82E9C}" type="slidenum">
              <a:rPr lang="en-US" smtClean="0">
                <a:solidFill>
                  <a:srgbClr val="292934"/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29293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2084281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slideLayouts/slideLayout14.xml" Type="http://schemas.openxmlformats.org/officeDocument/2006/relationships/slideLayout"/><Relationship Id="rId15" Target="../slideLayouts/slideLayout15.xml" Type="http://schemas.openxmlformats.org/officeDocument/2006/relationships/slideLayout"/><Relationship Id="rId16" Target="../theme/theme1.xml" Type="http://schemas.openxmlformats.org/officeDocument/2006/relationships/theme"/><Relationship Id="rId17" Target="../media/image2.jpeg" Type="http://schemas.openxmlformats.org/officeDocument/2006/relationships/image"/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Relationship Id="rId10" Target="../slideLayouts/slideLayout1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906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533401"/>
            <a:ext cx="8915400" cy="829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906000" cy="365760"/>
          </a:xfrm>
          <a:prstGeom prst="rect">
            <a:avLst/>
          </a:prstGeom>
          <a:solidFill>
            <a:srgbClr val="7B9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7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7474" cy="36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3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83" r:id="rId14"/>
    <p:sldLayoutId id="2147483785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 spc="-100" baseline="0">
          <a:solidFill>
            <a:schemeClr val="accent1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Calibri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Calibri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Calibri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Calibri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Calibri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Relationship Id="rId3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Relationship Id="rId3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3" Type="http://schemas.openxmlformats.org/officeDocument/2006/relationships/image" Target="../media/image32.tiff"/></Relationships>
</file>

<file path=ppt/slides/_rels/slide18.xml.rels><?xml version="1.0" encoding="UTF-8" standalone="yes" 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33.jpeg" Type="http://schemas.openxmlformats.org/officeDocument/2006/relationships/image"/><Relationship Id="rId3" Target="../media/image34.png" Type="http://schemas.openxmlformats.org/officeDocument/2006/relationships/image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20.xml.rels><?xml version="1.0" encoding="UTF-8" standalone="yes" 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37.jpeg" Type="http://schemas.openxmlformats.org/officeDocument/2006/relationships/image"/><Relationship Id="rId3" Target="../media/image38.png" Type="http://schemas.openxmlformats.org/officeDocument/2006/relationships/image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5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g"/><Relationship Id="rId6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 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19.jpeg" Type="http://schemas.openxmlformats.org/officeDocument/2006/relationships/image"/><Relationship Id="rId3" Target="../media/image20.jpeg" Type="http://schemas.openxmlformats.org/officeDocument/2006/relationships/image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tiff"/><Relationship Id="rId3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512" y="1488832"/>
            <a:ext cx="8712968" cy="1927225"/>
          </a:xfrm>
        </p:spPr>
        <p:txBody>
          <a:bodyPr/>
          <a:lstStyle/>
          <a:p>
            <a:r>
              <a:rPr lang="en-US" sz="4000" cap="none" dirty="0"/>
              <a:t>Assessing future impacts of land use policies in Brazil</a:t>
            </a:r>
          </a:p>
        </p:txBody>
      </p:sp>
      <p:pic>
        <p:nvPicPr>
          <p:cNvPr id="4" name="Picture 3" descr="redd_pac_ba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7560" y="1"/>
            <a:ext cx="9993560" cy="20359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096" y="4031451"/>
            <a:ext cx="3810000" cy="2654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512" y="4365104"/>
            <a:ext cx="4592960" cy="198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23057" y="1195212"/>
            <a:ext cx="43318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libri"/>
              </a:rPr>
              <a:t>Business as usual (400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Calibri"/>
              </a:rPr>
              <a:t>Mha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libri"/>
              </a:rPr>
              <a:t>)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34724" y="1216248"/>
            <a:ext cx="44267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libri"/>
              </a:rPr>
              <a:t>Forest Code (430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Calibri"/>
              </a:rPr>
              <a:t>Mha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libri"/>
              </a:rPr>
              <a:t>)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83138" y="357332"/>
            <a:ext cx="8915400" cy="829393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Projections: Forests 2030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07" y="1631044"/>
            <a:ext cx="5038315" cy="50383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7578" y="1622557"/>
            <a:ext cx="5118422" cy="504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2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Crop production grows, grassland decreases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7142327"/>
              </p:ext>
            </p:extLst>
          </p:nvPr>
        </p:nvGraphicFramePr>
        <p:xfrm>
          <a:off x="272481" y="1556792"/>
          <a:ext cx="475252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640632" y="5229200"/>
            <a:ext cx="2520280" cy="461665"/>
          </a:xfrm>
          <a:prstGeom prst="rect">
            <a:avLst/>
          </a:prstGeom>
          <a:solidFill>
            <a:srgbClr val="E6E8EC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x-none" sz="2400" smtClean="0">
                <a:solidFill>
                  <a:schemeClr val="accent1">
                    <a:lumMod val="50000"/>
                  </a:schemeClr>
                </a:solidFill>
                <a:latin typeface="Calibri" charset="0"/>
                <a:cs typeface="Calibri" charset="0"/>
              </a:rPr>
              <a:t>Croplands (Mha)</a:t>
            </a:r>
            <a:endParaRPr lang="pt-BR" sz="2400" dirty="0">
              <a:solidFill>
                <a:schemeClr val="accent1">
                  <a:lumMod val="50000"/>
                </a:schemeClr>
              </a:solidFill>
              <a:latin typeface="Calibri" charset="0"/>
              <a:cs typeface="Calibri" charset="0"/>
            </a:endParaRPr>
          </a:p>
        </p:txBody>
      </p:sp>
      <p:sp>
        <p:nvSpPr>
          <p:cNvPr id="7" name="Retângulo 5"/>
          <p:cNvSpPr>
            <a:spLocks noChangeArrowheads="1"/>
          </p:cNvSpPr>
          <p:nvPr/>
        </p:nvSpPr>
        <p:spPr bwMode="auto">
          <a:xfrm>
            <a:off x="4953000" y="5229200"/>
            <a:ext cx="4824536" cy="461665"/>
          </a:xfrm>
          <a:prstGeom prst="rect">
            <a:avLst/>
          </a:prstGeom>
          <a:solidFill>
            <a:srgbClr val="E6E8EC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x-none" sz="2400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cs typeface="Calibri" charset="0"/>
              </a:rPr>
              <a:t>Cattle and pasture (heads and Mha)</a:t>
            </a:r>
            <a:endParaRPr lang="pt-BR" sz="2400" dirty="0">
              <a:solidFill>
                <a:schemeClr val="accent1">
                  <a:lumMod val="50000"/>
                </a:schemeClr>
              </a:solidFill>
              <a:latin typeface="Calibri" charset="0"/>
              <a:cs typeface="Calibri" charset="0"/>
            </a:endParaRPr>
          </a:p>
        </p:txBody>
      </p:sp>
      <p:pic>
        <p:nvPicPr>
          <p:cNvPr id="2" name="Picture 1" descr="cattle-pastu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7016" y="1772816"/>
            <a:ext cx="4617859" cy="316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24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 smtClean="0"/>
              <a:t>Brazil’s</a:t>
            </a:r>
            <a:r>
              <a:rPr lang="pt-BR" dirty="0" smtClean="0"/>
              <a:t> new Forest </a:t>
            </a:r>
            <a:r>
              <a:rPr lang="pt-BR" dirty="0" err="1" smtClean="0"/>
              <a:t>Code</a:t>
            </a:r>
            <a:r>
              <a:rPr lang="pt-BR" dirty="0" smtClean="0"/>
              <a:t>: </a:t>
            </a:r>
            <a:br>
              <a:rPr lang="pt-BR" dirty="0" smtClean="0"/>
            </a:br>
            <a:r>
              <a:rPr lang="pt-BR" dirty="0" smtClean="0"/>
              <a:t>zero net </a:t>
            </a:r>
            <a:r>
              <a:rPr lang="pt-BR" dirty="0" err="1" smtClean="0"/>
              <a:t>emissions</a:t>
            </a:r>
            <a:r>
              <a:rPr lang="pt-BR" dirty="0" smtClean="0"/>
              <a:t> </a:t>
            </a:r>
            <a:r>
              <a:rPr lang="pt-BR" dirty="0" err="1" smtClean="0"/>
              <a:t>from</a:t>
            </a:r>
            <a:r>
              <a:rPr lang="pt-BR" dirty="0" smtClean="0"/>
              <a:t> </a:t>
            </a:r>
            <a:r>
              <a:rPr lang="pt-BR" dirty="0" err="1" smtClean="0"/>
              <a:t>deforestation</a:t>
            </a:r>
            <a:r>
              <a:rPr lang="pt-BR" dirty="0" smtClean="0"/>
              <a:t> </a:t>
            </a:r>
            <a:r>
              <a:rPr lang="pt-BR" dirty="0" err="1" smtClean="0"/>
              <a:t>after</a:t>
            </a:r>
            <a:r>
              <a:rPr lang="pt-BR" dirty="0" smtClean="0"/>
              <a:t> 2030</a:t>
            </a:r>
            <a:endParaRPr lang="pt-BR" dirty="0"/>
          </a:p>
        </p:txBody>
      </p:sp>
      <p:pic>
        <p:nvPicPr>
          <p:cNvPr id="3" name="Picture 2" descr="emissions-lu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555" y="1772816"/>
            <a:ext cx="9740630" cy="424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95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>
          <a:xfrm>
            <a:off x="506705" y="435582"/>
            <a:ext cx="8915400" cy="829393"/>
          </a:xfrm>
        </p:spPr>
        <p:txBody>
          <a:bodyPr/>
          <a:lstStyle/>
          <a:p>
            <a:pPr algn="ctr"/>
            <a:r>
              <a:rPr lang="en-US" dirty="0">
                <a:latin typeface="Calibri" charset="0"/>
              </a:rPr>
              <a:t>Foundations of modern democracies</a:t>
            </a:r>
          </a:p>
        </p:txBody>
      </p:sp>
      <p:sp>
        <p:nvSpPr>
          <p:cNvPr id="89090" name="Isosceles Triangle 2"/>
          <p:cNvSpPr>
            <a:spLocks noChangeArrowheads="1"/>
          </p:cNvSpPr>
          <p:nvPr/>
        </p:nvSpPr>
        <p:spPr bwMode="auto">
          <a:xfrm>
            <a:off x="2295029" y="1780653"/>
            <a:ext cx="4748213" cy="3841750"/>
          </a:xfrm>
          <a:prstGeom prst="triangle">
            <a:avLst>
              <a:gd name="adj" fmla="val 50000"/>
            </a:avLst>
          </a:prstGeom>
          <a:solidFill>
            <a:srgbClr val="F1F18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89091" name="TextBox 3"/>
          <p:cNvSpPr txBox="1">
            <a:spLocks noChangeArrowheads="1"/>
          </p:cNvSpPr>
          <p:nvPr/>
        </p:nvSpPr>
        <p:spPr bwMode="auto">
          <a:xfrm>
            <a:off x="2371228" y="1294878"/>
            <a:ext cx="47117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bg2">
                    <a:lumMod val="10000"/>
                  </a:schemeClr>
                </a:solidFill>
                <a:latin typeface="Calibri" charset="0"/>
                <a:cs typeface="Calibri" charset="0"/>
              </a:rPr>
              <a:t>State (</a:t>
            </a:r>
            <a:r>
              <a:rPr lang="en-US" sz="2800" i="1">
                <a:solidFill>
                  <a:schemeClr val="bg2">
                    <a:lumMod val="10000"/>
                  </a:schemeClr>
                </a:solidFill>
                <a:latin typeface="Calibri" charset="0"/>
                <a:cs typeface="Calibri" charset="0"/>
              </a:rPr>
              <a:t>power by technical staff</a:t>
            </a:r>
            <a:r>
              <a:rPr lang="en-US" sz="2800">
                <a:solidFill>
                  <a:schemeClr val="bg2">
                    <a:lumMod val="10000"/>
                  </a:schemeClr>
                </a:solidFill>
                <a:latin typeface="Calibri" charset="0"/>
                <a:cs typeface="Calibri" charset="0"/>
              </a:rPr>
              <a:t>)</a:t>
            </a:r>
          </a:p>
        </p:txBody>
      </p:sp>
      <p:sp>
        <p:nvSpPr>
          <p:cNvPr id="89092" name="TextBox 4"/>
          <p:cNvSpPr txBox="1">
            <a:spLocks noChangeArrowheads="1"/>
          </p:cNvSpPr>
          <p:nvPr/>
        </p:nvSpPr>
        <p:spPr bwMode="auto">
          <a:xfrm>
            <a:off x="5998667" y="5652567"/>
            <a:ext cx="34194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alibri" charset="0"/>
                <a:cs typeface="Calibri" charset="0"/>
              </a:rPr>
              <a:t>Society</a:t>
            </a:r>
          </a:p>
          <a:p>
            <a:pPr algn="ctr" eaLnBrk="1" hangingPunct="1"/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alibri" charset="0"/>
                <a:cs typeface="Calibri" charset="0"/>
              </a:rPr>
              <a:t>(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libri" charset="0"/>
                <a:cs typeface="Calibri" charset="0"/>
              </a:rPr>
              <a:t>public accountability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alibri" charset="0"/>
                <a:cs typeface="Calibri" charset="0"/>
              </a:rPr>
              <a:t>)</a:t>
            </a:r>
          </a:p>
        </p:txBody>
      </p:sp>
      <p:sp>
        <p:nvSpPr>
          <p:cNvPr id="89093" name="TextBox 5"/>
          <p:cNvSpPr txBox="1">
            <a:spLocks noChangeArrowheads="1"/>
          </p:cNvSpPr>
          <p:nvPr/>
        </p:nvSpPr>
        <p:spPr bwMode="auto">
          <a:xfrm>
            <a:off x="1071066" y="5597003"/>
            <a:ext cx="21955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chemeClr val="bg2">
                    <a:lumMod val="10000"/>
                  </a:schemeClr>
                </a:solidFill>
                <a:latin typeface="Calibri" charset="0"/>
                <a:cs typeface="Calibri" charset="0"/>
              </a:rPr>
              <a:t>Rule of law</a:t>
            </a:r>
          </a:p>
          <a:p>
            <a:pPr algn="ctr" eaLnBrk="1" hangingPunct="1"/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alibri" charset="0"/>
                <a:cs typeface="Calibri" charset="0"/>
              </a:rPr>
              <a:t>(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libri" charset="0"/>
                <a:cs typeface="Calibri" charset="0"/>
              </a:rPr>
              <a:t>limits power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alibri" charset="0"/>
                <a:cs typeface="Calibri" charset="0"/>
              </a:rPr>
              <a:t>)</a:t>
            </a:r>
          </a:p>
        </p:txBody>
      </p:sp>
      <p:sp>
        <p:nvSpPr>
          <p:cNvPr id="89094" name="TextBox 6"/>
          <p:cNvSpPr txBox="1">
            <a:spLocks noChangeArrowheads="1"/>
          </p:cNvSpPr>
          <p:nvPr/>
        </p:nvSpPr>
        <p:spPr bwMode="auto">
          <a:xfrm>
            <a:off x="0" y="6519862"/>
            <a:ext cx="2286000" cy="3381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source: Fukuyama (2011)</a:t>
            </a:r>
          </a:p>
        </p:txBody>
      </p:sp>
      <p:sp>
        <p:nvSpPr>
          <p:cNvPr id="89095" name="Hexagon 2"/>
          <p:cNvSpPr>
            <a:spLocks noChangeArrowheads="1"/>
          </p:cNvSpPr>
          <p:nvPr/>
        </p:nvSpPr>
        <p:spPr bwMode="auto">
          <a:xfrm>
            <a:off x="3834226" y="3443682"/>
            <a:ext cx="1684572" cy="1133923"/>
          </a:xfrm>
          <a:prstGeom prst="hexagon">
            <a:avLst>
              <a:gd name="adj" fmla="val 0"/>
              <a:gd name="vf" fmla="val 115470"/>
            </a:avLst>
          </a:prstGeom>
          <a:solidFill>
            <a:srgbClr val="B8B8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2800" dirty="0" smtClean="0">
                <a:latin typeface="Calibri" charset="0"/>
                <a:cs typeface="Calibri" charset="0"/>
              </a:rPr>
              <a:t>Science </a:t>
            </a:r>
            <a:endParaRPr lang="en-US" sz="2800" dirty="0">
              <a:latin typeface="Calibri" charset="0"/>
              <a:cs typeface="Calibri" charset="0"/>
            </a:endParaRPr>
          </a:p>
          <a:p>
            <a:pPr algn="ctr"/>
            <a:r>
              <a:rPr lang="en-US" sz="2800" dirty="0" smtClean="0">
                <a:latin typeface="Calibri" charset="0"/>
                <a:cs typeface="Calibri" charset="0"/>
              </a:rPr>
              <a:t>Institutions</a:t>
            </a:r>
            <a:endParaRPr lang="en-US" sz="2800" dirty="0">
              <a:latin typeface="Calibri" charset="0"/>
              <a:cs typeface="Calibri" charset="0"/>
            </a:endParaRPr>
          </a:p>
        </p:txBody>
      </p:sp>
      <p:cxnSp>
        <p:nvCxnSpPr>
          <p:cNvPr id="89096" name="Straight Arrow Connector 4"/>
          <p:cNvCxnSpPr>
            <a:cxnSpLocks noChangeShapeType="1"/>
          </p:cNvCxnSpPr>
          <p:nvPr/>
        </p:nvCxnSpPr>
        <p:spPr bwMode="auto">
          <a:xfrm>
            <a:off x="5627191" y="4592117"/>
            <a:ext cx="806450" cy="776287"/>
          </a:xfrm>
          <a:prstGeom prst="straightConnector1">
            <a:avLst/>
          </a:prstGeom>
          <a:noFill/>
          <a:ln w="79375">
            <a:solidFill>
              <a:srgbClr val="8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9097" name="Straight Arrow Connector 12"/>
          <p:cNvCxnSpPr>
            <a:cxnSpLocks noChangeShapeType="1"/>
          </p:cNvCxnSpPr>
          <p:nvPr/>
        </p:nvCxnSpPr>
        <p:spPr bwMode="auto">
          <a:xfrm flipV="1">
            <a:off x="4669135" y="2175923"/>
            <a:ext cx="0" cy="1144159"/>
          </a:xfrm>
          <a:prstGeom prst="straightConnector1">
            <a:avLst/>
          </a:prstGeom>
          <a:noFill/>
          <a:ln w="79375">
            <a:solidFill>
              <a:srgbClr val="8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9098" name="Straight Arrow Connector 16"/>
          <p:cNvCxnSpPr>
            <a:cxnSpLocks noChangeShapeType="1"/>
          </p:cNvCxnSpPr>
          <p:nvPr/>
        </p:nvCxnSpPr>
        <p:spPr bwMode="auto">
          <a:xfrm flipH="1">
            <a:off x="2867881" y="4592117"/>
            <a:ext cx="928688" cy="893763"/>
          </a:xfrm>
          <a:prstGeom prst="straightConnector1">
            <a:avLst/>
          </a:prstGeom>
          <a:noFill/>
          <a:ln w="79375">
            <a:solidFill>
              <a:srgbClr val="8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0209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496" y="2492896"/>
            <a:ext cx="8915400" cy="829393"/>
          </a:xfrm>
        </p:spPr>
        <p:txBody>
          <a:bodyPr>
            <a:normAutofit/>
          </a:bodyPr>
          <a:lstStyle/>
          <a:p>
            <a:pPr algn="ctr"/>
            <a:r>
              <a:rPr lang="en-US" sz="4400" smtClean="0"/>
              <a:t>Additional slides for debate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103284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43" y="1988840"/>
            <a:ext cx="8301293" cy="4536504"/>
          </a:xfrm>
          <a:prstGeom prst="rect">
            <a:avLst/>
          </a:prstGeom>
        </p:spPr>
      </p:pic>
      <p:sp>
        <p:nvSpPr>
          <p:cNvPr id="9222" name="Título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err="1" smtClean="0">
                <a:latin typeface="Calibri" charset="0"/>
                <a:cs typeface="DejaVu Sans" charset="0"/>
              </a:rPr>
              <a:t>Possible</a:t>
            </a:r>
            <a:r>
              <a:rPr lang="pt-BR" dirty="0" smtClean="0">
                <a:latin typeface="Calibri" charset="0"/>
                <a:cs typeface="DejaVu Sans" charset="0"/>
              </a:rPr>
              <a:t> </a:t>
            </a:r>
            <a:r>
              <a:rPr lang="pt-BR" dirty="0" err="1" smtClean="0">
                <a:latin typeface="Calibri" charset="0"/>
                <a:cs typeface="DejaVu Sans" charset="0"/>
              </a:rPr>
              <a:t>trajectories</a:t>
            </a:r>
            <a:r>
              <a:rPr lang="pt-BR" dirty="0" smtClean="0">
                <a:latin typeface="Calibri" charset="0"/>
                <a:cs typeface="DejaVu Sans" charset="0"/>
              </a:rPr>
              <a:t> </a:t>
            </a:r>
            <a:r>
              <a:rPr lang="pt-BR" dirty="0" err="1" smtClean="0">
                <a:latin typeface="Calibri" charset="0"/>
                <a:cs typeface="DejaVu Sans" charset="0"/>
              </a:rPr>
              <a:t>of</a:t>
            </a:r>
            <a:r>
              <a:rPr lang="pt-BR" dirty="0" smtClean="0">
                <a:latin typeface="Calibri" charset="0"/>
                <a:cs typeface="DejaVu Sans" charset="0"/>
              </a:rPr>
              <a:t> </a:t>
            </a:r>
            <a:r>
              <a:rPr lang="pt-BR" dirty="0" err="1" smtClean="0">
                <a:latin typeface="Calibri" charset="0"/>
                <a:cs typeface="DejaVu Sans" charset="0"/>
              </a:rPr>
              <a:t>Brazilian</a:t>
            </a:r>
            <a:r>
              <a:rPr lang="pt-BR" dirty="0" smtClean="0">
                <a:latin typeface="Calibri" charset="0"/>
                <a:cs typeface="DejaVu Sans" charset="0"/>
              </a:rPr>
              <a:t> GHG </a:t>
            </a:r>
            <a:r>
              <a:rPr lang="pt-BR" dirty="0" err="1" smtClean="0">
                <a:latin typeface="Calibri" charset="0"/>
                <a:cs typeface="DejaVu Sans" charset="0"/>
              </a:rPr>
              <a:t>emissions</a:t>
            </a:r>
            <a:r>
              <a:rPr lang="pt-BR" dirty="0" smtClean="0">
                <a:latin typeface="Calibri" charset="0"/>
                <a:cs typeface="DejaVu Sans" charset="0"/>
              </a:rPr>
              <a:t>?</a:t>
            </a:r>
            <a:endParaRPr lang="pt-BR" dirty="0">
              <a:latin typeface="Calibr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01072" y="4869160"/>
            <a:ext cx="576064" cy="110799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6350" h="82550"/>
          </a:sp3d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800000"/>
                </a:solidFill>
                <a:latin typeface="+mn-lt"/>
              </a:rPr>
              <a:t>?</a:t>
            </a:r>
            <a:endParaRPr lang="en-US" sz="6600" dirty="0">
              <a:solidFill>
                <a:srgbClr val="8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5222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Brazil’s emissions profile is fast changing!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98" y="1484784"/>
            <a:ext cx="8121352" cy="527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9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importance of Brazil’s Forest Code</a:t>
            </a:r>
            <a:endParaRPr lang="en-US" dirty="0"/>
          </a:p>
        </p:txBody>
      </p:sp>
      <p:pic>
        <p:nvPicPr>
          <p:cNvPr id="6" name="Imagem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5000" y="1362794"/>
            <a:ext cx="5112927" cy="242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480" y="1353161"/>
            <a:ext cx="3921899" cy="5229199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296172" y="3992612"/>
            <a:ext cx="5609828" cy="27649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Monitoring + control + 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land tenure + 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ransparency + verification +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arket chain + incentives  </a:t>
            </a:r>
            <a:r>
              <a:rPr lang="en-US" sz="3200" dirty="0" smtClean="0"/>
              <a:t>= 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46271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Base maps for GLOBIOM-Brazil</a:t>
            </a:r>
            <a:endParaRPr lang="en-US" dirty="0"/>
          </a:p>
        </p:txBody>
      </p:sp>
      <p:sp>
        <p:nvSpPr>
          <p:cNvPr id="7" name="Retângulo 5"/>
          <p:cNvSpPr>
            <a:spLocks noChangeArrowheads="1"/>
          </p:cNvSpPr>
          <p:nvPr/>
        </p:nvSpPr>
        <p:spPr bwMode="auto">
          <a:xfrm>
            <a:off x="992560" y="6237312"/>
            <a:ext cx="3096344" cy="461665"/>
          </a:xfrm>
          <a:prstGeom prst="rect">
            <a:avLst/>
          </a:prstGeom>
          <a:solidFill>
            <a:srgbClr val="DCE6F2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cs typeface="Calibri" charset="0"/>
              </a:rPr>
              <a:t>Croplands</a:t>
            </a:r>
            <a:r>
              <a:rPr lang="x-none" sz="2400" b="1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cs typeface="Calibri" charset="0"/>
              </a:rPr>
              <a:t> 2000</a:t>
            </a:r>
            <a:endParaRPr lang="pt-BR" sz="2400" b="1" dirty="0">
              <a:solidFill>
                <a:schemeClr val="accent1">
                  <a:lumMod val="50000"/>
                </a:schemeClr>
              </a:solidFill>
              <a:latin typeface="Calibri" charset="0"/>
              <a:cs typeface="Calibri" charset="0"/>
            </a:endParaRPr>
          </a:p>
        </p:txBody>
      </p:sp>
      <p:sp>
        <p:nvSpPr>
          <p:cNvPr id="9" name="Retângulo 5"/>
          <p:cNvSpPr>
            <a:spLocks noChangeArrowheads="1"/>
          </p:cNvSpPr>
          <p:nvPr/>
        </p:nvSpPr>
        <p:spPr bwMode="auto">
          <a:xfrm>
            <a:off x="5737076" y="6213000"/>
            <a:ext cx="3096344" cy="461665"/>
          </a:xfrm>
          <a:prstGeom prst="rect">
            <a:avLst/>
          </a:prstGeom>
          <a:solidFill>
            <a:srgbClr val="DCE6F2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cs typeface="Calibri" charset="0"/>
              </a:rPr>
              <a:t>Protected areas </a:t>
            </a:r>
            <a:r>
              <a:rPr lang="x-none" sz="2400" b="1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cs typeface="Calibri" charset="0"/>
              </a:rPr>
              <a:t>2000</a:t>
            </a:r>
            <a:endParaRPr lang="pt-BR" sz="2400" b="1" dirty="0">
              <a:solidFill>
                <a:schemeClr val="accent1">
                  <a:lumMod val="50000"/>
                </a:schemeClr>
              </a:solidFill>
              <a:latin typeface="Calibri" charset="0"/>
              <a:cs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472" y="1252736"/>
            <a:ext cx="4840560" cy="48405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4968" y="1252736"/>
            <a:ext cx="4874326" cy="487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7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23057" y="1195212"/>
            <a:ext cx="43318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libri"/>
              </a:rPr>
              <a:t>Census Bureau (57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Calibri"/>
              </a:rPr>
              <a:t>Mha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libri"/>
              </a:rPr>
              <a:t>)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34724" y="1216248"/>
            <a:ext cx="44267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GLOBIOM-Brazil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libri"/>
              </a:rPr>
              <a:t>(61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Calibri"/>
              </a:rPr>
              <a:t>Mha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libri"/>
              </a:rPr>
              <a:t>)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83138" y="357332"/>
            <a:ext cx="8915400" cy="829393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Validation: </a:t>
            </a:r>
            <a:r>
              <a:rPr lang="en-US" sz="3200" dirty="0" smtClean="0"/>
              <a:t>Croplands 2010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86" y="1586322"/>
            <a:ext cx="5083038" cy="50830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9844" y="1577834"/>
            <a:ext cx="5091525" cy="509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127011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0" y="1229554"/>
            <a:ext cx="8915400" cy="829393"/>
          </a:xfrm>
        </p:spPr>
        <p:txBody>
          <a:bodyPr/>
          <a:lstStyle/>
          <a:p>
            <a:pPr algn="ctr"/>
            <a:r>
              <a:rPr lang="en-US" sz="3600" dirty="0" smtClean="0"/>
              <a:t>REDD-PAC project team: Brazil study</a:t>
            </a:r>
            <a:endParaRPr lang="en-US" sz="360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4294967295"/>
          </p:nvPr>
        </p:nvSpPr>
        <p:spPr>
          <a:xfrm>
            <a:off x="585787" y="2144221"/>
            <a:ext cx="8734425" cy="3235812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dirty="0" err="1"/>
              <a:t>Alexandre</a:t>
            </a:r>
            <a:r>
              <a:rPr lang="en-US" dirty="0"/>
              <a:t> </a:t>
            </a:r>
            <a:r>
              <a:rPr lang="en-US" dirty="0" err="1"/>
              <a:t>Ywata</a:t>
            </a:r>
            <a:r>
              <a:rPr lang="en-US" dirty="0"/>
              <a:t> (IPEA)</a:t>
            </a:r>
          </a:p>
          <a:p>
            <a:pPr marL="0" indent="0" algn="l">
              <a:buNone/>
            </a:pPr>
            <a:r>
              <a:rPr lang="en-US" dirty="0" err="1" smtClean="0"/>
              <a:t>Aline</a:t>
            </a:r>
            <a:r>
              <a:rPr lang="en-US" dirty="0" smtClean="0"/>
              <a:t> Soterroni (INPE)</a:t>
            </a:r>
          </a:p>
          <a:p>
            <a:pPr marL="0" indent="0" algn="l">
              <a:buNone/>
            </a:pPr>
            <a:r>
              <a:rPr lang="en-US" dirty="0" smtClean="0"/>
              <a:t>Fernando Ramos (INPE)</a:t>
            </a:r>
          </a:p>
          <a:p>
            <a:pPr marL="0" indent="0" algn="l">
              <a:buNone/>
            </a:pPr>
            <a:r>
              <a:rPr lang="en-US" dirty="0" smtClean="0"/>
              <a:t>Gilberto </a:t>
            </a:r>
            <a:r>
              <a:rPr lang="en-US" dirty="0" err="1" smtClean="0"/>
              <a:t>Câmara</a:t>
            </a:r>
            <a:r>
              <a:rPr lang="en-US" dirty="0" smtClean="0"/>
              <a:t> (INPE)</a:t>
            </a:r>
            <a:endParaRPr lang="en-US" dirty="0"/>
          </a:p>
          <a:p>
            <a:pPr marL="0" indent="0" algn="l">
              <a:buNone/>
            </a:pPr>
            <a:r>
              <a:rPr lang="en-US" dirty="0" smtClean="0"/>
              <a:t>Pedro Andrade (INPE)</a:t>
            </a:r>
          </a:p>
          <a:p>
            <a:pPr marL="0" indent="0" algn="l">
              <a:buNone/>
            </a:pPr>
            <a:r>
              <a:rPr lang="en-US" dirty="0" smtClean="0"/>
              <a:t>Ricardo </a:t>
            </a:r>
            <a:r>
              <a:rPr lang="en-US" dirty="0" err="1" smtClean="0"/>
              <a:t>Cartaxo</a:t>
            </a:r>
            <a:r>
              <a:rPr lang="en-US" dirty="0" smtClean="0"/>
              <a:t> (INPE)</a:t>
            </a:r>
          </a:p>
          <a:p>
            <a:pPr marL="0" indent="0" algn="l">
              <a:buNone/>
            </a:pPr>
            <a:r>
              <a:rPr lang="en-US" dirty="0" err="1" smtClean="0"/>
              <a:t>Aline</a:t>
            </a:r>
            <a:r>
              <a:rPr lang="en-US" dirty="0" smtClean="0"/>
              <a:t> </a:t>
            </a:r>
            <a:r>
              <a:rPr lang="en-US" dirty="0" err="1" smtClean="0"/>
              <a:t>Mosnier</a:t>
            </a:r>
            <a:r>
              <a:rPr lang="en-US" dirty="0" smtClean="0"/>
              <a:t> (IIASA)</a:t>
            </a:r>
          </a:p>
          <a:p>
            <a:pPr marL="0" indent="0" algn="l">
              <a:buNone/>
            </a:pPr>
            <a:r>
              <a:rPr lang="en-US" dirty="0" smtClean="0"/>
              <a:t>Petr </a:t>
            </a:r>
            <a:r>
              <a:rPr lang="en-US" dirty="0" err="1" smtClean="0"/>
              <a:t>Havlik</a:t>
            </a:r>
            <a:r>
              <a:rPr lang="en-US" dirty="0" smtClean="0"/>
              <a:t> (IIASA)</a:t>
            </a:r>
          </a:p>
          <a:p>
            <a:pPr marL="0" indent="0" algn="l">
              <a:buNone/>
            </a:pPr>
            <a:r>
              <a:rPr lang="en-US" dirty="0" smtClean="0"/>
              <a:t>Florian </a:t>
            </a:r>
            <a:r>
              <a:rPr lang="en-US" dirty="0" err="1" smtClean="0"/>
              <a:t>Kraxner</a:t>
            </a:r>
            <a:r>
              <a:rPr lang="en-US" dirty="0" smtClean="0"/>
              <a:t> (IIASA)</a:t>
            </a:r>
          </a:p>
          <a:p>
            <a:pPr marL="0" indent="0" algn="l">
              <a:buNone/>
            </a:pPr>
            <a:r>
              <a:rPr lang="en-US" dirty="0" smtClean="0"/>
              <a:t>Johannes </a:t>
            </a:r>
            <a:r>
              <a:rPr lang="en-US" dirty="0" err="1" smtClean="0"/>
              <a:t>Pirker</a:t>
            </a:r>
            <a:r>
              <a:rPr lang="en-US" dirty="0" smtClean="0"/>
              <a:t> (IIASA)</a:t>
            </a:r>
          </a:p>
          <a:p>
            <a:pPr marL="0" indent="0" algn="l">
              <a:buNone/>
            </a:pPr>
            <a:r>
              <a:rPr lang="en-US" dirty="0" smtClean="0"/>
              <a:t>Michael </a:t>
            </a:r>
            <a:r>
              <a:rPr lang="en-US" dirty="0" err="1" smtClean="0"/>
              <a:t>Obersteiner</a:t>
            </a:r>
            <a:r>
              <a:rPr lang="en-US" dirty="0" smtClean="0"/>
              <a:t> (IIASA)</a:t>
            </a:r>
          </a:p>
          <a:p>
            <a:pPr marL="0" indent="0" algn="l">
              <a:buNone/>
            </a:pPr>
            <a:r>
              <a:rPr lang="en-US" dirty="0" smtClean="0"/>
              <a:t>Geraldine </a:t>
            </a:r>
            <a:r>
              <a:rPr lang="en-US" dirty="0" err="1" smtClean="0"/>
              <a:t>Boqueho</a:t>
            </a:r>
            <a:r>
              <a:rPr lang="en-US" dirty="0" smtClean="0"/>
              <a:t> (IIASA)</a:t>
            </a:r>
          </a:p>
          <a:p>
            <a:pPr marL="0" indent="0" algn="l">
              <a:buNone/>
            </a:pPr>
            <a:r>
              <a:rPr lang="en-US" dirty="0" smtClean="0"/>
              <a:t>Rebecca </a:t>
            </a:r>
            <a:r>
              <a:rPr lang="en-US" dirty="0" err="1" smtClean="0"/>
              <a:t>Mant</a:t>
            </a:r>
            <a:r>
              <a:rPr lang="en-US" dirty="0" smtClean="0"/>
              <a:t> (WCMC)</a:t>
            </a:r>
          </a:p>
          <a:p>
            <a:pPr marL="0" indent="0" algn="l">
              <a:buNone/>
            </a:pPr>
            <a:r>
              <a:rPr lang="en-US" dirty="0" smtClean="0"/>
              <a:t>Valerie </a:t>
            </a:r>
            <a:r>
              <a:rPr lang="en-US" dirty="0" err="1" smtClean="0"/>
              <a:t>Kapos</a:t>
            </a:r>
            <a:r>
              <a:rPr lang="en-US" dirty="0" smtClean="0"/>
              <a:t> (WCMC)</a:t>
            </a:r>
          </a:p>
        </p:txBody>
      </p:sp>
      <p:pic>
        <p:nvPicPr>
          <p:cNvPr id="9" name="Picture 8" descr="logo_unep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228" y="5696749"/>
            <a:ext cx="2187937" cy="1027348"/>
          </a:xfrm>
          <a:prstGeom prst="rect">
            <a:avLst/>
          </a:prstGeom>
        </p:spPr>
      </p:pic>
      <p:pic>
        <p:nvPicPr>
          <p:cNvPr id="11" name="Picture 10" descr="Captura de Tela 2013-06-04 às 00.53.08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6056" y="5583747"/>
            <a:ext cx="1448566" cy="1140351"/>
          </a:xfrm>
          <a:prstGeom prst="rect">
            <a:avLst/>
          </a:prstGeom>
        </p:spPr>
      </p:pic>
      <p:pic>
        <p:nvPicPr>
          <p:cNvPr id="13" name="Picture 12" descr="downloa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181" y="5696749"/>
            <a:ext cx="941041" cy="1027348"/>
          </a:xfrm>
          <a:prstGeom prst="rect">
            <a:avLst/>
          </a:prstGeom>
        </p:spPr>
      </p:pic>
      <p:pic>
        <p:nvPicPr>
          <p:cNvPr id="14" name="Picture 13" descr="IPEA-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5416" y="6010201"/>
            <a:ext cx="1318121" cy="7138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0526" y="1"/>
            <a:ext cx="2074665" cy="97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1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 smtClean="0"/>
              <a:t>Environmental Debts and Surpluses </a:t>
            </a:r>
            <a:r>
              <a:rPr lang="en-US" b="1" dirty="0"/>
              <a:t>(</a:t>
            </a:r>
            <a:r>
              <a:rPr lang="en-US" b="1" dirty="0" smtClean="0"/>
              <a:t>2010)</a:t>
            </a:r>
            <a:endParaRPr lang="en-US" b="1" dirty="0"/>
          </a:p>
        </p:txBody>
      </p:sp>
      <p:pic>
        <p:nvPicPr>
          <p:cNvPr id="4" name="Content Placeholder 3" descr="LR_ABOVE_BELOW_BRCOD_2020.bmp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1514475"/>
            <a:ext cx="5389563" cy="5005388"/>
          </a:xfrm>
        </p:spPr>
      </p:pic>
      <p:sp>
        <p:nvSpPr>
          <p:cNvPr id="5" name="Rectangle 4"/>
          <p:cNvSpPr/>
          <p:nvPr/>
        </p:nvSpPr>
        <p:spPr>
          <a:xfrm>
            <a:off x="463796" y="4822896"/>
            <a:ext cx="278280" cy="256841"/>
          </a:xfrm>
          <a:prstGeom prst="rect">
            <a:avLst/>
          </a:prstGeom>
          <a:solidFill>
            <a:srgbClr val="E14F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3796" y="5232137"/>
            <a:ext cx="278280" cy="256841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5695" y="4751549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Debts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2077" y="5173399"/>
            <a:ext cx="108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Surpluses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14" name="Picture 13" descr="Scenarios_DebtsSurpluses_BarPlot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2557" y="1755077"/>
            <a:ext cx="4022462" cy="447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9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Cropland expansion: 2010 - 2030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301" y="1362794"/>
            <a:ext cx="9834941" cy="549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7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Amazonia: the land of the cattle?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8" y="2276872"/>
            <a:ext cx="9841093" cy="2952328"/>
          </a:xfrm>
          <a:prstGeom prst="rect">
            <a:avLst/>
          </a:prstGeom>
        </p:spPr>
      </p:pic>
      <p:sp>
        <p:nvSpPr>
          <p:cNvPr id="5" name="Retângulo 5"/>
          <p:cNvSpPr>
            <a:spLocks noChangeArrowheads="1"/>
          </p:cNvSpPr>
          <p:nvPr/>
        </p:nvSpPr>
        <p:spPr bwMode="auto">
          <a:xfrm>
            <a:off x="920552" y="5229200"/>
            <a:ext cx="3665612" cy="461665"/>
          </a:xfrm>
          <a:prstGeom prst="rect">
            <a:avLst/>
          </a:prstGeom>
          <a:solidFill>
            <a:srgbClr val="E6E8EC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2400" smtClean="0">
                <a:solidFill>
                  <a:schemeClr val="accent1">
                    <a:lumMod val="50000"/>
                  </a:schemeClr>
                </a:solidFill>
                <a:latin typeface="Calibri" charset="0"/>
                <a:cs typeface="Calibri" charset="0"/>
              </a:rPr>
              <a:t>Pasture in Amazonia</a:t>
            </a:r>
            <a:r>
              <a:rPr lang="x-none" sz="2400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cs typeface="Calibri" charset="0"/>
              </a:rPr>
              <a:t> (Mha)</a:t>
            </a:r>
            <a:endParaRPr lang="pt-BR" sz="2400" dirty="0">
              <a:solidFill>
                <a:schemeClr val="accent1">
                  <a:lumMod val="50000"/>
                </a:schemeClr>
              </a:solidFill>
              <a:latin typeface="Calibri" charset="0"/>
              <a:cs typeface="Calibri" charset="0"/>
            </a:endParaRPr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5745088" y="5229200"/>
            <a:ext cx="3665612" cy="461665"/>
          </a:xfrm>
          <a:prstGeom prst="rect">
            <a:avLst/>
          </a:prstGeom>
          <a:solidFill>
            <a:srgbClr val="E6E8EC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cs typeface="Calibri" charset="0"/>
              </a:rPr>
              <a:t>Cattle in Amazonia</a:t>
            </a:r>
            <a:r>
              <a:rPr lang="x-none" sz="2400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cs typeface="Calibri" charset="0"/>
              </a:rPr>
              <a:t> (M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Calibri" charset="0"/>
                <a:cs typeface="Calibri" charset="0"/>
              </a:rPr>
              <a:t>tlus</a:t>
            </a:r>
            <a:r>
              <a:rPr lang="x-none" sz="2400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cs typeface="Calibri" charset="0"/>
              </a:rPr>
              <a:t>)</a:t>
            </a:r>
            <a:endParaRPr lang="pt-BR" sz="2400" dirty="0">
              <a:solidFill>
                <a:schemeClr val="accent1">
                  <a:lumMod val="50000"/>
                </a:schemeClr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071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importance of Brazil’s Forest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9210228" cy="37730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A  high </a:t>
            </a:r>
            <a:r>
              <a:rPr lang="en-US" sz="3200" dirty="0"/>
              <a:t>quality rural environmental cadaster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/>
              <a:t>A</a:t>
            </a:r>
            <a:r>
              <a:rPr lang="en-US" sz="3200" dirty="0" smtClean="0"/>
              <a:t> </a:t>
            </a:r>
            <a:r>
              <a:rPr lang="en-US" sz="3200" dirty="0"/>
              <a:t>monitoring system for the whole </a:t>
            </a:r>
            <a:r>
              <a:rPr lang="en-US" sz="3200" dirty="0" smtClean="0"/>
              <a:t>country</a:t>
            </a:r>
          </a:p>
          <a:p>
            <a:pPr marL="0" indent="0">
              <a:buNone/>
            </a:pPr>
            <a:r>
              <a:rPr lang="en-US" sz="3200" dirty="0"/>
              <a:t>A</a:t>
            </a:r>
            <a:r>
              <a:rPr lang="en-US" sz="3200" dirty="0" smtClean="0"/>
              <a:t>voiding </a:t>
            </a:r>
            <a:r>
              <a:rPr lang="en-US" sz="3200" dirty="0"/>
              <a:t>illicit break-up of large farms. </a:t>
            </a:r>
          </a:p>
          <a:p>
            <a:pPr marL="0" indent="0">
              <a:buNone/>
            </a:pPr>
            <a:r>
              <a:rPr lang="en-US" sz="3200" dirty="0"/>
              <a:t>A</a:t>
            </a:r>
            <a:r>
              <a:rPr lang="en-US" sz="3200" dirty="0" smtClean="0"/>
              <a:t>void </a:t>
            </a:r>
            <a:r>
              <a:rPr lang="en-US" sz="3200" dirty="0"/>
              <a:t>leakages and enhance forest conservation.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/>
              <a:t>S</a:t>
            </a:r>
            <a:r>
              <a:rPr lang="en-US" sz="3200" dirty="0" smtClean="0"/>
              <a:t>trong </a:t>
            </a:r>
            <a:r>
              <a:rPr lang="en-US" sz="3200" dirty="0"/>
              <a:t>action to avoid illegal deforestation in </a:t>
            </a:r>
            <a:r>
              <a:rPr lang="en-US" sz="3200" dirty="0" err="1" smtClean="0"/>
              <a:t>Amazonis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/>
              <a:t>R</a:t>
            </a:r>
            <a:r>
              <a:rPr lang="en-US" sz="3200" dirty="0" smtClean="0"/>
              <a:t>ight </a:t>
            </a:r>
            <a:r>
              <a:rPr lang="en-US" sz="3200" dirty="0"/>
              <a:t>incentives for </a:t>
            </a:r>
            <a:r>
              <a:rPr lang="en-US" sz="3200" dirty="0" smtClean="0"/>
              <a:t>efficient </a:t>
            </a:r>
            <a:r>
              <a:rPr lang="en-US" sz="3200" dirty="0"/>
              <a:t>production must be in </a:t>
            </a:r>
            <a:r>
              <a:rPr lang="en-US" sz="3200" dirty="0" smtClean="0"/>
              <a:t>place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39559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3414" y="3995738"/>
            <a:ext cx="3811587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7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313" y="1271589"/>
            <a:ext cx="3841750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2038" name="Group 6"/>
          <p:cNvGrpSpPr>
            <a:grpSpLocks/>
          </p:cNvGrpSpPr>
          <p:nvPr/>
        </p:nvGrpSpPr>
        <p:grpSpPr bwMode="auto">
          <a:xfrm>
            <a:off x="849313" y="1112838"/>
            <a:ext cx="3835400" cy="417512"/>
            <a:chOff x="0" y="0"/>
            <a:chExt cx="2416" cy="263"/>
          </a:xfrm>
        </p:grpSpPr>
        <p:sp>
          <p:nvSpPr>
            <p:cNvPr id="172051" name="Rectangle 7"/>
            <p:cNvSpPr>
              <a:spLocks/>
            </p:cNvSpPr>
            <p:nvPr/>
          </p:nvSpPr>
          <p:spPr bwMode="auto">
            <a:xfrm>
              <a:off x="2" y="0"/>
              <a:ext cx="2412" cy="263"/>
            </a:xfrm>
            <a:prstGeom prst="rect">
              <a:avLst/>
            </a:prstGeom>
            <a:solidFill>
              <a:srgbClr val="D0D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2052" name="Rectangle 8"/>
            <p:cNvSpPr>
              <a:spLocks/>
            </p:cNvSpPr>
            <p:nvPr/>
          </p:nvSpPr>
          <p:spPr bwMode="auto">
            <a:xfrm>
              <a:off x="0" y="11"/>
              <a:ext cx="241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 anchor="ctr"/>
            <a:lstStyle/>
            <a:p>
              <a:pPr marL="39688" algn="ctr">
                <a:lnSpc>
                  <a:spcPct val="90000"/>
                </a:lnSpc>
              </a:pPr>
              <a:r>
                <a:rPr lang="en-US" dirty="0">
                  <a:solidFill>
                    <a:srgbClr val="000066"/>
                  </a:solidFill>
                  <a:latin typeface="Calibri Bold" charset="0"/>
                  <a:ea typeface="ＭＳ Ｐゴシック" charset="0"/>
                  <a:cs typeface="ＭＳ Ｐゴシック" charset="0"/>
                  <a:sym typeface="Calibri Bold" charset="0"/>
                </a:rPr>
                <a:t>Deforestation cut by </a:t>
              </a:r>
              <a:r>
                <a:rPr lang="en-US" dirty="0">
                  <a:solidFill>
                    <a:srgbClr val="000066"/>
                  </a:solidFill>
                  <a:latin typeface="Calibri Bold" charset="0"/>
                  <a:sym typeface="Calibri Bold" charset="0"/>
                </a:rPr>
                <a:t>8</a:t>
              </a:r>
              <a:r>
                <a:rPr lang="en-US" dirty="0">
                  <a:solidFill>
                    <a:srgbClr val="000066"/>
                  </a:solidFill>
                  <a:latin typeface="Calibri Bold" charset="0"/>
                  <a:ea typeface="ＭＳ Ｐゴシック" charset="0"/>
                  <a:cs typeface="ＭＳ Ｐゴシック" charset="0"/>
                  <a:sym typeface="Calibri Bold" charset="0"/>
                </a:rPr>
                <a:t>0% (2005-</a:t>
              </a:r>
              <a:r>
                <a:rPr lang="en-US" dirty="0">
                  <a:solidFill>
                    <a:srgbClr val="000066"/>
                  </a:solidFill>
                  <a:latin typeface="Calibri Bold" charset="0"/>
                  <a:sym typeface="Calibri Bold" charset="0"/>
                </a:rPr>
                <a:t>15</a:t>
              </a:r>
              <a:r>
                <a:rPr lang="en-US" dirty="0">
                  <a:solidFill>
                    <a:srgbClr val="000066"/>
                  </a:solidFill>
                  <a:latin typeface="Calibri Bold" charset="0"/>
                  <a:ea typeface="ＭＳ Ｐゴシック" charset="0"/>
                  <a:cs typeface="ＭＳ Ｐゴシック" charset="0"/>
                  <a:sym typeface="Calibri Bold" charset="0"/>
                </a:rPr>
                <a:t>)</a:t>
              </a:r>
            </a:p>
          </p:txBody>
        </p:sp>
      </p:grpSp>
      <p:grpSp>
        <p:nvGrpSpPr>
          <p:cNvPr id="172039" name="Group 9"/>
          <p:cNvGrpSpPr>
            <a:grpSpLocks/>
          </p:cNvGrpSpPr>
          <p:nvPr/>
        </p:nvGrpSpPr>
        <p:grpSpPr bwMode="auto">
          <a:xfrm>
            <a:off x="6591300" y="6481764"/>
            <a:ext cx="2933700" cy="376237"/>
            <a:chOff x="0" y="0"/>
            <a:chExt cx="1848" cy="237"/>
          </a:xfrm>
        </p:grpSpPr>
        <p:sp>
          <p:nvSpPr>
            <p:cNvPr id="172049" name="Rectangle 10"/>
            <p:cNvSpPr>
              <a:spLocks/>
            </p:cNvSpPr>
            <p:nvPr/>
          </p:nvSpPr>
          <p:spPr bwMode="auto">
            <a:xfrm>
              <a:off x="0" y="0"/>
              <a:ext cx="1848" cy="237"/>
            </a:xfrm>
            <a:prstGeom prst="rect">
              <a:avLst/>
            </a:prstGeom>
            <a:solidFill>
              <a:srgbClr val="D0D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2050" name="Rectangle 11"/>
            <p:cNvSpPr>
              <a:spLocks/>
            </p:cNvSpPr>
            <p:nvPr/>
          </p:nvSpPr>
          <p:spPr bwMode="auto">
            <a:xfrm>
              <a:off x="0" y="0"/>
              <a:ext cx="1848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 anchor="ctr"/>
            <a:lstStyle/>
            <a:p>
              <a:pPr marL="39688" algn="ctr">
                <a:lnSpc>
                  <a:spcPct val="90000"/>
                </a:lnSpc>
              </a:pPr>
              <a:r>
                <a:rPr lang="en-US">
                  <a:solidFill>
                    <a:srgbClr val="000066"/>
                  </a:solidFill>
                  <a:latin typeface="Calibri Bold" charset="0"/>
                  <a:ea typeface="ＭＳ Ｐゴシック" charset="0"/>
                  <a:cs typeface="ＭＳ Ｐゴシック" charset="0"/>
                  <a:sym typeface="Calibri Bold" charset="0"/>
                </a:rPr>
                <a:t>46% of energy is renewable</a:t>
              </a:r>
            </a:p>
          </p:txBody>
        </p:sp>
      </p:grpSp>
      <p:sp>
        <p:nvSpPr>
          <p:cNvPr id="35852" name="Rectangle 12"/>
          <p:cNvSpPr>
            <a:spLocks noGrp="1" noChangeArrowheads="1"/>
          </p:cNvSpPr>
          <p:nvPr>
            <p:ph type="title"/>
          </p:nvPr>
        </p:nvSpPr>
        <p:spPr>
          <a:xfrm>
            <a:off x="417116" y="412034"/>
            <a:ext cx="8915400" cy="829393"/>
          </a:xfrm>
        </p:spPr>
        <p:txBody>
          <a:bodyPr vert="horz" lIns="91440" tIns="45720" rIns="132080" bIns="45720" rtlCol="0" anchor="ctr">
            <a:normAutofit/>
          </a:bodyPr>
          <a:lstStyle/>
          <a:p>
            <a:pPr>
              <a:defRPr/>
            </a:pPr>
            <a:r>
              <a:rPr lang="en-US" smtClean="0"/>
              <a:t>Brazil: a natural knowledge economy</a:t>
            </a:r>
          </a:p>
        </p:txBody>
      </p:sp>
      <p:pic>
        <p:nvPicPr>
          <p:cNvPr id="172041" name="Picture 1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3414" y="1219201"/>
            <a:ext cx="3811587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2042" name="Group 14"/>
          <p:cNvGrpSpPr>
            <a:grpSpLocks/>
          </p:cNvGrpSpPr>
          <p:nvPr/>
        </p:nvGrpSpPr>
        <p:grpSpPr bwMode="auto">
          <a:xfrm>
            <a:off x="6389688" y="1122364"/>
            <a:ext cx="3136900" cy="439737"/>
            <a:chOff x="0" y="0"/>
            <a:chExt cx="1976" cy="277"/>
          </a:xfrm>
        </p:grpSpPr>
        <p:sp>
          <p:nvSpPr>
            <p:cNvPr id="172047" name="Rectangle 15"/>
            <p:cNvSpPr>
              <a:spLocks/>
            </p:cNvSpPr>
            <p:nvPr/>
          </p:nvSpPr>
          <p:spPr bwMode="auto">
            <a:xfrm>
              <a:off x="1" y="0"/>
              <a:ext cx="1974" cy="277"/>
            </a:xfrm>
            <a:prstGeom prst="rect">
              <a:avLst/>
            </a:prstGeom>
            <a:solidFill>
              <a:srgbClr val="D0D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2048" name="Rectangle 16"/>
            <p:cNvSpPr>
              <a:spLocks/>
            </p:cNvSpPr>
            <p:nvPr/>
          </p:nvSpPr>
          <p:spPr bwMode="auto">
            <a:xfrm>
              <a:off x="0" y="18"/>
              <a:ext cx="197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 anchor="ctr"/>
            <a:lstStyle/>
            <a:p>
              <a:pPr marL="39688" algn="ctr"/>
              <a:r>
                <a:rPr lang="en-US">
                  <a:solidFill>
                    <a:srgbClr val="000066"/>
                  </a:solidFill>
                  <a:latin typeface="Calibri Bold" charset="0"/>
                  <a:ea typeface="ＭＳ Ｐゴシック" charset="0"/>
                  <a:cs typeface="ＭＳ Ｐゴシック" charset="0"/>
                  <a:sym typeface="Calibri Bold" charset="0"/>
                </a:rPr>
                <a:t>Best technology in biofuels </a:t>
              </a:r>
            </a:p>
          </p:txBody>
        </p:sp>
      </p:grpSp>
      <p:pic>
        <p:nvPicPr>
          <p:cNvPr id="172043" name="Picture 1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025" y="4106864"/>
            <a:ext cx="3856038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2044" name="Group 18"/>
          <p:cNvGrpSpPr>
            <a:grpSpLocks/>
          </p:cNvGrpSpPr>
          <p:nvPr/>
        </p:nvGrpSpPr>
        <p:grpSpPr bwMode="auto">
          <a:xfrm>
            <a:off x="830263" y="6440488"/>
            <a:ext cx="3644900" cy="417512"/>
            <a:chOff x="0" y="0"/>
            <a:chExt cx="2296" cy="263"/>
          </a:xfrm>
        </p:grpSpPr>
        <p:sp>
          <p:nvSpPr>
            <p:cNvPr id="172045" name="Rectangle 19"/>
            <p:cNvSpPr>
              <a:spLocks/>
            </p:cNvSpPr>
            <p:nvPr/>
          </p:nvSpPr>
          <p:spPr bwMode="auto">
            <a:xfrm>
              <a:off x="1" y="0"/>
              <a:ext cx="2294" cy="263"/>
            </a:xfrm>
            <a:prstGeom prst="rect">
              <a:avLst/>
            </a:prstGeom>
            <a:solidFill>
              <a:srgbClr val="D0D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2046" name="Rectangle 20"/>
            <p:cNvSpPr>
              <a:spLocks/>
            </p:cNvSpPr>
            <p:nvPr/>
          </p:nvSpPr>
          <p:spPr bwMode="auto">
            <a:xfrm>
              <a:off x="0" y="11"/>
              <a:ext cx="229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 anchor="ctr"/>
            <a:lstStyle/>
            <a:p>
              <a:pPr marL="39688" algn="ctr"/>
              <a:r>
                <a:rPr lang="en-US">
                  <a:solidFill>
                    <a:srgbClr val="000066"/>
                  </a:solidFill>
                  <a:latin typeface="Calibri Bold" charset="0"/>
                  <a:ea typeface="ＭＳ Ｐゴシック" charset="0"/>
                  <a:cs typeface="ＭＳ Ｐゴシック" charset="0"/>
                  <a:sym typeface="Calibri Bold" charset="0"/>
                </a:rPr>
                <a:t>World leader in tropical agriculture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198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488504" y="381000"/>
            <a:ext cx="9169846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Calibri" charset="0"/>
              </a:rPr>
              <a:t>Transparency builds </a:t>
            </a:r>
            <a:r>
              <a:rPr lang="en-US" dirty="0" smtClean="0">
                <a:latin typeface="Calibri" charset="0"/>
              </a:rPr>
              <a:t>credibility and governance! </a:t>
            </a:r>
            <a:endParaRPr lang="en-US" dirty="0">
              <a:latin typeface="Calibri" charset="0"/>
            </a:endParaRPr>
          </a:p>
        </p:txBody>
      </p:sp>
      <p:pic>
        <p:nvPicPr>
          <p:cNvPr id="57347" name="Picture 2" descr="npo00000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520" y="1175946"/>
            <a:ext cx="8352928" cy="5542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Retângulo 8"/>
          <p:cNvSpPr>
            <a:spLocks noChangeArrowheads="1"/>
          </p:cNvSpPr>
          <p:nvPr/>
        </p:nvSpPr>
        <p:spPr bwMode="auto">
          <a:xfrm>
            <a:off x="525016" y="5764384"/>
            <a:ext cx="8460432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sz="2800" smtClean="0">
                <a:solidFill>
                  <a:schemeClr val="bg2">
                    <a:lumMod val="1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“Brazil</a:t>
            </a:r>
            <a:r>
              <a:rPr lang="ja-JP" altLang="en-US" sz="2800" dirty="0">
                <a:solidFill>
                  <a:schemeClr val="bg2">
                    <a:lumMod val="1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’</a:t>
            </a:r>
            <a:r>
              <a:rPr lang="en-US" altLang="ja-JP" sz="2800" dirty="0">
                <a:solidFill>
                  <a:schemeClr val="bg2">
                    <a:lumMod val="1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 monitoring system is the envy of the world</a:t>
            </a:r>
            <a:r>
              <a:rPr lang="en-US" altLang="ja-JP" sz="2800" dirty="0" smtClean="0">
                <a:solidFill>
                  <a:schemeClr val="bg2">
                    <a:lumMod val="1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  <a:r>
              <a:rPr lang="ja-JP" altLang="en-US" sz="2800" dirty="0" smtClean="0">
                <a:solidFill>
                  <a:schemeClr val="bg2">
                    <a:lumMod val="1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”</a:t>
            </a:r>
            <a:r>
              <a:rPr lang="en-US" altLang="ja-JP" sz="2800" dirty="0" smtClean="0">
                <a:solidFill>
                  <a:schemeClr val="bg2">
                    <a:lumMod val="1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(Science, 2007)</a:t>
            </a:r>
            <a:endParaRPr lang="pt-BR" sz="2800" dirty="0">
              <a:solidFill>
                <a:schemeClr val="bg2">
                  <a:lumMod val="1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51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COP-15: Brazil pledges to reduce deforestation </a:t>
            </a:r>
            <a:r>
              <a:rPr lang="en-US" smtClean="0"/>
              <a:t>in Amazonia by 80%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02" y="1700808"/>
            <a:ext cx="9108504" cy="4335515"/>
          </a:xfrm>
          <a:prstGeom prst="rect">
            <a:avLst/>
          </a:prstGeom>
        </p:spPr>
      </p:pic>
      <p:sp>
        <p:nvSpPr>
          <p:cNvPr id="7" name="Retângulo 8"/>
          <p:cNvSpPr>
            <a:spLocks noChangeArrowheads="1"/>
          </p:cNvSpPr>
          <p:nvPr/>
        </p:nvSpPr>
        <p:spPr bwMode="auto">
          <a:xfrm>
            <a:off x="495202" y="6112727"/>
            <a:ext cx="9108504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sz="2800" dirty="0" smtClean="0">
                <a:solidFill>
                  <a:schemeClr val="bg2">
                    <a:lumMod val="1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What happens after 2020?  What about the rest of Brazil?</a:t>
            </a:r>
            <a:endParaRPr lang="pt-BR" sz="2800" dirty="0">
              <a:solidFill>
                <a:schemeClr val="bg2">
                  <a:lumMod val="1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53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2659" y="289166"/>
            <a:ext cx="8544948" cy="990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GLOBIOM: Global Biosphere Management Model</a:t>
            </a:r>
            <a:endParaRPr lang="en-US" sz="32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84516" y="116632"/>
            <a:ext cx="932148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defRPr/>
            </a:pPr>
            <a:endParaRPr lang="en-US" sz="3600" kern="0" dirty="0">
              <a:solidFill>
                <a:srgbClr val="AD8F67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51"/>
          <p:cNvSpPr>
            <a:spLocks noChangeArrowheads="1"/>
          </p:cNvSpPr>
          <p:nvPr/>
        </p:nvSpPr>
        <p:spPr bwMode="auto">
          <a:xfrm>
            <a:off x="0" y="-400690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292934"/>
              </a:solidFill>
              <a:latin typeface="Calibri"/>
            </a:endParaRPr>
          </a:p>
        </p:txBody>
      </p:sp>
      <p:sp>
        <p:nvSpPr>
          <p:cNvPr id="51" name="Titre 1"/>
          <p:cNvSpPr txBox="1">
            <a:spLocks/>
          </p:cNvSpPr>
          <p:nvPr/>
        </p:nvSpPr>
        <p:spPr>
          <a:xfrm>
            <a:off x="920552" y="787849"/>
            <a:ext cx="8858516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libri"/>
              </a:rPr>
              <a:t>Partial equilibrium model: Agriculture, Forestry and Bioenergy sectors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347761" y="1642342"/>
            <a:ext cx="8068393" cy="22340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292934"/>
              </a:solidFill>
              <a:latin typeface="Calibri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1347761" y="4162666"/>
            <a:ext cx="8088779" cy="199856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292934"/>
              </a:solidFill>
              <a:latin typeface="Calibri"/>
            </a:endParaRPr>
          </a:p>
        </p:txBody>
      </p:sp>
      <p:pic>
        <p:nvPicPr>
          <p:cNvPr id="54" name="Picture 53" descr="Captura de Tela 2015-06-24 às 08.44.57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1614" y="2200625"/>
            <a:ext cx="3550250" cy="1525756"/>
          </a:xfrm>
          <a:prstGeom prst="rect">
            <a:avLst/>
          </a:prstGeom>
          <a:ln>
            <a:solidFill>
              <a:srgbClr val="292934"/>
            </a:solidFill>
          </a:ln>
        </p:spPr>
      </p:pic>
      <p:sp>
        <p:nvSpPr>
          <p:cNvPr id="55" name="Rectangle 54"/>
          <p:cNvSpPr/>
          <p:nvPr/>
        </p:nvSpPr>
        <p:spPr>
          <a:xfrm>
            <a:off x="1968349" y="2649031"/>
            <a:ext cx="1289884" cy="5216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FFFFFF"/>
                </a:solidFill>
                <a:latin typeface="Calibri"/>
              </a:rPr>
              <a:t>MARKETS</a:t>
            </a:r>
            <a:endParaRPr lang="en-US" sz="20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779810" y="1725381"/>
            <a:ext cx="7467008" cy="39753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bg1"/>
                </a:solidFill>
                <a:latin typeface="Calibri"/>
              </a:rPr>
              <a:t>Population - Economic Growth -  Trade </a:t>
            </a:r>
            <a:endParaRPr lang="en-US" sz="24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707197" y="2401314"/>
            <a:ext cx="1551520" cy="10981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FFFFFF"/>
                </a:solidFill>
                <a:latin typeface="Calibri"/>
              </a:rPr>
              <a:t>Commodity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FFFFFF"/>
                </a:solidFill>
                <a:latin typeface="Calibri"/>
              </a:rPr>
              <a:t>Prices and Quantities</a:t>
            </a:r>
            <a:endParaRPr lang="en-US" sz="20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691399" y="4960931"/>
            <a:ext cx="1551520" cy="7774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Land Use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64" name="Picture 63" descr="forestry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9072" y="4417124"/>
            <a:ext cx="1498207" cy="1248812"/>
          </a:xfrm>
          <a:prstGeom prst="rect">
            <a:avLst/>
          </a:prstGeom>
        </p:spPr>
      </p:pic>
      <p:pic>
        <p:nvPicPr>
          <p:cNvPr id="68" name="Picture 67" descr="crop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3555" y="4412210"/>
            <a:ext cx="1503726" cy="1253727"/>
          </a:xfrm>
          <a:prstGeom prst="rect">
            <a:avLst/>
          </a:prstGeom>
        </p:spPr>
      </p:pic>
      <p:pic>
        <p:nvPicPr>
          <p:cNvPr id="67" name="Picture 66" descr="other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1559" y="4417124"/>
            <a:ext cx="1507987" cy="1248812"/>
          </a:xfrm>
          <a:prstGeom prst="rect">
            <a:avLst/>
          </a:prstGeom>
        </p:spPr>
      </p:pic>
      <p:sp>
        <p:nvSpPr>
          <p:cNvPr id="73" name="Rectangle 72"/>
          <p:cNvSpPr/>
          <p:nvPr/>
        </p:nvSpPr>
        <p:spPr>
          <a:xfrm>
            <a:off x="1989071" y="4412210"/>
            <a:ext cx="1248440" cy="1151667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682347" y="4417125"/>
            <a:ext cx="1249214" cy="1148974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945318" y="4429953"/>
            <a:ext cx="1494230" cy="1148974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249797" y="5566102"/>
            <a:ext cx="1583305" cy="307979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833102" y="5566102"/>
            <a:ext cx="1112216" cy="307979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945318" y="5566102"/>
            <a:ext cx="1494230" cy="307979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989070" y="5569262"/>
            <a:ext cx="1260726" cy="307979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966748" y="4412208"/>
            <a:ext cx="5472800" cy="1459646"/>
          </a:xfrm>
          <a:prstGeom prst="rect">
            <a:avLst/>
          </a:prstGeom>
          <a:noFill/>
          <a:ln w="38100" cmpd="sng">
            <a:solidFill>
              <a:srgbClr val="29293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2247232" y="4433062"/>
            <a:ext cx="776850" cy="30797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292934"/>
                </a:solidFill>
                <a:latin typeface="Calibri"/>
              </a:rPr>
              <a:t>Wood</a:t>
            </a:r>
            <a:endParaRPr lang="en-US" b="1" dirty="0">
              <a:solidFill>
                <a:srgbClr val="292934"/>
              </a:solidFill>
              <a:latin typeface="Calibri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3566254" y="4417127"/>
            <a:ext cx="802066" cy="30797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292934"/>
                </a:solidFill>
                <a:latin typeface="Calibri"/>
              </a:rPr>
              <a:t>Crops</a:t>
            </a:r>
            <a:endParaRPr lang="en-US" b="1" dirty="0">
              <a:solidFill>
                <a:srgbClr val="292934"/>
              </a:solidFill>
              <a:latin typeface="Calibri"/>
            </a:endParaRPr>
          </a:p>
        </p:txBody>
      </p:sp>
      <p:pic>
        <p:nvPicPr>
          <p:cNvPr id="90" name="Picture 89" descr="live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788" y="4422879"/>
            <a:ext cx="1318350" cy="1353770"/>
          </a:xfrm>
          <a:prstGeom prst="rect">
            <a:avLst/>
          </a:prstGeom>
          <a:ln>
            <a:solidFill>
              <a:srgbClr val="292934"/>
            </a:solidFill>
          </a:ln>
        </p:spPr>
      </p:pic>
      <p:sp>
        <p:nvSpPr>
          <p:cNvPr id="69" name="Rectangle 68"/>
          <p:cNvSpPr/>
          <p:nvPr/>
        </p:nvSpPr>
        <p:spPr>
          <a:xfrm>
            <a:off x="1989072" y="5563877"/>
            <a:ext cx="5432794" cy="30797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292934"/>
                </a:solidFill>
                <a:latin typeface="Calibri"/>
              </a:rPr>
              <a:t>    Forest             Cropland              Pasture          Other       </a:t>
            </a:r>
            <a:endParaRPr lang="en-US" b="1" dirty="0">
              <a:solidFill>
                <a:srgbClr val="292934"/>
              </a:solidFill>
              <a:latin typeface="Calibri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224129" y="4417125"/>
            <a:ext cx="1458217" cy="1152134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989070" y="4433062"/>
            <a:ext cx="1235060" cy="1130815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687132" y="4412207"/>
            <a:ext cx="1324006" cy="1157052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805200" y="4430749"/>
            <a:ext cx="1126362" cy="30797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292934"/>
                </a:solidFill>
                <a:latin typeface="Calibri"/>
              </a:rPr>
              <a:t>Livestock</a:t>
            </a:r>
            <a:endParaRPr lang="en-US" b="1" dirty="0">
              <a:solidFill>
                <a:srgbClr val="292934"/>
              </a:solidFill>
              <a:latin typeface="Calibri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8089800" y="3499442"/>
            <a:ext cx="13000" cy="1488601"/>
          </a:xfrm>
          <a:prstGeom prst="straightConnector1">
            <a:avLst/>
          </a:prstGeom>
          <a:ln w="57150" cmpd="sng">
            <a:solidFill>
              <a:schemeClr val="tx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V="1">
            <a:off x="8731522" y="3499447"/>
            <a:ext cx="11780" cy="1477782"/>
          </a:xfrm>
          <a:prstGeom prst="straightConnector1">
            <a:avLst/>
          </a:prstGeom>
          <a:ln w="57150" cmpd="sng">
            <a:solidFill>
              <a:srgbClr val="A5392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-32745" y="2539657"/>
            <a:ext cx="1380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292934"/>
                </a:solidFill>
                <a:latin typeface="Calibri"/>
              </a:rPr>
              <a:t>DEMAND</a:t>
            </a:r>
            <a:endParaRPr lang="en-US" sz="2400" b="1" dirty="0">
              <a:solidFill>
                <a:srgbClr val="292934"/>
              </a:solidFill>
              <a:latin typeface="Calibri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5911" y="5045250"/>
            <a:ext cx="1121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292934"/>
                </a:solidFill>
                <a:latin typeface="Calibri"/>
              </a:rPr>
              <a:t>SUPPLY</a:t>
            </a:r>
            <a:endParaRPr lang="en-US" sz="2400" b="1" dirty="0">
              <a:solidFill>
                <a:srgbClr val="292934"/>
              </a:solidFill>
              <a:latin typeface="Calibri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989071" y="5576702"/>
            <a:ext cx="5432793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8731522" y="6418537"/>
            <a:ext cx="1087379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4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ＭＳ Ｐゴシック" pitchFamily="34" charset="-128"/>
              </a:rPr>
              <a:t>IIASA</a:t>
            </a:r>
            <a:endParaRPr lang="en-GB" altLang="en-US" sz="2400" b="1" dirty="0">
              <a:solidFill>
                <a:schemeClr val="accent1">
                  <a:lumMod val="50000"/>
                </a:schemeClr>
              </a:solidFill>
              <a:latin typeface="Calibri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045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4"/>
          <p:cNvSpPr/>
          <p:nvPr/>
        </p:nvSpPr>
        <p:spPr>
          <a:xfrm>
            <a:off x="2817368" y="2651498"/>
            <a:ext cx="4101194" cy="386267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47625">
            <a:solidFill>
              <a:srgbClr val="C00000"/>
            </a:solidFill>
          </a:ln>
          <a:effectLst>
            <a:innerShdw blurRad="63500" dist="50800" dir="13500000">
              <a:prstClr val="black">
                <a:alpha val="7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alibri"/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 bwMode="auto">
          <a:xfrm>
            <a:off x="4041801" y="4169178"/>
            <a:ext cx="1741545" cy="54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rgbClr val="C00000"/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28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LAND USE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721667"/>
              </p:ext>
            </p:extLst>
          </p:nvPr>
        </p:nvGraphicFramePr>
        <p:xfrm>
          <a:off x="1856656" y="1957105"/>
          <a:ext cx="633670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117"/>
                <a:gridCol w="1056117"/>
                <a:gridCol w="1056117"/>
                <a:gridCol w="1056117"/>
                <a:gridCol w="1056117"/>
                <a:gridCol w="105611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A53926"/>
                          </a:solidFill>
                          <a:latin typeface="Calibri"/>
                        </a:rPr>
                        <a:t>2000</a:t>
                      </a:r>
                      <a:endParaRPr lang="en-US" sz="2400" b="1" dirty="0">
                        <a:solidFill>
                          <a:srgbClr val="A53926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/>
                        </a:rPr>
                        <a:t>2010</a:t>
                      </a:r>
                      <a:endParaRPr lang="en-US" sz="240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/>
                        </a:rPr>
                        <a:t>2020</a:t>
                      </a:r>
                      <a:endParaRPr lang="en-US" sz="240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/>
                        </a:rPr>
                        <a:t>2030</a:t>
                      </a:r>
                      <a:endParaRPr lang="en-US" sz="240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/>
                        </a:rPr>
                        <a:t>2040</a:t>
                      </a:r>
                      <a:endParaRPr lang="en-US" sz="240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/>
                        </a:rPr>
                        <a:t>2050</a:t>
                      </a:r>
                      <a:endParaRPr lang="en-US" sz="2400" dirty="0">
                        <a:latin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Chevron 18"/>
          <p:cNvSpPr/>
          <p:nvPr/>
        </p:nvSpPr>
        <p:spPr>
          <a:xfrm>
            <a:off x="2542532" y="1875473"/>
            <a:ext cx="504056" cy="56677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1737" y="1128213"/>
            <a:ext cx="1434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Calibri"/>
              </a:rPr>
              <a:t>Validation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56656" y="1052736"/>
            <a:ext cx="8418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</a:rPr>
              <a:t>Base </a:t>
            </a:r>
          </a:p>
          <a:p>
            <a:pPr algn="ctr"/>
            <a:r>
              <a:rPr lang="en-US" sz="2400" dirty="0" smtClean="0">
                <a:latin typeface="Calibri"/>
              </a:rPr>
              <a:t>Year</a:t>
            </a:r>
            <a:endParaRPr lang="en-US" sz="2400" dirty="0"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56297" y="1073702"/>
            <a:ext cx="3790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/>
              </a:rPr>
              <a:t>Projections</a:t>
            </a:r>
            <a:endParaRPr lang="en-US" sz="2400" dirty="0">
              <a:latin typeface="Calibri"/>
            </a:endParaRPr>
          </a:p>
        </p:txBody>
      </p:sp>
      <p:cxnSp>
        <p:nvCxnSpPr>
          <p:cNvPr id="28" name="Straight Arrow Connector 27"/>
          <p:cNvCxnSpPr>
            <a:stCxn id="25" idx="2"/>
          </p:cNvCxnSpPr>
          <p:nvPr/>
        </p:nvCxnSpPr>
        <p:spPr>
          <a:xfrm flipH="1">
            <a:off x="2169622" y="1883733"/>
            <a:ext cx="107983" cy="73373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439017" y="1699066"/>
            <a:ext cx="0" cy="258039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6" idx="2"/>
          </p:cNvCxnSpPr>
          <p:nvPr/>
        </p:nvCxnSpPr>
        <p:spPr>
          <a:xfrm flipH="1">
            <a:off x="4539006" y="1535367"/>
            <a:ext cx="1512718" cy="434753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6" idx="2"/>
          </p:cNvCxnSpPr>
          <p:nvPr/>
        </p:nvCxnSpPr>
        <p:spPr>
          <a:xfrm flipH="1">
            <a:off x="5662250" y="1535367"/>
            <a:ext cx="389474" cy="434753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6" idx="2"/>
          </p:cNvCxnSpPr>
          <p:nvPr/>
        </p:nvCxnSpPr>
        <p:spPr>
          <a:xfrm>
            <a:off x="6051724" y="1535367"/>
            <a:ext cx="466705" cy="434753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2"/>
          </p:cNvCxnSpPr>
          <p:nvPr/>
        </p:nvCxnSpPr>
        <p:spPr>
          <a:xfrm>
            <a:off x="6051724" y="1535367"/>
            <a:ext cx="1506665" cy="434753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81000" y="21590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GLOBIOM-Brazil validation and projections 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744391" y="2616608"/>
            <a:ext cx="1620000" cy="900000"/>
          </a:xfrm>
          <a:prstGeom prst="rect">
            <a:avLst/>
          </a:prstGeom>
          <a:solidFill>
            <a:srgbClr val="346A11"/>
          </a:solidFill>
          <a:ln w="28575" cmpd="sng">
            <a:solidFill>
              <a:srgbClr val="29293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Calibri"/>
              </a:rPr>
              <a:t>Mature </a:t>
            </a:r>
            <a:r>
              <a:rPr lang="en-US" sz="2400" dirty="0" smtClean="0">
                <a:latin typeface="Calibri"/>
              </a:rPr>
              <a:t>Forests</a:t>
            </a:r>
            <a:endParaRPr lang="en-US" sz="2400" dirty="0">
              <a:latin typeface="Calibri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909770" y="3800480"/>
            <a:ext cx="1620000" cy="900000"/>
          </a:xfrm>
          <a:prstGeom prst="rect">
            <a:avLst/>
          </a:prstGeom>
          <a:solidFill>
            <a:srgbClr val="6F8A13"/>
          </a:solidFill>
          <a:ln w="28575" cmpd="sng">
            <a:solidFill>
              <a:srgbClr val="29293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libri"/>
              </a:rPr>
              <a:t>Managed Forests</a:t>
            </a:r>
            <a:endParaRPr lang="en-US" sz="2400" dirty="0">
              <a:latin typeface="Calibri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284088" y="5198677"/>
            <a:ext cx="1620000" cy="900000"/>
          </a:xfrm>
          <a:prstGeom prst="rect">
            <a:avLst/>
          </a:prstGeom>
          <a:solidFill>
            <a:srgbClr val="B3B712"/>
          </a:solidFill>
          <a:ln w="28575" cmpd="sng">
            <a:solidFill>
              <a:srgbClr val="29293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alibri"/>
              </a:rPr>
              <a:t>Planted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Calibri"/>
              </a:rPr>
              <a:t>Forest</a:t>
            </a:r>
            <a:endParaRPr lang="en-US" sz="24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082149" y="5897806"/>
            <a:ext cx="1620000" cy="900000"/>
          </a:xfrm>
          <a:prstGeom prst="rect">
            <a:avLst/>
          </a:prstGeom>
          <a:solidFill>
            <a:srgbClr val="70D89C"/>
          </a:solidFill>
          <a:ln w="28575" cmpd="sng">
            <a:solidFill>
              <a:srgbClr val="29293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292934"/>
                </a:solidFill>
                <a:latin typeface="Calibri"/>
              </a:rPr>
              <a:t>Forest Regrowth</a:t>
            </a:r>
            <a:endParaRPr lang="en-US" sz="2400" dirty="0">
              <a:solidFill>
                <a:srgbClr val="292934"/>
              </a:solidFill>
              <a:latin typeface="Calibri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517150" y="2616608"/>
            <a:ext cx="1620000" cy="900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 cmpd="sng">
            <a:solidFill>
              <a:srgbClr val="29293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292934"/>
                </a:solidFill>
                <a:latin typeface="Calibri"/>
              </a:rPr>
              <a:t>Cropland</a:t>
            </a:r>
            <a:endParaRPr lang="en-US" sz="2400" dirty="0">
              <a:solidFill>
                <a:srgbClr val="292934"/>
              </a:solidFill>
              <a:latin typeface="Calibri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327150" y="3887362"/>
            <a:ext cx="1620000" cy="90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 cmpd="sng">
            <a:solidFill>
              <a:srgbClr val="29293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292934"/>
                </a:solidFill>
                <a:latin typeface="Calibri"/>
              </a:rPr>
              <a:t>Pasture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974082" y="5224369"/>
            <a:ext cx="1702251" cy="90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rgbClr val="29293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"/>
              </a:rPr>
              <a:t>N</a:t>
            </a:r>
            <a:r>
              <a:rPr lang="en-US" sz="2400" dirty="0" smtClean="0">
                <a:solidFill>
                  <a:schemeClr val="tx1"/>
                </a:solidFill>
                <a:latin typeface="Calibri"/>
              </a:rPr>
              <a:t>atural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Calibri"/>
              </a:rPr>
              <a:t>land</a:t>
            </a:r>
            <a:endParaRPr lang="en-US" sz="2400" dirty="0">
              <a:solidFill>
                <a:schemeClr val="tx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145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Base maps for GLOBIOM-Brazil</a:t>
            </a:r>
            <a:endParaRPr lang="en-US" dirty="0"/>
          </a:p>
        </p:txBody>
      </p:sp>
      <p:pic>
        <p:nvPicPr>
          <p:cNvPr id="6" name="Picture 5" descr="lucc-map-fore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944" y="1288232"/>
            <a:ext cx="4805064" cy="4805064"/>
          </a:xfrm>
          <a:prstGeom prst="rect">
            <a:avLst/>
          </a:prstGeom>
        </p:spPr>
      </p:pic>
      <p:sp>
        <p:nvSpPr>
          <p:cNvPr id="7" name="Retângulo 5"/>
          <p:cNvSpPr>
            <a:spLocks noChangeArrowheads="1"/>
          </p:cNvSpPr>
          <p:nvPr/>
        </p:nvSpPr>
        <p:spPr bwMode="auto">
          <a:xfrm>
            <a:off x="992560" y="6237312"/>
            <a:ext cx="3096344" cy="461665"/>
          </a:xfrm>
          <a:prstGeom prst="rect">
            <a:avLst/>
          </a:prstGeom>
          <a:solidFill>
            <a:srgbClr val="DCE6F2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x-none" sz="2400" b="1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cs typeface="Calibri" charset="0"/>
              </a:rPr>
              <a:t>Forest 2000</a:t>
            </a:r>
            <a:endParaRPr lang="pt-BR" sz="2400" b="1" dirty="0">
              <a:solidFill>
                <a:schemeClr val="accent1">
                  <a:lumMod val="50000"/>
                </a:schemeClr>
              </a:solidFill>
              <a:latin typeface="Calibri" charset="0"/>
              <a:cs typeface="Calibri" charset="0"/>
            </a:endParaRPr>
          </a:p>
        </p:txBody>
      </p:sp>
      <p:pic>
        <p:nvPicPr>
          <p:cNvPr id="8" name="Picture 7" descr="lucc-map-livesto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0992" y="1288232"/>
            <a:ext cx="4805064" cy="4805064"/>
          </a:xfrm>
          <a:prstGeom prst="rect">
            <a:avLst/>
          </a:prstGeom>
        </p:spPr>
      </p:pic>
      <p:sp>
        <p:nvSpPr>
          <p:cNvPr id="9" name="Retângulo 5"/>
          <p:cNvSpPr>
            <a:spLocks noChangeArrowheads="1"/>
          </p:cNvSpPr>
          <p:nvPr/>
        </p:nvSpPr>
        <p:spPr bwMode="auto">
          <a:xfrm>
            <a:off x="5745088" y="6237312"/>
            <a:ext cx="3096344" cy="461665"/>
          </a:xfrm>
          <a:prstGeom prst="rect">
            <a:avLst/>
          </a:prstGeom>
          <a:solidFill>
            <a:srgbClr val="DCE6F2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x-none" sz="2400" b="1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cs typeface="Calibri" charset="0"/>
              </a:rPr>
              <a:t>Livestock 2000</a:t>
            </a:r>
            <a:endParaRPr lang="pt-BR" sz="2400" b="1" dirty="0">
              <a:solidFill>
                <a:schemeClr val="accent1">
                  <a:lumMod val="50000"/>
                </a:schemeClr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22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72481" y="1229543"/>
            <a:ext cx="4344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libri"/>
              </a:rPr>
              <a:t>PRODES/INPE (16.5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Calibri"/>
              </a:rPr>
              <a:t>Mha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libri"/>
              </a:rPr>
              <a:t>)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41033" y="1229544"/>
            <a:ext cx="4392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GLOBIOM-Brazil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libri"/>
              </a:rPr>
              <a:t>(16.9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Calibri"/>
              </a:rPr>
              <a:t>Mha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libri"/>
              </a:rPr>
              <a:t>)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83138" y="357332"/>
            <a:ext cx="8915400" cy="829393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Validation: Accumulated Deforestation 2001-2010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333" y="1580380"/>
            <a:ext cx="5016972" cy="50169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7639" y="1580380"/>
            <a:ext cx="5016972" cy="501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1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4" y="305482"/>
            <a:ext cx="9577064" cy="1025891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Brazil’s Forest Code: </a:t>
            </a:r>
            <a:br>
              <a:rPr lang="en-US" dirty="0" smtClean="0"/>
            </a:br>
            <a:r>
              <a:rPr lang="en-US" dirty="0" smtClean="0"/>
              <a:t>what is the effect of the rule of law?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125" y="1374459"/>
            <a:ext cx="6530875" cy="4819766"/>
          </a:xfrm>
          <a:prstGeom prst="rect">
            <a:avLst/>
          </a:prstGeom>
        </p:spPr>
      </p:pic>
      <p:sp>
        <p:nvSpPr>
          <p:cNvPr id="5" name="Retângulo 5"/>
          <p:cNvSpPr>
            <a:spLocks noChangeArrowheads="1"/>
          </p:cNvSpPr>
          <p:nvPr/>
        </p:nvSpPr>
        <p:spPr bwMode="auto">
          <a:xfrm>
            <a:off x="992560" y="6237312"/>
            <a:ext cx="8136904" cy="461665"/>
          </a:xfrm>
          <a:prstGeom prst="rect">
            <a:avLst/>
          </a:prstGeom>
          <a:solidFill>
            <a:srgbClr val="DCE6F2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Calibri" charset="0"/>
                <a:cs typeface="Calibri" charset="0"/>
              </a:rPr>
              <a:t>Private farms have to preserve natural vegetation (20% - 80%)</a:t>
            </a:r>
            <a:endParaRPr lang="pt-BR" sz="2400" b="1" dirty="0">
              <a:solidFill>
                <a:schemeClr val="bg2">
                  <a:lumMod val="10000"/>
                </a:schemeClr>
              </a:solidFill>
              <a:latin typeface="Calibri" charset="0"/>
              <a:cs typeface="Calibri" charset="0"/>
            </a:endParaRPr>
          </a:p>
        </p:txBody>
      </p:sp>
      <p:pic>
        <p:nvPicPr>
          <p:cNvPr id="6" name="Picture 5" descr="Captura de Tela 2015-03-20 às 22.58.0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772815"/>
            <a:ext cx="3375124" cy="3217355"/>
          </a:xfrm>
          <a:prstGeom prst="rect">
            <a:avLst/>
          </a:prstGeom>
          <a:ln>
            <a:solidFill>
              <a:srgbClr val="93A299"/>
            </a:solidFill>
          </a:ln>
        </p:spPr>
      </p:pic>
    </p:spTree>
    <p:extLst>
      <p:ext uri="{BB962C8B-B14F-4D97-AF65-F5344CB8AC3E}">
        <p14:creationId xmlns:p14="http://schemas.microsoft.com/office/powerpoint/2010/main" val="187546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20604</TotalTime>
  <Words>496</Words>
  <Application>Microsoft Macintosh PowerPoint</Application>
  <PresentationFormat>A4 Paper (210x297 mm)</PresentationFormat>
  <Paragraphs>117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Calibri</vt:lpstr>
      <vt:lpstr>Calibri Bold</vt:lpstr>
      <vt:lpstr>DejaVu Sans</vt:lpstr>
      <vt:lpstr>Geneva</vt:lpstr>
      <vt:lpstr>ＭＳ Ｐゴシック</vt:lpstr>
      <vt:lpstr>Times New Roman</vt:lpstr>
      <vt:lpstr>ヒラギノ角ゴ Pro W3</vt:lpstr>
      <vt:lpstr>Arial</vt:lpstr>
      <vt:lpstr>Clarity</vt:lpstr>
      <vt:lpstr>Assessing future impacts of land use policies in Brazil</vt:lpstr>
      <vt:lpstr>REDD-PAC project team: Brazil study</vt:lpstr>
      <vt:lpstr>Transparency builds credibility and governance! </vt:lpstr>
      <vt:lpstr>COP-15: Brazil pledges to reduce deforestation in Amazonia by 80%  </vt:lpstr>
      <vt:lpstr>GLOBIOM: Global Biosphere Management Model</vt:lpstr>
      <vt:lpstr>GLOBIOM-Brazil validation and projections </vt:lpstr>
      <vt:lpstr>Base maps for GLOBIOM-Brazil</vt:lpstr>
      <vt:lpstr>Validation: Accumulated Deforestation 2001-2010</vt:lpstr>
      <vt:lpstr>Brazil’s Forest Code:  what is the effect of the rule of law?</vt:lpstr>
      <vt:lpstr>Projections: Forests 2030</vt:lpstr>
      <vt:lpstr>Crop production grows, grassland decreases</vt:lpstr>
      <vt:lpstr>Brazil’s new Forest Code:  zero net emissions from deforestation after 2030</vt:lpstr>
      <vt:lpstr>Foundations of modern democracies</vt:lpstr>
      <vt:lpstr>Additional slides for debate</vt:lpstr>
      <vt:lpstr>Possible trajectories of Brazilian GHG emissions?</vt:lpstr>
      <vt:lpstr>Brazil’s emissions profile is fast changing!</vt:lpstr>
      <vt:lpstr>The importance of Brazil’s Forest Code</vt:lpstr>
      <vt:lpstr>Base maps for GLOBIOM-Brazil</vt:lpstr>
      <vt:lpstr>Validation: Croplands 2010</vt:lpstr>
      <vt:lpstr>Environmental Debts and Surpluses (2010)</vt:lpstr>
      <vt:lpstr>Cropland expansion: 2010 - 2030</vt:lpstr>
      <vt:lpstr>Amazonia: the land of the cattle?</vt:lpstr>
      <vt:lpstr>The importance of Brazil’s Forest Code</vt:lpstr>
      <vt:lpstr>Brazil: a natural knowledge economy</vt:lpstr>
    </vt:vector>
  </TitlesOfParts>
  <Company>UNICAMP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Fapesp: apoio à pesquisa em São Paulo</dc:title>
  <dc:creator>Carlos H. de Brito Cruz</dc:creator>
  <cp:lastModifiedBy>Gilberto Camara</cp:lastModifiedBy>
  <cp:revision>991</cp:revision>
  <cp:lastPrinted>2000-04-18T14:59:39Z</cp:lastPrinted>
  <dcterms:created xsi:type="dcterms:W3CDTF">1997-06-15T15:36:04Z</dcterms:created>
  <dcterms:modified xsi:type="dcterms:W3CDTF">2015-12-07T12:49:41Z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6568155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D6.0.9</vt:lpwstr>
  </property>
</Properties>
</file>