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7" r:id="rId2"/>
  </p:sldMasterIdLst>
  <p:notesMasterIdLst>
    <p:notesMasterId r:id="rId67"/>
  </p:notesMasterIdLst>
  <p:sldIdLst>
    <p:sldId id="1049" r:id="rId3"/>
    <p:sldId id="1010" r:id="rId4"/>
    <p:sldId id="1037" r:id="rId5"/>
    <p:sldId id="868" r:id="rId6"/>
    <p:sldId id="941" r:id="rId7"/>
    <p:sldId id="944" r:id="rId8"/>
    <p:sldId id="909" r:id="rId9"/>
    <p:sldId id="948" r:id="rId10"/>
    <p:sldId id="869" r:id="rId11"/>
    <p:sldId id="1039" r:id="rId12"/>
    <p:sldId id="878" r:id="rId13"/>
    <p:sldId id="912" r:id="rId14"/>
    <p:sldId id="945" r:id="rId15"/>
    <p:sldId id="943" r:id="rId16"/>
    <p:sldId id="936" r:id="rId17"/>
    <p:sldId id="1038" r:id="rId18"/>
    <p:sldId id="877" r:id="rId19"/>
    <p:sldId id="1011" r:id="rId20"/>
    <p:sldId id="829" r:id="rId21"/>
    <p:sldId id="887" r:id="rId22"/>
    <p:sldId id="921" r:id="rId23"/>
    <p:sldId id="834" r:id="rId24"/>
    <p:sldId id="888" r:id="rId25"/>
    <p:sldId id="889" r:id="rId26"/>
    <p:sldId id="890" r:id="rId27"/>
    <p:sldId id="919" r:id="rId28"/>
    <p:sldId id="920" r:id="rId29"/>
    <p:sldId id="949" r:id="rId30"/>
    <p:sldId id="865" r:id="rId31"/>
    <p:sldId id="954" r:id="rId32"/>
    <p:sldId id="952" r:id="rId33"/>
    <p:sldId id="953" r:id="rId34"/>
    <p:sldId id="956" r:id="rId35"/>
    <p:sldId id="928" r:id="rId36"/>
    <p:sldId id="957" r:id="rId37"/>
    <p:sldId id="791" r:id="rId38"/>
    <p:sldId id="996" r:id="rId39"/>
    <p:sldId id="961" r:id="rId40"/>
    <p:sldId id="964" r:id="rId41"/>
    <p:sldId id="1006" r:id="rId42"/>
    <p:sldId id="1002" r:id="rId43"/>
    <p:sldId id="965" r:id="rId44"/>
    <p:sldId id="973" r:id="rId45"/>
    <p:sldId id="1053" r:id="rId46"/>
    <p:sldId id="1051" r:id="rId47"/>
    <p:sldId id="974" r:id="rId48"/>
    <p:sldId id="1009" r:id="rId49"/>
    <p:sldId id="1007" r:id="rId50"/>
    <p:sldId id="976" r:id="rId51"/>
    <p:sldId id="977" r:id="rId52"/>
    <p:sldId id="978" r:id="rId53"/>
    <p:sldId id="1048" r:id="rId54"/>
    <p:sldId id="1013" r:id="rId55"/>
    <p:sldId id="982" r:id="rId56"/>
    <p:sldId id="1012" r:id="rId57"/>
    <p:sldId id="984" r:id="rId58"/>
    <p:sldId id="985" r:id="rId59"/>
    <p:sldId id="986" r:id="rId60"/>
    <p:sldId id="987" r:id="rId61"/>
    <p:sldId id="1047" r:id="rId62"/>
    <p:sldId id="1052" r:id="rId63"/>
    <p:sldId id="991" r:id="rId64"/>
    <p:sldId id="1050" r:id="rId65"/>
    <p:sldId id="92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DBC9"/>
    <a:srgbClr val="F6DBC6"/>
    <a:srgbClr val="EFD5C0"/>
    <a:srgbClr val="EFD9DF"/>
    <a:srgbClr val="F0EBE4"/>
    <a:srgbClr val="E8E0D9"/>
    <a:srgbClr val="FFF5EC"/>
    <a:srgbClr val="BAF7AA"/>
    <a:srgbClr val="74C187"/>
    <a:srgbClr val="89D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27" autoAdjust="0"/>
  </p:normalViewPr>
  <p:slideViewPr>
    <p:cSldViewPr snapToGrid="0" snapToObjects="1">
      <p:cViewPr varScale="1">
        <p:scale>
          <a:sx n="100" d="100"/>
          <a:sy n="100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29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gilbertocamara:Desktop:LUCF_EMISS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gilbertocamara:Dropbox:REDD-PAC-INPE:LandUseChangeBrazil:EmissionProjections:Emissions_LUSect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gilbertocamara:Dropbox:REDD-PAC-INPE:Scenarios:emissions_projec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Other LUC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Sheet1!$B$21:$P$22</c:f>
              <c:multiLvlStrCache>
                <c:ptCount val="15"/>
                <c:lvl>
                  <c:pt idx="0">
                    <c:v>BAU</c:v>
                  </c:pt>
                  <c:pt idx="1">
                    <c:v>FC</c:v>
                  </c:pt>
                  <c:pt idx="2">
                    <c:v>FC+</c:v>
                  </c:pt>
                  <c:pt idx="3">
                    <c:v>BAU</c:v>
                  </c:pt>
                  <c:pt idx="4">
                    <c:v>FC</c:v>
                  </c:pt>
                  <c:pt idx="5">
                    <c:v>FC+</c:v>
                  </c:pt>
                  <c:pt idx="6">
                    <c:v>BAU</c:v>
                  </c:pt>
                  <c:pt idx="7">
                    <c:v>FC</c:v>
                  </c:pt>
                  <c:pt idx="8">
                    <c:v>FC+</c:v>
                  </c:pt>
                  <c:pt idx="9">
                    <c:v>BAU</c:v>
                  </c:pt>
                  <c:pt idx="10">
                    <c:v>FC</c:v>
                  </c:pt>
                  <c:pt idx="11">
                    <c:v>FC+</c:v>
                  </c:pt>
                  <c:pt idx="12">
                    <c:v>BAU</c:v>
                  </c:pt>
                  <c:pt idx="13">
                    <c:v>FC</c:v>
                  </c:pt>
                  <c:pt idx="14">
                    <c:v>FC+</c:v>
                  </c:pt>
                </c:lvl>
                <c:lvl>
                  <c:pt idx="0">
                    <c:v>2010</c:v>
                  </c:pt>
                  <c:pt idx="3">
                    <c:v>2020</c:v>
                  </c:pt>
                  <c:pt idx="6">
                    <c:v>2030</c:v>
                  </c:pt>
                  <c:pt idx="9">
                    <c:v>2040</c:v>
                  </c:pt>
                  <c:pt idx="12">
                    <c:v>2050</c:v>
                  </c:pt>
                </c:lvl>
              </c:multiLvlStrCache>
            </c:multiLvlStrRef>
          </c:cat>
          <c:val>
            <c:numRef>
              <c:f>Sheet1!$B$23:$P$23</c:f>
              <c:numCache>
                <c:formatCode>General</c:formatCode>
                <c:ptCount val="15"/>
                <c:pt idx="0">
                  <c:v>252.9594</c:v>
                </c:pt>
                <c:pt idx="1">
                  <c:v>252.9594</c:v>
                </c:pt>
                <c:pt idx="2">
                  <c:v>252.9594</c:v>
                </c:pt>
                <c:pt idx="3">
                  <c:v>265.4526</c:v>
                </c:pt>
                <c:pt idx="4">
                  <c:v>332.88735</c:v>
                </c:pt>
                <c:pt idx="5">
                  <c:v>334.4646</c:v>
                </c:pt>
                <c:pt idx="6">
                  <c:v>109.5197</c:v>
                </c:pt>
                <c:pt idx="7">
                  <c:v>95.14855</c:v>
                </c:pt>
                <c:pt idx="8">
                  <c:v>111.3976</c:v>
                </c:pt>
                <c:pt idx="9">
                  <c:v>60.8338</c:v>
                </c:pt>
                <c:pt idx="10">
                  <c:v>45.23915</c:v>
                </c:pt>
                <c:pt idx="11">
                  <c:v>36.3229</c:v>
                </c:pt>
                <c:pt idx="12">
                  <c:v>73.5385</c:v>
                </c:pt>
                <c:pt idx="13">
                  <c:v>53.2283</c:v>
                </c:pt>
                <c:pt idx="14">
                  <c:v>34.7434</c:v>
                </c:pt>
              </c:numCache>
            </c:numRef>
          </c:val>
        </c:ser>
        <c:ser>
          <c:idx val="1"/>
          <c:order val="1"/>
          <c:tx>
            <c:strRef>
              <c:f>Sheet1!$A$24</c:f>
              <c:strCache>
                <c:ptCount val="1"/>
                <c:pt idx="0">
                  <c:v>Reforestation</c:v>
                </c:pt>
              </c:strCache>
            </c:strRef>
          </c:tx>
          <c:spPr>
            <a:solidFill>
              <a:srgbClr val="5C9E5B"/>
            </a:solidFill>
            <a:ln>
              <a:noFill/>
            </a:ln>
            <a:effectLst/>
          </c:spPr>
          <c:invertIfNegative val="0"/>
          <c:cat>
            <c:multiLvlStrRef>
              <c:f>Sheet1!$B$21:$P$22</c:f>
              <c:multiLvlStrCache>
                <c:ptCount val="15"/>
                <c:lvl>
                  <c:pt idx="0">
                    <c:v>BAU</c:v>
                  </c:pt>
                  <c:pt idx="1">
                    <c:v>FC</c:v>
                  </c:pt>
                  <c:pt idx="2">
                    <c:v>FC+</c:v>
                  </c:pt>
                  <c:pt idx="3">
                    <c:v>BAU</c:v>
                  </c:pt>
                  <c:pt idx="4">
                    <c:v>FC</c:v>
                  </c:pt>
                  <c:pt idx="5">
                    <c:v>FC+</c:v>
                  </c:pt>
                  <c:pt idx="6">
                    <c:v>BAU</c:v>
                  </c:pt>
                  <c:pt idx="7">
                    <c:v>FC</c:v>
                  </c:pt>
                  <c:pt idx="8">
                    <c:v>FC+</c:v>
                  </c:pt>
                  <c:pt idx="9">
                    <c:v>BAU</c:v>
                  </c:pt>
                  <c:pt idx="10">
                    <c:v>FC</c:v>
                  </c:pt>
                  <c:pt idx="11">
                    <c:v>FC+</c:v>
                  </c:pt>
                  <c:pt idx="12">
                    <c:v>BAU</c:v>
                  </c:pt>
                  <c:pt idx="13">
                    <c:v>FC</c:v>
                  </c:pt>
                  <c:pt idx="14">
                    <c:v>FC+</c:v>
                  </c:pt>
                </c:lvl>
                <c:lvl>
                  <c:pt idx="0">
                    <c:v>2010</c:v>
                  </c:pt>
                  <c:pt idx="3">
                    <c:v>2020</c:v>
                  </c:pt>
                  <c:pt idx="6">
                    <c:v>2030</c:v>
                  </c:pt>
                  <c:pt idx="9">
                    <c:v>2040</c:v>
                  </c:pt>
                  <c:pt idx="12">
                    <c:v>2050</c:v>
                  </c:pt>
                </c:lvl>
              </c:multiLvlStrCache>
            </c:multiLvlStrRef>
          </c:cat>
          <c:val>
            <c:numRef>
              <c:f>Sheet1!$B$24:$P$24</c:f>
              <c:numCache>
                <c:formatCode>General</c:formatCode>
                <c:ptCount val="15"/>
                <c:pt idx="0">
                  <c:v>-7.1876</c:v>
                </c:pt>
                <c:pt idx="1">
                  <c:v>-7.1876</c:v>
                </c:pt>
                <c:pt idx="2">
                  <c:v>-7.1876</c:v>
                </c:pt>
                <c:pt idx="3">
                  <c:v>-17.6586</c:v>
                </c:pt>
                <c:pt idx="4">
                  <c:v>-195.5309</c:v>
                </c:pt>
                <c:pt idx="5">
                  <c:v>-195.5309</c:v>
                </c:pt>
                <c:pt idx="6">
                  <c:v>-14.8675</c:v>
                </c:pt>
                <c:pt idx="7">
                  <c:v>-92.5161</c:v>
                </c:pt>
                <c:pt idx="8">
                  <c:v>-505.0411</c:v>
                </c:pt>
                <c:pt idx="9">
                  <c:v>-19.3674</c:v>
                </c:pt>
                <c:pt idx="10">
                  <c:v>-72.21785</c:v>
                </c:pt>
                <c:pt idx="11">
                  <c:v>-313.19205</c:v>
                </c:pt>
                <c:pt idx="12">
                  <c:v>-26.2691</c:v>
                </c:pt>
                <c:pt idx="13">
                  <c:v>-147.02405</c:v>
                </c:pt>
                <c:pt idx="14">
                  <c:v>-201.21675</c:v>
                </c:pt>
              </c:numCache>
            </c:numRef>
          </c:val>
        </c:ser>
        <c:ser>
          <c:idx val="2"/>
          <c:order val="2"/>
          <c:tx>
            <c:strRef>
              <c:f>Sheet1!$A$25</c:f>
              <c:strCache>
                <c:ptCount val="1"/>
                <c:pt idx="0">
                  <c:v>Deforestation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Sheet1!$B$21:$P$22</c:f>
              <c:multiLvlStrCache>
                <c:ptCount val="15"/>
                <c:lvl>
                  <c:pt idx="0">
                    <c:v>BAU</c:v>
                  </c:pt>
                  <c:pt idx="1">
                    <c:v>FC</c:v>
                  </c:pt>
                  <c:pt idx="2">
                    <c:v>FC+</c:v>
                  </c:pt>
                  <c:pt idx="3">
                    <c:v>BAU</c:v>
                  </c:pt>
                  <c:pt idx="4">
                    <c:v>FC</c:v>
                  </c:pt>
                  <c:pt idx="5">
                    <c:v>FC+</c:v>
                  </c:pt>
                  <c:pt idx="6">
                    <c:v>BAU</c:v>
                  </c:pt>
                  <c:pt idx="7">
                    <c:v>FC</c:v>
                  </c:pt>
                  <c:pt idx="8">
                    <c:v>FC+</c:v>
                  </c:pt>
                  <c:pt idx="9">
                    <c:v>BAU</c:v>
                  </c:pt>
                  <c:pt idx="10">
                    <c:v>FC</c:v>
                  </c:pt>
                  <c:pt idx="11">
                    <c:v>FC+</c:v>
                  </c:pt>
                  <c:pt idx="12">
                    <c:v>BAU</c:v>
                  </c:pt>
                  <c:pt idx="13">
                    <c:v>FC</c:v>
                  </c:pt>
                  <c:pt idx="14">
                    <c:v>FC+</c:v>
                  </c:pt>
                </c:lvl>
                <c:lvl>
                  <c:pt idx="0">
                    <c:v>2010</c:v>
                  </c:pt>
                  <c:pt idx="3">
                    <c:v>2020</c:v>
                  </c:pt>
                  <c:pt idx="6">
                    <c:v>2030</c:v>
                  </c:pt>
                  <c:pt idx="9">
                    <c:v>2040</c:v>
                  </c:pt>
                  <c:pt idx="12">
                    <c:v>2050</c:v>
                  </c:pt>
                </c:lvl>
              </c:multiLvlStrCache>
            </c:multiLvlStrRef>
          </c:cat>
          <c:val>
            <c:numRef>
              <c:f>Sheet1!$B$25:$P$25</c:f>
              <c:numCache>
                <c:formatCode>General</c:formatCode>
                <c:ptCount val="15"/>
                <c:pt idx="0">
                  <c:v>1164.6606</c:v>
                </c:pt>
                <c:pt idx="1">
                  <c:v>1164.6606</c:v>
                </c:pt>
                <c:pt idx="2">
                  <c:v>1164.6606</c:v>
                </c:pt>
                <c:pt idx="3">
                  <c:v>609.9561999999985</c:v>
                </c:pt>
                <c:pt idx="4">
                  <c:v>223.12535</c:v>
                </c:pt>
                <c:pt idx="5">
                  <c:v>223.12535</c:v>
                </c:pt>
                <c:pt idx="6">
                  <c:v>553.901599999999</c:v>
                </c:pt>
                <c:pt idx="7">
                  <c:v>236.6402</c:v>
                </c:pt>
                <c:pt idx="8">
                  <c:v>409.57945</c:v>
                </c:pt>
                <c:pt idx="9">
                  <c:v>419.4668</c:v>
                </c:pt>
                <c:pt idx="10">
                  <c:v>190.596</c:v>
                </c:pt>
                <c:pt idx="11">
                  <c:v>251.09135</c:v>
                </c:pt>
                <c:pt idx="12">
                  <c:v>339.8525</c:v>
                </c:pt>
                <c:pt idx="13">
                  <c:v>235.37995</c:v>
                </c:pt>
                <c:pt idx="14">
                  <c:v>189.60845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6105320"/>
        <c:axId val="-2106094616"/>
      </c:barChart>
      <c:scatterChart>
        <c:scatterStyle val="lineMarker"/>
        <c:varyColors val="0"/>
        <c:ser>
          <c:idx val="3"/>
          <c:order val="3"/>
          <c:tx>
            <c:strRef>
              <c:f>Sheet1!$A$26</c:f>
              <c:strCache>
                <c:ptCount val="1"/>
                <c:pt idx="0">
                  <c:v>Net LUCF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14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xVal>
            <c:multiLvlStrRef>
              <c:f>[LUCF_EMISSIONS.xlsx]Sheet1!$B$21:$P$22</c:f>
              <c:multiLvlStrCache>
                <c:ptCount val="15"/>
                <c:lvl>
                  <c:pt idx="0">
                    <c:v>BAU</c:v>
                  </c:pt>
                  <c:pt idx="1">
                    <c:v>FC</c:v>
                  </c:pt>
                  <c:pt idx="2">
                    <c:v>FC+</c:v>
                  </c:pt>
                  <c:pt idx="3">
                    <c:v>BAU</c:v>
                  </c:pt>
                  <c:pt idx="4">
                    <c:v>FC</c:v>
                  </c:pt>
                  <c:pt idx="5">
                    <c:v>FC+</c:v>
                  </c:pt>
                  <c:pt idx="6">
                    <c:v>BAU</c:v>
                  </c:pt>
                  <c:pt idx="7">
                    <c:v>FC</c:v>
                  </c:pt>
                  <c:pt idx="8">
                    <c:v>FC+</c:v>
                  </c:pt>
                  <c:pt idx="9">
                    <c:v>BAU</c:v>
                  </c:pt>
                  <c:pt idx="10">
                    <c:v>FC</c:v>
                  </c:pt>
                  <c:pt idx="11">
                    <c:v>FC+</c:v>
                  </c:pt>
                  <c:pt idx="12">
                    <c:v>BAU</c:v>
                  </c:pt>
                  <c:pt idx="13">
                    <c:v>FC</c:v>
                  </c:pt>
                  <c:pt idx="14">
                    <c:v>FC+</c:v>
                  </c:pt>
                </c:lvl>
                <c:lvl>
                  <c:pt idx="0">
                    <c:v>2010</c:v>
                  </c:pt>
                  <c:pt idx="3">
                    <c:v>2020</c:v>
                  </c:pt>
                  <c:pt idx="6">
                    <c:v>2030</c:v>
                  </c:pt>
                  <c:pt idx="9">
                    <c:v>2040</c:v>
                  </c:pt>
                  <c:pt idx="12">
                    <c:v>2050</c:v>
                  </c:pt>
                </c:lvl>
              </c:multiLvlStrCache>
            </c:multiLvlStrRef>
          </c:xVal>
          <c:yVal>
            <c:numRef>
              <c:f>Sheet1!$B$26:$P$26</c:f>
              <c:numCache>
                <c:formatCode>General</c:formatCode>
                <c:ptCount val="15"/>
                <c:pt idx="0">
                  <c:v>1410.4324</c:v>
                </c:pt>
                <c:pt idx="1">
                  <c:v>1410.4324</c:v>
                </c:pt>
                <c:pt idx="2">
                  <c:v>1410.4324</c:v>
                </c:pt>
                <c:pt idx="3">
                  <c:v>857.7501999999994</c:v>
                </c:pt>
                <c:pt idx="4">
                  <c:v>360.4818</c:v>
                </c:pt>
                <c:pt idx="5">
                  <c:v>362.0590500000001</c:v>
                </c:pt>
                <c:pt idx="6">
                  <c:v>648.5538</c:v>
                </c:pt>
                <c:pt idx="7">
                  <c:v>239.27265</c:v>
                </c:pt>
                <c:pt idx="8">
                  <c:v>15.93595</c:v>
                </c:pt>
                <c:pt idx="9">
                  <c:v>460.9331999999988</c:v>
                </c:pt>
                <c:pt idx="10">
                  <c:v>163.6173</c:v>
                </c:pt>
                <c:pt idx="11">
                  <c:v>-25.77779999999998</c:v>
                </c:pt>
                <c:pt idx="12">
                  <c:v>387.1219</c:v>
                </c:pt>
                <c:pt idx="13">
                  <c:v>141.5842</c:v>
                </c:pt>
                <c:pt idx="14">
                  <c:v>23.13510000000002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6105320"/>
        <c:axId val="-2106094616"/>
      </c:scatterChart>
      <c:catAx>
        <c:axId val="-2106105320"/>
        <c:scaling>
          <c:orientation val="minMax"/>
        </c:scaling>
        <c:delete val="0"/>
        <c:axPos val="b"/>
        <c:majorTickMark val="out"/>
        <c:minorTickMark val="none"/>
        <c:tickLblPos val="low"/>
        <c:crossAx val="-2106094616"/>
        <c:crosses val="autoZero"/>
        <c:auto val="1"/>
        <c:lblAlgn val="ctr"/>
        <c:lblOffset val="100"/>
        <c:noMultiLvlLbl val="0"/>
      </c:catAx>
      <c:valAx>
        <c:axId val="-2106094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6105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Sheet1!$A$40</c:f>
              <c:strCache>
                <c:ptCount val="1"/>
                <c:pt idx="0">
                  <c:v>Enteric Fermentation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Sheet1!$B$38:$P$39</c:f>
              <c:multiLvlStrCache>
                <c:ptCount val="15"/>
                <c:lvl>
                  <c:pt idx="0">
                    <c:v>BAU</c:v>
                  </c:pt>
                  <c:pt idx="1">
                    <c:v>FC</c:v>
                  </c:pt>
                  <c:pt idx="2">
                    <c:v>FC+</c:v>
                  </c:pt>
                  <c:pt idx="3">
                    <c:v>BAU</c:v>
                  </c:pt>
                  <c:pt idx="4">
                    <c:v>FC</c:v>
                  </c:pt>
                  <c:pt idx="5">
                    <c:v>FC+</c:v>
                  </c:pt>
                  <c:pt idx="6">
                    <c:v>BAU</c:v>
                  </c:pt>
                  <c:pt idx="7">
                    <c:v>FC</c:v>
                  </c:pt>
                  <c:pt idx="8">
                    <c:v>FC+</c:v>
                  </c:pt>
                  <c:pt idx="9">
                    <c:v>BAU</c:v>
                  </c:pt>
                  <c:pt idx="10">
                    <c:v>FC</c:v>
                  </c:pt>
                  <c:pt idx="11">
                    <c:v>FC+</c:v>
                  </c:pt>
                  <c:pt idx="12">
                    <c:v>BAU</c:v>
                  </c:pt>
                  <c:pt idx="13">
                    <c:v>FC</c:v>
                  </c:pt>
                  <c:pt idx="14">
                    <c:v>FC+</c:v>
                  </c:pt>
                </c:lvl>
                <c:lvl>
                  <c:pt idx="0">
                    <c:v>2010</c:v>
                  </c:pt>
                  <c:pt idx="3">
                    <c:v>2020</c:v>
                  </c:pt>
                  <c:pt idx="6">
                    <c:v>2030</c:v>
                  </c:pt>
                  <c:pt idx="9">
                    <c:v>2040</c:v>
                  </c:pt>
                  <c:pt idx="12">
                    <c:v>2050</c:v>
                  </c:pt>
                </c:lvl>
              </c:multiLvlStrCache>
            </c:multiLvlStrRef>
          </c:cat>
          <c:val>
            <c:numRef>
              <c:f>Sheet1!$B$40:$P$40</c:f>
              <c:numCache>
                <c:formatCode>0.00</c:formatCode>
                <c:ptCount val="15"/>
                <c:pt idx="0">
                  <c:v>266.220291</c:v>
                </c:pt>
                <c:pt idx="1">
                  <c:v>266.220291</c:v>
                </c:pt>
                <c:pt idx="2">
                  <c:v>266.220291</c:v>
                </c:pt>
                <c:pt idx="3">
                  <c:v>290.63434</c:v>
                </c:pt>
                <c:pt idx="4">
                  <c:v>283.36126</c:v>
                </c:pt>
                <c:pt idx="5">
                  <c:v>283.36126</c:v>
                </c:pt>
                <c:pt idx="6">
                  <c:v>303.55863</c:v>
                </c:pt>
                <c:pt idx="7">
                  <c:v>290.60466</c:v>
                </c:pt>
                <c:pt idx="8">
                  <c:v>290.60466</c:v>
                </c:pt>
                <c:pt idx="9">
                  <c:v>312.55808</c:v>
                </c:pt>
                <c:pt idx="10">
                  <c:v>297.11729</c:v>
                </c:pt>
                <c:pt idx="11">
                  <c:v>297.11729</c:v>
                </c:pt>
                <c:pt idx="12">
                  <c:v>320.35533</c:v>
                </c:pt>
                <c:pt idx="13">
                  <c:v>303.78187</c:v>
                </c:pt>
                <c:pt idx="14">
                  <c:v>303.78187</c:v>
                </c:pt>
              </c:numCache>
            </c:numRef>
          </c:val>
        </c:ser>
        <c:ser>
          <c:idx val="1"/>
          <c:order val="1"/>
          <c:tx>
            <c:strRef>
              <c:f>Sheet1!$A$41</c:f>
              <c:strCache>
                <c:ptCount val="1"/>
                <c:pt idx="0">
                  <c:v>Manure Management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Sheet1!$B$38:$P$39</c:f>
              <c:multiLvlStrCache>
                <c:ptCount val="15"/>
                <c:lvl>
                  <c:pt idx="0">
                    <c:v>BAU</c:v>
                  </c:pt>
                  <c:pt idx="1">
                    <c:v>FC</c:v>
                  </c:pt>
                  <c:pt idx="2">
                    <c:v>FC+</c:v>
                  </c:pt>
                  <c:pt idx="3">
                    <c:v>BAU</c:v>
                  </c:pt>
                  <c:pt idx="4">
                    <c:v>FC</c:v>
                  </c:pt>
                  <c:pt idx="5">
                    <c:v>FC+</c:v>
                  </c:pt>
                  <c:pt idx="6">
                    <c:v>BAU</c:v>
                  </c:pt>
                  <c:pt idx="7">
                    <c:v>FC</c:v>
                  </c:pt>
                  <c:pt idx="8">
                    <c:v>FC+</c:v>
                  </c:pt>
                  <c:pt idx="9">
                    <c:v>BAU</c:v>
                  </c:pt>
                  <c:pt idx="10">
                    <c:v>FC</c:v>
                  </c:pt>
                  <c:pt idx="11">
                    <c:v>FC+</c:v>
                  </c:pt>
                  <c:pt idx="12">
                    <c:v>BAU</c:v>
                  </c:pt>
                  <c:pt idx="13">
                    <c:v>FC</c:v>
                  </c:pt>
                  <c:pt idx="14">
                    <c:v>FC+</c:v>
                  </c:pt>
                </c:lvl>
                <c:lvl>
                  <c:pt idx="0">
                    <c:v>2010</c:v>
                  </c:pt>
                  <c:pt idx="3">
                    <c:v>2020</c:v>
                  </c:pt>
                  <c:pt idx="6">
                    <c:v>2030</c:v>
                  </c:pt>
                  <c:pt idx="9">
                    <c:v>2040</c:v>
                  </c:pt>
                  <c:pt idx="12">
                    <c:v>2050</c:v>
                  </c:pt>
                </c:lvl>
              </c:multiLvlStrCache>
            </c:multiLvlStrRef>
          </c:cat>
          <c:val>
            <c:numRef>
              <c:f>Sheet1!$B$41:$P$41</c:f>
              <c:numCache>
                <c:formatCode>0.00</c:formatCode>
                <c:ptCount val="15"/>
                <c:pt idx="0">
                  <c:v>20.992751</c:v>
                </c:pt>
                <c:pt idx="1">
                  <c:v>20.992751</c:v>
                </c:pt>
                <c:pt idx="2">
                  <c:v>20.992751</c:v>
                </c:pt>
                <c:pt idx="3">
                  <c:v>23.99713</c:v>
                </c:pt>
                <c:pt idx="4">
                  <c:v>23.8811</c:v>
                </c:pt>
                <c:pt idx="5">
                  <c:v>23.8811</c:v>
                </c:pt>
                <c:pt idx="6">
                  <c:v>27.68433</c:v>
                </c:pt>
                <c:pt idx="7">
                  <c:v>27.35017</c:v>
                </c:pt>
                <c:pt idx="8">
                  <c:v>27.35017</c:v>
                </c:pt>
                <c:pt idx="9">
                  <c:v>28.33117</c:v>
                </c:pt>
                <c:pt idx="10">
                  <c:v>27.74159</c:v>
                </c:pt>
                <c:pt idx="11">
                  <c:v>27.74159</c:v>
                </c:pt>
                <c:pt idx="12">
                  <c:v>39.76937</c:v>
                </c:pt>
                <c:pt idx="13">
                  <c:v>38.97025</c:v>
                </c:pt>
                <c:pt idx="14">
                  <c:v>38.97025</c:v>
                </c:pt>
              </c:numCache>
            </c:numRef>
          </c:val>
        </c:ser>
        <c:ser>
          <c:idx val="2"/>
          <c:order val="2"/>
          <c:tx>
            <c:strRef>
              <c:f>Sheet1!$A$42</c:f>
              <c:strCache>
                <c:ptCount val="1"/>
                <c:pt idx="0">
                  <c:v>Agricultural Soil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Sheet1!$B$38:$P$39</c:f>
              <c:multiLvlStrCache>
                <c:ptCount val="15"/>
                <c:lvl>
                  <c:pt idx="0">
                    <c:v>BAU</c:v>
                  </c:pt>
                  <c:pt idx="1">
                    <c:v>FC</c:v>
                  </c:pt>
                  <c:pt idx="2">
                    <c:v>FC+</c:v>
                  </c:pt>
                  <c:pt idx="3">
                    <c:v>BAU</c:v>
                  </c:pt>
                  <c:pt idx="4">
                    <c:v>FC</c:v>
                  </c:pt>
                  <c:pt idx="5">
                    <c:v>FC+</c:v>
                  </c:pt>
                  <c:pt idx="6">
                    <c:v>BAU</c:v>
                  </c:pt>
                  <c:pt idx="7">
                    <c:v>FC</c:v>
                  </c:pt>
                  <c:pt idx="8">
                    <c:v>FC+</c:v>
                  </c:pt>
                  <c:pt idx="9">
                    <c:v>BAU</c:v>
                  </c:pt>
                  <c:pt idx="10">
                    <c:v>FC</c:v>
                  </c:pt>
                  <c:pt idx="11">
                    <c:v>FC+</c:v>
                  </c:pt>
                  <c:pt idx="12">
                    <c:v>BAU</c:v>
                  </c:pt>
                  <c:pt idx="13">
                    <c:v>FC</c:v>
                  </c:pt>
                  <c:pt idx="14">
                    <c:v>FC+</c:v>
                  </c:pt>
                </c:lvl>
                <c:lvl>
                  <c:pt idx="0">
                    <c:v>2010</c:v>
                  </c:pt>
                  <c:pt idx="3">
                    <c:v>2020</c:v>
                  </c:pt>
                  <c:pt idx="6">
                    <c:v>2030</c:v>
                  </c:pt>
                  <c:pt idx="9">
                    <c:v>2040</c:v>
                  </c:pt>
                  <c:pt idx="12">
                    <c:v>2050</c:v>
                  </c:pt>
                </c:lvl>
              </c:multiLvlStrCache>
            </c:multiLvlStrRef>
          </c:cat>
          <c:val>
            <c:numRef>
              <c:f>Sheet1!$B$42:$P$42</c:f>
              <c:numCache>
                <c:formatCode>0.00</c:formatCode>
                <c:ptCount val="15"/>
                <c:pt idx="0">
                  <c:v>98.706152</c:v>
                </c:pt>
                <c:pt idx="1">
                  <c:v>98.706152</c:v>
                </c:pt>
                <c:pt idx="2">
                  <c:v>98.706152</c:v>
                </c:pt>
                <c:pt idx="3">
                  <c:v>117.12206</c:v>
                </c:pt>
                <c:pt idx="4">
                  <c:v>115.58739</c:v>
                </c:pt>
                <c:pt idx="5">
                  <c:v>115.58739</c:v>
                </c:pt>
                <c:pt idx="6">
                  <c:v>133.34099</c:v>
                </c:pt>
                <c:pt idx="7">
                  <c:v>130.69681</c:v>
                </c:pt>
                <c:pt idx="8">
                  <c:v>130.69681</c:v>
                </c:pt>
                <c:pt idx="9">
                  <c:v>136.56758</c:v>
                </c:pt>
                <c:pt idx="10">
                  <c:v>134.09499</c:v>
                </c:pt>
                <c:pt idx="11">
                  <c:v>134.09499</c:v>
                </c:pt>
                <c:pt idx="12">
                  <c:v>151.78919</c:v>
                </c:pt>
                <c:pt idx="13">
                  <c:v>149.34606</c:v>
                </c:pt>
                <c:pt idx="14">
                  <c:v>149.34606</c:v>
                </c:pt>
              </c:numCache>
            </c:numRef>
          </c:val>
        </c:ser>
        <c:ser>
          <c:idx val="3"/>
          <c:order val="3"/>
          <c:tx>
            <c:strRef>
              <c:f>Sheet1!$A$43</c:f>
              <c:strCache>
                <c:ptCount val="1"/>
                <c:pt idx="0">
                  <c:v>Rice Cultivation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Sheet1!$B$38:$P$39</c:f>
              <c:multiLvlStrCache>
                <c:ptCount val="15"/>
                <c:lvl>
                  <c:pt idx="0">
                    <c:v>BAU</c:v>
                  </c:pt>
                  <c:pt idx="1">
                    <c:v>FC</c:v>
                  </c:pt>
                  <c:pt idx="2">
                    <c:v>FC+</c:v>
                  </c:pt>
                  <c:pt idx="3">
                    <c:v>BAU</c:v>
                  </c:pt>
                  <c:pt idx="4">
                    <c:v>FC</c:v>
                  </c:pt>
                  <c:pt idx="5">
                    <c:v>FC+</c:v>
                  </c:pt>
                  <c:pt idx="6">
                    <c:v>BAU</c:v>
                  </c:pt>
                  <c:pt idx="7">
                    <c:v>FC</c:v>
                  </c:pt>
                  <c:pt idx="8">
                    <c:v>FC+</c:v>
                  </c:pt>
                  <c:pt idx="9">
                    <c:v>BAU</c:v>
                  </c:pt>
                  <c:pt idx="10">
                    <c:v>FC</c:v>
                  </c:pt>
                  <c:pt idx="11">
                    <c:v>FC+</c:v>
                  </c:pt>
                  <c:pt idx="12">
                    <c:v>BAU</c:v>
                  </c:pt>
                  <c:pt idx="13">
                    <c:v>FC</c:v>
                  </c:pt>
                  <c:pt idx="14">
                    <c:v>FC+</c:v>
                  </c:pt>
                </c:lvl>
                <c:lvl>
                  <c:pt idx="0">
                    <c:v>2010</c:v>
                  </c:pt>
                  <c:pt idx="3">
                    <c:v>2020</c:v>
                  </c:pt>
                  <c:pt idx="6">
                    <c:v>2030</c:v>
                  </c:pt>
                  <c:pt idx="9">
                    <c:v>2040</c:v>
                  </c:pt>
                  <c:pt idx="12">
                    <c:v>2050</c:v>
                  </c:pt>
                </c:lvl>
              </c:multiLvlStrCache>
            </c:multiLvlStrRef>
          </c:cat>
          <c:val>
            <c:numRef>
              <c:f>Sheet1!$B$43:$P$43</c:f>
              <c:numCache>
                <c:formatCode>0.00</c:formatCode>
                <c:ptCount val="15"/>
                <c:pt idx="0">
                  <c:v>12.893596</c:v>
                </c:pt>
                <c:pt idx="1">
                  <c:v>12.893596</c:v>
                </c:pt>
                <c:pt idx="2">
                  <c:v>12.893596</c:v>
                </c:pt>
                <c:pt idx="3">
                  <c:v>13.88925</c:v>
                </c:pt>
                <c:pt idx="4">
                  <c:v>13.6285</c:v>
                </c:pt>
                <c:pt idx="5">
                  <c:v>13.6285</c:v>
                </c:pt>
                <c:pt idx="6">
                  <c:v>15.1059</c:v>
                </c:pt>
                <c:pt idx="7">
                  <c:v>14.72933</c:v>
                </c:pt>
                <c:pt idx="8">
                  <c:v>14.72933</c:v>
                </c:pt>
                <c:pt idx="9">
                  <c:v>16.43344</c:v>
                </c:pt>
                <c:pt idx="10">
                  <c:v>16.07394</c:v>
                </c:pt>
                <c:pt idx="11">
                  <c:v>16.07394</c:v>
                </c:pt>
                <c:pt idx="12">
                  <c:v>18.25878</c:v>
                </c:pt>
                <c:pt idx="13">
                  <c:v>17.38728</c:v>
                </c:pt>
                <c:pt idx="14">
                  <c:v>17.38728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6181272"/>
        <c:axId val="-2106178152"/>
      </c:barChart>
      <c:catAx>
        <c:axId val="-21061812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6178152"/>
        <c:crosses val="autoZero"/>
        <c:auto val="1"/>
        <c:lblAlgn val="ctr"/>
        <c:lblOffset val="100"/>
        <c:noMultiLvlLbl val="0"/>
      </c:catAx>
      <c:valAx>
        <c:axId val="-210617815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-2106181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'Brazil GHG emissions(new)'!$B$12</c:f>
              <c:strCache>
                <c:ptCount val="1"/>
                <c:pt idx="0">
                  <c:v>LUC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emissions(new)'!$C$11:$F$11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emissions(new)'!$C$12:$F$12</c:f>
              <c:numCache>
                <c:formatCode>General</c:formatCode>
                <c:ptCount val="4"/>
                <c:pt idx="0">
                  <c:v>1460.0</c:v>
                </c:pt>
                <c:pt idx="1">
                  <c:v>599.0</c:v>
                </c:pt>
                <c:pt idx="2" formatCode="0">
                  <c:v>360.0</c:v>
                </c:pt>
                <c:pt idx="3" formatCode="0">
                  <c:v>240.0</c:v>
                </c:pt>
              </c:numCache>
            </c:numRef>
          </c:val>
        </c:ser>
        <c:ser>
          <c:idx val="1"/>
          <c:order val="1"/>
          <c:tx>
            <c:strRef>
              <c:f>'Brazil GHG emissions(new)'!$B$13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emissions(new)'!$C$11:$F$11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emissions(new)'!$C$13:$F$13</c:f>
              <c:numCache>
                <c:formatCode>General</c:formatCode>
                <c:ptCount val="4"/>
                <c:pt idx="0">
                  <c:v>296.0</c:v>
                </c:pt>
                <c:pt idx="1">
                  <c:v>366.0</c:v>
                </c:pt>
                <c:pt idx="2" formatCode="0">
                  <c:v>456.1094224924012</c:v>
                </c:pt>
                <c:pt idx="3" formatCode="0">
                  <c:v>568.403839580196</c:v>
                </c:pt>
              </c:numCache>
            </c:numRef>
          </c:val>
        </c:ser>
        <c:ser>
          <c:idx val="2"/>
          <c:order val="2"/>
          <c:tx>
            <c:strRef>
              <c:f>'Brazil GHG emissions(new)'!$B$14</c:f>
              <c:strCache>
                <c:ptCount val="1"/>
                <c:pt idx="0">
                  <c:v>Agriculture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emissions(new)'!$C$11:$F$11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emissions(new)'!$C$14:$F$14</c:f>
              <c:numCache>
                <c:formatCode>General</c:formatCode>
                <c:ptCount val="4"/>
                <c:pt idx="0">
                  <c:v>327.0</c:v>
                </c:pt>
                <c:pt idx="1">
                  <c:v>406.0</c:v>
                </c:pt>
                <c:pt idx="2" formatCode="0">
                  <c:v>436.0</c:v>
                </c:pt>
                <c:pt idx="3" formatCode="0">
                  <c:v>463.0</c:v>
                </c:pt>
              </c:numCache>
            </c:numRef>
          </c:val>
        </c:ser>
        <c:ser>
          <c:idx val="3"/>
          <c:order val="3"/>
          <c:tx>
            <c:strRef>
              <c:f>'Brazil GHG emissions(new)'!$B$15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emissions(new)'!$C$11:$F$11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emissions(new)'!$C$15:$F$15</c:f>
              <c:numCache>
                <c:formatCode>General</c:formatCode>
                <c:ptCount val="4"/>
                <c:pt idx="0">
                  <c:v>76.0</c:v>
                </c:pt>
                <c:pt idx="1">
                  <c:v>95.0</c:v>
                </c:pt>
                <c:pt idx="2" formatCode="0">
                  <c:v>118.75</c:v>
                </c:pt>
                <c:pt idx="3" formatCode="0">
                  <c:v>148.4375</c:v>
                </c:pt>
              </c:numCache>
            </c:numRef>
          </c:val>
        </c:ser>
        <c:ser>
          <c:idx val="4"/>
          <c:order val="4"/>
          <c:tx>
            <c:strRef>
              <c:f>'Brazil GHG emissions(new)'!$B$16</c:f>
              <c:strCache>
                <c:ptCount val="1"/>
                <c:pt idx="0">
                  <c:v>Residues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0530503978779841"/>
                  <c:y val="-0.0231481481481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530503978779841"/>
                  <c:y val="-0.01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26525198938992"/>
                  <c:y val="-0.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265251989389911"/>
                  <c:y val="-0.00925925925925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emissions(new)'!$C$11:$F$11</c:f>
              <c:numCache>
                <c:formatCode>General</c:formatCode>
                <c:ptCount val="4"/>
                <c:pt idx="0">
                  <c:v>2000.0</c:v>
                </c:pt>
                <c:pt idx="1">
                  <c:v>2010.0</c:v>
                </c:pt>
                <c:pt idx="2" formatCode="0">
                  <c:v>2020.0</c:v>
                </c:pt>
                <c:pt idx="3" formatCode="0">
                  <c:v>2030.0</c:v>
                </c:pt>
              </c:numCache>
            </c:numRef>
          </c:cat>
          <c:val>
            <c:numRef>
              <c:f>'Brazil GHG emissions(new)'!$C$16:$F$16</c:f>
              <c:numCache>
                <c:formatCode>General</c:formatCode>
                <c:ptCount val="4"/>
                <c:pt idx="0">
                  <c:v>38.0</c:v>
                </c:pt>
                <c:pt idx="1">
                  <c:v>49.0</c:v>
                </c:pt>
                <c:pt idx="2" formatCode="0">
                  <c:v>63.1842105263158</c:v>
                </c:pt>
                <c:pt idx="3" formatCode="0">
                  <c:v>81.47437673130185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81991688"/>
        <c:axId val="-2082042040"/>
        <c:axId val="0"/>
      </c:bar3DChart>
      <c:catAx>
        <c:axId val="-2081991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2042040"/>
        <c:crosses val="autoZero"/>
        <c:auto val="1"/>
        <c:lblAlgn val="ctr"/>
        <c:lblOffset val="100"/>
        <c:noMultiLvlLbl val="0"/>
      </c:catAx>
      <c:valAx>
        <c:axId val="-2082042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1991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F94CF-81D5-8F45-B80F-ECCAFF6F1E7E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B666-B239-1D4F-9205-7DC8B6890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model directly represents production from four major land cover types : cropland, managed forests,</a:t>
            </a: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short rotation tree plantations and grassland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2 land ‘reserves’ = natural forests and natural land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Account for associated GHG emissions from land use change</a:t>
            </a:r>
          </a:p>
          <a:p>
            <a:r>
              <a:rPr lang="en-US" dirty="0" smtClean="0"/>
              <a:t>Main outputs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land use (cropland, natural and managed forests, short rotation tree plantations, grassland and other natural land), </a:t>
            </a:r>
          </a:p>
          <a:p>
            <a:pPr lvl="1"/>
            <a:r>
              <a:rPr lang="en-US" dirty="0" smtClean="0"/>
              <a:t>spatially explicit agricultural production (19 crops, 6 livestock products), </a:t>
            </a:r>
          </a:p>
          <a:p>
            <a:pPr lvl="1"/>
            <a:r>
              <a:rPr lang="en-US" dirty="0" smtClean="0"/>
              <a:t>spatially explicit forest production, </a:t>
            </a:r>
          </a:p>
          <a:p>
            <a:pPr lvl="1"/>
            <a:r>
              <a:rPr lang="en-US" dirty="0" smtClean="0"/>
              <a:t>food consumption and food prices, </a:t>
            </a:r>
          </a:p>
          <a:p>
            <a:pPr lvl="1"/>
            <a:r>
              <a:rPr lang="en-US" dirty="0" smtClean="0"/>
              <a:t>bilateral trade flows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Biofuels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Feedstock: rapeseed, soybean, palm oil for biodiesel, sugarcane, wheat, corn for ethanol</a:t>
            </a: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Process data: from the literature (Haas et al., 2006; Hermann and Patel, 2007)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Use of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biofuel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by-products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for animal feeding(Gallagher review)</a:t>
            </a: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For crops = expressed in primary equivalents =&gt; no explicit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procesing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for food</a:t>
            </a: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 products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B05-D579-4B57-803B-89E0D97748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B666-B239-1D4F-9205-7DC8B68901B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70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1F02-9BF5-8340-917F-B5E9AD7B25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Gathering available information in a consistent framework</a:t>
            </a:r>
          </a:p>
          <a:p>
            <a:pPr lvl="1"/>
            <a:r>
              <a:rPr lang="en-US" dirty="0" smtClean="0"/>
              <a:t>Helps identifying information gap</a:t>
            </a:r>
          </a:p>
          <a:p>
            <a:pPr lvl="1"/>
            <a:r>
              <a:rPr lang="en-US" dirty="0" smtClean="0"/>
              <a:t>Better understanding of the economic mechanisms</a:t>
            </a:r>
          </a:p>
          <a:p>
            <a:pPr lvl="1"/>
            <a:r>
              <a:rPr lang="en-US" dirty="0" smtClean="0"/>
              <a:t>Analysis of local issues in a global context</a:t>
            </a:r>
          </a:p>
          <a:p>
            <a:pPr lvl="1"/>
            <a:r>
              <a:rPr lang="en-US" dirty="0" smtClean="0"/>
              <a:t>Analysis of cross-sector interactions</a:t>
            </a:r>
          </a:p>
          <a:p>
            <a:pPr lvl="1"/>
            <a:r>
              <a:rPr lang="en-US" dirty="0" smtClean="0"/>
              <a:t>Forward looking approach highlights the need for a long term strategy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AA80-3F8B-4990-A330-6E5C449109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B666-B239-1D4F-9205-7DC8B68901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model directly represents production from four major land cover types : cropland, managed forests,</a:t>
            </a: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short rotation tree plantations and grassland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2 land ‘reserves’ = natural forests and natural land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Account for associated GHG emissions from land use change</a:t>
            </a:r>
          </a:p>
          <a:p>
            <a:r>
              <a:rPr lang="en-US" dirty="0" smtClean="0"/>
              <a:t>Main outputs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land use (cropland, natural and managed forests, short rotation tree plantations, grassland and other natural land), </a:t>
            </a:r>
          </a:p>
          <a:p>
            <a:pPr lvl="1"/>
            <a:r>
              <a:rPr lang="en-US" dirty="0" smtClean="0"/>
              <a:t>spatially explicit agricultural production (19 crops, 6 livestock products), </a:t>
            </a:r>
          </a:p>
          <a:p>
            <a:pPr lvl="1"/>
            <a:r>
              <a:rPr lang="en-US" dirty="0" smtClean="0"/>
              <a:t>spatially explicit forest production, </a:t>
            </a:r>
          </a:p>
          <a:p>
            <a:pPr lvl="1"/>
            <a:r>
              <a:rPr lang="en-US" dirty="0" smtClean="0"/>
              <a:t>food consumption and food prices, </a:t>
            </a:r>
          </a:p>
          <a:p>
            <a:pPr lvl="1"/>
            <a:r>
              <a:rPr lang="en-US" dirty="0" smtClean="0"/>
              <a:t>bilateral trade flows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Biofuels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Feedstock: rapeseed, soybean, palm oil for biodiesel, sugarcane, wheat, corn for ethanol</a:t>
            </a: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Process data: from the literature (Haas et al., 2006; Hermann and Patel, 2007)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Use of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biofuel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by-products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for animal feeding(Gallagher review)</a:t>
            </a: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For crops = expressed in primary equivalents =&gt; no explicit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procesing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for food</a:t>
            </a: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 products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B05-D579-4B57-803B-89E0D97748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federais de proteção integral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federais de uso sustentável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estaduais de proteção integral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estaduais de uso sustentável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municipais de proteção integral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municipais de uso sustentável</a:t>
            </a:r>
          </a:p>
          <a:p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Terras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indígenas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Florestas Públicas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43A1E-0706-4240-A9C7-0546D3CF61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of </a:t>
            </a:r>
            <a:r>
              <a:rPr lang="en-US" dirty="0" err="1" smtClean="0"/>
              <a:t>CrpLnd</a:t>
            </a:r>
            <a:r>
              <a:rPr lang="en-US" dirty="0" smtClean="0"/>
              <a:t> from IBGE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43A1E-0706-4240-A9C7-0546D3CF61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produced by IIASA with Aline and others. Its corresponds to the average cost to transport one ton of crop to the closest city above 50000 inhabitants.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43A1E-0706-4240-A9C7-0546D3CF61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2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5% changes in Crop</a:t>
            </a:r>
            <a:r>
              <a:rPr lang="en-US" baseline="0" dirty="0" smtClean="0"/>
              <a:t> area</a:t>
            </a:r>
          </a:p>
          <a:p>
            <a:r>
              <a:rPr lang="en-US" baseline="0" dirty="0" smtClean="0"/>
              <a:t>-10 % changes in Crop production</a:t>
            </a:r>
          </a:p>
          <a:p>
            <a:r>
              <a:rPr lang="en-US" baseline="0" dirty="0" smtClean="0"/>
              <a:t>2% difference in live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B666-B239-1D4F-9205-7DC8B68901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3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differences in Amazon and Caatinga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B666-B239-1D4F-9205-7DC8B68901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3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D747-94F0-43BB-86EF-40ABDB916FAF}" type="datetime1">
              <a:rPr lang="fr-FR" smtClean="0"/>
              <a:pPr/>
              <a:t>20.08.15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42101-ADE3-4411-8509-CE09211AA4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8065145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53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8525" y="269875"/>
            <a:ext cx="7916863" cy="114300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baseline="0" dirty="0">
                <a:solidFill>
                  <a:srgbClr val="0070C0"/>
                </a:solidFill>
                <a:latin typeface="Calibri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98525" y="1600200"/>
            <a:ext cx="7916863" cy="21859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8525" y="3938588"/>
            <a:ext cx="7916863" cy="2187575"/>
          </a:xfrm>
        </p:spPr>
        <p:txBody>
          <a:bodyPr/>
          <a:lstStyle>
            <a:lvl1pPr>
              <a:defRPr lang="en-US" sz="2400" dirty="0" smtClean="0">
                <a:solidFill>
                  <a:schemeClr val="tx1"/>
                </a:solidFill>
                <a:latin typeface="Calibri"/>
                <a:ea typeface="+mn-ea"/>
                <a:cs typeface="Times New Roman" pitchFamily="18" charset="0"/>
              </a:defRPr>
            </a:lvl1pPr>
            <a:lvl2pPr>
              <a:defRPr lang="en-US" sz="2000" dirty="0" smtClean="0">
                <a:solidFill>
                  <a:schemeClr val="tx1"/>
                </a:solidFill>
                <a:latin typeface="Calibri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Calibri"/>
              </a:defRPr>
            </a:lvl3pPr>
            <a:lvl4pPr>
              <a:defRPr lang="en-US" sz="1600" dirty="0" smtClean="0">
                <a:solidFill>
                  <a:schemeClr val="tx1"/>
                </a:solidFill>
                <a:latin typeface="Calibri"/>
              </a:defRPr>
            </a:lvl4pPr>
            <a:lvl5pPr>
              <a:defRPr lang="en-US" sz="1600" dirty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98525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08363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8178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1DB7EE-D915-40F2-B40D-0D8428D80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85"/>
            <a:ext cx="3176645" cy="13610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8063" y="1934633"/>
            <a:ext cx="8229600" cy="1143000"/>
          </a:xfrm>
        </p:spPr>
        <p:txBody>
          <a:bodyPr/>
          <a:lstStyle>
            <a:lvl1pPr>
              <a:defRPr b="0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175726" y="5781121"/>
            <a:ext cx="4994275" cy="558800"/>
          </a:xfrm>
        </p:spPr>
        <p:txBody>
          <a:bodyPr/>
          <a:lstStyle>
            <a:lvl1pPr marL="0" indent="0" algn="ctr" defTabSz="457200" rtl="0" eaLnBrk="1" latinLnBrk="0" hangingPunct="1">
              <a:buNone/>
              <a:defRPr lang="en-GB" sz="1600" kern="1200" dirty="0" smtClean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176645" y="2930241"/>
            <a:ext cx="2992437" cy="2211388"/>
          </a:xfrm>
        </p:spPr>
        <p:txBody>
          <a:bodyPr/>
          <a:lstStyle>
            <a:lvl1pPr marL="0" indent="0" algn="ctr">
              <a:buFontTx/>
              <a:buNone/>
              <a:defRPr sz="13000"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175726" y="6087164"/>
            <a:ext cx="4994275" cy="386742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en-GB" sz="1000" kern="1200" dirty="0" smtClean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75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4440238"/>
            <a:ext cx="8229600" cy="163353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82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2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6242539"/>
            <a:ext cx="8765451" cy="55241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156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8080375" cy="4680000"/>
          </a:xfrm>
        </p:spPr>
        <p:txBody>
          <a:bodyPr anchor="ctr"/>
          <a:lstStyle/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823853"/>
            <a:ext cx="8280000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5692792"/>
            <a:ext cx="8765451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98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5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0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20.08.15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2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C759AA12-FC1B-6D42-BA8B-E927E293B5C4}" type="datetimeFigureOut">
              <a:rPr lang="en-US" smtClean="0"/>
              <a:pPr/>
              <a:t>20.08.15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Calibri"/>
              </a:defRPr>
            </a:lvl1pPr>
          </a:lstStyle>
          <a:p>
            <a:fld id="{7B8A01DB-00C8-0241-B53D-8E40F0C82E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aptura de Tela 2015-06-21 às 15.40.08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00" y="-19560"/>
            <a:ext cx="972000" cy="367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100" baseline="0">
          <a:solidFill>
            <a:srgbClr val="800000"/>
          </a:solidFill>
          <a:latin typeface="Calibri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81D1-339F-824C-BF8B-C1100CBE37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20.08.15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F3D0-B985-0345-B86B-74512F5944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20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6.gif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jpeg"/><Relationship Id="rId12" Type="http://schemas.openxmlformats.org/officeDocument/2006/relationships/image" Target="../media/image50.jpeg"/><Relationship Id="rId13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46.png"/><Relationship Id="rId9" Type="http://schemas.openxmlformats.org/officeDocument/2006/relationships/image" Target="../media/image47.jpeg"/><Relationship Id="rId10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gif"/><Relationship Id="rId5" Type="http://schemas.openxmlformats.org/officeDocument/2006/relationships/image" Target="../media/image13.jpeg"/><Relationship Id="rId6" Type="http://schemas.openxmlformats.org/officeDocument/2006/relationships/image" Target="../media/image7.jpeg"/><Relationship Id="rId7" Type="http://schemas.openxmlformats.org/officeDocument/2006/relationships/image" Target="../media/image9.pn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7.jpeg" Type="http://schemas.openxmlformats.org/officeDocument/2006/relationships/image"/><Relationship Id="rId3" Target="../media/image68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72.jpeg"/><Relationship Id="rId6" Type="http://schemas.openxmlformats.org/officeDocument/2006/relationships/image" Target="../media/image73.jpeg"/><Relationship Id="rId7" Type="http://schemas.openxmlformats.org/officeDocument/2006/relationships/image" Target="../media/image74.jpeg"/><Relationship Id="rId8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5" Type="http://schemas.openxmlformats.org/officeDocument/2006/relationships/image" Target="../media/image78.png"/><Relationship Id="rId6" Type="http://schemas.openxmlformats.org/officeDocument/2006/relationships/image" Target="../media/image79.jpe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3.jpeg" Type="http://schemas.openxmlformats.org/officeDocument/2006/relationships/image"/><Relationship Id="rId3" Target="../media/image84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3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3.jpeg" Type="http://schemas.openxmlformats.org/officeDocument/2006/relationships/image"/><Relationship Id="rId3" Target="../media/image94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36.xml.rels><?xml version="1.0" encoding="UTF-8" standalone="yes" ?><Relationships xmlns="http://schemas.openxmlformats.org/package/2006/relationships"><Relationship Id="rId3" Target="../media/image98.jpeg" Type="http://schemas.openxmlformats.org/officeDocument/2006/relationships/image"/><Relationship Id="rId4" Target="../media/image99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97.jpe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42.xml.rels><?xml version="1.0" encoding="UTF-8" standalone="yes" ?><Relationships xmlns="http://schemas.openxmlformats.org/package/2006/relationships"><Relationship Id="rId3" Target="../media/image106.jpeg" Type="http://schemas.openxmlformats.org/officeDocument/2006/relationships/image"/><Relationship Id="rId4" Target="../media/image107.jpeg" Type="http://schemas.openxmlformats.org/officeDocument/2006/relationships/image"/><Relationship Id="rId5" Target="../media/image108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05.jpeg" Type="http://schemas.openxmlformats.org/officeDocument/2006/relationships/image"/></Relationships>
</file>

<file path=ppt/slides/_rels/slide43.xml.rels><?xml version="1.0" encoding="UTF-8" standalone="yes" ?><Relationships xmlns="http://schemas.openxmlformats.org/package/2006/relationships"><Relationship Id="rId3" Target="../media/image110.jpeg" Type="http://schemas.openxmlformats.org/officeDocument/2006/relationships/image"/><Relationship Id="rId4" Target="../media/image111.jpeg" Type="http://schemas.openxmlformats.org/officeDocument/2006/relationships/image"/><Relationship Id="rId5" Target="../media/image112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09.jpe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3.png" Type="http://schemas.openxmlformats.org/officeDocument/2006/relationships/image"/><Relationship Id="rId3" Target="../media/image114.jpeg" Type="http://schemas.openxmlformats.org/officeDocument/2006/relationships/image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5.png"/></Relationships>
</file>

<file path=ppt/slides/_rels/slide46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6.jpeg" Type="http://schemas.openxmlformats.org/officeDocument/2006/relationships/image"/><Relationship Id="rId3" Target="../media/image117.jpe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8.jpeg" Type="http://schemas.openxmlformats.org/officeDocument/2006/relationships/image"/><Relationship Id="rId3" Target="../media/image119.jpe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0.jpeg" Type="http://schemas.openxmlformats.org/officeDocument/2006/relationships/image"/><Relationship Id="rId3" Target="../media/image121.jpeg" Type="http://schemas.openxmlformats.org/officeDocument/2006/relationships/image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jpeg"/></Relationships>
</file>

<file path=ppt/slides/_rels/slide54.xml.rels><?xml version="1.0" encoding="UTF-8" standalone="yes" ?><Relationships xmlns="http://schemas.openxmlformats.org/package/2006/relationships"><Relationship Id="rId3" Target="../media/image133.png" Type="http://schemas.openxmlformats.org/officeDocument/2006/relationships/image"/><Relationship Id="rId4" Target="../media/image134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32.jpeg" Type="http://schemas.openxmlformats.org/officeDocument/2006/relationships/image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9" Type="http://schemas.openxmlformats.org/officeDocument/2006/relationships/image" Target="../media/image29.wmf"/><Relationship Id="rId10" Type="http://schemas.openxmlformats.org/officeDocument/2006/relationships/image" Target="../media/image30.jpeg"/><Relationship Id="rId11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6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3.png" Type="http://schemas.openxmlformats.org/officeDocument/2006/relationships/image"/><Relationship Id="rId3" Target="../media/image114.jpeg" Type="http://schemas.openxmlformats.org/officeDocument/2006/relationships/image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</file>

<file path=ppt/slides/_rels/slide8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4" Target="../media/image35.jpeg" Type="http://schemas.openxmlformats.org/officeDocument/2006/relationships/image"/><Relationship Id="rId5" Target="../media/image36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0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70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010" y="1593852"/>
            <a:ext cx="7848600" cy="1156395"/>
          </a:xfrm>
        </p:spPr>
        <p:txBody>
          <a:bodyPr>
            <a:normAutofit fontScale="90000"/>
          </a:bodyPr>
          <a:lstStyle/>
          <a:p>
            <a:r>
              <a:rPr lang="en-US" sz="3600" cap="none" dirty="0" smtClean="0">
                <a:solidFill>
                  <a:srgbClr val="832C1D"/>
                </a:solidFill>
              </a:rPr>
              <a:t>P</a:t>
            </a:r>
            <a:r>
              <a:rPr lang="en-US" sz="3600" b="1" cap="none" dirty="0" smtClean="0">
                <a:solidFill>
                  <a:srgbClr val="832C1D"/>
                </a:solidFill>
              </a:rPr>
              <a:t>rojections of land change and GHG emissions from LULUCF in Brazil </a:t>
            </a:r>
            <a:endParaRPr lang="en-US" sz="3600" b="1" cap="none" dirty="0">
              <a:solidFill>
                <a:srgbClr val="832C1D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36315" y="3013411"/>
            <a:ext cx="8062680" cy="2325161"/>
          </a:xfrm>
        </p:spPr>
        <p:txBody>
          <a:bodyPr numCol="2">
            <a:noAutofit/>
          </a:bodyPr>
          <a:lstStyle/>
          <a:p>
            <a:r>
              <a:rPr lang="en-US" sz="2000" dirty="0" err="1"/>
              <a:t>Alexandre</a:t>
            </a:r>
            <a:r>
              <a:rPr lang="en-US" sz="2000" dirty="0"/>
              <a:t> </a:t>
            </a:r>
            <a:r>
              <a:rPr lang="en-US" sz="2000" dirty="0" err="1"/>
              <a:t>Ywata</a:t>
            </a:r>
            <a:r>
              <a:rPr lang="en-US" sz="2000" dirty="0"/>
              <a:t> (IPEA)</a:t>
            </a:r>
          </a:p>
          <a:p>
            <a:pPr algn="l"/>
            <a:r>
              <a:rPr lang="en-US" sz="2000" dirty="0" err="1" smtClean="0"/>
              <a:t>Aline</a:t>
            </a:r>
            <a:r>
              <a:rPr lang="en-US" sz="2000" dirty="0" smtClean="0"/>
              <a:t> Soterroni (INPE)</a:t>
            </a:r>
          </a:p>
          <a:p>
            <a:pPr algn="l"/>
            <a:r>
              <a:rPr lang="en-US" sz="2000" dirty="0" smtClean="0"/>
              <a:t>Fernando Ramos (INPE)</a:t>
            </a:r>
          </a:p>
          <a:p>
            <a:pPr algn="l"/>
            <a:r>
              <a:rPr lang="en-US" sz="2000" dirty="0" smtClean="0"/>
              <a:t>Gilberto </a:t>
            </a:r>
            <a:r>
              <a:rPr lang="en-US" sz="2000" dirty="0" err="1" smtClean="0"/>
              <a:t>Câmara</a:t>
            </a:r>
            <a:r>
              <a:rPr lang="en-US" sz="2000" dirty="0" smtClean="0"/>
              <a:t> (INPE)</a:t>
            </a:r>
            <a:endParaRPr lang="en-US" sz="2000" dirty="0"/>
          </a:p>
          <a:p>
            <a:pPr algn="l"/>
            <a:r>
              <a:rPr lang="en-US" sz="2000" dirty="0" smtClean="0"/>
              <a:t>Pedro Andrade (INPE)</a:t>
            </a:r>
          </a:p>
          <a:p>
            <a:pPr algn="l"/>
            <a:r>
              <a:rPr lang="en-US" sz="2000" dirty="0" smtClean="0"/>
              <a:t>Ricardo </a:t>
            </a:r>
            <a:r>
              <a:rPr lang="en-US" sz="2000" dirty="0" err="1" smtClean="0"/>
              <a:t>Cartaxo</a:t>
            </a:r>
            <a:r>
              <a:rPr lang="en-US" sz="2000" dirty="0" smtClean="0"/>
              <a:t> (INPE)</a:t>
            </a:r>
          </a:p>
          <a:p>
            <a:pPr algn="l"/>
            <a:r>
              <a:rPr lang="en-US" sz="2000" dirty="0" err="1" smtClean="0"/>
              <a:t>Aline</a:t>
            </a:r>
            <a:r>
              <a:rPr lang="en-US" sz="2000" dirty="0" smtClean="0"/>
              <a:t> </a:t>
            </a:r>
            <a:r>
              <a:rPr lang="en-US" sz="2000" dirty="0" err="1" smtClean="0"/>
              <a:t>Mosnier</a:t>
            </a:r>
            <a:r>
              <a:rPr lang="en-US" sz="2000" dirty="0" smtClean="0"/>
              <a:t> (IIASA)</a:t>
            </a:r>
          </a:p>
          <a:p>
            <a:pPr algn="l"/>
            <a:r>
              <a:rPr lang="en-US" sz="2000" dirty="0" smtClean="0"/>
              <a:t>Florian </a:t>
            </a:r>
            <a:r>
              <a:rPr lang="en-US" sz="2000" dirty="0" err="1" smtClean="0"/>
              <a:t>Kraxner</a:t>
            </a:r>
            <a:r>
              <a:rPr lang="en-US" sz="2000" dirty="0" smtClean="0"/>
              <a:t> (IIASA)</a:t>
            </a:r>
          </a:p>
          <a:p>
            <a:pPr algn="l"/>
            <a:r>
              <a:rPr lang="en-US" sz="2000" dirty="0" smtClean="0"/>
              <a:t>Johannes </a:t>
            </a:r>
            <a:r>
              <a:rPr lang="en-US" sz="2000" dirty="0" err="1" smtClean="0"/>
              <a:t>Pirker</a:t>
            </a:r>
            <a:r>
              <a:rPr lang="en-US" sz="2000" dirty="0" smtClean="0"/>
              <a:t> (IIASA)</a:t>
            </a:r>
          </a:p>
          <a:p>
            <a:pPr algn="l"/>
            <a:r>
              <a:rPr lang="en-US" sz="2000" dirty="0" smtClean="0"/>
              <a:t>Michael </a:t>
            </a:r>
            <a:r>
              <a:rPr lang="en-US" sz="2000" dirty="0" err="1" smtClean="0"/>
              <a:t>Obersteiner</a:t>
            </a:r>
            <a:r>
              <a:rPr lang="en-US" sz="2000" dirty="0" smtClean="0"/>
              <a:t> (IIASA)</a:t>
            </a:r>
          </a:p>
          <a:p>
            <a:pPr algn="l"/>
            <a:r>
              <a:rPr lang="en-US" sz="2000" dirty="0" smtClean="0"/>
              <a:t>Rebecca </a:t>
            </a:r>
            <a:r>
              <a:rPr lang="en-US" sz="2000" dirty="0" err="1" smtClean="0"/>
              <a:t>Mant</a:t>
            </a:r>
            <a:r>
              <a:rPr lang="en-US" sz="2000" dirty="0" smtClean="0"/>
              <a:t> (WCMC)</a:t>
            </a:r>
          </a:p>
          <a:p>
            <a:pPr algn="l"/>
            <a:r>
              <a:rPr lang="en-US" sz="2000" dirty="0" smtClean="0"/>
              <a:t>Valerie </a:t>
            </a:r>
            <a:r>
              <a:rPr lang="en-US" sz="2000" dirty="0" err="1" smtClean="0"/>
              <a:t>Kapos</a:t>
            </a:r>
            <a:r>
              <a:rPr lang="en-US" sz="2000" dirty="0" smtClean="0"/>
              <a:t> (WCMC)</a:t>
            </a:r>
          </a:p>
        </p:txBody>
      </p:sp>
      <p:pic>
        <p:nvPicPr>
          <p:cNvPr id="9" name="Picture 8" descr="logo_unep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672" y="5696749"/>
            <a:ext cx="2019634" cy="1027348"/>
          </a:xfrm>
          <a:prstGeom prst="rect">
            <a:avLst/>
          </a:prstGeom>
        </p:spPr>
      </p:pic>
      <p:pic>
        <p:nvPicPr>
          <p:cNvPr id="11" name="Picture 10" descr="Captura de Tela 2013-06-04 às 00.53.0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44" y="5583746"/>
            <a:ext cx="1337138" cy="1140351"/>
          </a:xfrm>
          <a:prstGeom prst="rect">
            <a:avLst/>
          </a:prstGeom>
        </p:spPr>
      </p:pic>
      <p:pic>
        <p:nvPicPr>
          <p:cNvPr id="13" name="Picture 12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7" y="5696749"/>
            <a:ext cx="868653" cy="1027348"/>
          </a:xfrm>
          <a:prstGeom prst="rect">
            <a:avLst/>
          </a:prstGeom>
        </p:spPr>
      </p:pic>
      <p:pic>
        <p:nvPicPr>
          <p:cNvPr id="14" name="Picture 13" descr="IPEA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307" y="6010201"/>
            <a:ext cx="1216727" cy="713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2793" y="0"/>
            <a:ext cx="1915075" cy="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215901"/>
            <a:ext cx="9099129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Land use transitions in GLOBIOM-Brazil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2" name="Picture 1" descr="Captura de Tela 2015-06-24 às 10.1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64" y="1206501"/>
            <a:ext cx="7390252" cy="55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0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952" y="3604317"/>
            <a:ext cx="1834914" cy="755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852" y="1874237"/>
            <a:ext cx="1899427" cy="785816"/>
          </a:xfrm>
          <a:prstGeom prst="rect">
            <a:avLst/>
          </a:prstGeom>
        </p:spPr>
      </p:pic>
      <p:sp>
        <p:nvSpPr>
          <p:cNvPr id="29" name="Titre 1"/>
          <p:cNvSpPr txBox="1">
            <a:spLocks/>
          </p:cNvSpPr>
          <p:nvPr/>
        </p:nvSpPr>
        <p:spPr>
          <a:xfrm>
            <a:off x="0" y="337783"/>
            <a:ext cx="9144000" cy="5617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Land use and supply </a:t>
            </a:r>
            <a:r>
              <a:rPr lang="en-US" sz="3200" b="1" spc="-100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chain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064401" y="1918273"/>
            <a:ext cx="1857388" cy="71438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Managed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Forests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071670" y="3604317"/>
            <a:ext cx="1857388" cy="75546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Cropland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6660232" y="2132856"/>
            <a:ext cx="1928826" cy="1428760"/>
          </a:xfrm>
          <a:prstGeom prst="rect">
            <a:avLst/>
          </a:prstGeom>
          <a:solidFill>
            <a:srgbClr val="DED2C2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Bioenergy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6643702" y="1071546"/>
            <a:ext cx="1928826" cy="1000132"/>
          </a:xfrm>
          <a:prstGeom prst="rect">
            <a:avLst/>
          </a:prstGeom>
          <a:solidFill>
            <a:srgbClr val="DED2C2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Wood</a:t>
            </a:r>
            <a:endParaRPr lang="en-US" sz="2000" b="1" i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6660232" y="5157192"/>
            <a:ext cx="1928826" cy="1440160"/>
          </a:xfrm>
          <a:prstGeom prst="rect">
            <a:avLst/>
          </a:prstGeom>
          <a:solidFill>
            <a:srgbClr val="DED2C2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Meat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6660232" y="3645024"/>
            <a:ext cx="1928826" cy="1428760"/>
          </a:xfrm>
          <a:prstGeom prst="rect">
            <a:avLst/>
          </a:prstGeom>
          <a:solidFill>
            <a:srgbClr val="DED2C2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Crops</a:t>
            </a:r>
          </a:p>
          <a:p>
            <a:pPr algn="l"/>
            <a:endParaRPr lang="en-US" sz="2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707" y="2643181"/>
            <a:ext cx="1009583" cy="7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51957" y="1164432"/>
            <a:ext cx="500066" cy="5429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LAND USE CHANGE</a:t>
            </a:r>
          </a:p>
        </p:txBody>
      </p:sp>
      <p:pic>
        <p:nvPicPr>
          <p:cNvPr id="43" name="Picture 165"/>
          <p:cNvPicPr>
            <a:picLocks noChangeAspect="1" noChangeArrowheads="1"/>
          </p:cNvPicPr>
          <p:nvPr/>
        </p:nvPicPr>
        <p:blipFill>
          <a:blip r:embed="rId6" cstate="print">
            <a:lum bright="3000" contrast="4000"/>
          </a:blip>
          <a:srcRect/>
          <a:stretch>
            <a:fillRect/>
          </a:stretch>
        </p:blipFill>
        <p:spPr bwMode="auto">
          <a:xfrm>
            <a:off x="7167707" y="1490168"/>
            <a:ext cx="920349" cy="51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/>
          <p:cNvSpPr/>
          <p:nvPr/>
        </p:nvSpPr>
        <p:spPr>
          <a:xfrm>
            <a:off x="4357686" y="1857364"/>
            <a:ext cx="1785950" cy="928694"/>
          </a:xfrm>
          <a:prstGeom prst="ellipse">
            <a:avLst/>
          </a:prstGeom>
          <a:solidFill>
            <a:srgbClr val="E9D7D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Saw and pulp mills</a:t>
            </a:r>
            <a:endParaRPr lang="en-US" sz="20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57686" y="3071810"/>
            <a:ext cx="1928826" cy="857256"/>
          </a:xfrm>
          <a:prstGeom prst="ellipse">
            <a:avLst/>
          </a:prstGeom>
          <a:solidFill>
            <a:srgbClr val="E9D7D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800000"/>
                </a:solidFill>
                <a:latin typeface="Calibri"/>
              </a:rPr>
              <a:t>Biorefinery</a:t>
            </a:r>
            <a:endParaRPr lang="en-US" sz="2000" b="1" dirty="0" smtClean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29124" y="5242255"/>
            <a:ext cx="1857388" cy="8572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E2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Livestock</a:t>
            </a:r>
          </a:p>
        </p:txBody>
      </p:sp>
      <p:cxnSp>
        <p:nvCxnSpPr>
          <p:cNvPr id="67" name="Straight Arrow Connector 66"/>
          <p:cNvCxnSpPr>
            <a:stCxn id="81925" idx="3"/>
            <a:endCxn id="51" idx="2"/>
          </p:cNvCxnSpPr>
          <p:nvPr/>
        </p:nvCxnSpPr>
        <p:spPr>
          <a:xfrm>
            <a:off x="3921789" y="2275463"/>
            <a:ext cx="435897" cy="46248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1927" idx="3"/>
            <a:endCxn id="52" idx="2"/>
          </p:cNvCxnSpPr>
          <p:nvPr/>
        </p:nvCxnSpPr>
        <p:spPr>
          <a:xfrm flipV="1">
            <a:off x="3929058" y="3500438"/>
            <a:ext cx="428628" cy="481611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53" idx="1"/>
          </p:cNvCxnSpPr>
          <p:nvPr/>
        </p:nvCxnSpPr>
        <p:spPr>
          <a:xfrm>
            <a:off x="3929058" y="4786322"/>
            <a:ext cx="772074" cy="581475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52" idx="2"/>
          </p:cNvCxnSpPr>
          <p:nvPr/>
        </p:nvCxnSpPr>
        <p:spPr>
          <a:xfrm>
            <a:off x="3929058" y="3286124"/>
            <a:ext cx="428628" cy="214314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6072198" y="1857364"/>
            <a:ext cx="571504" cy="285752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6215997" y="3071810"/>
            <a:ext cx="427705" cy="244731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1927" idx="3"/>
          </p:cNvCxnSpPr>
          <p:nvPr/>
        </p:nvCxnSpPr>
        <p:spPr>
          <a:xfrm>
            <a:off x="3929058" y="3982049"/>
            <a:ext cx="581369" cy="332297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</p:cNvCxnSpPr>
          <p:nvPr/>
        </p:nvCxnSpPr>
        <p:spPr>
          <a:xfrm>
            <a:off x="6286512" y="5670883"/>
            <a:ext cx="373720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erbrooke_forest_Victoria_220rs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776" y="6071653"/>
            <a:ext cx="1868369" cy="696240"/>
          </a:xfrm>
          <a:prstGeom prst="rect">
            <a:avLst/>
          </a:prstGeom>
          <a:ln w="38100" cmpd="sng">
            <a:solidFill>
              <a:srgbClr val="292934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428506" y="6071653"/>
            <a:ext cx="11223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Forest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Regrowth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/>
            </a:endParaRPr>
          </a:p>
        </p:txBody>
      </p:sp>
      <p:grpSp>
        <p:nvGrpSpPr>
          <p:cNvPr id="56" name="Group 37"/>
          <p:cNvGrpSpPr/>
          <p:nvPr/>
        </p:nvGrpSpPr>
        <p:grpSpPr>
          <a:xfrm>
            <a:off x="1514436" y="1344684"/>
            <a:ext cx="557234" cy="2762515"/>
            <a:chOff x="1514437" y="3357562"/>
            <a:chExt cx="557234" cy="3277401"/>
          </a:xfrm>
        </p:grpSpPr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1514437" y="3357562"/>
              <a:ext cx="554039" cy="3277401"/>
            </a:xfrm>
            <a:custGeom>
              <a:avLst/>
              <a:gdLst/>
              <a:ahLst/>
              <a:cxnLst>
                <a:cxn ang="0">
                  <a:pos x="403" y="2258"/>
                </a:cxn>
                <a:cxn ang="0">
                  <a:pos x="5" y="2259"/>
                </a:cxn>
                <a:cxn ang="0">
                  <a:pos x="0" y="0"/>
                </a:cxn>
                <a:cxn ang="0">
                  <a:pos x="402" y="2"/>
                </a:cxn>
              </a:cxnLst>
              <a:rect l="0" t="0" r="r" b="b"/>
              <a:pathLst>
                <a:path w="403" h="2259">
                  <a:moveTo>
                    <a:pt x="403" y="2258"/>
                  </a:moveTo>
                  <a:lnTo>
                    <a:pt x="5" y="2259"/>
                  </a:lnTo>
                  <a:lnTo>
                    <a:pt x="0" y="0"/>
                  </a:lnTo>
                  <a:lnTo>
                    <a:pt x="402" y="2"/>
                  </a:lnTo>
                </a:path>
              </a:pathLst>
            </a:cu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8" name="Freeform 24"/>
            <p:cNvSpPr>
              <a:spLocks/>
            </p:cNvSpPr>
            <p:nvPr/>
          </p:nvSpPr>
          <p:spPr bwMode="auto">
            <a:xfrm>
              <a:off x="1652567" y="3509963"/>
              <a:ext cx="419104" cy="1715060"/>
            </a:xfrm>
            <a:custGeom>
              <a:avLst/>
              <a:gdLst/>
              <a:ahLst/>
              <a:cxnLst>
                <a:cxn ang="0">
                  <a:pos x="403" y="2258"/>
                </a:cxn>
                <a:cxn ang="0">
                  <a:pos x="5" y="2259"/>
                </a:cxn>
                <a:cxn ang="0">
                  <a:pos x="0" y="0"/>
                </a:cxn>
                <a:cxn ang="0">
                  <a:pos x="402" y="2"/>
                </a:cxn>
              </a:cxnLst>
              <a:rect l="0" t="0" r="r" b="b"/>
              <a:pathLst>
                <a:path w="403" h="2259">
                  <a:moveTo>
                    <a:pt x="403" y="2258"/>
                  </a:moveTo>
                  <a:lnTo>
                    <a:pt x="5" y="2259"/>
                  </a:lnTo>
                  <a:lnTo>
                    <a:pt x="0" y="0"/>
                  </a:lnTo>
                  <a:lnTo>
                    <a:pt x="402" y="2"/>
                  </a:lnTo>
                </a:path>
              </a:pathLst>
            </a:cu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1804967" y="3662362"/>
              <a:ext cx="263509" cy="799461"/>
            </a:xfrm>
            <a:custGeom>
              <a:avLst/>
              <a:gdLst/>
              <a:ahLst/>
              <a:cxnLst>
                <a:cxn ang="0">
                  <a:pos x="403" y="2258"/>
                </a:cxn>
                <a:cxn ang="0">
                  <a:pos x="5" y="2259"/>
                </a:cxn>
                <a:cxn ang="0">
                  <a:pos x="0" y="0"/>
                </a:cxn>
                <a:cxn ang="0">
                  <a:pos x="402" y="2"/>
                </a:cxn>
              </a:cxnLst>
              <a:rect l="0" t="0" r="r" b="b"/>
              <a:pathLst>
                <a:path w="403" h="2259">
                  <a:moveTo>
                    <a:pt x="403" y="2258"/>
                  </a:moveTo>
                  <a:lnTo>
                    <a:pt x="5" y="2259"/>
                  </a:lnTo>
                  <a:lnTo>
                    <a:pt x="0" y="0"/>
                  </a:lnTo>
                  <a:lnTo>
                    <a:pt x="402" y="2"/>
                  </a:lnTo>
                </a:path>
              </a:pathLst>
            </a:cu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1" name="Freeform 24"/>
          <p:cNvSpPr>
            <a:spLocks/>
          </p:cNvSpPr>
          <p:nvPr/>
        </p:nvSpPr>
        <p:spPr bwMode="auto">
          <a:xfrm>
            <a:off x="1631900" y="3982049"/>
            <a:ext cx="424272" cy="2341962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rgbClr val="BD867C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3" name="Freeform 24"/>
          <p:cNvSpPr>
            <a:spLocks/>
          </p:cNvSpPr>
          <p:nvPr/>
        </p:nvSpPr>
        <p:spPr bwMode="auto">
          <a:xfrm>
            <a:off x="1375816" y="1208599"/>
            <a:ext cx="686176" cy="3311412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" name="Freeform 24"/>
          <p:cNvSpPr>
            <a:spLocks/>
          </p:cNvSpPr>
          <p:nvPr/>
        </p:nvSpPr>
        <p:spPr bwMode="auto">
          <a:xfrm flipV="1">
            <a:off x="1631900" y="3286121"/>
            <a:ext cx="425952" cy="558971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9" name="Freeform 24"/>
          <p:cNvSpPr>
            <a:spLocks/>
          </p:cNvSpPr>
          <p:nvPr/>
        </p:nvSpPr>
        <p:spPr bwMode="auto">
          <a:xfrm>
            <a:off x="1046436" y="4680030"/>
            <a:ext cx="983866" cy="1792392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rgbClr val="8C9CAD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1" name="Freeform 24"/>
          <p:cNvSpPr>
            <a:spLocks/>
          </p:cNvSpPr>
          <p:nvPr/>
        </p:nvSpPr>
        <p:spPr bwMode="auto">
          <a:xfrm flipV="1">
            <a:off x="1046435" y="3122494"/>
            <a:ext cx="1001828" cy="1686855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rgbClr val="8C9CAD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7" name="Freeform 24"/>
          <p:cNvSpPr>
            <a:spLocks/>
          </p:cNvSpPr>
          <p:nvPr/>
        </p:nvSpPr>
        <p:spPr bwMode="auto">
          <a:xfrm flipV="1">
            <a:off x="1046435" y="3708868"/>
            <a:ext cx="1040059" cy="1223558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1" name="Freeform 24"/>
          <p:cNvSpPr>
            <a:spLocks/>
          </p:cNvSpPr>
          <p:nvPr/>
        </p:nvSpPr>
        <p:spPr bwMode="auto">
          <a:xfrm flipV="1">
            <a:off x="1190682" y="4255752"/>
            <a:ext cx="895810" cy="1338309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684" y="4255759"/>
            <a:ext cx="1572011" cy="553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174" y="5670883"/>
            <a:ext cx="1207023" cy="8015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812" y="2748319"/>
            <a:ext cx="1850119" cy="748354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056172" y="2773134"/>
            <a:ext cx="1881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Planted 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/>
            </a:endParaRP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Forests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992" y="985427"/>
            <a:ext cx="1808797" cy="81014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112992" y="1071687"/>
            <a:ext cx="1808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Natural 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/>
            </a:endParaRP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Forests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493" y="4462636"/>
            <a:ext cx="1835296" cy="693427"/>
          </a:xfrm>
          <a:prstGeom prst="rect">
            <a:avLst/>
          </a:prstGeom>
          <a:ln w="28575" cmpd="sng">
            <a:solidFill>
              <a:srgbClr val="292934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390975" y="4646765"/>
            <a:ext cx="1130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Grassland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3957279" y="2714621"/>
            <a:ext cx="800866" cy="407876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408879" y="4075171"/>
            <a:ext cx="1928826" cy="857256"/>
          </a:xfrm>
          <a:prstGeom prst="ellipse">
            <a:avLst/>
          </a:prstGeom>
          <a:solidFill>
            <a:srgbClr val="E9D7D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Crop processing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5242255"/>
            <a:ext cx="1865751" cy="745955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83" name="Rectangle 82"/>
          <p:cNvSpPr/>
          <p:nvPr/>
        </p:nvSpPr>
        <p:spPr>
          <a:xfrm>
            <a:off x="2284401" y="5341875"/>
            <a:ext cx="1517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Other Natural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Land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337705" y="4462636"/>
            <a:ext cx="373720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24"/>
          <p:cNvSpPr>
            <a:spLocks/>
          </p:cNvSpPr>
          <p:nvPr/>
        </p:nvSpPr>
        <p:spPr bwMode="auto">
          <a:xfrm flipV="1">
            <a:off x="1190682" y="5791808"/>
            <a:ext cx="848580" cy="874481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1" name="Freeform 24"/>
          <p:cNvSpPr>
            <a:spLocks/>
          </p:cNvSpPr>
          <p:nvPr/>
        </p:nvSpPr>
        <p:spPr bwMode="auto">
          <a:xfrm flipV="1">
            <a:off x="1755758" y="5073784"/>
            <a:ext cx="302951" cy="348896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5202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6" grpId="0" animBg="1"/>
      <p:bldP spid="69" grpId="0" animBg="1"/>
      <p:bldP spid="71" grpId="0" animBg="1"/>
      <p:bldP spid="77" grpId="0" animBg="1"/>
      <p:bldP spid="81" grpId="0" animBg="1"/>
      <p:bldP spid="90" grpId="0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5187"/>
            <a:ext cx="9114647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 projections use SSP scenarios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Captura de Tela 2015-06-23 às 14.19.20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2565" b="-74892"/>
          <a:stretch/>
        </p:blipFill>
        <p:spPr>
          <a:xfrm>
            <a:off x="457200" y="1341975"/>
            <a:ext cx="8229600" cy="4876800"/>
          </a:xfrm>
        </p:spPr>
      </p:pic>
      <p:sp>
        <p:nvSpPr>
          <p:cNvPr id="3" name="TextBox 2"/>
          <p:cNvSpPr txBox="1"/>
          <p:nvPr/>
        </p:nvSpPr>
        <p:spPr>
          <a:xfrm>
            <a:off x="457200" y="4268771"/>
            <a:ext cx="377248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3926"/>
                </a:solidFill>
                <a:latin typeface="Calibri"/>
              </a:rPr>
              <a:t>SSP1</a:t>
            </a:r>
            <a:r>
              <a:rPr lang="en-US" sz="2400" dirty="0" smtClean="0">
                <a:latin typeface="Calibri"/>
              </a:rPr>
              <a:t> - strong development goals, reduced fossil fuel dependency and rapid technological changes</a:t>
            </a:r>
            <a:endParaRPr lang="en-US" sz="2400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0431" y="1424535"/>
            <a:ext cx="429386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3926"/>
                </a:solidFill>
                <a:latin typeface="Calibri"/>
              </a:rPr>
              <a:t>SSP3</a:t>
            </a:r>
            <a:r>
              <a:rPr lang="en-US" sz="2400" dirty="0" smtClean="0">
                <a:latin typeface="Calibri"/>
              </a:rPr>
              <a:t> - fragmented world. Unmitigated emissions are high, low adaptive capacity and large number of people vulnerable to climate change. </a:t>
            </a:r>
            <a:endParaRPr lang="en-US" sz="2400" dirty="0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0431" y="4268771"/>
            <a:ext cx="429386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3926"/>
                </a:solidFill>
                <a:latin typeface="Calibri"/>
              </a:rPr>
              <a:t>SSP2</a:t>
            </a:r>
            <a:r>
              <a:rPr lang="en-US" sz="2400" dirty="0" smtClean="0">
                <a:latin typeface="Calibri"/>
              </a:rPr>
              <a:t> current trends with some effort to reach development goals and reduction in resource and energy intensity. </a:t>
            </a:r>
            <a:endParaRPr lang="en-US" sz="2400" dirty="0"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57419" y="3310579"/>
            <a:ext cx="301893" cy="95819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31556" y="2810869"/>
            <a:ext cx="1798875" cy="145790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16417" y="1755013"/>
            <a:ext cx="914014" cy="15013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5586" y="6465316"/>
            <a:ext cx="2758414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IPCC AR5 (2012)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95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086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Data for GLOBIOM: Global Livestock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4343" y="5760650"/>
            <a:ext cx="8229600" cy="70678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alibri" pitchFamily="34" charset="0"/>
              </a:rPr>
              <a:t>14 livestock production systems </a:t>
            </a:r>
          </a:p>
          <a:p>
            <a:pPr marL="0" indent="0" algn="ctr">
              <a:buNone/>
            </a:pPr>
            <a:r>
              <a:rPr lang="en-US" dirty="0" smtClean="0">
                <a:latin typeface="Calibri" pitchFamily="34" charset="0"/>
              </a:rPr>
              <a:t>(</a:t>
            </a:r>
            <a:r>
              <a:rPr lang="fr-FR" dirty="0" smtClean="0"/>
              <a:t>B</a:t>
            </a:r>
            <a:r>
              <a:rPr dirty="0" smtClean="0"/>
              <a:t>uffal</a:t>
            </a:r>
            <a:r>
              <a:rPr lang="x-none" dirty="0" smtClean="0"/>
              <a:t>o, </a:t>
            </a:r>
            <a:r>
              <a:rPr lang="fr-FR" dirty="0" smtClean="0"/>
              <a:t>C</a:t>
            </a:r>
            <a:r>
              <a:rPr dirty="0" smtClean="0"/>
              <a:t>attle</a:t>
            </a:r>
            <a:r>
              <a:rPr lang="x-none" dirty="0" smtClean="0"/>
              <a:t>, </a:t>
            </a:r>
            <a:r>
              <a:rPr lang="fr-FR" dirty="0" smtClean="0"/>
              <a:t>S</a:t>
            </a:r>
            <a:r>
              <a:rPr dirty="0" smtClean="0"/>
              <a:t>heep</a:t>
            </a:r>
            <a:r>
              <a:rPr lang="x-none" dirty="0" smtClean="0"/>
              <a:t>, </a:t>
            </a:r>
            <a:r>
              <a:rPr lang="fr-FR" dirty="0" smtClean="0"/>
              <a:t>G</a:t>
            </a:r>
            <a:r>
              <a:rPr dirty="0" smtClean="0"/>
              <a:t>oat</a:t>
            </a:r>
            <a:r>
              <a:rPr lang="x-none" dirty="0" smtClean="0"/>
              <a:t>, </a:t>
            </a:r>
            <a:r>
              <a:rPr lang="fr-FR" dirty="0" smtClean="0"/>
              <a:t>P</a:t>
            </a:r>
            <a:r>
              <a:rPr dirty="0" smtClean="0"/>
              <a:t>ig</a:t>
            </a:r>
            <a:r>
              <a:rPr lang="x-none" dirty="0" smtClean="0"/>
              <a:t>, </a:t>
            </a:r>
            <a:r>
              <a:rPr lang="fr-FR" dirty="0" smtClean="0"/>
              <a:t>P</a:t>
            </a:r>
            <a:r>
              <a:rPr dirty="0" smtClean="0"/>
              <a:t>oultry</a:t>
            </a:r>
            <a:r>
              <a:rPr lang="x-none" dirty="0" smtClean="0"/>
              <a:t>)</a:t>
            </a:r>
            <a:endParaRPr dirty="0" smtClean="0"/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384" y="1209686"/>
            <a:ext cx="7869598" cy="447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64965" y="6465316"/>
            <a:ext cx="2679035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FAO/ILRI (2012)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02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364240"/>
            <a:ext cx="9144000" cy="83516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Projections for Brazil: Food Consumption</a:t>
            </a:r>
            <a:endParaRPr lang="en-US" sz="3200" b="1" spc="-100" dirty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"/>
          <a:stretch/>
        </p:blipFill>
        <p:spPr bwMode="auto">
          <a:xfrm>
            <a:off x="403412" y="1586670"/>
            <a:ext cx="5514174" cy="3872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3303" y="5872800"/>
            <a:ext cx="522420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ood 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consumption per capita (kcal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/day)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7586" y="2074448"/>
            <a:ext cx="2240296" cy="2608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19417" y="6488668"/>
            <a:ext cx="4624583" cy="369332"/>
          </a:xfrm>
          <a:prstGeom prst="rect">
            <a:avLst/>
          </a:prstGeom>
          <a:solidFill>
            <a:srgbClr val="FFF5EC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fr-FR" dirty="0" smtClean="0">
                <a:solidFill>
                  <a:srgbClr val="800000"/>
                </a:solidFill>
                <a:latin typeface="Calibri"/>
                <a:cs typeface="Calibri"/>
              </a:rPr>
              <a:t>ource</a:t>
            </a:r>
            <a:r>
              <a:rPr lang="fr-FR" dirty="0">
                <a:solidFill>
                  <a:srgbClr val="800000"/>
                </a:solidFill>
                <a:latin typeface="Calibri"/>
                <a:cs typeface="Calibri"/>
              </a:rPr>
              <a:t>: </a:t>
            </a:r>
            <a:r>
              <a:rPr lang="fr-FR" dirty="0" err="1">
                <a:solidFill>
                  <a:srgbClr val="800000"/>
                </a:solidFill>
                <a:latin typeface="Calibri"/>
                <a:cs typeface="Calibri"/>
              </a:rPr>
              <a:t>Alexandratos</a:t>
            </a:r>
            <a:r>
              <a:rPr lang="fr-FR" dirty="0">
                <a:solidFill>
                  <a:srgbClr val="800000"/>
                </a:solidFill>
                <a:latin typeface="Calibri"/>
                <a:cs typeface="Calibri"/>
              </a:rPr>
              <a:t> and </a:t>
            </a:r>
            <a:r>
              <a:rPr lang="fr-FR" dirty="0" err="1" smtClean="0">
                <a:solidFill>
                  <a:srgbClr val="800000"/>
                </a:solidFill>
                <a:latin typeface="Calibri"/>
                <a:cs typeface="Calibri"/>
              </a:rPr>
              <a:t>Bruinsma</a:t>
            </a:r>
            <a:r>
              <a:rPr lang="fr-FR" dirty="0" smtClean="0">
                <a:solidFill>
                  <a:srgbClr val="800000"/>
                </a:solidFill>
                <a:latin typeface="Calibri"/>
                <a:cs typeface="Calibri"/>
              </a:rPr>
              <a:t> (FAO) 2012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74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432012"/>
            <a:ext cx="9144000" cy="7762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Brazil: Population and GDP Projections</a:t>
            </a:r>
            <a:endParaRPr lang="en-US" sz="3200" b="1" spc="-100" dirty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94" y="1968135"/>
            <a:ext cx="8890727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97239" y="4891804"/>
            <a:ext cx="3699739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Calibri"/>
              </a:rPr>
              <a:t>P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opulation growth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Brazil less than world average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2699" y="4891804"/>
            <a:ext cx="3659388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GDP per capita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Brazil more than world average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586" y="6465316"/>
            <a:ext cx="2758414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IPCC AR5 (2012)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46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432012"/>
            <a:ext cx="9144000" cy="7762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Brazil: </a:t>
            </a:r>
            <a:r>
              <a:rPr lang="en-US" sz="3200" b="1" spc="-100" dirty="0" err="1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Bionergy</a:t>
            </a:r>
            <a:r>
              <a:rPr lang="en-US" sz="32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 Projections to 2030</a:t>
            </a:r>
            <a:endParaRPr lang="en-US" sz="3200" b="1" spc="-100" dirty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96" y="5270454"/>
            <a:ext cx="7534680" cy="830997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H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eat 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and power generation (BIOINEL), B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iomass 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consumption (BIOINBIOD),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Bioethanol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,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Biodiesel </a:t>
            </a:r>
            <a:endParaRPr lang="en-US" sz="2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611" y="1393429"/>
            <a:ext cx="5577185" cy="36775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4220" y="6465316"/>
            <a:ext cx="3719780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World Energy Outlook (2010)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52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2825251" y="2760346"/>
            <a:ext cx="3533792" cy="35323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47625">
            <a:solidFill>
              <a:srgbClr val="C00000"/>
            </a:solidFill>
          </a:ln>
          <a:effectLst>
            <a:innerShdw blurRad="63500" dist="50800" dir="13500000">
              <a:prstClr val="black">
                <a:alpha val="7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3861699" y="2540846"/>
            <a:ext cx="1564965" cy="54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LAND USE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20345" y="3373858"/>
            <a:ext cx="184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Calibri"/>
            </a:endParaRPr>
          </a:p>
          <a:p>
            <a:pPr algn="ctr"/>
            <a:r>
              <a:rPr lang="en-US" dirty="0" smtClean="0">
                <a:latin typeface="Calibri"/>
              </a:rPr>
              <a:t>Land use changes are consistently transferred from one period to another</a:t>
            </a:r>
          </a:p>
          <a:p>
            <a:pPr algn="ctr"/>
            <a:endParaRPr lang="en-US" dirty="0" smtClean="0">
              <a:latin typeface="Calibri"/>
            </a:endParaRPr>
          </a:p>
          <a:p>
            <a:endParaRPr lang="en-US" dirty="0">
              <a:latin typeface="Calibri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59280"/>
              </p:ext>
            </p:extLst>
          </p:nvPr>
        </p:nvGraphicFramePr>
        <p:xfrm>
          <a:off x="1656687" y="2018751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A53926"/>
                          </a:solidFill>
                          <a:latin typeface="Calibri"/>
                        </a:rPr>
                        <a:t>2000</a:t>
                      </a:r>
                      <a:endParaRPr lang="en-US" b="1" dirty="0">
                        <a:solidFill>
                          <a:srgbClr val="A53926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2010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2020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2030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2040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2050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hevron 18"/>
          <p:cNvSpPr/>
          <p:nvPr/>
        </p:nvSpPr>
        <p:spPr>
          <a:xfrm>
            <a:off x="2342563" y="1937119"/>
            <a:ext cx="504056" cy="5667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0960" y="130728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Validation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6687" y="1114381"/>
            <a:ext cx="625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Base </a:t>
            </a:r>
          </a:p>
          <a:p>
            <a:pPr algn="ctr"/>
            <a:r>
              <a:rPr lang="en-US" dirty="0" smtClean="0">
                <a:latin typeface="Calibri"/>
              </a:rPr>
              <a:t>Year</a:t>
            </a:r>
            <a:endParaRPr lang="en-US" dirty="0"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41831" y="1122334"/>
            <a:ext cx="379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Projections</a:t>
            </a:r>
            <a:endParaRPr lang="en-US" dirty="0">
              <a:latin typeface="Calibri"/>
            </a:endParaRPr>
          </a:p>
        </p:txBody>
      </p:sp>
      <p:cxnSp>
        <p:nvCxnSpPr>
          <p:cNvPr id="28" name="Straight Arrow Connector 27"/>
          <p:cNvCxnSpPr>
            <a:stCxn id="25" idx="2"/>
          </p:cNvCxnSpPr>
          <p:nvPr/>
        </p:nvCxnSpPr>
        <p:spPr>
          <a:xfrm>
            <a:off x="1969652" y="1760712"/>
            <a:ext cx="0" cy="25803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63597" y="1760712"/>
            <a:ext cx="0" cy="25803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2"/>
          </p:cNvCxnSpPr>
          <p:nvPr/>
        </p:nvCxnSpPr>
        <p:spPr>
          <a:xfrm flipH="1">
            <a:off x="4224540" y="1491666"/>
            <a:ext cx="1512718" cy="52708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</p:cNvCxnSpPr>
          <p:nvPr/>
        </p:nvCxnSpPr>
        <p:spPr>
          <a:xfrm flipH="1">
            <a:off x="5347784" y="1491666"/>
            <a:ext cx="389474" cy="52708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2"/>
          </p:cNvCxnSpPr>
          <p:nvPr/>
        </p:nvCxnSpPr>
        <p:spPr>
          <a:xfrm>
            <a:off x="5737258" y="1491666"/>
            <a:ext cx="466705" cy="52708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2"/>
          </p:cNvCxnSpPr>
          <p:nvPr/>
        </p:nvCxnSpPr>
        <p:spPr>
          <a:xfrm>
            <a:off x="5737258" y="1491666"/>
            <a:ext cx="1506665" cy="52708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GLOBIOM-Brazil validation and projections 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61200" y="3037823"/>
            <a:ext cx="1620000" cy="900000"/>
          </a:xfrm>
          <a:prstGeom prst="rect">
            <a:avLst/>
          </a:prstGeom>
          <a:solidFill>
            <a:srgbClr val="346A11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</a:rPr>
              <a:t>Unmanaged Forests</a:t>
            </a:r>
            <a:endParaRPr lang="en-US" dirty="0"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68089" y="4156022"/>
            <a:ext cx="1620000" cy="900000"/>
          </a:xfrm>
          <a:prstGeom prst="rect">
            <a:avLst/>
          </a:prstGeom>
          <a:solidFill>
            <a:srgbClr val="6F8A13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</a:rPr>
              <a:t>Managed Forests</a:t>
            </a:r>
            <a:endParaRPr lang="en-US" dirty="0"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84119" y="5260323"/>
            <a:ext cx="1620000" cy="900000"/>
          </a:xfrm>
          <a:prstGeom prst="rect">
            <a:avLst/>
          </a:prstGeom>
          <a:solidFill>
            <a:srgbClr val="B3B712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Planted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Forest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74399" y="5723023"/>
            <a:ext cx="1620000" cy="900000"/>
          </a:xfrm>
          <a:prstGeom prst="rect">
            <a:avLst/>
          </a:prstGeom>
          <a:solidFill>
            <a:srgbClr val="94F758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Calibri"/>
              </a:rPr>
              <a:t>Forest Regrowth</a:t>
            </a:r>
            <a:endParaRPr lang="en-US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69057" y="3096422"/>
            <a:ext cx="1620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Calibri"/>
              </a:rPr>
              <a:t>Cropland</a:t>
            </a:r>
            <a:endParaRPr lang="en-US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895319" y="4195223"/>
            <a:ext cx="16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Calibri"/>
              </a:rPr>
              <a:t>Pasture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827721" y="5361923"/>
            <a:ext cx="1620000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Other natural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land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61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 Brazil base data 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solidFill>
                  <a:srgbClr val="800000"/>
                </a:solidFill>
              </a:rPr>
              <a:t>consistent land cover/land use map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Captura de Tela 2015-06-23 às 13.57.39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76" r="-129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001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24" y="875935"/>
            <a:ext cx="6979075" cy="598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41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IBGE Vegetation Map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8404" y="6465316"/>
            <a:ext cx="23555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IBGE (2012)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6" y="1677015"/>
            <a:ext cx="2805304" cy="50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7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11-05 at 2.30.16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406" b="-28406"/>
          <a:stretch>
            <a:fillRect/>
          </a:stretch>
        </p:blipFill>
        <p:spPr>
          <a:xfrm>
            <a:off x="277591" y="73914"/>
            <a:ext cx="2916685" cy="1728372"/>
          </a:xfrm>
        </p:spPr>
      </p:pic>
      <p:sp>
        <p:nvSpPr>
          <p:cNvPr id="7" name="TextBox 6"/>
          <p:cNvSpPr txBox="1"/>
          <p:nvPr/>
        </p:nvSpPr>
        <p:spPr>
          <a:xfrm>
            <a:off x="3194276" y="480106"/>
            <a:ext cx="5075628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F1727"/>
                </a:solidFill>
                <a:latin typeface="Calibri"/>
              </a:rPr>
              <a:t>REDD+ Policy Assessment Center</a:t>
            </a:r>
            <a:endParaRPr lang="en-US" sz="2800" b="1" dirty="0">
              <a:solidFill>
                <a:srgbClr val="8F1727"/>
              </a:solidFill>
              <a:latin typeface="Calibri"/>
            </a:endParaRPr>
          </a:p>
        </p:txBody>
      </p:sp>
      <p:pic>
        <p:nvPicPr>
          <p:cNvPr id="22" name="Picture 21" descr="Screen Shot 2013-11-06 at 10.05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65" y="5046403"/>
            <a:ext cx="8280000" cy="1804987"/>
          </a:xfrm>
          <a:prstGeom prst="rect">
            <a:avLst/>
          </a:prstGeom>
        </p:spPr>
      </p:pic>
      <p:pic>
        <p:nvPicPr>
          <p:cNvPr id="14" name="Picture 13" descr="logo_unep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713" y="2923497"/>
            <a:ext cx="2324100" cy="1182224"/>
          </a:xfrm>
          <a:prstGeom prst="rect">
            <a:avLst/>
          </a:prstGeom>
        </p:spPr>
      </p:pic>
      <p:pic>
        <p:nvPicPr>
          <p:cNvPr id="15" name="Picture 14" descr="logo_comifac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22" y="2842604"/>
            <a:ext cx="1291565" cy="1263117"/>
          </a:xfrm>
          <a:prstGeom prst="rect">
            <a:avLst/>
          </a:prstGeom>
        </p:spPr>
      </p:pic>
      <p:pic>
        <p:nvPicPr>
          <p:cNvPr id="24" name="Picture 23" descr="Captura de Tela 2013-06-04 às 00.53.08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726" y="1559607"/>
            <a:ext cx="1599252" cy="1363890"/>
          </a:xfrm>
          <a:prstGeom prst="rect">
            <a:avLst/>
          </a:prstGeom>
        </p:spPr>
      </p:pic>
      <p:pic>
        <p:nvPicPr>
          <p:cNvPr id="26" name="Picture 25" descr="IPEA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978" y="2048947"/>
            <a:ext cx="1216727" cy="713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0971" y="862216"/>
            <a:ext cx="757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8F1727"/>
                </a:solidFill>
                <a:latin typeface="Calibri"/>
              </a:rPr>
              <a:t>www.red-pac.org.br</a:t>
            </a:r>
            <a:endParaRPr lang="en-US" sz="2800" b="1" dirty="0">
              <a:solidFill>
                <a:srgbClr val="8F1727"/>
              </a:solidFill>
              <a:latin typeface="Calibri"/>
            </a:endParaRPr>
          </a:p>
        </p:txBody>
      </p:sp>
      <p:pic>
        <p:nvPicPr>
          <p:cNvPr id="4" name="Picture 3" descr="logo_iias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116" y="1775804"/>
            <a:ext cx="3390900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525" y="1641447"/>
            <a:ext cx="70268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Partner </a:t>
            </a:r>
          </a:p>
          <a:p>
            <a:r>
              <a:rPr lang="en-US" sz="2800" dirty="0" smtClean="0">
                <a:latin typeface="Calibri"/>
                <a:cs typeface="Calibri"/>
              </a:rPr>
              <a:t>Institutions: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Duration:     November 2011 – March 2016 </a:t>
            </a:r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53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getacaoIB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386"/>
            <a:ext cx="51988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241"/>
            <a:ext cx="9144000" cy="6638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    IBGE has defined different forest types in Brazil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09167" y="2449851"/>
            <a:ext cx="3473724" cy="1869662"/>
          </a:xfrm>
          <a:prstGeom prst="roundRect">
            <a:avLst/>
          </a:prstGeom>
          <a:solidFill>
            <a:srgbClr val="FFF5E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400"/>
              </a:lnSpc>
              <a:defRPr/>
            </a:pP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Brazil’s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FREL 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(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forest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reference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emissions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level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)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and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GLOBIOM-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Brazil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use 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the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same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IBGE 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forest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definion</a:t>
            </a:r>
            <a:endParaRPr lang="pt-BR" sz="2000" dirty="0">
              <a:solidFill>
                <a:srgbClr val="800000"/>
              </a:solidFill>
              <a:latin typeface="Calibri"/>
              <a:ea typeface="ＭＳ Ｐゴシック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6516" y="6465316"/>
            <a:ext cx="2167483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IBGE (2012)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71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Correspondence between GLOBIOM, IGBP </a:t>
            </a:r>
            <a:r>
              <a:rPr lang="en-US" sz="3200" b="1" dirty="0">
                <a:solidFill>
                  <a:srgbClr val="800000"/>
                </a:solidFill>
              </a:rPr>
              <a:t>and IBGE land cover classes</a:t>
            </a:r>
          </a:p>
        </p:txBody>
      </p:sp>
      <p:pic>
        <p:nvPicPr>
          <p:cNvPr id="4" name="Content Placeholder 3" descr="Captura de Tela 2015-06-23 às 13.58.15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00" r="-20400"/>
          <a:stretch>
            <a:fillRect/>
          </a:stretch>
        </p:blipFill>
        <p:spPr>
          <a:xfrm>
            <a:off x="457200" y="1653560"/>
            <a:ext cx="8229600" cy="4876800"/>
          </a:xfrm>
        </p:spPr>
      </p:pic>
      <p:sp>
        <p:nvSpPr>
          <p:cNvPr id="3" name="TextBox 2"/>
          <p:cNvSpPr txBox="1"/>
          <p:nvPr/>
        </p:nvSpPr>
        <p:spPr>
          <a:xfrm>
            <a:off x="3447344" y="6396625"/>
            <a:ext cx="243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…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52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IBGE Vegetation Map reclassified into GLOBIOM classes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Captura de Tela 2015-06-23 às 14.00.52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92" r="-32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69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101"/>
            <a:ext cx="9144000" cy="85120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Protected Areas in GLOBIOM-Brazil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89600" y="1600200"/>
            <a:ext cx="3124200" cy="2908300"/>
          </a:xfrm>
          <a:prstGeom prst="roundRect">
            <a:avLst/>
          </a:prstGeom>
          <a:solidFill>
            <a:srgbClr val="E6E8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Federal, State and Municipal Conservation Units (full protection and sustainable use)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Indigenous lands</a:t>
            </a:r>
          </a:p>
        </p:txBody>
      </p:sp>
      <p:pic>
        <p:nvPicPr>
          <p:cNvPr id="8" name="Content Placeholder 4" descr="Captura de Tela 2015-06-23 às 13.56.3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82" r="-59391"/>
          <a:stretch/>
        </p:blipFill>
        <p:spPr>
          <a:xfrm>
            <a:off x="353099" y="1155310"/>
            <a:ext cx="82296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239" y="5956449"/>
            <a:ext cx="7534680" cy="461665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Model assumption: 100% protection in PA</a:t>
            </a:r>
            <a:endParaRPr lang="en-US" sz="2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6516" y="6465316"/>
            <a:ext cx="2167483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MMA (2015)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42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239" y="1374074"/>
            <a:ext cx="3604698" cy="251453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08243" y="1232224"/>
            <a:ext cx="4587126" cy="2908300"/>
          </a:xfrm>
          <a:prstGeom prst="roundRect">
            <a:avLst/>
          </a:prstGeom>
          <a:solidFill>
            <a:srgbClr val="FFF5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8347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Cropland in GLOBIOM-Brazil: 18 crops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1511300"/>
            <a:ext cx="18902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Barl</a:t>
            </a:r>
            <a:r>
              <a:rPr lang="en-US" dirty="0" smtClean="0">
                <a:latin typeface="Calibri"/>
              </a:rPr>
              <a:t>: Barley</a:t>
            </a:r>
          </a:p>
          <a:p>
            <a:r>
              <a:rPr lang="en-US" dirty="0" err="1" smtClean="0">
                <a:latin typeface="Calibri"/>
              </a:rPr>
              <a:t>BeaD</a:t>
            </a:r>
            <a:r>
              <a:rPr lang="en-US" dirty="0" smtClean="0">
                <a:latin typeface="Calibri"/>
              </a:rPr>
              <a:t>: Dry beans</a:t>
            </a:r>
          </a:p>
          <a:p>
            <a:r>
              <a:rPr lang="en-US" dirty="0" smtClean="0">
                <a:latin typeface="Calibri"/>
              </a:rPr>
              <a:t>Cass: Cassava</a:t>
            </a:r>
          </a:p>
          <a:p>
            <a:r>
              <a:rPr lang="en-US" dirty="0" err="1" smtClean="0">
                <a:latin typeface="Calibri"/>
              </a:rPr>
              <a:t>ChkP</a:t>
            </a:r>
            <a:r>
              <a:rPr lang="en-US" dirty="0" smtClean="0">
                <a:latin typeface="Calibri"/>
              </a:rPr>
              <a:t>: Chickpea</a:t>
            </a:r>
          </a:p>
          <a:p>
            <a:r>
              <a:rPr lang="en-US" dirty="0" smtClean="0">
                <a:latin typeface="Calibri"/>
              </a:rPr>
              <a:t>Corn: Corn</a:t>
            </a:r>
          </a:p>
          <a:p>
            <a:r>
              <a:rPr lang="en-US" dirty="0" err="1" smtClean="0">
                <a:latin typeface="Calibri"/>
              </a:rPr>
              <a:t>Cott</a:t>
            </a:r>
            <a:r>
              <a:rPr lang="en-US" dirty="0" smtClean="0">
                <a:latin typeface="Calibri"/>
              </a:rPr>
              <a:t>: Cotton</a:t>
            </a:r>
          </a:p>
          <a:p>
            <a:r>
              <a:rPr lang="en-US" dirty="0" err="1" smtClean="0">
                <a:latin typeface="Calibri"/>
              </a:rPr>
              <a:t>Gnut</a:t>
            </a:r>
            <a:r>
              <a:rPr lang="en-US" dirty="0" smtClean="0">
                <a:latin typeface="Calibri"/>
              </a:rPr>
              <a:t>: Groundnuts</a:t>
            </a:r>
          </a:p>
          <a:p>
            <a:r>
              <a:rPr lang="en-US" dirty="0" smtClean="0">
                <a:latin typeface="Calibri"/>
              </a:rPr>
              <a:t>Mill: Millet</a:t>
            </a:r>
          </a:p>
          <a:p>
            <a:r>
              <a:rPr lang="en-US" dirty="0" smtClean="0">
                <a:latin typeface="Calibri"/>
              </a:rPr>
              <a:t>OPAL: Palm oil</a:t>
            </a:r>
            <a:endParaRPr lang="en-US" dirty="0">
              <a:latin typeface="Calibri"/>
            </a:endParaRPr>
          </a:p>
        </p:txBody>
      </p:sp>
      <p:graphicFrame>
        <p:nvGraphicFramePr>
          <p:cNvPr id="1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237806"/>
              </p:ext>
            </p:extLst>
          </p:nvPr>
        </p:nvGraphicFramePr>
        <p:xfrm>
          <a:off x="108243" y="4396620"/>
          <a:ext cx="5130800" cy="18443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565400"/>
                <a:gridCol w="1282700"/>
                <a:gridCol w="1282700"/>
              </a:tblGrid>
              <a:tr h="33745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IBGE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Data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2000</a:t>
                      </a:r>
                      <a:endParaRPr lang="en-US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Mha</a:t>
                      </a:r>
                      <a:endParaRPr lang="en-US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Share</a:t>
                      </a:r>
                      <a:endParaRPr lang="en-US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9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</a:rPr>
                        <a:t>GLOBIOM </a:t>
                      </a:r>
                      <a:r>
                        <a:rPr lang="en-US" b="1" baseline="0" dirty="0" smtClean="0">
                          <a:latin typeface="Calibri"/>
                        </a:rPr>
                        <a:t>Crops</a:t>
                      </a:r>
                      <a:endParaRPr lang="en-US" b="1" dirty="0" smtClean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43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86%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709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</a:rPr>
                        <a:t>Non-GLOBIOM Crops</a:t>
                      </a:r>
                      <a:endParaRPr lang="en-US" b="1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7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14%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709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</a:rPr>
                        <a:t>Total</a:t>
                      </a:r>
                      <a:endParaRPr lang="en-US" b="1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50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100%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244600"/>
            <a:ext cx="23519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/>
            </a:endParaRPr>
          </a:p>
          <a:p>
            <a:r>
              <a:rPr lang="en-US" dirty="0" err="1">
                <a:latin typeface="Calibri"/>
              </a:rPr>
              <a:t>Pota</a:t>
            </a:r>
            <a:r>
              <a:rPr lang="en-US" dirty="0">
                <a:latin typeface="Calibri"/>
              </a:rPr>
              <a:t>: Potato</a:t>
            </a:r>
          </a:p>
          <a:p>
            <a:r>
              <a:rPr lang="en-US" dirty="0">
                <a:latin typeface="Calibri"/>
              </a:rPr>
              <a:t>Rape: Rapeseed</a:t>
            </a:r>
          </a:p>
          <a:p>
            <a:r>
              <a:rPr lang="en-US" dirty="0">
                <a:latin typeface="Calibri"/>
              </a:rPr>
              <a:t>Rice: Rice</a:t>
            </a:r>
          </a:p>
          <a:p>
            <a:r>
              <a:rPr lang="en-US" dirty="0">
                <a:latin typeface="Calibri"/>
              </a:rPr>
              <a:t>Soya: Soybeans</a:t>
            </a:r>
          </a:p>
          <a:p>
            <a:r>
              <a:rPr lang="en-US" dirty="0" err="1">
                <a:latin typeface="Calibri"/>
              </a:rPr>
              <a:t>Srgh</a:t>
            </a:r>
            <a:r>
              <a:rPr lang="en-US" dirty="0">
                <a:latin typeface="Calibri"/>
              </a:rPr>
              <a:t>: Sorghum</a:t>
            </a:r>
          </a:p>
          <a:p>
            <a:r>
              <a:rPr lang="en-US" dirty="0">
                <a:latin typeface="Calibri"/>
              </a:rPr>
              <a:t>SugC: Sugar cane</a:t>
            </a:r>
          </a:p>
          <a:p>
            <a:r>
              <a:rPr lang="en-US" dirty="0" err="1">
                <a:latin typeface="Calibri"/>
              </a:rPr>
              <a:t>Sunf</a:t>
            </a:r>
            <a:r>
              <a:rPr lang="en-US" dirty="0">
                <a:latin typeface="Calibri"/>
              </a:rPr>
              <a:t>: Sunflower</a:t>
            </a:r>
          </a:p>
          <a:p>
            <a:r>
              <a:rPr lang="en-US" dirty="0" err="1">
                <a:latin typeface="Calibri"/>
              </a:rPr>
              <a:t>SwPo</a:t>
            </a:r>
            <a:r>
              <a:rPr lang="en-US" dirty="0">
                <a:latin typeface="Calibri"/>
              </a:rPr>
              <a:t>: Sweet potatoes</a:t>
            </a:r>
          </a:p>
          <a:p>
            <a:r>
              <a:rPr lang="en-US" dirty="0" err="1">
                <a:latin typeface="Calibri"/>
              </a:rPr>
              <a:t>Whea</a:t>
            </a:r>
            <a:r>
              <a:rPr lang="en-US" dirty="0">
                <a:latin typeface="Calibri"/>
              </a:rPr>
              <a:t>: wheat</a:t>
            </a:r>
          </a:p>
          <a:p>
            <a:endParaRPr lang="en-US" dirty="0"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3226" y="6465316"/>
            <a:ext cx="2740774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IBGE PAM (2000)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745" y="3948994"/>
            <a:ext cx="3453255" cy="26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533400"/>
            <a:ext cx="89408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</a:rPr>
              <a:t>Cropland </a:t>
            </a:r>
            <a:r>
              <a:rPr lang="en-US" sz="3200" b="1" dirty="0" smtClean="0">
                <a:solidFill>
                  <a:srgbClr val="800000"/>
                </a:solidFill>
              </a:rPr>
              <a:t>and Pasture in GLOBIOM-Brazil (2000)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6" name="Content Placeholder 4" descr="LANDCOVERALL_INIT_CROP_CrpLnd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-1357436" y="1502610"/>
            <a:ext cx="7526034" cy="44598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01510" y="5962482"/>
            <a:ext cx="1519533" cy="813329"/>
          </a:xfrm>
          <a:prstGeom prst="roundRect">
            <a:avLst/>
          </a:prstGeom>
          <a:solidFill>
            <a:srgbClr val="E6E8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Cropland 43 </a:t>
            </a:r>
            <a:r>
              <a:rPr lang="en-US" sz="2000" b="1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000" b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8" name="Content Placeholder 5" descr="LANDCOVER_INIT_Grass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3076371" y="1502610"/>
            <a:ext cx="7523455" cy="44583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61625" y="5962482"/>
            <a:ext cx="1519533" cy="813329"/>
          </a:xfrm>
          <a:prstGeom prst="roundRect">
            <a:avLst/>
          </a:prstGeom>
          <a:solidFill>
            <a:srgbClr val="E6E8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Pasture 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215 </a:t>
            </a:r>
            <a:r>
              <a:rPr lang="en-US" sz="2000" b="1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000" b="1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13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9" y="374655"/>
            <a:ext cx="9082261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GLOBIOM-Brazil Land Cover Map for 2000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3" name="Picture 2" descr="FOREST_PA_BRCOD_200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27" y="1765300"/>
            <a:ext cx="2062957" cy="2062957"/>
          </a:xfrm>
          <a:prstGeom prst="rect">
            <a:avLst/>
          </a:prstGeom>
        </p:spPr>
      </p:pic>
      <p:pic>
        <p:nvPicPr>
          <p:cNvPr id="4" name="Content Placeholder 3" descr="LANDCOVER_INIT_temp_Grass.bmp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1725608" y="1765302"/>
            <a:ext cx="3537746" cy="2096442"/>
          </a:xfrm>
        </p:spPr>
      </p:pic>
      <p:pic>
        <p:nvPicPr>
          <p:cNvPr id="5" name="Content Placeholder 5" descr="LANDCOVER_INIT_PA_OthNatLnd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242680" y="4008026"/>
            <a:ext cx="3544885" cy="2100673"/>
          </a:xfrm>
          <a:prstGeom prst="rect">
            <a:avLst/>
          </a:prstGeom>
        </p:spPr>
      </p:pic>
      <p:pic>
        <p:nvPicPr>
          <p:cNvPr id="6" name="Content Placeholder 3" descr="LANDCOVER_INIT_PA_WetLnd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2625724" y="4008026"/>
            <a:ext cx="3554412" cy="2106318"/>
          </a:xfrm>
          <a:prstGeom prst="rect">
            <a:avLst/>
          </a:prstGeom>
        </p:spPr>
      </p:pic>
      <p:pic>
        <p:nvPicPr>
          <p:cNvPr id="7" name="Content Placeholder 5" descr="LANDCOVER_INIT_PA_NotRel.bmp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4996258" y="4008026"/>
            <a:ext cx="3544887" cy="2100673"/>
          </a:xfrm>
          <a:prstGeom prst="rect">
            <a:avLst/>
          </a:prstGeom>
        </p:spPr>
      </p:pic>
      <p:pic>
        <p:nvPicPr>
          <p:cNvPr id="8" name="Picture 7" descr="LC3_States_CrpLnd_BASE_2000.bmp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489" y="1765302"/>
            <a:ext cx="2100675" cy="2100675"/>
          </a:xfrm>
          <a:prstGeom prst="rect">
            <a:avLst/>
          </a:prstGeom>
        </p:spPr>
      </p:pic>
      <p:pic>
        <p:nvPicPr>
          <p:cNvPr id="9" name="Picture 8" descr="LANDCOVER_INIT_OthAgri.bmp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663" y="1765302"/>
            <a:ext cx="2100675" cy="2100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1013" y="6190544"/>
            <a:ext cx="6510316" cy="461665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  Consistent </a:t>
            </a:r>
            <a:r>
              <a:rPr lang="en-US" sz="2400" dirty="0">
                <a:solidFill>
                  <a:srgbClr val="800000"/>
                </a:solidFill>
                <a:latin typeface="Calibri"/>
              </a:rPr>
              <a:t>land cover-land </a:t>
            </a:r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map </a:t>
            </a:r>
            <a:r>
              <a:rPr lang="en-US" sz="2400" dirty="0">
                <a:solidFill>
                  <a:srgbClr val="800000"/>
                </a:solidFill>
                <a:latin typeface="Calibri"/>
              </a:rPr>
              <a:t>for whole Brazil</a:t>
            </a:r>
            <a:r>
              <a:rPr lang="pt-BR" sz="2400" dirty="0">
                <a:solidFill>
                  <a:srgbClr val="800000"/>
                </a:solidFill>
                <a:latin typeface="Calibri"/>
              </a:rPr>
              <a:t> 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261" y="1517443"/>
            <a:ext cx="827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 Forest                            Pasture                            Cropland                Other agricultural land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353" y="3769173"/>
            <a:ext cx="655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      Other natural land                     Wetland                         Not relevant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45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TC_BRAZIL_Brazil_BVMEAT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5479272" y="4000500"/>
            <a:ext cx="4072600" cy="2413393"/>
          </a:xfrm>
          <a:prstGeom prst="rect">
            <a:avLst/>
          </a:prstGeom>
        </p:spPr>
      </p:pic>
      <p:pic>
        <p:nvPicPr>
          <p:cNvPr id="7" name="Content Placeholder 5" descr="ITC_BRAZIL_Brazil_PW_Biomass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5476728" y="1422400"/>
            <a:ext cx="4075144" cy="2414900"/>
          </a:xfrm>
          <a:prstGeom prst="rect">
            <a:avLst/>
          </a:prstGeom>
        </p:spPr>
      </p:pic>
      <p:pic>
        <p:nvPicPr>
          <p:cNvPr id="10" name="Picture 9" descr="Captura de Tela 2013-10-10 às 10.20.3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90" y="4841719"/>
            <a:ext cx="2062686" cy="2028982"/>
          </a:xfrm>
          <a:prstGeom prst="rect">
            <a:avLst/>
          </a:prstGeom>
        </p:spPr>
      </p:pic>
      <p:pic>
        <p:nvPicPr>
          <p:cNvPr id="8" name="Picture 7" descr="Captura de Tela 2013-10-10 às 09.30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46" y="876300"/>
            <a:ext cx="2073044" cy="1987065"/>
          </a:xfrm>
          <a:prstGeom prst="rect">
            <a:avLst/>
          </a:prstGeom>
        </p:spPr>
      </p:pic>
      <p:pic>
        <p:nvPicPr>
          <p:cNvPr id="9" name="Picture 8" descr="Captura de Tela 2013-10-10 às 10.37.5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90" y="2858038"/>
            <a:ext cx="2062686" cy="20695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19178" y="2845465"/>
            <a:ext cx="3005022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850900"/>
            <a:ext cx="6985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08" y="224986"/>
            <a:ext cx="8806402" cy="86564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err="1" smtClean="0">
                <a:solidFill>
                  <a:srgbClr val="800000"/>
                </a:solidFill>
              </a:rPr>
              <a:t>Transportation</a:t>
            </a:r>
            <a:r>
              <a:rPr lang="it-IT" sz="3200" b="1" dirty="0" smtClean="0">
                <a:solidFill>
                  <a:srgbClr val="800000"/>
                </a:solidFill>
              </a:rPr>
              <a:t> </a:t>
            </a:r>
            <a:r>
              <a:rPr lang="it-IT" sz="3200" b="1" dirty="0" err="1" smtClean="0">
                <a:solidFill>
                  <a:srgbClr val="800000"/>
                </a:solidFill>
              </a:rPr>
              <a:t>Costs</a:t>
            </a:r>
            <a:r>
              <a:rPr lang="it-IT" sz="3200" b="1" dirty="0" smtClean="0">
                <a:solidFill>
                  <a:srgbClr val="800000"/>
                </a:solidFill>
              </a:rPr>
              <a:t> (per </a:t>
            </a:r>
            <a:r>
              <a:rPr lang="it-IT" sz="3200" b="1" dirty="0" err="1" smtClean="0">
                <a:solidFill>
                  <a:srgbClr val="800000"/>
                </a:solidFill>
              </a:rPr>
              <a:t>product</a:t>
            </a:r>
            <a:r>
              <a:rPr lang="it-IT" sz="3200" b="1" dirty="0" smtClean="0">
                <a:solidFill>
                  <a:srgbClr val="800000"/>
                </a:solidFill>
              </a:rPr>
              <a:t> and </a:t>
            </a:r>
            <a:r>
              <a:rPr lang="it-IT" sz="3200" b="1" dirty="0" err="1" smtClean="0">
                <a:solidFill>
                  <a:srgbClr val="800000"/>
                </a:solidFill>
              </a:rPr>
              <a:t>destination</a:t>
            </a:r>
            <a:r>
              <a:rPr lang="it-IT" sz="3200" b="1" dirty="0" smtClean="0">
                <a:solidFill>
                  <a:srgbClr val="800000"/>
                </a:solidFill>
              </a:rPr>
              <a:t>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14" name="Picture 13" descr="Captura de Tela 2013-10-10 às 08.49.07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63" y="3925914"/>
            <a:ext cx="2867254" cy="2919386"/>
          </a:xfrm>
          <a:prstGeom prst="rect">
            <a:avLst/>
          </a:prstGeom>
        </p:spPr>
      </p:pic>
      <p:pic>
        <p:nvPicPr>
          <p:cNvPr id="13" name="Picture 12" descr="Captura de Tela 2013-10-10 às 09.17.30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76" y="1232565"/>
            <a:ext cx="2859730" cy="279333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914900" y="3467100"/>
            <a:ext cx="1143000" cy="711200"/>
          </a:xfrm>
          <a:prstGeom prst="rightArrow">
            <a:avLst/>
          </a:prstGeom>
          <a:solidFill>
            <a:srgbClr val="E6E8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4188" y="6272768"/>
            <a:ext cx="181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Bovine Meat</a:t>
            </a:r>
            <a:endParaRPr lang="en-US" sz="2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1470" y="1090632"/>
            <a:ext cx="200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Pulp Biomass</a:t>
            </a:r>
            <a:endParaRPr lang="en-US" sz="2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600" y="2283646"/>
            <a:ext cx="75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Roads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24" y="4050375"/>
            <a:ext cx="133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Nearest</a:t>
            </a:r>
          </a:p>
          <a:p>
            <a:r>
              <a:rPr lang="en-US" dirty="0">
                <a:solidFill>
                  <a:srgbClr val="800000"/>
                </a:solidFill>
                <a:latin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tate </a:t>
            </a:r>
            <a:r>
              <a:rPr lang="en-US" dirty="0">
                <a:solidFill>
                  <a:srgbClr val="800000"/>
                </a:solidFill>
                <a:latin typeface="Calibri"/>
              </a:rPr>
              <a:t>c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apital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808" y="6094634"/>
            <a:ext cx="96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Nearest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sea port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9751" y="1232565"/>
            <a:ext cx="146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Costs to state </a:t>
            </a:r>
          </a:p>
          <a:p>
            <a:r>
              <a:rPr lang="en-US" dirty="0">
                <a:solidFill>
                  <a:srgbClr val="80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        capitals 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7920" y="6090727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Costs to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sea port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77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DES_SEM2001_Brazil1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88306"/>
            <a:ext cx="4152900" cy="4152900"/>
          </a:xfrm>
          <a:prstGeom prst="rect">
            <a:avLst/>
          </a:prstGeom>
        </p:spPr>
      </p:pic>
      <p:pic>
        <p:nvPicPr>
          <p:cNvPr id="7" name="Picture 6" descr="DEFOR_Amazon_BASE_20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65206"/>
            <a:ext cx="4176000" cy="417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69458" y="5708940"/>
            <a:ext cx="1528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alibri"/>
              </a:rPr>
              <a:t>16.93 </a:t>
            </a:r>
            <a:r>
              <a:rPr lang="en-US" sz="2400" dirty="0" err="1">
                <a:solidFill>
                  <a:srgbClr val="800000"/>
                </a:solidFill>
                <a:latin typeface="Calibri"/>
              </a:rPr>
              <a:t>Mha</a:t>
            </a:r>
            <a:r>
              <a:rPr lang="en-US" sz="2400" dirty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5758" y="5708940"/>
            <a:ext cx="1528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16.53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 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9620" y="1195874"/>
            <a:ext cx="1899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PRODES/INPE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9922" y="1217854"/>
            <a:ext cx="3556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GLOBIOM-Brazil projection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935" y="196558"/>
            <a:ext cx="904134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Accumulated Deforestation 2001-2010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473" y="6322831"/>
            <a:ext cx="8557301" cy="461665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  </a:t>
            </a:r>
            <a:r>
              <a:rPr lang="x-none" sz="2400" dirty="0" smtClean="0">
                <a:solidFill>
                  <a:srgbClr val="800000"/>
                </a:solidFill>
                <a:latin typeface="Calibri"/>
              </a:rPr>
              <a:t>model produces consistent estimate of deforestation (2000-2010)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258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0468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Crop Area in 2010 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7" name="Content Placeholder 6" descr="LC3_CrpLnd_BASE_201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3935307" y="1003650"/>
            <a:ext cx="6252823" cy="349236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56663"/>
              </p:ext>
            </p:extLst>
          </p:nvPr>
        </p:nvGraphicFramePr>
        <p:xfrm>
          <a:off x="4847328" y="4785870"/>
          <a:ext cx="3568700" cy="189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708"/>
                <a:gridCol w="1158496"/>
                <a:gridCol w="1158496"/>
              </a:tblGrid>
              <a:tr h="3253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Crop Area [</a:t>
                      </a:r>
                      <a:r>
                        <a:rPr lang="en-US" dirty="0" err="1" smtClean="0">
                          <a:latin typeface="Calibri"/>
                        </a:rPr>
                        <a:t>Mha</a:t>
                      </a:r>
                      <a:r>
                        <a:rPr lang="en-US" dirty="0" smtClean="0">
                          <a:latin typeface="Calibri"/>
                        </a:rPr>
                        <a:t>]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53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2000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2010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IBGE/PAM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43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57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GLOBIOM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Brazil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40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61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5" name="Content Placeholder 2" descr="IBGE_CropArea_2010.bmp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-150644" y="1019644"/>
            <a:ext cx="5973270" cy="3404815"/>
          </a:xfrm>
        </p:spPr>
      </p:pic>
      <p:pic>
        <p:nvPicPr>
          <p:cNvPr id="2" name="Picture 1" descr="Validacao_CrpLnd_Brazi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22" y="4395922"/>
            <a:ext cx="3938734" cy="2459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929" y="3500221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IBGE/PAM                                                  </a:t>
            </a:r>
            <a:r>
              <a:rPr lang="en-US" sz="20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                GLOBIOM</a:t>
            </a:r>
            <a:r>
              <a:rPr lang="en-US" sz="2000" b="1" spc="-100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-Brazil</a:t>
            </a:r>
          </a:p>
        </p:txBody>
      </p:sp>
    </p:spTree>
    <p:extLst>
      <p:ext uri="{BB962C8B-B14F-4D97-AF65-F5344CB8AC3E}">
        <p14:creationId xmlns:p14="http://schemas.microsoft.com/office/powerpoint/2010/main" val="415669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8867"/>
            <a:ext cx="8837012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32C1D"/>
                </a:solidFill>
              </a:rPr>
              <a:t>Land use change emissions in Brazil</a:t>
            </a:r>
            <a:endParaRPr lang="en-US" sz="3200" b="1" dirty="0">
              <a:solidFill>
                <a:srgbClr val="832C1D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094" y="5828353"/>
            <a:ext cx="910490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LUC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emissions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decreased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: 1.6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Mt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CO</a:t>
            </a:r>
            <a:r>
              <a:rPr lang="pt-BR" sz="2400" baseline="-25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2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eq (2005)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to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500 MtCO</a:t>
            </a:r>
            <a:r>
              <a:rPr lang="pt-BR" sz="2400" baseline="-25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2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eq </a:t>
            </a:r>
            <a:r>
              <a:rPr lang="pt-BR" sz="2400" dirty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2020) </a:t>
            </a:r>
          </a:p>
          <a:p>
            <a:pPr algn="ctr">
              <a:defRPr/>
            </a:pP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Can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Brazil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achieve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further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gains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in LUC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emissions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for 2030?</a:t>
            </a:r>
            <a:endParaRPr lang="pt-BR" sz="2400" dirty="0">
              <a:solidFill>
                <a:srgbClr val="832C1D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5" y="1894026"/>
            <a:ext cx="4408535" cy="2903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91" y="1883135"/>
            <a:ext cx="4409100" cy="291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282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Crop area in 2010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solidFill>
                  <a:srgbClr val="800000"/>
                </a:solidFill>
              </a:rPr>
              <a:t>IBGE/PAM x GLOBIOM-Brazil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Validation_Crops1_2010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98" b="-719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278142" y="6246167"/>
            <a:ext cx="5827236" cy="461665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D</a:t>
            </a:r>
            <a:r>
              <a:rPr lang="x-none" sz="2400" dirty="0" smtClean="0">
                <a:solidFill>
                  <a:srgbClr val="800000"/>
                </a:solidFill>
                <a:latin typeface="Calibri"/>
              </a:rPr>
              <a:t>ifferences btw model and validation  ± 10%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03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GE_CROPAREA_Soya_201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6" y="1617337"/>
            <a:ext cx="4428000" cy="4428000"/>
          </a:xfrm>
          <a:prstGeom prst="rect">
            <a:avLst/>
          </a:prstGeom>
        </p:spPr>
      </p:pic>
      <p:pic>
        <p:nvPicPr>
          <p:cNvPr id="12" name="Picture 11" descr="ACR_COMPARE2_Soya_BRCOD_20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374" y="1600199"/>
            <a:ext cx="4464000" cy="446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3778" y="596248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23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8598" y="596248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25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3200" y="346101"/>
            <a:ext cx="8940800" cy="694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Soybean area in 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0209" y="1336701"/>
            <a:ext cx="143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00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IBGE/PAM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8322" y="1336701"/>
            <a:ext cx="207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GLOBIOM-Brazil</a:t>
            </a:r>
            <a:endParaRPr lang="en-US" sz="2400" b="1" spc="-100" dirty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370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R_COMPARE2_SugC_BRCOD_201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374" y="1595606"/>
            <a:ext cx="4464000" cy="4464000"/>
          </a:xfrm>
          <a:prstGeom prst="rect">
            <a:avLst/>
          </a:prstGeom>
        </p:spPr>
      </p:pic>
      <p:pic>
        <p:nvPicPr>
          <p:cNvPr id="3" name="Picture 2" descr="IBGE_CROPAREA_SugC_20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6" y="1617337"/>
            <a:ext cx="4428000" cy="442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3778" y="596248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9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8598" y="5962482"/>
            <a:ext cx="1519533" cy="813329"/>
          </a:xfrm>
          <a:prstGeom prst="roundRect">
            <a:avLst/>
          </a:prstGeom>
          <a:solidFill>
            <a:srgbClr val="FFF5EC"/>
          </a:solidFill>
          <a:ln>
            <a:solidFill>
              <a:srgbClr val="4F81B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8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14093"/>
            <a:ext cx="9144000" cy="723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Sugarcane area in 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0209" y="1336701"/>
            <a:ext cx="143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00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IBGE/PAM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38322" y="1336701"/>
            <a:ext cx="207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GLOBIOM-Brazil</a:t>
            </a:r>
            <a:endParaRPr lang="en-US" sz="2400" b="1" spc="-100" dirty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350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VI_BRCOD_Brazil_201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053" y="1154004"/>
            <a:ext cx="4180618" cy="4190408"/>
          </a:xfrm>
          <a:prstGeom prst="rect">
            <a:avLst/>
          </a:prstGeom>
        </p:spPr>
      </p:pic>
      <p:pic>
        <p:nvPicPr>
          <p:cNvPr id="5" name="Picture 4" descr="IBGE_Brazil_BOVI_20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86" y="1140174"/>
            <a:ext cx="4204238" cy="42042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443792"/>
            <a:ext cx="8940800" cy="6674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Bovine Numbers in 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9501" y="1375687"/>
            <a:ext cx="635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IBGE PPM                                                           GLOBIOM</a:t>
            </a:r>
            <a:endParaRPr lang="en-US" sz="20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9841" y="534441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142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Mtlu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8967" y="534441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143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Mtlu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6382711"/>
            <a:ext cx="8299921" cy="400110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One tropical livestock unit (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tlu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) is </a:t>
            </a:r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one cattle with a body weight of 250 kg</a:t>
            </a:r>
          </a:p>
        </p:txBody>
      </p:sp>
    </p:spTree>
    <p:extLst>
      <p:ext uri="{BB962C8B-B14F-4D97-AF65-F5344CB8AC3E}">
        <p14:creationId xmlns:p14="http://schemas.microsoft.com/office/powerpoint/2010/main" val="269790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704"/>
            <a:ext cx="8229600" cy="58762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Bovine </a:t>
            </a:r>
            <a:r>
              <a:rPr lang="en-US" sz="3200" b="1" dirty="0">
                <a:solidFill>
                  <a:srgbClr val="800000"/>
                </a:solidFill>
              </a:rPr>
              <a:t>n</a:t>
            </a:r>
            <a:r>
              <a:rPr lang="en-US" sz="3200" b="1" dirty="0" smtClean="0">
                <a:solidFill>
                  <a:srgbClr val="800000"/>
                </a:solidFill>
              </a:rPr>
              <a:t>umbers in 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6" name="Content Placeholder 5" descr="Validacao_Bovines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19" b="-3819"/>
          <a:stretch>
            <a:fillRect/>
          </a:stretch>
        </p:blipFill>
        <p:spPr>
          <a:xfrm>
            <a:off x="457200" y="160020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356525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170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Livestock numbers </a:t>
            </a:r>
            <a:r>
              <a:rPr lang="en-US" sz="3200" b="1" smtClean="0">
                <a:solidFill>
                  <a:srgbClr val="800000"/>
                </a:solidFill>
              </a:rPr>
              <a:t>in 2010:</a:t>
            </a:r>
            <a:br>
              <a:rPr lang="en-US" sz="3200" b="1" smtClean="0">
                <a:solidFill>
                  <a:srgbClr val="800000"/>
                </a:solidFill>
              </a:rPr>
            </a:br>
            <a:r>
              <a:rPr lang="en-US" sz="3200" b="1" smtClean="0">
                <a:solidFill>
                  <a:srgbClr val="800000"/>
                </a:solidFill>
              </a:rPr>
              <a:t>IBGE</a:t>
            </a:r>
            <a:r>
              <a:rPr lang="en-US" sz="3200" b="1" dirty="0">
                <a:solidFill>
                  <a:srgbClr val="800000"/>
                </a:solidFill>
              </a:rPr>
              <a:t>/PAM x GLOBIOM-Brazil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7" name="Content Placeholder 6" descr="Validacao_OtherLivestock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85" r="-1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475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596" y="401047"/>
            <a:ext cx="9408596" cy="84220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Brazil’s new Forest Code (FC)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0711" y="1198529"/>
            <a:ext cx="8596089" cy="1885491"/>
          </a:xfrm>
        </p:spPr>
        <p:txBody>
          <a:bodyPr>
            <a:noAutofit/>
          </a:bodyPr>
          <a:lstStyle/>
          <a:p>
            <a:pPr marL="274320" lvl="1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Legal Reserve (LR) 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Small farms amnesty (SFA)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Environmental Reserve Quota (CRA)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27432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800000"/>
              </a:solidFill>
            </a:endParaRPr>
          </a:p>
        </p:txBody>
      </p:sp>
      <p:pic>
        <p:nvPicPr>
          <p:cNvPr id="12" name="Picture 11" descr="Captura de Tela 2015-03-20 às 22.58.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64" y="3872687"/>
            <a:ext cx="2976862" cy="283771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13" name="Picture 12" descr="SmallFarms_Area_Brazil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3" y="3756065"/>
            <a:ext cx="3102088" cy="3102088"/>
          </a:xfrm>
          <a:prstGeom prst="rect">
            <a:avLst/>
          </a:prstGeom>
        </p:spPr>
      </p:pic>
      <p:pic>
        <p:nvPicPr>
          <p:cNvPr id="14" name="Picture 13" descr="Captura de Tela 2015-06-21 às 20.22.3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786" y="3872687"/>
            <a:ext cx="2405462" cy="2863645"/>
          </a:xfrm>
          <a:prstGeom prst="rect">
            <a:avLst/>
          </a:prstGeom>
          <a:ln>
            <a:solidFill>
              <a:srgbClr val="93A299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2193" y="3353196"/>
            <a:ext cx="2976861" cy="54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LR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68877" y="3353196"/>
            <a:ext cx="2853077" cy="54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SFA</a:t>
            </a: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46515" y="3353196"/>
            <a:ext cx="2405462" cy="54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CRA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34751" y="6396745"/>
            <a:ext cx="1073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/>
                <a:cs typeface="Calibri"/>
              </a:rPr>
              <a:t>Soares</a:t>
            </a:r>
            <a:r>
              <a:rPr lang="en-US" sz="1400" dirty="0" smtClean="0">
                <a:latin typeface="Calibri"/>
                <a:cs typeface="Calibri"/>
              </a:rPr>
              <a:t> et al.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93298" y="3872687"/>
            <a:ext cx="523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IPAM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09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5117" y="1374052"/>
            <a:ext cx="2261875" cy="130599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BAU</a:t>
            </a:r>
          </a:p>
          <a:p>
            <a:pPr algn="ctr"/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BUSINESS AS USUAL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48830" y="1374052"/>
            <a:ext cx="2915722" cy="1305996"/>
          </a:xfrm>
          <a:prstGeom prst="roundRect">
            <a:avLst/>
          </a:prstGeom>
          <a:solidFill>
            <a:srgbClr val="BAF7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FC</a:t>
            </a:r>
          </a:p>
          <a:p>
            <a:pPr algn="ctr"/>
            <a:endParaRPr lang="en-US" sz="2000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COMMAND AND CONTROL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5117" y="2846509"/>
            <a:ext cx="2261875" cy="3606525"/>
          </a:xfrm>
          <a:prstGeom prst="roundRect">
            <a:avLst/>
          </a:prstGeom>
          <a:solidFill>
            <a:srgbClr val="D5D28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Extrapolation of 2000-2010 trends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No forest regrowth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Mata Atlântica Law enforced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48831" y="2833551"/>
            <a:ext cx="2915722" cy="3619483"/>
          </a:xfrm>
          <a:prstGeom prst="roundRect">
            <a:avLst/>
          </a:prstGeom>
          <a:solidFill>
            <a:srgbClr val="BAF7AA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Forest Code enforced</a:t>
            </a: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No illegal deforestation</a:t>
            </a: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Legal reserve recovery</a:t>
            </a:r>
          </a:p>
          <a:p>
            <a:pPr marL="91440" indent="-285750">
              <a:lnSpc>
                <a:spcPts val="1860"/>
              </a:lnSpc>
              <a:buFont typeface="Arial"/>
              <a:buChar char="•"/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Debt offset using quotas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Small farms amnesty</a:t>
            </a: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Mata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Atlântica Law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enforced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2821" y="1378502"/>
            <a:ext cx="2915722" cy="1301546"/>
          </a:xfrm>
          <a:prstGeom prst="roundRect">
            <a:avLst/>
          </a:prstGeom>
          <a:solidFill>
            <a:srgbClr val="74C18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FC+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COMAND AND CONTROL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+ INCENTIVES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32821" y="2833551"/>
            <a:ext cx="2915722" cy="3619483"/>
          </a:xfrm>
          <a:prstGeom prst="roundRect">
            <a:avLst/>
          </a:prstGeom>
          <a:solidFill>
            <a:srgbClr val="74C187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Forest Code rules + 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Legal reserve recovery in small farms by forest regrowth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1051" y="383976"/>
            <a:ext cx="8771865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cs typeface="Calibri"/>
              </a:rPr>
              <a:t>GLOBIOM-Brazil s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cenarios for LULUCF 2020-2030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53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7" y="418751"/>
            <a:ext cx="8967603" cy="6748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Environmental Debts and Surpluses </a:t>
            </a:r>
            <a:r>
              <a:rPr lang="en-US" sz="3200" b="1" dirty="0">
                <a:solidFill>
                  <a:srgbClr val="800000"/>
                </a:solidFill>
              </a:rPr>
              <a:t>(</a:t>
            </a:r>
            <a:r>
              <a:rPr lang="en-US" sz="3200" b="1" dirty="0" smtClean="0">
                <a:solidFill>
                  <a:srgbClr val="800000"/>
                </a:solidFill>
              </a:rPr>
              <a:t>2010)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LR_ABOVE_BELOW_BRCOD_2020.bmp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1139" y="1514585"/>
            <a:ext cx="4974298" cy="5005889"/>
          </a:xfrm>
        </p:spPr>
      </p:pic>
      <p:sp>
        <p:nvSpPr>
          <p:cNvPr id="5" name="Rectangle 4"/>
          <p:cNvSpPr/>
          <p:nvPr/>
        </p:nvSpPr>
        <p:spPr>
          <a:xfrm>
            <a:off x="428119" y="4822895"/>
            <a:ext cx="256874" cy="256841"/>
          </a:xfrm>
          <a:prstGeom prst="rect">
            <a:avLst/>
          </a:prstGeom>
          <a:solidFill>
            <a:srgbClr val="E14F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119" y="5232136"/>
            <a:ext cx="256874" cy="25684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180" y="475154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Debts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993" y="5173399"/>
            <a:ext cx="108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Surpluses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4" name="Picture 13" descr="Scenarios_DebtsSurpluses_BarPlot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437" y="1755077"/>
            <a:ext cx="3713042" cy="4475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218" y="6405655"/>
            <a:ext cx="83058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Potential surpluses from Amazonas,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Amapá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and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Roraima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were not considered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90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8" y="409931"/>
            <a:ext cx="9082261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GLOBIOM-Brazil projections for forest cover  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TotalForest_All_Brazil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35" b="-12935"/>
          <a:stretch>
            <a:fillRect/>
          </a:stretch>
        </p:blipFill>
        <p:spPr>
          <a:xfrm>
            <a:off x="457200" y="1400531"/>
            <a:ext cx="8229600" cy="4876800"/>
          </a:xfrm>
        </p:spPr>
      </p:pic>
      <p:sp>
        <p:nvSpPr>
          <p:cNvPr id="4" name="TextBox 3"/>
          <p:cNvSpPr txBox="1"/>
          <p:nvPr/>
        </p:nvSpPr>
        <p:spPr>
          <a:xfrm>
            <a:off x="1278159" y="5748918"/>
            <a:ext cx="5622477" cy="707886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Small farms amnesty is 30 million ha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BAU results in 30 million ha additional deforestation</a:t>
            </a:r>
          </a:p>
        </p:txBody>
      </p:sp>
    </p:spTree>
    <p:extLst>
      <p:ext uri="{BB962C8B-B14F-4D97-AF65-F5344CB8AC3E}">
        <p14:creationId xmlns:p14="http://schemas.microsoft.com/office/powerpoint/2010/main" val="154654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278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32C1D"/>
                </a:solidFill>
              </a:rPr>
              <a:t>GLOBIOM: Global Biosphere Management Model</a:t>
            </a:r>
            <a:endParaRPr lang="en-US" sz="3200" b="1" dirty="0">
              <a:solidFill>
                <a:srgbClr val="832C1D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116632"/>
            <a:ext cx="860444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0" y="-40069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" name="Titre 1"/>
          <p:cNvSpPr txBox="1">
            <a:spLocks/>
          </p:cNvSpPr>
          <p:nvPr/>
        </p:nvSpPr>
        <p:spPr>
          <a:xfrm>
            <a:off x="0" y="819110"/>
            <a:ext cx="846773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832C1D"/>
                </a:solidFill>
                <a:latin typeface="Calibri"/>
              </a:rPr>
              <a:t>Partial equilibrium model: Agriculture, Forestry and Bioenergy sectors</a:t>
            </a:r>
            <a:endParaRPr lang="en-US" sz="2400" dirty="0">
              <a:solidFill>
                <a:srgbClr val="832C1D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394776" y="1614112"/>
            <a:ext cx="7586217" cy="2234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394776" y="4113938"/>
            <a:ext cx="7586218" cy="22403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pic>
        <p:nvPicPr>
          <p:cNvPr id="54" name="Picture 53" descr="Captura de Tela 2015-06-24 às 08.44.5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139" y="2151900"/>
            <a:ext cx="3277154" cy="1525756"/>
          </a:xfrm>
          <a:prstGeom prst="rect">
            <a:avLst/>
          </a:prstGeom>
          <a:ln>
            <a:solidFill>
              <a:srgbClr val="292934"/>
            </a:solidFill>
          </a:ln>
        </p:spPr>
      </p:pic>
      <p:sp>
        <p:nvSpPr>
          <p:cNvPr id="55" name="Rectangle 54"/>
          <p:cNvSpPr/>
          <p:nvPr/>
        </p:nvSpPr>
        <p:spPr>
          <a:xfrm>
            <a:off x="2449363" y="2623392"/>
            <a:ext cx="1190662" cy="521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MARKETS</a:t>
            </a:r>
            <a:endParaRPr lang="en-US" sz="1400" b="1" dirty="0"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38022" y="1698470"/>
            <a:ext cx="5715177" cy="3238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Population &amp; Economic Growth &amp; Exogenous Demand Shocks </a:t>
            </a:r>
            <a:endParaRPr lang="en-US" sz="1400" b="1" dirty="0"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84677" y="2352586"/>
            <a:ext cx="1432172" cy="10981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Commodity</a:t>
            </a:r>
          </a:p>
          <a:p>
            <a:pPr algn="ctr"/>
            <a:r>
              <a:rPr lang="en-US" sz="1400" b="1" dirty="0" smtClean="0">
                <a:latin typeface="Calibri"/>
              </a:rPr>
              <a:t>Prices and Quantities</a:t>
            </a:r>
            <a:endParaRPr lang="en-US" sz="1400" b="1" dirty="0"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46404" y="4295383"/>
            <a:ext cx="1432172" cy="777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Land Use</a:t>
            </a:r>
            <a:endParaRPr lang="en-US" sz="1400" b="1" dirty="0"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71879" y="5441769"/>
            <a:ext cx="1432172" cy="777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Environmental effects</a:t>
            </a:r>
            <a:endParaRPr lang="en-US" sz="1400" b="1" dirty="0"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85799" y="5844633"/>
            <a:ext cx="5051816" cy="367245"/>
          </a:xfrm>
          <a:prstGeom prst="rect">
            <a:avLst/>
          </a:prstGeom>
          <a:ln w="38100" cmpd="sng">
            <a:solidFill>
              <a:srgbClr val="2929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LAND</a:t>
            </a:r>
            <a:endParaRPr lang="en-US" sz="1400" b="1" dirty="0"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 rot="16200000">
            <a:off x="855767" y="5071863"/>
            <a:ext cx="1837054" cy="4202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/>
              </a:rPr>
              <a:t>SPATIAL RESOLUTION</a:t>
            </a:r>
            <a:endParaRPr lang="en-US" sz="1200" b="1" dirty="0"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 rot="16200000">
            <a:off x="821716" y="2490760"/>
            <a:ext cx="1905155" cy="4202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/>
              </a:rPr>
              <a:t>REGION</a:t>
            </a:r>
            <a:endParaRPr lang="en-US" sz="1200" b="1" dirty="0">
              <a:latin typeface="Calibri"/>
            </a:endParaRPr>
          </a:p>
        </p:txBody>
      </p:sp>
      <p:pic>
        <p:nvPicPr>
          <p:cNvPr id="64" name="Picture 63" descr="forest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407" y="4368399"/>
            <a:ext cx="1382960" cy="1248812"/>
          </a:xfrm>
          <a:prstGeom prst="rect">
            <a:avLst/>
          </a:prstGeom>
        </p:spPr>
      </p:pic>
      <p:pic>
        <p:nvPicPr>
          <p:cNvPr id="68" name="Picture 67" descr="cro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852" y="4363482"/>
            <a:ext cx="1388055" cy="1253727"/>
          </a:xfrm>
          <a:prstGeom prst="rect">
            <a:avLst/>
          </a:prstGeom>
        </p:spPr>
      </p:pic>
      <p:pic>
        <p:nvPicPr>
          <p:cNvPr id="67" name="Picture 66" descr="oth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627" y="4368399"/>
            <a:ext cx="1391988" cy="124881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2106407" y="4363482"/>
            <a:ext cx="1152406" cy="115166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592506" y="4368400"/>
            <a:ext cx="1153121" cy="114897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758326" y="4381228"/>
            <a:ext cx="1379289" cy="114897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70153" y="5517374"/>
            <a:ext cx="1461512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731665" y="5517374"/>
            <a:ext cx="1026661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758326" y="5517374"/>
            <a:ext cx="1379289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06406" y="5520534"/>
            <a:ext cx="1163747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085800" y="4363483"/>
            <a:ext cx="5051815" cy="1459646"/>
          </a:xfrm>
          <a:prstGeom prst="rect">
            <a:avLst/>
          </a:prstGeom>
          <a:noFill/>
          <a:ln w="38100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344710" y="4384334"/>
            <a:ext cx="717092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Wood</a:t>
            </a:r>
            <a:endParaRPr lang="en-US" sz="1400" b="1" dirty="0">
              <a:latin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62268" y="4368399"/>
            <a:ext cx="740369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Crops</a:t>
            </a:r>
            <a:endParaRPr lang="en-US" sz="1400" b="1" dirty="0">
              <a:latin typeface="Calibri"/>
            </a:endParaRPr>
          </a:p>
        </p:txBody>
      </p:sp>
      <p:pic>
        <p:nvPicPr>
          <p:cNvPr id="90" name="Picture 89" descr="liv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146" y="4374154"/>
            <a:ext cx="1216938" cy="1353770"/>
          </a:xfrm>
          <a:prstGeom prst="rect">
            <a:avLst/>
          </a:prstGeom>
          <a:ln>
            <a:solidFill>
              <a:srgbClr val="292934"/>
            </a:solidFill>
          </a:ln>
        </p:spPr>
      </p:pic>
      <p:sp>
        <p:nvSpPr>
          <p:cNvPr id="69" name="Rectangle 68"/>
          <p:cNvSpPr/>
          <p:nvPr/>
        </p:nvSpPr>
        <p:spPr>
          <a:xfrm>
            <a:off x="2106406" y="5515149"/>
            <a:ext cx="5014887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latin typeface="Calibri"/>
              </a:rPr>
              <a:t>    Forest                     Cropland              Pasture                 Other</a:t>
            </a:r>
            <a:endParaRPr lang="en-US" sz="1400" b="1" dirty="0">
              <a:latin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46461" y="4368400"/>
            <a:ext cx="1346046" cy="115213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06406" y="4384334"/>
            <a:ext cx="1140055" cy="113081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596925" y="4363482"/>
            <a:ext cx="1222159" cy="115705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815652" y="4382021"/>
            <a:ext cx="929975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Livestock</a:t>
            </a:r>
            <a:endParaRPr lang="en-US" sz="1400" b="1" dirty="0">
              <a:latin typeface="Calibri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7749849" y="3450717"/>
            <a:ext cx="0" cy="844664"/>
          </a:xfrm>
          <a:prstGeom prst="straightConnector1">
            <a:avLst/>
          </a:prstGeom>
          <a:ln w="5715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742155" y="5072881"/>
            <a:ext cx="0" cy="368888"/>
          </a:xfrm>
          <a:prstGeom prst="straightConnector1">
            <a:avLst/>
          </a:prstGeom>
          <a:ln w="57150" cmpd="sng">
            <a:solidFill>
              <a:srgbClr val="A539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8342817" y="5077439"/>
            <a:ext cx="0" cy="364330"/>
          </a:xfrm>
          <a:prstGeom prst="straightConnector1">
            <a:avLst/>
          </a:prstGeom>
          <a:ln w="57150" cmpd="sng">
            <a:solidFill>
              <a:srgbClr val="A539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8341082" y="3450717"/>
            <a:ext cx="0" cy="844667"/>
          </a:xfrm>
          <a:prstGeom prst="straightConnector1">
            <a:avLst/>
          </a:prstGeom>
          <a:ln w="57150" cmpd="sng">
            <a:solidFill>
              <a:srgbClr val="A539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0600" y="2545446"/>
            <a:ext cx="108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DEMAND</a:t>
            </a:r>
            <a:endParaRPr lang="en-US" b="1" dirty="0">
              <a:latin typeface="Calibri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5698" y="505902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SUPPLY</a:t>
            </a:r>
            <a:endParaRPr lang="en-US" b="1" dirty="0"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06407" y="5527977"/>
            <a:ext cx="5014886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737849" y="6489431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12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570"/>
            <a:ext cx="9144000" cy="71010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Brazil: forest cover in BAU scenario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Results_BAU_Forest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01" b="-2901"/>
          <a:stretch>
            <a:fillRect/>
          </a:stretch>
        </p:blipFill>
        <p:spPr>
          <a:xfrm>
            <a:off x="457200" y="1391418"/>
            <a:ext cx="8229600" cy="4876800"/>
          </a:xfrm>
        </p:spPr>
      </p:pic>
      <p:sp>
        <p:nvSpPr>
          <p:cNvPr id="4" name="TextBox 3"/>
          <p:cNvSpPr txBox="1"/>
          <p:nvPr/>
        </p:nvSpPr>
        <p:spPr>
          <a:xfrm>
            <a:off x="1465981" y="6306347"/>
            <a:ext cx="6119158" cy="400110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BAU causes major losses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Cerrado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and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Caatinga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biomes 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61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ults_FC_Forest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01" b="-2901"/>
          <a:stretch>
            <a:fillRect/>
          </a:stretch>
        </p:blipFill>
        <p:spPr>
          <a:xfrm>
            <a:off x="457200" y="1379721"/>
            <a:ext cx="8229600" cy="4876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27570"/>
            <a:ext cx="9144000" cy="71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Brazil: forest cover if Forest Code is enforced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528" y="6259954"/>
            <a:ext cx="7326169" cy="400110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Amazonia rain forest stabilizes in the long run towards 320 million ha 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70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OREST_PA_BAU_205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48" y="399530"/>
            <a:ext cx="3240000" cy="3240000"/>
          </a:xfrm>
          <a:prstGeom prst="rect">
            <a:avLst/>
          </a:prstGeom>
        </p:spPr>
      </p:pic>
      <p:pic>
        <p:nvPicPr>
          <p:cNvPr id="7" name="Picture 6" descr="FOREST_PA_FC_205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70" y="399530"/>
            <a:ext cx="3240000" cy="3240000"/>
          </a:xfrm>
          <a:prstGeom prst="rect">
            <a:avLst/>
          </a:prstGeom>
        </p:spPr>
      </p:pic>
      <p:pic>
        <p:nvPicPr>
          <p:cNvPr id="8" name="Picture 7" descr="FOREST_PA_SFA_2050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09" y="3610992"/>
            <a:ext cx="3240000" cy="3240000"/>
          </a:xfrm>
          <a:prstGeom prst="rect">
            <a:avLst/>
          </a:prstGeom>
        </p:spPr>
      </p:pic>
      <p:pic>
        <p:nvPicPr>
          <p:cNvPr id="9" name="Picture 8" descr="FOREST_PA_0CRA_2050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70" y="3610992"/>
            <a:ext cx="3240000" cy="32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633551" y="3123173"/>
            <a:ext cx="634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Spatial Distribution of Total </a:t>
            </a:r>
            <a:r>
              <a:rPr lang="en-US" sz="2800" b="1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orest </a:t>
            </a:r>
          </a:p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in 2050</a:t>
            </a:r>
            <a:endParaRPr lang="en-US" sz="2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8946" y="471703"/>
            <a:ext cx="65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BAU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3086" y="471703"/>
            <a:ext cx="43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9028" y="3677652"/>
            <a:ext cx="1341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 without </a:t>
            </a:r>
          </a:p>
          <a:p>
            <a:pPr algn="r"/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            SFA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1647" y="3677652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 without </a:t>
            </a:r>
          </a:p>
          <a:p>
            <a:pPr algn="r"/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            CRA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1041" y="307835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388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1135" y="311121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419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1041" y="630289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451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1135" y="630289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422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75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C3_ForReg_0CRA_205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70" y="3610992"/>
            <a:ext cx="3240000" cy="3240000"/>
          </a:xfrm>
          <a:prstGeom prst="rect">
            <a:avLst/>
          </a:prstGeom>
        </p:spPr>
      </p:pic>
      <p:pic>
        <p:nvPicPr>
          <p:cNvPr id="6" name="Picture 5" descr="LC3_ForReg_SFA_205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09" y="3610992"/>
            <a:ext cx="3240000" cy="3240000"/>
          </a:xfrm>
          <a:prstGeom prst="rect">
            <a:avLst/>
          </a:prstGeom>
        </p:spPr>
      </p:pic>
      <p:pic>
        <p:nvPicPr>
          <p:cNvPr id="4" name="Picture 3" descr="LC3_ForReg_FC_2050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70" y="399530"/>
            <a:ext cx="3240000" cy="3240000"/>
          </a:xfrm>
          <a:prstGeom prst="rect">
            <a:avLst/>
          </a:prstGeom>
        </p:spPr>
      </p:pic>
      <p:pic>
        <p:nvPicPr>
          <p:cNvPr id="2" name="Picture 1" descr="LC3_ForReg_BAU_2050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09" y="399530"/>
            <a:ext cx="3240000" cy="32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633551" y="3123173"/>
            <a:ext cx="634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Projections of forest regrowth </a:t>
            </a:r>
          </a:p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in 2050</a:t>
            </a:r>
            <a:endParaRPr lang="en-US" sz="2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1041" y="307835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0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1135" y="311121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9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1041" y="630289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42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1135" y="630289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36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8946" y="471703"/>
            <a:ext cx="65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BAU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3086" y="471703"/>
            <a:ext cx="43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9028" y="3677652"/>
            <a:ext cx="1341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 without </a:t>
            </a:r>
          </a:p>
          <a:p>
            <a:pPr algn="r"/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            SFA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1647" y="3677652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 without </a:t>
            </a:r>
          </a:p>
          <a:p>
            <a:pPr algn="r"/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            CRA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93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C3_ForReg_BRCOD_203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2" y="1650114"/>
            <a:ext cx="4500000" cy="4500000"/>
          </a:xfrm>
          <a:prstGeom prst="rect">
            <a:avLst/>
          </a:prstGeom>
        </p:spPr>
      </p:pic>
      <p:pic>
        <p:nvPicPr>
          <p:cNvPr id="8" name="Picture 7" descr="LC3_ForReg_BRCOD_203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516" y="1650114"/>
            <a:ext cx="4500000" cy="450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0973" y="1253008"/>
            <a:ext cx="4225474" cy="72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Forest Code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30573" y="1293912"/>
            <a:ext cx="4225474" cy="72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  FC+ (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orest code + SF reforestation)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1760" y="1966961"/>
            <a:ext cx="90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9.3Mha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6274" y="1976822"/>
            <a:ext cx="109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30.8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762" y="2901550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6.8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0392" y="3086216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libri"/>
              </a:rPr>
              <a:t>0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6541" y="3978979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1.5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2650" y="4949820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0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1588" y="2898276"/>
            <a:ext cx="107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15.9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0640" y="3086216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4.1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9776" y="3978979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4.5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0891" y="4949820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libri"/>
              </a:rPr>
              <a:t>5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9243" y="5617982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1.5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5905" y="5617982"/>
            <a:ext cx="93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   1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0077" y="6150114"/>
            <a:ext cx="5421923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Reduction in </a:t>
            </a:r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ropland area with 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FC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+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: 4%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Reduction in bovine numbers with 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FC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+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: 2.5%  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3282" y="303312"/>
            <a:ext cx="902123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Forest Regrowth in 2030 per 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Biome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97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Pristine forest projections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9378"/>
            <a:ext cx="8328497" cy="4287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8528" y="6059899"/>
            <a:ext cx="6811705" cy="707886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CRA has an important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rôle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in protecting pristine forests in Brazil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Impact of CRA is equivalent to 20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Mha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of forest protection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7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RIFOR_PA_FC_205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15" y="1498188"/>
            <a:ext cx="4034827" cy="4225054"/>
          </a:xfrm>
          <a:prstGeom prst="rect">
            <a:avLst/>
          </a:prstGeom>
        </p:spPr>
      </p:pic>
      <p:pic>
        <p:nvPicPr>
          <p:cNvPr id="15" name="Picture 14" descr="LC3_ForReg_FC_205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50" y="1498187"/>
            <a:ext cx="4034826" cy="4225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5649" y="5939100"/>
            <a:ext cx="3713165" cy="400110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Forest regrowth in 2050 (9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34" y="5939100"/>
            <a:ext cx="3748445" cy="400110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Pristine forest in 2050 (410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738" y="409931"/>
            <a:ext cx="9082261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GLOBIOM-Brazil projections for Forest Code scenario: pristine and regrown forest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3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3_PltFor_BRCOD_205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94" y="1864698"/>
            <a:ext cx="4140000" cy="4140000"/>
          </a:xfrm>
          <a:prstGeom prst="rect">
            <a:avLst/>
          </a:prstGeom>
        </p:spPr>
      </p:pic>
      <p:pic>
        <p:nvPicPr>
          <p:cNvPr id="2" name="Picture 1" descr="LC3_PltFor_BRCOD_20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" y="1864698"/>
            <a:ext cx="4140000" cy="4140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295283"/>
            <a:ext cx="9143999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Projected </a:t>
            </a:r>
            <a:r>
              <a:rPr lang="en-US" sz="3200" b="1" dirty="0">
                <a:solidFill>
                  <a:srgbClr val="800000"/>
                </a:solidFill>
              </a:rPr>
              <a:t>e</a:t>
            </a:r>
            <a:r>
              <a:rPr lang="en-US" sz="3200" b="1" dirty="0" smtClean="0">
                <a:solidFill>
                  <a:srgbClr val="800000"/>
                </a:solidFill>
              </a:rPr>
              <a:t>xpansion of</a:t>
            </a:r>
            <a:r>
              <a:rPr lang="en-US" sz="3200" b="1" dirty="0">
                <a:solidFill>
                  <a:srgbClr val="800000"/>
                </a:solidFill>
              </a:rPr>
              <a:t> p</a:t>
            </a:r>
            <a:r>
              <a:rPr lang="en-US" sz="3200" b="1" dirty="0" smtClean="0">
                <a:solidFill>
                  <a:srgbClr val="800000"/>
                </a:solidFill>
              </a:rPr>
              <a:t>lanted forests in Brazil (Forest Code scenario)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46990" y="5417278"/>
            <a:ext cx="84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16Mha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85883"/>
            <a:ext cx="2959575" cy="63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2010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1505" y="1285883"/>
            <a:ext cx="2959575" cy="63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2050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33778" y="596248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7.6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88185" y="596248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16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41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C3_CrpLnd_BRCOD_201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" y="1864700"/>
            <a:ext cx="4140000" cy="4140000"/>
          </a:xfrm>
          <a:prstGeom prst="rect">
            <a:avLst/>
          </a:prstGeom>
        </p:spPr>
      </p:pic>
      <p:pic>
        <p:nvPicPr>
          <p:cNvPr id="8" name="Picture 7" descr="LC3_CrpLnd_BRCOD_205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94" y="1864698"/>
            <a:ext cx="4140000" cy="4140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-88199" y="409931"/>
            <a:ext cx="909328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Projected </a:t>
            </a:r>
            <a:r>
              <a:rPr lang="en-US" sz="3200" b="1" dirty="0">
                <a:solidFill>
                  <a:srgbClr val="800000"/>
                </a:solidFill>
              </a:rPr>
              <a:t>e</a:t>
            </a:r>
            <a:r>
              <a:rPr lang="en-US" sz="3200" b="1" dirty="0" smtClean="0">
                <a:solidFill>
                  <a:srgbClr val="800000"/>
                </a:solidFill>
              </a:rPr>
              <a:t>xpansion of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croplands in Brazil (Forest Code scenario)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15" y="5417278"/>
            <a:ext cx="97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61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46990" y="5417278"/>
            <a:ext cx="1109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117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412954"/>
            <a:ext cx="2959575" cy="63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2010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1505" y="1511288"/>
            <a:ext cx="2959575" cy="63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2050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528" y="6259954"/>
            <a:ext cx="7460170" cy="400110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Major growth in MATOPIBA and potentially fertile regions of NE Brazil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24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751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Potential </a:t>
            </a:r>
            <a:r>
              <a:rPr lang="en-US" sz="3200" b="1" dirty="0">
                <a:solidFill>
                  <a:srgbClr val="800000"/>
                </a:solidFill>
              </a:rPr>
              <a:t>e</a:t>
            </a:r>
            <a:r>
              <a:rPr lang="en-US" sz="3200" b="1" dirty="0" smtClean="0">
                <a:solidFill>
                  <a:srgbClr val="800000"/>
                </a:solidFill>
              </a:rPr>
              <a:t>xpansion of pasture in Brazil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GrsLnd_All_Brazil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35" b="-12935"/>
          <a:stretch>
            <a:fillRect/>
          </a:stretch>
        </p:blipFill>
        <p:spPr>
          <a:xfrm>
            <a:off x="123477" y="1409350"/>
            <a:ext cx="8908069" cy="4675355"/>
          </a:xfrm>
        </p:spPr>
      </p:pic>
      <p:sp>
        <p:nvSpPr>
          <p:cNvPr id="6" name="TextBox 5"/>
          <p:cNvSpPr txBox="1"/>
          <p:nvPr/>
        </p:nvSpPr>
        <p:spPr>
          <a:xfrm>
            <a:off x="910330" y="6084706"/>
            <a:ext cx="777647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GLOBIOM projects stabilization of pasture area around 240 million ha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No major conversion from pasture to croplands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12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71" y="918989"/>
            <a:ext cx="7888940" cy="5498353"/>
          </a:xfrm>
          <a:prstGeom prst="rect">
            <a:avLst/>
          </a:prstGeom>
          <a:noFill/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591671" y="347189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53926"/>
                </a:solidFill>
              </a:rPr>
              <a:t>GLOBIOM: inputs and outputs</a:t>
            </a:r>
            <a:endParaRPr lang="en-US" sz="3200" b="1" dirty="0">
              <a:solidFill>
                <a:srgbClr val="A5392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7849" y="6489431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088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" y="357017"/>
            <a:ext cx="9200557" cy="8776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Projection of Bovines in Brazil 2010-2050 (</a:t>
            </a:r>
            <a:r>
              <a:rPr lang="en-US" sz="3200" b="1" dirty="0" err="1" smtClean="0">
                <a:solidFill>
                  <a:srgbClr val="800000"/>
                </a:solidFill>
              </a:rPr>
              <a:t>Mtlu</a:t>
            </a:r>
            <a:r>
              <a:rPr lang="en-US" sz="3200" b="1" dirty="0" smtClean="0">
                <a:solidFill>
                  <a:srgbClr val="800000"/>
                </a:solidFill>
              </a:rPr>
              <a:t>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BOVI_All_Brazil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35" b="-12935"/>
          <a:stretch>
            <a:fillRect/>
          </a:stretch>
        </p:blipFill>
        <p:spPr>
          <a:xfrm>
            <a:off x="457200" y="1485551"/>
            <a:ext cx="8229600" cy="4876800"/>
          </a:xfrm>
        </p:spPr>
      </p:pic>
      <p:sp>
        <p:nvSpPr>
          <p:cNvPr id="4" name="TextBox 3"/>
          <p:cNvSpPr txBox="1"/>
          <p:nvPr/>
        </p:nvSpPr>
        <p:spPr>
          <a:xfrm>
            <a:off x="910330" y="6084706"/>
            <a:ext cx="7776470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GLOBIOM projects growth by moderate intensification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Density will grow from 0.5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tlu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/ha in 2000 to 0.65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tlu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/ha in 2050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5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33400"/>
            <a:ext cx="9144001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Projection of other natural lands (non-productive areas)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solidFill>
                  <a:srgbClr val="800000"/>
                </a:solidFill>
              </a:rPr>
              <a:t>in Brazil 2010-2050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NatLnd_All_Brazil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35" b="-1293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910330" y="6084706"/>
            <a:ext cx="7776470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GLOBIOM projects major land conversion of areas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Cerrado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,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Caatinga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and Mata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Atlântica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biomes (keeping Amazonia protected)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33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MAPrist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24" y="4139723"/>
            <a:ext cx="4032000" cy="2540048"/>
          </a:xfrm>
          <a:prstGeom prst="rect">
            <a:avLst/>
          </a:prstGeom>
        </p:spPr>
      </p:pic>
      <p:pic>
        <p:nvPicPr>
          <p:cNvPr id="7" name="Picture 6" descr="MMAFor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4" y="4001332"/>
            <a:ext cx="4032000" cy="2540048"/>
          </a:xfrm>
          <a:prstGeom prst="rect">
            <a:avLst/>
          </a:prstGeom>
        </p:spPr>
      </p:pic>
      <p:pic>
        <p:nvPicPr>
          <p:cNvPr id="5" name="Picture 4" descr="MMAPas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24" y="1237701"/>
            <a:ext cx="4032000" cy="2540048"/>
          </a:xfrm>
          <a:prstGeom prst="rect">
            <a:avLst/>
          </a:prstGeom>
        </p:spPr>
      </p:pic>
      <p:pic>
        <p:nvPicPr>
          <p:cNvPr id="4" name="Picture 3" descr="MMACropLa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0" y="1176364"/>
            <a:ext cx="4032000" cy="254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901"/>
            <a:ext cx="9144000" cy="92579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32C1D"/>
                </a:solidFill>
              </a:rPr>
              <a:t>GLOBIOM-Brazil projections: 2020-2050</a:t>
            </a:r>
            <a:endParaRPr lang="en-US" sz="3200" b="1" dirty="0">
              <a:solidFill>
                <a:srgbClr val="832C1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690" y="971753"/>
            <a:ext cx="101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c</a:t>
            </a:r>
            <a:r>
              <a:rPr lang="en-US" dirty="0" smtClean="0">
                <a:latin typeface="Calibri"/>
                <a:cs typeface="Calibri"/>
              </a:rPr>
              <a:t>ropland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6250" y="984852"/>
            <a:ext cx="90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p</a:t>
            </a:r>
            <a:r>
              <a:rPr lang="en-US" dirty="0" smtClean="0">
                <a:latin typeface="Calibri"/>
                <a:cs typeface="Calibri"/>
              </a:rPr>
              <a:t>asture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405" y="3715104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t</a:t>
            </a:r>
            <a:r>
              <a:rPr lang="en-US" dirty="0" smtClean="0">
                <a:latin typeface="Calibri"/>
                <a:cs typeface="Calibri"/>
              </a:rPr>
              <a:t>otal forest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1648" y="377774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p</a:t>
            </a:r>
            <a:r>
              <a:rPr lang="en-US" dirty="0" smtClean="0">
                <a:latin typeface="Calibri"/>
                <a:cs typeface="Calibri"/>
              </a:rPr>
              <a:t>ristine forest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 descr="legenda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43" y="6473952"/>
            <a:ext cx="2484065" cy="3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923" y="6299549"/>
            <a:ext cx="3976077" cy="55845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800000"/>
                </a:solidFill>
              </a:rPr>
              <a:t>s</a:t>
            </a:r>
            <a:r>
              <a:rPr lang="en-US" sz="1800" dirty="0" smtClean="0">
                <a:solidFill>
                  <a:srgbClr val="800000"/>
                </a:solidFill>
              </a:rPr>
              <a:t>ource: Liu </a:t>
            </a:r>
            <a:r>
              <a:rPr lang="en-US" sz="1800" dirty="0">
                <a:solidFill>
                  <a:srgbClr val="800000"/>
                </a:solidFill>
              </a:rPr>
              <a:t>et al</a:t>
            </a:r>
            <a:r>
              <a:rPr lang="en-US" sz="1800" dirty="0" smtClean="0">
                <a:solidFill>
                  <a:srgbClr val="800000"/>
                </a:solidFill>
              </a:rPr>
              <a:t>., </a:t>
            </a:r>
            <a:r>
              <a:rPr lang="en-US" sz="1800" i="1" dirty="0" smtClean="0">
                <a:solidFill>
                  <a:srgbClr val="800000"/>
                </a:solidFill>
              </a:rPr>
              <a:t>Nature </a:t>
            </a:r>
            <a:r>
              <a:rPr lang="en-US" sz="1800" i="1" dirty="0">
                <a:solidFill>
                  <a:srgbClr val="800000"/>
                </a:solidFill>
              </a:rPr>
              <a:t>Climate Change</a:t>
            </a:r>
            <a:r>
              <a:rPr lang="en-US" sz="1800" dirty="0">
                <a:solidFill>
                  <a:srgbClr val="800000"/>
                </a:solidFill>
              </a:rPr>
              <a:t>, </a:t>
            </a:r>
            <a:r>
              <a:rPr lang="en-US" sz="1800" dirty="0" smtClean="0">
                <a:solidFill>
                  <a:srgbClr val="800000"/>
                </a:solidFill>
              </a:rPr>
              <a:t>2015 </a:t>
            </a:r>
            <a:endParaRPr lang="en-US" sz="1800" dirty="0">
              <a:solidFill>
                <a:srgbClr val="800000"/>
              </a:solidFill>
            </a:endParaRPr>
          </a:p>
        </p:txBody>
      </p:sp>
      <p:pic>
        <p:nvPicPr>
          <p:cNvPr id="4" name="Picture 3" descr="Captura de Tela 2015-05-17 às 17.44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05" y="1536412"/>
            <a:ext cx="3352800" cy="3746500"/>
          </a:xfrm>
          <a:prstGeom prst="rect">
            <a:avLst/>
          </a:prstGeom>
        </p:spPr>
      </p:pic>
      <p:pic>
        <p:nvPicPr>
          <p:cNvPr id="5" name="Picture 4" descr="Captura de Tela 2015-05-17 às 17.45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751" y="1408253"/>
            <a:ext cx="2895600" cy="374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3751" y="4586400"/>
            <a:ext cx="432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1" y="5455740"/>
            <a:ext cx="8559800" cy="461665"/>
          </a:xfrm>
          <a:prstGeom prst="rect">
            <a:avLst/>
          </a:prstGeom>
          <a:solidFill>
            <a:srgbClr val="E6E8EC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Aboveground biomass carbon density by biome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54500" y="1967763"/>
            <a:ext cx="27051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59600" y="3535697"/>
            <a:ext cx="13378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125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MgC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/ha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84400" y="3402863"/>
            <a:ext cx="4622800" cy="1168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08800" y="4473815"/>
            <a:ext cx="12208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22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MgC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/ha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82700" y="4139463"/>
            <a:ext cx="558800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272" y="4601537"/>
            <a:ext cx="11038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5 </a:t>
            </a:r>
            <a:r>
              <a:rPr lang="en-US" dirty="0" err="1" smtClean="0">
                <a:latin typeface="Calibri"/>
              </a:rPr>
              <a:t>MgC</a:t>
            </a:r>
            <a:r>
              <a:rPr lang="en-US" dirty="0" smtClean="0">
                <a:latin typeface="Calibri"/>
              </a:rPr>
              <a:t>/ha</a:t>
            </a:r>
            <a:endParaRPr lang="en-US" dirty="0"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8800" y="3174263"/>
            <a:ext cx="1471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Tropical forests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4132669"/>
            <a:ext cx="1702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Woody savannahs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" y="4250283"/>
            <a:ext cx="108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Grasslands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" y="445209"/>
            <a:ext cx="9144001" cy="851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Base data for CO</a:t>
            </a:r>
            <a:r>
              <a:rPr lang="en-US" sz="32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3200" b="1" dirty="0" smtClean="0">
                <a:solidFill>
                  <a:srgbClr val="800000"/>
                </a:solidFill>
              </a:rPr>
              <a:t> emissions from LUC in Brazil 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7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ameCuts_Brazil_SAATCHI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-1142615" y="1748042"/>
            <a:ext cx="6057234" cy="3589472"/>
          </a:xfrm>
          <a:prstGeom prst="rect">
            <a:avLst/>
          </a:prstGeom>
        </p:spPr>
      </p:pic>
      <p:pic>
        <p:nvPicPr>
          <p:cNvPr id="4" name="Content Placeholder 3" descr="Ensemble_BiomassDensity_Amazonia1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1" r="-2091"/>
          <a:stretch>
            <a:fillRect/>
          </a:stretch>
        </p:blipFill>
        <p:spPr>
          <a:xfrm>
            <a:off x="3595439" y="1854880"/>
            <a:ext cx="5548561" cy="3658719"/>
          </a:xfrm>
        </p:spPr>
      </p:pic>
      <p:sp>
        <p:nvSpPr>
          <p:cNvPr id="6" name="Rectangle 5"/>
          <p:cNvSpPr/>
          <p:nvPr/>
        </p:nvSpPr>
        <p:spPr>
          <a:xfrm>
            <a:off x="4203624" y="5513599"/>
            <a:ext cx="4632930" cy="70788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Biomass densities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MgC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/ha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Amazônia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 biome </a:t>
            </a:r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for different biomass maps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014" y="5529287"/>
            <a:ext cx="3031115" cy="70788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Saatchi et al. (2011) biomass map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MgC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/ha 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Captura de Tela 2015-07-01 às 11.18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476" y="4203639"/>
            <a:ext cx="615094" cy="32214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" y="445209"/>
            <a:ext cx="9144001" cy="851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Uncertainty in biomass maps for Brazil 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restsched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014" y="531231"/>
            <a:ext cx="63627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52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Forest regrowth schedule</a:t>
            </a:r>
            <a:endParaRPr lang="en-US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2372"/>
              </p:ext>
            </p:extLst>
          </p:nvPr>
        </p:nvGraphicFramePr>
        <p:xfrm>
          <a:off x="1115641" y="4173719"/>
          <a:ext cx="7279371" cy="255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040"/>
                <a:gridCol w="1897042"/>
                <a:gridCol w="2423738"/>
                <a:gridCol w="1388551"/>
              </a:tblGrid>
              <a:tr h="7255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Decades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800000"/>
                          </a:solidFill>
                          <a:latin typeface="Calibri"/>
                        </a:rPr>
                        <a:t>Amazônia</a:t>
                      </a:r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 and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Mata </a:t>
                      </a:r>
                      <a:r>
                        <a:rPr lang="en-US" dirty="0" err="1" smtClean="0">
                          <a:solidFill>
                            <a:srgbClr val="800000"/>
                          </a:solidFill>
                          <a:latin typeface="Calibri"/>
                        </a:rPr>
                        <a:t>Atlântica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Cerrado,</a:t>
                      </a:r>
                      <a:r>
                        <a:rPr lang="en-US" baseline="0" dirty="0" smtClean="0">
                          <a:solidFill>
                            <a:srgbClr val="800000"/>
                          </a:solidFill>
                          <a:latin typeface="Calibri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Caatinga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And </a:t>
                      </a:r>
                      <a:r>
                        <a:rPr lang="en-US" dirty="0" err="1" smtClean="0">
                          <a:solidFill>
                            <a:srgbClr val="800000"/>
                          </a:solidFill>
                          <a:latin typeface="Calibri"/>
                        </a:rPr>
                        <a:t>Pantanal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Pampa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anchor="ctr"/>
                </a:tc>
              </a:tr>
              <a:tr h="2902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First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40%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70%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100%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2902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Second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22%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30%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2902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Third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16%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2902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Fourth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12%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2902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Fifth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10%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6977754" y="1347116"/>
            <a:ext cx="207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Artwork credit: Gareth </a:t>
            </a:r>
            <a:r>
              <a:rPr lang="en-US" sz="1200" dirty="0" err="1" smtClean="0">
                <a:latin typeface="Calibri"/>
                <a:cs typeface="Calibri"/>
              </a:rPr>
              <a:t>Railton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35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97" y="462953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Emissions from Amazon deforestation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328183"/>
              </p:ext>
            </p:extLst>
          </p:nvPr>
        </p:nvGraphicFramePr>
        <p:xfrm>
          <a:off x="1402424" y="2183707"/>
          <a:ext cx="6443187" cy="323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499"/>
                <a:gridCol w="2042344"/>
                <a:gridCol w="2042344"/>
              </a:tblGrid>
              <a:tr h="4274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Source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Emissions [MtCO</a:t>
                      </a:r>
                      <a:r>
                        <a:rPr lang="en-US" sz="2000" baseline="-25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eq/</a:t>
                      </a:r>
                      <a:r>
                        <a:rPr lang="en-US" sz="2000" dirty="0" err="1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yr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Statistics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73780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FREL 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872</a:t>
                      </a:r>
                      <a:endParaRPr lang="en-US" sz="2000" b="1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Mean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2001 - 2010)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737809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Aguiar</a:t>
                      </a:r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 et al. (2012)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831</a:t>
                      </a:r>
                      <a:endParaRPr lang="en-US" sz="2000" b="1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Mean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2000 - 2009)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10540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GLOBIOM-Brazil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          858</a:t>
                      </a:r>
                      <a:endParaRPr lang="en-US" sz="2000" b="1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Median</a:t>
                      </a:r>
                      <a:endParaRPr lang="en-US" sz="2000" baseline="0" dirty="0" smtClean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(2001 - 2010)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13578" y="4510277"/>
            <a:ext cx="59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+ 88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-  24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2423" y="5978699"/>
            <a:ext cx="6443187" cy="70788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GLOBIOM estimates are based on an ensemble of 24 cases, considering different biomass maps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66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25627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Brazil’s Total LUC </a:t>
            </a:r>
            <a:r>
              <a:rPr lang="en-US" sz="3200" b="1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missions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528434"/>
              </p:ext>
            </p:extLst>
          </p:nvPr>
        </p:nvGraphicFramePr>
        <p:xfrm>
          <a:off x="1473975" y="2246316"/>
          <a:ext cx="6443187" cy="249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499"/>
                <a:gridCol w="2042344"/>
                <a:gridCol w="2042344"/>
              </a:tblGrid>
              <a:tr h="4274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Source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Emissions [MtCO</a:t>
                      </a:r>
                      <a:r>
                        <a:rPr lang="en-US" sz="2000" baseline="-25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eq/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yr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]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Statistics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73780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MCTI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1326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Mean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(2001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– 2010)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10540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GLOBIOM-Brazil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   1301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Median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(2001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– 2010)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03382" y="3961277"/>
            <a:ext cx="710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+ 417</a:t>
            </a:r>
          </a:p>
          <a:p>
            <a:r>
              <a:rPr lang="en-US" b="1" dirty="0" smtClean="0">
                <a:latin typeface="Calibri"/>
              </a:rPr>
              <a:t>-  302</a:t>
            </a:r>
            <a:endParaRPr lang="en-US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55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184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Projected 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LUCF </a:t>
            </a:r>
            <a:r>
              <a:rPr lang="en-US" sz="3200" b="1" dirty="0">
                <a:solidFill>
                  <a:srgbClr val="800000"/>
                </a:solidFill>
                <a:cs typeface="Calibri"/>
              </a:rPr>
              <a:t>e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missions in Brazil (MtCO</a:t>
            </a:r>
            <a:r>
              <a:rPr lang="en-US" sz="3200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2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eq</a:t>
            </a:r>
            <a:r>
              <a:rPr lang="en-US" sz="3200" b="1" dirty="0">
                <a:solidFill>
                  <a:srgbClr val="800000"/>
                </a:solidFill>
                <a:latin typeface="Calibri"/>
                <a:cs typeface="Calibri"/>
              </a:rPr>
              <a:t>/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year) 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4" name="Content Placeholder 3" descr="TESTEBRAZILEmissions_Min_Median_Max.bmp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77" r="-6277"/>
          <a:stretch>
            <a:fillRect/>
          </a:stretch>
        </p:blipFill>
        <p:spPr>
          <a:xfrm>
            <a:off x="457200" y="1188765"/>
            <a:ext cx="8229600" cy="4876800"/>
          </a:xfrm>
        </p:spPr>
      </p:pic>
      <p:sp>
        <p:nvSpPr>
          <p:cNvPr id="5" name="TextBox 4"/>
          <p:cNvSpPr txBox="1"/>
          <p:nvPr/>
        </p:nvSpPr>
        <p:spPr>
          <a:xfrm>
            <a:off x="5454366" y="2466529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BAU </a:t>
            </a:r>
            <a:r>
              <a:rPr lang="en-US" sz="1400" b="1" dirty="0" smtClean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FC  : -3.9 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  <a:cs typeface="Calibri"/>
              </a:rPr>
              <a:t>GtC</a:t>
            </a:r>
            <a:endParaRPr lang="en-US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BAU </a:t>
            </a:r>
            <a:r>
              <a:rPr lang="en-US" sz="1400" b="1" dirty="0" smtClean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800000"/>
                </a:solidFill>
                <a:latin typeface="Calibri"/>
                <a:ea typeface="Wingdings"/>
                <a:cs typeface="Calibri"/>
                <a:sym typeface="Wingdings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FC+: -5.4 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  <a:cs typeface="Calibri"/>
              </a:rPr>
              <a:t>GtC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01" y="5942922"/>
            <a:ext cx="7721600" cy="830997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Brazil needs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FC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+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incentives to achieve zero net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LUCF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emissions by 2030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92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U_FC_FCplus_AmazoniaBRAZILEmissions_Min_Median_Max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" y="1783918"/>
            <a:ext cx="4479813" cy="2988000"/>
          </a:xfrm>
          <a:prstGeom prst="rect">
            <a:avLst/>
          </a:prstGeom>
        </p:spPr>
      </p:pic>
      <p:pic>
        <p:nvPicPr>
          <p:cNvPr id="6" name="Picture 5" descr="BAU_FC_FCplus_CerradoCERRAD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671" y="1783918"/>
            <a:ext cx="4479813" cy="298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6501" y="4593835"/>
            <a:ext cx="3810421" cy="83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800000"/>
                </a:solidFill>
                <a:latin typeface="Calibri"/>
                <a:cs typeface="Calibri"/>
              </a:rPr>
              <a:t>Amazônia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1602" y="4593835"/>
            <a:ext cx="3810421" cy="83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Cerrado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61846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Projected </a:t>
            </a:r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LUCF emissions </a:t>
            </a:r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in Brazil (MtCO</a:t>
            </a:r>
            <a:r>
              <a:rPr lang="en-US" sz="3200" b="1" baseline="-25000" dirty="0" smtClean="0">
                <a:solidFill>
                  <a:srgbClr val="800000"/>
                </a:solidFill>
                <a:cs typeface="Calibri"/>
              </a:rPr>
              <a:t>2</a:t>
            </a:r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eq/year) </a:t>
            </a:r>
            <a:endParaRPr lang="en-US" sz="3200" b="1" dirty="0">
              <a:solidFill>
                <a:srgbClr val="800000"/>
              </a:solidFill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971" y="5929544"/>
            <a:ext cx="8153400" cy="830997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FC+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incentives are more relevant in Amazonia than in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  <a:cs typeface="Calibri"/>
              </a:rPr>
              <a:t>Cerrado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  Amazonia becomes a net sink with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FC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+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32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9988" y="5226368"/>
            <a:ext cx="8254300" cy="10715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49988" y="407325"/>
            <a:ext cx="7990075" cy="6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832C1D"/>
                </a:solidFill>
                <a:latin typeface="Calibri"/>
                <a:cs typeface="Calibri"/>
              </a:rPr>
              <a:t>GLOBIOM components</a:t>
            </a: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0" y="-4005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Calibri"/>
            </a:endParaRPr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479425" y="1067118"/>
            <a:ext cx="8424863" cy="5121275"/>
            <a:chOff x="1440" y="1872"/>
            <a:chExt cx="9333" cy="7190"/>
          </a:xfrm>
        </p:grpSpPr>
        <p:sp>
          <p:nvSpPr>
            <p:cNvPr id="8" name="AutoShape 50"/>
            <p:cNvSpPr>
              <a:spLocks noChangeAspect="1" noChangeArrowheads="1" noTextEdit="1"/>
            </p:cNvSpPr>
            <p:nvPr/>
          </p:nvSpPr>
          <p:spPr bwMode="auto">
            <a:xfrm>
              <a:off x="1440" y="1980"/>
              <a:ext cx="9180" cy="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" name="AutoShape 47" descr="75 %"/>
            <p:cNvSpPr>
              <a:spLocks noChangeArrowheads="1"/>
            </p:cNvSpPr>
            <p:nvPr/>
          </p:nvSpPr>
          <p:spPr bwMode="auto">
            <a:xfrm rot="10800000">
              <a:off x="4860" y="2880"/>
              <a:ext cx="720" cy="1260"/>
            </a:xfrm>
            <a:prstGeom prst="upArrow">
              <a:avLst>
                <a:gd name="adj1" fmla="val 50000"/>
                <a:gd name="adj2" fmla="val 43750"/>
              </a:avLst>
            </a:prstGeom>
            <a:pattFill prst="pct75">
              <a:fgClr>
                <a:srgbClr val="FFFFFF"/>
              </a:fgClr>
              <a:bgClr>
                <a:srgbClr val="0000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" name="AutoShape 46" descr="75 %"/>
            <p:cNvSpPr>
              <a:spLocks noChangeArrowheads="1"/>
            </p:cNvSpPr>
            <p:nvPr/>
          </p:nvSpPr>
          <p:spPr bwMode="auto">
            <a:xfrm>
              <a:off x="1677" y="1872"/>
              <a:ext cx="9096" cy="2471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1" name="AutoShape 45" descr="75 %"/>
            <p:cNvSpPr>
              <a:spLocks noChangeArrowheads="1"/>
            </p:cNvSpPr>
            <p:nvPr/>
          </p:nvSpPr>
          <p:spPr bwMode="auto">
            <a:xfrm>
              <a:off x="4860" y="5040"/>
              <a:ext cx="720" cy="1260"/>
            </a:xfrm>
            <a:prstGeom prst="upArrow">
              <a:avLst>
                <a:gd name="adj1" fmla="val 50000"/>
                <a:gd name="adj2" fmla="val 43750"/>
              </a:avLst>
            </a:prstGeom>
            <a:pattFill prst="pct75">
              <a:fgClr>
                <a:srgbClr val="FFFFFF"/>
              </a:fgClr>
              <a:bgClr>
                <a:srgbClr val="99CC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" name="AutoShape 44" descr="75 %"/>
            <p:cNvSpPr>
              <a:spLocks noChangeArrowheads="1"/>
            </p:cNvSpPr>
            <p:nvPr/>
          </p:nvSpPr>
          <p:spPr bwMode="auto">
            <a:xfrm>
              <a:off x="1677" y="4353"/>
              <a:ext cx="9096" cy="326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  <p:sp>
          <p:nvSpPr>
            <p:cNvPr id="13" name="Rectangle 41"/>
            <p:cNvSpPr>
              <a:spLocks noChangeArrowheads="1"/>
            </p:cNvSpPr>
            <p:nvPr/>
          </p:nvSpPr>
          <p:spPr bwMode="auto">
            <a:xfrm>
              <a:off x="1440" y="1981"/>
              <a:ext cx="225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/>
                  <a:ea typeface="Times New Roman" pitchFamily="18" charset="0"/>
                  <a:cs typeface="Calibri" pitchFamily="34" charset="0"/>
                </a:rPr>
                <a:t>Demand</a:t>
              </a:r>
              <a:endParaRPr lang="en-US" sz="2400" dirty="0">
                <a:solidFill>
                  <a:schemeClr val="accent5">
                    <a:lumMod val="50000"/>
                  </a:schemeClr>
                </a:solidFill>
                <a:latin typeface="Calibri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1950" y="3190"/>
              <a:ext cx="1627" cy="579"/>
            </a:xfrm>
            <a:prstGeom prst="rect">
              <a:avLst/>
            </a:pr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solidFill>
                    <a:srgbClr val="3E4652"/>
                  </a:solidFill>
                  <a:ea typeface="Times New Roman" pitchFamily="18" charset="0"/>
                  <a:cs typeface="Calibri" pitchFamily="34" charset="0"/>
                </a:rPr>
                <a:t>Wood products</a:t>
              </a:r>
            </a:p>
            <a:p>
              <a:pPr algn="ctr"/>
              <a:endParaRPr lang="en-US" sz="1600" b="1" dirty="0">
                <a:solidFill>
                  <a:srgbClr val="3E4652"/>
                </a:solidFill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183" y="3190"/>
              <a:ext cx="1615" cy="543"/>
            </a:xfrm>
            <a:prstGeom prst="rect">
              <a:avLst/>
            </a:pr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ea typeface="Times New Roman" pitchFamily="18" charset="0"/>
                  <a:cs typeface="Calibri" pitchFamily="34" charset="0"/>
                </a:rPr>
                <a:t>Food</a:t>
              </a:r>
            </a:p>
            <a:p>
              <a:pPr algn="ctr"/>
              <a:endParaRPr lang="en-US" sz="1600" b="1" dirty="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6148" y="3217"/>
              <a:ext cx="1749" cy="502"/>
            </a:xfrm>
            <a:prstGeom prst="rect">
              <a:avLst/>
            </a:pr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ea typeface="Times New Roman" pitchFamily="18" charset="0"/>
                  <a:cs typeface="Calibri" pitchFamily="34" charset="0"/>
                </a:rPr>
                <a:t>Bioenergy</a:t>
              </a:r>
            </a:p>
            <a:p>
              <a:pPr algn="ctr"/>
              <a:endParaRPr lang="en-US" sz="1600" b="1" dirty="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 rot="10800000">
              <a:off x="4961" y="2866"/>
              <a:ext cx="180" cy="36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 rot="10800000">
              <a:off x="2706" y="2655"/>
              <a:ext cx="1271" cy="5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9080 h 21600"/>
                <a:gd name="T20" fmla="*/ 1906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940" y="0"/>
                  </a:moveTo>
                  <a:lnTo>
                    <a:pt x="14280" y="4559"/>
                  </a:lnTo>
                  <a:lnTo>
                    <a:pt x="16820" y="4559"/>
                  </a:lnTo>
                  <a:lnTo>
                    <a:pt x="16820" y="19061"/>
                  </a:lnTo>
                  <a:lnTo>
                    <a:pt x="0" y="19061"/>
                  </a:lnTo>
                  <a:lnTo>
                    <a:pt x="0" y="21600"/>
                  </a:lnTo>
                  <a:lnTo>
                    <a:pt x="19060" y="21600"/>
                  </a:lnTo>
                  <a:lnTo>
                    <a:pt x="19060" y="4559"/>
                  </a:lnTo>
                  <a:lnTo>
                    <a:pt x="21600" y="4559"/>
                  </a:lnTo>
                  <a:lnTo>
                    <a:pt x="17940" y="0"/>
                  </a:lnTo>
                  <a:close/>
                </a:path>
              </a:pathLst>
            </a:cu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rot="10800000" flipH="1">
              <a:off x="6188" y="2543"/>
              <a:ext cx="1167" cy="6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9840 h 21600"/>
                <a:gd name="T20" fmla="*/ 187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940" y="0"/>
                  </a:moveTo>
                  <a:lnTo>
                    <a:pt x="14280" y="2600"/>
                  </a:lnTo>
                  <a:lnTo>
                    <a:pt x="17180" y="2600"/>
                  </a:lnTo>
                  <a:lnTo>
                    <a:pt x="17180" y="19844"/>
                  </a:lnTo>
                  <a:lnTo>
                    <a:pt x="0" y="19844"/>
                  </a:lnTo>
                  <a:lnTo>
                    <a:pt x="0" y="21600"/>
                  </a:lnTo>
                  <a:lnTo>
                    <a:pt x="18700" y="21600"/>
                  </a:lnTo>
                  <a:lnTo>
                    <a:pt x="18700" y="2600"/>
                  </a:lnTo>
                  <a:lnTo>
                    <a:pt x="21600" y="2600"/>
                  </a:lnTo>
                  <a:lnTo>
                    <a:pt x="17940" y="0"/>
                  </a:lnTo>
                  <a:close/>
                </a:path>
              </a:pathLst>
            </a:cu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5349" y="7742"/>
              <a:ext cx="1779" cy="1294"/>
              <a:chOff x="5349" y="8079"/>
              <a:chExt cx="1779" cy="1294"/>
            </a:xfrm>
          </p:grpSpPr>
          <p:pic>
            <p:nvPicPr>
              <p:cNvPr id="26" name="Picture 21" descr="G4M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8079"/>
                <a:ext cx="1779" cy="1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6067" y="8079"/>
                <a:ext cx="5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 smtClean="0">
                    <a:ea typeface="Times New Roman" pitchFamily="18" charset="0"/>
                    <a:cs typeface="Calibri" pitchFamily="34" charset="0"/>
                  </a:rPr>
                  <a:t>G4M</a:t>
                </a:r>
                <a:endParaRPr lang="en-US" dirty="0">
                  <a:latin typeface="Calibri"/>
                  <a:ea typeface="Times New Roman" pitchFamily="18" charset="0"/>
                  <a:cs typeface="Calibri" pitchFamily="34" charset="0"/>
                </a:endParaRPr>
              </a:p>
            </p:txBody>
          </p:sp>
        </p:grpSp>
        <p:pic>
          <p:nvPicPr>
            <p:cNvPr id="21" name="Picture 18" descr="EPIC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7742"/>
              <a:ext cx="1741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690" y="2092"/>
              <a:ext cx="2917" cy="788"/>
            </a:xfrm>
            <a:prstGeom prst="rect">
              <a:avLst/>
            </a:pr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ea typeface="Times New Roman" pitchFamily="18" charset="0"/>
                  <a:cs typeface="Calibri" pitchFamily="34" charset="0"/>
                </a:rPr>
                <a:t>Exogenous drivers</a:t>
              </a:r>
              <a:endParaRPr lang="en-US" sz="1600" dirty="0" smtClean="0">
                <a:latin typeface="Calibri"/>
                <a:ea typeface="Times New Roman" pitchFamily="18" charset="0"/>
                <a:cs typeface="Calibri" pitchFamily="34" charset="0"/>
              </a:endParaRPr>
            </a:p>
            <a:p>
              <a:pPr algn="ctr"/>
              <a:r>
                <a:rPr lang="en-US" sz="1600" dirty="0" smtClean="0">
                  <a:ea typeface="Times New Roman" pitchFamily="18" charset="0"/>
                  <a:cs typeface="Calibri" pitchFamily="34" charset="0"/>
                </a:rPr>
                <a:t>Population, economic growth</a:t>
              </a:r>
              <a:endParaRPr lang="en-US" sz="1600" dirty="0">
                <a:latin typeface="Calibri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3" name="AutoShape 48" descr="75 %"/>
            <p:cNvSpPr>
              <a:spLocks noChangeArrowheads="1"/>
            </p:cNvSpPr>
            <p:nvPr/>
          </p:nvSpPr>
          <p:spPr bwMode="auto">
            <a:xfrm>
              <a:off x="3275" y="3829"/>
              <a:ext cx="2712" cy="118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469" y="4263"/>
              <a:ext cx="1228" cy="675"/>
            </a:xfrm>
            <a:prstGeom prst="rect">
              <a:avLst/>
            </a:prstGeom>
            <a:gradFill rotWithShape="1">
              <a:gsLst>
                <a:gs pos="0">
                  <a:srgbClr val="F3797C"/>
                </a:gs>
                <a:gs pos="50000">
                  <a:srgbClr val="FFBDBD"/>
                </a:gs>
                <a:gs pos="100000">
                  <a:srgbClr val="B2848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 anchorCtr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ea typeface="Times New Roman" pitchFamily="18" charset="0"/>
                  <a:cs typeface="Calibri" pitchFamily="34" charset="0"/>
                </a:rPr>
                <a:t>Raw wood</a:t>
              </a:r>
              <a:endParaRPr lang="en-US" sz="1600" b="1" dirty="0">
                <a:latin typeface="Calibri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1440" y="4373"/>
              <a:ext cx="229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Times New Roman" pitchFamily="18" charset="0"/>
                  <a:cs typeface="Calibri" pitchFamily="34" charset="0"/>
                </a:rPr>
                <a:t>Supply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9" name="Picture 6" descr="HRU2"/>
          <p:cNvPicPr>
            <a:picLocks noChangeAspect="1" noChangeArrowheads="1"/>
          </p:cNvPicPr>
          <p:nvPr/>
        </p:nvPicPr>
        <p:blipFill>
          <a:blip r:embed="rId5" cstate="screen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82" t="11172" b="16206"/>
          <a:stretch>
            <a:fillRect/>
          </a:stretch>
        </p:blipFill>
        <p:spPr bwMode="auto">
          <a:xfrm>
            <a:off x="7672388" y="5327968"/>
            <a:ext cx="906462" cy="817563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2595563" y="2418155"/>
            <a:ext cx="171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 pitchFamily="18" charset="0"/>
                <a:cs typeface="Calibri" pitchFamily="34" charset="0"/>
              </a:rPr>
              <a:t>PROCESS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31" name="Picture 4" descr="HRU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62" r="2380" b="26360"/>
          <a:stretch>
            <a:fillRect/>
          </a:stretch>
        </p:blipFill>
        <p:spPr bwMode="auto">
          <a:xfrm>
            <a:off x="7446963" y="3715068"/>
            <a:ext cx="1131887" cy="1068388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7" descr="C:\Users\mosnier\AppData\Local\Microsoft\Windows\Temporary Internet Files\Content.IE5\WNQT0QK5\MC910216337[1]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00" y="1224281"/>
            <a:ext cx="253206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33"/>
          <p:cNvSpPr/>
          <p:nvPr/>
        </p:nvSpPr>
        <p:spPr>
          <a:xfrm rot="16200000">
            <a:off x="7414419" y="3031650"/>
            <a:ext cx="64928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21372" y="5370831"/>
            <a:ext cx="171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 dirty="0" smtClean="0">
                <a:latin typeface="Calibri"/>
                <a:ea typeface="Times New Roman" pitchFamily="18" charset="0"/>
                <a:cs typeface="Calibri" pitchFamily="34" charset="0"/>
              </a:rPr>
              <a:t>Biophysical models </a:t>
            </a:r>
            <a:endParaRPr lang="en-US" sz="2000" b="1" dirty="0">
              <a:latin typeface="Calibri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6" name="ZoneTexte 42"/>
          <p:cNvSpPr txBox="1">
            <a:spLocks noChangeArrowheads="1"/>
          </p:cNvSpPr>
          <p:nvPr/>
        </p:nvSpPr>
        <p:spPr bwMode="auto">
          <a:xfrm>
            <a:off x="7354188" y="2489518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>
                <a:cs typeface="Calibri"/>
              </a:rPr>
              <a:t>53 </a:t>
            </a:r>
            <a:r>
              <a:rPr lang="en-US" dirty="0">
                <a:cs typeface="Calibri"/>
              </a:rPr>
              <a:t>regions</a:t>
            </a:r>
          </a:p>
        </p:txBody>
      </p:sp>
      <p:sp>
        <p:nvSpPr>
          <p:cNvPr id="37" name="ZoneTexte 44"/>
          <p:cNvSpPr txBox="1">
            <a:spLocks noChangeArrowheads="1"/>
          </p:cNvSpPr>
          <p:nvPr/>
        </p:nvSpPr>
        <p:spPr bwMode="auto">
          <a:xfrm>
            <a:off x="1999672" y="5112862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cs typeface="Calibri"/>
              </a:rPr>
              <a:t>EPIC</a:t>
            </a:r>
          </a:p>
        </p:txBody>
      </p:sp>
      <p:pic>
        <p:nvPicPr>
          <p:cNvPr id="38" name="Picture 74" descr="Blondes d\'Aquitaine - Vaches des Pyrénée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535681"/>
            <a:ext cx="171767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Arrow 38"/>
          <p:cNvSpPr/>
          <p:nvPr/>
        </p:nvSpPr>
        <p:spPr>
          <a:xfrm rot="5400000">
            <a:off x="7766865" y="3044883"/>
            <a:ext cx="699045" cy="285750"/>
          </a:xfrm>
          <a:prstGeom prst="rightArrow">
            <a:avLst>
              <a:gd name="adj1" fmla="val 57452"/>
              <a:gd name="adj2" fmla="val 55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pic>
        <p:nvPicPr>
          <p:cNvPr id="40" name="Picture 3" descr="RUMI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864" y="5226368"/>
            <a:ext cx="1608137" cy="930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rot="5400000" flipH="1" flipV="1">
            <a:off x="2449513" y="5031106"/>
            <a:ext cx="503237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4392613" y="5045393"/>
            <a:ext cx="5032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035675" y="5032693"/>
            <a:ext cx="50323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5916613" y="5226368"/>
            <a:ext cx="13684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ea typeface="Times New Roman" pitchFamily="18" charset="0"/>
                <a:cs typeface="Calibri" pitchFamily="34" charset="0"/>
              </a:rPr>
              <a:t>RUMINANT</a:t>
            </a:r>
            <a:endParaRPr lang="en-US" dirty="0">
              <a:latin typeface="Calibri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556000" y="2789556"/>
            <a:ext cx="942134" cy="461962"/>
          </a:xfrm>
          <a:prstGeom prst="rect">
            <a:avLst/>
          </a:prstGeom>
          <a:gradFill rotWithShape="1">
            <a:gsLst>
              <a:gs pos="0">
                <a:srgbClr val="F3797C"/>
              </a:gs>
              <a:gs pos="50000">
                <a:srgbClr val="FFBDBD"/>
              </a:gs>
              <a:gs pos="100000">
                <a:srgbClr val="B2848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 anchor="ctr" anchorCtr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ea typeface="Times New Roman" pitchFamily="18" charset="0"/>
                <a:cs typeface="Calibri" pitchFamily="34" charset="0"/>
              </a:rPr>
              <a:t>Crops</a:t>
            </a:r>
            <a:endParaRPr lang="en-US" sz="1600" b="1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6" name="AutoShape 48" descr="75 %"/>
          <p:cNvSpPr>
            <a:spLocks noChangeArrowheads="1"/>
          </p:cNvSpPr>
          <p:nvPr/>
        </p:nvSpPr>
        <p:spPr bwMode="auto">
          <a:xfrm>
            <a:off x="4618023" y="2461045"/>
            <a:ext cx="2808287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4899928" y="2418155"/>
            <a:ext cx="20342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 dirty="0" smtClean="0">
                <a:latin typeface="Calibri"/>
                <a:ea typeface="Times New Roman" pitchFamily="18" charset="0"/>
                <a:cs typeface="Calibri" pitchFamily="34" charset="0"/>
              </a:rPr>
              <a:t>OPTIMIZATION</a:t>
            </a:r>
            <a:endParaRPr lang="en-US" dirty="0">
              <a:latin typeface="Calibri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692651" y="2803843"/>
            <a:ext cx="2592387" cy="447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 anchor="ctr" anchorCtr="0"/>
          <a:lstStyle/>
          <a:p>
            <a:pPr algn="ctr">
              <a:defRPr/>
            </a:pPr>
            <a:r>
              <a:rPr lang="en-US" sz="1600" b="1" dirty="0" smtClean="0">
                <a:latin typeface="Calibri"/>
                <a:ea typeface="Times New Roman" pitchFamily="18" charset="0"/>
                <a:cs typeface="Calibri" pitchFamily="34" charset="0"/>
              </a:rPr>
              <a:t>Partial equilibrium model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737849" y="6489431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506" y="3526149"/>
            <a:ext cx="1850119" cy="12684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97" y="3499168"/>
            <a:ext cx="2107949" cy="12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from LUC and Forestry sectors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717964"/>
              </p:ext>
            </p:extLst>
          </p:nvPr>
        </p:nvGraphicFramePr>
        <p:xfrm>
          <a:off x="211677" y="1794754"/>
          <a:ext cx="8932323" cy="460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619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925797"/>
          </a:xfrm>
        </p:spPr>
        <p:txBody>
          <a:bodyPr/>
          <a:lstStyle/>
          <a:p>
            <a:r>
              <a:rPr lang="en-US" dirty="0" smtClean="0"/>
              <a:t>Emissions from agriculture: 2010-2050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73644"/>
              </p:ext>
            </p:extLst>
          </p:nvPr>
        </p:nvGraphicFramePr>
        <p:xfrm>
          <a:off x="189856" y="1938540"/>
          <a:ext cx="8799586" cy="444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5046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154" y="303312"/>
            <a:ext cx="931984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Projected i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mpact of forest </a:t>
            </a:r>
            <a:r>
              <a:rPr lang="en-US" sz="3200" b="1" dirty="0">
                <a:solidFill>
                  <a:srgbClr val="800000"/>
                </a:solidFill>
                <a:cs typeface="Calibri"/>
              </a:rPr>
              <a:t>r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egrowth in LUC </a:t>
            </a:r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emissions in 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2030 (with 100%CRA)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LC3_ForReg_BRCOD_203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2" y="1782808"/>
            <a:ext cx="4500000" cy="4500000"/>
          </a:xfrm>
          <a:prstGeom prst="rect">
            <a:avLst/>
          </a:prstGeom>
        </p:spPr>
      </p:pic>
      <p:pic>
        <p:nvPicPr>
          <p:cNvPr id="8" name="Picture 7" descr="LC3_ForReg_BRCOD_203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516" y="1782804"/>
            <a:ext cx="4500000" cy="45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6759" y="1966961"/>
            <a:ext cx="173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-92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5203" y="1976822"/>
            <a:ext cx="185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-505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980" y="291693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-68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8705" y="409506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-31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7998" y="2916939"/>
            <a:ext cx="182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-291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5203" y="409506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-47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9845" y="6207942"/>
            <a:ext cx="5724769" cy="461665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Increase in C capture with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FC+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: 450%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0973" y="1253008"/>
            <a:ext cx="4225474" cy="72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Forest Code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30573" y="1293912"/>
            <a:ext cx="4225474" cy="72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  FC+ (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orest code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+incentives)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0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03" y="223809"/>
            <a:ext cx="8610709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32C1D"/>
                </a:solidFill>
              </a:rPr>
              <a:t>GHG emissions Brazil for 2000-2030</a:t>
            </a:r>
            <a:endParaRPr lang="en-US" sz="3200" b="1" dirty="0">
              <a:solidFill>
                <a:srgbClr val="832C1D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8383" y="1037349"/>
            <a:ext cx="8280400" cy="1015663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2000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and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2010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emissions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data: SEEG</a:t>
            </a:r>
          </a:p>
          <a:p>
            <a:pPr algn="ctr">
              <a:defRPr/>
            </a:pP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Energy,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Industry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GHG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emissions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projection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: 2.2%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growth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year</a:t>
            </a:r>
            <a:endParaRPr lang="pt-BR" sz="2000" dirty="0" smtClean="0">
              <a:solidFill>
                <a:srgbClr val="832C1D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ctr">
              <a:defRPr/>
            </a:pP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LULUCF GHG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emissions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projections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: GLOBIOM-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Brazil</a:t>
            </a:r>
            <a:endParaRPr lang="pt-BR" sz="2000" dirty="0" smtClean="0">
              <a:solidFill>
                <a:srgbClr val="832C1D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7" name="Retângulo 3"/>
          <p:cNvSpPr/>
          <p:nvPr/>
        </p:nvSpPr>
        <p:spPr>
          <a:xfrm>
            <a:off x="358383" y="5962717"/>
            <a:ext cx="8610709" cy="70788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2020: 37%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decrease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from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BAU set in COP-15</a:t>
            </a:r>
          </a:p>
          <a:p>
            <a:pPr algn="ctr">
              <a:defRPr/>
            </a:pP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2020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onwards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: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decrease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in LUCF offset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by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growth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in Energy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and</a:t>
            </a:r>
            <a:r>
              <a:rPr lang="pt-BR" sz="2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Industry</a:t>
            </a:r>
            <a:endParaRPr lang="pt-BR" sz="2000" dirty="0">
              <a:solidFill>
                <a:srgbClr val="832C1D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831238"/>
              </p:ext>
            </p:extLst>
          </p:nvPr>
        </p:nvGraphicFramePr>
        <p:xfrm>
          <a:off x="1065222" y="2211337"/>
          <a:ext cx="6903450" cy="373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71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634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Conclusions	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027"/>
            <a:ext cx="8229600" cy="30275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GLOBIOM-Brazil model makes consistent projects for LUC in Brazil for 2020-2050: </a:t>
            </a:r>
            <a:r>
              <a:rPr lang="en-US" dirty="0">
                <a:solidFill>
                  <a:srgbClr val="800000"/>
                </a:solidFill>
              </a:rPr>
              <a:t>m</a:t>
            </a:r>
            <a:r>
              <a:rPr lang="en-US" dirty="0" smtClean="0">
                <a:solidFill>
                  <a:srgbClr val="800000"/>
                </a:solidFill>
              </a:rPr>
              <a:t>ajor advance in science-based guidance for land use policy</a:t>
            </a:r>
            <a:endParaRPr lang="en-US" dirty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Brazil can balance production and protection if Forest Code is enforced (including CRAs)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Forest regrowth policies need to consider leakage resulting from uncontrolled incentives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9" name="Picture 8" descr="redd_pac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1229"/>
            <a:ext cx="9144000" cy="2035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7247" y="6119144"/>
            <a:ext cx="507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Calibri"/>
              </a:rPr>
              <a:t>REDD+ Policy Assessment Center</a:t>
            </a:r>
            <a:endParaRPr lang="en-US" sz="2800" b="1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51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32C1D"/>
                </a:solidFill>
              </a:rPr>
              <a:t>GLOBIOM – A global model with the possibility to zoom in one region</a:t>
            </a:r>
            <a:endParaRPr lang="en-US" sz="3200" b="1" dirty="0">
              <a:solidFill>
                <a:srgbClr val="832C1D"/>
              </a:solidFill>
            </a:endParaRPr>
          </a:p>
        </p:txBody>
      </p:sp>
      <p:pic>
        <p:nvPicPr>
          <p:cNvPr id="6" name="Content Placeholder 5" descr="Captura de Tela 2015-06-24 às 13.38.02.pn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22" b="-18322"/>
          <a:stretch>
            <a:fillRect/>
          </a:stretch>
        </p:blipFill>
        <p:spPr>
          <a:xfrm>
            <a:off x="155575" y="1341438"/>
            <a:ext cx="8848725" cy="5426075"/>
          </a:xfrm>
        </p:spPr>
      </p:pic>
      <p:sp>
        <p:nvSpPr>
          <p:cNvPr id="7" name="TextBox 6"/>
          <p:cNvSpPr txBox="1"/>
          <p:nvPr/>
        </p:nvSpPr>
        <p:spPr>
          <a:xfrm>
            <a:off x="155575" y="6121182"/>
            <a:ext cx="8724271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32C1D"/>
                </a:solidFill>
                <a:latin typeface="Calibri"/>
              </a:rPr>
              <a:t>Regional zooming allows detailed spatial representation of land (50x50km) and introduction of regional policies</a:t>
            </a:r>
            <a:endParaRPr lang="en-US" sz="2000" dirty="0">
              <a:solidFill>
                <a:srgbClr val="832C1D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59" y="3672321"/>
            <a:ext cx="4966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30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7849" y="1647712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34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ptura de Tela 2015-06-25 às 06.52.2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59" y="1031798"/>
            <a:ext cx="3208983" cy="3117422"/>
          </a:xfrm>
          <a:prstGeom prst="rect">
            <a:avLst/>
          </a:prstGeom>
        </p:spPr>
      </p:pic>
      <p:pic>
        <p:nvPicPr>
          <p:cNvPr id="14" name="Picture 13" descr="Captura de Tela 2015-07-01 às 23.44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115" y="2256785"/>
            <a:ext cx="624428" cy="610237"/>
          </a:xfrm>
          <a:prstGeom prst="rect">
            <a:avLst/>
          </a:prstGeom>
        </p:spPr>
      </p:pic>
      <p:pic>
        <p:nvPicPr>
          <p:cNvPr id="15" name="Picture 14" descr="CR_Brazil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138" y="1404611"/>
            <a:ext cx="4410648" cy="4652758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605676" y="1057454"/>
            <a:ext cx="45261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217" y="869795"/>
            <a:ext cx="4791608" cy="32400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A53926"/>
                </a:solidFill>
              </a:rPr>
              <a:t>Spatial resolution in GLOBIOM</a:t>
            </a:r>
            <a:br>
              <a:rPr lang="en-US" sz="3200" b="1" dirty="0" smtClean="0">
                <a:solidFill>
                  <a:srgbClr val="A53926"/>
                </a:solidFill>
              </a:rPr>
            </a:br>
            <a:endParaRPr lang="en-US" sz="3200" b="1" dirty="0">
              <a:solidFill>
                <a:srgbClr val="A5392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123" y="1045433"/>
            <a:ext cx="3094261" cy="305809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pic>
        <p:nvPicPr>
          <p:cNvPr id="9" name="Picture 8" descr="Captura de Tela 2015-06-24 às 14.06.2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7" y="4123564"/>
            <a:ext cx="5179368" cy="27525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8865" y="6146086"/>
            <a:ext cx="2857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71" y="631688"/>
            <a:ext cx="3950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11,003 Simulation Units (</a:t>
            </a:r>
            <a:r>
              <a:rPr lang="en-US" sz="2000" dirty="0" err="1" smtClean="0">
                <a:latin typeface="Calibri"/>
                <a:cs typeface="Calibri"/>
              </a:rPr>
              <a:t>SimUs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6960" y="4103528"/>
            <a:ext cx="329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HRUs (</a:t>
            </a:r>
            <a:r>
              <a:rPr lang="en-US" sz="2000" dirty="0" err="1" smtClean="0">
                <a:latin typeface="Calibri"/>
                <a:cs typeface="Calibri"/>
              </a:rPr>
              <a:t>hom</a:t>
            </a:r>
            <a:r>
              <a:rPr lang="en-US" sz="2000" dirty="0" smtClean="0">
                <a:latin typeface="Calibri"/>
                <a:cs typeface="Calibri"/>
              </a:rPr>
              <a:t>. response units)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78562" y="6008608"/>
            <a:ext cx="3165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3,001 Spatial </a:t>
            </a:r>
            <a:r>
              <a:rPr lang="en-US" sz="2000" dirty="0">
                <a:latin typeface="Calibri"/>
                <a:cs typeface="Calibri"/>
              </a:rPr>
              <a:t>units (</a:t>
            </a:r>
            <a:r>
              <a:rPr lang="en-US" sz="2000" dirty="0" err="1" smtClean="0">
                <a:latin typeface="Calibri"/>
                <a:cs typeface="Calibri"/>
              </a:rPr>
              <a:t>ColRow</a:t>
            </a:r>
            <a:r>
              <a:rPr lang="en-US" sz="2000" dirty="0" smtClean="0">
                <a:latin typeface="Calibri"/>
                <a:cs typeface="Calibri"/>
              </a:rPr>
              <a:t>) </a:t>
            </a:r>
          </a:p>
          <a:p>
            <a:pPr algn="ctr"/>
            <a:r>
              <a:rPr lang="en-US" sz="2000" dirty="0" smtClean="0">
                <a:latin typeface="Calibri"/>
                <a:cs typeface="Calibri"/>
              </a:rPr>
              <a:t>50x50km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7849" y="6489431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55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44000" cy="90055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Calibri"/>
                <a:cs typeface="+mj-cs"/>
              </a:rPr>
              <a:t>Spatially explicit input </a:t>
            </a:r>
            <a:r>
              <a:rPr lang="en-US" sz="3200" dirty="0" smtClean="0">
                <a:solidFill>
                  <a:srgbClr val="800000"/>
                </a:solidFill>
                <a:latin typeface="Calibri"/>
                <a:cs typeface="+mj-cs"/>
              </a:rPr>
              <a:t>data in GLOBIOM</a:t>
            </a:r>
            <a:endParaRPr lang="en-US" sz="3200" dirty="0">
              <a:solidFill>
                <a:srgbClr val="800000"/>
              </a:solidFill>
              <a:latin typeface="Calibri"/>
              <a:cs typeface="+mj-cs"/>
            </a:endParaRPr>
          </a:p>
        </p:txBody>
      </p:sp>
      <p:pic>
        <p:nvPicPr>
          <p:cNvPr id="8" name="Picture 74" descr="Blondes d\'Aquitaine - Vaches des Pyréné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632099"/>
            <a:ext cx="1800200" cy="1230305"/>
          </a:xfrm>
          <a:prstGeom prst="rect">
            <a:avLst/>
          </a:prstGeom>
          <a:noFill/>
          <a:ln w="38100" cmpd="sng">
            <a:solidFill>
              <a:srgbClr val="292934"/>
            </a:solidFill>
          </a:ln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883" y="1632099"/>
            <a:ext cx="1761411" cy="1260000"/>
          </a:xfrm>
          <a:prstGeom prst="rect">
            <a:avLst/>
          </a:prstGeom>
          <a:noFill/>
          <a:ln w="38100" cmpd="sng">
            <a:solidFill>
              <a:srgbClr val="292934"/>
            </a:solidFill>
            <a:miter lim="800000"/>
            <a:headEnd/>
            <a:tailEnd/>
          </a:ln>
        </p:spPr>
      </p:pic>
      <p:sp>
        <p:nvSpPr>
          <p:cNvPr id="11" name="TextBox 9"/>
          <p:cNvSpPr txBox="1"/>
          <p:nvPr/>
        </p:nvSpPr>
        <p:spPr>
          <a:xfrm>
            <a:off x="140297" y="113121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CROPS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540770" y="113121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FORESTRY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609859" y="113121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BIOENERGY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198140" y="3046147"/>
            <a:ext cx="2244964" cy="3443286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bIns="0" numCol="2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Wheat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Rice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Maize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Soybean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Barley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Sorghum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Millet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Cotton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Dry beans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Rapeseed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Groundnut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Sugarcane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Potatoes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Cassava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Sunflower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Chickpeas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Palm oil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Sweet potatoes</a:t>
            </a:r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2699792" y="3032817"/>
            <a:ext cx="1800200" cy="3456616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Cattle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Sheep Goat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Pig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Poultry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Beef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Lamb and Pork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Poultry and Eggs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Milk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4737651" y="3032817"/>
            <a:ext cx="1872208" cy="2232248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Biomass for logs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Fuel wood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Other wood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Pulp wood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Logs</a:t>
            </a: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6804248" y="3065233"/>
            <a:ext cx="1846572" cy="2199832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Ethanol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Methanol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Electricity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Biogas</a:t>
            </a: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Down Arrow 16"/>
          <p:cNvSpPr/>
          <p:nvPr/>
        </p:nvSpPr>
        <p:spPr>
          <a:xfrm>
            <a:off x="3419872" y="4545215"/>
            <a:ext cx="288032" cy="3600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Down Arrow 17"/>
          <p:cNvSpPr/>
          <p:nvPr/>
        </p:nvSpPr>
        <p:spPr>
          <a:xfrm>
            <a:off x="5508104" y="4037341"/>
            <a:ext cx="288032" cy="3600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7849" y="6489431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740" y="1632099"/>
            <a:ext cx="1850119" cy="1268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" y="1658557"/>
            <a:ext cx="2107949" cy="1139276"/>
          </a:xfrm>
          <a:prstGeom prst="rect">
            <a:avLst/>
          </a:prstGeom>
        </p:spPr>
      </p:pic>
      <p:sp>
        <p:nvSpPr>
          <p:cNvPr id="21" name="TextBox 9"/>
          <p:cNvSpPr txBox="1"/>
          <p:nvPr/>
        </p:nvSpPr>
        <p:spPr>
          <a:xfrm>
            <a:off x="2527492" y="111988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LIVESTOCK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0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CP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15270</TotalTime>
  <Words>2474</Words>
  <Application>Microsoft Macintosh PowerPoint</Application>
  <PresentationFormat>On-screen Show (4:3)</PresentationFormat>
  <Paragraphs>605</Paragraphs>
  <Slides>64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Clarity</vt:lpstr>
      <vt:lpstr>GCP slide</vt:lpstr>
      <vt:lpstr>Projections of land change and GHG emissions from LULUCF in Brazil </vt:lpstr>
      <vt:lpstr>PowerPoint Presentation</vt:lpstr>
      <vt:lpstr>Land use change emissions in Brazil</vt:lpstr>
      <vt:lpstr>GLOBIOM: Global Biosphere Management Model</vt:lpstr>
      <vt:lpstr>PowerPoint Presentation</vt:lpstr>
      <vt:lpstr>PowerPoint Presentation</vt:lpstr>
      <vt:lpstr>GLOBIOM – A global model with the possibility to zoom in one region</vt:lpstr>
      <vt:lpstr>Spatial resolution in GLOBIOM </vt:lpstr>
      <vt:lpstr>Spatially explicit input data in GLOBIOM</vt:lpstr>
      <vt:lpstr>Land use transitions in GLOBIOM-Brazil</vt:lpstr>
      <vt:lpstr>PowerPoint Presentation</vt:lpstr>
      <vt:lpstr>GLOBIOM projections use SSP scenarios</vt:lpstr>
      <vt:lpstr>Data for GLOBIOM: Global Livestock</vt:lpstr>
      <vt:lpstr>PowerPoint Presentation</vt:lpstr>
      <vt:lpstr>PowerPoint Presentation</vt:lpstr>
      <vt:lpstr>PowerPoint Presentation</vt:lpstr>
      <vt:lpstr>GLOBIOM-Brazil validation and projections </vt:lpstr>
      <vt:lpstr>GLOBIOM- Brazil base data  consistent land cover/land use map</vt:lpstr>
      <vt:lpstr>IBGE Vegetation Map</vt:lpstr>
      <vt:lpstr>    IBGE has defined different forest types in Brazil</vt:lpstr>
      <vt:lpstr>Correspondence between GLOBIOM, IGBP and IBGE land cover classes</vt:lpstr>
      <vt:lpstr>IBGE Vegetation Map reclassified into GLOBIOM classes</vt:lpstr>
      <vt:lpstr>Protected Areas in GLOBIOM-Brazil</vt:lpstr>
      <vt:lpstr>Cropland in GLOBIOM-Brazil: 18 crops</vt:lpstr>
      <vt:lpstr>Cropland and Pasture in GLOBIOM-Brazil (2000)</vt:lpstr>
      <vt:lpstr>GLOBIOM-Brazil Land Cover Map for 2000</vt:lpstr>
      <vt:lpstr>Transportation Costs (per product and destination)</vt:lpstr>
      <vt:lpstr>Validation: Accumulated Deforestation 2001-2010</vt:lpstr>
      <vt:lpstr>Validation: Crop Area in 2010 </vt:lpstr>
      <vt:lpstr>Validation: Crop area in 2010 IBGE/PAM x GLOBIOM-Brazil</vt:lpstr>
      <vt:lpstr>PowerPoint Presentation</vt:lpstr>
      <vt:lpstr>PowerPoint Presentation</vt:lpstr>
      <vt:lpstr>Validation: Bovine Numbers in 2010</vt:lpstr>
      <vt:lpstr>Validation: Bovine numbers in 2010</vt:lpstr>
      <vt:lpstr>Livestock numbers in 2010: IBGE/PAM x GLOBIOM-Brazil  </vt:lpstr>
      <vt:lpstr>Brazil’s new Forest Code (FC)</vt:lpstr>
      <vt:lpstr>GLOBIOM-Brazil scenarios for LULUCF 2020-2030</vt:lpstr>
      <vt:lpstr>Environmental Debts and Surpluses (2010)</vt:lpstr>
      <vt:lpstr>GLOBIOM-Brazil projections for forest cover  </vt:lpstr>
      <vt:lpstr>Brazil: forest cover in BAU scenario</vt:lpstr>
      <vt:lpstr>PowerPoint Presentation</vt:lpstr>
      <vt:lpstr>PowerPoint Presentation</vt:lpstr>
      <vt:lpstr>PowerPoint Presentation</vt:lpstr>
      <vt:lpstr>Forest Regrowth in 2030 per Biome</vt:lpstr>
      <vt:lpstr>Pristine forest projections</vt:lpstr>
      <vt:lpstr>GLOBIOM-Brazil projections for Forest Code scenario: pristine and regrown forest</vt:lpstr>
      <vt:lpstr>Projected expansion of planted forests in Brazil (Forest Code scenario)</vt:lpstr>
      <vt:lpstr>Projected expansion of croplands in Brazil (Forest Code scenario)</vt:lpstr>
      <vt:lpstr>Potential expansion of pasture in Brazil</vt:lpstr>
      <vt:lpstr>Projection of Bovines in Brazil 2010-2050 (Mtlu)</vt:lpstr>
      <vt:lpstr>Projection of other natural lands (non-productive areas) in Brazil 2010-2050</vt:lpstr>
      <vt:lpstr>GLOBIOM-Brazil projections: 2020-2050</vt:lpstr>
      <vt:lpstr>source: Liu et al., Nature Climate Change, 2015 </vt:lpstr>
      <vt:lpstr>PowerPoint Presentation</vt:lpstr>
      <vt:lpstr>Forest regrowth schedule</vt:lpstr>
      <vt:lpstr>Emissions from Amazon deforestation</vt:lpstr>
      <vt:lpstr>Brazil’s Total LUC Emissions</vt:lpstr>
      <vt:lpstr>Projected LUCF emissions in Brazil (MtCO2eq/year) </vt:lpstr>
      <vt:lpstr>PowerPoint Presentation</vt:lpstr>
      <vt:lpstr>Emissions from LUC and Forestry sectors</vt:lpstr>
      <vt:lpstr>Emissions from agriculture: 2010-2050</vt:lpstr>
      <vt:lpstr>Projected impact of forest regrowth in LUC emissions in 2030 (with 100%CRA)</vt:lpstr>
      <vt:lpstr>GHG emissions Brazil for 2000-2030</vt:lpstr>
      <vt:lpstr>Conclusions </vt:lpstr>
    </vt:vector>
  </TitlesOfParts>
  <Company>INPE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Globiom-brazil</dc:title>
  <dc:creator>Aline Soterroni</dc:creator>
  <cp:lastModifiedBy>Gilberto Camara</cp:lastModifiedBy>
  <cp:revision>397</cp:revision>
  <cp:lastPrinted>2015-07-03T17:47:10Z</cp:lastPrinted>
  <dcterms:created xsi:type="dcterms:W3CDTF">2015-03-13T12:57:24Z</dcterms:created>
  <dcterms:modified xsi:type="dcterms:W3CDTF">2015-08-20T22:05:43Z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4788441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