
<file path=[Content_Types].xml><?xml version="1.0" encoding="utf-8"?>
<Types xmlns="http://schemas.openxmlformats.org/package/2006/content-types">
  <Default ContentType="application/xml" Extension="xml"/>
  <Default ContentType="image/x-wmf" Extension="wmf"/>
  <Default ContentType="image/jpeg" Extension="jpeg"/>
  <Default ContentType="application/vnd.openxmlformats-package.relationships+xml" Extension="rels"/>
  <Default ContentType="image/x-emf" Extension="emf"/>
  <Default ContentType="image/gif" Extension="gif"/>
  <Default ContentType="video/unknown" Extension="mov"/>
  <Default ContentType="application/vnd.openxmlformats-officedocument.presentationml.printerSettings" Extension="bin"/>
  <Default ContentType="image/png" Extension="pn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7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theme+xml" PartName="/ppt/theme/theme2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theme+xml" PartName="/ppt/theme/theme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52.xml"/>
  <Override ContentType="application/vnd.openxmlformats-officedocument.theme+xml" PartName="/ppt/theme/theme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64.xml"/>
  <Override ContentType="application/vnd.openxmlformats-officedocument.theme+xml" PartName="/ppt/theme/theme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75.xml"/>
  <Override ContentType="application/vnd.openxmlformats-officedocument.theme+xml" PartName="/ppt/theme/theme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87.xml"/>
  <Override ContentType="application/vnd.openxmlformats-officedocument.theme+xml" PartName="/ppt/theme/theme7.xml"/>
  <Override ContentType="application/vnd.openxmlformats-officedocument.theme+xml" PartName="/ppt/theme/theme8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1" Target="ppt/presentation.xml" Type="http://schemas.openxmlformats.org/officeDocument/2006/relationships/officeDocument"/><Relationship Id="rId2" Target="docProps/core.xml" Type="http://schemas.openxmlformats.org/package/2006/relationships/metadata/core-properties"/><Relationship Id="rId3" Target="docProps/app.xml" Type="http://schemas.openxmlformats.org/officeDocument/2006/relationships/extended-properties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4338" r:id="rId3"/>
    <p:sldMasterId id="2147484353" r:id="rId4"/>
    <p:sldMasterId id="2147484379" r:id="rId5"/>
    <p:sldMasterId id="2147484392" r:id="rId6"/>
    <p:sldMasterId id="2147484419" r:id="rId7"/>
  </p:sldMasterIdLst>
  <p:notesMasterIdLst>
    <p:notesMasterId r:id="rId51"/>
  </p:notesMasterIdLst>
  <p:sldIdLst>
    <p:sldId id="298" r:id="rId8"/>
    <p:sldId id="708" r:id="rId9"/>
    <p:sldId id="623" r:id="rId10"/>
    <p:sldId id="650" r:id="rId11"/>
    <p:sldId id="662" r:id="rId12"/>
    <p:sldId id="626" r:id="rId13"/>
    <p:sldId id="624" r:id="rId14"/>
    <p:sldId id="648" r:id="rId15"/>
    <p:sldId id="664" r:id="rId16"/>
    <p:sldId id="636" r:id="rId17"/>
    <p:sldId id="699" r:id="rId18"/>
    <p:sldId id="634" r:id="rId19"/>
    <p:sldId id="658" r:id="rId20"/>
    <p:sldId id="603" r:id="rId21"/>
    <p:sldId id="706" r:id="rId22"/>
    <p:sldId id="592" r:id="rId23"/>
    <p:sldId id="596" r:id="rId24"/>
    <p:sldId id="660" r:id="rId25"/>
    <p:sldId id="661" r:id="rId26"/>
    <p:sldId id="595" r:id="rId27"/>
    <p:sldId id="674" r:id="rId28"/>
    <p:sldId id="668" r:id="rId29"/>
    <p:sldId id="598" r:id="rId30"/>
    <p:sldId id="593" r:id="rId31"/>
    <p:sldId id="681" r:id="rId32"/>
    <p:sldId id="667" r:id="rId33"/>
    <p:sldId id="703" r:id="rId34"/>
    <p:sldId id="656" r:id="rId35"/>
    <p:sldId id="665" r:id="rId36"/>
    <p:sldId id="707" r:id="rId37"/>
    <p:sldId id="599" r:id="rId38"/>
    <p:sldId id="679" r:id="rId39"/>
    <p:sldId id="700" r:id="rId40"/>
    <p:sldId id="701" r:id="rId41"/>
    <p:sldId id="672" r:id="rId42"/>
    <p:sldId id="673" r:id="rId43"/>
    <p:sldId id="589" r:id="rId44"/>
    <p:sldId id="680" r:id="rId45"/>
    <p:sldId id="675" r:id="rId46"/>
    <p:sldId id="683" r:id="rId47"/>
    <p:sldId id="684" r:id="rId48"/>
    <p:sldId id="555" r:id="rId49"/>
    <p:sldId id="705" r:id="rId5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05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1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23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289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2346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199404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6462" algn="l" defTabSz="914116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BFA"/>
    <a:srgbClr val="003A00"/>
    <a:srgbClr val="6A9469"/>
    <a:srgbClr val="F9E896"/>
    <a:srgbClr val="F1DCBF"/>
    <a:srgbClr val="FAD592"/>
    <a:srgbClr val="FACD92"/>
    <a:srgbClr val="FABC8E"/>
    <a:srgbClr val="F2C6A3"/>
    <a:srgbClr val="D4D4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3" autoAdjust="0"/>
    <p:restoredTop sz="74014" autoAdjust="0"/>
  </p:normalViewPr>
  <p:slideViewPr>
    <p:cSldViewPr>
      <p:cViewPr varScale="1">
        <p:scale>
          <a:sx n="106" d="100"/>
          <a:sy n="106" d="100"/>
        </p:scale>
        <p:origin x="-11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27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1"/>
            <a:r>
              <a:rPr lang="en-US" noProof="0" smtClean="0"/>
              <a:t>Segundo nível</a:t>
            </a:r>
          </a:p>
          <a:p>
            <a:pPr lvl="2"/>
            <a:r>
              <a:rPr lang="en-US" noProof="0" smtClean="0"/>
              <a:t>Terceiro nível</a:t>
            </a:r>
          </a:p>
          <a:p>
            <a:pPr lvl="3"/>
            <a:r>
              <a:rPr lang="en-US" noProof="0" smtClean="0"/>
              <a:t>Quarto nível</a:t>
            </a:r>
          </a:p>
          <a:p>
            <a:pPr lvl="4"/>
            <a:r>
              <a:rPr lang="en-US" noProof="0" smtClean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B39EFC95-6D7C-4147-AD5A-C0BE34EC5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60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1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23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CFB885-28DF-5D4B-B8A8-386345743C16}" type="slidenum">
              <a:rPr lang="pt-BR">
                <a:solidFill>
                  <a:prstClr val="black"/>
                </a:solidFill>
              </a:rPr>
              <a:pPr/>
              <a:t>11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983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983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32" y="4861252"/>
            <a:ext cx="5680036" cy="4519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753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</a:pPr>
            <a:endParaRPr lang="pt-BR" sz="1900" dirty="0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36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72FB81-372E-4098-89F9-AD8DF552E56D}" type="slidenum">
              <a:rPr lang="pt-PT" smtClean="0"/>
              <a:pPr>
                <a:defRPr/>
              </a:pPr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TerraView</a:t>
            </a:r>
            <a:r>
              <a:rPr lang="en-US" dirty="0" smtClean="0"/>
              <a:t> is a small GIS developed on top of TerraLib.</a:t>
            </a:r>
          </a:p>
          <a:p>
            <a:r>
              <a:rPr lang="en-US" dirty="0" smtClean="0"/>
              <a:t>It is basically a tool for spatial data visualization and exploratory</a:t>
            </a:r>
            <a:r>
              <a:rPr lang="en-US" baseline="0" dirty="0" smtClean="0"/>
              <a:t> analysis</a:t>
            </a:r>
          </a:p>
          <a:p>
            <a:r>
              <a:rPr lang="en-US" baseline="0" dirty="0" smtClean="0"/>
              <a:t>This picture show one example of use of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… </a:t>
            </a:r>
          </a:p>
          <a:p>
            <a:r>
              <a:rPr lang="en-US" baseline="0" dirty="0" smtClean="0"/>
              <a:t>It give access to TerraLib via plugins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Plugins</a:t>
            </a:r>
            <a:r>
              <a:rPr lang="en-US" dirty="0" smtClean="0"/>
              <a:t> is also a good way of external …</a:t>
            </a:r>
          </a:p>
          <a:p>
            <a:r>
              <a:rPr lang="en-US" dirty="0" smtClean="0"/>
              <a:t>We have a lot of </a:t>
            </a:r>
            <a:r>
              <a:rPr lang="en-US" dirty="0" err="1" smtClean="0"/>
              <a:t>plugins</a:t>
            </a:r>
            <a:r>
              <a:rPr lang="en-US" dirty="0" smtClean="0"/>
              <a:t>, some of them are shown</a:t>
            </a:r>
            <a:r>
              <a:rPr lang="en-US" baseline="0" dirty="0" smtClean="0"/>
              <a:t> here:….</a:t>
            </a:r>
          </a:p>
          <a:p>
            <a:r>
              <a:rPr lang="en-US" baseline="0" dirty="0" err="1" smtClean="0"/>
              <a:t>Alguns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plugins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feitos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outros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alunos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colaboradores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externos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are two works o</a:t>
            </a:r>
            <a:r>
              <a:rPr lang="en-US" baseline="0" dirty="0" smtClean="0"/>
              <a:t>n innovative spatial analysis, </a:t>
            </a:r>
            <a:r>
              <a:rPr lang="en-US" baseline="0" dirty="0" err="1" smtClean="0"/>
              <a:t>onde</a:t>
            </a:r>
            <a:r>
              <a:rPr lang="en-US" baseline="0" dirty="0" smtClean="0"/>
              <a:t> done by </a:t>
            </a:r>
            <a:r>
              <a:rPr lang="en-US" baseline="0" dirty="0" err="1" smtClean="0"/>
              <a:t>Feitosa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wich</a:t>
            </a:r>
            <a:r>
              <a:rPr lang="en-US" baseline="0" dirty="0" smtClean="0"/>
              <a:t> developed a new spatial…</a:t>
            </a:r>
          </a:p>
          <a:p>
            <a:r>
              <a:rPr lang="en-US" baseline="0" dirty="0" smtClean="0"/>
              <a:t>And the other</a:t>
            </a:r>
          </a:p>
          <a:p>
            <a:r>
              <a:rPr lang="en-US" baseline="0" dirty="0" smtClean="0"/>
              <a:t>Done by </a:t>
            </a:r>
            <a:r>
              <a:rPr lang="en-US" baseline="0" dirty="0" err="1" smtClean="0"/>
              <a:t>assuncao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colab</a:t>
            </a:r>
            <a:r>
              <a:rPr lang="en-US" baseline="0" dirty="0" smtClean="0"/>
              <a:t> that developed </a:t>
            </a:r>
            <a:r>
              <a:rPr lang="en-US" baseline="0" dirty="0" err="1" smtClean="0"/>
              <a:t>regionalizatio</a:t>
            </a:r>
            <a:r>
              <a:rPr lang="en-US" baseline="0" dirty="0" smtClean="0"/>
              <a:t> techniques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Both works were developed using </a:t>
            </a:r>
            <a:r>
              <a:rPr lang="en-US" baseline="0" dirty="0" err="1" smtClean="0"/>
              <a:t>terralib</a:t>
            </a:r>
            <a:r>
              <a:rPr lang="en-US" baseline="0" dirty="0" smtClean="0"/>
              <a:t> and now they are available as plugins…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work using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is the work from Carlos </a:t>
            </a:r>
            <a:r>
              <a:rPr lang="en-US" baseline="0" dirty="0" err="1" smtClean="0"/>
              <a:t>Kiffer</a:t>
            </a:r>
            <a:r>
              <a:rPr lang="en-US" baseline="0" dirty="0" smtClean="0"/>
              <a:t> which study the </a:t>
            </a:r>
            <a:r>
              <a:rPr lang="en-US" baseline="0" dirty="0" err="1" smtClean="0"/>
              <a:t>resistence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antobiotic</a:t>
            </a:r>
            <a:r>
              <a:rPr lang="en-US" baseline="0" dirty="0" smtClean="0"/>
              <a:t> in the population.</a:t>
            </a:r>
          </a:p>
          <a:p>
            <a:r>
              <a:rPr lang="en-US" baseline="0" dirty="0" smtClean="0"/>
              <a:t>They used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spatialize</a:t>
            </a:r>
            <a:r>
              <a:rPr lang="en-US" baseline="0" dirty="0" smtClean="0"/>
              <a:t> their data according to Brazilian address model, then they performed some spatial analysis for creating a map with cluster of </a:t>
            </a:r>
            <a:r>
              <a:rPr lang="en-US" baseline="0" dirty="0" err="1" smtClean="0"/>
              <a:t>resistence</a:t>
            </a:r>
            <a:r>
              <a:rPr lang="en-US" baseline="0" dirty="0" smtClean="0"/>
              <a:t> to antibiotics….</a:t>
            </a:r>
          </a:p>
          <a:p>
            <a:r>
              <a:rPr lang="en-US" baseline="0" dirty="0" smtClean="0"/>
              <a:t>O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escuro</a:t>
            </a:r>
            <a:r>
              <a:rPr lang="en-US" baseline="0" dirty="0" smtClean="0"/>
              <a:t> é o </a:t>
            </a:r>
            <a:r>
              <a:rPr lang="en-US" baseline="0" dirty="0" err="1" smtClean="0"/>
              <a:t>mais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resistente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</a:t>
            </a:r>
            <a:r>
              <a:rPr lang="en-US" baseline="0" dirty="0" smtClean="0"/>
              <a:t> is another tool developed in the TerraLib ecosystem that integrates TerraLib to R.</a:t>
            </a:r>
          </a:p>
          <a:p>
            <a:r>
              <a:rPr lang="en-US" baseline="0" dirty="0" smtClean="0"/>
              <a:t>It allows the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users to perform spatial analysis through R.</a:t>
            </a:r>
          </a:p>
          <a:p>
            <a:r>
              <a:rPr lang="en-US" baseline="0" dirty="0" smtClean="0"/>
              <a:t>All the </a:t>
            </a:r>
            <a:r>
              <a:rPr lang="en-US" baseline="0" dirty="0" err="1" smtClean="0"/>
              <a:t>comunication</a:t>
            </a:r>
            <a:r>
              <a:rPr lang="en-US" baseline="0" dirty="0" smtClean="0"/>
              <a:t> between R and </a:t>
            </a:r>
            <a:r>
              <a:rPr lang="en-US" baseline="0" dirty="0" err="1" smtClean="0"/>
              <a:t>terrlib</a:t>
            </a:r>
            <a:r>
              <a:rPr lang="en-US" baseline="0" dirty="0" smtClean="0"/>
              <a:t> is done by the database.</a:t>
            </a:r>
          </a:p>
          <a:p>
            <a:r>
              <a:rPr lang="en-US" baseline="0" dirty="0" smtClean="0"/>
              <a:t>A user working with a spatial database in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can go to R access the same data and perform some spatial analysis an then come back to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to display the result and further analysis.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is</a:t>
            </a:r>
            <a:r>
              <a:rPr lang="en-US" baseline="0" dirty="0" smtClean="0"/>
              <a:t> an example that shows how a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user can write an R script to perform a </a:t>
            </a:r>
            <a:r>
              <a:rPr lang="en-US" baseline="0" dirty="0" err="1" smtClean="0"/>
              <a:t>kriging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In the first picture we have to datasets inside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, one with point data and another one with the Parana State boundary.</a:t>
            </a:r>
          </a:p>
          <a:p>
            <a:r>
              <a:rPr lang="en-US" baseline="0" dirty="0" smtClean="0"/>
              <a:t>So in R you can connect to the same database, access both layers and then call an R function that do </a:t>
            </a:r>
            <a:r>
              <a:rPr lang="en-US" baseline="0" dirty="0" err="1" smtClean="0"/>
              <a:t>kriging</a:t>
            </a:r>
            <a:endParaRPr lang="en-US" baseline="0" dirty="0" smtClean="0"/>
          </a:p>
          <a:p>
            <a:r>
              <a:rPr lang="en-US" baseline="0" dirty="0" smtClean="0"/>
              <a:t>All you need at the end is to save the data in database and then comeback to </a:t>
            </a:r>
            <a:r>
              <a:rPr lang="en-US" baseline="0" dirty="0" err="1" smtClean="0"/>
              <a:t>terraview</a:t>
            </a:r>
            <a:r>
              <a:rPr lang="en-US" baseline="0" dirty="0" smtClean="0"/>
              <a:t> to see the result and do something else.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A879ED-A693-5A48-88CF-7C27BFDC51CA}" type="slidenum">
              <a:rPr lang="pt-BR"/>
              <a:pPr>
                <a:defRPr/>
              </a:pPr>
              <a:t>20</a:t>
            </a:fld>
            <a:endParaRPr lang="pt-BR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This tool was</a:t>
            </a:r>
            <a:r>
              <a:rPr lang="en-US" baseline="0" dirty="0" smtClean="0">
                <a:latin typeface="Times New Roman" charset="0"/>
              </a:rPr>
              <a:t> used in some works, we have here two examples </a:t>
            </a:r>
            <a:r>
              <a:rPr lang="en-US" baseline="0" dirty="0" err="1" smtClean="0">
                <a:latin typeface="Times New Roman" charset="0"/>
              </a:rPr>
              <a:t>onde</a:t>
            </a:r>
            <a:r>
              <a:rPr lang="en-US" baseline="0" dirty="0" smtClean="0">
                <a:latin typeface="Times New Roman" charset="0"/>
              </a:rPr>
              <a:t> from </a:t>
            </a:r>
            <a:r>
              <a:rPr lang="en-US" baseline="0" dirty="0" err="1" smtClean="0">
                <a:latin typeface="Times New Roman" charset="0"/>
              </a:rPr>
              <a:t>Aguiar</a:t>
            </a:r>
            <a:r>
              <a:rPr lang="en-US" baseline="0" dirty="0" smtClean="0">
                <a:latin typeface="Times New Roman" charset="0"/>
              </a:rPr>
              <a:t> and another from </a:t>
            </a:r>
            <a:r>
              <a:rPr lang="en-US" baseline="0" dirty="0" err="1" smtClean="0">
                <a:latin typeface="Times New Roman" charset="0"/>
              </a:rPr>
              <a:t>Giovana</a:t>
            </a:r>
            <a:r>
              <a:rPr lang="en-US" baseline="0" dirty="0" smtClean="0">
                <a:latin typeface="Times New Roman" charset="0"/>
              </a:rPr>
              <a:t> that used ART with deforestation dataset and census data to study the drivers of deforestation in Amazonia and they perform several ST to </a:t>
            </a:r>
            <a:r>
              <a:rPr lang="en-US" baseline="0" dirty="0" err="1" smtClean="0">
                <a:latin typeface="Times New Roman" charset="0"/>
              </a:rPr>
              <a:t>invesitigate</a:t>
            </a:r>
            <a:r>
              <a:rPr lang="en-US" baseline="0" dirty="0" smtClean="0">
                <a:latin typeface="Times New Roman" charset="0"/>
              </a:rPr>
              <a:t> the impact of different factors such as: ….</a:t>
            </a:r>
          </a:p>
          <a:p>
            <a:endParaRPr lang="en-US" baseline="0" dirty="0" smtClean="0">
              <a:latin typeface="Times New Roman" charset="0"/>
            </a:endParaRPr>
          </a:p>
          <a:p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O </a:t>
            </a:r>
            <a:r>
              <a:rPr lang="en-US" baseline="0" dirty="0" err="1" smtClean="0">
                <a:latin typeface="Times New Roman" charset="0"/>
              </a:rPr>
              <a:t>impacto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dessas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variáveis</a:t>
            </a:r>
            <a:r>
              <a:rPr lang="en-US" baseline="0" dirty="0" smtClean="0">
                <a:latin typeface="Times New Roman" charset="0"/>
              </a:rPr>
              <a:t> no </a:t>
            </a:r>
            <a:r>
              <a:rPr lang="en-US" baseline="0" dirty="0" err="1" smtClean="0">
                <a:latin typeface="Times New Roman" charset="0"/>
              </a:rPr>
              <a:t>desmatamento</a:t>
            </a:r>
            <a:r>
              <a:rPr lang="en-US" baseline="0" dirty="0" smtClean="0">
                <a:latin typeface="Times New Roman" charset="0"/>
              </a:rPr>
              <a:t>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3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651BF1-AD95-7049-9F65-09F3D7B96F44}" type="slidenum">
              <a:rPr lang="pt-BR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A44C57-D4B4-9C41-9A8A-22EE4060FDE0}" type="slidenum">
              <a:rPr lang="pt-BR" sz="1300">
                <a:solidFill>
                  <a:srgbClr val="000000"/>
                </a:solidFill>
              </a:rPr>
              <a:pPr eaLnBrk="1" hangingPunct="1"/>
              <a:t>22</a:t>
            </a:fld>
            <a:endParaRPr lang="pt-BR" sz="1300">
              <a:solidFill>
                <a:srgbClr val="000000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BB2C17-82D6-6448-B5E3-243E182EF0D8}" type="slidenum">
              <a:rPr lang="en-US" sz="1300">
                <a:latin typeface="Times New Roman" charset="0"/>
              </a:rPr>
              <a:pPr eaLnBrk="1" hangingPunct="1"/>
              <a:t>23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>
                <a:latin typeface="Times New Roman" charset="0"/>
              </a:rPr>
              <a:t>Cena de maior prioridade utilizou imagens CBRES na s tres principais areas: 166-112, 165-113 2 166-113. Sendo complementada por imagem TM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É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ferramenta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usa</a:t>
            </a:r>
            <a:r>
              <a:rPr lang="en-US" dirty="0" smtClean="0"/>
              <a:t> </a:t>
            </a:r>
            <a:r>
              <a:rPr lang="en-US" dirty="0" err="1" smtClean="0"/>
              <a:t>técnicas</a:t>
            </a:r>
            <a:r>
              <a:rPr lang="en-US" dirty="0" smtClean="0"/>
              <a:t> de data mining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classificar</a:t>
            </a:r>
            <a:r>
              <a:rPr lang="en-US" dirty="0" smtClean="0"/>
              <a:t> e </a:t>
            </a:r>
            <a:r>
              <a:rPr lang="en-US" dirty="0" err="1" smtClean="0"/>
              <a:t>identificar</a:t>
            </a:r>
            <a:r>
              <a:rPr lang="en-US" dirty="0" smtClean="0"/>
              <a:t> </a:t>
            </a:r>
            <a:r>
              <a:rPr lang="en-US" dirty="0" err="1" smtClean="0"/>
              <a:t>padrões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imagens</a:t>
            </a:r>
            <a:r>
              <a:rPr lang="en-US" dirty="0" smtClean="0"/>
              <a:t> de sr.</a:t>
            </a:r>
          </a:p>
          <a:p>
            <a:r>
              <a:rPr lang="en-US" dirty="0" err="1" smtClean="0"/>
              <a:t>Est;a</a:t>
            </a:r>
            <a:r>
              <a:rPr lang="en-US" dirty="0" smtClean="0"/>
              <a:t> </a:t>
            </a:r>
            <a:r>
              <a:rPr lang="en-US" dirty="0" err="1" smtClean="0"/>
              <a:t>dispon;ivel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forma de </a:t>
            </a:r>
            <a:r>
              <a:rPr lang="en-US" dirty="0" err="1" smtClean="0"/>
              <a:t>plugi</a:t>
            </a:r>
            <a:r>
              <a:rPr lang="en-US" dirty="0" smtClean="0"/>
              <a:t> do </a:t>
            </a:r>
            <a:r>
              <a:rPr lang="en-US" dirty="0" err="1" smtClean="0"/>
              <a:t>terraview</a:t>
            </a:r>
            <a:endParaRPr lang="en-US" dirty="0" smtClean="0"/>
          </a:p>
          <a:p>
            <a:r>
              <a:rPr lang="en-US" dirty="0" smtClean="0"/>
              <a:t>É </a:t>
            </a:r>
            <a:r>
              <a:rPr lang="en-US" dirty="0" err="1" smtClean="0"/>
              <a:t>fruto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tese</a:t>
            </a:r>
            <a:r>
              <a:rPr lang="en-US" dirty="0" smtClean="0"/>
              <a:t> de </a:t>
            </a:r>
            <a:r>
              <a:rPr lang="en-US" dirty="0" err="1" smtClean="0"/>
              <a:t>doutorado</a:t>
            </a:r>
            <a:r>
              <a:rPr lang="en-US" dirty="0" smtClean="0"/>
              <a:t>, o </a:t>
            </a:r>
            <a:r>
              <a:rPr lang="en-US" dirty="0" err="1" smtClean="0"/>
              <a:t>aluno</a:t>
            </a:r>
            <a:r>
              <a:rPr lang="en-US" dirty="0" smtClean="0"/>
              <a:t> agora </a:t>
            </a:r>
            <a:r>
              <a:rPr lang="en-US" dirty="0" err="1" smtClean="0"/>
              <a:t>faz</a:t>
            </a:r>
            <a:r>
              <a:rPr lang="en-US" dirty="0" smtClean="0"/>
              <a:t> parte do time de </a:t>
            </a:r>
            <a:r>
              <a:rPr lang="en-US" dirty="0" err="1" smtClean="0"/>
              <a:t>desenvolvimento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TL.</a:t>
            </a:r>
          </a:p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tool has being used to identify patterns of occupation footprints in Amazonia.</a:t>
            </a:r>
          </a:p>
          <a:p>
            <a:r>
              <a:rPr lang="en-US" dirty="0" smtClean="0"/>
              <a:t>This table shows all the patterns informed by an specialist in order to prepare a complete map with the occupation footprints.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this column we have some image samples, in this columns we have the deforestation patterns as indicated by an specialist, its </a:t>
            </a:r>
            <a:r>
              <a:rPr lang="en-US" baseline="0" dirty="0" err="1" smtClean="0"/>
              <a:t>desciption</a:t>
            </a:r>
            <a:r>
              <a:rPr lang="en-US" baseline="0" dirty="0" smtClean="0"/>
              <a:t> and semantics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NOME-DO-PADRAO;</a:t>
            </a:r>
            <a:r>
              <a:rPr lang="en-US" baseline="0" dirty="0" smtClean="0"/>
              <a:t> DESCRICAO DO PADRAO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 we have the resulting map where each cell was given a deforestation pattern.</a:t>
            </a:r>
          </a:p>
          <a:p>
            <a:r>
              <a:rPr lang="en-US" dirty="0" smtClean="0"/>
              <a:t>The final classification is done for</a:t>
            </a:r>
            <a:r>
              <a:rPr lang="en-US" baseline="0" dirty="0" smtClean="0"/>
              <a:t> cells…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9F28E4D8-F808-6649-BF34-4E1D7A5FA800}" type="slidenum">
              <a:rPr lang="en-GB" sz="1300">
                <a:latin typeface="DejaVu Sans" charset="0"/>
              </a:rPr>
              <a:pPr eaLnBrk="1" hangingPunct="1"/>
              <a:t>27</a:t>
            </a:fld>
            <a:endParaRPr lang="en-GB" sz="1300">
              <a:latin typeface="DejaVu Sans" charset="0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83217" y="767596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9048" tIns="49524" rIns="99048" bIns="49524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709930" y="4861441"/>
            <a:ext cx="5653146" cy="4605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r>
              <a:rPr lang="en-US" dirty="0" err="1" smtClean="0"/>
              <a:t>TerraME</a:t>
            </a:r>
            <a:r>
              <a:rPr lang="en-US" dirty="0" smtClean="0"/>
              <a:t> is…</a:t>
            </a:r>
          </a:p>
          <a:p>
            <a:r>
              <a:rPr lang="en-US" dirty="0" smtClean="0"/>
              <a:t>It is</a:t>
            </a:r>
            <a:r>
              <a:rPr lang="en-US" baseline="0" dirty="0" smtClean="0"/>
              <a:t> capable of accessing data</a:t>
            </a:r>
            <a:r>
              <a:rPr lang="en-US" baseline="0" dirty="0"/>
              <a:t> </a:t>
            </a:r>
            <a:r>
              <a:rPr lang="en-US" baseline="0" dirty="0" smtClean="0"/>
              <a:t>in a spatial database through </a:t>
            </a:r>
            <a:r>
              <a:rPr lang="en-US" baseline="0" dirty="0" err="1" smtClean="0"/>
              <a:t>terralib</a:t>
            </a:r>
            <a:endParaRPr lang="en-US" baseline="0" dirty="0" smtClean="0"/>
          </a:p>
          <a:p>
            <a:r>
              <a:rPr lang="en-US" baseline="0" dirty="0" smtClean="0"/>
              <a:t>It has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9488" y="768350"/>
            <a:ext cx="5111750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b="1" dirty="0">
                <a:latin typeface="Times New Roman" charset="0"/>
              </a:rPr>
              <a:t>Simulando padrões de incêndios no Parque Nacional das Emas </a:t>
            </a:r>
            <a:r>
              <a:rPr lang="pt-BR" dirty="0">
                <a:latin typeface="Times New Roman" charset="0"/>
              </a:rPr>
              <a:t/>
            </a:r>
            <a:br>
              <a:rPr lang="pt-BR" dirty="0">
                <a:latin typeface="Times New Roman" charset="0"/>
              </a:rPr>
            </a:br>
            <a:r>
              <a:rPr lang="pt-BR" i="1" dirty="0">
                <a:latin typeface="Times New Roman" charset="0"/>
              </a:rPr>
              <a:t>Rodolfo Almeida, </a:t>
            </a:r>
            <a:r>
              <a:rPr lang="pt-BR" i="1" dirty="0" err="1">
                <a:latin typeface="Times New Roman" charset="0"/>
              </a:rPr>
              <a:t>Elbert</a:t>
            </a:r>
            <a:r>
              <a:rPr lang="pt-BR" i="1" dirty="0">
                <a:latin typeface="Times New Roman" charset="0"/>
              </a:rPr>
              <a:t> Macau, Fernando Ramos, Helena França, Tiago Carneiro</a:t>
            </a:r>
            <a:r>
              <a:rPr lang="pt-BR" dirty="0">
                <a:latin typeface="Times New Roman" charset="0"/>
              </a:rPr>
              <a:t> </a:t>
            </a:r>
          </a:p>
          <a:p>
            <a:r>
              <a:rPr lang="pt-BR" dirty="0" err="1">
                <a:latin typeface="Times New Roman" charset="0"/>
              </a:rPr>
              <a:t>GeoInfo</a:t>
            </a:r>
            <a:r>
              <a:rPr lang="pt-BR" dirty="0">
                <a:latin typeface="Times New Roman" charset="0"/>
              </a:rPr>
              <a:t> 2008</a:t>
            </a:r>
          </a:p>
          <a:p>
            <a:r>
              <a:rPr lang="en-US" dirty="0">
                <a:latin typeface="Times New Roman" charset="0"/>
              </a:rPr>
              <a:t>CARNEIRO, T. Nested-CA: a foundation for </a:t>
            </a:r>
            <a:r>
              <a:rPr lang="en-US" dirty="0" err="1">
                <a:latin typeface="Times New Roman" charset="0"/>
              </a:rPr>
              <a:t>multiscale</a:t>
            </a:r>
            <a:r>
              <a:rPr lang="en-US" dirty="0">
                <a:latin typeface="Times New Roman" charset="0"/>
              </a:rPr>
              <a:t> modeling of land use and land change. PhD Thesis in Computer </a:t>
            </a:r>
            <a:r>
              <a:rPr lang="en-US" dirty="0" err="1">
                <a:latin typeface="Times New Roman" charset="0"/>
              </a:rPr>
              <a:t>Science.Sao</a:t>
            </a:r>
            <a:r>
              <a:rPr lang="en-US" dirty="0">
                <a:latin typeface="Times New Roman" charset="0"/>
              </a:rPr>
              <a:t> Jose dos Campos: INPE.</a:t>
            </a:r>
          </a:p>
          <a:p>
            <a:endParaRPr lang="pt-BR" dirty="0">
              <a:latin typeface="Times New Roman" charset="0"/>
            </a:endParaRPr>
          </a:p>
        </p:txBody>
      </p:sp>
      <p:sp>
        <p:nvSpPr>
          <p:cNvPr id="2355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tabLst>
                <a:tab pos="784128" algn="l"/>
                <a:tab pos="1568257" algn="l"/>
                <a:tab pos="2352385" algn="l"/>
                <a:tab pos="3136514" algn="l"/>
              </a:tabLs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802E3A-4CF7-4A4E-8915-3741882B6A3A}" type="slidenum">
              <a:rPr lang="pt-BR" sz="1300">
                <a:solidFill>
                  <a:srgbClr val="000000"/>
                </a:solidFill>
                <a:latin typeface="DejaVu Sans" charset="0"/>
                <a:cs typeface="Arial" charset="0"/>
              </a:rPr>
              <a:pPr eaLnBrk="1" hangingPunct="1"/>
              <a:t>28</a:t>
            </a:fld>
            <a:endParaRPr lang="pt-BR" sz="1300" dirty="0">
              <a:solidFill>
                <a:srgbClr val="000000"/>
              </a:solidFill>
              <a:latin typeface="DejaVu Sans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we study the dengue epidemics in Brazil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0813" y="1089025"/>
            <a:ext cx="4256087" cy="3192463"/>
          </a:xfrm>
          <a:solidFill>
            <a:srgbClr val="FFFFFF"/>
          </a:solidFill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59338"/>
            <a:ext cx="5200650" cy="430688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621" tIns="43312" rIns="86621" bIns="43312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4763" indent="-309524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38098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33337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28576" indent="-247620" eaLnBrk="0" hangingPunct="0"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E6B07BA-8B72-CC4F-9AC2-0B5F9B6B7F99}" type="slidenum">
              <a:rPr lang="pt-BR" sz="1300">
                <a:solidFill>
                  <a:srgbClr val="000000"/>
                </a:solidFill>
                <a:latin typeface="Times New Roman" charset="0"/>
              </a:rPr>
              <a:pPr eaLnBrk="1" hangingPunct="1"/>
              <a:t>31</a:t>
            </a:fld>
            <a:endParaRPr lang="pt-BR" sz="13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52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11213" y="860425"/>
            <a:ext cx="5724525" cy="4294188"/>
          </a:xfrm>
          <a:ln/>
        </p:spPr>
      </p:sp>
      <p:sp>
        <p:nvSpPr>
          <p:cNvPr id="95235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79441" y="5440692"/>
            <a:ext cx="5386923" cy="51510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102936" tIns="53418" rIns="102936" bIns="53418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95236" name="Espaço Reservado para Número de Slide 3"/>
          <p:cNvSpPr txBox="1">
            <a:spLocks noGrp="1"/>
          </p:cNvSpPr>
          <p:nvPr/>
        </p:nvSpPr>
        <p:spPr bwMode="auto">
          <a:xfrm>
            <a:off x="4164265" y="10883161"/>
            <a:ext cx="3181538" cy="56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2936" tIns="53418" rIns="102936" bIns="53418" anchor="b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45000"/>
              <a:buFont typeface="Wingdings" charset="0"/>
              <a:buNone/>
            </a:pPr>
            <a:fld id="{ECB67001-54D3-2844-8947-5A37E6783837}" type="slidenum">
              <a:rPr lang="en-GB">
                <a:solidFill>
                  <a:srgbClr val="000000"/>
                </a:solidFill>
                <a:latin typeface="Times New Roman" charset="0"/>
              </a:rPr>
              <a:pPr algn="r" eaLnBrk="1" hangingPunct="1">
                <a:buClr>
                  <a:srgbClr val="000000"/>
                </a:buClr>
                <a:buSzPct val="45000"/>
                <a:buFont typeface="Wingdings" charset="0"/>
                <a:buNone/>
              </a:pPr>
              <a:t>31</a:t>
            </a:fld>
            <a:endParaRPr lang="en-GB" dirty="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core is also responsible for all the data access </a:t>
            </a:r>
          </a:p>
          <a:p>
            <a:r>
              <a:rPr lang="en-US" dirty="0" smtClean="0"/>
              <a:t>We have the concept of data source and data access drivers</a:t>
            </a:r>
            <a:r>
              <a:rPr lang="en-US" baseline="0" dirty="0" smtClean="0"/>
              <a:t> and this is the low level o TerraLib.</a:t>
            </a:r>
          </a:p>
          <a:p>
            <a:r>
              <a:rPr lang="en-US" baseline="0" dirty="0" smtClean="0"/>
              <a:t>The next release will be able to interpret queries over two or more data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991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871486-BB1F-6B49-8FA4-940CEF2DAC10}" type="slidenum">
              <a:rPr lang="pt-BR">
                <a:solidFill>
                  <a:prstClr val="black"/>
                </a:solidFill>
              </a:rPr>
              <a:pPr/>
              <a:t>34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42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7875"/>
            <a:ext cx="511492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2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32" y="4861252"/>
            <a:ext cx="5680036" cy="45193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753" rIns="0" bIns="0"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 algn="just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Char char=""/>
            </a:pPr>
            <a:r>
              <a:rPr lang="pt-BR" sz="1900">
                <a:latin typeface="Arial" charset="0"/>
                <a:cs typeface="Lucida Sans Unicode" charset="0"/>
              </a:rPr>
              <a:t>Esta figura ilustra a visão geral da arquitetura da TerraLib 5.</a:t>
            </a:r>
          </a:p>
          <a:p>
            <a:pPr algn="just" eaLnBrk="1">
              <a:lnSpc>
                <a:spcPct val="93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t-BR" sz="1900">
              <a:latin typeface="Arial" charset="0"/>
              <a:cs typeface="Lucida Sans Unicode" charset="0"/>
            </a:endParaRPr>
          </a:p>
          <a:p>
            <a:pPr algn="just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Char char=""/>
            </a:pPr>
            <a:r>
              <a:rPr lang="pt-BR" sz="1900">
                <a:latin typeface="Arial" charset="0"/>
                <a:cs typeface="Lucida Sans Unicode" charset="0"/>
              </a:rPr>
              <a:t> parte central da arquitetura que é responsável pelo manipulação dos dados geo-espaciais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4FA110-54A9-5748-BFBF-5C0276F52507}" type="slidenum">
              <a:rPr lang="pt-BR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1310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0600" y="777875"/>
            <a:ext cx="5116513" cy="3836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10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930" y="4861442"/>
            <a:ext cx="5679440" cy="4518511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675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1200">
                <a:solidFill>
                  <a:srgbClr val="000000"/>
                </a:solidFill>
                <a:latin typeface="Times New Roman" charset="0"/>
                <a:ea typeface="Geneva" charset="0"/>
              </a:defRPr>
            </a:lvl9pPr>
          </a:lstStyle>
          <a:p>
            <a:pPr defTabSz="493057" eaLnBrk="1">
              <a:lnSpc>
                <a:spcPct val="93000"/>
              </a:lnSpc>
              <a:spcBef>
                <a:spcPct val="0"/>
              </a:spcBef>
              <a:defRPr/>
            </a:pPr>
            <a:r>
              <a:rPr lang="pt-BR" sz="1900">
                <a:latin typeface="Arial" charset="0"/>
                <a:ea typeface="Arial Unicode MS" charset="0"/>
                <a:cs typeface="Arial Unicode MS" charset="0"/>
              </a:rPr>
              <a:t>Time series: fixed location, etc, etc...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project is very interesting because it opened the doors for a quite considerable amount of partnerships from Industry, academy, government and from the army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</a:t>
            </a:r>
            <a:r>
              <a:rPr lang="en-US" baseline="0" dirty="0" smtClean="0"/>
              <a:t> TerraLib </a:t>
            </a:r>
            <a:r>
              <a:rPr lang="en-US" baseline="0" dirty="0" err="1" smtClean="0"/>
              <a:t>partimos</a:t>
            </a:r>
            <a:r>
              <a:rPr lang="en-US" baseline="0" dirty="0" smtClean="0"/>
              <a:t> do principio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existem</a:t>
            </a:r>
            <a:r>
              <a:rPr lang="en-US" baseline="0" dirty="0" smtClean="0"/>
              <a:t> core concepts </a:t>
            </a:r>
            <a:r>
              <a:rPr lang="en-US" baseline="0" dirty="0" err="1" smtClean="0"/>
              <a:t>compartilhados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area de </a:t>
            </a:r>
            <a:r>
              <a:rPr lang="en-US" baseline="0" dirty="0" err="1" smtClean="0"/>
              <a:t>geoinformatica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idéia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interessante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vem</a:t>
            </a:r>
            <a:r>
              <a:rPr lang="en-US" baseline="0" dirty="0" smtClean="0"/>
              <a:t> crescendo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aceitacao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comunidade</a:t>
            </a:r>
            <a:r>
              <a:rPr lang="en-US" baseline="0" dirty="0" smtClean="0"/>
              <a:t>\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187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have to be honest and give much of the credits to Gilberto </a:t>
            </a:r>
            <a:r>
              <a:rPr lang="en-US" dirty="0" err="1" smtClean="0"/>
              <a:t>Camara</a:t>
            </a:r>
            <a:r>
              <a:rPr lang="en-US" dirty="0" smtClean="0"/>
              <a:t> that still being my advisor and friend!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64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89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06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7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9EFC95-6D7C-4147-AD5A-C0BE34EC50F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85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w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9" y="1690688"/>
            <a:ext cx="7427912" cy="2533650"/>
          </a:xfrm>
          <a:prstGeom prst="rect">
            <a:avLst/>
          </a:prstGeom>
          <a:solidFill>
            <a:srgbClr val="08479C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>
              <a:defRPr/>
            </a:pPr>
            <a:endParaRPr lang="en-US" sz="2400">
              <a:latin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51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2"/>
            <a:ext cx="6019800" cy="1752600"/>
          </a:xfrm>
        </p:spPr>
        <p:txBody>
          <a:bodyPr/>
          <a:lstStyle>
            <a:lvl1pPr marL="0" indent="0">
              <a:defRPr sz="30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8E613E86-E964-4FCA-B36E-6BB3CF8E8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8486" name="Picture 6" descr="http://www.globallandproject.org/imagens/INPE_logo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4664"/>
            <a:ext cx="3672408" cy="127310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partes pequenas de conteúd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09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half" idx="3"/>
          </p:nvPr>
        </p:nvSpPr>
        <p:spPr>
          <a:xfrm>
            <a:off x="4800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00600" y="15240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00600" y="3962400"/>
            <a:ext cx="4038600" cy="2286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3810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7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70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7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18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552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 userDrawn="1"/>
        </p:nvGrpSpPr>
        <p:grpSpPr bwMode="auto">
          <a:xfrm>
            <a:off x="7516816" y="433388"/>
            <a:ext cx="1016000" cy="355600"/>
            <a:chOff x="98" y="28"/>
            <a:chExt cx="1289" cy="517"/>
          </a:xfrm>
        </p:grpSpPr>
        <p:pic>
          <p:nvPicPr>
            <p:cNvPr id="5" name="Picture 5" descr="top7_home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6" y="28"/>
              <a:ext cx="552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top6_home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" y="29"/>
              <a:ext cx="348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top8_home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7" y="28"/>
              <a:ext cx="39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8"/>
          <p:cNvPicPr>
            <a:picLocks noChangeArrowheads="1"/>
          </p:cNvPicPr>
          <p:nvPr userDrawn="1"/>
        </p:nvPicPr>
        <p:blipFill>
          <a:blip r:embed="rId5" cstate="print"/>
          <a:srcRect b="28111"/>
          <a:stretch>
            <a:fillRect/>
          </a:stretch>
        </p:blipFill>
        <p:spPr bwMode="auto">
          <a:xfrm>
            <a:off x="544513" y="438151"/>
            <a:ext cx="1082675" cy="288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8300" y="4201169"/>
            <a:ext cx="5880100" cy="459090"/>
          </a:xfrm>
        </p:spPr>
        <p:txBody>
          <a:bodyPr/>
          <a:lstStyle>
            <a:lvl1pPr algn="ctr">
              <a:lnSpc>
                <a:spcPct val="100000"/>
              </a:lnSpc>
              <a:spcBef>
                <a:spcPct val="25000"/>
              </a:spcBef>
              <a:defRPr sz="2400">
                <a:solidFill>
                  <a:srgbClr val="FFFF00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73166" y="5249863"/>
            <a:ext cx="4400550" cy="368976"/>
          </a:xfrm>
        </p:spPr>
        <p:txBody>
          <a:bodyPr/>
          <a:lstStyle>
            <a:lvl1pPr marL="0" indent="0" algn="ctr">
              <a:spcBef>
                <a:spcPct val="0"/>
              </a:spcBef>
              <a:buFontTx/>
              <a:buNone/>
              <a:defRPr sz="1800">
                <a:solidFill>
                  <a:srgbClr val="FFFF00"/>
                </a:solidFill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latin typeface="Calibri" pitchFamily="34" charset="0"/>
                <a:ea typeface="DejaVu Sans" pitchFamily="34" charset="0"/>
                <a:cs typeface="DejaVu Sans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2619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4010006"/>
            <a:ext cx="7772400" cy="39689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60490"/>
            <a:ext cx="4167188" cy="24295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76791" y="1360490"/>
            <a:ext cx="4168775" cy="24295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93884"/>
            <a:ext cx="8229600" cy="504508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46453"/>
            <a:ext cx="4040188" cy="8284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1224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346453"/>
            <a:ext cx="4041775" cy="8284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1224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759229"/>
            <a:ext cx="3008313" cy="6758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3" y="273051"/>
            <a:ext cx="5111750" cy="27590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520645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983238"/>
            <a:ext cx="5486400" cy="38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1066999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30520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-1543431" y="1360488"/>
            <a:ext cx="10488997" cy="16986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634535" y="493713"/>
            <a:ext cx="1323924" cy="2565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6994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2238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25471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1"/>
            <a:ext cx="40386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0343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63321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4440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72523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442635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620789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74901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0"/>
            <a:ext cx="2057400" cy="6858000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0"/>
            <a:ext cx="6019800" cy="6858000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5278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buNone/>
              <a:defRPr sz="2800">
                <a:latin typeface="Calibri" pitchFamily="34" charset="0"/>
                <a:cs typeface="Calibri" pitchFamily="34" charset="0"/>
              </a:defRPr>
            </a:lvl1pPr>
            <a:lvl2pPr>
              <a:buNone/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buNone/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0" y="0"/>
            <a:ext cx="3505200" cy="6858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 anchor="ctr"/>
          <a:lstStyle/>
          <a:p>
            <a:pPr algn="ctr"/>
            <a:endParaRPr lang="pt-BR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hidden">
          <a:xfrm>
            <a:off x="1716089" y="1690688"/>
            <a:ext cx="7427912" cy="2533650"/>
          </a:xfrm>
          <a:prstGeom prst="rect">
            <a:avLst/>
          </a:prstGeom>
          <a:solidFill>
            <a:srgbClr val="084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pt-BR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" y="1066800"/>
            <a:ext cx="2867025" cy="3157538"/>
            <a:chOff x="0" y="672"/>
            <a:chExt cx="1806" cy="1989"/>
          </a:xfrm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361" y="2257"/>
              <a:ext cx="363" cy="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auto">
            <a:xfrm>
              <a:off x="1081" y="1065"/>
              <a:ext cx="362" cy="40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auto">
            <a:xfrm>
              <a:off x="1437" y="672"/>
              <a:ext cx="369" cy="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auto">
            <a:xfrm>
              <a:off x="719" y="2257"/>
              <a:ext cx="368" cy="40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auto">
            <a:xfrm>
              <a:off x="1437" y="1065"/>
              <a:ext cx="369" cy="4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auto">
            <a:xfrm>
              <a:off x="719" y="1464"/>
              <a:ext cx="368" cy="39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auto">
            <a:xfrm>
              <a:off x="0" y="1464"/>
              <a:ext cx="367" cy="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1081" y="1464"/>
              <a:ext cx="362" cy="3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361" y="1857"/>
              <a:ext cx="363" cy="40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719" y="1857"/>
              <a:ext cx="368" cy="40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7" name="Picture 20" descr="logoco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3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8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2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8" name="Rectangle 1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charset="0"/>
                <a:cs typeface="+mn-cs"/>
              </a:defRPr>
            </a:lvl1pPr>
          </a:lstStyle>
          <a:p>
            <a:pPr>
              <a:defRPr/>
            </a:pPr>
            <a:fld id="{FB1026CC-2152-C044-9F89-06D5CB908E25}" type="slidenum">
              <a:rPr lang="pt-BR">
                <a:solidFill>
                  <a:srgbClr val="000000"/>
                </a:solidFill>
                <a:ea typeface="ＭＳ Ｐゴシック" charset="0"/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645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89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152960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370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685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0208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758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80361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9767179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33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1" y="3810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0698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5893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1381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253" indent="0" algn="ctr">
              <a:buNone/>
              <a:defRPr/>
            </a:lvl2pPr>
            <a:lvl3pPr marL="828506" indent="0" algn="ctr">
              <a:buNone/>
              <a:defRPr/>
            </a:lvl3pPr>
            <a:lvl4pPr marL="1242759" indent="0" algn="ctr">
              <a:buNone/>
              <a:defRPr/>
            </a:lvl4pPr>
            <a:lvl5pPr marL="1657013" indent="0" algn="ctr">
              <a:buNone/>
              <a:defRPr/>
            </a:lvl5pPr>
            <a:lvl6pPr marL="2071268" indent="0" algn="ctr">
              <a:buNone/>
              <a:defRPr/>
            </a:lvl6pPr>
            <a:lvl7pPr marL="2485520" indent="0" algn="ctr">
              <a:buNone/>
              <a:defRPr/>
            </a:lvl7pPr>
            <a:lvl8pPr marL="2899774" indent="0" algn="ctr">
              <a:buNone/>
              <a:defRPr/>
            </a:lvl8pPr>
            <a:lvl9pPr marL="3314028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3F69D37-28F1-2244-9192-45DDC1CCF20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8195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0A2BEB4-FE92-D849-930C-80EF43AD098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51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7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253" indent="0">
              <a:buNone/>
              <a:defRPr sz="1600"/>
            </a:lvl2pPr>
            <a:lvl3pPr marL="828506" indent="0">
              <a:buNone/>
              <a:defRPr sz="1500"/>
            </a:lvl3pPr>
            <a:lvl4pPr marL="1242759" indent="0">
              <a:buNone/>
              <a:defRPr sz="1300"/>
            </a:lvl4pPr>
            <a:lvl5pPr marL="1657013" indent="0">
              <a:buNone/>
              <a:defRPr sz="1300"/>
            </a:lvl5pPr>
            <a:lvl6pPr marL="2071268" indent="0">
              <a:buNone/>
              <a:defRPr sz="1300"/>
            </a:lvl6pPr>
            <a:lvl7pPr marL="2485520" indent="0">
              <a:buNone/>
              <a:defRPr sz="1300"/>
            </a:lvl7pPr>
            <a:lvl8pPr marL="2899774" indent="0">
              <a:buNone/>
              <a:defRPr sz="1300"/>
            </a:lvl8pPr>
            <a:lvl9pPr marL="3314028" indent="0">
              <a:buNone/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417E4DE-C1FE-6A4F-B8B7-AFC214B79D6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784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40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604340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A942A06-6090-D14D-AC34-CD433DA941F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464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8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53" indent="0">
              <a:buNone/>
              <a:defRPr sz="1800" b="1"/>
            </a:lvl2pPr>
            <a:lvl3pPr marL="828506" indent="0">
              <a:buNone/>
              <a:defRPr sz="1600" b="1"/>
            </a:lvl3pPr>
            <a:lvl4pPr marL="1242759" indent="0">
              <a:buNone/>
              <a:defRPr sz="1500" b="1"/>
            </a:lvl4pPr>
            <a:lvl5pPr marL="1657013" indent="0">
              <a:buNone/>
              <a:defRPr sz="1500" b="1"/>
            </a:lvl5pPr>
            <a:lvl6pPr marL="2071268" indent="0">
              <a:buNone/>
              <a:defRPr sz="1500" b="1"/>
            </a:lvl6pPr>
            <a:lvl7pPr marL="2485520" indent="0">
              <a:buNone/>
              <a:defRPr sz="1500" b="1"/>
            </a:lvl7pPr>
            <a:lvl8pPr marL="2899774" indent="0">
              <a:buNone/>
              <a:defRPr sz="1500" b="1"/>
            </a:lvl8pPr>
            <a:lvl9pPr marL="3314028" indent="0">
              <a:buNone/>
              <a:defRPr sz="1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253" indent="0">
              <a:buNone/>
              <a:defRPr sz="1800" b="1"/>
            </a:lvl2pPr>
            <a:lvl3pPr marL="828506" indent="0">
              <a:buNone/>
              <a:defRPr sz="1600" b="1"/>
            </a:lvl3pPr>
            <a:lvl4pPr marL="1242759" indent="0">
              <a:buNone/>
              <a:defRPr sz="1500" b="1"/>
            </a:lvl4pPr>
            <a:lvl5pPr marL="1657013" indent="0">
              <a:buNone/>
              <a:defRPr sz="1500" b="1"/>
            </a:lvl5pPr>
            <a:lvl6pPr marL="2071268" indent="0">
              <a:buNone/>
              <a:defRPr sz="1500" b="1"/>
            </a:lvl6pPr>
            <a:lvl7pPr marL="2485520" indent="0">
              <a:buNone/>
              <a:defRPr sz="1500" b="1"/>
            </a:lvl7pPr>
            <a:lvl8pPr marL="2899774" indent="0">
              <a:buNone/>
              <a:defRPr sz="1500" b="1"/>
            </a:lvl8pPr>
            <a:lvl9pPr marL="3314028" indent="0">
              <a:buNone/>
              <a:defRPr sz="1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CBB0D79-FBAE-7043-9D3D-AA9D852FCA8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3799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9CA7D2F-2166-9C48-B640-DD19DA30732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203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C057B5E-A0AF-1E43-8A6A-3A421D8CB27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90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40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253" indent="0">
              <a:buNone/>
              <a:defRPr sz="1100"/>
            </a:lvl2pPr>
            <a:lvl3pPr marL="828506" indent="0">
              <a:buNone/>
              <a:defRPr sz="900"/>
            </a:lvl3pPr>
            <a:lvl4pPr marL="1242759" indent="0">
              <a:buNone/>
              <a:defRPr sz="800"/>
            </a:lvl4pPr>
            <a:lvl5pPr marL="1657013" indent="0">
              <a:buNone/>
              <a:defRPr sz="800"/>
            </a:lvl5pPr>
            <a:lvl6pPr marL="2071268" indent="0">
              <a:buNone/>
              <a:defRPr sz="800"/>
            </a:lvl6pPr>
            <a:lvl7pPr marL="2485520" indent="0">
              <a:buNone/>
              <a:defRPr sz="800"/>
            </a:lvl7pPr>
            <a:lvl8pPr marL="2899774" indent="0">
              <a:buNone/>
              <a:defRPr sz="800"/>
            </a:lvl8pPr>
            <a:lvl9pPr marL="3314028" indent="0">
              <a:buNone/>
              <a:defRPr sz="8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35D9EEE-280C-564D-A6FB-02308D90971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66916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253" indent="0">
              <a:buNone/>
              <a:defRPr sz="2500"/>
            </a:lvl2pPr>
            <a:lvl3pPr marL="828506" indent="0">
              <a:buNone/>
              <a:defRPr sz="2200"/>
            </a:lvl3pPr>
            <a:lvl4pPr marL="1242759" indent="0">
              <a:buNone/>
              <a:defRPr sz="1800"/>
            </a:lvl4pPr>
            <a:lvl5pPr marL="1657013" indent="0">
              <a:buNone/>
              <a:defRPr sz="1800"/>
            </a:lvl5pPr>
            <a:lvl6pPr marL="2071268" indent="0">
              <a:buNone/>
              <a:defRPr sz="1800"/>
            </a:lvl6pPr>
            <a:lvl7pPr marL="2485520" indent="0">
              <a:buNone/>
              <a:defRPr sz="1800"/>
            </a:lvl7pPr>
            <a:lvl8pPr marL="2899774" indent="0">
              <a:buNone/>
              <a:defRPr sz="1800"/>
            </a:lvl8pPr>
            <a:lvl9pPr marL="3314028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253" indent="0">
              <a:buNone/>
              <a:defRPr sz="1100"/>
            </a:lvl2pPr>
            <a:lvl3pPr marL="828506" indent="0">
              <a:buNone/>
              <a:defRPr sz="900"/>
            </a:lvl3pPr>
            <a:lvl4pPr marL="1242759" indent="0">
              <a:buNone/>
              <a:defRPr sz="800"/>
            </a:lvl4pPr>
            <a:lvl5pPr marL="1657013" indent="0">
              <a:buNone/>
              <a:defRPr sz="800"/>
            </a:lvl5pPr>
            <a:lvl6pPr marL="2071268" indent="0">
              <a:buNone/>
              <a:defRPr sz="800"/>
            </a:lvl6pPr>
            <a:lvl7pPr marL="2485520" indent="0">
              <a:buNone/>
              <a:defRPr sz="800"/>
            </a:lvl7pPr>
            <a:lvl8pPr marL="2899774" indent="0">
              <a:buNone/>
              <a:defRPr sz="800"/>
            </a:lvl8pPr>
            <a:lvl9pPr marL="3314028" indent="0">
              <a:buNone/>
              <a:defRPr sz="8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129550A-4CA9-CD41-94EE-E35E4C7A07B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958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659C13F-95A2-4D4B-B48A-81358A9D716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315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880" y="273640"/>
            <a:ext cx="2056320" cy="585565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40"/>
            <a:ext cx="6032160" cy="585565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1D30386-2782-8947-98A4-6612D6F2C62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8571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116" eaLnBrk="0">
              <a:buClrTx/>
              <a:buSzTx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116" eaLnBrk="0">
              <a:buClrTx/>
              <a:buSzTx/>
              <a:tabLst>
                <a:tab pos="655902" algn="l"/>
                <a:tab pos="1311799" algn="l"/>
                <a:tab pos="1967702" algn="l"/>
              </a:tabLst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266E0BE-AF8D-584B-8978-9CC8AF20B29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348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9"/>
          <p:cNvSpPr>
            <a:spLocks noChangeArrowheads="1"/>
          </p:cNvSpPr>
          <p:nvPr userDrawn="1"/>
        </p:nvSpPr>
        <p:spPr bwMode="hidden">
          <a:xfrm>
            <a:off x="1233488" y="1643063"/>
            <a:ext cx="7605712" cy="24034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hidden">
          <a:xfrm>
            <a:off x="1233488" y="1643063"/>
            <a:ext cx="7605712" cy="2403475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0" y="68266"/>
            <a:ext cx="990600" cy="6713537"/>
            <a:chOff x="0" y="43"/>
            <a:chExt cx="624" cy="4229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0" y="4203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0" y="4239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0" y="4272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0" y="4113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0" y="4065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0" y="4158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0" y="366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0" y="3639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0" y="402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0" y="3894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0" y="3813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0" y="399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0" y="3687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0" y="3741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0" y="393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0" y="391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0" y="351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0" y="354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0" y="357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0" y="3420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0" y="3372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0" y="3465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0" y="2973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0" y="294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0" y="3327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0" y="3201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0" y="3120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0" y="330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0" y="299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0" y="304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0" y="324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0" y="322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0" y="2831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0" y="2750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0" y="267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0" y="287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0" y="285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>
              <a:off x="0" y="255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0" y="2590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6" name="Line 43"/>
            <p:cNvSpPr>
              <a:spLocks noChangeShapeType="1"/>
            </p:cNvSpPr>
            <p:nvPr/>
          </p:nvSpPr>
          <p:spPr bwMode="auto">
            <a:xfrm>
              <a:off x="0" y="2623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>
              <a:off x="0" y="2464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8" name="Line 45"/>
            <p:cNvSpPr>
              <a:spLocks noChangeShapeType="1"/>
            </p:cNvSpPr>
            <p:nvPr/>
          </p:nvSpPr>
          <p:spPr bwMode="auto">
            <a:xfrm>
              <a:off x="0" y="2416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9" name="Line 46"/>
            <p:cNvSpPr>
              <a:spLocks noChangeShapeType="1"/>
            </p:cNvSpPr>
            <p:nvPr/>
          </p:nvSpPr>
          <p:spPr bwMode="auto">
            <a:xfrm>
              <a:off x="0" y="250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0" name="Line 47"/>
            <p:cNvSpPr>
              <a:spLocks noChangeShapeType="1"/>
            </p:cNvSpPr>
            <p:nvPr/>
          </p:nvSpPr>
          <p:spPr bwMode="auto">
            <a:xfrm>
              <a:off x="0" y="2371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1" name="Line 48"/>
            <p:cNvSpPr>
              <a:spLocks noChangeShapeType="1"/>
            </p:cNvSpPr>
            <p:nvPr/>
          </p:nvSpPr>
          <p:spPr bwMode="auto">
            <a:xfrm>
              <a:off x="0" y="2245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0" y="235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3" name="Line 50"/>
            <p:cNvSpPr>
              <a:spLocks noChangeShapeType="1"/>
            </p:cNvSpPr>
            <p:nvPr/>
          </p:nvSpPr>
          <p:spPr bwMode="auto">
            <a:xfrm>
              <a:off x="0" y="2290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4" name="Line 51"/>
            <p:cNvSpPr>
              <a:spLocks noChangeShapeType="1"/>
            </p:cNvSpPr>
            <p:nvPr/>
          </p:nvSpPr>
          <p:spPr bwMode="auto">
            <a:xfrm>
              <a:off x="0" y="2269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5" name="Line 52"/>
            <p:cNvSpPr>
              <a:spLocks noChangeShapeType="1"/>
            </p:cNvSpPr>
            <p:nvPr/>
          </p:nvSpPr>
          <p:spPr bwMode="auto">
            <a:xfrm>
              <a:off x="0" y="213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6" name="Line 53"/>
            <p:cNvSpPr>
              <a:spLocks noChangeShapeType="1"/>
            </p:cNvSpPr>
            <p:nvPr/>
          </p:nvSpPr>
          <p:spPr bwMode="auto">
            <a:xfrm>
              <a:off x="0" y="216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7" name="Line 54"/>
            <p:cNvSpPr>
              <a:spLocks noChangeShapeType="1"/>
            </p:cNvSpPr>
            <p:nvPr/>
          </p:nvSpPr>
          <p:spPr bwMode="auto">
            <a:xfrm>
              <a:off x="0" y="219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8" name="Line 55"/>
            <p:cNvSpPr>
              <a:spLocks noChangeShapeType="1"/>
            </p:cNvSpPr>
            <p:nvPr/>
          </p:nvSpPr>
          <p:spPr bwMode="auto">
            <a:xfrm>
              <a:off x="0" y="2040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59" name="Line 56"/>
            <p:cNvSpPr>
              <a:spLocks noChangeShapeType="1"/>
            </p:cNvSpPr>
            <p:nvPr/>
          </p:nvSpPr>
          <p:spPr bwMode="auto">
            <a:xfrm>
              <a:off x="0" y="1992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0" name="Line 57"/>
            <p:cNvSpPr>
              <a:spLocks noChangeShapeType="1"/>
            </p:cNvSpPr>
            <p:nvPr/>
          </p:nvSpPr>
          <p:spPr bwMode="auto">
            <a:xfrm>
              <a:off x="0" y="2085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1" name="Line 58"/>
            <p:cNvSpPr>
              <a:spLocks noChangeShapeType="1"/>
            </p:cNvSpPr>
            <p:nvPr/>
          </p:nvSpPr>
          <p:spPr bwMode="auto">
            <a:xfrm>
              <a:off x="0" y="1593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>
              <a:off x="0" y="156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>
              <a:off x="0" y="1947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4" name="Line 61"/>
            <p:cNvSpPr>
              <a:spLocks noChangeShapeType="1"/>
            </p:cNvSpPr>
            <p:nvPr/>
          </p:nvSpPr>
          <p:spPr bwMode="auto">
            <a:xfrm>
              <a:off x="0" y="1821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>
              <a:off x="0" y="1740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>
              <a:off x="0" y="192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7" name="Line 64"/>
            <p:cNvSpPr>
              <a:spLocks noChangeShapeType="1"/>
            </p:cNvSpPr>
            <p:nvPr/>
          </p:nvSpPr>
          <p:spPr bwMode="auto">
            <a:xfrm>
              <a:off x="0" y="161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8" name="Line 65"/>
            <p:cNvSpPr>
              <a:spLocks noChangeShapeType="1"/>
            </p:cNvSpPr>
            <p:nvPr/>
          </p:nvSpPr>
          <p:spPr bwMode="auto">
            <a:xfrm>
              <a:off x="0" y="166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69" name="Line 66"/>
            <p:cNvSpPr>
              <a:spLocks noChangeShapeType="1"/>
            </p:cNvSpPr>
            <p:nvPr/>
          </p:nvSpPr>
          <p:spPr bwMode="auto">
            <a:xfrm>
              <a:off x="0" y="186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0" name="Line 67"/>
            <p:cNvSpPr>
              <a:spLocks noChangeShapeType="1"/>
            </p:cNvSpPr>
            <p:nvPr/>
          </p:nvSpPr>
          <p:spPr bwMode="auto">
            <a:xfrm>
              <a:off x="0" y="184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1" name="Line 68"/>
            <p:cNvSpPr>
              <a:spLocks noChangeShapeType="1"/>
            </p:cNvSpPr>
            <p:nvPr/>
          </p:nvSpPr>
          <p:spPr bwMode="auto">
            <a:xfrm>
              <a:off x="0" y="1437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2" name="Line 69"/>
            <p:cNvSpPr>
              <a:spLocks noChangeShapeType="1"/>
            </p:cNvSpPr>
            <p:nvPr/>
          </p:nvSpPr>
          <p:spPr bwMode="auto">
            <a:xfrm>
              <a:off x="0" y="1473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3" name="Line 70"/>
            <p:cNvSpPr>
              <a:spLocks noChangeShapeType="1"/>
            </p:cNvSpPr>
            <p:nvPr/>
          </p:nvSpPr>
          <p:spPr bwMode="auto">
            <a:xfrm>
              <a:off x="0" y="1506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4" name="Line 71"/>
            <p:cNvSpPr>
              <a:spLocks noChangeShapeType="1"/>
            </p:cNvSpPr>
            <p:nvPr/>
          </p:nvSpPr>
          <p:spPr bwMode="auto">
            <a:xfrm>
              <a:off x="0" y="1347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5" name="Line 72"/>
            <p:cNvSpPr>
              <a:spLocks noChangeShapeType="1"/>
            </p:cNvSpPr>
            <p:nvPr/>
          </p:nvSpPr>
          <p:spPr bwMode="auto">
            <a:xfrm>
              <a:off x="0" y="1392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6" name="Line 73"/>
            <p:cNvSpPr>
              <a:spLocks noChangeShapeType="1"/>
            </p:cNvSpPr>
            <p:nvPr/>
          </p:nvSpPr>
          <p:spPr bwMode="auto">
            <a:xfrm>
              <a:off x="0" y="101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7" name="Line 74"/>
            <p:cNvSpPr>
              <a:spLocks noChangeShapeType="1"/>
            </p:cNvSpPr>
            <p:nvPr/>
          </p:nvSpPr>
          <p:spPr bwMode="auto">
            <a:xfrm>
              <a:off x="0" y="989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8" name="Line 75"/>
            <p:cNvSpPr>
              <a:spLocks noChangeShapeType="1"/>
            </p:cNvSpPr>
            <p:nvPr/>
          </p:nvSpPr>
          <p:spPr bwMode="auto">
            <a:xfrm>
              <a:off x="0" y="1244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79" name="Line 76"/>
            <p:cNvSpPr>
              <a:spLocks noChangeShapeType="1"/>
            </p:cNvSpPr>
            <p:nvPr/>
          </p:nvSpPr>
          <p:spPr bwMode="auto">
            <a:xfrm>
              <a:off x="0" y="1163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0" name="Line 77"/>
            <p:cNvSpPr>
              <a:spLocks noChangeShapeType="1"/>
            </p:cNvSpPr>
            <p:nvPr/>
          </p:nvSpPr>
          <p:spPr bwMode="auto">
            <a:xfrm>
              <a:off x="0" y="1037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1" name="Line 78"/>
            <p:cNvSpPr>
              <a:spLocks noChangeShapeType="1"/>
            </p:cNvSpPr>
            <p:nvPr/>
          </p:nvSpPr>
          <p:spPr bwMode="auto">
            <a:xfrm>
              <a:off x="0" y="1091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2" name="Line 79"/>
            <p:cNvSpPr>
              <a:spLocks noChangeShapeType="1"/>
            </p:cNvSpPr>
            <p:nvPr/>
          </p:nvSpPr>
          <p:spPr bwMode="auto">
            <a:xfrm>
              <a:off x="0" y="128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3" name="Line 80"/>
            <p:cNvSpPr>
              <a:spLocks noChangeShapeType="1"/>
            </p:cNvSpPr>
            <p:nvPr/>
          </p:nvSpPr>
          <p:spPr bwMode="auto">
            <a:xfrm>
              <a:off x="0" y="12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4" name="Line 81"/>
            <p:cNvSpPr>
              <a:spLocks noChangeShapeType="1"/>
            </p:cNvSpPr>
            <p:nvPr/>
          </p:nvSpPr>
          <p:spPr bwMode="auto">
            <a:xfrm>
              <a:off x="0" y="86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5" name="Line 82"/>
            <p:cNvSpPr>
              <a:spLocks noChangeShapeType="1"/>
            </p:cNvSpPr>
            <p:nvPr/>
          </p:nvSpPr>
          <p:spPr bwMode="auto">
            <a:xfrm>
              <a:off x="0" y="89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6" name="Line 83"/>
            <p:cNvSpPr>
              <a:spLocks noChangeShapeType="1"/>
            </p:cNvSpPr>
            <p:nvPr/>
          </p:nvSpPr>
          <p:spPr bwMode="auto">
            <a:xfrm>
              <a:off x="0" y="92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7" name="Line 84"/>
            <p:cNvSpPr>
              <a:spLocks noChangeShapeType="1"/>
            </p:cNvSpPr>
            <p:nvPr/>
          </p:nvSpPr>
          <p:spPr bwMode="auto">
            <a:xfrm>
              <a:off x="0" y="770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8" name="Line 85"/>
            <p:cNvSpPr>
              <a:spLocks noChangeShapeType="1"/>
            </p:cNvSpPr>
            <p:nvPr/>
          </p:nvSpPr>
          <p:spPr bwMode="auto">
            <a:xfrm>
              <a:off x="0" y="815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89" name="Line 86"/>
            <p:cNvSpPr>
              <a:spLocks noChangeShapeType="1"/>
            </p:cNvSpPr>
            <p:nvPr/>
          </p:nvSpPr>
          <p:spPr bwMode="auto">
            <a:xfrm>
              <a:off x="0" y="718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0" name="Line 87"/>
            <p:cNvSpPr>
              <a:spLocks noChangeShapeType="1"/>
            </p:cNvSpPr>
            <p:nvPr/>
          </p:nvSpPr>
          <p:spPr bwMode="auto">
            <a:xfrm>
              <a:off x="0" y="646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1" name="Line 88"/>
            <p:cNvSpPr>
              <a:spLocks noChangeShapeType="1"/>
            </p:cNvSpPr>
            <p:nvPr/>
          </p:nvSpPr>
          <p:spPr bwMode="auto">
            <a:xfrm>
              <a:off x="0" y="52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2" name="Line 89"/>
            <p:cNvSpPr>
              <a:spLocks noChangeShapeType="1"/>
            </p:cNvSpPr>
            <p:nvPr/>
          </p:nvSpPr>
          <p:spPr bwMode="auto">
            <a:xfrm>
              <a:off x="0" y="558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3" name="Line 90"/>
            <p:cNvSpPr>
              <a:spLocks noChangeShapeType="1"/>
            </p:cNvSpPr>
            <p:nvPr/>
          </p:nvSpPr>
          <p:spPr bwMode="auto">
            <a:xfrm>
              <a:off x="0" y="591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4" name="Line 91"/>
            <p:cNvSpPr>
              <a:spLocks noChangeShapeType="1"/>
            </p:cNvSpPr>
            <p:nvPr/>
          </p:nvSpPr>
          <p:spPr bwMode="auto">
            <a:xfrm>
              <a:off x="0" y="432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5" name="Line 92"/>
            <p:cNvSpPr>
              <a:spLocks noChangeShapeType="1"/>
            </p:cNvSpPr>
            <p:nvPr/>
          </p:nvSpPr>
          <p:spPr bwMode="auto">
            <a:xfrm>
              <a:off x="0" y="38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6" name="Line 93"/>
            <p:cNvSpPr>
              <a:spLocks noChangeShapeType="1"/>
            </p:cNvSpPr>
            <p:nvPr/>
          </p:nvSpPr>
          <p:spPr bwMode="auto">
            <a:xfrm>
              <a:off x="0" y="477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7" name="Line 94"/>
            <p:cNvSpPr>
              <a:spLocks noChangeShapeType="1"/>
            </p:cNvSpPr>
            <p:nvPr/>
          </p:nvSpPr>
          <p:spPr bwMode="auto">
            <a:xfrm>
              <a:off x="0" y="339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8" name="Line 95"/>
            <p:cNvSpPr>
              <a:spLocks noChangeShapeType="1"/>
            </p:cNvSpPr>
            <p:nvPr/>
          </p:nvSpPr>
          <p:spPr bwMode="auto">
            <a:xfrm>
              <a:off x="0" y="31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99" name="Line 96"/>
            <p:cNvSpPr>
              <a:spLocks noChangeShapeType="1"/>
            </p:cNvSpPr>
            <p:nvPr/>
          </p:nvSpPr>
          <p:spPr bwMode="auto">
            <a:xfrm>
              <a:off x="0" y="258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0" name="Line 97"/>
            <p:cNvSpPr>
              <a:spLocks noChangeShapeType="1"/>
            </p:cNvSpPr>
            <p:nvPr/>
          </p:nvSpPr>
          <p:spPr bwMode="auto">
            <a:xfrm>
              <a:off x="0" y="7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1" name="Line 98"/>
            <p:cNvSpPr>
              <a:spLocks noChangeShapeType="1"/>
            </p:cNvSpPr>
            <p:nvPr/>
          </p:nvSpPr>
          <p:spPr bwMode="auto">
            <a:xfrm>
              <a:off x="0" y="43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2" name="Line 99"/>
            <p:cNvSpPr>
              <a:spLocks noChangeShapeType="1"/>
            </p:cNvSpPr>
            <p:nvPr/>
          </p:nvSpPr>
          <p:spPr bwMode="auto">
            <a:xfrm>
              <a:off x="0" y="91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3" name="Line 100"/>
            <p:cNvSpPr>
              <a:spLocks noChangeShapeType="1"/>
            </p:cNvSpPr>
            <p:nvPr/>
          </p:nvSpPr>
          <p:spPr bwMode="auto">
            <a:xfrm>
              <a:off x="0" y="145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104" name="Line 101"/>
            <p:cNvSpPr>
              <a:spLocks noChangeShapeType="1"/>
            </p:cNvSpPr>
            <p:nvPr/>
          </p:nvSpPr>
          <p:spPr bwMode="auto">
            <a:xfrm>
              <a:off x="0" y="202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400" b="1" u="sng">
                <a:solidFill>
                  <a:srgbClr val="000000"/>
                </a:solidFill>
                <a:latin typeface="Humnst777 BT" charset="0"/>
                <a:ea typeface="ヒラギノ角ゴ Pro W3" charset="0"/>
                <a:cs typeface="ヒラギノ角ゴ Pro W3" charset="0"/>
              </a:endParaRPr>
            </a:p>
          </p:txBody>
        </p:sp>
      </p:grpSp>
      <p:sp>
        <p:nvSpPr>
          <p:cNvPr id="105" name="Rectangle 103"/>
          <p:cNvSpPr>
            <a:spLocks noChangeArrowheads="1"/>
          </p:cNvSpPr>
          <p:nvPr/>
        </p:nvSpPr>
        <p:spPr bwMode="hidden">
          <a:xfrm>
            <a:off x="1295400" y="1587500"/>
            <a:ext cx="6324600" cy="2403475"/>
          </a:xfrm>
          <a:prstGeom prst="rect">
            <a:avLst/>
          </a:prstGeom>
          <a:solidFill>
            <a:srgbClr val="5D7B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6" name="Line 104"/>
          <p:cNvSpPr>
            <a:spLocks noChangeShapeType="1"/>
          </p:cNvSpPr>
          <p:nvPr/>
        </p:nvSpPr>
        <p:spPr bwMode="auto">
          <a:xfrm flipV="1">
            <a:off x="1371603" y="1219203"/>
            <a:ext cx="1588" cy="28543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0" tIns="45706" rIns="91410" bIns="45706"/>
          <a:lstStyle/>
          <a:p>
            <a:pPr algn="ctr">
              <a:defRPr/>
            </a:pPr>
            <a:endParaRPr lang="en-US" sz="1400" b="1" u="sng">
              <a:solidFill>
                <a:srgbClr val="000000"/>
              </a:solidFill>
              <a:latin typeface="Humnst777 B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7" name="Line 105"/>
          <p:cNvSpPr>
            <a:spLocks noChangeShapeType="1"/>
          </p:cNvSpPr>
          <p:nvPr/>
        </p:nvSpPr>
        <p:spPr bwMode="auto">
          <a:xfrm>
            <a:off x="1066800" y="1752600"/>
            <a:ext cx="5124450" cy="158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0" tIns="45706" rIns="91410" bIns="45706"/>
          <a:lstStyle/>
          <a:p>
            <a:pPr algn="ctr">
              <a:defRPr/>
            </a:pPr>
            <a:endParaRPr lang="en-US" sz="1400" b="1" u="sng">
              <a:solidFill>
                <a:srgbClr val="000000"/>
              </a:solidFill>
              <a:latin typeface="Humnst777 BT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08" name="Rectangle 106"/>
          <p:cNvSpPr>
            <a:spLocks noChangeArrowheads="1"/>
          </p:cNvSpPr>
          <p:nvPr/>
        </p:nvSpPr>
        <p:spPr bwMode="hidden">
          <a:xfrm>
            <a:off x="7467603" y="1587500"/>
            <a:ext cx="1219200" cy="2403475"/>
          </a:xfrm>
          <a:prstGeom prst="rect">
            <a:avLst/>
          </a:prstGeom>
          <a:gradFill rotWithShape="0">
            <a:gsLst>
              <a:gs pos="0">
                <a:srgbClr val="5D7BAC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/>
          <a:lstStyle/>
          <a:p>
            <a:endParaRPr lang="en-US" sz="2400" smtClean="0">
              <a:solidFill>
                <a:srgbClr val="000000"/>
              </a:solidFill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09" name="Picture 107" descr="logoco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3"/>
            <a:ext cx="5029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398" name="Rectangle 10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140200"/>
            <a:ext cx="7467600" cy="1727200"/>
          </a:xfrm>
        </p:spPr>
        <p:txBody>
          <a:bodyPr/>
          <a:lstStyle>
            <a:lvl1pPr marL="0" indent="0">
              <a:buFont typeface="Wingdings" charset="0"/>
              <a:buNone/>
              <a:defRPr sz="3000"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311404" name="Rectangle 108"/>
          <p:cNvSpPr>
            <a:spLocks noGrp="1" noChangeArrowheads="1"/>
          </p:cNvSpPr>
          <p:nvPr>
            <p:ph type="ctrTitle"/>
          </p:nvPr>
        </p:nvSpPr>
        <p:spPr>
          <a:xfrm>
            <a:off x="1447800" y="1828800"/>
            <a:ext cx="6172200" cy="2057400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32586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7B2DF-6B28-D44E-830E-8BC6AC6A745C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816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FDC5-8AF8-ED45-AED5-E95F56D2AE97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0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91" y="1143002"/>
            <a:ext cx="4405312" cy="5310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1" y="1143002"/>
            <a:ext cx="4406900" cy="5310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CFA47-E0F6-1F46-84AC-D16F110AF80B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467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529BB-AF09-4847-9A79-FE48D4E2A36E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20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9AC1-4BD7-834B-ACC2-E3CAEB7CE347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48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83F62-DD4B-8F48-A0FC-924B1AA7DE3E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60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05C07-64F9-A049-9FE0-F8ED701AC476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195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D0465-704B-DF4A-81B5-AF643886448F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56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F7C5A-867F-4C40-AC62-10343690BC5F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017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"/>
            <a:ext cx="2286000" cy="6453188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6705600" cy="6453188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21FA5-A536-6845-BE8C-B2DB5AEB1487}" type="slidenum">
              <a:rPr lang="pt-BR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763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1DA522-E9DB-114E-B1DC-06139BCD83F1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14051241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7F89FAD-E7C6-EE49-A747-21619FD81F0F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24678590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2566313-D469-964B-87B6-399000747E5A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1697871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278855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241" y="1278855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179C8B-060F-E24D-86F5-1E29103EA811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131944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E5B81CB-F9E0-654D-B3F4-A947ABB1BE21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41700959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3D80BA-9328-0845-84A2-DAACA7D0950D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3732640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8E0869B-1AF7-244B-9121-625B69A5C876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35749790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39C3DA9-F6B4-1148-A3A8-7183732E4062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2238839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4A714E-DAB8-FA42-BDAA-DF6A96C587E0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6080651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DF24E0-F150-9B4C-AA5B-90312AAECF75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3151987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4561" y="142575"/>
            <a:ext cx="2121120" cy="5661234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6881" y="142575"/>
            <a:ext cx="6229440" cy="5661234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21CABA-62F5-FC46-8858-1F9A337F7C50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16459656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880" y="142575"/>
            <a:ext cx="8488800" cy="868411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378430"/>
            <a:ext cx="2128320" cy="470929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8784001" y="5551784"/>
            <a:ext cx="4243680" cy="325474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6321" y="6509484"/>
            <a:ext cx="2128320" cy="315394"/>
          </a:xfrm>
        </p:spPr>
        <p:txBody>
          <a:bodyPr/>
          <a:lstStyle>
            <a:lvl1pPr>
              <a:defRPr/>
            </a:lvl1pPr>
          </a:lstStyle>
          <a:p>
            <a:fld id="{13632E14-E5D4-154E-BCDA-28A564D44FEC}" type="slidenum">
              <a:rPr lang="pt-BR">
                <a:latin typeface="Bitstream Vera Sans"/>
              </a:rPr>
              <a:pPr/>
              <a:t>‹#›</a:t>
            </a:fld>
            <a:endParaRPr lang="pt-BR">
              <a:latin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77911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7620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229600" cy="47244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tabela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4" Type="http://schemas.openxmlformats.org/officeDocument/2006/relationships/image" Target="../media/image5.jpeg"/><Relationship Id="rId15" Type="http://schemas.openxmlformats.org/officeDocument/2006/relationships/image" Target="../media/image6.png"/><Relationship Id="rId16" Type="http://schemas.openxmlformats.org/officeDocument/2006/relationships/image" Target="../media/image7.jpeg"/><Relationship Id="rId17" Type="http://schemas.openxmlformats.org/officeDocument/2006/relationships/image" Target="../media/image8.jpeg"/><Relationship Id="rId18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2.xml"/><Relationship Id="rId14" Type="http://schemas.openxmlformats.org/officeDocument/2006/relationships/theme" Target="../theme/theme4.xml"/><Relationship Id="rId15" Type="http://schemas.openxmlformats.org/officeDocument/2006/relationships/image" Target="../media/image11.jpe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13" Type="http://schemas.openxmlformats.org/officeDocument/2006/relationships/image" Target="../media/image13.png"/><Relationship Id="rId14" Type="http://schemas.openxmlformats.org/officeDocument/2006/relationships/image" Target="../media/image14.jpe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102" name="Freeform 6"/>
          <p:cNvSpPr>
            <a:spLocks noChangeArrowheads="1"/>
          </p:cNvSpPr>
          <p:nvPr/>
        </p:nvSpPr>
        <p:spPr bwMode="auto">
          <a:xfrm>
            <a:off x="685803" y="3810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</p:spPr>
        <p:txBody>
          <a:bodyPr lIns="91410" tIns="45706" rIns="91410" bIns="45706"/>
          <a:lstStyle/>
          <a:p>
            <a:pPr>
              <a:defRPr/>
            </a:pPr>
            <a:endParaRPr lang="pt-BR">
              <a:latin typeface="Arial" charset="0"/>
            </a:endParaRPr>
          </a:p>
        </p:txBody>
      </p:sp>
      <p:pic>
        <p:nvPicPr>
          <p:cNvPr id="5125" name="Imagem 6" descr="borda_slide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258763"/>
            <a:ext cx="431800" cy="66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Imagem 6" descr="ìnpe_simbolo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0"/>
            <a:ext cx="571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  <p:sldLayoutId id="2147484335" r:id="rId13"/>
    <p:sldLayoutId id="2147484336" r:id="rId14"/>
    <p:sldLayoutId id="2147484337" r:id="rId15"/>
    <p:sldLayoutId id="2147484404" r:id="rId16"/>
    <p:sldLayoutId id="2147484405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</a:defRPr>
      </a:lvl5pPr>
      <a:lvl6pPr marL="457059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6pPr>
      <a:lvl7pPr marL="914116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7pPr>
      <a:lvl8pPr marL="1371174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8pPr>
      <a:lvl9pPr marL="1828231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ZapfHumnst BT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defRPr sz="28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defRPr sz="24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•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6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3818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0876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7934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4991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"/>
          <p:cNvPicPr>
            <a:picLocks noChangeAspect="1" noChangeArrowheads="1"/>
          </p:cNvPicPr>
          <p:nvPr/>
        </p:nvPicPr>
        <p:blipFill>
          <a:blip r:embed="rId14" cstate="print">
            <a:lum bright="-34000" contrast="14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3" y="489110"/>
            <a:ext cx="8499475" cy="504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706" tIns="44436" rIns="45706" bIns="4443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Template for Slide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1360488"/>
            <a:ext cx="8488363" cy="169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706" tIns="44436" rIns="45706" bIns="4443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612775" y="1130300"/>
            <a:ext cx="78105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91410" tIns="45706" rIns="91410" bIns="45706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612775" y="6034088"/>
            <a:ext cx="78105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lIns="91410" tIns="45706" rIns="91410" bIns="45706"/>
          <a:lstStyle/>
          <a:p>
            <a:pPr>
              <a:defRPr/>
            </a:pPr>
            <a:endParaRPr lang="pt-BR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51" name="Picture 7" descr="Image of small USGS Identifier"/>
          <p:cNvPicPr>
            <a:picLocks noChangeAspect="1" noChangeArrowheads="1"/>
          </p:cNvPicPr>
          <p:nvPr/>
        </p:nvPicPr>
        <p:blipFill>
          <a:blip r:embed="rId15" cstate="print">
            <a:lum bright="100000"/>
          </a:blip>
          <a:srcRect/>
          <a:stretch>
            <a:fillRect/>
          </a:stretch>
        </p:blipFill>
        <p:spPr bwMode="black">
          <a:xfrm>
            <a:off x="469900" y="6261100"/>
            <a:ext cx="11430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7048503" y="6464300"/>
            <a:ext cx="1497013" cy="2179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0" tIns="45706" rIns="91410" bIns="45706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fld id="{73AC06F1-02C1-41B8-ACAB-AF2EDDB2A7EE}" type="slidenum">
              <a:rPr lang="en-US" sz="800">
                <a:solidFill>
                  <a:srgbClr val="FFFFFF"/>
                </a:solidFill>
                <a:latin typeface="Arial" charset="0"/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80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7085013" y="6249988"/>
            <a:ext cx="1104900" cy="495300"/>
            <a:chOff x="98" y="28"/>
            <a:chExt cx="1289" cy="517"/>
          </a:xfrm>
        </p:grpSpPr>
        <p:pic>
          <p:nvPicPr>
            <p:cNvPr id="6154" name="Picture 10" descr="top7_home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46" y="28"/>
              <a:ext cx="552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5" name="Picture 11" descr="top6_home"/>
            <p:cNvPicPr>
              <a:picLocks noChangeAspect="1" noChangeArrowheads="1"/>
            </p:cNvPicPr>
            <p:nvPr userDrawn="1"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8" y="29"/>
              <a:ext cx="348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6" name="Picture 12" descr="top8_home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97" y="28"/>
              <a:ext cx="390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hf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5pPr>
      <a:lvl6pPr marL="45705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6pPr>
      <a:lvl7pPr marL="91411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7pPr>
      <a:lvl8pPr marL="1371174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8pPr>
      <a:lvl9pPr marL="182823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1">
          <a:solidFill>
            <a:srgbClr val="FFFF66"/>
          </a:solidFill>
          <a:latin typeface="Times New Roman" pitchFamily="18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Symbol" pitchFamily="18" charset="2"/>
        <a:buChar char="-"/>
        <a:defRPr sz="2000">
          <a:solidFill>
            <a:schemeClr val="bg1"/>
          </a:solidFill>
          <a:latin typeface="+mn-lt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Symbol" pitchFamily="18" charset="2"/>
        <a:buChar char="°"/>
        <a:defRPr>
          <a:solidFill>
            <a:schemeClr val="bg1"/>
          </a:solidFill>
          <a:latin typeface="+mn-lt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Symbol" pitchFamily="18" charset="2"/>
        <a:buChar char="-"/>
        <a:defRPr sz="1600">
          <a:solidFill>
            <a:schemeClr val="bg1"/>
          </a:solidFill>
          <a:latin typeface="+mn-lt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5pPr>
      <a:lvl6pPr marL="2513818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6pPr>
      <a:lvl7pPr marL="2970876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7pPr>
      <a:lvl8pPr marL="3427934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8pPr>
      <a:lvl9pPr marL="3884991" indent="-228529" algn="l" rtl="0" eaLnBrk="1" fontAlgn="base" hangingPunct="1">
        <a:spcBef>
          <a:spcPct val="20000"/>
        </a:spcBef>
        <a:spcAft>
          <a:spcPct val="0"/>
        </a:spcAft>
        <a:buClr>
          <a:srgbClr val="FAFD00"/>
        </a:buClr>
        <a:buSzPct val="125000"/>
        <a:buFont typeface="Wingdings" pitchFamily="2" charset="2"/>
        <a:buChar char="§"/>
        <a:defRPr sz="1400">
          <a:solidFill>
            <a:schemeClr val="bg1"/>
          </a:solidFill>
          <a:latin typeface="+mn-lt"/>
        </a:defRPr>
      </a:lvl9pPr>
    </p:bodyStyle>
    <p:otherStyle>
      <a:defPPr>
        <a:defRPr lang="pt-B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153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4" tIns="50784" rIns="91410" bIns="507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 Bold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1"/>
            <a:ext cx="82296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784" tIns="50784" rIns="91410" bIns="50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umanist 777 BT" charset="0"/>
              </a:rPr>
              <a:t>Click to edit Master text styles</a:t>
            </a:r>
          </a:p>
          <a:p>
            <a:pPr lvl="1"/>
            <a:r>
              <a:rPr lang="en-US">
                <a:sym typeface="Humanist 777 BT" charset="0"/>
              </a:rPr>
              <a:t>Second level</a:t>
            </a:r>
          </a:p>
          <a:p>
            <a:pPr lvl="2"/>
            <a:r>
              <a:rPr lang="en-US">
                <a:sym typeface="Humanist 777 BT" charset="0"/>
              </a:rPr>
              <a:t>Third level</a:t>
            </a:r>
          </a:p>
          <a:p>
            <a:pPr lvl="3"/>
            <a:r>
              <a:rPr lang="en-US">
                <a:sym typeface="Humanist 777 BT" charset="0"/>
              </a:rPr>
              <a:t>Fourth level</a:t>
            </a:r>
          </a:p>
          <a:p>
            <a:pPr lvl="4"/>
            <a:r>
              <a:rPr lang="en-US">
                <a:sym typeface="Humanist 777 BT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987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ransition xmlns:p14="http://schemas.microsoft.com/office/powerpoint/2010/main"/>
  <p:txStyles>
    <p:titleStyle>
      <a:lvl1pPr marL="3967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+mj-lt"/>
          <a:ea typeface="+mj-ea"/>
          <a:cs typeface="+mj-cs"/>
          <a:sym typeface="Calibri Bold" charset="0"/>
        </a:defRPr>
      </a:lvl1pPr>
      <a:lvl2pPr marL="3967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2pPr>
      <a:lvl3pPr marL="3967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3pPr>
      <a:lvl4pPr marL="3967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4pPr>
      <a:lvl5pPr marL="39676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5pPr>
      <a:lvl6pPr marL="496733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6pPr>
      <a:lvl7pPr marL="953791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7pPr>
      <a:lvl8pPr marL="1410850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8pPr>
      <a:lvl9pPr marL="1867907" algn="l" rtl="0" fontAlgn="base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Calibri Bold" charset="0"/>
          <a:ea typeface="ヒラギノ角ゴ ProN W6" charset="0"/>
          <a:cs typeface="ヒラギノ角ゴ ProN W6" charset="0"/>
          <a:sym typeface="Calibri Bold" charset="0"/>
        </a:defRPr>
      </a:lvl9pPr>
    </p:titleStyle>
    <p:bodyStyle>
      <a:lvl1pPr marL="382471" indent="-342793" algn="l" rtl="0" fontAlgn="base">
        <a:spcBef>
          <a:spcPts val="700"/>
        </a:spcBef>
        <a:spcAft>
          <a:spcPct val="0"/>
        </a:spcAft>
        <a:buClr>
          <a:srgbClr val="00007D"/>
        </a:buClr>
        <a:buSzPct val="75000"/>
        <a:buFont typeface="Wingdings" charset="0"/>
        <a:buChar char=""/>
        <a:defRPr sz="28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1pPr>
      <a:lvl2pPr marL="731610" indent="-285660" algn="l" rtl="0" fontAlgn="base">
        <a:spcBef>
          <a:spcPts val="600"/>
        </a:spcBef>
        <a:spcAft>
          <a:spcPct val="0"/>
        </a:spcAft>
        <a:buClr>
          <a:srgbClr val="9999CC"/>
        </a:buClr>
        <a:buSzPct val="80000"/>
        <a:buFont typeface="Wingdings" charset="0"/>
        <a:buChar char=""/>
        <a:defRPr sz="24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2pPr>
      <a:lvl3pPr marL="1131536" indent="-228529" algn="l" rtl="0" fontAlgn="base">
        <a:spcBef>
          <a:spcPts val="500"/>
        </a:spcBef>
        <a:spcAft>
          <a:spcPct val="0"/>
        </a:spcAft>
        <a:buClr>
          <a:srgbClr val="00007D"/>
        </a:buClr>
        <a:buSzPct val="64000"/>
        <a:buFont typeface="Wingdings" charset="0"/>
        <a:buChar char=""/>
        <a:defRPr sz="20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3pPr>
      <a:lvl4pPr marL="1588594" indent="-228529" algn="l" rtl="0" fontAlgn="base">
        <a:spcBef>
          <a:spcPts val="400"/>
        </a:spcBef>
        <a:spcAft>
          <a:spcPct val="0"/>
        </a:spcAft>
        <a:buClr>
          <a:srgbClr val="9999CC"/>
        </a:buClr>
        <a:buSzPct val="69000"/>
        <a:buFont typeface="Wingdings" charset="0"/>
        <a:buChar char="¨"/>
        <a:defRPr sz="16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4pPr>
      <a:lvl5pPr marL="2045652" indent="-228529" algn="l" rtl="0" fontAlgn="base">
        <a:spcBef>
          <a:spcPts val="500"/>
        </a:spcBef>
        <a:spcAft>
          <a:spcPct val="0"/>
        </a:spcAft>
        <a:buClr>
          <a:srgbClr val="00007D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5pPr>
      <a:lvl6pPr marL="2502710" indent="-228529" algn="l" rtl="0" fontAlgn="base">
        <a:spcBef>
          <a:spcPts val="500"/>
        </a:spcBef>
        <a:spcAft>
          <a:spcPct val="0"/>
        </a:spcAft>
        <a:buClr>
          <a:srgbClr val="00007D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6pPr>
      <a:lvl7pPr marL="2959768" indent="-228529" algn="l" rtl="0" fontAlgn="base">
        <a:spcBef>
          <a:spcPts val="500"/>
        </a:spcBef>
        <a:spcAft>
          <a:spcPct val="0"/>
        </a:spcAft>
        <a:buClr>
          <a:srgbClr val="00007D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7pPr>
      <a:lvl8pPr marL="3416826" indent="-228529" algn="l" rtl="0" fontAlgn="base">
        <a:spcBef>
          <a:spcPts val="500"/>
        </a:spcBef>
        <a:spcAft>
          <a:spcPct val="0"/>
        </a:spcAft>
        <a:buClr>
          <a:srgbClr val="00007D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8pPr>
      <a:lvl9pPr marL="3873883" indent="-228529" algn="l" rtl="0" fontAlgn="base">
        <a:spcBef>
          <a:spcPts val="500"/>
        </a:spcBef>
        <a:spcAft>
          <a:spcPct val="0"/>
        </a:spcAft>
        <a:buClr>
          <a:srgbClr val="00007D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Humanist 777 BT" charset="0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 rot="-5400000">
            <a:off x="-3009900" y="3390900"/>
            <a:ext cx="6477000" cy="457200"/>
          </a:xfrm>
          <a:prstGeom prst="rect">
            <a:avLst/>
          </a:prstGeom>
          <a:gradFill rotWithShape="1">
            <a:gsLst>
              <a:gs pos="0">
                <a:srgbClr val="08479C"/>
              </a:gs>
              <a:gs pos="100000">
                <a:srgbClr val="042148">
                  <a:alpha val="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410" tIns="45706" rIns="91410" bIns="45706"/>
          <a:lstStyle/>
          <a:p>
            <a:endParaRPr lang="pt-BR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29" name="Picture 5" descr="inpe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Freeform 6"/>
          <p:cNvSpPr>
            <a:spLocks noChangeArrowheads="1"/>
          </p:cNvSpPr>
          <p:nvPr/>
        </p:nvSpPr>
        <p:spPr bwMode="auto">
          <a:xfrm>
            <a:off x="685803" y="3810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rgbClr val="0066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10" tIns="45706" rIns="91410" bIns="45706"/>
          <a:lstStyle/>
          <a:p>
            <a:endParaRPr lang="en-US" sz="1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9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  <p:sldLayoutId id="2147484365" r:id="rId12"/>
    <p:sldLayoutId id="214748436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059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6pPr>
      <a:lvl7pPr marL="914116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7pPr>
      <a:lvl8pPr marL="1371174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8pPr>
      <a:lvl9pPr marL="1828231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ZapfHumnst BT" pitchFamily="34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20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2513818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0876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7934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4991" indent="-228529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3050"/>
            <a:ext cx="8226425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4965"/>
            <a:ext cx="82264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548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6"/>
            <a:ext cx="212725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07061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5902" algn="l"/>
                <a:tab pos="1311799" algn="l"/>
                <a:tab pos="1967702" algn="l"/>
              </a:tabLst>
              <a:defRPr sz="13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 hangingPunct="0">
              <a:defRPr/>
            </a:pPr>
            <a:endParaRPr lang="pt-B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8" y="6246816"/>
            <a:ext cx="289718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defTabSz="407061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5902" algn="l"/>
                <a:tab pos="1311799" algn="l"/>
                <a:tab pos="1967702" algn="l"/>
                <a:tab pos="2623605" algn="l"/>
              </a:tabLst>
              <a:defRPr sz="13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1pPr>
          </a:lstStyle>
          <a:p>
            <a:pPr hangingPunct="0"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6"/>
            <a:ext cx="2128838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0627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5434" algn="l"/>
                <a:tab pos="1310868" algn="l"/>
                <a:tab pos="1966301" algn="l"/>
              </a:tabLst>
              <a:defRPr sz="13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 hangingPunct="0">
              <a:defRPr/>
            </a:pPr>
            <a:fld id="{AAF7F69E-8D48-3B44-8D6A-B8B6A1CC1E76}" type="slidenum">
              <a:rPr lang="pt-BR">
                <a:ea typeface="ＭＳ Ｐゴシック" charset="0"/>
              </a:rPr>
              <a:pPr hangingPunct="0">
                <a:defRPr/>
              </a:pPr>
              <a:t>‹#›</a:t>
            </a:fld>
            <a:endParaRPr lang="pt-BR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9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</p:sldLayoutIdLst>
  <p:txStyles>
    <p:titleStyle>
      <a:lvl1pPr algn="ctr" defTabSz="40627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j-lt"/>
          <a:ea typeface="Geneva" charset="0"/>
          <a:cs typeface="+mj-cs"/>
        </a:defRPr>
      </a:lvl1pPr>
      <a:lvl2pPr algn="ctr" defTabSz="40627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Geneva" charset="0"/>
          <a:cs typeface="Arial Unicode MS" charset="0"/>
        </a:defRPr>
      </a:lvl2pPr>
      <a:lvl3pPr algn="ctr" defTabSz="40627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Geneva" charset="0"/>
          <a:cs typeface="Arial Unicode MS" charset="0"/>
        </a:defRPr>
      </a:lvl3pPr>
      <a:lvl4pPr algn="ctr" defTabSz="40627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Geneva" charset="0"/>
          <a:cs typeface="Arial Unicode MS" charset="0"/>
        </a:defRPr>
      </a:lvl4pPr>
      <a:lvl5pPr algn="ctr" defTabSz="40627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Geneva" charset="0"/>
          <a:cs typeface="Arial Unicode MS" charset="0"/>
        </a:defRPr>
      </a:lvl5pPr>
      <a:lvl6pPr marL="2278395" indent="-207128" algn="ctr" defTabSz="407061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Arial Unicode MS" charset="0"/>
          <a:cs typeface="Arial Unicode MS" charset="0"/>
        </a:defRPr>
      </a:lvl6pPr>
      <a:lvl7pPr marL="2692647" indent="-207128" algn="ctr" defTabSz="407061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Arial Unicode MS" charset="0"/>
          <a:cs typeface="Arial Unicode MS" charset="0"/>
        </a:defRPr>
      </a:lvl7pPr>
      <a:lvl8pPr marL="3106904" indent="-207128" algn="ctr" defTabSz="407061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Arial Unicode MS" charset="0"/>
          <a:cs typeface="Arial Unicode MS" charset="0"/>
        </a:defRPr>
      </a:lvl8pPr>
      <a:lvl9pPr marL="3521154" indent="-207128" algn="ctr" defTabSz="407061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Bitstream Vera Sans" charset="0"/>
          <a:ea typeface="Arial Unicode MS" charset="0"/>
          <a:cs typeface="Arial Unicode MS" charset="0"/>
        </a:defRPr>
      </a:lvl9pPr>
    </p:titleStyle>
    <p:bodyStyle>
      <a:lvl1pPr marL="309467" indent="-309467" algn="l" defTabSz="406273" rtl="0" eaLnBrk="0" fontAlgn="base" hangingPunct="0">
        <a:lnSpc>
          <a:spcPct val="98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Geneva" charset="0"/>
          <a:cs typeface="+mn-cs"/>
        </a:defRPr>
      </a:lvl1pPr>
      <a:lvl2pPr marL="672890" indent="-258682" algn="l" defTabSz="406273" rtl="0" eaLnBrk="0" fontAlgn="base" hangingPunct="0">
        <a:lnSpc>
          <a:spcPct val="98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4729" indent="-206311" algn="l" defTabSz="406273" rtl="0" eaLnBrk="0" fontAlgn="base" hangingPunct="0">
        <a:lnSpc>
          <a:spcPct val="98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48937" indent="-206311" algn="l" defTabSz="406273" rtl="0" eaLnBrk="0" fontAlgn="base" hangingPunct="0">
        <a:lnSpc>
          <a:spcPct val="98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3146" indent="-206311" algn="l" defTabSz="406273" rtl="0" eaLnBrk="0" fontAlgn="base" hangingPunct="0">
        <a:lnSpc>
          <a:spcPct val="98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78395" indent="-207128" algn="l" defTabSz="407061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2647" indent="-207128" algn="l" defTabSz="407061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6904" indent="-207128" algn="l" defTabSz="407061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1154" indent="-207128" algn="l" defTabSz="407061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253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8506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759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7013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1268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520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9774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4028" algn="l" defTabSz="41425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43002"/>
            <a:ext cx="8964612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0"/>
            <a:r>
              <a:rPr lang="pt-BR"/>
              <a:t>Terceiro nível</a:t>
            </a:r>
          </a:p>
          <a:p>
            <a:pPr lvl="1"/>
            <a:r>
              <a:rPr lang="pt-BR"/>
              <a:t>Quarto nível</a:t>
            </a:r>
          </a:p>
          <a:p>
            <a:pPr lvl="2"/>
            <a:r>
              <a:rPr lang="pt-BR"/>
              <a:t>Quinto nível</a:t>
            </a:r>
          </a:p>
        </p:txBody>
      </p:sp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8229600" y="64135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10" tIns="45706" rIns="91410" bIns="45706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1400" u="sng">
              <a:solidFill>
                <a:srgbClr val="000000"/>
              </a:solidFill>
              <a:latin typeface="Humnst777 BT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6"/>
            <a:ext cx="91440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02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3"/>
            <a:ext cx="91440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pic>
        <p:nvPicPr>
          <p:cNvPr id="1030" name="Picture 6" descr="inpe_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"/>
            <a:ext cx="7620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79" name="Rectangle 7"/>
          <p:cNvSpPr>
            <a:spLocks noChangeArrowheads="1"/>
          </p:cNvSpPr>
          <p:nvPr/>
        </p:nvSpPr>
        <p:spPr bwMode="auto">
          <a:xfrm>
            <a:off x="0" y="6534153"/>
            <a:ext cx="9144000" cy="2524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5D7BAC"/>
              </a:gs>
            </a:gsLst>
            <a:lin ang="5400000" scaled="1"/>
          </a:gradFill>
          <a:ln w="9525">
            <a:solidFill>
              <a:srgbClr val="5D7BA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0" tIns="45706" rIns="91410" bIns="45706" anchor="ctr"/>
          <a:lstStyle/>
          <a:p>
            <a:pPr algn="ctr">
              <a:defRPr/>
            </a:pPr>
            <a:r>
              <a:rPr lang="pt-BR" sz="1600" b="1">
                <a:solidFill>
                  <a:srgbClr val="FFFFFF"/>
                </a:solidFill>
                <a:latin typeface="Humnst777 BT" charset="0"/>
                <a:ea typeface="ヒラギノ角ゴ Pro W3" charset="0"/>
                <a:cs typeface="ヒラギノ角ゴ Pro W3" charset="0"/>
              </a:rPr>
              <a:t>Instituto Nacional de Pesquisas Espaciais (INPE)</a:t>
            </a:r>
          </a:p>
        </p:txBody>
      </p:sp>
      <p:sp>
        <p:nvSpPr>
          <p:cNvPr id="31028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10201" y="645795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>
              <a:defRPr u="none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48C15B4-0818-F440-9385-E89ECFEE7686}" type="slidenum">
              <a:rPr lang="pt-BR" sz="1400" b="1">
                <a:solidFill>
                  <a:srgbClr val="FFFFFF"/>
                </a:solidFill>
                <a:ea typeface="ヒラギノ角ゴ Pro W3" charset="0"/>
              </a:rPr>
              <a:pPr>
                <a:defRPr/>
              </a:pPr>
              <a:t>‹#›</a:t>
            </a:fld>
            <a:endParaRPr lang="pt-BR" sz="1400" b="1">
              <a:solidFill>
                <a:srgbClr val="FFFFFF"/>
              </a:solidFill>
              <a:ea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9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ヒラギノ角ゴ Pro W3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  <a:cs typeface="ヒラギノ角ゴ Pro W3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6pPr>
      <a:lvl7pPr marL="914116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7pPr>
      <a:lvl8pPr marL="1371174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8pPr>
      <a:lvl9pPr marL="1828231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umnst777 BT" charset="0"/>
          <a:ea typeface="ヒラギノ角ゴ Pro W3" charset="0"/>
        </a:defRPr>
      </a:lvl9pPr>
    </p:titleStyle>
    <p:bodyStyle>
      <a:lvl1pPr marL="342793" indent="-342793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rgbClr val="5D7BAC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ヒラギノ角ゴ Pro W3" charset="0"/>
        </a:defRPr>
      </a:lvl1pPr>
      <a:lvl2pPr marL="742719" indent="-28566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¨"/>
        <a:defRPr sz="2400">
          <a:solidFill>
            <a:schemeClr val="tx1"/>
          </a:solidFill>
          <a:latin typeface="+mn-lt"/>
          <a:ea typeface="+mn-ea"/>
          <a:cs typeface="ヒラギノ角ゴ Pro W3" charset="0"/>
        </a:defRPr>
      </a:lvl2pPr>
      <a:lvl3pPr marL="1142646" indent="-228529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n"/>
        <a:defRPr>
          <a:solidFill>
            <a:schemeClr val="tx1"/>
          </a:solidFill>
          <a:latin typeface="+mn-lt"/>
          <a:ea typeface="+mn-ea"/>
          <a:cs typeface="ヒラギノ角ゴ Pro W3" charset="0"/>
        </a:defRPr>
      </a:lvl3pPr>
      <a:lvl4pPr marL="1599702" indent="-228529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¨"/>
        <a:defRPr sz="1600">
          <a:solidFill>
            <a:schemeClr val="tx1"/>
          </a:solidFill>
          <a:latin typeface="+mn-lt"/>
          <a:ea typeface="+mn-ea"/>
          <a:cs typeface="ヒラギノ角ゴ Pro W3" charset="0"/>
        </a:defRPr>
      </a:lvl4pPr>
      <a:lvl5pPr marL="2056760" indent="-228529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  <a:cs typeface="ヒラギノ角ゴ Pro W3" charset="0"/>
        </a:defRPr>
      </a:lvl5pPr>
      <a:lvl6pPr marL="2513818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6pPr>
      <a:lvl7pPr marL="2970876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7pPr>
      <a:lvl8pPr marL="3427934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8pPr>
      <a:lvl9pPr marL="3884991" indent="-228529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6880" y="142575"/>
            <a:ext cx="8488800" cy="86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título de texto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278855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5486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 para editar o formato do texto em estrutura de tópicos</a:t>
            </a:r>
          </a:p>
          <a:p>
            <a:pPr lvl="1"/>
            <a:r>
              <a:rPr lang="en-GB"/>
              <a:t>Segundo Nível da Estrutura de Tópicos</a:t>
            </a:r>
          </a:p>
          <a:p>
            <a:pPr lvl="2"/>
            <a:r>
              <a:rPr lang="en-GB"/>
              <a:t>Terceiro Nível da Estrutura de Tópicos</a:t>
            </a:r>
          </a:p>
          <a:p>
            <a:pPr lvl="3"/>
            <a:r>
              <a:rPr lang="en-GB"/>
              <a:t>Quarto Nível da Estrutura de Tópicos</a:t>
            </a:r>
          </a:p>
          <a:p>
            <a:pPr lvl="4"/>
            <a:r>
              <a:rPr lang="en-GB"/>
              <a:t>Quinto Nível da Estrutura de Tópicos</a:t>
            </a:r>
          </a:p>
          <a:p>
            <a:pPr lvl="4"/>
            <a:r>
              <a:rPr lang="en-GB"/>
              <a:t>Sexto Nível da Estrutura de Tópicos</a:t>
            </a:r>
          </a:p>
          <a:p>
            <a:pPr lvl="4"/>
            <a:r>
              <a:rPr lang="en-GB"/>
              <a:t>Sétimo Nível da Estrutura de Tópicos</a:t>
            </a:r>
          </a:p>
          <a:p>
            <a:pPr lvl="4"/>
            <a:r>
              <a:rPr lang="en-GB"/>
              <a:t>Oitavo Nível da Estrutura de Tópicos</a:t>
            </a:r>
          </a:p>
          <a:p>
            <a:pPr lvl="4"/>
            <a:r>
              <a:rPr lang="en-GB"/>
              <a:t>Nono Nível da Estrutura de Tópicos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378430"/>
            <a:ext cx="2128320" cy="47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07526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 smtClean="0">
              <a:ea typeface="Geneva" charset="0"/>
              <a:cs typeface="Lucida Sans Unicode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8784001" y="5551784"/>
            <a:ext cx="4243680" cy="32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eaVert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  <a:defRPr sz="13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407526" hangingPunct="0">
              <a:buClr>
                <a:srgbClr val="000000"/>
              </a:buClr>
              <a:buSzPct val="100000"/>
              <a:buFont typeface="Times New Roman" charset="0"/>
              <a:buNone/>
            </a:pPr>
            <a:endParaRPr lang="pt-BR" smtClean="0">
              <a:ea typeface="Geneva" charset="0"/>
              <a:cs typeface="Lucida Sans Unicode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509484"/>
            <a:ext cx="2128320" cy="31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8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 defTabSz="407526" hangingPunct="0">
              <a:buClr>
                <a:srgbClr val="000000"/>
              </a:buClr>
              <a:buSzPct val="100000"/>
              <a:buFont typeface="Times New Roman" charset="0"/>
              <a:buNone/>
            </a:pPr>
            <a:fld id="{E2765CBB-F9DB-274F-820F-32F956D94A59}" type="slidenum">
              <a:rPr lang="pt-BR" smtClean="0">
                <a:latin typeface="Bitstream Vera Sans"/>
                <a:ea typeface="Geneva" charset="0"/>
                <a:cs typeface="Lucida Sans Unicode" charset="0"/>
              </a:rPr>
              <a:pPr defTabSz="407526" hangingPunct="0">
                <a:buClr>
                  <a:srgbClr val="000000"/>
                </a:buClr>
                <a:buSzPct val="100000"/>
                <a:buFont typeface="Times New Roman" charset="0"/>
                <a:buNone/>
              </a:pPr>
              <a:t>‹#›</a:t>
            </a:fld>
            <a:endParaRPr lang="pt-BR" smtClean="0">
              <a:latin typeface="Bitstream Vera Sans"/>
              <a:ea typeface="Geneva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7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</p:sldLayoutIdLst>
  <p:txStyles>
    <p:titleStyle>
      <a:lvl1pPr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2pPr>
      <a:lvl3pPr marL="1036815" indent="-207363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3pPr>
      <a:lvl4pPr marL="1451541" indent="-207363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4pPr>
      <a:lvl5pPr marL="1866268" indent="-207363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5pPr>
      <a:lvl6pPr marL="2280994" indent="-207363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6pPr>
      <a:lvl7pPr marL="2695720" indent="-207363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7pPr>
      <a:lvl8pPr marL="3110446" indent="-207363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8pPr>
      <a:lvl9pPr marL="3525172" indent="-207363" algn="ctr" defTabSz="407526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effectLst>
            <a:outerShdw blurRad="38100" dist="38100" dir="2700000" algn="tl">
              <a:srgbClr val="DDDDDD"/>
            </a:outerShdw>
          </a:effectLst>
          <a:latin typeface="Bitstream Vera Sans" charset="0"/>
          <a:ea typeface="Geneva" charset="0"/>
          <a:cs typeface="Lucida Sans Unicode" charset="0"/>
        </a:defRPr>
      </a:lvl9pPr>
    </p:titleStyle>
    <p:bodyStyle>
      <a:lvl1pPr marL="311045" indent="-311045" algn="just" defTabSz="407526" rtl="0" fontAlgn="base" hangingPunct="0">
        <a:lnSpc>
          <a:spcPct val="98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just" defTabSz="407526" rtl="0" fontAlgn="base" hangingPunct="0">
        <a:lnSpc>
          <a:spcPct val="98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just" defTabSz="407526" rtl="0" fontAlgn="base" hangingPunct="0">
        <a:lnSpc>
          <a:spcPct val="98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just" defTabSz="407526" rtl="0" fontAlgn="base" hangingPunct="0">
        <a:lnSpc>
          <a:spcPct val="98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just" defTabSz="407526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just" defTabSz="407526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just" defTabSz="407526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just" defTabSz="407526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just" defTabSz="407526" rtl="0" fontAlgn="base" hangingPunct="0">
        <a:lnSpc>
          <a:spcPct val="98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41472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 ?><Relationships xmlns="http://schemas.openxmlformats.org/package/2006/relationships"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jpeg" Type="http://schemas.openxmlformats.org/officeDocument/2006/relationships/image"/><Relationship Id="rId6" Target="../media/image43.jpeg" Type="http://schemas.openxmlformats.org/officeDocument/2006/relationships/image"/><Relationship Id="rId7" Target="../media/image44.jpeg" Type="http://schemas.openxmlformats.org/officeDocument/2006/relationships/image"/><Relationship Id="rId8" Target="../media/image45.jpeg" Type="http://schemas.openxmlformats.org/officeDocument/2006/relationships/image"/><Relationship Id="rId9" Target="../media/image46.jpeg" Type="http://schemas.openxmlformats.org/officeDocument/2006/relationships/image"/><Relationship Id="rId10" Target="../media/image47.jpeg" Type="http://schemas.openxmlformats.org/officeDocument/2006/relationships/image"/><Relationship Id="rId1" Target="../slideLayouts/slideLayout6.xml" Type="http://schemas.openxmlformats.org/officeDocument/2006/relationships/slideLayout"/><Relationship Id="rId2" Target="../notesSlides/notesSlide11.xml" Type="http://schemas.openxmlformats.org/officeDocument/2006/relationships/notesSlide"/></Relationships>
</file>

<file path=ppt/slides/_rels/slide13.xml.rels><?xml version="1.0" encoding="UTF-8" standalone="yes" ?><Relationships xmlns="http://schemas.openxmlformats.org/package/2006/relationships"><Relationship Id="rId3" Target="../media/image48.jpeg" Type="http://schemas.openxmlformats.org/officeDocument/2006/relationships/image"/><Relationship Id="rId4" Target="../media/image49.jpeg" Type="http://schemas.openxmlformats.org/officeDocument/2006/relationships/image"/><Relationship Id="rId5" Target="../media/image50.jpeg" Type="http://schemas.openxmlformats.org/officeDocument/2006/relationships/image"/><Relationship Id="rId6" Target="../media/image51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12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15.xml.rels><?xml version="1.0" encoding="UTF-8" standalone="yes" 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53.jpeg" Type="http://schemas.openxmlformats.org/officeDocument/2006/relationships/image"/></Relationships>
</file>

<file path=ppt/slides/_rels/slide16.xml.rels><?xml version="1.0" encoding="UTF-8" standalone="yes" ?><Relationships xmlns="http://schemas.openxmlformats.org/package/2006/relationships"><Relationship Id="rId3" Target="../media/image54.jpeg" Type="http://schemas.openxmlformats.org/officeDocument/2006/relationships/image"/><Relationship Id="rId4" Target="../media/image55.png" Type="http://schemas.openxmlformats.org/officeDocument/2006/relationships/image"/><Relationship Id="rId1" Target="../slideLayouts/slideLayout13.xml" Type="http://schemas.openxmlformats.org/officeDocument/2006/relationships/slideLayout"/><Relationship Id="rId2" Target="../notesSlides/notesSlide15.xml" Type="http://schemas.openxmlformats.org/officeDocument/2006/relationships/notesSlide"/></Relationships>
</file>

<file path=ppt/slides/_rels/slide17.xml.rels><?xml version="1.0" encoding="UTF-8" standalone="yes" ?><Relationships xmlns="http://schemas.openxmlformats.org/package/2006/relationships"><Relationship Id="rId3" Target="../media/image56.jpeg" Type="http://schemas.openxmlformats.org/officeDocument/2006/relationships/image"/><Relationship Id="rId4" Target="../media/image57.jpeg" Type="http://schemas.openxmlformats.org/officeDocument/2006/relationships/image"/><Relationship Id="rId1" Target="../slideLayouts/slideLayout15.xml" Type="http://schemas.openxmlformats.org/officeDocument/2006/relationships/slideLayout"/><Relationship Id="rId2" Target="../notesSlides/notesSlide16.xml" Type="http://schemas.openxmlformats.org/officeDocument/2006/relationships/notesSlide"/></Relationships>
</file>

<file path=ppt/slides/_rels/slide18.xml.rels><?xml version="1.0" encoding="UTF-8" standalone="yes" ?><Relationships xmlns="http://schemas.openxmlformats.org/package/2006/relationships"><Relationship Id="rId3" Target="../media/image58.jpeg" Type="http://schemas.openxmlformats.org/officeDocument/2006/relationships/image"/><Relationship Id="rId4" Target="../media/image59.jpeg" Type="http://schemas.openxmlformats.org/officeDocument/2006/relationships/image"/><Relationship Id="rId5" Target="../media/image60.jpeg" Type="http://schemas.openxmlformats.org/officeDocument/2006/relationships/image"/><Relationship Id="rId6" Target="../media/image61.jpeg" Type="http://schemas.openxmlformats.org/officeDocument/2006/relationships/image"/><Relationship Id="rId7" Target="../media/image62.jpeg" Type="http://schemas.openxmlformats.org/officeDocument/2006/relationships/image"/><Relationship Id="rId1" Target="../slideLayouts/slideLayout2.xml" Type="http://schemas.openxmlformats.org/officeDocument/2006/relationships/slideLayout"/><Relationship Id="rId2" Target="../notesSlides/notesSlide17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 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69.jpeg" Type="http://schemas.openxmlformats.org/officeDocument/2006/relationships/image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 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72.jpeg" Type="http://schemas.openxmlformats.org/officeDocument/2006/relationships/image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emf"/></Relationships>
</file>

<file path=ppt/slides/_rels/slide26.xml.rels><?xml version="1.0" encoding="UTF-8" standalone="yes" ?><Relationships xmlns="http://schemas.openxmlformats.org/package/2006/relationships"><Relationship Id="rId1" Target="../slideLayouts/slideLayout14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76.jpeg" Type="http://schemas.openxmlformats.org/officeDocument/2006/relationships/image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8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Relationship Id="rId8" Target="../media/image23.jpeg" Type="http://schemas.openxmlformats.org/officeDocument/2006/relationships/image"/><Relationship Id="rId1" Target="../slideLayouts/slideLayout30.xml" Type="http://schemas.openxmlformats.org/officeDocument/2006/relationships/slideLayout"/><Relationship Id="rId2" Target="../notesSlides/notesSlide2.xml" Type="http://schemas.openxmlformats.org/officeDocument/2006/relationships/notesSlide"/></Relationships>
</file>

<file path=ppt/slides/_rels/slide30.xml.rels><?xml version="1.0" encoding="UTF-8" standalone="yes" ?><Relationships xmlns="http://schemas.openxmlformats.org/package/2006/relationships"><Relationship Id="rId3" Target="../media/image86.jpeg" Type="http://schemas.openxmlformats.org/officeDocument/2006/relationships/image"/><Relationship Id="rId4" Target="../media/image87.png" Type="http://schemas.openxmlformats.org/officeDocument/2006/relationships/image"/><Relationship Id="rId5" Target="../media/image88.png" Type="http://schemas.openxmlformats.org/officeDocument/2006/relationships/image"/><Relationship Id="rId6" Target="../media/image89.jpeg" Type="http://schemas.openxmlformats.org/officeDocument/2006/relationships/image"/><Relationship Id="rId7" Target="../media/image90.jpeg" Type="http://schemas.openxmlformats.org/officeDocument/2006/relationships/image"/><Relationship Id="rId8" Target="../media/image19.jpeg" Type="http://schemas.openxmlformats.org/officeDocument/2006/relationships/image"/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2.wmf"/></Relationships>
</file>

<file path=ppt/slides/_rels/slide33.xml.rels><?xml version="1.0" encoding="UTF-8" standalone="yes" ?><Relationships xmlns="http://schemas.openxmlformats.org/package/2006/relationships"><Relationship Id="rId3" Target="../media/image93.png" Type="http://schemas.openxmlformats.org/officeDocument/2006/relationships/image"/><Relationship Id="rId4" Target="../media/image94.png" Type="http://schemas.openxmlformats.org/officeDocument/2006/relationships/image"/><Relationship Id="rId5" Target="../media/image95.png" Type="http://schemas.openxmlformats.org/officeDocument/2006/relationships/image"/><Relationship Id="rId6" Target="../media/image96.png" Type="http://schemas.openxmlformats.org/officeDocument/2006/relationships/image"/><Relationship Id="rId7" Target="../media/image97.png" Type="http://schemas.openxmlformats.org/officeDocument/2006/relationships/image"/><Relationship Id="rId8" Target="../media/image98.jpeg" Type="http://schemas.openxmlformats.org/officeDocument/2006/relationships/image"/><Relationship Id="rId9" Target="../media/image17.png" Type="http://schemas.openxmlformats.org/officeDocument/2006/relationships/image"/><Relationship Id="rId10" Target="../media/image99.jpeg" Type="http://schemas.openxmlformats.org/officeDocument/2006/relationships/image"/><Relationship Id="rId1" Target="../slideLayouts/slideLayout6.xml" Type="http://schemas.openxmlformats.org/officeDocument/2006/relationships/slideLayout"/><Relationship Id="rId2" Target="../notesSlides/notesSlide31.xml" Type="http://schemas.openxmlformats.org/officeDocument/2006/relationships/notesSlide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 ?><Relationships xmlns="http://schemas.openxmlformats.org/package/2006/relationships"><Relationship Id="rId1" Target="../slideLayouts/slideLayout54.xml" Type="http://schemas.openxmlformats.org/officeDocument/2006/relationships/slideLayout"/><Relationship Id="rId2" Target="../media/image103.jpeg" Type="http://schemas.openxmlformats.org/officeDocument/2006/relationships/image"/><Relationship Id="rId3" Target="../media/image104.jpeg" Type="http://schemas.openxmlformats.org/officeDocument/2006/relationships/image"/></Relationships>
</file>

<file path=ppt/slides/_rels/slide37.xml.rels><?xml version="1.0" encoding="UTF-8" standalone="yes" ?><Relationships xmlns="http://schemas.openxmlformats.org/package/2006/relationships"><Relationship Id="rId3" Target="../media/image105.png" Type="http://schemas.openxmlformats.org/officeDocument/2006/relationships/image"/><Relationship Id="rId4" Target="../media/image106.jpeg" Type="http://schemas.openxmlformats.org/officeDocument/2006/relationships/image"/><Relationship Id="rId1" Target="../slideLayouts/slideLayout6.xml" Type="http://schemas.openxmlformats.org/officeDocument/2006/relationships/slideLayout"/><Relationship Id="rId2" Target="../notesSlides/notesSlide34.xml" Type="http://schemas.openxmlformats.org/officeDocument/2006/relationships/notesSlide"/></Relationships>
</file>

<file path=ppt/slides/_rels/slide38.xml.rels><?xml version="1.0" encoding="UTF-8" standalone="yes" ?><Relationships xmlns="http://schemas.openxmlformats.org/package/2006/relationships"><Relationship Id="rId3" Target="../media/image107.jpeg" Type="http://schemas.openxmlformats.org/officeDocument/2006/relationships/image"/><Relationship Id="rId4" Target="../media/image108.jpeg" Type="http://schemas.openxmlformats.org/officeDocument/2006/relationships/image"/><Relationship Id="rId5" Target="../media/image109.jpeg" Type="http://schemas.openxmlformats.org/officeDocument/2006/relationships/image"/><Relationship Id="rId6" Target="../media/image110.jpeg" Type="http://schemas.openxmlformats.org/officeDocument/2006/relationships/image"/><Relationship Id="rId7" Target="../media/image111.jpeg" Type="http://schemas.openxmlformats.org/officeDocument/2006/relationships/image"/><Relationship Id="rId8" Target="Mtetna.MPG" TargetMode="External" Type="http://schemas.openxmlformats.org/officeDocument/2006/relationships/hyperlink"/><Relationship Id="rId9" Target="../media/image112.jpeg" Type="http://schemas.openxmlformats.org/officeDocument/2006/relationships/image"/><Relationship Id="rId1" Target="../slideLayouts/slideLayout6.xml" Type="http://schemas.openxmlformats.org/officeDocument/2006/relationships/slideLayout"/><Relationship Id="rId2" Target="../notesSlides/notesSlide35.xml" Type="http://schemas.openxmlformats.org/officeDocument/2006/relationships/notesSlide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 ?><Relationships xmlns="http://schemas.openxmlformats.org/package/2006/relationships"><Relationship Id="rId3" Target="../media/image24.jpeg" Type="http://schemas.openxmlformats.org/officeDocument/2006/relationships/image"/><Relationship Id="rId4" Target="../media/image25.jpe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Relationship Id="rId1" Target="../slideLayouts/slideLayout41.xml" Type="http://schemas.openxmlformats.org/officeDocument/2006/relationships/slideLayout"/><Relationship Id="rId2" Target="../notesSlides/notesSlide3.xml" Type="http://schemas.openxmlformats.org/officeDocument/2006/relationships/notesSlide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41.xml.rels><?xml version="1.0" encoding="UTF-8" standalone="yes" ?><Relationships xmlns="http://schemas.openxmlformats.org/package/2006/relationships"><Relationship Id="rId1" Target="../slideLayouts/slideLayout17.xml" Type="http://schemas.openxmlformats.org/officeDocument/2006/relationships/slideLayout"/><Relationship Id="rId2" Target="../media/image114.jpeg" Type="http://schemas.openxmlformats.org/officeDocument/2006/relationships/image"/><Relationship Id="rId3" Target="../media/image59.jpeg" Type="http://schemas.openxmlformats.org/officeDocument/2006/relationships/image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hyperlink" Target="mailto:gribeiro@dpi.inpe.br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6.xml.rels><?xml version="1.0" encoding="UTF-8" standalone="yes" 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29.jpe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1" Target="../slideLayouts/slideLayout6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30.jpeg" Type="http://schemas.openxmlformats.org/officeDocument/2006/relationships/image"/></Relationships>
</file>

<file path=ppt/slides/_rels/slide8.xml.rels><?xml version="1.0" encoding="UTF-8" standalone="yes" ?><Relationships xmlns="http://schemas.openxmlformats.org/package/2006/relationships"><Relationship Id="rId3" Target="../media/image31.gif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jpeg" Type="http://schemas.openxmlformats.org/officeDocument/2006/relationships/image"/><Relationship Id="rId10" Target="../media/image38.png" Type="http://schemas.openxmlformats.org/officeDocument/2006/relationships/image"/><Relationship Id="rId1" Target="../slideLayouts/slideLayout6.xml" Type="http://schemas.openxmlformats.org/officeDocument/2006/relationships/slideLayout"/><Relationship Id="rId2" Target="../notesSlides/notesSlide7.xml" Type="http://schemas.openxmlformats.org/officeDocument/2006/relationships/notesSlide"/></Relationships>
</file>

<file path=ppt/slides/_rels/slide9.xml.rels><?xml version="1.0" encoding="UTF-8" standalone="yes" ?><Relationships xmlns="http://schemas.openxmlformats.org/package/2006/relationships"><Relationship Id="rId3" Target="../media/image39.jpeg" Type="http://schemas.openxmlformats.org/officeDocument/2006/relationships/image"/><Relationship Id="rId4" Target="../media/image17.png" Type="http://schemas.openxmlformats.org/officeDocument/2006/relationships/image"/><Relationship Id="rId1" Target="../slideLayouts/slideLayout6.xml" Type="http://schemas.openxmlformats.org/officeDocument/2006/relationships/slideLayout"/><Relationship Id="rId2" Target="../notesSlides/notesSlide8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3200" dirty="0"/>
              <a:t>TerraLib: Technology in Support of GIS Innovation</a:t>
            </a:r>
            <a:endParaRPr lang="pt-BR" sz="3200" baseline="30000" dirty="0"/>
          </a:p>
        </p:txBody>
      </p:sp>
      <p:pic>
        <p:nvPicPr>
          <p:cNvPr id="9221" name="Imagem 15" descr="Logo_DPI_nov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949208"/>
            <a:ext cx="16637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9" y="4724874"/>
            <a:ext cx="2333659" cy="201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2" y="381001"/>
            <a:ext cx="8206680" cy="815751"/>
          </a:xfrm>
        </p:spPr>
        <p:txBody>
          <a:bodyPr/>
          <a:lstStyle/>
          <a:p>
            <a:r>
              <a:rPr lang="en-US" sz="3000" dirty="0"/>
              <a:t>TerraLib: high-level GI abstractions on top of FOSS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938184" y="2268959"/>
            <a:ext cx="1635595" cy="727993"/>
          </a:xfrm>
          <a:prstGeom prst="cube">
            <a:avLst>
              <a:gd name="adj" fmla="val 24991"/>
            </a:avLst>
          </a:prstGeom>
          <a:solidFill>
            <a:srgbClr val="FAD59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TerraME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31" name="AutoShape 6"/>
          <p:cNvSpPr>
            <a:spLocks noChangeArrowheads="1"/>
          </p:cNvSpPr>
          <p:nvPr/>
        </p:nvSpPr>
        <p:spPr bwMode="auto">
          <a:xfrm>
            <a:off x="2501771" y="2268959"/>
            <a:ext cx="1728192" cy="727993"/>
          </a:xfrm>
          <a:prstGeom prst="cube">
            <a:avLst>
              <a:gd name="adj" fmla="val 24991"/>
            </a:avLst>
          </a:prstGeom>
          <a:solidFill>
            <a:srgbClr val="FAD59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GeoDMA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32" name="AutoShape 6"/>
          <p:cNvSpPr>
            <a:spLocks noChangeArrowheads="1"/>
          </p:cNvSpPr>
          <p:nvPr/>
        </p:nvSpPr>
        <p:spPr bwMode="auto">
          <a:xfrm>
            <a:off x="4157954" y="2268959"/>
            <a:ext cx="1296144" cy="727993"/>
          </a:xfrm>
          <a:prstGeom prst="cube">
            <a:avLst>
              <a:gd name="adj" fmla="val 24991"/>
            </a:avLst>
          </a:prstGeom>
          <a:solidFill>
            <a:srgbClr val="FAD59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aRT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AutoShape 6"/>
          <p:cNvSpPr>
            <a:spLocks noChangeArrowheads="1"/>
          </p:cNvSpPr>
          <p:nvPr/>
        </p:nvSpPr>
        <p:spPr bwMode="auto">
          <a:xfrm>
            <a:off x="5382090" y="2268959"/>
            <a:ext cx="1419571" cy="727993"/>
          </a:xfrm>
          <a:prstGeom prst="cube">
            <a:avLst>
              <a:gd name="adj" fmla="val 24991"/>
            </a:avLst>
          </a:prstGeom>
          <a:solidFill>
            <a:srgbClr val="FAD59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TerraHS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34" name="AutoShape 6"/>
          <p:cNvSpPr>
            <a:spLocks noChangeArrowheads="1"/>
          </p:cNvSpPr>
          <p:nvPr/>
        </p:nvSpPr>
        <p:spPr bwMode="auto">
          <a:xfrm>
            <a:off x="6750242" y="2268959"/>
            <a:ext cx="1779611" cy="727993"/>
          </a:xfrm>
          <a:prstGeom prst="cube">
            <a:avLst>
              <a:gd name="adj" fmla="val 24991"/>
            </a:avLst>
          </a:prstGeom>
          <a:solidFill>
            <a:srgbClr val="FAD59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TerraOGC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>
            <a:off x="989602" y="1412776"/>
            <a:ext cx="1584176" cy="598041"/>
          </a:xfrm>
          <a:prstGeom prst="cube">
            <a:avLst>
              <a:gd name="adj" fmla="val 24991"/>
            </a:avLst>
          </a:prstGeom>
          <a:solidFill>
            <a:srgbClr val="F9E89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DengueME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2699792" y="1412776"/>
            <a:ext cx="1584176" cy="598041"/>
          </a:xfrm>
          <a:prstGeom prst="cube">
            <a:avLst>
              <a:gd name="adj" fmla="val 24991"/>
            </a:avLst>
          </a:prstGeom>
          <a:solidFill>
            <a:srgbClr val="F9E89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TerraAmazon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4409982" y="1412776"/>
            <a:ext cx="1512168" cy="598041"/>
          </a:xfrm>
          <a:prstGeom prst="cube">
            <a:avLst>
              <a:gd name="adj" fmla="val 24991"/>
            </a:avLst>
          </a:prstGeom>
          <a:solidFill>
            <a:srgbClr val="F9E89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TerraMA</a:t>
            </a:r>
            <a:r>
              <a:rPr lang="pt-BR" sz="2000" baseline="30000" dirty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2</a:t>
            </a:r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auto">
          <a:xfrm>
            <a:off x="773578" y="4362124"/>
            <a:ext cx="864096" cy="864096"/>
          </a:xfrm>
          <a:prstGeom prst="cube">
            <a:avLst>
              <a:gd name="adj" fmla="val 24991"/>
            </a:avLst>
          </a:prstGeom>
          <a:solidFill>
            <a:srgbClr val="F1DCB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LOD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845589" y="3282004"/>
            <a:ext cx="7632848" cy="814065"/>
          </a:xfrm>
          <a:prstGeom prst="cube">
            <a:avLst>
              <a:gd name="adj" fmla="val 24991"/>
            </a:avLst>
          </a:prstGeom>
          <a:solidFill>
            <a:srgbClr val="F2C6A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400" b="1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TerraLib</a:t>
            </a:r>
            <a:endParaRPr lang="pt-BR" b="1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645786" y="4362127"/>
            <a:ext cx="1080120" cy="867073"/>
          </a:xfrm>
          <a:prstGeom prst="cube">
            <a:avLst>
              <a:gd name="adj" fmla="val 24991"/>
            </a:avLst>
          </a:prstGeom>
          <a:solidFill>
            <a:srgbClr val="F1DCB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GDAL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6048164" y="1412776"/>
            <a:ext cx="1440160" cy="598041"/>
          </a:xfrm>
          <a:prstGeom prst="cube">
            <a:avLst>
              <a:gd name="adj" fmla="val 24991"/>
            </a:avLst>
          </a:prstGeom>
          <a:solidFill>
            <a:srgbClr val="F9E89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TerraView</a:t>
            </a:r>
            <a:endParaRPr lang="pt-BR" sz="2000" baseline="30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3725906" y="4362127"/>
            <a:ext cx="1368152" cy="867073"/>
          </a:xfrm>
          <a:prstGeom prst="cube">
            <a:avLst>
              <a:gd name="adj" fmla="val 24991"/>
            </a:avLst>
          </a:prstGeom>
          <a:solidFill>
            <a:srgbClr val="F1DCB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Boost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>
            <a:off x="5094058" y="4362127"/>
            <a:ext cx="1080120" cy="867073"/>
          </a:xfrm>
          <a:prstGeom prst="cube">
            <a:avLst>
              <a:gd name="adj" fmla="val 24991"/>
            </a:avLst>
          </a:prstGeom>
          <a:solidFill>
            <a:srgbClr val="F1DCB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Twitter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6174178" y="4362127"/>
            <a:ext cx="1296144" cy="867073"/>
          </a:xfrm>
          <a:prstGeom prst="cube">
            <a:avLst>
              <a:gd name="adj" fmla="val 24991"/>
            </a:avLst>
          </a:prstGeom>
          <a:solidFill>
            <a:srgbClr val="F1DCB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PostGIS</a:t>
            </a:r>
            <a:r>
              <a:rPr lang="pt-BR" sz="2000" dirty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,</a:t>
            </a:r>
          </a:p>
          <a:p>
            <a:pPr algn="ctr"/>
            <a:r>
              <a:rPr lang="pt-BR" sz="2000" dirty="0" err="1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SciDB</a:t>
            </a:r>
            <a:endParaRPr lang="pt-BR" sz="2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1637674" y="4362127"/>
            <a:ext cx="1008112" cy="867073"/>
          </a:xfrm>
          <a:prstGeom prst="cube">
            <a:avLst>
              <a:gd name="adj" fmla="val 24991"/>
            </a:avLst>
          </a:prstGeom>
          <a:solidFill>
            <a:srgbClr val="F1DCB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Lua</a:t>
            </a:r>
          </a:p>
        </p:txBody>
      </p:sp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7470322" y="4362127"/>
            <a:ext cx="1008112" cy="867073"/>
          </a:xfrm>
          <a:prstGeom prst="cube">
            <a:avLst>
              <a:gd name="adj" fmla="val 24991"/>
            </a:avLst>
          </a:prstGeom>
          <a:solidFill>
            <a:srgbClr val="F1DCB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...</a:t>
            </a: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7614341" y="1412776"/>
            <a:ext cx="927720" cy="598041"/>
          </a:xfrm>
          <a:prstGeom prst="cube">
            <a:avLst>
              <a:gd name="adj" fmla="val 24991"/>
            </a:avLst>
          </a:prstGeom>
          <a:solidFill>
            <a:srgbClr val="F9E89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45" tIns="46024" rIns="92045" bIns="46024" anchor="ctr"/>
          <a:lstStyle/>
          <a:p>
            <a:pPr algn="ctr"/>
            <a:r>
              <a:rPr lang="pt-BR" sz="2000" dirty="0" err="1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R</a:t>
            </a:r>
            <a:endParaRPr lang="pt-BR" sz="2000" baseline="300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1072" y="5877272"/>
            <a:ext cx="7957392" cy="830968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45706" rIns="91410" bIns="45706">
            <a:spAutoFit/>
          </a:bodyPr>
          <a:lstStyle/>
          <a:p>
            <a:pPr algn="ctr"/>
            <a:r>
              <a:rPr lang="en-US" sz="2400" dirty="0" smtClean="0">
                <a:solidFill>
                  <a:srgbClr val="000066"/>
                </a:solidFill>
                <a:latin typeface="Calibri"/>
                <a:cs typeface="Calibri"/>
              </a:rPr>
              <a:t>TerraLib</a:t>
            </a:r>
            <a:r>
              <a:rPr lang="en-US" sz="240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rgbClr val="000066"/>
                </a:solidFill>
                <a:latin typeface="Calibri"/>
                <a:cs typeface="Calibri"/>
              </a:rPr>
              <a:t>is a common interface to FOSS and data sources</a:t>
            </a:r>
          </a:p>
          <a:p>
            <a:pPr algn="ctr"/>
            <a:r>
              <a:rPr lang="en-US" sz="2400" dirty="0" smtClean="0">
                <a:solidFill>
                  <a:srgbClr val="000066"/>
                </a:solidFill>
                <a:latin typeface="Calibri"/>
                <a:cs typeface="Calibri"/>
              </a:rPr>
              <a:t>Application development becomes easier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6880" y="142577"/>
            <a:ext cx="8490240" cy="694136"/>
          </a:xfrm>
          <a:solidFill>
            <a:schemeClr val="bg1">
              <a:lumMod val="95000"/>
            </a:schemeClr>
          </a:solidFill>
          <a:ln/>
        </p:spPr>
        <p:txBody>
          <a:bodyPr tIns="7313"/>
          <a:lstStyle/>
          <a:p>
            <a:pPr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pt-BR" sz="3000" dirty="0" err="1" smtClean="0">
                <a:solidFill>
                  <a:srgbClr val="000066"/>
                </a:solidFill>
                <a:latin typeface="Calibri"/>
                <a:cs typeface="Calibri"/>
              </a:rPr>
              <a:t>Milestones</a:t>
            </a:r>
            <a:r>
              <a:rPr lang="pt-BR" sz="3000" dirty="0" smtClean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lang="pt-BR" sz="3000" dirty="0" err="1" smtClean="0">
                <a:solidFill>
                  <a:srgbClr val="000066"/>
                </a:solidFill>
                <a:latin typeface="Calibri"/>
                <a:cs typeface="Calibri"/>
              </a:rPr>
              <a:t>of</a:t>
            </a:r>
            <a:r>
              <a:rPr lang="pt-BR" sz="3000" dirty="0" smtClean="0">
                <a:solidFill>
                  <a:srgbClr val="000066"/>
                </a:solidFill>
                <a:latin typeface="Calibri"/>
                <a:cs typeface="Calibri"/>
              </a:rPr>
              <a:t> TerraLib </a:t>
            </a:r>
            <a:r>
              <a:rPr lang="pt-BR" sz="3000" dirty="0" err="1" smtClean="0">
                <a:solidFill>
                  <a:srgbClr val="000066"/>
                </a:solidFill>
                <a:latin typeface="Calibri"/>
                <a:cs typeface="Calibri"/>
              </a:rPr>
              <a:t>project</a:t>
            </a:r>
            <a:endParaRPr lang="pt-BR" sz="30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107504" y="1268760"/>
            <a:ext cx="1405602" cy="999464"/>
          </a:xfrm>
          <a:prstGeom prst="wedgeRoundRectCallout">
            <a:avLst>
              <a:gd name="adj1" fmla="val -23380"/>
              <a:gd name="adj2" fmla="val 121606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TerraLib 1.0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-35122" y="2919189"/>
            <a:ext cx="815040" cy="619265"/>
            <a:chOff x="75" y="3855"/>
            <a:chExt cx="566" cy="430"/>
          </a:xfrm>
        </p:grpSpPr>
        <p:sp>
          <p:nvSpPr>
            <p:cNvPr id="20484" name="Line 4"/>
            <p:cNvSpPr>
              <a:spLocks noChangeShapeType="1"/>
            </p:cNvSpPr>
            <p:nvPr/>
          </p:nvSpPr>
          <p:spPr bwMode="auto">
            <a:xfrm>
              <a:off x="347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485" name="Text Box 5"/>
            <p:cNvSpPr txBox="1">
              <a:spLocks noChangeArrowheads="1"/>
            </p:cNvSpPr>
            <p:nvPr/>
          </p:nvSpPr>
          <p:spPr bwMode="auto">
            <a:xfrm>
              <a:off x="75" y="3855"/>
              <a:ext cx="56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9pPr>
            </a:lstStyle>
            <a:p>
              <a:pPr algn="ctr"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pt-BR" sz="2200" dirty="0" smtClean="0">
                  <a:latin typeface="Calibri"/>
                  <a:cs typeface="Calibri"/>
                </a:rPr>
                <a:t>2002</a:t>
              </a:r>
            </a:p>
          </p:txBody>
        </p:sp>
      </p:grp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1276716" y="2920627"/>
            <a:ext cx="815040" cy="617825"/>
            <a:chOff x="986" y="3856"/>
            <a:chExt cx="566" cy="429"/>
          </a:xfrm>
        </p:grpSpPr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>
              <a:off x="1281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>
              <a:off x="1281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986" y="3856"/>
              <a:ext cx="56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9pPr>
            </a:lstStyle>
            <a:p>
              <a:pPr algn="ctr"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pt-BR" sz="2200" dirty="0" smtClean="0">
                  <a:latin typeface="Calibri"/>
                  <a:cs typeface="Calibri"/>
                </a:rPr>
                <a:t>2004</a:t>
              </a:r>
            </a:p>
          </p:txBody>
        </p:sp>
      </p:grp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2588558" y="2920627"/>
            <a:ext cx="815040" cy="617825"/>
            <a:chOff x="1897" y="3856"/>
            <a:chExt cx="566" cy="429"/>
          </a:xfrm>
        </p:grpSpPr>
        <p:sp>
          <p:nvSpPr>
            <p:cNvPr id="20491" name="Line 11"/>
            <p:cNvSpPr>
              <a:spLocks noChangeShapeType="1"/>
            </p:cNvSpPr>
            <p:nvPr/>
          </p:nvSpPr>
          <p:spPr bwMode="auto">
            <a:xfrm>
              <a:off x="2192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492" name="Line 12"/>
            <p:cNvSpPr>
              <a:spLocks noChangeShapeType="1"/>
            </p:cNvSpPr>
            <p:nvPr/>
          </p:nvSpPr>
          <p:spPr bwMode="auto">
            <a:xfrm>
              <a:off x="2192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1897" y="3856"/>
              <a:ext cx="56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9pPr>
            </a:lstStyle>
            <a:p>
              <a:pPr algn="ctr"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pt-BR" sz="2200" dirty="0" smtClean="0">
                  <a:latin typeface="Calibri"/>
                  <a:cs typeface="Calibri"/>
                </a:rPr>
                <a:t>2006</a:t>
              </a:r>
            </a:p>
          </p:txBody>
        </p:sp>
      </p:grpSp>
      <p:grpSp>
        <p:nvGrpSpPr>
          <p:cNvPr id="20494" name="Group 14"/>
          <p:cNvGrpSpPr>
            <a:grpSpLocks/>
          </p:cNvGrpSpPr>
          <p:nvPr/>
        </p:nvGrpSpPr>
        <p:grpSpPr bwMode="auto">
          <a:xfrm>
            <a:off x="3900396" y="2920627"/>
            <a:ext cx="815040" cy="617825"/>
            <a:chOff x="2808" y="3856"/>
            <a:chExt cx="566" cy="429"/>
          </a:xfrm>
        </p:grpSpPr>
        <p:sp>
          <p:nvSpPr>
            <p:cNvPr id="20495" name="Line 15"/>
            <p:cNvSpPr>
              <a:spLocks noChangeShapeType="1"/>
            </p:cNvSpPr>
            <p:nvPr/>
          </p:nvSpPr>
          <p:spPr bwMode="auto">
            <a:xfrm>
              <a:off x="3080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496" name="Line 16"/>
            <p:cNvSpPr>
              <a:spLocks noChangeShapeType="1"/>
            </p:cNvSpPr>
            <p:nvPr/>
          </p:nvSpPr>
          <p:spPr bwMode="auto">
            <a:xfrm>
              <a:off x="3080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497" name="Text Box 17"/>
            <p:cNvSpPr txBox="1">
              <a:spLocks noChangeArrowheads="1"/>
            </p:cNvSpPr>
            <p:nvPr/>
          </p:nvSpPr>
          <p:spPr bwMode="auto">
            <a:xfrm>
              <a:off x="2808" y="3856"/>
              <a:ext cx="56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9pPr>
            </a:lstStyle>
            <a:p>
              <a:pPr algn="ctr"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pt-BR" sz="2200" dirty="0" smtClean="0">
                  <a:latin typeface="Calibri"/>
                  <a:cs typeface="Calibri"/>
                </a:rPr>
                <a:t>2008</a:t>
              </a:r>
            </a:p>
          </p:txBody>
        </p:sp>
      </p:grpSp>
      <p:grpSp>
        <p:nvGrpSpPr>
          <p:cNvPr id="20498" name="Group 18"/>
          <p:cNvGrpSpPr>
            <a:grpSpLocks/>
          </p:cNvGrpSpPr>
          <p:nvPr/>
        </p:nvGrpSpPr>
        <p:grpSpPr bwMode="auto">
          <a:xfrm>
            <a:off x="5212238" y="2922067"/>
            <a:ext cx="815040" cy="616385"/>
            <a:chOff x="3719" y="3857"/>
            <a:chExt cx="566" cy="428"/>
          </a:xfrm>
        </p:grpSpPr>
        <p:sp>
          <p:nvSpPr>
            <p:cNvPr id="20499" name="Line 19"/>
            <p:cNvSpPr>
              <a:spLocks noChangeShapeType="1"/>
            </p:cNvSpPr>
            <p:nvPr/>
          </p:nvSpPr>
          <p:spPr bwMode="auto">
            <a:xfrm>
              <a:off x="3991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500" name="Text Box 20"/>
            <p:cNvSpPr txBox="1">
              <a:spLocks noChangeArrowheads="1"/>
            </p:cNvSpPr>
            <p:nvPr/>
          </p:nvSpPr>
          <p:spPr bwMode="auto">
            <a:xfrm>
              <a:off x="3719" y="3857"/>
              <a:ext cx="56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9pPr>
            </a:lstStyle>
            <a:p>
              <a:pPr algn="ctr"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pt-BR" sz="2200" dirty="0" smtClean="0">
                  <a:latin typeface="Calibri"/>
                  <a:cs typeface="Calibri"/>
                </a:rPr>
                <a:t>2010</a:t>
              </a:r>
            </a:p>
          </p:txBody>
        </p:sp>
      </p:grpSp>
      <p:grpSp>
        <p:nvGrpSpPr>
          <p:cNvPr id="20501" name="Group 21"/>
          <p:cNvGrpSpPr>
            <a:grpSpLocks/>
          </p:cNvGrpSpPr>
          <p:nvPr/>
        </p:nvGrpSpPr>
        <p:grpSpPr bwMode="auto">
          <a:xfrm>
            <a:off x="6522638" y="2922067"/>
            <a:ext cx="815040" cy="616385"/>
            <a:chOff x="4629" y="3857"/>
            <a:chExt cx="566" cy="428"/>
          </a:xfrm>
        </p:grpSpPr>
        <p:sp>
          <p:nvSpPr>
            <p:cNvPr id="20502" name="Line 22"/>
            <p:cNvSpPr>
              <a:spLocks noChangeShapeType="1"/>
            </p:cNvSpPr>
            <p:nvPr/>
          </p:nvSpPr>
          <p:spPr bwMode="auto">
            <a:xfrm>
              <a:off x="4901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503" name="Text Box 23"/>
            <p:cNvSpPr txBox="1">
              <a:spLocks noChangeArrowheads="1"/>
            </p:cNvSpPr>
            <p:nvPr/>
          </p:nvSpPr>
          <p:spPr bwMode="auto">
            <a:xfrm>
              <a:off x="4629" y="3857"/>
              <a:ext cx="56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9pPr>
            </a:lstStyle>
            <a:p>
              <a:pPr algn="ctr"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pt-BR" sz="2200" dirty="0" smtClean="0">
                  <a:latin typeface="Calibri"/>
                  <a:cs typeface="Calibri"/>
                </a:rPr>
                <a:t>2012</a:t>
              </a:r>
            </a:p>
          </p:txBody>
        </p:sp>
      </p:grpSp>
      <p:grpSp>
        <p:nvGrpSpPr>
          <p:cNvPr id="20504" name="Group 24"/>
          <p:cNvGrpSpPr>
            <a:grpSpLocks/>
          </p:cNvGrpSpPr>
          <p:nvPr/>
        </p:nvGrpSpPr>
        <p:grpSpPr bwMode="auto">
          <a:xfrm>
            <a:off x="7834476" y="2922067"/>
            <a:ext cx="815040" cy="616385"/>
            <a:chOff x="5540" y="3857"/>
            <a:chExt cx="566" cy="428"/>
          </a:xfrm>
        </p:grpSpPr>
        <p:sp>
          <p:nvSpPr>
            <p:cNvPr id="20505" name="Line 25"/>
            <p:cNvSpPr>
              <a:spLocks noChangeShapeType="1"/>
            </p:cNvSpPr>
            <p:nvPr/>
          </p:nvSpPr>
          <p:spPr bwMode="auto">
            <a:xfrm>
              <a:off x="5812" y="4082"/>
              <a:ext cx="0" cy="20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en-US" sz="220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endParaRPr>
            </a:p>
          </p:txBody>
        </p:sp>
        <p:sp>
          <p:nvSpPr>
            <p:cNvPr id="20506" name="Text Box 26"/>
            <p:cNvSpPr txBox="1">
              <a:spLocks noChangeArrowheads="1"/>
            </p:cNvSpPr>
            <p:nvPr/>
          </p:nvSpPr>
          <p:spPr bwMode="auto">
            <a:xfrm>
              <a:off x="5540" y="3857"/>
              <a:ext cx="56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0876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Geneva" charset="0"/>
                  <a:cs typeface="Lucida Sans Unicode" charset="0"/>
                </a:defRPr>
              </a:lvl9pPr>
            </a:lstStyle>
            <a:p>
              <a:pPr algn="ctr" defTabSz="407484" hangingPunct="0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pt-BR" sz="2200" dirty="0" smtClean="0">
                  <a:latin typeface="Calibri"/>
                  <a:cs typeface="Calibri"/>
                </a:rPr>
                <a:t>2014</a:t>
              </a:r>
            </a:p>
          </p:txBody>
        </p:sp>
      </p:grpSp>
      <p:sp>
        <p:nvSpPr>
          <p:cNvPr id="20507" name="Line 27"/>
          <p:cNvSpPr>
            <a:spLocks noChangeShapeType="1"/>
          </p:cNvSpPr>
          <p:nvPr/>
        </p:nvSpPr>
        <p:spPr bwMode="auto">
          <a:xfrm>
            <a:off x="130476" y="3573016"/>
            <a:ext cx="8588160" cy="1440"/>
          </a:xfrm>
          <a:prstGeom prst="line">
            <a:avLst/>
          </a:prstGeom>
          <a:noFill/>
          <a:ln w="108000">
            <a:solidFill>
              <a:srgbClr val="FF420E"/>
            </a:solidFill>
            <a:round/>
            <a:headEnd/>
            <a:tailEnd type="triangle" w="med" len="med"/>
          </a:ln>
          <a:effectLst>
            <a:outerShdw blurRad="63500"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2200" smtClean="0">
              <a:solidFill>
                <a:srgbClr val="000000"/>
              </a:solidFill>
              <a:latin typeface="Calibri"/>
              <a:ea typeface="Geneva" charset="0"/>
              <a:cs typeface="Calibri"/>
            </a:endParaRPr>
          </a:p>
        </p:txBody>
      </p:sp>
      <p:sp>
        <p:nvSpPr>
          <p:cNvPr id="29" name="AutoShape 2"/>
          <p:cNvSpPr>
            <a:spLocks noChangeArrowheads="1"/>
          </p:cNvSpPr>
          <p:nvPr/>
        </p:nvSpPr>
        <p:spPr bwMode="auto">
          <a:xfrm>
            <a:off x="5292080" y="4869160"/>
            <a:ext cx="1224136" cy="864096"/>
          </a:xfrm>
          <a:prstGeom prst="wedgeRoundRectCallout">
            <a:avLst>
              <a:gd name="adj1" fmla="val -37647"/>
              <a:gd name="adj2" fmla="val -179859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err="1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TerraME</a:t>
            </a: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 </a:t>
            </a:r>
          </a:p>
        </p:txBody>
      </p:sp>
      <p:sp>
        <p:nvSpPr>
          <p:cNvPr id="30" name="AutoShape 2"/>
          <p:cNvSpPr>
            <a:spLocks noChangeArrowheads="1"/>
          </p:cNvSpPr>
          <p:nvPr/>
        </p:nvSpPr>
        <p:spPr bwMode="auto">
          <a:xfrm>
            <a:off x="1979712" y="4869160"/>
            <a:ext cx="1224136" cy="864096"/>
          </a:xfrm>
          <a:prstGeom prst="wedgeRoundRectCallout">
            <a:avLst>
              <a:gd name="adj1" fmla="val -35137"/>
              <a:gd name="adj2" fmla="val -178797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err="1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aRT</a:t>
            </a: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 </a:t>
            </a:r>
          </a:p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err="1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TerraHS</a:t>
            </a:r>
            <a:endParaRPr lang="pt-BR" sz="2200" dirty="0" smtClean="0">
              <a:solidFill>
                <a:srgbClr val="000000"/>
              </a:solidFill>
              <a:latin typeface="Calibri"/>
              <a:ea typeface="Geneva" charset="0"/>
              <a:cs typeface="Calibri"/>
            </a:endParaRPr>
          </a:p>
        </p:txBody>
      </p:sp>
      <p:sp>
        <p:nvSpPr>
          <p:cNvPr id="31" name="AutoShape 2"/>
          <p:cNvSpPr>
            <a:spLocks noChangeArrowheads="1"/>
          </p:cNvSpPr>
          <p:nvPr/>
        </p:nvSpPr>
        <p:spPr bwMode="auto">
          <a:xfrm>
            <a:off x="3563888" y="4869160"/>
            <a:ext cx="1440160" cy="864096"/>
          </a:xfrm>
          <a:prstGeom prst="wedgeRoundRectCallout">
            <a:avLst>
              <a:gd name="adj1" fmla="val -35137"/>
              <a:gd name="adj2" fmla="val -178797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</a:t>
            </a:r>
          </a:p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err="1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Amazon</a:t>
            </a:r>
            <a:endParaRPr lang="pt-BR" sz="2200" dirty="0" smtClean="0">
              <a:solidFill>
                <a:srgbClr val="000000"/>
              </a:solidFill>
              <a:latin typeface="Calibri"/>
              <a:ea typeface="Geneva" charset="0"/>
              <a:cs typeface="Calibri"/>
            </a:endParaRPr>
          </a:p>
        </p:txBody>
      </p:sp>
      <p:sp>
        <p:nvSpPr>
          <p:cNvPr id="33" name="AutoShape 2"/>
          <p:cNvSpPr>
            <a:spLocks noChangeArrowheads="1"/>
          </p:cNvSpPr>
          <p:nvPr/>
        </p:nvSpPr>
        <p:spPr bwMode="auto">
          <a:xfrm>
            <a:off x="179512" y="4797152"/>
            <a:ext cx="1440160" cy="936104"/>
          </a:xfrm>
          <a:prstGeom prst="wedgeRoundRectCallout">
            <a:avLst>
              <a:gd name="adj1" fmla="val -37947"/>
              <a:gd name="adj2" fmla="val -161518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err="1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TerraView</a:t>
            </a: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 </a:t>
            </a:r>
          </a:p>
        </p:txBody>
      </p:sp>
      <p:sp>
        <p:nvSpPr>
          <p:cNvPr id="34" name="AutoShape 2"/>
          <p:cNvSpPr>
            <a:spLocks noChangeArrowheads="1"/>
          </p:cNvSpPr>
          <p:nvPr/>
        </p:nvSpPr>
        <p:spPr bwMode="auto">
          <a:xfrm>
            <a:off x="6732240" y="4869160"/>
            <a:ext cx="1440160" cy="864096"/>
          </a:xfrm>
          <a:prstGeom prst="wedgeRoundRectCallout">
            <a:avLst>
              <a:gd name="adj1" fmla="val -38385"/>
              <a:gd name="adj2" fmla="val -177508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err="1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GeoDMA</a:t>
            </a:r>
            <a:endParaRPr lang="pt-BR" sz="2200" dirty="0" smtClean="0">
              <a:solidFill>
                <a:srgbClr val="000000"/>
              </a:solidFill>
              <a:latin typeface="Calibri"/>
              <a:ea typeface="Geneva" charset="0"/>
              <a:cs typeface="Calibri"/>
            </a:endParaRPr>
          </a:p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TerraMA</a:t>
            </a:r>
            <a:r>
              <a:rPr lang="pt-BR" sz="2200" baseline="300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2</a:t>
            </a: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 </a:t>
            </a:r>
          </a:p>
        </p:txBody>
      </p:sp>
      <p:sp>
        <p:nvSpPr>
          <p:cNvPr id="36" name="AutoShape 2"/>
          <p:cNvSpPr>
            <a:spLocks noChangeArrowheads="1"/>
          </p:cNvSpPr>
          <p:nvPr/>
        </p:nvSpPr>
        <p:spPr bwMode="auto">
          <a:xfrm>
            <a:off x="1907704" y="1268760"/>
            <a:ext cx="1368152" cy="999464"/>
          </a:xfrm>
          <a:prstGeom prst="wedgeRoundRectCallout">
            <a:avLst>
              <a:gd name="adj1" fmla="val -71052"/>
              <a:gd name="adj2" fmla="val 139759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TerraLib </a:t>
            </a:r>
            <a:r>
              <a:rPr lang="pt-BR" sz="2200" dirty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2</a:t>
            </a: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.0</a:t>
            </a:r>
          </a:p>
        </p:txBody>
      </p:sp>
      <p:sp>
        <p:nvSpPr>
          <p:cNvPr id="37" name="AutoShape 2"/>
          <p:cNvSpPr>
            <a:spLocks noChangeArrowheads="1"/>
          </p:cNvSpPr>
          <p:nvPr/>
        </p:nvSpPr>
        <p:spPr bwMode="auto">
          <a:xfrm>
            <a:off x="3635896" y="1268760"/>
            <a:ext cx="1440160" cy="999464"/>
          </a:xfrm>
          <a:prstGeom prst="wedgeRoundRectCallout">
            <a:avLst>
              <a:gd name="adj1" fmla="val -71052"/>
              <a:gd name="adj2" fmla="val 139759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TerraLib 3.0</a:t>
            </a:r>
          </a:p>
        </p:txBody>
      </p:sp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5652120" y="1268760"/>
            <a:ext cx="1440160" cy="999464"/>
          </a:xfrm>
          <a:prstGeom prst="wedgeRoundRectCallout">
            <a:avLst>
              <a:gd name="adj1" fmla="val -35102"/>
              <a:gd name="adj2" fmla="val 148230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TerraLib </a:t>
            </a:r>
            <a:r>
              <a:rPr lang="pt-BR" sz="2200" dirty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4</a:t>
            </a: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.0</a:t>
            </a:r>
          </a:p>
        </p:txBody>
      </p:sp>
      <p:sp>
        <p:nvSpPr>
          <p:cNvPr id="39" name="AutoShape 2"/>
          <p:cNvSpPr>
            <a:spLocks noChangeArrowheads="1"/>
          </p:cNvSpPr>
          <p:nvPr/>
        </p:nvSpPr>
        <p:spPr bwMode="auto">
          <a:xfrm>
            <a:off x="7596336" y="1268760"/>
            <a:ext cx="1440160" cy="999464"/>
          </a:xfrm>
          <a:prstGeom prst="wedgeRoundRectCallout">
            <a:avLst>
              <a:gd name="adj1" fmla="val -8530"/>
              <a:gd name="adj2" fmla="val 151860"/>
              <a:gd name="adj3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5386" rIns="81631" bIns="40816" anchor="ctr"/>
          <a:lstStyle/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TerraLib </a:t>
            </a:r>
          </a:p>
          <a:p>
            <a:pPr algn="ctr" defTabSz="407484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pt-BR" sz="2200" dirty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5</a:t>
            </a:r>
            <a:r>
              <a:rPr lang="pt-BR" sz="2200" dirty="0" smtClean="0">
                <a:solidFill>
                  <a:srgbClr val="000000"/>
                </a:solidFill>
                <a:latin typeface="Calibri"/>
                <a:ea typeface="Geneva" charset="0"/>
                <a:cs typeface="Calibri"/>
              </a:rPr>
              <a:t>.0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99592" y="5877272"/>
            <a:ext cx="7560840" cy="830968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45706" rIns="91410" bIns="45706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cs typeface="Calibri"/>
              </a:rPr>
              <a:t>TerraLib evolves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cs typeface="Calibri"/>
              </a:rPr>
              <a:t> together with its tools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66"/>
                </a:solidFill>
                <a:latin typeface="Calibri"/>
                <a:cs typeface="Calibri"/>
              </a:rPr>
              <a:t>Each new tools brings new concepts to TerraLib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4179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1560" y="5085184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Geometry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51" name="Grupo 50"/>
          <p:cNvGrpSpPr/>
          <p:nvPr/>
        </p:nvGrpSpPr>
        <p:grpSpPr>
          <a:xfrm>
            <a:off x="1187624" y="5229200"/>
            <a:ext cx="1872208" cy="1512168"/>
            <a:chOff x="2843808" y="1575842"/>
            <a:chExt cx="1368152" cy="1080120"/>
          </a:xfrm>
        </p:grpSpPr>
        <p:sp>
          <p:nvSpPr>
            <p:cNvPr id="22" name="Pentágono regular 21"/>
            <p:cNvSpPr/>
            <p:nvPr/>
          </p:nvSpPr>
          <p:spPr>
            <a:xfrm>
              <a:off x="2915816" y="1647106"/>
              <a:ext cx="1224136" cy="936848"/>
            </a:xfrm>
            <a:prstGeom prst="pent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4067944" y="193588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Elipse 23"/>
            <p:cNvSpPr/>
            <p:nvPr/>
          </p:nvSpPr>
          <p:spPr>
            <a:xfrm>
              <a:off x="2843808" y="193588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Triângulo isósceles 24"/>
            <p:cNvSpPr/>
            <p:nvPr/>
          </p:nvSpPr>
          <p:spPr>
            <a:xfrm>
              <a:off x="3347864" y="2079898"/>
              <a:ext cx="288032" cy="216024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riângulo isósceles 25"/>
            <p:cNvSpPr/>
            <p:nvPr/>
          </p:nvSpPr>
          <p:spPr>
            <a:xfrm>
              <a:off x="3347864" y="2007890"/>
              <a:ext cx="360040" cy="288032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Elipse 26"/>
            <p:cNvSpPr/>
            <p:nvPr/>
          </p:nvSpPr>
          <p:spPr>
            <a:xfrm>
              <a:off x="3275856" y="2223914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3635896" y="2223914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Elipse 28"/>
            <p:cNvSpPr/>
            <p:nvPr/>
          </p:nvSpPr>
          <p:spPr>
            <a:xfrm>
              <a:off x="3454549" y="1953047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Elipse 29"/>
            <p:cNvSpPr/>
            <p:nvPr/>
          </p:nvSpPr>
          <p:spPr>
            <a:xfrm>
              <a:off x="3059832" y="2511946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3832870" y="2511946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Elipse 31"/>
            <p:cNvSpPr/>
            <p:nvPr/>
          </p:nvSpPr>
          <p:spPr>
            <a:xfrm>
              <a:off x="3463304" y="1575842"/>
              <a:ext cx="144016" cy="14401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539552" y="2708920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Cellular</a:t>
            </a:r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Space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6407696" y="2996952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Social Network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6434776" y="4725144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Object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8" name="Picture 3" descr="hs_base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4984"/>
            <a:ext cx="2123728" cy="128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85184"/>
            <a:ext cx="203643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" name="Picture 4" descr="casa2-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57192"/>
            <a:ext cx="2239493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6630" y="3383978"/>
            <a:ext cx="2320697" cy="1313782"/>
          </a:xfrm>
          <a:prstGeom prst="rect">
            <a:avLst/>
          </a:prstGeom>
        </p:spPr>
      </p:pic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0" y="22136"/>
            <a:ext cx="9144000" cy="553970"/>
          </a:xfrm>
          <a:prstGeom prst="rect">
            <a:avLst/>
          </a:prstGeom>
          <a:solidFill>
            <a:schemeClr val="accent6">
              <a:lumMod val="20000"/>
              <a:lumOff val="80000"/>
              <a:alpha val="79999"/>
            </a:schemeClr>
          </a:solidFill>
          <a:ln>
            <a:noFill/>
          </a:ln>
          <a:extLst/>
        </p:spPr>
        <p:txBody>
          <a:bodyPr wrap="squar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/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T</a:t>
            </a:r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ypes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in TerraLib </a:t>
            </a:r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  <a:cs typeface="Calibri" charset="0"/>
              </a:rPr>
              <a:t>ecosystem: new tools, new types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2843808" y="6237312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Coverage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9" name="CaixaDeTexto 41"/>
          <p:cNvSpPr txBox="1"/>
          <p:nvPr/>
        </p:nvSpPr>
        <p:spPr>
          <a:xfrm>
            <a:off x="611560" y="620688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Time Series</a:t>
            </a:r>
          </a:p>
        </p:txBody>
      </p:sp>
      <p:sp>
        <p:nvSpPr>
          <p:cNvPr id="40" name="CaixaDeTexto 42"/>
          <p:cNvSpPr txBox="1"/>
          <p:nvPr/>
        </p:nvSpPr>
        <p:spPr>
          <a:xfrm>
            <a:off x="3559007" y="692696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Trajectory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2" name="CaixaDeTexto 48"/>
          <p:cNvSpPr txBox="1"/>
          <p:nvPr/>
        </p:nvSpPr>
        <p:spPr>
          <a:xfrm>
            <a:off x="6407059" y="764702"/>
            <a:ext cx="273630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Event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703" y="1212044"/>
            <a:ext cx="2394446" cy="152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39" y="1171203"/>
            <a:ext cx="2448272" cy="154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sankai_2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3613" y="1196751"/>
            <a:ext cx="2173253" cy="162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1626982" cy="146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" name="CaixaDeTexto 46"/>
          <p:cNvSpPr txBox="1"/>
          <p:nvPr/>
        </p:nvSpPr>
        <p:spPr>
          <a:xfrm>
            <a:off x="4499992" y="3212976"/>
            <a:ext cx="201622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Agent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 rot="16200000">
            <a:off x="-238576" y="6118295"/>
            <a:ext cx="793768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2002</a:t>
            </a:r>
          </a:p>
        </p:txBody>
      </p:sp>
      <p:sp>
        <p:nvSpPr>
          <p:cNvPr id="65" name="Text Box 17"/>
          <p:cNvSpPr txBox="1">
            <a:spLocks noChangeArrowheads="1"/>
          </p:cNvSpPr>
          <p:nvPr/>
        </p:nvSpPr>
        <p:spPr bwMode="auto">
          <a:xfrm rot="16200000">
            <a:off x="-208187" y="3637180"/>
            <a:ext cx="728874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2010</a:t>
            </a:r>
          </a:p>
        </p:txBody>
      </p:sp>
      <p:sp>
        <p:nvSpPr>
          <p:cNvPr id="74" name="Text Box 26"/>
          <p:cNvSpPr txBox="1">
            <a:spLocks noChangeArrowheads="1"/>
          </p:cNvSpPr>
          <p:nvPr/>
        </p:nvSpPr>
        <p:spPr bwMode="auto">
          <a:xfrm rot="16200000">
            <a:off x="-247698" y="1135409"/>
            <a:ext cx="817764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Geneva" charset="0"/>
                <a:cs typeface="Lucida Sans Unicode" charset="0"/>
              </a:defRPr>
            </a:lvl9pPr>
          </a:lstStyle>
          <a:p>
            <a:pPr algn="ctr"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pt-BR" dirty="0" smtClean="0">
                <a:latin typeface="Calibri"/>
                <a:cs typeface="Calibri"/>
              </a:rPr>
              <a:t>2014</a:t>
            </a:r>
          </a:p>
        </p:txBody>
      </p:sp>
      <p:sp>
        <p:nvSpPr>
          <p:cNvPr id="75" name="Line 27"/>
          <p:cNvSpPr>
            <a:spLocks noChangeShapeType="1"/>
          </p:cNvSpPr>
          <p:nvPr/>
        </p:nvSpPr>
        <p:spPr bwMode="auto">
          <a:xfrm rot="16200000">
            <a:off x="-2465917" y="3626157"/>
            <a:ext cx="5724346" cy="1440"/>
          </a:xfrm>
          <a:prstGeom prst="line">
            <a:avLst/>
          </a:prstGeom>
          <a:noFill/>
          <a:ln w="108000">
            <a:solidFill>
              <a:srgbClr val="FF420E"/>
            </a:solidFill>
            <a:round/>
            <a:headEnd/>
            <a:tailEnd type="triangle" w="med" len="med"/>
          </a:ln>
          <a:effectLst>
            <a:outerShdw blurRad="63500"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36" tIns="41469" rIns="82936" bIns="41469"/>
          <a:lstStyle/>
          <a:p>
            <a:pPr defTabSz="407484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mtClean="0">
              <a:solidFill>
                <a:srgbClr val="000000"/>
              </a:solidFill>
              <a:latin typeface="Calibri"/>
              <a:ea typeface="Geneva" charset="0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153400" cy="609600"/>
          </a:xfrm>
        </p:spPr>
        <p:txBody>
          <a:bodyPr/>
          <a:lstStyle/>
          <a:p>
            <a:pPr eaLnBrk="1" hangingPunct="1"/>
            <a:r>
              <a:rPr lang="en-US" dirty="0" smtClean="0"/>
              <a:t>Image Processing Algorithms (100+)</a:t>
            </a:r>
          </a:p>
        </p:txBody>
      </p:sp>
      <p:pic>
        <p:nvPicPr>
          <p:cNvPr id="15" name="Picture 22" descr="ucsb1_2048+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2736"/>
            <a:ext cx="310706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48"/>
          <p:cNvSpPr txBox="1"/>
          <p:nvPr/>
        </p:nvSpPr>
        <p:spPr>
          <a:xfrm>
            <a:off x="5940152" y="548680"/>
            <a:ext cx="2376264" cy="461665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pPr algn="r"/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Mosaic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99592" y="3284984"/>
            <a:ext cx="2952328" cy="3384376"/>
            <a:chOff x="899592" y="3284984"/>
            <a:chExt cx="2952328" cy="3384376"/>
          </a:xfrm>
        </p:grpSpPr>
        <p:pic>
          <p:nvPicPr>
            <p:cNvPr id="13" name="Picture 2" descr="C:\Documents and Settings\DPI\Desktop\segmentatio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9592" y="3717032"/>
              <a:ext cx="2952328" cy="295232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CaixaDeTexto 48"/>
            <p:cNvSpPr txBox="1"/>
            <p:nvPr/>
          </p:nvSpPr>
          <p:spPr>
            <a:xfrm>
              <a:off x="899592" y="3284984"/>
              <a:ext cx="2376264" cy="461665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r>
                <a:rPr lang="pt-BR" sz="2400" dirty="0" err="1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rPr>
                <a:t>Segmentation</a:t>
              </a:r>
              <a:endPara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283968" y="3789040"/>
            <a:ext cx="4860032" cy="3068960"/>
            <a:chOff x="4283968" y="3789040"/>
            <a:chExt cx="4860032" cy="3068960"/>
          </a:xfrm>
        </p:grpSpPr>
        <p:pic>
          <p:nvPicPr>
            <p:cNvPr id="14" name="Picture 3" descr="\\Vboxsvr\thesis\resultant_classificati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83968" y="3789040"/>
              <a:ext cx="2952328" cy="2952328"/>
            </a:xfrm>
            <a:prstGeom prst="rect">
              <a:avLst/>
            </a:prstGeom>
            <a:noFill/>
          </p:spPr>
        </p:pic>
        <p:sp>
          <p:nvSpPr>
            <p:cNvPr id="8" name="CaixaDeTexto 48"/>
            <p:cNvSpPr txBox="1"/>
            <p:nvPr/>
          </p:nvSpPr>
          <p:spPr>
            <a:xfrm>
              <a:off x="7236296" y="6396335"/>
              <a:ext cx="1907704" cy="461665"/>
            </a:xfrm>
            <a:prstGeom prst="rect">
              <a:avLst/>
            </a:prstGeom>
            <a:noFill/>
          </p:spPr>
          <p:txBody>
            <a:bodyPr wrap="square" lIns="91410" tIns="45706" rIns="91410" bIns="45706" rtlCol="0">
              <a:spAutoFit/>
            </a:bodyPr>
            <a:lstStyle/>
            <a:p>
              <a:r>
                <a:rPr lang="pt-BR" sz="2400" dirty="0" err="1" smtClean="0">
                  <a:solidFill>
                    <a:schemeClr val="bg2">
                      <a:lumMod val="75000"/>
                    </a:schemeClr>
                  </a:solidFill>
                  <a:latin typeface="Calibri"/>
                  <a:cs typeface="Calibri"/>
                </a:rPr>
                <a:t>Classification</a:t>
              </a:r>
              <a:endParaRPr lang="pt-BR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6" name="Imagem 15" descr="raster-clip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1167949"/>
            <a:ext cx="4320480" cy="2117035"/>
          </a:xfrm>
          <a:prstGeom prst="rect">
            <a:avLst/>
          </a:prstGeom>
        </p:spPr>
      </p:pic>
      <p:sp>
        <p:nvSpPr>
          <p:cNvPr id="17" name="CaixaDeTexto 48"/>
          <p:cNvSpPr txBox="1"/>
          <p:nvPr/>
        </p:nvSpPr>
        <p:spPr>
          <a:xfrm>
            <a:off x="755576" y="1052736"/>
            <a:ext cx="1395862" cy="1200300"/>
          </a:xfrm>
          <a:prstGeom prst="rect">
            <a:avLst/>
          </a:prstGeom>
          <a:noFill/>
        </p:spPr>
        <p:txBody>
          <a:bodyPr wrap="square" lIns="91410" tIns="45706" rIns="91410" bIns="45706" rtlCol="0">
            <a:spAutoFit/>
          </a:bodyPr>
          <a:lstStyle/>
          <a:p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Clipping</a:t>
            </a:r>
          </a:p>
          <a:p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through</a:t>
            </a:r>
            <a:endParaRPr lang="pt-BR" sz="24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iterators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TerraView</a:t>
            </a:r>
            <a:r>
              <a:rPr lang="en-US" dirty="0" smtClean="0"/>
              <a:t>: visualization and exploratory data analysis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7584" y="6237312"/>
            <a:ext cx="7560840" cy="461637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45706" rIns="91410" bIns="45706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Access to TerraLib tools via plugins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7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66" y="1412776"/>
            <a:ext cx="82419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/>
          <p:nvPr/>
        </p:nvSpPr>
        <p:spPr>
          <a:xfrm>
            <a:off x="4860032" y="908720"/>
            <a:ext cx="4032448" cy="461637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45706" rIns="91410" bIns="45706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Brushing tool for exploration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7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TerraView</a:t>
            </a:r>
            <a:r>
              <a:rPr lang="en-US" dirty="0" smtClean="0"/>
              <a:t>: extensibility with plugins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80112" y="1628800"/>
            <a:ext cx="3456384" cy="3262403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45706" rIns="91410" bIns="45706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err="1" smtClean="0">
                <a:solidFill>
                  <a:srgbClr val="800000"/>
                </a:solidFill>
                <a:latin typeface="Calibri"/>
                <a:cs typeface="Calibri"/>
              </a:rPr>
              <a:t>Plugins</a:t>
            </a:r>
            <a:r>
              <a:rPr lang="en-US" sz="2200" kern="0" dirty="0" smtClean="0">
                <a:solidFill>
                  <a:srgbClr val="800000"/>
                </a:solidFill>
                <a:latin typeface="Calibri"/>
                <a:cs typeface="Calibri"/>
              </a:rPr>
              <a:t>:</a:t>
            </a:r>
            <a:endParaRPr lang="en-US" sz="2200" kern="0" dirty="0">
              <a:solidFill>
                <a:srgbClr val="800000"/>
              </a:solidFill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7D">
                  <a:lumMod val="75000"/>
                </a:srgbClr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Data mining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Spatial segregation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Cell spaces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Network flows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Biodiversity(</a:t>
            </a:r>
            <a:r>
              <a:rPr lang="en-US" sz="2200" kern="0" dirty="0" err="1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openModeller</a:t>
            </a:r>
            <a:r>
              <a:rPr lang="en-US" sz="22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rgbClr val="00007D">
                    <a:lumMod val="75000"/>
                  </a:srgbClr>
                </a:solidFill>
                <a:latin typeface="Calibri"/>
                <a:cs typeface="Calibri"/>
              </a:rPr>
              <a:t>Clustering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5168574" cy="4032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6093296"/>
            <a:ext cx="7920880" cy="527582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93600" rIns="91410" bIns="936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Plugins allow external groups to cooperate in the TerraLib project</a:t>
            </a:r>
            <a:endParaRPr lang="en-US" sz="2200" kern="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57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000" dirty="0" err="1" smtClean="0">
                <a:latin typeface="Calibri" charset="0"/>
              </a:rPr>
              <a:t>Innovative</a:t>
            </a:r>
            <a:r>
              <a:rPr lang="pt-BR" sz="3000" dirty="0" smtClean="0">
                <a:latin typeface="Calibri" charset="0"/>
              </a:rPr>
              <a:t> </a:t>
            </a:r>
            <a:r>
              <a:rPr lang="pt-BR" sz="3000" dirty="0" err="1">
                <a:latin typeface="Calibri" charset="0"/>
              </a:rPr>
              <a:t>s</a:t>
            </a:r>
            <a:r>
              <a:rPr lang="pt-BR" sz="3000" dirty="0" err="1" smtClean="0">
                <a:latin typeface="Calibri" charset="0"/>
              </a:rPr>
              <a:t>patial</a:t>
            </a:r>
            <a:r>
              <a:rPr lang="pt-BR" sz="3000" dirty="0" smtClean="0">
                <a:latin typeface="Calibri" charset="0"/>
              </a:rPr>
              <a:t> </a:t>
            </a:r>
            <a:r>
              <a:rPr lang="pt-BR" sz="3000" dirty="0" err="1" smtClean="0">
                <a:latin typeface="Calibri" charset="0"/>
              </a:rPr>
              <a:t>analysis</a:t>
            </a:r>
            <a:r>
              <a:rPr lang="pt-BR" sz="3000" dirty="0" smtClean="0">
                <a:latin typeface="Calibri" charset="0"/>
              </a:rPr>
              <a:t>: </a:t>
            </a:r>
            <a:r>
              <a:rPr lang="pt-BR" sz="3000" dirty="0" err="1" smtClean="0">
                <a:latin typeface="Calibri" charset="0"/>
              </a:rPr>
              <a:t>available</a:t>
            </a:r>
            <a:r>
              <a:rPr lang="pt-BR" sz="3000" dirty="0" smtClean="0">
                <a:latin typeface="Calibri" charset="0"/>
              </a:rPr>
              <a:t> in </a:t>
            </a:r>
            <a:r>
              <a:rPr lang="pt-BR" sz="3000" dirty="0" err="1" smtClean="0">
                <a:latin typeface="Calibri" charset="0"/>
              </a:rPr>
              <a:t>TerraView</a:t>
            </a:r>
            <a:r>
              <a:rPr lang="pt-BR" sz="3000" dirty="0" smtClean="0">
                <a:latin typeface="Calibri" charset="0"/>
              </a:rPr>
              <a:t> </a:t>
            </a:r>
            <a:r>
              <a:rPr lang="pt-BR" sz="3000" dirty="0" err="1" smtClean="0">
                <a:latin typeface="Calibri" charset="0"/>
              </a:rPr>
              <a:t>using</a:t>
            </a:r>
            <a:r>
              <a:rPr lang="pt-BR" sz="3000" dirty="0" smtClean="0">
                <a:latin typeface="Calibri" charset="0"/>
              </a:rPr>
              <a:t> </a:t>
            </a:r>
            <a:r>
              <a:rPr lang="pt-BR" sz="3000" dirty="0" err="1" smtClean="0">
                <a:latin typeface="Calibri" charset="0"/>
              </a:rPr>
              <a:t>plugins</a:t>
            </a:r>
            <a:endParaRPr lang="pt-BR" sz="3000" dirty="0">
              <a:latin typeface="Calibri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9552" y="5733256"/>
            <a:ext cx="8604448" cy="1008780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F. </a:t>
            </a:r>
            <a:r>
              <a:rPr lang="en-US" sz="1800" dirty="0" err="1">
                <a:solidFill>
                  <a:srgbClr val="000090"/>
                </a:solidFill>
                <a:latin typeface="Calibri"/>
                <a:cs typeface="Calibri"/>
              </a:rPr>
              <a:t>Feitosa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 et al., “Global and local spatial indices of urban segregation”. 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IJGIS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, 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2007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MsC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). </a:t>
            </a:r>
            <a:endParaRPr lang="pt-BR" sz="1800" dirty="0">
              <a:solidFill>
                <a:srgbClr val="000090"/>
              </a:solidFill>
              <a:latin typeface="Calibri" charset="0"/>
            </a:endParaRPr>
          </a:p>
          <a:p>
            <a:pPr>
              <a:spcBef>
                <a:spcPts val="900"/>
              </a:spcBef>
              <a:defRPr/>
            </a:pPr>
            <a:r>
              <a:rPr lang="en-US" sz="1800" dirty="0">
                <a:solidFill>
                  <a:srgbClr val="00007D"/>
                </a:solidFill>
                <a:latin typeface="Calibri"/>
                <a:cs typeface="Calibri"/>
              </a:rPr>
              <a:t>R. </a:t>
            </a:r>
            <a:r>
              <a:rPr lang="en-US" sz="1800" dirty="0" err="1">
                <a:solidFill>
                  <a:srgbClr val="00007D"/>
                </a:solidFill>
                <a:latin typeface="Calibri"/>
                <a:cs typeface="Calibri"/>
              </a:rPr>
              <a:t>Assunção</a:t>
            </a:r>
            <a:r>
              <a:rPr lang="en-US" sz="1800" dirty="0">
                <a:solidFill>
                  <a:srgbClr val="00007D"/>
                </a:solidFill>
                <a:latin typeface="Calibri"/>
                <a:cs typeface="Calibri"/>
              </a:rPr>
              <a:t> et al. “Efficient </a:t>
            </a:r>
            <a:r>
              <a:rPr lang="en-US" sz="1800" dirty="0" err="1">
                <a:solidFill>
                  <a:srgbClr val="00007D"/>
                </a:solidFill>
                <a:latin typeface="Calibri"/>
                <a:cs typeface="Calibri"/>
              </a:rPr>
              <a:t>regionalisation</a:t>
            </a:r>
            <a:r>
              <a:rPr lang="en-US" sz="1800" dirty="0">
                <a:solidFill>
                  <a:srgbClr val="00007D"/>
                </a:solidFill>
                <a:latin typeface="Calibri"/>
                <a:cs typeface="Calibri"/>
              </a:rPr>
              <a:t> techniques for socio-economic geographical units using minimum spanning trees</a:t>
            </a:r>
            <a:r>
              <a:rPr lang="en-US" sz="1800" dirty="0" smtClean="0">
                <a:solidFill>
                  <a:srgbClr val="00007D"/>
                </a:solidFill>
                <a:latin typeface="Calibri"/>
                <a:cs typeface="Calibri"/>
              </a:rPr>
              <a:t>”.  </a:t>
            </a:r>
            <a:r>
              <a:rPr lang="en-US" sz="1800" dirty="0">
                <a:solidFill>
                  <a:srgbClr val="00007D"/>
                </a:solidFill>
                <a:latin typeface="Calibri"/>
                <a:cs typeface="Calibri"/>
              </a:rPr>
              <a:t>IJGIS</a:t>
            </a:r>
            <a:r>
              <a:rPr lang="en-US" sz="1800" i="1" dirty="0">
                <a:solidFill>
                  <a:srgbClr val="00007D"/>
                </a:solidFill>
                <a:latin typeface="Calibri"/>
                <a:cs typeface="Calibri"/>
              </a:rPr>
              <a:t>, </a:t>
            </a:r>
            <a:r>
              <a:rPr lang="en-US" sz="1800" dirty="0" smtClean="0">
                <a:solidFill>
                  <a:srgbClr val="00007D"/>
                </a:solidFill>
                <a:latin typeface="Calibri"/>
                <a:cs typeface="Calibri"/>
              </a:rPr>
              <a:t>2006 (PhD). </a:t>
            </a:r>
            <a:endParaRPr lang="en-US" sz="1800" dirty="0">
              <a:solidFill>
                <a:srgbClr val="00007D"/>
              </a:solidFill>
              <a:latin typeface="Calibri"/>
              <a:cs typeface="Calibri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pt-BR" sz="1800" dirty="0">
              <a:solidFill>
                <a:srgbClr val="00007D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pt-BR" sz="1800" dirty="0">
              <a:solidFill>
                <a:srgbClr val="00007D"/>
              </a:solidFill>
              <a:latin typeface="Calibri" charset="0"/>
            </a:endParaRPr>
          </a:p>
        </p:txBody>
      </p:sp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60231"/>
            <a:ext cx="3168352" cy="35073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876256" y="1340768"/>
            <a:ext cx="1908572" cy="434975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</a:rPr>
              <a:t>Regionalization</a:t>
            </a:r>
            <a:endParaRPr lang="pt-BR" sz="2000" dirty="0">
              <a:solidFill>
                <a:srgbClr val="000066"/>
              </a:solidFill>
              <a:latin typeface="Calibri" charset="0"/>
            </a:endParaRPr>
          </a:p>
        </p:txBody>
      </p:sp>
      <p:pic>
        <p:nvPicPr>
          <p:cNvPr id="8" name="Picture 24" descr="npo0001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0" y="1916832"/>
            <a:ext cx="3315804" cy="33968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55576" y="1340768"/>
            <a:ext cx="3240360" cy="432048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000" dirty="0">
                <a:solidFill>
                  <a:srgbClr val="000066"/>
                </a:solidFill>
                <a:latin typeface="Calibri" charset="0"/>
              </a:rPr>
              <a:t>Spatial segregation indexes</a:t>
            </a:r>
            <a:endParaRPr lang="pt-BR" sz="2000" dirty="0">
              <a:solidFill>
                <a:srgbClr val="000066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00007D"/>
                </a:solidFill>
                <a:latin typeface="Calibri" charset="0"/>
              </a:rPr>
              <a:t>Applications in Health and Public Policies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6575" y="5894976"/>
            <a:ext cx="8607425" cy="935952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1800" dirty="0" err="1">
                <a:solidFill>
                  <a:srgbClr val="000066"/>
                </a:solidFill>
                <a:latin typeface="Calibri" charset="0"/>
              </a:rPr>
              <a:t>Kiffer</a:t>
            </a:r>
            <a:r>
              <a:rPr lang="en-US" sz="1800" dirty="0">
                <a:solidFill>
                  <a:srgbClr val="000066"/>
                </a:solidFill>
                <a:latin typeface="Calibri" charset="0"/>
              </a:rPr>
              <a:t>, E., Camargo, E. et al., “A spatial approach for the epidemiology of antibiotic use and resistance in community-based studies: the emergence of urban clusters of Escherichia coli quinolone resistance in Sao Paulo</a:t>
            </a: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”.</a:t>
            </a:r>
            <a:r>
              <a:rPr lang="en-US" sz="1800" i="1" dirty="0" smtClean="0">
                <a:solidFill>
                  <a:srgbClr val="000066"/>
                </a:solidFill>
                <a:latin typeface="Calibri" charset="0"/>
              </a:rPr>
              <a:t> </a:t>
            </a:r>
            <a:r>
              <a:rPr lang="en-US" sz="1800" dirty="0">
                <a:solidFill>
                  <a:srgbClr val="000066"/>
                </a:solidFill>
                <a:latin typeface="Calibri" charset="0"/>
              </a:rPr>
              <a:t>IJ Health </a:t>
            </a:r>
            <a:r>
              <a:rPr lang="en-US" sz="1800" dirty="0" err="1">
                <a:solidFill>
                  <a:srgbClr val="000066"/>
                </a:solidFill>
                <a:latin typeface="Calibri" charset="0"/>
              </a:rPr>
              <a:t>Geographics</a:t>
            </a:r>
            <a:r>
              <a:rPr lang="en-US" sz="1800" dirty="0">
                <a:solidFill>
                  <a:srgbClr val="000066"/>
                </a:solidFill>
                <a:latin typeface="Calibri" charset="0"/>
              </a:rPr>
              <a:t>, 10, 2011</a:t>
            </a: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.</a:t>
            </a:r>
            <a:endParaRPr lang="en-US" sz="1800" dirty="0">
              <a:solidFill>
                <a:srgbClr val="000066"/>
              </a:solidFill>
              <a:latin typeface="Calibri" charset="0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en-US" sz="1800" dirty="0">
              <a:solidFill>
                <a:srgbClr val="000066"/>
              </a:solidFill>
              <a:latin typeface="Calibri" charset="0"/>
            </a:endParaRPr>
          </a:p>
        </p:txBody>
      </p:sp>
      <p:pic>
        <p:nvPicPr>
          <p:cNvPr id="9011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71" y="1772816"/>
            <a:ext cx="339362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700808"/>
            <a:ext cx="2808312" cy="3806061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11560" y="1124744"/>
            <a:ext cx="2304256" cy="500062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</a:rPr>
              <a:t>Streets of Sao Paulo</a:t>
            </a:r>
            <a:endParaRPr lang="pt-BR" sz="2000" dirty="0">
              <a:solidFill>
                <a:srgbClr val="000066"/>
              </a:solidFill>
              <a:latin typeface="Calibri" charset="0"/>
            </a:endParaRPr>
          </a:p>
        </p:txBody>
      </p:sp>
      <p:sp>
        <p:nvSpPr>
          <p:cNvPr id="13" name="Cilindro 5"/>
          <p:cNvSpPr>
            <a:spLocks noChangeArrowheads="1"/>
          </p:cNvSpPr>
          <p:nvPr/>
        </p:nvSpPr>
        <p:spPr bwMode="auto">
          <a:xfrm>
            <a:off x="3851920" y="4653136"/>
            <a:ext cx="1656184" cy="1080120"/>
          </a:xfrm>
          <a:prstGeom prst="can">
            <a:avLst>
              <a:gd name="adj" fmla="val 250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/>
          <a:lstStyle/>
          <a:p>
            <a:pPr algn="ctr"/>
            <a:r>
              <a:rPr lang="pt-BR" dirty="0" err="1" smtClean="0">
                <a:solidFill>
                  <a:srgbClr val="000000"/>
                </a:solidFill>
                <a:latin typeface="Calibri"/>
                <a:cs typeface="Calibri"/>
              </a:rPr>
              <a:t>Database</a:t>
            </a:r>
            <a:r>
              <a:rPr lang="pt-BR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pt-BR" dirty="0" err="1" smtClean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lang="pt-BR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  <a:p>
            <a:pPr algn="ctr"/>
            <a:r>
              <a:rPr lang="pt-BR" dirty="0" err="1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pt-BR" dirty="0" err="1" smtClean="0">
                <a:solidFill>
                  <a:srgbClr val="000000"/>
                </a:solidFill>
                <a:latin typeface="Calibri"/>
                <a:cs typeface="Calibri"/>
              </a:rPr>
              <a:t>ntibiotic</a:t>
            </a:r>
            <a:r>
              <a:rPr lang="pt-BR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pt-BR" dirty="0" err="1" smtClean="0">
                <a:solidFill>
                  <a:srgbClr val="000000"/>
                </a:solidFill>
                <a:latin typeface="Calibri"/>
                <a:cs typeface="Calibri"/>
              </a:rPr>
              <a:t>users</a:t>
            </a:r>
            <a:endParaRPr lang="pt-BR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635896" y="3068960"/>
            <a:ext cx="2016224" cy="1296144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000" indent="0" eaLnBrk="1" hangingPunct="1">
              <a:spcBef>
                <a:spcPts val="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</a:rPr>
              <a:t>Address geocoding of resistance to antibiotics</a:t>
            </a:r>
            <a:endParaRPr lang="pt-BR" sz="2000" dirty="0">
              <a:solidFill>
                <a:srgbClr val="000066"/>
              </a:solidFill>
              <a:latin typeface="Calibri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707904" y="2132856"/>
            <a:ext cx="1800200" cy="504056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000" indent="0" eaLnBrk="1" hangingPunct="1">
              <a:spcBef>
                <a:spcPts val="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</a:rPr>
              <a:t>Spatial analysis</a:t>
            </a:r>
            <a:endParaRPr lang="pt-BR" sz="2000" dirty="0">
              <a:solidFill>
                <a:srgbClr val="000066"/>
              </a:solidFill>
              <a:latin typeface="Calibri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220072" y="1196752"/>
            <a:ext cx="3912200" cy="504056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8000" indent="0" algn="r" eaLnBrk="1" hangingPunct="1">
              <a:spcBef>
                <a:spcPts val="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charset="0"/>
              </a:rPr>
              <a:t>Clusters of resistance to antibiotics</a:t>
            </a:r>
            <a:endParaRPr lang="pt-BR" sz="2000" dirty="0">
              <a:solidFill>
                <a:srgbClr val="000066"/>
              </a:solidFill>
              <a:latin typeface="Calibri" charset="0"/>
            </a:endParaRPr>
          </a:p>
        </p:txBody>
      </p:sp>
      <p:cxnSp>
        <p:nvCxnSpPr>
          <p:cNvPr id="12" name="Conector de seta reta 11"/>
          <p:cNvCxnSpPr/>
          <p:nvPr/>
        </p:nvCxnSpPr>
        <p:spPr bwMode="auto">
          <a:xfrm flipV="1">
            <a:off x="4644008" y="4221088"/>
            <a:ext cx="0" cy="5760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8" name="Conector de seta reta 17"/>
          <p:cNvCxnSpPr/>
          <p:nvPr/>
        </p:nvCxnSpPr>
        <p:spPr bwMode="auto">
          <a:xfrm flipV="1">
            <a:off x="4644008" y="2492896"/>
            <a:ext cx="0" cy="5760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9" name="Conector de seta reta 18"/>
          <p:cNvCxnSpPr/>
          <p:nvPr/>
        </p:nvCxnSpPr>
        <p:spPr bwMode="auto">
          <a:xfrm>
            <a:off x="4572000" y="1412776"/>
            <a:ext cx="72008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1" name="Conector de seta reta 20"/>
          <p:cNvCxnSpPr/>
          <p:nvPr/>
        </p:nvCxnSpPr>
        <p:spPr bwMode="auto">
          <a:xfrm flipV="1">
            <a:off x="4572000" y="1412776"/>
            <a:ext cx="0" cy="7200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none"/>
          </a:ln>
          <a:effectLst/>
        </p:spPr>
      </p:cxnSp>
      <p:cxnSp>
        <p:nvCxnSpPr>
          <p:cNvPr id="24" name="Conector de seta reta 23"/>
          <p:cNvCxnSpPr>
            <a:endCxn id="14" idx="1"/>
          </p:cNvCxnSpPr>
          <p:nvPr/>
        </p:nvCxnSpPr>
        <p:spPr bwMode="auto">
          <a:xfrm>
            <a:off x="3203848" y="3717032"/>
            <a:ext cx="43204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D:\docs\pesquisa\leg\apresentacoes\useR\parana-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1" y="764704"/>
            <a:ext cx="3851919" cy="36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aRT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: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R-TerraLib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programming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interface </a:t>
            </a:r>
            <a:endParaRPr lang="pt-BR" dirty="0">
              <a:latin typeface="Calibri" charset="0"/>
              <a:ea typeface="ＭＳ Ｐゴシック" charset="0"/>
              <a:cs typeface="DejaVu Sans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7640" y="3136382"/>
            <a:ext cx="1158812" cy="88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02" name="Conector angulado 13"/>
          <p:cNvCxnSpPr>
            <a:cxnSpLocks noChangeShapeType="1"/>
          </p:cNvCxnSpPr>
          <p:nvPr/>
        </p:nvCxnSpPr>
        <p:spPr bwMode="auto">
          <a:xfrm rot="16200000" flipH="1">
            <a:off x="2722053" y="3467773"/>
            <a:ext cx="1222450" cy="2575895"/>
          </a:xfrm>
          <a:prstGeom prst="bentConnector3">
            <a:avLst>
              <a:gd name="adj1" fmla="val 26976"/>
            </a:avLst>
          </a:prstGeom>
          <a:noFill/>
          <a:ln w="44450">
            <a:solidFill>
              <a:schemeClr val="tx1"/>
            </a:solidFill>
            <a:miter lim="800000"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4" name="Picture 3" descr="D:\docs\pesquisa\leg\apresentacoes\useR\parana-tv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202" y="1556792"/>
            <a:ext cx="3737700" cy="257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5410" y="3352406"/>
            <a:ext cx="1872208" cy="62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109" name="Conector angulado 13"/>
          <p:cNvCxnSpPr>
            <a:cxnSpLocks noChangeShapeType="1"/>
          </p:cNvCxnSpPr>
          <p:nvPr/>
        </p:nvCxnSpPr>
        <p:spPr bwMode="auto">
          <a:xfrm rot="5400000">
            <a:off x="5711187" y="3935021"/>
            <a:ext cx="1080186" cy="1787165"/>
          </a:xfrm>
          <a:prstGeom prst="bentConnector3">
            <a:avLst>
              <a:gd name="adj1" fmla="val 19484"/>
            </a:avLst>
          </a:prstGeom>
          <a:noFill/>
          <a:ln w="44450">
            <a:solidFill>
              <a:schemeClr val="tx1"/>
            </a:solidFill>
            <a:miter lim="800000"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Cilindro 5"/>
          <p:cNvSpPr>
            <a:spLocks noChangeArrowheads="1"/>
          </p:cNvSpPr>
          <p:nvPr/>
        </p:nvSpPr>
        <p:spPr bwMode="auto">
          <a:xfrm>
            <a:off x="3989546" y="5368631"/>
            <a:ext cx="2062162" cy="724666"/>
          </a:xfrm>
          <a:prstGeom prst="can">
            <a:avLst>
              <a:gd name="adj" fmla="val 25000"/>
            </a:avLst>
          </a:prstGeom>
          <a:solidFill>
            <a:srgbClr val="E2A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/>
          <a:lstStyle/>
          <a:p>
            <a:pPr algn="ctr"/>
            <a:r>
              <a:rPr lang="pt-BR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Database</a:t>
            </a:r>
            <a:endParaRPr lang="pt-BR" sz="1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5157192"/>
            <a:ext cx="997563" cy="84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5"/>
          <p:cNvSpPr/>
          <p:nvPr/>
        </p:nvSpPr>
        <p:spPr>
          <a:xfrm>
            <a:off x="611560" y="980728"/>
            <a:ext cx="7920880" cy="527582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93600" rIns="91410" bIns="936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kern="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Accessing TerraLib databases using R-sp package standards</a:t>
            </a:r>
            <a:endParaRPr lang="en-US" sz="2200" kern="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536575" y="6237312"/>
            <a:ext cx="8607425" cy="548680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P. Andrade et al., “A </a:t>
            </a:r>
            <a:r>
              <a:rPr lang="en-US" sz="1800" dirty="0">
                <a:solidFill>
                  <a:srgbClr val="000066"/>
                </a:solidFill>
                <a:latin typeface="Calibri" charset="0"/>
              </a:rPr>
              <a:t>Process and Environment for Embedding The R Software into TerraLib.</a:t>
            </a: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” </a:t>
            </a:r>
            <a:r>
              <a:rPr lang="en-US" sz="1800" dirty="0" err="1" smtClean="0">
                <a:solidFill>
                  <a:srgbClr val="000066"/>
                </a:solidFill>
                <a:latin typeface="Calibri" charset="0"/>
              </a:rPr>
              <a:t>GeoInfo</a:t>
            </a:r>
            <a:r>
              <a:rPr lang="en-US" sz="1800" dirty="0" smtClean="0">
                <a:solidFill>
                  <a:srgbClr val="000066"/>
                </a:solidFill>
                <a:latin typeface="Calibri" charset="0"/>
              </a:rPr>
              <a:t> 2005.</a:t>
            </a:r>
            <a:endParaRPr lang="en-US" sz="1800" dirty="0">
              <a:solidFill>
                <a:srgbClr val="000066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6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8" descr="parana-origina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228" y="3"/>
            <a:ext cx="302577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10" descr="parana-original-tv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61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m 11" descr="parana-krigagem-tv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40250"/>
            <a:ext cx="37147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m 12" descr="parana-krigagem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516" y="3871916"/>
            <a:ext cx="3011487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tângulo 9"/>
          <p:cNvSpPr>
            <a:spLocks noChangeArrowheads="1"/>
          </p:cNvSpPr>
          <p:nvPr/>
        </p:nvSpPr>
        <p:spPr bwMode="auto">
          <a:xfrm>
            <a:off x="1043608" y="2276872"/>
            <a:ext cx="6912768" cy="21360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pPr>
              <a:lnSpc>
                <a:spcPts val="3198"/>
              </a:lnSpc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db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 = 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openDb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(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dbms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="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mysql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", 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dbname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 = “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parana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”)</a:t>
            </a:r>
          </a:p>
          <a:p>
            <a:pPr>
              <a:lnSpc>
                <a:spcPts val="3198"/>
              </a:lnSpc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my_points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 = 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getPoints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(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db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, “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pointdata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")</a:t>
            </a:r>
          </a:p>
          <a:p>
            <a:pPr>
              <a:lnSpc>
                <a:spcPts val="3198"/>
              </a:lnSpc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my_limits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 = 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getPolygons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(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db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, “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limits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")</a:t>
            </a:r>
          </a:p>
          <a:p>
            <a:pPr>
              <a:lnSpc>
                <a:spcPts val="3198"/>
              </a:lnSpc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raster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 = 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kriging</a:t>
            </a: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(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my_points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, 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my_limits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)</a:t>
            </a:r>
          </a:p>
          <a:p>
            <a:pPr>
              <a:lnSpc>
                <a:spcPts val="3198"/>
              </a:lnSpc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createLayer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(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db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, "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lraster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”, </a:t>
            </a: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raster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onsolas"/>
                <a:cs typeface="Consolas"/>
              </a:rPr>
              <a:t>)</a:t>
            </a:r>
          </a:p>
        </p:txBody>
      </p:sp>
      <p:sp>
        <p:nvSpPr>
          <p:cNvPr id="14343" name="Seta em curva para a esquerda 14"/>
          <p:cNvSpPr>
            <a:spLocks noChangeArrowheads="1"/>
          </p:cNvSpPr>
          <p:nvPr/>
        </p:nvSpPr>
        <p:spPr bwMode="auto">
          <a:xfrm rot="-5400000">
            <a:off x="4233069" y="-1661318"/>
            <a:ext cx="1428750" cy="5180012"/>
          </a:xfrm>
          <a:prstGeom prst="curvedLeftArrow">
            <a:avLst>
              <a:gd name="adj1" fmla="val 30985"/>
              <a:gd name="adj2" fmla="val 48643"/>
              <a:gd name="adj3" fmla="val 2209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/>
          <a:lstStyle/>
          <a:p>
            <a:endParaRPr lang="en-US" sz="1400"/>
          </a:p>
        </p:txBody>
      </p:sp>
      <p:sp>
        <p:nvSpPr>
          <p:cNvPr id="14344" name="Seta em curva para a esquerda 15"/>
          <p:cNvSpPr>
            <a:spLocks noChangeArrowheads="1"/>
          </p:cNvSpPr>
          <p:nvPr/>
        </p:nvSpPr>
        <p:spPr bwMode="auto">
          <a:xfrm rot="5400000">
            <a:off x="4233069" y="3482182"/>
            <a:ext cx="1428750" cy="5180012"/>
          </a:xfrm>
          <a:prstGeom prst="curvedLeftArrow">
            <a:avLst>
              <a:gd name="adj1" fmla="val 30985"/>
              <a:gd name="adj2" fmla="val 48643"/>
              <a:gd name="adj3" fmla="val 2209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/>
          <a:lstStyle/>
          <a:p>
            <a:endParaRPr lang="en-US" sz="1400"/>
          </a:p>
        </p:txBody>
      </p:sp>
      <p:sp>
        <p:nvSpPr>
          <p:cNvPr id="14345" name="Seta em curva para a esquerda 16"/>
          <p:cNvSpPr>
            <a:spLocks noChangeArrowheads="1"/>
          </p:cNvSpPr>
          <p:nvPr/>
        </p:nvSpPr>
        <p:spPr bwMode="auto">
          <a:xfrm>
            <a:off x="7643813" y="1606553"/>
            <a:ext cx="1428750" cy="3751263"/>
          </a:xfrm>
          <a:prstGeom prst="curvedLeftArrow">
            <a:avLst>
              <a:gd name="adj1" fmla="val 30972"/>
              <a:gd name="adj2" fmla="val 48646"/>
              <a:gd name="adj3" fmla="val 2209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/>
          <a:lstStyle/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0471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Authors and 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54888" cy="4724400"/>
          </a:xfrm>
        </p:spPr>
        <p:txBody>
          <a:bodyPr/>
          <a:lstStyle/>
          <a:p>
            <a:pPr marL="457200" indent="-457200">
              <a:buFont typeface="Wingdings" charset="2"/>
              <a:buChar char="q"/>
            </a:pPr>
            <a:r>
              <a:rPr lang="en-US" dirty="0" smtClean="0"/>
              <a:t>Presented by Gilberto </a:t>
            </a:r>
            <a:r>
              <a:rPr lang="en-US" dirty="0" err="1" smtClean="0"/>
              <a:t>Ribeiro</a:t>
            </a:r>
            <a:r>
              <a:rPr lang="en-US" dirty="0" smtClean="0"/>
              <a:t> at IFGI GI Forum 2013</a:t>
            </a:r>
          </a:p>
          <a:p>
            <a:pPr marL="457200" indent="-457200">
              <a:buFont typeface="Wingdings" charset="2"/>
              <a:buChar char="q"/>
            </a:pPr>
            <a:endParaRPr lang="en-US" dirty="0"/>
          </a:p>
          <a:p>
            <a:pPr marL="457200" indent="-457200">
              <a:buFont typeface="Wingdings" charset="2"/>
              <a:buChar char="q"/>
            </a:pPr>
            <a:r>
              <a:rPr lang="en-US" dirty="0" smtClean="0"/>
              <a:t>Prepared by the TerraLib team</a:t>
            </a:r>
          </a:p>
          <a:p>
            <a:pPr marL="857126" lvl="1" indent="-457200">
              <a:buFont typeface="Wingdings" charset="2"/>
              <a:buChar char="q"/>
            </a:pPr>
            <a:r>
              <a:rPr lang="en-US" dirty="0" err="1"/>
              <a:t>Karine</a:t>
            </a:r>
            <a:r>
              <a:rPr lang="en-US" dirty="0"/>
              <a:t> </a:t>
            </a:r>
            <a:r>
              <a:rPr lang="en-US" dirty="0" smtClean="0"/>
              <a:t>Ferreira</a:t>
            </a:r>
          </a:p>
          <a:p>
            <a:pPr marL="857126" lvl="1" indent="-457200">
              <a:buFont typeface="Wingdings" charset="2"/>
              <a:buChar char="q"/>
            </a:pPr>
            <a:r>
              <a:rPr lang="en-US" dirty="0" err="1" smtClean="0"/>
              <a:t>Lubia</a:t>
            </a:r>
            <a:r>
              <a:rPr lang="en-US" dirty="0" smtClean="0"/>
              <a:t> </a:t>
            </a:r>
            <a:r>
              <a:rPr lang="en-US" dirty="0" err="1" smtClean="0"/>
              <a:t>Vinhas</a:t>
            </a:r>
            <a:endParaRPr lang="en-US" dirty="0" smtClean="0"/>
          </a:p>
          <a:p>
            <a:pPr marL="857126" lvl="1" indent="-457200">
              <a:buFont typeface="Wingdings" charset="2"/>
              <a:buChar char="q"/>
            </a:pPr>
            <a:r>
              <a:rPr lang="en-US" dirty="0" smtClean="0"/>
              <a:t>Antonio Miguel </a:t>
            </a:r>
            <a:r>
              <a:rPr lang="en-US" dirty="0" err="1" smtClean="0"/>
              <a:t>Monteiro</a:t>
            </a:r>
            <a:endParaRPr lang="en-US" dirty="0" smtClean="0"/>
          </a:p>
          <a:p>
            <a:pPr marL="857126" lvl="1" indent="-457200">
              <a:buFont typeface="Wingdings" charset="2"/>
              <a:buChar char="q"/>
            </a:pPr>
            <a:r>
              <a:rPr lang="en-US" dirty="0" err="1"/>
              <a:t>Emiliano</a:t>
            </a:r>
            <a:r>
              <a:rPr lang="en-US" dirty="0"/>
              <a:t> </a:t>
            </a:r>
            <a:r>
              <a:rPr lang="en-US" dirty="0" err="1" smtClean="0"/>
              <a:t>Castejon</a:t>
            </a:r>
            <a:endParaRPr lang="en-US" dirty="0" smtClean="0"/>
          </a:p>
          <a:p>
            <a:pPr marL="857126" lvl="1" indent="-457200">
              <a:buFont typeface="Wingdings" charset="2"/>
              <a:buChar char="q"/>
            </a:pPr>
            <a:r>
              <a:rPr lang="en-US" dirty="0" smtClean="0"/>
              <a:t>Gilberto </a:t>
            </a:r>
            <a:r>
              <a:rPr lang="en-US" dirty="0" err="1" smtClean="0"/>
              <a:t>Câmara</a:t>
            </a:r>
            <a:endParaRPr lang="en-US" dirty="0" smtClean="0"/>
          </a:p>
          <a:p>
            <a:pPr marL="857126" lvl="1" indent="-457200">
              <a:buFont typeface="Wingdings" charset="2"/>
              <a:buChar char="q"/>
            </a:pPr>
            <a:r>
              <a:rPr lang="en-US" dirty="0" smtClean="0"/>
              <a:t>Gilberto </a:t>
            </a:r>
            <a:r>
              <a:rPr lang="en-US" dirty="0" err="1" smtClean="0"/>
              <a:t>Ribeiro</a:t>
            </a:r>
            <a:endParaRPr lang="en-US" dirty="0" smtClean="0"/>
          </a:p>
          <a:p>
            <a:pPr marL="857126" lvl="1" indent="-457200">
              <a:buFont typeface="Wingdings" charset="2"/>
              <a:buChar char="q"/>
            </a:pPr>
            <a:r>
              <a:rPr lang="en-US" dirty="0" smtClean="0"/>
              <a:t>Pedro </a:t>
            </a:r>
            <a:r>
              <a:rPr lang="en-US" dirty="0" err="1" smtClean="0"/>
              <a:t>Ribeiro</a:t>
            </a:r>
            <a:r>
              <a:rPr lang="en-US" dirty="0" smtClean="0"/>
              <a:t> de Andrade</a:t>
            </a:r>
          </a:p>
          <a:p>
            <a:pPr marL="857126" lvl="1" indent="-457200">
              <a:buFont typeface="Wingdings" charset="2"/>
              <a:buChar char="q"/>
            </a:pPr>
            <a:r>
              <a:rPr lang="en-US" dirty="0" smtClean="0"/>
              <a:t>Thales </a:t>
            </a:r>
            <a:r>
              <a:rPr lang="en-US" dirty="0" err="1" smtClean="0"/>
              <a:t>Körting</a:t>
            </a:r>
            <a:endParaRPr lang="en-US" dirty="0" smtClean="0"/>
          </a:p>
          <a:p>
            <a:pPr marL="457200" indent="-457200">
              <a:buFont typeface="Wingdings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85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350696" cy="762000"/>
          </a:xfrm>
        </p:spPr>
        <p:txBody>
          <a:bodyPr/>
          <a:lstStyle/>
          <a:p>
            <a:r>
              <a:rPr lang="en-US" sz="3000" dirty="0" smtClean="0">
                <a:latin typeface="Calibri" charset="0"/>
              </a:rPr>
              <a:t>What are the drivers of deforestation in Amazonia?</a:t>
            </a:r>
            <a:endParaRPr lang="en-US" sz="3000" dirty="0">
              <a:latin typeface="Calibri" charset="0"/>
            </a:endParaRPr>
          </a:p>
        </p:txBody>
      </p:sp>
      <p:pic>
        <p:nvPicPr>
          <p:cNvPr id="177154" name="Imagem 13" descr="Figure2_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672284" cy="360722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7155" name="Picture 54" descr="figure10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06" y="1196974"/>
            <a:ext cx="3912348" cy="252005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5373216"/>
            <a:ext cx="8280920" cy="1368152"/>
          </a:xfrm>
          <a:solidFill>
            <a:srgbClr val="E1E6F1"/>
          </a:solidFill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A. </a:t>
            </a:r>
            <a:r>
              <a:rPr lang="en-US" sz="1800" dirty="0" err="1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Aguiar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et al.,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“Spatial statistical analysis of land-use determinants in the Brazilian Amazon”. Ecological 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Modelling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,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2007 (PhD).</a:t>
            </a:r>
            <a:endParaRPr lang="en-US" sz="1800" dirty="0">
              <a:solidFill>
                <a:schemeClr val="bg2">
                  <a:lumMod val="75000"/>
                </a:schemeClr>
              </a:solidFill>
              <a:ea typeface="+mn-ea"/>
              <a:cs typeface="+mn-cs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G. </a:t>
            </a:r>
            <a:r>
              <a:rPr lang="en-US" sz="1800" dirty="0" err="1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Espíndola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 et al.,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“Agricultural land use dynamics in the Brazilian Amazon based on remote sensing and census data”, Applied Geography,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2012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(PhD)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004048" y="3861048"/>
            <a:ext cx="3888482" cy="1008109"/>
          </a:xfrm>
          <a:prstGeom prst="rect">
            <a:avLst/>
          </a:prstGeom>
          <a:solidFill>
            <a:srgbClr val="E1E6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0" tIns="45706" rIns="91410" bIns="45706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¨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¨"/>
              <a:defRPr sz="16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aRT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 + deforestation maps + census data + R methods</a:t>
            </a:r>
            <a:endParaRPr lang="en-US" dirty="0">
              <a:solidFill>
                <a:srgbClr val="800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TerraHS</a:t>
            </a:r>
            <a:r>
              <a:rPr lang="en-US" dirty="0" smtClean="0">
                <a:cs typeface="+mj-cs"/>
              </a:rPr>
              <a:t>: </a:t>
            </a:r>
            <a:r>
              <a:rPr lang="en-US" dirty="0" err="1" smtClean="0">
                <a:cs typeface="+mj-cs"/>
              </a:rPr>
              <a:t>funcional</a:t>
            </a:r>
            <a:r>
              <a:rPr lang="en-US" dirty="0" smtClean="0">
                <a:cs typeface="+mj-cs"/>
              </a:rPr>
              <a:t> programming for GI</a:t>
            </a:r>
            <a:endParaRPr lang="pt-BR" dirty="0" smtClean="0">
              <a:cs typeface="+mj-cs"/>
            </a:endParaRPr>
          </a:p>
        </p:txBody>
      </p:sp>
      <p:grpSp>
        <p:nvGrpSpPr>
          <p:cNvPr id="385091" name="Group 67"/>
          <p:cNvGrpSpPr>
            <a:grpSpLocks/>
          </p:cNvGrpSpPr>
          <p:nvPr/>
        </p:nvGrpSpPr>
        <p:grpSpPr bwMode="auto">
          <a:xfrm>
            <a:off x="838200" y="1681163"/>
            <a:ext cx="3505200" cy="762000"/>
            <a:chOff x="528" y="1059"/>
            <a:chExt cx="2208" cy="480"/>
          </a:xfrm>
        </p:grpSpPr>
        <p:grpSp>
          <p:nvGrpSpPr>
            <p:cNvPr id="31782" name="Group 5"/>
            <p:cNvGrpSpPr>
              <a:grpSpLocks/>
            </p:cNvGrpSpPr>
            <p:nvPr/>
          </p:nvGrpSpPr>
          <p:grpSpPr bwMode="auto">
            <a:xfrm>
              <a:off x="1344" y="1203"/>
              <a:ext cx="1392" cy="240"/>
              <a:chOff x="1344" y="1488"/>
              <a:chExt cx="1008" cy="240"/>
            </a:xfrm>
          </p:grpSpPr>
          <p:sp>
            <p:nvSpPr>
              <p:cNvPr id="385030" name="Line 6"/>
              <p:cNvSpPr>
                <a:spLocks noChangeShapeType="1"/>
              </p:cNvSpPr>
              <p:nvPr/>
            </p:nvSpPr>
            <p:spPr bwMode="auto">
              <a:xfrm>
                <a:off x="1344" y="1488"/>
                <a:ext cx="10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1" u="sng">
                  <a:solidFill>
                    <a:srgbClr val="00005E"/>
                  </a:solidFill>
                  <a:latin typeface="Calibri"/>
                  <a:ea typeface="ヒラギノ角ゴ Pro W3" charset="0"/>
                  <a:cs typeface="Calibri"/>
                </a:endParaRPr>
              </a:p>
            </p:txBody>
          </p:sp>
          <p:sp>
            <p:nvSpPr>
              <p:cNvPr id="385031" name="Line 7"/>
              <p:cNvSpPr>
                <a:spLocks noChangeShapeType="1"/>
              </p:cNvSpPr>
              <p:nvPr/>
            </p:nvSpPr>
            <p:spPr bwMode="auto">
              <a:xfrm flipH="1">
                <a:off x="1344" y="1728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 b="1" u="sng">
                  <a:solidFill>
                    <a:srgbClr val="00005E"/>
                  </a:solidFill>
                  <a:latin typeface="Calibri"/>
                  <a:ea typeface="ヒラギノ角ゴ Pro W3" charset="0"/>
                  <a:cs typeface="Calibri"/>
                </a:endParaRPr>
              </a:p>
            </p:txBody>
          </p:sp>
        </p:grpSp>
        <p:sp>
          <p:nvSpPr>
            <p:cNvPr id="385032" name="Rectangle 8"/>
            <p:cNvSpPr>
              <a:spLocks noChangeArrowheads="1"/>
            </p:cNvSpPr>
            <p:nvPr/>
          </p:nvSpPr>
          <p:spPr bwMode="auto">
            <a:xfrm>
              <a:off x="528" y="1059"/>
              <a:ext cx="81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2400" b="1">
                  <a:solidFill>
                    <a:srgbClr val="00005E"/>
                  </a:solidFill>
                  <a:latin typeface="Calibri"/>
                  <a:ea typeface="ヒラギノ角ゴ Pro W3" charset="0"/>
                  <a:cs typeface="Calibri"/>
                </a:rPr>
                <a:t>TerraHS</a:t>
              </a:r>
            </a:p>
          </p:txBody>
        </p:sp>
      </p:grpSp>
      <p:sp>
        <p:nvSpPr>
          <p:cNvPr id="385061" name="Line 37"/>
          <p:cNvSpPr>
            <a:spLocks noChangeShapeType="1"/>
          </p:cNvSpPr>
          <p:nvPr/>
        </p:nvSpPr>
        <p:spPr bwMode="auto">
          <a:xfrm flipH="1" flipV="1">
            <a:off x="1979711" y="5085184"/>
            <a:ext cx="1512168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1" u="sng">
              <a:solidFill>
                <a:srgbClr val="00005E"/>
              </a:solidFill>
              <a:latin typeface="Calibri"/>
              <a:ea typeface="ヒラギノ角ゴ Pro W3" charset="0"/>
              <a:cs typeface="Calibri"/>
            </a:endParaRPr>
          </a:p>
        </p:txBody>
      </p:sp>
      <p:sp>
        <p:nvSpPr>
          <p:cNvPr id="385062" name="Line 38"/>
          <p:cNvSpPr>
            <a:spLocks noChangeShapeType="1"/>
          </p:cNvSpPr>
          <p:nvPr/>
        </p:nvSpPr>
        <p:spPr bwMode="auto">
          <a:xfrm flipV="1">
            <a:off x="2051720" y="5300463"/>
            <a:ext cx="1544960" cy="744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 b="1" u="sng">
              <a:solidFill>
                <a:srgbClr val="00005E"/>
              </a:solidFill>
              <a:latin typeface="Calibri"/>
              <a:ea typeface="ヒラギノ角ゴ Pro W3" charset="0"/>
              <a:cs typeface="Calibri"/>
            </a:endParaRPr>
          </a:p>
        </p:txBody>
      </p:sp>
      <p:grpSp>
        <p:nvGrpSpPr>
          <p:cNvPr id="31779" name="Group 39"/>
          <p:cNvGrpSpPr>
            <a:grpSpLocks/>
          </p:cNvGrpSpPr>
          <p:nvPr/>
        </p:nvGrpSpPr>
        <p:grpSpPr bwMode="auto">
          <a:xfrm>
            <a:off x="3636369" y="3428802"/>
            <a:ext cx="1957388" cy="2557464"/>
            <a:chOff x="2521" y="1989"/>
            <a:chExt cx="1233" cy="1611"/>
          </a:xfrm>
        </p:grpSpPr>
        <p:pic>
          <p:nvPicPr>
            <p:cNvPr id="385064" name="Picture 4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352"/>
              <a:ext cx="121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85065" name="Text Box 41"/>
            <p:cNvSpPr txBox="1">
              <a:spLocks noChangeArrowheads="1"/>
            </p:cNvSpPr>
            <p:nvPr/>
          </p:nvSpPr>
          <p:spPr bwMode="auto">
            <a:xfrm>
              <a:off x="2521" y="1989"/>
              <a:ext cx="94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2400" b="1" dirty="0" err="1">
                  <a:solidFill>
                    <a:srgbClr val="00005E"/>
                  </a:solidFill>
                  <a:latin typeface="Calibri"/>
                  <a:ea typeface="ヒラギノ角ゴ Pro W3" charset="0"/>
                  <a:cs typeface="Calibri"/>
                </a:rPr>
                <a:t>TerraView</a:t>
              </a:r>
              <a:endParaRPr lang="pt-BR" sz="2400" b="1" dirty="0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endParaRPr>
            </a:p>
          </p:txBody>
        </p:sp>
      </p:grpSp>
      <p:grpSp>
        <p:nvGrpSpPr>
          <p:cNvPr id="31749" name="Group 46"/>
          <p:cNvGrpSpPr>
            <a:grpSpLocks/>
          </p:cNvGrpSpPr>
          <p:nvPr/>
        </p:nvGrpSpPr>
        <p:grpSpPr bwMode="auto">
          <a:xfrm>
            <a:off x="4318565" y="1268416"/>
            <a:ext cx="2773715" cy="1444625"/>
            <a:chOff x="2400" y="1104"/>
            <a:chExt cx="864" cy="864"/>
          </a:xfrm>
        </p:grpSpPr>
        <p:sp>
          <p:nvSpPr>
            <p:cNvPr id="385066" name="Rectangle 42"/>
            <p:cNvSpPr>
              <a:spLocks noChangeArrowheads="1"/>
            </p:cNvSpPr>
            <p:nvPr/>
          </p:nvSpPr>
          <p:spPr bwMode="auto">
            <a:xfrm>
              <a:off x="2412" y="1190"/>
              <a:ext cx="835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r>
                <a:rPr lang="en-US" sz="2200" dirty="0" smtClean="0">
                  <a:solidFill>
                    <a:srgbClr val="00005E"/>
                  </a:solidFill>
                  <a:latin typeface="Consolas"/>
                  <a:ea typeface="ヒラギノ角ゴ Pro W3" charset="0"/>
                  <a:cs typeface="Consolas"/>
                </a:rPr>
                <a:t>GI Programs as </a:t>
              </a:r>
            </a:p>
            <a:p>
              <a:pPr>
                <a:defRPr/>
              </a:pPr>
              <a:r>
                <a:rPr lang="en-US" sz="2200" dirty="0" smtClean="0">
                  <a:solidFill>
                    <a:srgbClr val="00005E"/>
                  </a:solidFill>
                  <a:latin typeface="Consolas"/>
                  <a:ea typeface="ヒラギノ角ゴ Pro W3" charset="0"/>
                  <a:cs typeface="Consolas"/>
                </a:rPr>
                <a:t>algebraic</a:t>
              </a:r>
            </a:p>
            <a:p>
              <a:pPr>
                <a:defRPr/>
              </a:pPr>
              <a:r>
                <a:rPr lang="en-US" sz="2200" dirty="0" smtClean="0">
                  <a:solidFill>
                    <a:srgbClr val="00005E"/>
                  </a:solidFill>
                  <a:latin typeface="Consolas"/>
                  <a:ea typeface="ヒラギノ角ゴ Pro W3" charset="0"/>
                  <a:cs typeface="Consolas"/>
                </a:rPr>
                <a:t>specifications</a:t>
              </a:r>
              <a:endParaRPr lang="en-US" sz="2200" dirty="0">
                <a:solidFill>
                  <a:srgbClr val="00005E"/>
                </a:solidFill>
                <a:latin typeface="Consolas"/>
                <a:ea typeface="ヒラギノ角ゴ Pro W3" charset="0"/>
                <a:cs typeface="Consolas"/>
              </a:endParaRPr>
            </a:p>
            <a:p>
              <a:pPr>
                <a:defRPr/>
              </a:pPr>
              <a:r>
                <a:rPr lang="en-US" sz="2200" b="1" u="sng" dirty="0">
                  <a:solidFill>
                    <a:srgbClr val="00005E"/>
                  </a:solidFill>
                  <a:latin typeface="Consolas"/>
                  <a:ea typeface="ヒラギノ角ゴ Pro W3" charset="0"/>
                  <a:cs typeface="Consolas"/>
                </a:rPr>
                <a:t> </a:t>
              </a:r>
              <a:endParaRPr lang="pt-BR" sz="2200" b="1" u="sng" dirty="0">
                <a:solidFill>
                  <a:srgbClr val="00005E"/>
                </a:solidFill>
                <a:latin typeface="Consolas"/>
                <a:ea typeface="ヒラギノ角ゴ Pro W3" charset="0"/>
                <a:cs typeface="Consolas"/>
              </a:endParaRPr>
            </a:p>
          </p:txBody>
        </p:sp>
        <p:sp>
          <p:nvSpPr>
            <p:cNvPr id="385068" name="AutoShape 44"/>
            <p:cNvSpPr>
              <a:spLocks noChangeArrowheads="1"/>
            </p:cNvSpPr>
            <p:nvPr/>
          </p:nvSpPr>
          <p:spPr bwMode="auto">
            <a:xfrm rot="10800000">
              <a:off x="2400" y="1104"/>
              <a:ext cx="864" cy="864"/>
            </a:xfrm>
            <a:prstGeom prst="foldedCorner">
              <a:avLst>
                <a:gd name="adj" fmla="val 125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200" b="1" u="sng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endParaRPr>
            </a:p>
          </p:txBody>
        </p:sp>
      </p:grpSp>
      <p:sp>
        <p:nvSpPr>
          <p:cNvPr id="385082" name="Text Box 58"/>
          <p:cNvSpPr txBox="1">
            <a:spLocks noChangeArrowheads="1"/>
          </p:cNvSpPr>
          <p:nvPr/>
        </p:nvSpPr>
        <p:spPr bwMode="auto">
          <a:xfrm>
            <a:off x="7164288" y="1916832"/>
            <a:ext cx="1107374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10" tIns="45706" rIns="91410" bIns="45706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rPr>
              <a:t>Haskell</a:t>
            </a:r>
            <a:endParaRPr lang="pt-BR" sz="2400" b="1" dirty="0">
              <a:solidFill>
                <a:srgbClr val="00005E"/>
              </a:solidFill>
              <a:latin typeface="Calibri"/>
              <a:ea typeface="ヒラギノ角ゴ Pro W3" charset="0"/>
              <a:cs typeface="Calibri"/>
            </a:endParaRPr>
          </a:p>
        </p:txBody>
      </p:sp>
      <p:grpSp>
        <p:nvGrpSpPr>
          <p:cNvPr id="385092" name="Group 68"/>
          <p:cNvGrpSpPr>
            <a:grpSpLocks/>
          </p:cNvGrpSpPr>
          <p:nvPr/>
        </p:nvGrpSpPr>
        <p:grpSpPr bwMode="auto">
          <a:xfrm>
            <a:off x="755651" y="2443163"/>
            <a:ext cx="1301750" cy="3429000"/>
            <a:chOff x="476" y="1539"/>
            <a:chExt cx="820" cy="2160"/>
          </a:xfrm>
        </p:grpSpPr>
        <p:grpSp>
          <p:nvGrpSpPr>
            <p:cNvPr id="31755" name="Group 12"/>
            <p:cNvGrpSpPr>
              <a:grpSpLocks/>
            </p:cNvGrpSpPr>
            <p:nvPr/>
          </p:nvGrpSpPr>
          <p:grpSpPr bwMode="auto">
            <a:xfrm>
              <a:off x="476" y="3000"/>
              <a:ext cx="726" cy="699"/>
              <a:chOff x="716" y="2544"/>
              <a:chExt cx="823" cy="747"/>
            </a:xfrm>
          </p:grpSpPr>
          <p:grpSp>
            <p:nvGrpSpPr>
              <p:cNvPr id="31761" name="Group 13"/>
              <p:cNvGrpSpPr>
                <a:grpSpLocks/>
              </p:cNvGrpSpPr>
              <p:nvPr/>
            </p:nvGrpSpPr>
            <p:grpSpPr bwMode="auto">
              <a:xfrm>
                <a:off x="720" y="2544"/>
                <a:ext cx="816" cy="747"/>
                <a:chOff x="960" y="2517"/>
                <a:chExt cx="816" cy="747"/>
              </a:xfrm>
            </p:grpSpPr>
            <p:sp>
              <p:nvSpPr>
                <p:cNvPr id="385038" name="Oval 14"/>
                <p:cNvSpPr>
                  <a:spLocks noChangeArrowheads="1"/>
                </p:cNvSpPr>
                <p:nvPr/>
              </p:nvSpPr>
              <p:spPr bwMode="auto">
                <a:xfrm>
                  <a:off x="960" y="2517"/>
                  <a:ext cx="816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 b="1" u="sng">
                    <a:solidFill>
                      <a:srgbClr val="00005E"/>
                    </a:solidFill>
                    <a:latin typeface="Calibri"/>
                    <a:ea typeface="ヒラギノ角ゴ Pro W3" charset="0"/>
                    <a:cs typeface="Calibri"/>
                  </a:endParaRPr>
                </a:p>
              </p:txBody>
            </p:sp>
            <p:sp>
              <p:nvSpPr>
                <p:cNvPr id="385039" name="Oval 15"/>
                <p:cNvSpPr>
                  <a:spLocks noChangeArrowheads="1"/>
                </p:cNvSpPr>
                <p:nvPr/>
              </p:nvSpPr>
              <p:spPr bwMode="auto">
                <a:xfrm>
                  <a:off x="960" y="3072"/>
                  <a:ext cx="816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 b="1" u="sng">
                    <a:solidFill>
                      <a:srgbClr val="00005E"/>
                    </a:solidFill>
                    <a:latin typeface="Calibri"/>
                    <a:ea typeface="ヒラギノ角ゴ Pro W3" charset="0"/>
                    <a:cs typeface="Calibri"/>
                  </a:endParaRPr>
                </a:p>
              </p:txBody>
            </p:sp>
            <p:sp>
              <p:nvSpPr>
                <p:cNvPr id="385040" name="Line 16"/>
                <p:cNvSpPr>
                  <a:spLocks noChangeShapeType="1"/>
                </p:cNvSpPr>
                <p:nvPr/>
              </p:nvSpPr>
              <p:spPr bwMode="auto">
                <a:xfrm>
                  <a:off x="960" y="259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 b="1" u="sng">
                    <a:solidFill>
                      <a:srgbClr val="00005E"/>
                    </a:solidFill>
                    <a:latin typeface="Calibri"/>
                    <a:ea typeface="ヒラギノ角ゴ Pro W3" charset="0"/>
                    <a:cs typeface="Calibri"/>
                  </a:endParaRPr>
                </a:p>
              </p:txBody>
            </p:sp>
            <p:sp>
              <p:nvSpPr>
                <p:cNvPr id="385041" name="Line 17"/>
                <p:cNvSpPr>
                  <a:spLocks noChangeShapeType="1"/>
                </p:cNvSpPr>
                <p:nvPr/>
              </p:nvSpPr>
              <p:spPr bwMode="auto">
                <a:xfrm>
                  <a:off x="1776" y="2592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2400" b="1" u="sng">
                    <a:solidFill>
                      <a:srgbClr val="00005E"/>
                    </a:solidFill>
                    <a:latin typeface="Calibri"/>
                    <a:ea typeface="ヒラギノ角ゴ Pro W3" charset="0"/>
                    <a:cs typeface="Calibri"/>
                  </a:endParaRPr>
                </a:p>
              </p:txBody>
            </p:sp>
          </p:grpSp>
          <p:sp>
            <p:nvSpPr>
              <p:cNvPr id="385042" name="Text Box 18"/>
              <p:cNvSpPr txBox="1">
                <a:spLocks noChangeArrowheads="1"/>
              </p:cNvSpPr>
              <p:nvPr/>
            </p:nvSpPr>
            <p:spPr bwMode="auto">
              <a:xfrm>
                <a:off x="716" y="2713"/>
                <a:ext cx="823" cy="5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pt-BR" sz="2400" b="1" dirty="0" smtClean="0">
                    <a:solidFill>
                      <a:srgbClr val="00005E"/>
                    </a:solidFill>
                    <a:latin typeface="Calibri"/>
                    <a:ea typeface="ヒラギノ角ゴ Pro W3" charset="0"/>
                    <a:cs typeface="Calibri"/>
                  </a:rPr>
                  <a:t>Data</a:t>
                </a:r>
              </a:p>
              <a:p>
                <a:pPr algn="ctr">
                  <a:defRPr/>
                </a:pPr>
                <a:r>
                  <a:rPr lang="pt-BR" sz="2400" b="1" dirty="0" smtClean="0">
                    <a:solidFill>
                      <a:srgbClr val="00005E"/>
                    </a:solidFill>
                    <a:latin typeface="Calibri"/>
                    <a:ea typeface="ヒラギノ角ゴ Pro W3" charset="0"/>
                    <a:cs typeface="Calibri"/>
                  </a:rPr>
                  <a:t>base</a:t>
                </a:r>
                <a:endParaRPr lang="pt-BR" sz="2400" b="1" dirty="0">
                  <a:solidFill>
                    <a:srgbClr val="00005E"/>
                  </a:solidFill>
                  <a:latin typeface="Calibri"/>
                  <a:ea typeface="ヒラギノ角ゴ Pro W3" charset="0"/>
                  <a:cs typeface="Calibri"/>
                </a:endParaRPr>
              </a:p>
            </p:txBody>
          </p:sp>
        </p:grpSp>
        <p:sp>
          <p:nvSpPr>
            <p:cNvPr id="385043" name="Line 19"/>
            <p:cNvSpPr>
              <a:spLocks noChangeShapeType="1"/>
            </p:cNvSpPr>
            <p:nvPr/>
          </p:nvSpPr>
          <p:spPr bwMode="auto">
            <a:xfrm>
              <a:off x="768" y="1539"/>
              <a:ext cx="0" cy="501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1" u="sng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endParaRPr>
            </a:p>
          </p:txBody>
        </p:sp>
        <p:sp>
          <p:nvSpPr>
            <p:cNvPr id="385044" name="Line 20"/>
            <p:cNvSpPr>
              <a:spLocks noChangeShapeType="1"/>
            </p:cNvSpPr>
            <p:nvPr/>
          </p:nvSpPr>
          <p:spPr bwMode="auto">
            <a:xfrm flipV="1">
              <a:off x="1008" y="1539"/>
              <a:ext cx="0" cy="453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1" u="sng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endParaRPr>
            </a:p>
          </p:txBody>
        </p:sp>
        <p:sp>
          <p:nvSpPr>
            <p:cNvPr id="385085" name="Rectangle 61"/>
            <p:cNvSpPr>
              <a:spLocks noChangeArrowheads="1"/>
            </p:cNvSpPr>
            <p:nvPr/>
          </p:nvSpPr>
          <p:spPr bwMode="auto">
            <a:xfrm>
              <a:off x="480" y="2040"/>
              <a:ext cx="816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2400" b="1">
                  <a:solidFill>
                    <a:srgbClr val="00005E"/>
                  </a:solidFill>
                  <a:latin typeface="Calibri"/>
                  <a:ea typeface="ヒラギノ角ゴ Pro W3" charset="0"/>
                  <a:cs typeface="Calibri"/>
                </a:rPr>
                <a:t>Terra</a:t>
              </a:r>
              <a:r>
                <a:rPr lang="en-US" sz="2400" b="1">
                  <a:solidFill>
                    <a:srgbClr val="00005E"/>
                  </a:solidFill>
                  <a:latin typeface="Calibri"/>
                  <a:ea typeface="ヒラギノ角ゴ Pro W3" charset="0"/>
                  <a:cs typeface="Calibri"/>
                </a:rPr>
                <a:t>Lib</a:t>
              </a:r>
              <a:endParaRPr lang="pt-BR" sz="2400" b="1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endParaRPr>
            </a:p>
          </p:txBody>
        </p:sp>
        <p:sp>
          <p:nvSpPr>
            <p:cNvPr id="385086" name="Line 62"/>
            <p:cNvSpPr>
              <a:spLocks noChangeShapeType="1"/>
            </p:cNvSpPr>
            <p:nvPr/>
          </p:nvSpPr>
          <p:spPr bwMode="auto">
            <a:xfrm>
              <a:off x="720" y="2520"/>
              <a:ext cx="0" cy="501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1" u="sng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endParaRPr>
            </a:p>
          </p:txBody>
        </p:sp>
        <p:sp>
          <p:nvSpPr>
            <p:cNvPr id="385087" name="Line 63"/>
            <p:cNvSpPr>
              <a:spLocks noChangeShapeType="1"/>
            </p:cNvSpPr>
            <p:nvPr/>
          </p:nvSpPr>
          <p:spPr bwMode="auto">
            <a:xfrm flipV="1">
              <a:off x="960" y="2520"/>
              <a:ext cx="0" cy="453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400" b="1" u="sng">
                <a:solidFill>
                  <a:srgbClr val="00005E"/>
                </a:solidFill>
                <a:latin typeface="Calibri"/>
                <a:ea typeface="ヒラギノ角ゴ Pro W3" charset="0"/>
                <a:cs typeface="Calibri"/>
              </a:endParaRPr>
            </a:p>
          </p:txBody>
        </p:sp>
      </p:grpSp>
      <p:sp>
        <p:nvSpPr>
          <p:cNvPr id="31" name="Retângulo 30"/>
          <p:cNvSpPr/>
          <p:nvPr/>
        </p:nvSpPr>
        <p:spPr>
          <a:xfrm>
            <a:off x="5796136" y="3068960"/>
            <a:ext cx="3096344" cy="24622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By separating speciﬁcation from implementation,</a:t>
            </a:r>
          </a:p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algebras help to develop reliable and expressive GIS applications </a:t>
            </a:r>
          </a:p>
          <a:p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(Frank and Kuhn 1995)</a:t>
            </a:r>
            <a:endParaRPr lang="en-US" sz="22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2" name="CaixaDeTexto 3"/>
          <p:cNvSpPr txBox="1">
            <a:spLocks noChangeArrowheads="1"/>
          </p:cNvSpPr>
          <p:nvPr/>
        </p:nvSpPr>
        <p:spPr bwMode="auto">
          <a:xfrm>
            <a:off x="683568" y="6165304"/>
            <a:ext cx="8280920" cy="646303"/>
          </a:xfrm>
          <a:prstGeom prst="rect">
            <a:avLst/>
          </a:prstGeom>
          <a:solidFill>
            <a:srgbClr val="E1E6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S. </a:t>
            </a:r>
            <a:r>
              <a:rPr lang="pt-BR" sz="1800" dirty="0" smtClean="0">
                <a:solidFill>
                  <a:srgbClr val="00007D"/>
                </a:solidFill>
                <a:latin typeface="Calibri" charset="0"/>
              </a:rPr>
              <a:t>Costa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smtClean="0">
                <a:solidFill>
                  <a:srgbClr val="00007D"/>
                </a:solidFill>
                <a:latin typeface="Calibri" charset="0"/>
              </a:rPr>
              <a:t>et al., “</a:t>
            </a:r>
            <a:r>
              <a:rPr lang="pt-BR" sz="1800" dirty="0" err="1" smtClean="0">
                <a:solidFill>
                  <a:srgbClr val="00007D"/>
                </a:solidFill>
                <a:latin typeface="Calibri" charset="0"/>
              </a:rPr>
              <a:t>TerraHS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: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Integration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of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Functional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Programming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and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Spatial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Databases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for GIS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Application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 smtClean="0">
                <a:solidFill>
                  <a:srgbClr val="00007D"/>
                </a:solidFill>
                <a:latin typeface="Calibri" charset="0"/>
              </a:rPr>
              <a:t>Development</a:t>
            </a:r>
            <a:r>
              <a:rPr lang="pt-BR" sz="1800" dirty="0" smtClean="0">
                <a:solidFill>
                  <a:srgbClr val="00007D"/>
                </a:solidFill>
                <a:latin typeface="Calibri" charset="0"/>
              </a:rPr>
              <a:t>”.  </a:t>
            </a:r>
            <a:r>
              <a:rPr lang="pt-BR" sz="1800" dirty="0" err="1" smtClean="0">
                <a:solidFill>
                  <a:srgbClr val="00007D"/>
                </a:solidFill>
                <a:latin typeface="Calibri" charset="0"/>
              </a:rPr>
              <a:t>GeoInfo</a:t>
            </a:r>
            <a:r>
              <a:rPr lang="pt-BR" sz="1800" dirty="0" smtClean="0">
                <a:solidFill>
                  <a:srgbClr val="00007D"/>
                </a:solidFill>
                <a:latin typeface="Calibri" charset="0"/>
              </a:rPr>
              <a:t> 2006.</a:t>
            </a:r>
            <a:endParaRPr lang="pt-BR" sz="1800" dirty="0">
              <a:solidFill>
                <a:srgbClr val="00007D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0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5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5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5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5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0" y="5733256"/>
            <a:ext cx="9144000" cy="1124747"/>
          </a:xfrm>
          <a:prstGeom prst="rect">
            <a:avLst/>
          </a:prstGeom>
          <a:solidFill>
            <a:srgbClr val="F2F2F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0" tIns="45706" rIns="91410" bIns="45706" anchor="ctr"/>
          <a:lstStyle/>
          <a:p>
            <a:pPr algn="ctr"/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Fifteen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years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of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remote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sensing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images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,</a:t>
            </a:r>
          </a:p>
          <a:p>
            <a:pPr algn="ctr"/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deforestation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polygons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and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forest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fire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occurrences</a:t>
            </a:r>
            <a:endParaRPr lang="pt-BR" sz="2400" dirty="0" smtClean="0">
              <a:solidFill>
                <a:srgbClr val="002060"/>
              </a:solidFill>
              <a:latin typeface="Calibri" charset="0"/>
            </a:endParaRPr>
          </a:p>
          <a:p>
            <a:pPr algn="ctr"/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in a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single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</a:t>
            </a:r>
            <a:r>
              <a:rPr lang="pt-BR" sz="2400" dirty="0" err="1" smtClean="0">
                <a:solidFill>
                  <a:srgbClr val="002060"/>
                </a:solidFill>
                <a:latin typeface="Calibri" charset="0"/>
              </a:rPr>
              <a:t>information</a:t>
            </a:r>
            <a:r>
              <a:rPr lang="pt-BR" sz="2400" dirty="0" smtClean="0">
                <a:solidFill>
                  <a:srgbClr val="002060"/>
                </a:solidFill>
                <a:latin typeface="Calibri" charset="0"/>
              </a:rPr>
              <a:t> system</a:t>
            </a:r>
            <a:endParaRPr lang="en-US" sz="2400" dirty="0">
              <a:solidFill>
                <a:srgbClr val="002060"/>
              </a:solidFill>
              <a:latin typeface="Calibri" charset="0"/>
            </a:endParaRPr>
          </a:p>
        </p:txBody>
      </p:sp>
      <p:pic>
        <p:nvPicPr>
          <p:cNvPr id="50179" name="Picture 5" descr="logo_in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477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 txBox="1">
            <a:spLocks noChangeArrowheads="1"/>
          </p:cNvSpPr>
          <p:nvPr/>
        </p:nvSpPr>
        <p:spPr bwMode="auto">
          <a:xfrm>
            <a:off x="0" y="3"/>
            <a:ext cx="9144000" cy="980725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en-US" sz="3000" b="1" dirty="0" err="1" smtClean="0">
                <a:solidFill>
                  <a:srgbClr val="003366"/>
                </a:solidFill>
                <a:latin typeface="Calibri" charset="0"/>
                <a:cs typeface="Calibri" charset="0"/>
              </a:rPr>
              <a:t>TerraAmazon</a:t>
            </a:r>
            <a:r>
              <a:rPr lang="en-US" sz="3000" b="1" dirty="0" smtClean="0">
                <a:solidFill>
                  <a:srgbClr val="003366"/>
                </a:solidFill>
                <a:latin typeface="Calibri" charset="0"/>
                <a:cs typeface="Calibri" charset="0"/>
              </a:rPr>
              <a:t>: infrastructure for management of deforestation data</a:t>
            </a:r>
            <a:endParaRPr lang="en-US" sz="3000" b="1" dirty="0">
              <a:solidFill>
                <a:srgbClr val="003366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38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3"/>
          <p:cNvSpPr txBox="1">
            <a:spLocks noChangeArrowheads="1"/>
          </p:cNvSpPr>
          <p:nvPr/>
        </p:nvSpPr>
        <p:spPr bwMode="auto">
          <a:xfrm>
            <a:off x="5334000" y="4800600"/>
            <a:ext cx="1295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>
                <a:solidFill>
                  <a:schemeClr val="bg1"/>
                </a:solidFill>
              </a:rPr>
              <a:t>166-112</a:t>
            </a:r>
          </a:p>
          <a:p>
            <a:endParaRPr lang="pt-BR" sz="2400">
              <a:latin typeface="Times New Roman" charset="0"/>
            </a:endParaRPr>
          </a:p>
        </p:txBody>
      </p:sp>
      <p:sp>
        <p:nvSpPr>
          <p:cNvPr id="92162" name="Text Box 4"/>
          <p:cNvSpPr txBox="1">
            <a:spLocks noChangeArrowheads="1"/>
          </p:cNvSpPr>
          <p:nvPr/>
        </p:nvSpPr>
        <p:spPr bwMode="auto">
          <a:xfrm>
            <a:off x="3260726" y="4303716"/>
            <a:ext cx="997518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>
                <a:solidFill>
                  <a:schemeClr val="bg1"/>
                </a:solidFill>
              </a:rPr>
              <a:t>116-113</a:t>
            </a:r>
            <a:endParaRPr lang="pt-BR" sz="2400">
              <a:latin typeface="Times New Roman" charset="0"/>
            </a:endParaRPr>
          </a:p>
          <a:p>
            <a:endParaRPr lang="pt-BR" sz="2400">
              <a:latin typeface="Times New Roman" charset="0"/>
            </a:endParaRPr>
          </a:p>
        </p:txBody>
      </p:sp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4022728" y="1789116"/>
            <a:ext cx="1003917" cy="3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pt-BR" sz="1800">
                <a:solidFill>
                  <a:schemeClr val="bg1"/>
                </a:solidFill>
              </a:rPr>
              <a:t>116-112</a:t>
            </a:r>
            <a:endParaRPr lang="pt-BR" sz="1800"/>
          </a:p>
        </p:txBody>
      </p:sp>
      <p:pic>
        <p:nvPicPr>
          <p:cNvPr id="9216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830968"/>
          </a:xfrm>
          <a:prstGeom prst="rect">
            <a:avLst/>
          </a:prstGeom>
          <a:solidFill>
            <a:srgbClr val="E1E6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err="1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TerraAmazon</a:t>
            </a:r>
            <a:r>
              <a:rPr lang="en-US" sz="2400" dirty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 </a:t>
            </a:r>
            <a:r>
              <a:rPr lang="en-US" sz="24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data is freely available on the web</a:t>
            </a:r>
          </a:p>
          <a:p>
            <a:pPr algn="ctr" eaLnBrk="1" hangingPunct="1"/>
            <a:r>
              <a:rPr lang="en-US" sz="2400" dirty="0" smtClean="0">
                <a:solidFill>
                  <a:schemeClr val="accent1">
                    <a:lumMod val="25000"/>
                  </a:schemeClr>
                </a:solidFill>
                <a:latin typeface="Calibri" charset="0"/>
                <a:cs typeface="Calibri" charset="0"/>
              </a:rPr>
              <a:t>Data transparency helps society to put pressure on government</a:t>
            </a:r>
            <a:endParaRPr lang="en-US" sz="2400" dirty="0">
              <a:solidFill>
                <a:schemeClr val="accent1">
                  <a:lumMod val="25000"/>
                </a:schemeClr>
              </a:solidFill>
              <a:latin typeface="Calibri" charset="0"/>
              <a:cs typeface="Calibri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4925" y="6093296"/>
            <a:ext cx="9109075" cy="708025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marL="179943">
              <a:defRPr/>
            </a:pP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Ribeiro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V., </a:t>
            </a: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Freitas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U., </a:t>
            </a: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Queiroz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G., </a:t>
            </a:r>
            <a:r>
              <a:rPr lang="en-US" sz="2000" dirty="0" err="1">
                <a:solidFill>
                  <a:srgbClr val="000066"/>
                </a:solidFill>
                <a:latin typeface="Calibri"/>
                <a:cs typeface="Calibri"/>
              </a:rPr>
              <a:t>Petinatti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M., Abreu E. , “The Amazon Deforestation Monitoring System”. </a:t>
            </a:r>
            <a:r>
              <a:rPr lang="en-US" sz="2000" i="1" dirty="0" err="1">
                <a:solidFill>
                  <a:srgbClr val="000066"/>
                </a:solidFill>
                <a:latin typeface="Calibri"/>
                <a:cs typeface="Calibri"/>
              </a:rPr>
              <a:t>OSGeo</a:t>
            </a:r>
            <a:r>
              <a:rPr lang="en-US" sz="2000" i="1" dirty="0">
                <a:solidFill>
                  <a:srgbClr val="000066"/>
                </a:solidFill>
                <a:latin typeface="Calibri"/>
                <a:cs typeface="Calibri"/>
              </a:rPr>
              <a:t> Journal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 3(1), 2008.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83568" y="2708920"/>
            <a:ext cx="8208963" cy="1081088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10" tIns="45706" rIns="91410" bIns="45706"/>
          <a:lstStyle/>
          <a:p>
            <a:pPr algn="ctr">
              <a:defRPr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Deforestation in Brazilian 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Amazonia was reduced</a:t>
            </a:r>
            <a:endParaRPr lang="en-GB" sz="3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from 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27,000 km</a:t>
            </a:r>
            <a:r>
              <a:rPr lang="en-GB" sz="3000" baseline="30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in 2004 to </a:t>
            </a:r>
            <a:r>
              <a:rPr lang="en-GB" sz="3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4,900 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km</a:t>
            </a:r>
            <a:r>
              <a:rPr lang="en-GB" sz="3000" baseline="30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2</a:t>
            </a:r>
            <a:r>
              <a:rPr lang="en-GB" sz="3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in 2012</a:t>
            </a:r>
            <a:endParaRPr lang="en-GB" sz="3000" baseline="30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endParaRPr lang="en-GB" sz="3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ítulo 1"/>
          <p:cNvSpPr>
            <a:spLocks noGrp="1"/>
          </p:cNvSpPr>
          <p:nvPr>
            <p:ph type="title"/>
          </p:nvPr>
        </p:nvSpPr>
        <p:spPr>
          <a:xfrm>
            <a:off x="685800" y="381003"/>
            <a:ext cx="8153400" cy="619125"/>
          </a:xfrm>
        </p:spPr>
        <p:txBody>
          <a:bodyPr/>
          <a:lstStyle/>
          <a:p>
            <a:r>
              <a:rPr lang="pt-BR" sz="3000" dirty="0" err="1" smtClean="0">
                <a:solidFill>
                  <a:srgbClr val="00007D"/>
                </a:solidFill>
                <a:latin typeface="Calibri" charset="0"/>
              </a:rPr>
              <a:t>GeoDMA</a:t>
            </a:r>
            <a:r>
              <a:rPr lang="pt-BR" sz="3000" dirty="0" smtClean="0">
                <a:solidFill>
                  <a:srgbClr val="00007D"/>
                </a:solidFill>
                <a:latin typeface="Calibri" charset="0"/>
              </a:rPr>
              <a:t>: Data </a:t>
            </a:r>
            <a:r>
              <a:rPr lang="pt-BR" sz="3000" dirty="0">
                <a:solidFill>
                  <a:srgbClr val="00007D"/>
                </a:solidFill>
                <a:latin typeface="Calibri" charset="0"/>
              </a:rPr>
              <a:t>mining </a:t>
            </a:r>
            <a:r>
              <a:rPr lang="pt-BR" sz="3000" dirty="0" err="1" smtClean="0">
                <a:solidFill>
                  <a:srgbClr val="00007D"/>
                </a:solidFill>
                <a:latin typeface="Calibri" charset="0"/>
              </a:rPr>
              <a:t>using</a:t>
            </a:r>
            <a:r>
              <a:rPr lang="pt-BR" sz="3000" dirty="0" smtClean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3000" dirty="0" err="1" smtClean="0">
                <a:solidFill>
                  <a:srgbClr val="00007D"/>
                </a:solidFill>
                <a:latin typeface="Calibri" charset="0"/>
              </a:rPr>
              <a:t>geospatial</a:t>
            </a:r>
            <a:r>
              <a:rPr lang="pt-BR" sz="3000" dirty="0" smtClean="0">
                <a:solidFill>
                  <a:srgbClr val="00007D"/>
                </a:solidFill>
                <a:latin typeface="Calibri" charset="0"/>
              </a:rPr>
              <a:t> data</a:t>
            </a:r>
            <a:endParaRPr lang="pt-BR" sz="3000" dirty="0">
              <a:solidFill>
                <a:srgbClr val="00007D"/>
              </a:solidFill>
              <a:latin typeface="Calibri" charset="0"/>
            </a:endParaRPr>
          </a:p>
        </p:txBody>
      </p:sp>
      <p:sp>
        <p:nvSpPr>
          <p:cNvPr id="88066" name="CaixaDeTexto 3"/>
          <p:cNvSpPr txBox="1">
            <a:spLocks noChangeArrowheads="1"/>
          </p:cNvSpPr>
          <p:nvPr/>
        </p:nvSpPr>
        <p:spPr bwMode="auto">
          <a:xfrm>
            <a:off x="683568" y="5546729"/>
            <a:ext cx="8460432" cy="1277244"/>
          </a:xfrm>
          <a:prstGeom prst="rect">
            <a:avLst/>
          </a:prstGeom>
          <a:solidFill>
            <a:srgbClr val="E1E6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6" rIns="91410" bIns="45706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M. </a:t>
            </a:r>
            <a:r>
              <a:rPr lang="pt-BR" sz="1800" dirty="0" smtClean="0">
                <a:solidFill>
                  <a:srgbClr val="00007D"/>
                </a:solidFill>
                <a:latin typeface="Calibri" charset="0"/>
              </a:rPr>
              <a:t>Silva et al., 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“Remote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sensing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image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mining: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detecting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agents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of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land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use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change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in tropical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forest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areas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”.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Int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Journal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Remote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Sensing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, 29 (16): 4803 – 4822, 2008.</a:t>
            </a:r>
          </a:p>
          <a:p>
            <a:pPr eaLnBrk="1" hangingPunct="1"/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T. </a:t>
            </a:r>
            <a:r>
              <a:rPr lang="pt-BR" sz="1800" dirty="0" err="1" smtClean="0">
                <a:solidFill>
                  <a:srgbClr val="00007D"/>
                </a:solidFill>
                <a:latin typeface="Calibri" charset="0"/>
              </a:rPr>
              <a:t>Korting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</a:t>
            </a:r>
            <a:r>
              <a:rPr lang="pt-BR" sz="1800" dirty="0" smtClean="0">
                <a:solidFill>
                  <a:srgbClr val="00007D"/>
                </a:solidFill>
                <a:latin typeface="Calibri" charset="0"/>
              </a:rPr>
              <a:t>et al., 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“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GeoDMA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—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Geographic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Data Mining </a:t>
            </a:r>
            <a:r>
              <a:rPr lang="pt-BR" sz="1800" dirty="0" err="1">
                <a:solidFill>
                  <a:srgbClr val="00007D"/>
                </a:solidFill>
                <a:latin typeface="Calibri" charset="0"/>
              </a:rPr>
              <a:t>Analyst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”. </a:t>
            </a:r>
            <a:r>
              <a:rPr lang="en-US" sz="1800" dirty="0">
                <a:solidFill>
                  <a:srgbClr val="00007D"/>
                </a:solidFill>
                <a:latin typeface="Calibri" charset="0"/>
              </a:rPr>
              <a:t>Computers &amp; Geosciences, 57:133–145,2013.</a:t>
            </a:r>
            <a:r>
              <a:rPr lang="pt-BR" sz="1800" dirty="0">
                <a:solidFill>
                  <a:srgbClr val="00007D"/>
                </a:solidFill>
                <a:latin typeface="Calibri" charset="0"/>
              </a:rPr>
              <a:t>  </a:t>
            </a:r>
          </a:p>
        </p:txBody>
      </p:sp>
      <p:pic>
        <p:nvPicPr>
          <p:cNvPr id="8806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4049713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411003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/>
          <p:nvPr/>
        </p:nvSpPr>
        <p:spPr bwMode="auto">
          <a:xfrm>
            <a:off x="683568" y="4653136"/>
            <a:ext cx="8352928" cy="769413"/>
          </a:xfrm>
          <a:prstGeom prst="rect">
            <a:avLst/>
          </a:prstGeom>
          <a:solidFill>
            <a:srgbClr val="E1E6F1"/>
          </a:solidFill>
          <a:ln>
            <a:noFill/>
          </a:ln>
        </p:spPr>
        <p:txBody>
          <a:bodyPr wrap="square" lIns="91410" tIns="45706" rIns="91410" bIns="45706">
            <a:spAutoFit/>
          </a:bodyPr>
          <a:lstStyle/>
          <a:p>
            <a:pPr algn="ctr">
              <a:defRPr/>
            </a:pPr>
            <a:r>
              <a:rPr lang="en-GB" sz="2200" dirty="0" smtClean="0">
                <a:solidFill>
                  <a:srgbClr val="00007D"/>
                </a:solidFill>
                <a:latin typeface="Calibri" charset="0"/>
                <a:ea typeface="ＭＳ Ｐゴシック" charset="0"/>
                <a:cs typeface="ＭＳ Ｐゴシック" charset="0"/>
              </a:rPr>
              <a:t>Classification and clustering of objects</a:t>
            </a:r>
          </a:p>
          <a:p>
            <a:pPr algn="ctr">
              <a:defRPr/>
            </a:pPr>
            <a:r>
              <a:rPr lang="en-GB" sz="2200" dirty="0" smtClean="0">
                <a:solidFill>
                  <a:srgbClr val="00007D"/>
                </a:solidFill>
                <a:latin typeface="Calibri" charset="0"/>
                <a:ea typeface="ＭＳ Ｐゴシック" charset="0"/>
                <a:cs typeface="ＭＳ Ｐゴシック" charset="0"/>
              </a:rPr>
              <a:t>extracted from remote sensing images</a:t>
            </a:r>
            <a:endParaRPr lang="en-GB" sz="2200" dirty="0">
              <a:solidFill>
                <a:srgbClr val="00007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Occupation patterns in Amazonia</a:t>
            </a:r>
            <a:endParaRPr lang="en-US" dirty="0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2963" y="1052736"/>
            <a:ext cx="717144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8"/>
          <p:cNvSpPr/>
          <p:nvPr/>
        </p:nvSpPr>
        <p:spPr bwMode="auto">
          <a:xfrm>
            <a:off x="1187623" y="6427141"/>
            <a:ext cx="6984777" cy="430859"/>
          </a:xfrm>
          <a:prstGeom prst="rect">
            <a:avLst/>
          </a:prstGeom>
          <a:solidFill>
            <a:srgbClr val="E1E6F1"/>
          </a:solidFill>
          <a:ln>
            <a:noFill/>
          </a:ln>
        </p:spPr>
        <p:txBody>
          <a:bodyPr wrap="square" lIns="91410" tIns="45706" rIns="91410" bIns="45706">
            <a:spAutoFit/>
          </a:bodyPr>
          <a:lstStyle/>
          <a:p>
            <a:pPr algn="ctr">
              <a:defRPr/>
            </a:pPr>
            <a:r>
              <a:rPr lang="en-GB" sz="2200" dirty="0" smtClean="0">
                <a:solidFill>
                  <a:srgbClr val="00007D"/>
                </a:solidFill>
                <a:latin typeface="Calibri" charset="0"/>
                <a:ea typeface="ＭＳ Ｐゴシック" charset="0"/>
                <a:cs typeface="ＭＳ Ｐゴシック" charset="0"/>
              </a:rPr>
              <a:t>Different human actions, different patterns </a:t>
            </a:r>
            <a:endParaRPr lang="en-GB" sz="2200" dirty="0">
              <a:solidFill>
                <a:srgbClr val="00007D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92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460432" cy="762000"/>
          </a:xfrm>
        </p:spPr>
        <p:txBody>
          <a:bodyPr/>
          <a:lstStyle/>
          <a:p>
            <a:r>
              <a:rPr lang="en-US" sz="3000" dirty="0" err="1" smtClean="0"/>
              <a:t>GeoDMA</a:t>
            </a:r>
            <a:r>
              <a:rPr lang="en-US" sz="3000" dirty="0" smtClean="0"/>
              <a:t>: Classification of </a:t>
            </a:r>
            <a:r>
              <a:rPr lang="en-GB" sz="3000" dirty="0">
                <a:solidFill>
                  <a:srgbClr val="00007D"/>
                </a:solidFill>
                <a:latin typeface="Calibri" charset="0"/>
                <a:ea typeface="ＭＳ Ｐゴシック" charset="0"/>
                <a:cs typeface="ＭＳ Ｐゴシック" charset="0"/>
              </a:rPr>
              <a:t>patterns of deforestation </a:t>
            </a: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92888" cy="5328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Rectangle 8"/>
          <p:cNvSpPr/>
          <p:nvPr/>
        </p:nvSpPr>
        <p:spPr bwMode="auto">
          <a:xfrm>
            <a:off x="683568" y="6384544"/>
            <a:ext cx="7992888" cy="461637"/>
          </a:xfrm>
          <a:prstGeom prst="rect">
            <a:avLst/>
          </a:prstGeom>
          <a:solidFill>
            <a:srgbClr val="E1E6F1"/>
          </a:solidFill>
          <a:ln>
            <a:noFill/>
          </a:ln>
        </p:spPr>
        <p:txBody>
          <a:bodyPr wrap="square" lIns="91410" tIns="45706" rIns="91410" bIns="45706">
            <a:spAutoFit/>
          </a:bodyPr>
          <a:lstStyle/>
          <a:p>
            <a:pPr algn="ctr">
              <a:defRPr/>
            </a:pPr>
            <a:r>
              <a:rPr lang="en-GB" sz="2400" dirty="0" smtClean="0">
                <a:solidFill>
                  <a:srgbClr val="00007D"/>
                </a:solidFill>
                <a:latin typeface="Calibri" charset="0"/>
                <a:ea typeface="ＭＳ Ｐゴシック" charset="0"/>
                <a:cs typeface="ＭＳ Ｐゴシック" charset="0"/>
              </a:rPr>
              <a:t>Map shows main patterns in a 50 km x 50 km cell</a:t>
            </a:r>
          </a:p>
        </p:txBody>
      </p:sp>
    </p:spTree>
    <p:extLst>
      <p:ext uri="{BB962C8B-B14F-4D97-AF65-F5344CB8AC3E}">
        <p14:creationId xmlns:p14="http://schemas.microsoft.com/office/powerpoint/2010/main" val="235461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3154486" cy="1758950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6" name="Rectangle 3"/>
          <p:cNvSpPr>
            <a:spLocks noChangeArrowheads="1"/>
          </p:cNvSpPr>
          <p:nvPr/>
        </p:nvSpPr>
        <p:spPr bwMode="auto">
          <a:xfrm rot="-5400000">
            <a:off x="-985441" y="3344665"/>
            <a:ext cx="3744913" cy="457200"/>
          </a:xfrm>
          <a:prstGeom prst="rect">
            <a:avLst/>
          </a:prstGeom>
          <a:solidFill>
            <a:srgbClr val="DFEBFA"/>
          </a:solidFill>
          <a:ln>
            <a:noFill/>
          </a:ln>
        </p:spPr>
        <p:txBody>
          <a:bodyPr lIns="90000" tIns="46800" rIns="90000" bIns="46800"/>
          <a:lstStyle/>
          <a:p>
            <a:pPr marL="315913" indent="-315913">
              <a:spcBef>
                <a:spcPts val="500"/>
              </a:spcBef>
              <a:buClr>
                <a:srgbClr val="00007D"/>
              </a:buClr>
              <a:buFont typeface="Wingdings" charset="0"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</a:pPr>
            <a:r>
              <a:rPr lang="en-GB" sz="2400">
                <a:solidFill>
                  <a:srgbClr val="000000"/>
                </a:solidFill>
                <a:latin typeface="Calibri" charset="0"/>
                <a:cs typeface="Calibri" charset="0"/>
              </a:rPr>
              <a:t>      Agent             Space   </a:t>
            </a:r>
          </a:p>
          <a:p>
            <a:pPr marL="315913" indent="-315913">
              <a:spcBef>
                <a:spcPts val="500"/>
              </a:spcBef>
              <a:buClr>
                <a:srgbClr val="00007D"/>
              </a:buClr>
              <a:buFont typeface="Wingdings" charset="0"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</a:pPr>
            <a:endParaRPr lang="en-GB" sz="2400">
              <a:solidFill>
                <a:srgbClr val="000000"/>
              </a:solidFill>
              <a:latin typeface="Calibri" charset="0"/>
              <a:cs typeface="Calibri" charset="0"/>
            </a:endParaRPr>
          </a:p>
          <a:p>
            <a:pPr marL="315913" indent="-315913">
              <a:spcBef>
                <a:spcPts val="500"/>
              </a:spcBef>
              <a:buClr>
                <a:srgbClr val="00007D"/>
              </a:buClr>
              <a:buFont typeface="Wingdings" charset="0"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</a:pPr>
            <a:endParaRPr lang="en-GB" sz="240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1259632" y="1340768"/>
            <a:ext cx="6552728" cy="360040"/>
          </a:xfrm>
          <a:prstGeom prst="rect">
            <a:avLst/>
          </a:prstGeom>
          <a:solidFill>
            <a:srgbClr val="DFEBFA"/>
          </a:solidFill>
          <a:ln>
            <a:noFill/>
          </a:ln>
        </p:spPr>
        <p:txBody>
          <a:bodyPr lIns="90000" tIns="0" rIns="90000" bIns="0"/>
          <a:lstStyle/>
          <a:p>
            <a:pPr marL="315913" indent="-315913">
              <a:spcBef>
                <a:spcPts val="500"/>
              </a:spcBef>
              <a:buClr>
                <a:srgbClr val="00007D"/>
              </a:buClr>
              <a:buFont typeface="Wingdings" charset="0"/>
              <a:buNone/>
              <a:tabLst>
                <a:tab pos="315913" algn="l"/>
                <a:tab pos="763588" algn="l"/>
                <a:tab pos="1212850" algn="l"/>
                <a:tab pos="1662113" algn="l"/>
                <a:tab pos="2111375" algn="l"/>
                <a:tab pos="2560638" algn="l"/>
                <a:tab pos="3009900" algn="l"/>
                <a:tab pos="3459163" algn="l"/>
                <a:tab pos="3908425" algn="l"/>
                <a:tab pos="4357688" algn="l"/>
                <a:tab pos="4806950" algn="l"/>
                <a:tab pos="5256213" algn="l"/>
                <a:tab pos="5705475" algn="l"/>
                <a:tab pos="6154738" algn="l"/>
                <a:tab pos="6604000" algn="l"/>
                <a:tab pos="7053263" algn="l"/>
                <a:tab pos="7502525" algn="l"/>
                <a:tab pos="7951788" algn="l"/>
                <a:tab pos="8401050" algn="l"/>
                <a:tab pos="8850313" algn="l"/>
                <a:tab pos="9299575" algn="l"/>
              </a:tabLst>
            </a:pPr>
            <a:r>
              <a:rPr lang="en-GB" sz="2400" dirty="0">
                <a:solidFill>
                  <a:srgbClr val="000000"/>
                </a:solidFill>
                <a:latin typeface="Calibri" charset="0"/>
                <a:cs typeface="Calibri" charset="0"/>
              </a:rPr>
              <a:t>        </a:t>
            </a:r>
            <a:r>
              <a:rPr lang="en-GB" sz="2400" dirty="0" smtClean="0">
                <a:solidFill>
                  <a:srgbClr val="000000"/>
                </a:solidFill>
                <a:latin typeface="Calibri" charset="0"/>
                <a:cs typeface="Calibri" charset="0"/>
              </a:rPr>
              <a:t>  Space                                       Agent</a:t>
            </a:r>
            <a:endParaRPr lang="en-GB" sz="24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7782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2501041" cy="1788519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2520281" cy="1800200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21" y="3573016"/>
            <a:ext cx="3168650" cy="1872208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2" name="Título 11"/>
          <p:cNvSpPr>
            <a:spLocks noGrp="1"/>
          </p:cNvSpPr>
          <p:nvPr>
            <p:ph type="title"/>
          </p:nvPr>
        </p:nvSpPr>
        <p:spPr>
          <a:xfrm>
            <a:off x="685800" y="381001"/>
            <a:ext cx="8153400" cy="599727"/>
          </a:xfrm>
        </p:spPr>
        <p:txBody>
          <a:bodyPr/>
          <a:lstStyle/>
          <a:p>
            <a:r>
              <a:rPr lang="pt-BR" sz="3000" dirty="0" err="1">
                <a:latin typeface="Calibri" charset="0"/>
              </a:rPr>
              <a:t>TerraME</a:t>
            </a:r>
            <a:r>
              <a:rPr lang="pt-BR" sz="3000" dirty="0">
                <a:latin typeface="Calibri" charset="0"/>
              </a:rPr>
              <a:t>: </a:t>
            </a:r>
            <a:r>
              <a:rPr lang="pt-BR" sz="3000" dirty="0" err="1" smtClean="0">
                <a:latin typeface="Calibri" charset="0"/>
                <a:cs typeface="Calibri" charset="0"/>
              </a:rPr>
              <a:t>nature</a:t>
            </a:r>
            <a:r>
              <a:rPr lang="pt-BR" sz="3000" dirty="0" err="1">
                <a:latin typeface="Calibri" charset="0"/>
                <a:cs typeface="Calibri" charset="0"/>
              </a:rPr>
              <a:t>-society</a:t>
            </a:r>
            <a:r>
              <a:rPr lang="pt-BR" sz="3000" dirty="0">
                <a:latin typeface="Calibri" charset="0"/>
                <a:cs typeface="Calibri" charset="0"/>
              </a:rPr>
              <a:t> </a:t>
            </a:r>
            <a:r>
              <a:rPr lang="pt-BR" sz="3000" dirty="0" err="1" smtClean="0">
                <a:latin typeface="Calibri" charset="0"/>
                <a:cs typeface="Calibri" charset="0"/>
              </a:rPr>
              <a:t>modelling</a:t>
            </a:r>
            <a:endParaRPr lang="pt-BR" sz="3000" dirty="0">
              <a:latin typeface="Calibri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42937" y="6205070"/>
            <a:ext cx="7961511" cy="648072"/>
          </a:xfrm>
          <a:prstGeom prst="rect">
            <a:avLst/>
          </a:prstGeom>
          <a:solidFill>
            <a:srgbClr val="DFEBFA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1800" dirty="0">
                <a:solidFill>
                  <a:srgbClr val="000066"/>
                </a:solidFill>
                <a:latin typeface="Calibri"/>
                <a:cs typeface="Calibri"/>
              </a:rPr>
              <a:t>T. </a:t>
            </a:r>
            <a:r>
              <a:rPr lang="en-US" sz="1800" dirty="0" err="1">
                <a:solidFill>
                  <a:srgbClr val="000066"/>
                </a:solidFill>
                <a:latin typeface="Calibri"/>
                <a:cs typeface="Calibri"/>
              </a:rPr>
              <a:t>Carneiro</a:t>
            </a:r>
            <a:r>
              <a:rPr lang="en-US" sz="1800" dirty="0">
                <a:solidFill>
                  <a:srgbClr val="000066"/>
                </a:solidFill>
                <a:latin typeface="Calibri"/>
                <a:cs typeface="Calibri"/>
              </a:rPr>
              <a:t>, P. Andrade, </a:t>
            </a:r>
            <a:r>
              <a:rPr lang="en-US" sz="1800" dirty="0" smtClean="0">
                <a:solidFill>
                  <a:srgbClr val="000066"/>
                </a:solidFill>
                <a:latin typeface="Calibri"/>
                <a:cs typeface="Calibri"/>
              </a:rPr>
              <a:t>et al., </a:t>
            </a:r>
            <a:r>
              <a:rPr lang="ja-JP" altLang="en-US" sz="1800" dirty="0" smtClean="0">
                <a:solidFill>
                  <a:srgbClr val="000066"/>
                </a:solidFill>
                <a:latin typeface="Calibri"/>
                <a:cs typeface="Calibri"/>
              </a:rPr>
              <a:t>“</a:t>
            </a:r>
            <a:r>
              <a:rPr lang="en-US" sz="1800" dirty="0" smtClean="0">
                <a:solidFill>
                  <a:srgbClr val="000066"/>
                </a:solidFill>
                <a:latin typeface="Calibri"/>
                <a:cs typeface="Calibri"/>
              </a:rPr>
              <a:t>An </a:t>
            </a:r>
            <a:r>
              <a:rPr lang="en-US" sz="1800" dirty="0">
                <a:solidFill>
                  <a:srgbClr val="000066"/>
                </a:solidFill>
                <a:latin typeface="Calibri"/>
                <a:cs typeface="Calibri"/>
              </a:rPr>
              <a:t>extensible toolbox for modeling nature-society interactions</a:t>
            </a:r>
            <a:r>
              <a:rPr lang="en-US" sz="1800" dirty="0" smtClean="0">
                <a:solidFill>
                  <a:srgbClr val="000066"/>
                </a:solidFill>
                <a:latin typeface="Calibri"/>
                <a:cs typeface="Calibri"/>
              </a:rPr>
              <a:t>”. </a:t>
            </a:r>
            <a:r>
              <a:rPr lang="en-US" sz="1800" dirty="0" err="1">
                <a:solidFill>
                  <a:srgbClr val="000066"/>
                </a:solidFill>
                <a:latin typeface="Calibri"/>
                <a:cs typeface="Calibri"/>
              </a:rPr>
              <a:t>Enviromental</a:t>
            </a:r>
            <a:r>
              <a:rPr lang="en-US" sz="180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Calibri"/>
                <a:cs typeface="Calibri"/>
              </a:rPr>
              <a:t>Modelling</a:t>
            </a:r>
            <a:r>
              <a:rPr lang="en-US" sz="1800" dirty="0">
                <a:solidFill>
                  <a:srgbClr val="000066"/>
                </a:solidFill>
                <a:latin typeface="Calibri"/>
                <a:cs typeface="Calibri"/>
              </a:rPr>
              <a:t> and Software, </a:t>
            </a:r>
            <a:r>
              <a:rPr lang="en-US" sz="1800" dirty="0" smtClean="0">
                <a:solidFill>
                  <a:srgbClr val="000066"/>
                </a:solidFill>
                <a:latin typeface="Calibri"/>
                <a:cs typeface="Calibri"/>
              </a:rPr>
              <a:t>2013 (Two PhDs). </a:t>
            </a:r>
            <a:endParaRPr lang="pt-BR" sz="18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3568" y="5517232"/>
            <a:ext cx="7920880" cy="432048"/>
          </a:xfrm>
          <a:prstGeom prst="rect">
            <a:avLst/>
          </a:prstGeom>
          <a:solidFill>
            <a:srgbClr val="DFEBFA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/>
                <a:cs typeface="Calibri"/>
              </a:rPr>
              <a:t>Nature </a:t>
            </a:r>
            <a:r>
              <a:rPr lang="en-US" sz="2000" dirty="0">
                <a:solidFill>
                  <a:srgbClr val="000066"/>
                </a:solidFill>
                <a:latin typeface="Calibri"/>
                <a:cs typeface="Calibri"/>
              </a:rPr>
              <a:t>r</a:t>
            </a:r>
            <a:r>
              <a:rPr lang="en-US" sz="2000" dirty="0" smtClean="0">
                <a:solidFill>
                  <a:srgbClr val="000066"/>
                </a:solidFill>
                <a:latin typeface="Calibri"/>
                <a:cs typeface="Calibri"/>
              </a:rPr>
              <a:t>epresented in cellular spaces,  society represented as agents</a:t>
            </a:r>
            <a:endParaRPr lang="pt-BR" sz="20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68647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757238" y="433391"/>
            <a:ext cx="9144000" cy="547687"/>
          </a:xfrm>
        </p:spPr>
        <p:txBody>
          <a:bodyPr/>
          <a:lstStyle/>
          <a:p>
            <a:pPr eaLnBrk="1" hangingPunct="1"/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Nature-</a:t>
            </a:r>
            <a:r>
              <a:rPr lang="pt-BR" sz="3000" dirty="0" err="1" smtClean="0">
                <a:latin typeface="Calibri" charset="0"/>
                <a:ea typeface="ＭＳ Ｐゴシック" charset="0"/>
                <a:cs typeface="DejaVu Sans" charset="0"/>
              </a:rPr>
              <a:t>Society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interaction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models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 smtClean="0">
                <a:latin typeface="Calibri" charset="0"/>
                <a:ea typeface="ＭＳ Ｐゴシック" charset="0"/>
                <a:cs typeface="DejaVu Sans" charset="0"/>
              </a:rPr>
              <a:t>with</a:t>
            </a:r>
            <a:r>
              <a:rPr lang="pt-BR" dirty="0" smtClean="0">
                <a:latin typeface="Calibri" charset="0"/>
                <a:ea typeface="ＭＳ Ｐゴシック" charset="0"/>
                <a:cs typeface="DejaVu Sans" charset="0"/>
              </a:rPr>
              <a:t> </a:t>
            </a:r>
            <a:r>
              <a:rPr lang="pt-BR" dirty="0" err="1">
                <a:latin typeface="Calibri" charset="0"/>
                <a:ea typeface="ＭＳ Ｐゴシック" charset="0"/>
                <a:cs typeface="DejaVu Sans" charset="0"/>
              </a:rPr>
              <a:t>TerraME</a:t>
            </a:r>
            <a:endParaRPr lang="pt-BR" dirty="0">
              <a:latin typeface="Calibri" charset="0"/>
              <a:ea typeface="ＭＳ Ｐゴシック" charset="0"/>
              <a:cs typeface="DejaVu Sans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22302" y="5877275"/>
            <a:ext cx="8501063" cy="864841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400" dirty="0">
                <a:solidFill>
                  <a:srgbClr val="000066"/>
                </a:solidFill>
                <a:latin typeface="Calibri"/>
                <a:cs typeface="Calibri"/>
              </a:rPr>
              <a:t>S</a:t>
            </a:r>
            <a:r>
              <a:rPr lang="x-none" sz="2400" dirty="0">
                <a:solidFill>
                  <a:srgbClr val="000066"/>
                </a:solidFill>
                <a:latin typeface="Calibri"/>
                <a:cs typeface="Calibri"/>
              </a:rPr>
              <a:t>ugarscape model – </a:t>
            </a:r>
            <a:r>
              <a:rPr lang="x-none" sz="2400" dirty="0" smtClean="0">
                <a:solidFill>
                  <a:srgbClr val="000066"/>
                </a:solidFill>
                <a:latin typeface="Calibri"/>
                <a:cs typeface="Calibri"/>
              </a:rPr>
              <a:t>agents </a:t>
            </a:r>
            <a:r>
              <a:rPr lang="x-none" sz="2400" dirty="0">
                <a:solidFill>
                  <a:srgbClr val="000066"/>
                </a:solidFill>
                <a:latin typeface="Calibri"/>
                <a:cs typeface="Calibri"/>
              </a:rPr>
              <a:t>consuming renewable resources in a landscape (ants eating sugar) </a:t>
            </a:r>
            <a:endParaRPr lang="pt-BR" sz="24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  <p:pic>
        <p:nvPicPr>
          <p:cNvPr id="3" name="sugarscap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7166" y="1052736"/>
            <a:ext cx="8414880" cy="4572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 smtClean="0"/>
              <a:t>DengueME</a:t>
            </a:r>
            <a:r>
              <a:rPr lang="en-US" sz="3000" dirty="0" smtClean="0"/>
              <a:t>: spatial model of dengue</a:t>
            </a:r>
            <a:endParaRPr lang="en-US" sz="3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1431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755576" y="1196755"/>
            <a:ext cx="1643062" cy="3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r>
              <a:rPr lang="pt-BR" dirty="0" err="1">
                <a:solidFill>
                  <a:srgbClr val="003258"/>
                </a:solidFill>
              </a:rPr>
              <a:t>Humans</a:t>
            </a:r>
            <a:r>
              <a:rPr lang="pt-BR" dirty="0">
                <a:solidFill>
                  <a:srgbClr val="003258"/>
                </a:solidFill>
              </a:rPr>
              <a:t>       </a:t>
            </a:r>
            <a:endParaRPr lang="es-ES" dirty="0">
              <a:solidFill>
                <a:srgbClr val="003258"/>
              </a:solidFill>
            </a:endParaRPr>
          </a:p>
        </p:txBody>
      </p:sp>
      <p:sp>
        <p:nvSpPr>
          <p:cNvPr id="7" name="CaixaDeTexto 11"/>
          <p:cNvSpPr txBox="1">
            <a:spLocks noChangeArrowheads="1"/>
          </p:cNvSpPr>
          <p:nvPr/>
        </p:nvSpPr>
        <p:spPr bwMode="auto">
          <a:xfrm>
            <a:off x="1836266" y="1205015"/>
            <a:ext cx="1000125" cy="3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r>
              <a:rPr lang="pt-BR" dirty="0">
                <a:solidFill>
                  <a:srgbClr val="003258"/>
                </a:solidFill>
                <a:latin typeface="Trebuchet MS" charset="0"/>
              </a:rPr>
              <a:t>60 </a:t>
            </a:r>
            <a:r>
              <a:rPr lang="pt-BR" dirty="0" err="1">
                <a:solidFill>
                  <a:srgbClr val="003258"/>
                </a:solidFill>
                <a:latin typeface="Trebuchet MS" charset="0"/>
              </a:rPr>
              <a:t>days</a:t>
            </a:r>
            <a:r>
              <a:rPr lang="pt-BR" dirty="0">
                <a:solidFill>
                  <a:srgbClr val="003258"/>
                </a:solidFill>
                <a:latin typeface="Trebuchet MS" charset="0"/>
              </a:rPr>
              <a:t>       </a:t>
            </a:r>
            <a:endParaRPr lang="es-ES" dirty="0">
              <a:solidFill>
                <a:srgbClr val="003258"/>
              </a:solidFill>
              <a:latin typeface="Trebuchet MS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45" y="1565055"/>
            <a:ext cx="21431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11"/>
          <p:cNvSpPr txBox="1">
            <a:spLocks noChangeArrowheads="1"/>
          </p:cNvSpPr>
          <p:nvPr/>
        </p:nvSpPr>
        <p:spPr bwMode="auto">
          <a:xfrm>
            <a:off x="4140522" y="1205015"/>
            <a:ext cx="1143000" cy="3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r>
              <a:rPr lang="pt-BR" dirty="0">
                <a:solidFill>
                  <a:srgbClr val="003258"/>
                </a:solidFill>
                <a:latin typeface="Trebuchet MS" charset="0"/>
              </a:rPr>
              <a:t>110 </a:t>
            </a:r>
            <a:r>
              <a:rPr lang="pt-BR" dirty="0" err="1">
                <a:solidFill>
                  <a:srgbClr val="003258"/>
                </a:solidFill>
                <a:latin typeface="Trebuchet MS" charset="0"/>
              </a:rPr>
              <a:t>days</a:t>
            </a:r>
            <a:r>
              <a:rPr lang="pt-BR" dirty="0">
                <a:solidFill>
                  <a:srgbClr val="003258"/>
                </a:solidFill>
                <a:latin typeface="Trebuchet MS" charset="0"/>
              </a:rPr>
              <a:t>       </a:t>
            </a:r>
            <a:endParaRPr lang="es-ES" dirty="0">
              <a:solidFill>
                <a:srgbClr val="003258"/>
              </a:solidFill>
              <a:latin typeface="Trebuchet MS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30" y="1565055"/>
            <a:ext cx="21431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1"/>
          <p:cNvSpPr txBox="1">
            <a:spLocks noChangeArrowheads="1"/>
          </p:cNvSpPr>
          <p:nvPr/>
        </p:nvSpPr>
        <p:spPr bwMode="auto">
          <a:xfrm>
            <a:off x="6948834" y="1205015"/>
            <a:ext cx="1143000" cy="3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r>
              <a:rPr lang="pt-BR" dirty="0">
                <a:solidFill>
                  <a:srgbClr val="003258"/>
                </a:solidFill>
                <a:latin typeface="Trebuchet MS" charset="0"/>
              </a:rPr>
              <a:t>260 </a:t>
            </a:r>
            <a:r>
              <a:rPr lang="pt-BR" dirty="0" err="1">
                <a:solidFill>
                  <a:srgbClr val="003258"/>
                </a:solidFill>
                <a:latin typeface="Trebuchet MS" charset="0"/>
              </a:rPr>
              <a:t>days</a:t>
            </a:r>
            <a:r>
              <a:rPr lang="pt-BR" dirty="0">
                <a:solidFill>
                  <a:srgbClr val="003258"/>
                </a:solidFill>
                <a:latin typeface="Trebuchet MS" charset="0"/>
              </a:rPr>
              <a:t>       </a:t>
            </a:r>
            <a:endParaRPr lang="es-ES" dirty="0">
              <a:solidFill>
                <a:srgbClr val="003258"/>
              </a:solidFill>
              <a:latin typeface="Trebuchet MS" charset="0"/>
            </a:endParaRPr>
          </a:p>
        </p:txBody>
      </p:sp>
      <p:pic>
        <p:nvPicPr>
          <p:cNvPr id="15" name="Picture 7" descr="Fig5_GrafSIRandSI600W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7" y="3717033"/>
            <a:ext cx="6841455" cy="304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79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2987823" cy="227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/>
          </p:cNvSpPr>
          <p:nvPr/>
        </p:nvSpPr>
        <p:spPr bwMode="auto">
          <a:xfrm>
            <a:off x="19224" y="2276872"/>
            <a:ext cx="1663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5" bIns="0"/>
          <a:lstStyle/>
          <a:p>
            <a:pPr marL="39676"/>
            <a:r>
              <a:rPr lang="en-US" sz="2200" dirty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Agriculture </a:t>
            </a:r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3779912" y="0"/>
            <a:ext cx="166432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5" bIns="0"/>
          <a:lstStyle/>
          <a:p>
            <a:pPr marL="39676" algn="ctr"/>
            <a:r>
              <a:rPr lang="en-US" sz="2200" dirty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Biodiversity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826676" y="2276872"/>
            <a:ext cx="235245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5" bIns="0"/>
          <a:lstStyle/>
          <a:p>
            <a:pPr marL="39676" algn="r"/>
            <a:r>
              <a:rPr lang="en-US" sz="2200" dirty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Deforestation </a:t>
            </a:r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0" y="4164013"/>
            <a:ext cx="305983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5" bIns="0"/>
          <a:lstStyle/>
          <a:p>
            <a:pPr marL="39676"/>
            <a:r>
              <a:rPr lang="en-US" sz="2200" dirty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Public health</a:t>
            </a:r>
          </a:p>
        </p:txBody>
      </p:sp>
      <p:pic>
        <p:nvPicPr>
          <p:cNvPr id="37896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7" y="4011614"/>
            <a:ext cx="2880321" cy="2081683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8" name="Rectangle 10"/>
          <p:cNvSpPr>
            <a:spLocks/>
          </p:cNvSpPr>
          <p:nvPr/>
        </p:nvSpPr>
        <p:spPr bwMode="auto">
          <a:xfrm>
            <a:off x="3297238" y="6088064"/>
            <a:ext cx="2857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5" bIns="0"/>
          <a:lstStyle/>
          <a:p>
            <a:pPr marL="39676" algn="ctr"/>
            <a:r>
              <a:rPr lang="en-US" sz="2200" dirty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Weather and natural disasters</a:t>
            </a:r>
          </a:p>
        </p:txBody>
      </p:sp>
      <p:grpSp>
        <p:nvGrpSpPr>
          <p:cNvPr id="37899" name="Group 11"/>
          <p:cNvGrpSpPr>
            <a:grpSpLocks/>
          </p:cNvGrpSpPr>
          <p:nvPr/>
        </p:nvGrpSpPr>
        <p:grpSpPr bwMode="auto">
          <a:xfrm>
            <a:off x="0" y="2771775"/>
            <a:ext cx="9144000" cy="1089025"/>
            <a:chOff x="0" y="0"/>
            <a:chExt cx="5760" cy="686"/>
          </a:xfrm>
        </p:grpSpPr>
        <p:sp>
          <p:nvSpPr>
            <p:cNvPr id="37900" name="Rectangle 12"/>
            <p:cNvSpPr>
              <a:spLocks/>
            </p:cNvSpPr>
            <p:nvPr/>
          </p:nvSpPr>
          <p:spPr bwMode="auto">
            <a:xfrm>
              <a:off x="0" y="54"/>
              <a:ext cx="5760" cy="580"/>
            </a:xfrm>
            <a:prstGeom prst="rect">
              <a:avLst/>
            </a:prstGeom>
            <a:solidFill>
              <a:srgbClr val="E8E8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1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37901" name="Rectangle 13"/>
            <p:cNvSpPr>
              <a:spLocks/>
            </p:cNvSpPr>
            <p:nvPr/>
          </p:nvSpPr>
          <p:spPr bwMode="auto">
            <a:xfrm>
              <a:off x="0" y="0"/>
              <a:ext cx="5760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76" algn="ctr"/>
              <a:r>
                <a:rPr lang="en-US" sz="3000" dirty="0" smtClean="0">
                  <a:solidFill>
                    <a:srgbClr val="003366"/>
                  </a:solidFill>
                  <a:latin typeface="Calibri Bold" charset="0"/>
                  <a:ea typeface="ＭＳ Ｐゴシック" charset="0"/>
                  <a:cs typeface="Calibri Bold" charset="0"/>
                  <a:sym typeface="Calibri Bold" charset="0"/>
                </a:rPr>
                <a:t>Brazilian challenges where INPE’s geoinformatics technology is being applied</a:t>
              </a:r>
              <a:endParaRPr lang="en-US" sz="3000" dirty="0">
                <a:solidFill>
                  <a:srgbClr val="003366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endParaRPr>
            </a:p>
          </p:txBody>
        </p:sp>
      </p:grpSp>
      <p:pic>
        <p:nvPicPr>
          <p:cNvPr id="37902" name="Picture 14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581128"/>
            <a:ext cx="2843811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Rectangle 15"/>
          <p:cNvSpPr>
            <a:spLocks/>
          </p:cNvSpPr>
          <p:nvPr/>
        </p:nvSpPr>
        <p:spPr bwMode="auto">
          <a:xfrm>
            <a:off x="6301308" y="3933056"/>
            <a:ext cx="28575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25" bIns="0"/>
          <a:lstStyle/>
          <a:p>
            <a:pPr marL="39676" algn="ctr"/>
            <a:r>
              <a:rPr lang="en-US" sz="2200" dirty="0" smtClean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Urban planning in</a:t>
            </a:r>
          </a:p>
          <a:p>
            <a:pPr marL="39676" algn="ctr"/>
            <a:r>
              <a:rPr lang="en-US" sz="2200" dirty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m</a:t>
            </a:r>
            <a:r>
              <a:rPr lang="en-US" sz="2200" dirty="0" smtClean="0">
                <a:solidFill>
                  <a:srgbClr val="002060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egacities </a:t>
            </a:r>
            <a:endParaRPr lang="en-US" sz="2200" dirty="0">
              <a:solidFill>
                <a:srgbClr val="002060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45660"/>
            <a:ext cx="2915816" cy="2231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04664"/>
            <a:ext cx="2808312" cy="233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671328"/>
            <a:ext cx="2987822" cy="21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6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AutoShape 9"/>
          <p:cNvSpPr>
            <a:spLocks noChangeArrowheads="1"/>
          </p:cNvSpPr>
          <p:nvPr/>
        </p:nvSpPr>
        <p:spPr bwMode="auto">
          <a:xfrm>
            <a:off x="4187825" y="2084388"/>
            <a:ext cx="244475" cy="215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722" name="AutoShape 12"/>
          <p:cNvSpPr>
            <a:spLocks noChangeArrowheads="1"/>
          </p:cNvSpPr>
          <p:nvPr/>
        </p:nvSpPr>
        <p:spPr bwMode="auto">
          <a:xfrm>
            <a:off x="4103688" y="4868863"/>
            <a:ext cx="287337" cy="187325"/>
          </a:xfrm>
          <a:prstGeom prst="up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lin ang="2700000" scaled="1"/>
          </a:gra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723" name="AutoShape 15"/>
          <p:cNvSpPr>
            <a:spLocks noChangeArrowheads="1"/>
          </p:cNvSpPr>
          <p:nvPr/>
        </p:nvSpPr>
        <p:spPr bwMode="auto">
          <a:xfrm>
            <a:off x="4178300" y="3208338"/>
            <a:ext cx="287338" cy="215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2" name="Bisel 31"/>
          <p:cNvSpPr/>
          <p:nvPr/>
        </p:nvSpPr>
        <p:spPr bwMode="auto">
          <a:xfrm>
            <a:off x="539552" y="3429000"/>
            <a:ext cx="1784350" cy="1368425"/>
          </a:xfrm>
          <a:prstGeom prst="bevel">
            <a:avLst>
              <a:gd name="adj" fmla="val 4146"/>
            </a:avLst>
          </a:prstGeom>
          <a:solidFill>
            <a:srgbClr val="E8E8F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Weather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River 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flows</a:t>
            </a:r>
            <a:endParaRPr lang="pt-BR" sz="20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(real-time)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0728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065" y="4797425"/>
            <a:ext cx="79057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Bisel 34"/>
          <p:cNvSpPr>
            <a:spLocks noChangeArrowheads="1"/>
          </p:cNvSpPr>
          <p:nvPr/>
        </p:nvSpPr>
        <p:spPr bwMode="auto">
          <a:xfrm>
            <a:off x="3131839" y="1196975"/>
            <a:ext cx="2351385" cy="863600"/>
          </a:xfrm>
          <a:prstGeom prst="bevel">
            <a:avLst>
              <a:gd name="adj" fmla="val 4148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Geology, soils,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slopes, houses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0730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0392" y="5661248"/>
            <a:ext cx="576064" cy="57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3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176" y="5085184"/>
            <a:ext cx="936104" cy="124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4" name="Bisel 44"/>
          <p:cNvSpPr>
            <a:spLocks noChangeArrowheads="1"/>
          </p:cNvSpPr>
          <p:nvPr/>
        </p:nvSpPr>
        <p:spPr bwMode="auto">
          <a:xfrm>
            <a:off x="3178175" y="2324100"/>
            <a:ext cx="2305050" cy="863600"/>
          </a:xfrm>
          <a:prstGeom prst="bevel">
            <a:avLst>
              <a:gd name="adj" fmla="val 4148"/>
            </a:avLst>
          </a:prstGeom>
          <a:solidFill>
            <a:srgbClr val="E8E8F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Likely</a:t>
            </a: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risk</a:t>
            </a: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areas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735" name="Bisel 45"/>
          <p:cNvSpPr>
            <a:spLocks noChangeArrowheads="1"/>
          </p:cNvSpPr>
          <p:nvPr/>
        </p:nvSpPr>
        <p:spPr bwMode="auto">
          <a:xfrm>
            <a:off x="3347864" y="3454400"/>
            <a:ext cx="1800399" cy="1368425"/>
          </a:xfrm>
          <a:prstGeom prst="bevel">
            <a:avLst>
              <a:gd name="adj" fmla="val 4148"/>
            </a:avLst>
          </a:prstGeom>
          <a:solidFill>
            <a:srgbClr val="FFCC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20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Data </a:t>
            </a:r>
          </a:p>
          <a:p>
            <a:pPr algn="ctr"/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ntegration</a:t>
            </a:r>
            <a:r>
              <a:rPr lang="pt-BR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/>
            </a:r>
            <a:br>
              <a:rPr lang="pt-BR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</a:br>
            <a:endParaRPr lang="pt-BR" sz="2000" b="1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8" name="Bisel 47"/>
          <p:cNvSpPr/>
          <p:nvPr/>
        </p:nvSpPr>
        <p:spPr bwMode="auto">
          <a:xfrm>
            <a:off x="3419475" y="5084762"/>
            <a:ext cx="1728788" cy="1008533"/>
          </a:xfrm>
          <a:prstGeom prst="bevel">
            <a:avLst>
              <a:gd name="adj" fmla="val 4146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Roads</a:t>
            </a:r>
            <a:endParaRPr lang="pt-BR" sz="2000" dirty="0" smtClean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</a:t>
            </a:r>
            <a:r>
              <a:rPr lang="pt-BR" sz="2000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raffic</a:t>
            </a: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</a:p>
          <a:p>
            <a:pPr algn="ctr">
              <a:defRPr/>
            </a:pPr>
            <a:r>
              <a:rPr lang="pt-BR" sz="20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(real-time)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0737" name="Picture 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920" y="6100762"/>
            <a:ext cx="79216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8" name="Picture 3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2120" y="1196752"/>
            <a:ext cx="1196464" cy="11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Bisel 52"/>
          <p:cNvSpPr/>
          <p:nvPr/>
        </p:nvSpPr>
        <p:spPr bwMode="auto">
          <a:xfrm>
            <a:off x="5652120" y="3501008"/>
            <a:ext cx="1728192" cy="1440160"/>
          </a:xfrm>
          <a:prstGeom prst="bevel">
            <a:avLst>
              <a:gd name="adj" fmla="val 4146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Alerts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742" name="AutoShape 32"/>
          <p:cNvSpPr>
            <a:spLocks noChangeArrowheads="1"/>
          </p:cNvSpPr>
          <p:nvPr/>
        </p:nvSpPr>
        <p:spPr bwMode="auto">
          <a:xfrm>
            <a:off x="5220072" y="4005064"/>
            <a:ext cx="361504" cy="216024"/>
          </a:xfrm>
          <a:prstGeom prst="rightArrow">
            <a:avLst>
              <a:gd name="adj1" fmla="val 50000"/>
              <a:gd name="adj2" fmla="val 61962"/>
            </a:avLst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endParaRPr lang="pt-BR" sz="240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750" name="AutoShape 32"/>
          <p:cNvSpPr>
            <a:spLocks noChangeArrowheads="1"/>
          </p:cNvSpPr>
          <p:nvPr/>
        </p:nvSpPr>
        <p:spPr bwMode="auto">
          <a:xfrm>
            <a:off x="2323902" y="4005064"/>
            <a:ext cx="1023962" cy="216099"/>
          </a:xfrm>
          <a:prstGeom prst="rightArrow">
            <a:avLst>
              <a:gd name="adj1" fmla="val 50000"/>
              <a:gd name="adj2" fmla="val 61854"/>
            </a:avLst>
          </a:prstGeom>
          <a:solidFill>
            <a:srgbClr val="6565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endParaRPr lang="pt-BR" sz="240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0753" name="CaixaDeTexto 46"/>
          <p:cNvSpPr txBox="1">
            <a:spLocks noChangeArrowheads="1"/>
          </p:cNvSpPr>
          <p:nvPr/>
        </p:nvSpPr>
        <p:spPr bwMode="auto">
          <a:xfrm>
            <a:off x="1187624" y="0"/>
            <a:ext cx="75608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TerraMA</a:t>
            </a:r>
            <a:r>
              <a:rPr lang="en-US" sz="3200" baseline="30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2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: Natural 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Disasters 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Monitoring, Analysis 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and 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Alert</a:t>
            </a:r>
            <a:endParaRPr lang="pt-BR" sz="32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44" name="Bisel 43"/>
          <p:cNvSpPr/>
          <p:nvPr/>
        </p:nvSpPr>
        <p:spPr bwMode="auto">
          <a:xfrm>
            <a:off x="7956376" y="3068960"/>
            <a:ext cx="792088" cy="2448272"/>
          </a:xfrm>
          <a:prstGeom prst="bevel">
            <a:avLst>
              <a:gd name="adj" fmla="val 4146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wordArtVert" wrap="none" anchor="ctr"/>
          <a:lstStyle/>
          <a:p>
            <a:pPr algn="ctr">
              <a:defRPr/>
            </a:pPr>
            <a:r>
              <a:rPr lang="pt-BR" sz="20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Users</a:t>
            </a:r>
            <a:endParaRPr lang="pt-BR" sz="20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3" name="AutoShape 32"/>
          <p:cNvSpPr>
            <a:spLocks noChangeArrowheads="1"/>
          </p:cNvSpPr>
          <p:nvPr/>
        </p:nvSpPr>
        <p:spPr bwMode="auto">
          <a:xfrm>
            <a:off x="7524328" y="4077072"/>
            <a:ext cx="361504" cy="216024"/>
          </a:xfrm>
          <a:prstGeom prst="rightArrow">
            <a:avLst>
              <a:gd name="adj1" fmla="val 50000"/>
              <a:gd name="adj2" fmla="val 61962"/>
            </a:avLst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1439" tIns="45719" rIns="91439" bIns="45719" anchor="ctr"/>
          <a:lstStyle/>
          <a:p>
            <a:pPr algn="ctr"/>
            <a:endParaRPr lang="pt-BR" sz="240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5" name="Picture 8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2880321" cy="2081683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075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5"/>
          <p:cNvSpPr>
            <a:spLocks noGrp="1"/>
          </p:cNvSpPr>
          <p:nvPr>
            <p:ph type="title"/>
          </p:nvPr>
        </p:nvSpPr>
        <p:spPr>
          <a:xfrm>
            <a:off x="0" y="18273"/>
            <a:ext cx="9144000" cy="746431"/>
          </a:xfrm>
        </p:spPr>
        <p:txBody>
          <a:bodyPr/>
          <a:lstStyle/>
          <a:p>
            <a:pPr algn="ctr" eaLnBrk="1" hangingPunct="1"/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TerraMA</a:t>
            </a:r>
            <a:r>
              <a:rPr lang="en-US" sz="3000" baseline="30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2</a:t>
            </a:r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: Natural </a:t>
            </a:r>
            <a:r>
              <a:rPr lang="en-US" sz="3000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Disasters Monitoring and </a:t>
            </a:r>
            <a:r>
              <a:rPr lang="en-US" sz="3000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Alert</a:t>
            </a:r>
            <a:endParaRPr lang="en-US" sz="3000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</p:txBody>
      </p:sp>
      <p:sp>
        <p:nvSpPr>
          <p:cNvPr id="94210" name="Content Placeholder 1"/>
          <p:cNvSpPr>
            <a:spLocks noGrp="1"/>
          </p:cNvSpPr>
          <p:nvPr>
            <p:ph idx="1"/>
          </p:nvPr>
        </p:nvSpPr>
        <p:spPr>
          <a:xfrm>
            <a:off x="482600" y="1015526"/>
            <a:ext cx="8229600" cy="4724400"/>
          </a:xfrm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94211" name="Picture 7" descr="C:\Users\Laercio\Desktop\Modelo_sistema_engli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17000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63688" y="6453336"/>
            <a:ext cx="5688632" cy="404664"/>
          </a:xfrm>
          <a:prstGeom prst="rect">
            <a:avLst/>
          </a:prstGeom>
          <a:solidFill>
            <a:srgbClr val="DFEBFA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algn="ctr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/>
                <a:cs typeface="Calibri"/>
              </a:rPr>
              <a:t>System operational in real-life situations  </a:t>
            </a:r>
            <a:endParaRPr lang="pt-BR" sz="20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 charset="0"/>
              </a:rPr>
              <a:t>Terralib</a:t>
            </a:r>
            <a:r>
              <a:rPr lang="en-US" dirty="0" smtClean="0">
                <a:latin typeface="Calibri" charset="0"/>
              </a:rPr>
              <a:t> 5: the next generation</a:t>
            </a:r>
            <a:endParaRPr lang="en-US" dirty="0">
              <a:latin typeface="Calibri" charset="0"/>
            </a:endParaRPr>
          </a:p>
        </p:txBody>
      </p:sp>
      <p:pic>
        <p:nvPicPr>
          <p:cNvPr id="34818" name="Picture 16" descr="j01953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6" y="1124744"/>
            <a:ext cx="15843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AutoShape 10"/>
          <p:cNvSpPr>
            <a:spLocks noChangeArrowheads="1"/>
          </p:cNvSpPr>
          <p:nvPr/>
        </p:nvSpPr>
        <p:spPr bwMode="auto">
          <a:xfrm>
            <a:off x="3491880" y="5084958"/>
            <a:ext cx="1223962" cy="1008062"/>
          </a:xfrm>
          <a:prstGeom prst="can">
            <a:avLst>
              <a:gd name="adj" fmla="val 27204"/>
            </a:avLst>
          </a:prstGeom>
          <a:solidFill>
            <a:srgbClr val="E3E3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Data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source</a:t>
            </a:r>
          </a:p>
        </p:txBody>
      </p:sp>
      <p:sp>
        <p:nvSpPr>
          <p:cNvPr id="34820" name="AutoShape 10"/>
          <p:cNvSpPr>
            <a:spLocks noChangeArrowheads="1"/>
          </p:cNvSpPr>
          <p:nvPr/>
        </p:nvSpPr>
        <p:spPr bwMode="auto">
          <a:xfrm>
            <a:off x="5364088" y="5084958"/>
            <a:ext cx="1225550" cy="1008062"/>
          </a:xfrm>
          <a:prstGeom prst="can">
            <a:avLst>
              <a:gd name="adj" fmla="val 27204"/>
            </a:avLst>
          </a:prstGeom>
          <a:solidFill>
            <a:srgbClr val="E3E3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Data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source</a:t>
            </a:r>
          </a:p>
        </p:txBody>
      </p:sp>
      <p:sp>
        <p:nvSpPr>
          <p:cNvPr id="34821" name="AutoShape 10"/>
          <p:cNvSpPr>
            <a:spLocks noChangeArrowheads="1"/>
          </p:cNvSpPr>
          <p:nvPr/>
        </p:nvSpPr>
        <p:spPr bwMode="auto">
          <a:xfrm>
            <a:off x="7308306" y="5084958"/>
            <a:ext cx="1223962" cy="1008062"/>
          </a:xfrm>
          <a:prstGeom prst="can">
            <a:avLst>
              <a:gd name="adj" fmla="val 27204"/>
            </a:avLst>
          </a:prstGeom>
          <a:solidFill>
            <a:srgbClr val="E3E3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Data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7178" y="1772441"/>
            <a:ext cx="1800225" cy="685800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lIns="91410" tIns="187143" rIns="91410" bIns="187143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2000" dirty="0" err="1">
                <a:latin typeface="Calibri"/>
                <a:cs typeface="Calibri"/>
              </a:rPr>
              <a:t>Modelling</a:t>
            </a:r>
            <a:r>
              <a:rPr lang="en-US" sz="2000" dirty="0">
                <a:latin typeface="Calibri"/>
                <a:cs typeface="Calibri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39888" y="2996404"/>
            <a:ext cx="1724025" cy="685800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lIns="91410" tIns="187143" rIns="91410" bIns="187143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2000" dirty="0">
                <a:latin typeface="Calibri"/>
                <a:cs typeface="Calibri"/>
              </a:rPr>
              <a:t>Data discovery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67178" y="2996404"/>
            <a:ext cx="1800225" cy="685800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lIns="91410" tIns="187143" rIns="91410" bIns="187143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2000" dirty="0">
                <a:latin typeface="Calibri"/>
                <a:cs typeface="Calibri"/>
              </a:rPr>
              <a:t>Data access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1003" y="2996404"/>
            <a:ext cx="1800225" cy="685800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lIns="91410" tIns="187143" rIns="91410" bIns="187143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defRPr/>
            </a:pPr>
            <a:r>
              <a:rPr lang="en-US" sz="2000" dirty="0">
                <a:latin typeface="Calibri"/>
                <a:cs typeface="Calibri"/>
              </a:rPr>
              <a:t>Analysis</a:t>
            </a:r>
          </a:p>
        </p:txBody>
      </p:sp>
      <p:cxnSp>
        <p:nvCxnSpPr>
          <p:cNvPr id="34829" name="Straight Arrow Connector 47"/>
          <p:cNvCxnSpPr>
            <a:cxnSpLocks noChangeShapeType="1"/>
            <a:stCxn id="14" idx="2"/>
            <a:endCxn id="16" idx="0"/>
          </p:cNvCxnSpPr>
          <p:nvPr/>
        </p:nvCxnSpPr>
        <p:spPr bwMode="auto">
          <a:xfrm>
            <a:off x="4967288" y="2458244"/>
            <a:ext cx="0" cy="538163"/>
          </a:xfrm>
          <a:prstGeom prst="straightConnector1">
            <a:avLst/>
          </a:prstGeom>
          <a:noFill/>
          <a:ln w="57150">
            <a:solidFill>
              <a:srgbClr val="6A946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0" name="Elbow Connector 49"/>
          <p:cNvCxnSpPr>
            <a:cxnSpLocks noChangeShapeType="1"/>
            <a:stCxn id="14" idx="3"/>
            <a:endCxn id="17" idx="0"/>
          </p:cNvCxnSpPr>
          <p:nvPr/>
        </p:nvCxnSpPr>
        <p:spPr bwMode="auto">
          <a:xfrm>
            <a:off x="5867403" y="2115344"/>
            <a:ext cx="1763713" cy="881063"/>
          </a:xfrm>
          <a:prstGeom prst="bentConnector2">
            <a:avLst/>
          </a:prstGeom>
          <a:noFill/>
          <a:ln w="57150">
            <a:solidFill>
              <a:srgbClr val="6A946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1" name="Elbow Connector 52"/>
          <p:cNvCxnSpPr>
            <a:cxnSpLocks noChangeShapeType="1"/>
            <a:stCxn id="14" idx="1"/>
            <a:endCxn id="15" idx="0"/>
          </p:cNvCxnSpPr>
          <p:nvPr/>
        </p:nvCxnSpPr>
        <p:spPr bwMode="auto">
          <a:xfrm rot="10800000" flipV="1">
            <a:off x="2501903" y="2115344"/>
            <a:ext cx="1565275" cy="881063"/>
          </a:xfrm>
          <a:prstGeom prst="bentConnector2">
            <a:avLst/>
          </a:prstGeom>
          <a:noFill/>
          <a:ln w="57150">
            <a:solidFill>
              <a:srgbClr val="6A946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2" name="Straight Arrow Connector 61"/>
          <p:cNvCxnSpPr>
            <a:cxnSpLocks noChangeShapeType="1"/>
          </p:cNvCxnSpPr>
          <p:nvPr/>
        </p:nvCxnSpPr>
        <p:spPr bwMode="auto">
          <a:xfrm>
            <a:off x="2195513" y="3644104"/>
            <a:ext cx="0" cy="865187"/>
          </a:xfrm>
          <a:prstGeom prst="straightConnector1">
            <a:avLst/>
          </a:prstGeom>
          <a:noFill/>
          <a:ln w="38100">
            <a:solidFill>
              <a:srgbClr val="6A946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3" name="Straight Arrow Connector 62"/>
          <p:cNvCxnSpPr>
            <a:cxnSpLocks noChangeShapeType="1"/>
          </p:cNvCxnSpPr>
          <p:nvPr/>
        </p:nvCxnSpPr>
        <p:spPr bwMode="auto">
          <a:xfrm flipH="1">
            <a:off x="4716463" y="3717129"/>
            <a:ext cx="0" cy="792162"/>
          </a:xfrm>
          <a:prstGeom prst="straightConnector1">
            <a:avLst/>
          </a:prstGeom>
          <a:noFill/>
          <a:ln w="38100">
            <a:solidFill>
              <a:srgbClr val="6A946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4" name="Straight Arrow Connector 68"/>
          <p:cNvCxnSpPr>
            <a:cxnSpLocks noChangeShapeType="1"/>
            <a:stCxn id="15" idx="3"/>
            <a:endCxn id="16" idx="1"/>
          </p:cNvCxnSpPr>
          <p:nvPr/>
        </p:nvCxnSpPr>
        <p:spPr bwMode="auto">
          <a:xfrm>
            <a:off x="3363913" y="3339304"/>
            <a:ext cx="703262" cy="0"/>
          </a:xfrm>
          <a:prstGeom prst="straightConnector1">
            <a:avLst/>
          </a:prstGeom>
          <a:noFill/>
          <a:ln w="57150">
            <a:solidFill>
              <a:srgbClr val="6A946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Straight Arrow Connector 75"/>
          <p:cNvCxnSpPr>
            <a:cxnSpLocks noChangeShapeType="1"/>
          </p:cNvCxnSpPr>
          <p:nvPr/>
        </p:nvCxnSpPr>
        <p:spPr bwMode="auto">
          <a:xfrm>
            <a:off x="5938838" y="3356766"/>
            <a:ext cx="703262" cy="0"/>
          </a:xfrm>
          <a:prstGeom prst="straightConnector1">
            <a:avLst/>
          </a:prstGeom>
          <a:noFill/>
          <a:ln w="57150">
            <a:solidFill>
              <a:srgbClr val="6A9469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1619674" y="4580902"/>
            <a:ext cx="691276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3A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1259633" y="5084958"/>
            <a:ext cx="1223962" cy="1008062"/>
          </a:xfrm>
          <a:prstGeom prst="can">
            <a:avLst>
              <a:gd name="adj" fmla="val 27204"/>
            </a:avLst>
          </a:prstGeom>
          <a:solidFill>
            <a:srgbClr val="E3E3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Data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Calibri" charset="0"/>
                <a:cs typeface="Calibri" charset="0"/>
              </a:rPr>
              <a:t>source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835696" y="4580902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A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4067944" y="4508894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A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6012160" y="4508894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A00"/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7956376" y="4508894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A00"/>
            </a:solidFill>
            <a:prstDash val="solid"/>
            <a:miter lim="800000"/>
            <a:headEnd type="arrow"/>
            <a:tailEnd type="arrow"/>
          </a:ln>
          <a:effectLst/>
        </p:spPr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979712" y="6237312"/>
            <a:ext cx="5688632" cy="476672"/>
          </a:xfrm>
          <a:prstGeom prst="rect">
            <a:avLst/>
          </a:prstGeom>
          <a:solidFill>
            <a:srgbClr val="DFEBFA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/>
                <a:cs typeface="Calibri"/>
              </a:rPr>
              <a:t>Distributed data sources, unified data access</a:t>
            </a:r>
            <a:endParaRPr lang="pt-BR" sz="20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50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data sources, same interface</a:t>
            </a:r>
            <a:endParaRPr lang="en-US" dirty="0"/>
          </a:p>
        </p:txBody>
      </p:sp>
      <p:pic>
        <p:nvPicPr>
          <p:cNvPr id="3" name="Imagem 2" descr="db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9" y="4797155"/>
            <a:ext cx="1181735" cy="1385725"/>
          </a:xfrm>
          <a:prstGeom prst="rect">
            <a:avLst/>
          </a:prstGeom>
        </p:spPr>
      </p:pic>
      <p:pic>
        <p:nvPicPr>
          <p:cNvPr id="4" name="Imagem 3" descr="imag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8112" y="1412776"/>
            <a:ext cx="887704" cy="1547144"/>
          </a:xfrm>
          <a:prstGeom prst="rect">
            <a:avLst/>
          </a:prstGeom>
        </p:spPr>
      </p:pic>
      <p:pic>
        <p:nvPicPr>
          <p:cNvPr id="5" name="Imagem 4" descr="webs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4725144"/>
            <a:ext cx="864096" cy="1440160"/>
          </a:xfrm>
          <a:prstGeom prst="rect">
            <a:avLst/>
          </a:prstGeom>
        </p:spPr>
      </p:pic>
      <p:pic>
        <p:nvPicPr>
          <p:cNvPr id="6" name="Imagem 5" descr="vecfil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40779" y="3356993"/>
            <a:ext cx="1342992" cy="1296144"/>
          </a:xfrm>
          <a:prstGeom prst="rect">
            <a:avLst/>
          </a:prstGeom>
        </p:spPr>
      </p:pic>
      <p:pic>
        <p:nvPicPr>
          <p:cNvPr id="52228" name="Picture 4" descr="XML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068960"/>
            <a:ext cx="1296145" cy="1477606"/>
          </a:xfrm>
          <a:prstGeom prst="rect">
            <a:avLst/>
          </a:prstGeom>
          <a:noFill/>
        </p:spPr>
      </p:pic>
      <p:sp>
        <p:nvSpPr>
          <p:cNvPr id="13" name="Elipse 12"/>
          <p:cNvSpPr/>
          <p:nvPr/>
        </p:nvSpPr>
        <p:spPr bwMode="auto">
          <a:xfrm>
            <a:off x="3779912" y="1772816"/>
            <a:ext cx="144016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en-US" sz="1400">
              <a:latin typeface="Arial" charset="0"/>
            </a:endParaRPr>
          </a:p>
        </p:txBody>
      </p:sp>
      <p:sp>
        <p:nvSpPr>
          <p:cNvPr id="14" name="Elipse 13"/>
          <p:cNvSpPr/>
          <p:nvPr/>
        </p:nvSpPr>
        <p:spPr bwMode="auto">
          <a:xfrm>
            <a:off x="4139952" y="1772816"/>
            <a:ext cx="144016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en-US" sz="1400">
              <a:latin typeface="Arial" charset="0"/>
            </a:endParaRPr>
          </a:p>
        </p:txBody>
      </p:sp>
      <p:sp>
        <p:nvSpPr>
          <p:cNvPr id="15" name="Elipse 14"/>
          <p:cNvSpPr/>
          <p:nvPr/>
        </p:nvSpPr>
        <p:spPr bwMode="auto">
          <a:xfrm>
            <a:off x="4499992" y="1772816"/>
            <a:ext cx="144016" cy="14401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en-US" sz="1400">
              <a:latin typeface="Arial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5710164" y="1052738"/>
            <a:ext cx="1742156" cy="1942476"/>
            <a:chOff x="5508104" y="1268760"/>
            <a:chExt cx="1742156" cy="1942475"/>
          </a:xfrm>
        </p:grpSpPr>
        <p:pic>
          <p:nvPicPr>
            <p:cNvPr id="52226" name="Picture 2" descr="Part of the Linking Open (LOD) Data Project Cloud Diagram, click for full and historical versions...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08104" y="1268760"/>
              <a:ext cx="1742156" cy="1296144"/>
            </a:xfrm>
            <a:prstGeom prst="rect">
              <a:avLst/>
            </a:prstGeom>
            <a:noFill/>
          </p:spPr>
        </p:pic>
        <p:sp>
          <p:nvSpPr>
            <p:cNvPr id="16" name="CaixaDeTexto 15"/>
            <p:cNvSpPr txBox="1"/>
            <p:nvPr/>
          </p:nvSpPr>
          <p:spPr>
            <a:xfrm>
              <a:off x="5652120" y="2564904"/>
              <a:ext cx="15261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Calibri"/>
                  <a:cs typeface="Calibri"/>
                </a:rPr>
                <a:t>Linked open data</a:t>
              </a:r>
              <a:endParaRPr lang="en-US" dirty="0">
                <a:latin typeface="Calibri"/>
                <a:cs typeface="Calibri"/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3429000"/>
            <a:ext cx="936104" cy="80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ector de seta reta 19"/>
          <p:cNvCxnSpPr/>
          <p:nvPr/>
        </p:nvCxnSpPr>
        <p:spPr bwMode="auto">
          <a:xfrm flipH="1" flipV="1">
            <a:off x="3131840" y="2780928"/>
            <a:ext cx="864096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cxnSp>
        <p:nvCxnSpPr>
          <p:cNvPr id="24" name="Conector de seta reta 23"/>
          <p:cNvCxnSpPr/>
          <p:nvPr/>
        </p:nvCxnSpPr>
        <p:spPr bwMode="auto">
          <a:xfrm flipH="1">
            <a:off x="2843809" y="3717032"/>
            <a:ext cx="11521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cxnSp>
        <p:nvCxnSpPr>
          <p:cNvPr id="26" name="Conector de seta reta 25"/>
          <p:cNvCxnSpPr/>
          <p:nvPr/>
        </p:nvCxnSpPr>
        <p:spPr bwMode="auto">
          <a:xfrm flipH="1">
            <a:off x="3491880" y="4149080"/>
            <a:ext cx="50405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cxnSp>
        <p:nvCxnSpPr>
          <p:cNvPr id="29" name="Conector de seta reta 28"/>
          <p:cNvCxnSpPr/>
          <p:nvPr/>
        </p:nvCxnSpPr>
        <p:spPr bwMode="auto">
          <a:xfrm>
            <a:off x="4572000" y="4221088"/>
            <a:ext cx="0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cxnSp>
        <p:nvCxnSpPr>
          <p:cNvPr id="32" name="Conector de seta reta 31"/>
          <p:cNvCxnSpPr/>
          <p:nvPr/>
        </p:nvCxnSpPr>
        <p:spPr bwMode="auto">
          <a:xfrm>
            <a:off x="5004048" y="4365104"/>
            <a:ext cx="72008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cxnSp>
        <p:nvCxnSpPr>
          <p:cNvPr id="35" name="Conector de seta reta 34"/>
          <p:cNvCxnSpPr/>
          <p:nvPr/>
        </p:nvCxnSpPr>
        <p:spPr bwMode="auto">
          <a:xfrm>
            <a:off x="5148065" y="3789040"/>
            <a:ext cx="12961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cxnSp>
        <p:nvCxnSpPr>
          <p:cNvPr id="38" name="Conector de seta reta 37"/>
          <p:cNvCxnSpPr/>
          <p:nvPr/>
        </p:nvCxnSpPr>
        <p:spPr bwMode="auto">
          <a:xfrm flipV="1">
            <a:off x="4788024" y="2708923"/>
            <a:ext cx="792088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arrow"/>
          </a:ln>
          <a:effectLst/>
        </p:spPr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763688" y="6381328"/>
            <a:ext cx="6840760" cy="476672"/>
          </a:xfrm>
          <a:prstGeom prst="rect">
            <a:avLst/>
          </a:prstGeom>
          <a:solidFill>
            <a:srgbClr val="DFEBFA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53983" indent="0"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/>
                <a:cs typeface="Calibri"/>
              </a:rPr>
              <a:t>Abstract description of geospatial data, flexible data containers</a:t>
            </a:r>
            <a:endParaRPr lang="pt-BR" sz="2000" dirty="0">
              <a:solidFill>
                <a:srgbClr val="000066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136" y="4437112"/>
            <a:ext cx="1291793" cy="8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7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1113351"/>
            <a:ext cx="5817381" cy="5663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/>
              <a:t>T</a:t>
            </a:r>
            <a:r>
              <a:rPr lang="en-GB" sz="3000" dirty="0" smtClean="0"/>
              <a:t>ransforming data into high-level abstractions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8294030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AutoShape 1"/>
          <p:cNvSpPr>
            <a:spLocks noChangeArrowheads="1"/>
          </p:cNvSpPr>
          <p:nvPr/>
        </p:nvSpPr>
        <p:spPr bwMode="auto">
          <a:xfrm>
            <a:off x="120650" y="3036888"/>
            <a:ext cx="1866900" cy="573087"/>
          </a:xfrm>
          <a:prstGeom prst="roundRect">
            <a:avLst>
              <a:gd name="adj" fmla="val 25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790" rIns="81537" bIns="40768" anchor="ctr" anchorCtr="1"/>
          <a:lstStyle/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5834" algn="l"/>
                <a:tab pos="1311663" algn="l"/>
              </a:tabLst>
              <a:defRPr/>
            </a:pPr>
            <a:r>
              <a:rPr lang="en-US" sz="2000">
                <a:solidFill>
                  <a:srgbClr val="2D2DB9">
                    <a:lumMod val="50000"/>
                  </a:srgbClr>
                </a:solidFill>
                <a:latin typeface="Calibri"/>
                <a:ea typeface="Arial Unicode MS" charset="0"/>
                <a:cs typeface="Calibri"/>
              </a:rPr>
              <a:t>Observations</a:t>
            </a:r>
          </a:p>
        </p:txBody>
      </p:sp>
      <p:sp>
        <p:nvSpPr>
          <p:cNvPr id="28674" name="AutoShape 2"/>
          <p:cNvSpPr>
            <a:spLocks noChangeArrowheads="1"/>
          </p:cNvSpPr>
          <p:nvPr/>
        </p:nvSpPr>
        <p:spPr bwMode="auto">
          <a:xfrm>
            <a:off x="2936877" y="1339853"/>
            <a:ext cx="2465388" cy="534988"/>
          </a:xfrm>
          <a:prstGeom prst="roundRect">
            <a:avLst>
              <a:gd name="adj" fmla="val 26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790" rIns="81537" bIns="40768" anchor="ctr" anchorCtr="1"/>
          <a:lstStyle/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5834" algn="l"/>
                <a:tab pos="1311663" algn="l"/>
                <a:tab pos="1967498" algn="l"/>
              </a:tabLst>
              <a:defRPr/>
            </a:pPr>
            <a:r>
              <a:rPr lang="en-US" sz="2000">
                <a:solidFill>
                  <a:srgbClr val="2D2DB9">
                    <a:lumMod val="50000"/>
                  </a:srgbClr>
                </a:solidFill>
                <a:latin typeface="Calibri"/>
                <a:ea typeface="Arial Unicode MS" charset="0"/>
                <a:cs typeface="Calibri"/>
              </a:rPr>
              <a:t>Time Series</a:t>
            </a: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>
            <a:off x="131764" y="5297491"/>
            <a:ext cx="2073275" cy="815975"/>
          </a:xfrm>
          <a:prstGeom prst="roundRect">
            <a:avLst>
              <a:gd name="adj" fmla="val 17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790" rIns="81537" bIns="40768" anchor="ctr" anchorCtr="1"/>
          <a:lstStyle/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5834" algn="l"/>
                <a:tab pos="1311663" algn="l"/>
                <a:tab pos="1967498" algn="l"/>
              </a:tabLst>
              <a:defRPr/>
            </a:pPr>
            <a:r>
              <a:rPr lang="en-US" sz="2000">
                <a:solidFill>
                  <a:srgbClr val="2D2DB9">
                    <a:lumMod val="50000"/>
                  </a:srgbClr>
                </a:solidFill>
                <a:latin typeface="Calibri"/>
                <a:ea typeface="Arial Unicode MS" charset="0"/>
                <a:cs typeface="Calibri"/>
              </a:rPr>
              <a:t>Raw Data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>
            <a:off x="2193925" y="990603"/>
            <a:ext cx="22225" cy="526097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840" tIns="41421" rIns="82840" bIns="41421"/>
          <a:lstStyle/>
          <a:p>
            <a:pPr defTabSz="407018" hangingPunct="0">
              <a:lnSpc>
                <a:spcPct val="98000"/>
              </a:lnSpc>
              <a:buClr>
                <a:srgbClr val="000000"/>
              </a:buClr>
              <a:buSzPct val="100000"/>
              <a:defRPr/>
            </a:pPr>
            <a:endParaRPr lang="en-US" sz="2000">
              <a:solidFill>
                <a:srgbClr val="2D2DB9">
                  <a:lumMod val="50000"/>
                </a:srgbClr>
              </a:solidFill>
              <a:latin typeface="Calibri"/>
              <a:ea typeface="Arial Unicode MS" charset="0"/>
              <a:cs typeface="Calibri"/>
            </a:endParaRPr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2282825" y="5297491"/>
            <a:ext cx="3732213" cy="815975"/>
          </a:xfrm>
          <a:prstGeom prst="roundRect">
            <a:avLst>
              <a:gd name="adj" fmla="val 17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790" rIns="81537" bIns="40768" anchor="ctr" anchorCtr="1"/>
          <a:lstStyle/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5834" algn="l"/>
                <a:tab pos="1311663" algn="l"/>
                <a:tab pos="1967498" algn="l"/>
                <a:tab pos="2623333" algn="l"/>
                <a:tab pos="3279164" algn="l"/>
              </a:tabLst>
              <a:defRPr/>
            </a:pPr>
            <a:r>
              <a:rPr lang="en-US" sz="2000">
                <a:solidFill>
                  <a:srgbClr val="2D2DB9">
                    <a:lumMod val="50000"/>
                  </a:srgbClr>
                </a:solidFill>
                <a:latin typeface="Calibri"/>
                <a:ea typeface="Arial Unicode MS" charset="0"/>
                <a:cs typeface="Calibri"/>
              </a:rPr>
              <a:t>Spatiotemporal Data Types</a:t>
            </a:r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2914650" y="4154491"/>
            <a:ext cx="2465388" cy="536575"/>
          </a:xfrm>
          <a:prstGeom prst="roundRect">
            <a:avLst>
              <a:gd name="adj" fmla="val 26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790" rIns="81537" bIns="40768" anchor="ctr" anchorCtr="1"/>
          <a:lstStyle/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5834" algn="l"/>
                <a:tab pos="1311663" algn="l"/>
                <a:tab pos="1967498" algn="l"/>
              </a:tabLst>
              <a:defRPr/>
            </a:pPr>
            <a:r>
              <a:rPr lang="en-US" sz="2000">
                <a:solidFill>
                  <a:srgbClr val="2D2DB9">
                    <a:lumMod val="50000"/>
                  </a:srgbClr>
                </a:solidFill>
                <a:latin typeface="Calibri"/>
                <a:ea typeface="Arial Unicode MS" charset="0"/>
                <a:cs typeface="Calibri"/>
              </a:rPr>
              <a:t>Coverage</a:t>
            </a:r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2936877" y="2779713"/>
            <a:ext cx="2465388" cy="534987"/>
          </a:xfrm>
          <a:prstGeom prst="roundRect">
            <a:avLst>
              <a:gd name="adj" fmla="val 26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790" rIns="81537" bIns="40768" anchor="ctr" anchorCtr="1"/>
          <a:lstStyle/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tabLst>
                <a:tab pos="655834" algn="l"/>
                <a:tab pos="1311663" algn="l"/>
                <a:tab pos="1967498" algn="l"/>
              </a:tabLst>
              <a:defRPr/>
            </a:pPr>
            <a:r>
              <a:rPr lang="en-US" sz="2000">
                <a:solidFill>
                  <a:srgbClr val="2D2DB9">
                    <a:lumMod val="50000"/>
                  </a:srgbClr>
                </a:solidFill>
                <a:latin typeface="Calibri"/>
                <a:ea typeface="Arial Unicode MS" charset="0"/>
                <a:cs typeface="Calibri"/>
              </a:rPr>
              <a:t>Trajectory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2039941" y="3141663"/>
            <a:ext cx="415925" cy="415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666666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840" tIns="41421" rIns="82840" bIns="41421" anchor="ctr"/>
          <a:lstStyle/>
          <a:p>
            <a:pPr defTabSz="407018" hangingPunct="0">
              <a:lnSpc>
                <a:spcPct val="98000"/>
              </a:lnSpc>
              <a:buClr>
                <a:srgbClr val="000000"/>
              </a:buClr>
              <a:buSzPct val="100000"/>
              <a:defRPr/>
            </a:pPr>
            <a:endParaRPr lang="en-US" sz="2000">
              <a:solidFill>
                <a:srgbClr val="2D2DB9">
                  <a:lumMod val="50000"/>
                </a:srgbClr>
              </a:solidFill>
              <a:latin typeface="Calibri"/>
              <a:ea typeface="Arial Unicode MS" charset="0"/>
              <a:cs typeface="Calibri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2424113" y="1887538"/>
            <a:ext cx="352425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106" rIns="81537" bIns="4076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9pPr>
          </a:lstStyle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defRPr/>
            </a:pPr>
            <a:r>
              <a:rPr lang="en-US" sz="2000" i="1">
                <a:solidFill>
                  <a:srgbClr val="2D2DB9">
                    <a:lumMod val="50000"/>
                  </a:srgbClr>
                </a:solidFill>
                <a:latin typeface="Calibri"/>
                <a:cs typeface="Calibri"/>
              </a:rPr>
              <a:t>how the number of mosquito eggs varies over time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040063" y="3352800"/>
            <a:ext cx="2284412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106" rIns="81537" bIns="40768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9pPr>
          </a:lstStyle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defRPr/>
            </a:pPr>
            <a:r>
              <a:rPr lang="en-US" sz="2000" i="1">
                <a:solidFill>
                  <a:srgbClr val="2D2DB9">
                    <a:lumMod val="50000"/>
                  </a:srgbClr>
                </a:solidFill>
                <a:latin typeface="Calibri"/>
                <a:cs typeface="Calibri"/>
              </a:rPr>
              <a:t>how animals move over time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216153" y="4702175"/>
            <a:ext cx="39401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537" tIns="45106" rIns="81537" bIns="40768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Arial Unicode MS" charset="0"/>
                <a:cs typeface="Arial Unicode MS" charset="0"/>
              </a:defRPr>
            </a:lvl9pPr>
          </a:lstStyle>
          <a:p>
            <a:pPr algn="ctr" defTabSz="407018" hangingPunct="0">
              <a:lnSpc>
                <a:spcPct val="98000"/>
              </a:lnSpc>
              <a:buClr>
                <a:srgbClr val="000000"/>
              </a:buClr>
              <a:buSzPct val="100000"/>
              <a:defRPr/>
            </a:pPr>
            <a:r>
              <a:rPr lang="en-US" sz="2000" i="1">
                <a:solidFill>
                  <a:srgbClr val="2D2DB9">
                    <a:lumMod val="50000"/>
                  </a:srgbClr>
                </a:solidFill>
                <a:latin typeface="Calibri"/>
                <a:cs typeface="Calibri"/>
              </a:rPr>
              <a:t>how precipitation varies within the limits of Rio de Janeiro state</a:t>
            </a:r>
          </a:p>
        </p:txBody>
      </p:sp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260648"/>
            <a:ext cx="2774950" cy="1763713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736303" cy="1762445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5868144" cy="5847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10" tIns="45706" rIns="91410" bIns="45706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Space-time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modelling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in TerraLib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39552" y="6206839"/>
            <a:ext cx="8424936" cy="646303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r>
              <a:rPr lang="en-US" dirty="0">
                <a:solidFill>
                  <a:srgbClr val="00005E"/>
                </a:solidFill>
                <a:latin typeface="Calibri"/>
                <a:cs typeface="Calibri"/>
              </a:rPr>
              <a:t>K. Ferreira, G. </a:t>
            </a:r>
            <a:r>
              <a:rPr lang="en-US" dirty="0" err="1">
                <a:solidFill>
                  <a:srgbClr val="00005E"/>
                </a:solidFill>
                <a:latin typeface="Calibri"/>
                <a:cs typeface="Calibri"/>
              </a:rPr>
              <a:t>Câmara</a:t>
            </a:r>
            <a:r>
              <a:rPr lang="en-US" dirty="0">
                <a:solidFill>
                  <a:srgbClr val="00005E"/>
                </a:solidFill>
                <a:latin typeface="Calibri"/>
                <a:cs typeface="Calibri"/>
              </a:rPr>
              <a:t>, A.M. </a:t>
            </a:r>
            <a:r>
              <a:rPr lang="en-US" dirty="0" err="1">
                <a:solidFill>
                  <a:srgbClr val="00005E"/>
                </a:solidFill>
                <a:latin typeface="Calibri"/>
                <a:cs typeface="Calibri"/>
              </a:rPr>
              <a:t>Monteiro</a:t>
            </a:r>
            <a:r>
              <a:rPr lang="en-US" dirty="0">
                <a:solidFill>
                  <a:srgbClr val="00005E"/>
                </a:solidFill>
                <a:latin typeface="Calibri"/>
                <a:cs typeface="Calibri"/>
              </a:rPr>
              <a:t>, “An Algebra for spatiotemporal data: from observations to events</a:t>
            </a:r>
            <a:r>
              <a:rPr lang="en-US" dirty="0" smtClean="0">
                <a:solidFill>
                  <a:srgbClr val="00005E"/>
                </a:solidFill>
                <a:latin typeface="Calibri"/>
                <a:cs typeface="Calibri"/>
              </a:rPr>
              <a:t>”. </a:t>
            </a:r>
            <a:r>
              <a:rPr lang="en-US" dirty="0">
                <a:solidFill>
                  <a:srgbClr val="00005E"/>
                </a:solidFill>
                <a:latin typeface="Calibri"/>
                <a:cs typeface="Calibri"/>
              </a:rPr>
              <a:t>Transactions in GIS, 2013</a:t>
            </a:r>
            <a:r>
              <a:rPr lang="en-US" dirty="0" smtClean="0">
                <a:solidFill>
                  <a:srgbClr val="00005E"/>
                </a:solidFill>
                <a:latin typeface="Calibri"/>
                <a:cs typeface="Calibri"/>
              </a:rPr>
              <a:t>. (PhD)</a:t>
            </a:r>
            <a:endParaRPr lang="en-US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736304" cy="17299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6885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4"/>
          <p:cNvSpPr/>
          <p:nvPr/>
        </p:nvSpPr>
        <p:spPr>
          <a:xfrm>
            <a:off x="0" y="15875"/>
            <a:ext cx="9144000" cy="584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301" tIns="45653" rIns="91301" bIns="45653">
            <a:spAutoFit/>
          </a:bodyPr>
          <a:lstStyle/>
          <a:p>
            <a:pPr algn="ctr">
              <a:defRPr/>
            </a:pPr>
            <a:r>
              <a:rPr lang="pt-BR" sz="3200" b="1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From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3200" b="1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observations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3200" b="1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to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pt-BR" sz="3200" b="1" dirty="0" err="1">
                <a:solidFill>
                  <a:schemeClr val="accent6">
                    <a:lumMod val="50000"/>
                  </a:schemeClr>
                </a:solidFill>
                <a:latin typeface="Calibri"/>
                <a:cs typeface="Calibri"/>
              </a:rPr>
              <a:t>events</a:t>
            </a:r>
            <a:endParaRPr lang="pt-BR" sz="3200" b="1" dirty="0">
              <a:solidFill>
                <a:schemeClr val="accent6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2185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5" y="1268413"/>
            <a:ext cx="81359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8" y="2973573"/>
            <a:ext cx="1944216" cy="74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Network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596187" cy="558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778" y="908720"/>
            <a:ext cx="2406052" cy="8550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6084168" y="1556792"/>
            <a:ext cx="648072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arrow"/>
            <a:tailEnd type="arrow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12976"/>
            <a:ext cx="9144000" cy="762000"/>
          </a:xfrm>
          <a:solidFill>
            <a:srgbClr val="EBEBF5"/>
          </a:solidFill>
        </p:spPr>
        <p:txBody>
          <a:bodyPr/>
          <a:lstStyle/>
          <a:p>
            <a:pPr algn="ctr"/>
            <a:r>
              <a:rPr lang="en-US" sz="3000" dirty="0"/>
              <a:t>Core concepts of spatial information (Kuhn, IJGIS, 2012)</a:t>
            </a:r>
          </a:p>
        </p:txBody>
      </p:sp>
      <p:sp>
        <p:nvSpPr>
          <p:cNvPr id="3" name="Retângulo 2"/>
          <p:cNvSpPr/>
          <p:nvPr/>
        </p:nvSpPr>
        <p:spPr>
          <a:xfrm>
            <a:off x="2" y="2564904"/>
            <a:ext cx="1331640" cy="463846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pPr>
              <a:defRPr/>
            </a:pPr>
            <a:r>
              <a:rPr lang="x-none" sz="2400" dirty="0">
                <a:solidFill>
                  <a:srgbClr val="16165D"/>
                </a:solidFill>
                <a:latin typeface="Calibri" pitchFamily="34" charset="0"/>
              </a:rPr>
              <a:t>location</a:t>
            </a:r>
            <a:endParaRPr lang="en-GB" sz="2400" dirty="0">
              <a:solidFill>
                <a:srgbClr val="16165D"/>
              </a:solidFill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31840" cy="2540230"/>
          </a:xfrm>
          <a:prstGeom prst="rect">
            <a:avLst/>
          </a:prstGeom>
        </p:spPr>
      </p:pic>
      <p:sp>
        <p:nvSpPr>
          <p:cNvPr id="6" name="Retângulo 2"/>
          <p:cNvSpPr/>
          <p:nvPr/>
        </p:nvSpPr>
        <p:spPr>
          <a:xfrm>
            <a:off x="7092280" y="2420888"/>
            <a:ext cx="2051720" cy="463846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pPr algn="r">
              <a:defRPr/>
            </a:pPr>
            <a:r>
              <a:rPr lang="x-none" sz="2400" dirty="0">
                <a:solidFill>
                  <a:srgbClr val="16165D"/>
                </a:solidFill>
                <a:latin typeface="Calibri" pitchFamily="34" charset="0"/>
              </a:rPr>
              <a:t>neighborhood</a:t>
            </a:r>
            <a:endParaRPr lang="en-GB" sz="2400" dirty="0">
              <a:solidFill>
                <a:srgbClr val="16165D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9903" y="0"/>
            <a:ext cx="3094099" cy="2492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47" y="4581050"/>
            <a:ext cx="3115393" cy="2276950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9"/>
            <a:ext cx="3059832" cy="21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548683"/>
            <a:ext cx="2808312" cy="2600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2"/>
          <p:cNvSpPr/>
          <p:nvPr/>
        </p:nvSpPr>
        <p:spPr>
          <a:xfrm>
            <a:off x="3347864" y="6"/>
            <a:ext cx="2520280" cy="525401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16165D"/>
                </a:solidFill>
                <a:latin typeface="Calibri" pitchFamily="34" charset="0"/>
              </a:rPr>
              <a:t>network </a:t>
            </a:r>
          </a:p>
        </p:txBody>
      </p:sp>
      <p:sp>
        <p:nvSpPr>
          <p:cNvPr id="12" name="Retângulo 2"/>
          <p:cNvSpPr/>
          <p:nvPr/>
        </p:nvSpPr>
        <p:spPr>
          <a:xfrm>
            <a:off x="0" y="4077072"/>
            <a:ext cx="1403648" cy="463846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16165D"/>
                </a:solidFill>
                <a:latin typeface="Calibri" pitchFamily="34" charset="0"/>
              </a:rPr>
              <a:t>field </a:t>
            </a:r>
          </a:p>
        </p:txBody>
      </p:sp>
      <p:sp>
        <p:nvSpPr>
          <p:cNvPr id="13" name="Retângulo 2"/>
          <p:cNvSpPr/>
          <p:nvPr/>
        </p:nvSpPr>
        <p:spPr>
          <a:xfrm>
            <a:off x="7884368" y="4077072"/>
            <a:ext cx="1259632" cy="463846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rgbClr val="16165D"/>
                </a:solidFill>
                <a:latin typeface="Calibri" pitchFamily="34" charset="0"/>
              </a:rPr>
              <a:t>object </a:t>
            </a:r>
          </a:p>
        </p:txBody>
      </p:sp>
      <p:pic>
        <p:nvPicPr>
          <p:cNvPr id="14" name="Picture 2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149080"/>
            <a:ext cx="2841350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Retângulo 2"/>
          <p:cNvSpPr/>
          <p:nvPr/>
        </p:nvSpPr>
        <p:spPr>
          <a:xfrm>
            <a:off x="3779912" y="6365887"/>
            <a:ext cx="1656184" cy="463846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16165D"/>
                </a:solidFill>
                <a:latin typeface="Calibri" pitchFamily="34" charset="0"/>
              </a:rPr>
              <a:t>event  </a:t>
            </a:r>
          </a:p>
        </p:txBody>
      </p:sp>
    </p:spTree>
    <p:extLst>
      <p:ext uri="{BB962C8B-B14F-4D97-AF65-F5344CB8AC3E}">
        <p14:creationId xmlns:p14="http://schemas.microsoft.com/office/powerpoint/2010/main" val="180049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Core concepts of geospatial information on the age of big data: proposal for cooperation </a:t>
            </a:r>
            <a:endParaRPr lang="en-US" sz="3000" dirty="0"/>
          </a:p>
        </p:txBody>
      </p:sp>
      <p:sp>
        <p:nvSpPr>
          <p:cNvPr id="3" name="Oval 2"/>
          <p:cNvSpPr/>
          <p:nvPr/>
        </p:nvSpPr>
        <p:spPr bwMode="auto">
          <a:xfrm>
            <a:off x="971600" y="1556792"/>
            <a:ext cx="2088232" cy="20162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Core </a:t>
            </a:r>
          </a:p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concepts </a:t>
            </a:r>
          </a:p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of GI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1043608" y="4581128"/>
            <a:ext cx="2088232" cy="20162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Big data</a:t>
            </a:r>
          </a:p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(Science and</a:t>
            </a:r>
          </a:p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Society)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868144" y="1556792"/>
            <a:ext cx="2088232" cy="20162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187200" rIns="91410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116"/>
            <a:r>
              <a:rPr lang="en-US" sz="2800" dirty="0" err="1" smtClean="0">
                <a:solidFill>
                  <a:srgbClr val="22228B"/>
                </a:solidFill>
                <a:latin typeface="Calibri"/>
                <a:cs typeface="Calibri"/>
              </a:rPr>
              <a:t>TerraHS</a:t>
            </a:r>
            <a:endParaRPr lang="en-US" sz="2800" dirty="0" smtClean="0">
              <a:solidFill>
                <a:srgbClr val="22228B"/>
              </a:solidFill>
              <a:latin typeface="Calibri"/>
              <a:cs typeface="Calibri"/>
            </a:endParaRPr>
          </a:p>
          <a:p>
            <a:pPr algn="ctr" defTabSz="914116"/>
            <a:r>
              <a:rPr lang="en-US" sz="2800" dirty="0" smtClean="0">
                <a:solidFill>
                  <a:srgbClr val="22228B"/>
                </a:solidFill>
                <a:latin typeface="Calibri"/>
                <a:cs typeface="Calibri"/>
              </a:rPr>
              <a:t>(prototype)</a:t>
            </a:r>
            <a:endParaRPr lang="en-US" sz="2800" dirty="0">
              <a:solidFill>
                <a:srgbClr val="22228B"/>
              </a:solidFill>
              <a:latin typeface="Calibri"/>
              <a:cs typeface="Calibri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940152" y="4581128"/>
            <a:ext cx="2088232" cy="201622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116"/>
            <a:r>
              <a:rPr lang="en-US" sz="2800" dirty="0" err="1">
                <a:solidFill>
                  <a:srgbClr val="22228B"/>
                </a:solidFill>
                <a:latin typeface="Calibri"/>
                <a:cs typeface="Calibri"/>
              </a:rPr>
              <a:t>SciDB</a:t>
            </a:r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, </a:t>
            </a:r>
          </a:p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Twitter,</a:t>
            </a:r>
          </a:p>
          <a:p>
            <a:pPr algn="ctr" defTabSz="914116"/>
            <a:r>
              <a:rPr lang="en-US" sz="2800" dirty="0">
                <a:solidFill>
                  <a:srgbClr val="22228B"/>
                </a:solidFill>
                <a:latin typeface="Calibri"/>
                <a:cs typeface="Calibri"/>
              </a:rPr>
              <a:t>LOD</a:t>
            </a:r>
          </a:p>
        </p:txBody>
      </p:sp>
      <p:sp>
        <p:nvSpPr>
          <p:cNvPr id="7" name="Down Arrow 6"/>
          <p:cNvSpPr/>
          <p:nvPr/>
        </p:nvSpPr>
        <p:spPr bwMode="auto">
          <a:xfrm>
            <a:off x="1907704" y="3789041"/>
            <a:ext cx="360040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en-US" sz="140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6" y="3789043"/>
            <a:ext cx="1448541" cy="4616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 smtClean="0">
                <a:solidFill>
                  <a:srgbClr val="22228B"/>
                </a:solidFill>
                <a:latin typeface="Calibri"/>
                <a:cs typeface="Calibri"/>
              </a:rPr>
              <a:t>organize? </a:t>
            </a:r>
            <a:endParaRPr lang="en-US" sz="2400" dirty="0">
              <a:solidFill>
                <a:srgbClr val="22228B"/>
              </a:solidFill>
              <a:latin typeface="Calibri"/>
              <a:cs typeface="Calibri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419872" y="2420888"/>
            <a:ext cx="2304256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en-US" sz="140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1916833"/>
            <a:ext cx="1320283" cy="4616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>
                <a:solidFill>
                  <a:srgbClr val="22228B"/>
                </a:solidFill>
                <a:latin typeface="Calibri"/>
                <a:cs typeface="Calibri"/>
              </a:rPr>
              <a:t>v</a:t>
            </a:r>
            <a:r>
              <a:rPr lang="en-US" sz="2400" dirty="0" smtClean="0">
                <a:solidFill>
                  <a:srgbClr val="22228B"/>
                </a:solidFill>
                <a:latin typeface="Calibri"/>
                <a:cs typeface="Calibri"/>
              </a:rPr>
              <a:t>alidate</a:t>
            </a:r>
            <a:r>
              <a:rPr lang="en-US" sz="2400" dirty="0">
                <a:solidFill>
                  <a:srgbClr val="22228B"/>
                </a:solidFill>
                <a:latin typeface="Calibri"/>
                <a:cs typeface="Calibri"/>
              </a:rPr>
              <a:t>? </a:t>
            </a:r>
          </a:p>
        </p:txBody>
      </p:sp>
      <p:sp>
        <p:nvSpPr>
          <p:cNvPr id="11" name="Down Arrow 10"/>
          <p:cNvSpPr/>
          <p:nvPr/>
        </p:nvSpPr>
        <p:spPr bwMode="auto">
          <a:xfrm>
            <a:off x="6732240" y="3717032"/>
            <a:ext cx="360040" cy="72008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en-US" sz="1400"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8307" y="3789043"/>
            <a:ext cx="76249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>
                <a:solidFill>
                  <a:srgbClr val="22228B"/>
                </a:solidFill>
                <a:latin typeface="Calibri"/>
                <a:cs typeface="Calibri"/>
              </a:rPr>
              <a:t>use? 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3419872" y="5445224"/>
            <a:ext cx="2304256" cy="2880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defTabSz="914116"/>
            <a:endParaRPr lang="en-US" sz="140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896" y="4941168"/>
            <a:ext cx="1607922" cy="4616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10" tIns="45706" rIns="91410" bIns="45706" rtlCol="0">
            <a:spAutoFit/>
          </a:bodyPr>
          <a:lstStyle/>
          <a:p>
            <a:r>
              <a:rPr lang="en-US" sz="2400" dirty="0" smtClean="0">
                <a:solidFill>
                  <a:srgbClr val="22228B"/>
                </a:solidFill>
                <a:latin typeface="Calibri"/>
                <a:cs typeface="Calibri"/>
              </a:rPr>
              <a:t>represent? </a:t>
            </a:r>
            <a:endParaRPr lang="en-US" sz="2400" dirty="0">
              <a:solidFill>
                <a:srgbClr val="22228B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417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3" y="3"/>
            <a:ext cx="4273366" cy="30084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4"/>
            <a:ext cx="4067944" cy="2376264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76259" y="3"/>
            <a:ext cx="2233473" cy="500063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	social network</a:t>
            </a:r>
          </a:p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610437"/>
            <a:ext cx="4067943" cy="324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357938"/>
            <a:ext cx="2771800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sensors</a:t>
            </a: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everywhere</a:t>
            </a: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" y="3"/>
            <a:ext cx="2123728" cy="500063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mobile </a:t>
            </a: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devices</a:t>
            </a: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6" name="Imagem 17" descr="vromana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2" y="3657312"/>
            <a:ext cx="4211960" cy="319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516218" y="6357938"/>
            <a:ext cx="2627784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ubiquitous</a:t>
            </a: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imagery</a:t>
            </a:r>
            <a:endParaRPr lang="pt-BR" sz="24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0" y="2636912"/>
            <a:ext cx="9144000" cy="1080120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ctr">
              <a:spcBef>
                <a:spcPts val="600"/>
              </a:spcBef>
              <a:spcAft>
                <a:spcPts val="0"/>
              </a:spcAft>
              <a:buClr>
                <a:srgbClr val="00007D"/>
              </a:buClr>
              <a:buSzPct val="75000"/>
              <a:defRPr/>
            </a:pP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Big data, mobile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devices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pt-BR" sz="28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crowdsourcing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,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massive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Earth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observation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sets: new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technologies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bringing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new </a:t>
            </a:r>
            <a:r>
              <a:rPr lang="pt-BR" sz="2800" kern="0" dirty="0" err="1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problems</a:t>
            </a:r>
            <a:r>
              <a:rPr lang="pt-BR" sz="2800" kern="0" dirty="0" smtClean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 </a:t>
            </a: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  <a:p>
            <a:pPr marL="342793" indent="-342793" algn="ctr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pt-BR" sz="2800" kern="0" dirty="0">
              <a:solidFill>
                <a:srgbClr val="000066"/>
              </a:solidFill>
              <a:latin typeface="Calibri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4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err="1" smtClean="0"/>
              <a:t>Spacetime</a:t>
            </a:r>
            <a:r>
              <a:rPr lang="en-US" sz="3000" dirty="0" smtClean="0"/>
              <a:t>: R package for spatiotemporal data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7734300" cy="5016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48064" y="1124744"/>
            <a:ext cx="3672408" cy="400081"/>
          </a:xfrm>
          <a:prstGeom prst="rect">
            <a:avLst/>
          </a:prstGeom>
          <a:solidFill>
            <a:srgbClr val="EBEBF5"/>
          </a:solidFill>
        </p:spPr>
        <p:txBody>
          <a:bodyPr wrap="square" lIns="0" tIns="45706" rIns="91410" bIns="45706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Space-time interpolations of wind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43608" y="6093296"/>
            <a:ext cx="7632848" cy="646303"/>
          </a:xfrm>
          <a:prstGeom prst="rect">
            <a:avLst/>
          </a:prstGeom>
          <a:solidFill>
            <a:srgbClr val="E1E6F1"/>
          </a:solidFill>
          <a:ln w="9525">
            <a:noFill/>
            <a:miter lim="800000"/>
            <a:headEnd/>
            <a:tailEnd/>
          </a:ln>
        </p:spPr>
        <p:txBody>
          <a:bodyPr wrap="square" lIns="91410" tIns="45706" rIns="91410" bIns="45706">
            <a:spAutoFit/>
          </a:bodyPr>
          <a:lstStyle/>
          <a:p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Pebesma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E., “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spacetime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Spatio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-Temporal Data in R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”.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Journal of Statistical Software, 2012.</a:t>
            </a:r>
          </a:p>
        </p:txBody>
      </p:sp>
    </p:spTree>
    <p:extLst>
      <p:ext uri="{BB962C8B-B14F-4D97-AF65-F5344CB8AC3E}">
        <p14:creationId xmlns:p14="http://schemas.microsoft.com/office/powerpoint/2010/main" val="298835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4"/>
          <p:cNvSpPr>
            <a:spLocks noGrp="1"/>
          </p:cNvSpPr>
          <p:nvPr>
            <p:ph type="title"/>
          </p:nvPr>
        </p:nvSpPr>
        <p:spPr>
          <a:xfrm>
            <a:off x="685800" y="381000"/>
            <a:ext cx="8458200" cy="762000"/>
          </a:xfrm>
        </p:spPr>
        <p:txBody>
          <a:bodyPr/>
          <a:lstStyle/>
          <a:p>
            <a:r>
              <a:rPr lang="en-US" dirty="0" smtClean="0">
                <a:latin typeface="Calibri" charset="0"/>
              </a:rPr>
              <a:t>Proposed collaboration on R-</a:t>
            </a:r>
            <a:r>
              <a:rPr lang="en-US" dirty="0" err="1" smtClean="0">
                <a:latin typeface="Calibri" charset="0"/>
              </a:rPr>
              <a:t>Terralib</a:t>
            </a:r>
            <a:r>
              <a:rPr lang="en-US" dirty="0" smtClean="0">
                <a:latin typeface="Calibri" charset="0"/>
              </a:rPr>
              <a:t> integration</a:t>
            </a:r>
            <a:endParaRPr lang="en-US" dirty="0">
              <a:latin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3888" y="1484784"/>
            <a:ext cx="1872208" cy="1654136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10" tIns="187143" rIns="91410" bIns="140356">
            <a:spAutoFit/>
          </a:bodyPr>
          <a:lstStyle/>
          <a:p>
            <a:pPr algn="ctr">
              <a:spcBef>
                <a:spcPts val="1800"/>
              </a:spcBef>
              <a:spcAft>
                <a:spcPts val="600"/>
              </a:spcAft>
              <a:defRPr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Data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Analysis</a:t>
            </a:r>
            <a:endParaRPr lang="en-US" sz="2200" b="1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en-US" sz="2200" b="1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endParaRPr lang="en-US" sz="2200" b="1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888" y="5085184"/>
            <a:ext cx="1944216" cy="1346462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10" tIns="140356" rIns="91410" bIns="187143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Data discovery and access (</a:t>
            </a:r>
            <a:r>
              <a:rPr lang="en-US" sz="2200" dirty="0" err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Terralib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71692" name="AutoShape 10"/>
          <p:cNvSpPr>
            <a:spLocks noChangeArrowheads="1"/>
          </p:cNvSpPr>
          <p:nvPr/>
        </p:nvSpPr>
        <p:spPr bwMode="auto">
          <a:xfrm>
            <a:off x="539553" y="5775328"/>
            <a:ext cx="1730576" cy="1008063"/>
          </a:xfrm>
          <a:prstGeom prst="can">
            <a:avLst>
              <a:gd name="adj" fmla="val 27204"/>
            </a:avLst>
          </a:prstGeom>
          <a:solidFill>
            <a:srgbClr val="E3E3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algn="ctr"/>
            <a:r>
              <a:rPr lang="en-US" sz="2000" dirty="0">
                <a:solidFill>
                  <a:srgbClr val="00005E"/>
                </a:solidFill>
                <a:latin typeface="Calibri" charset="0"/>
                <a:cs typeface="Calibri" charset="0"/>
              </a:rPr>
              <a:t>Spatiotemporal</a:t>
            </a:r>
          </a:p>
          <a:p>
            <a:pPr algn="ctr"/>
            <a:r>
              <a:rPr lang="en-US" sz="2000" dirty="0">
                <a:solidFill>
                  <a:srgbClr val="00005E"/>
                </a:solidFill>
                <a:latin typeface="Calibri" charset="0"/>
                <a:cs typeface="Calibri" charset="0"/>
              </a:rPr>
              <a:t>DB</a:t>
            </a:r>
          </a:p>
        </p:txBody>
      </p:sp>
      <p:sp>
        <p:nvSpPr>
          <p:cNvPr id="71693" name="AutoShape 10"/>
          <p:cNvSpPr>
            <a:spLocks noChangeArrowheads="1"/>
          </p:cNvSpPr>
          <p:nvPr/>
        </p:nvSpPr>
        <p:spPr bwMode="auto">
          <a:xfrm>
            <a:off x="7092280" y="5661248"/>
            <a:ext cx="1728192" cy="1008062"/>
          </a:xfrm>
          <a:prstGeom prst="can">
            <a:avLst>
              <a:gd name="adj" fmla="val 27204"/>
            </a:avLst>
          </a:prstGeom>
          <a:solidFill>
            <a:srgbClr val="E3E3B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0" tIns="45706" rIns="91410" bIns="45706" anchor="ctr"/>
          <a:lstStyle/>
          <a:p>
            <a:pPr algn="ctr"/>
            <a:r>
              <a:rPr lang="en-US" sz="2000" dirty="0" smtClean="0">
                <a:solidFill>
                  <a:srgbClr val="00005E"/>
                </a:solidFill>
                <a:latin typeface="Calibri" charset="0"/>
                <a:cs typeface="Calibri" charset="0"/>
              </a:rPr>
              <a:t>Spatiotemporal</a:t>
            </a:r>
            <a:endParaRPr lang="en-US" sz="2000" dirty="0">
              <a:solidFill>
                <a:srgbClr val="00005E"/>
              </a:solidFill>
              <a:latin typeface="Calibri" charset="0"/>
              <a:cs typeface="Calibri" charset="0"/>
            </a:endParaRPr>
          </a:p>
          <a:p>
            <a:pPr algn="ctr"/>
            <a:r>
              <a:rPr lang="en-US" sz="2000" dirty="0">
                <a:solidFill>
                  <a:srgbClr val="00005E"/>
                </a:solidFill>
                <a:latin typeface="Calibri" charset="0"/>
                <a:cs typeface="Calibri" charset="0"/>
              </a:rPr>
              <a:t>DB</a:t>
            </a:r>
          </a:p>
        </p:txBody>
      </p:sp>
      <p:cxnSp>
        <p:nvCxnSpPr>
          <p:cNvPr id="71696" name="Elbow Connector 13"/>
          <p:cNvCxnSpPr>
            <a:cxnSpLocks noChangeShapeType="1"/>
            <a:stCxn id="22" idx="3"/>
            <a:endCxn id="71693" idx="2"/>
          </p:cNvCxnSpPr>
          <p:nvPr/>
        </p:nvCxnSpPr>
        <p:spPr bwMode="auto">
          <a:xfrm>
            <a:off x="5508104" y="5758415"/>
            <a:ext cx="1584176" cy="406864"/>
          </a:xfrm>
          <a:prstGeom prst="bentConnector3">
            <a:avLst>
              <a:gd name="adj1" fmla="val 50000"/>
            </a:avLst>
          </a:prstGeom>
          <a:noFill/>
          <a:ln w="28575" cmpd="sng">
            <a:solidFill>
              <a:srgbClr val="003A00"/>
            </a:solidFill>
            <a:miter lim="800000"/>
            <a:headEnd type="arrow"/>
            <a:tailEnd type="arrow" w="med" len="med"/>
          </a:ln>
        </p:spPr>
      </p:cxnSp>
      <p:cxnSp>
        <p:nvCxnSpPr>
          <p:cNvPr id="71697" name="Elbow Connector 15"/>
          <p:cNvCxnSpPr>
            <a:cxnSpLocks noChangeShapeType="1"/>
            <a:stCxn id="22" idx="1"/>
            <a:endCxn id="71692" idx="4"/>
          </p:cNvCxnSpPr>
          <p:nvPr/>
        </p:nvCxnSpPr>
        <p:spPr bwMode="auto">
          <a:xfrm rot="10800000" flipV="1">
            <a:off x="2270130" y="5758414"/>
            <a:ext cx="1293759" cy="520945"/>
          </a:xfrm>
          <a:prstGeom prst="bentConnector3">
            <a:avLst>
              <a:gd name="adj1" fmla="val 50000"/>
            </a:avLst>
          </a:prstGeom>
          <a:noFill/>
          <a:ln w="28575" cmpd="sng">
            <a:solidFill>
              <a:srgbClr val="003A00"/>
            </a:solidFill>
            <a:miter lim="800000"/>
            <a:headEnd type="arrow"/>
            <a:tailEnd type="arrow" w="med" len="med"/>
          </a:ln>
        </p:spPr>
      </p:cxnSp>
      <p:pic>
        <p:nvPicPr>
          <p:cNvPr id="27" name="Picture 2" descr="D:\docs\pesquisa\leg\apresentacoes\useR\parana-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3024336" cy="302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132856"/>
            <a:ext cx="1316038" cy="100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Oval 42"/>
          <p:cNvSpPr/>
          <p:nvPr/>
        </p:nvSpPr>
        <p:spPr bwMode="auto">
          <a:xfrm>
            <a:off x="683568" y="3068960"/>
            <a:ext cx="2232248" cy="2016224"/>
          </a:xfrm>
          <a:prstGeom prst="ellipse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116"/>
            <a:r>
              <a:rPr lang="en-US" sz="2400" dirty="0">
                <a:solidFill>
                  <a:srgbClr val="22228B"/>
                </a:solidFill>
                <a:latin typeface="Calibri"/>
                <a:cs typeface="Calibri"/>
              </a:rPr>
              <a:t>Organizing </a:t>
            </a:r>
          </a:p>
          <a:p>
            <a:pPr algn="ctr" defTabSz="914116"/>
            <a:r>
              <a:rPr lang="en-US" sz="2400" dirty="0">
                <a:solidFill>
                  <a:srgbClr val="22228B"/>
                </a:solidFill>
                <a:latin typeface="Calibri"/>
                <a:cs typeface="Calibri"/>
              </a:rPr>
              <a:t>big data for </a:t>
            </a:r>
          </a:p>
          <a:p>
            <a:pPr algn="ctr" defTabSz="914116"/>
            <a:r>
              <a:rPr lang="en-US" sz="2400" dirty="0">
                <a:solidFill>
                  <a:srgbClr val="22228B"/>
                </a:solidFill>
                <a:latin typeface="Calibri"/>
                <a:cs typeface="Calibri"/>
              </a:rPr>
              <a:t>analysis with 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63888" y="3429000"/>
            <a:ext cx="1872208" cy="1376105"/>
          </a:xfrm>
          <a:prstGeom prst="rect">
            <a:avLst/>
          </a:prstGeom>
          <a:solidFill>
            <a:srgbClr val="CCFFCC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10" tIns="140400" rIns="91410" bIns="140356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Data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abstractions</a:t>
            </a:r>
          </a:p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(TerraLib)</a:t>
            </a:r>
            <a:endParaRPr lang="en-US" sz="2200" b="1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9" name="Up-Down Arrow 18"/>
          <p:cNvSpPr/>
          <p:nvPr/>
        </p:nvSpPr>
        <p:spPr bwMode="auto">
          <a:xfrm>
            <a:off x="4427984" y="4797152"/>
            <a:ext cx="144016" cy="288032"/>
          </a:xfrm>
          <a:prstGeom prst="upDownArrow">
            <a:avLst/>
          </a:prstGeom>
          <a:solidFill>
            <a:srgbClr val="003A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Up-Down Arrow 30"/>
          <p:cNvSpPr/>
          <p:nvPr/>
        </p:nvSpPr>
        <p:spPr bwMode="auto">
          <a:xfrm>
            <a:off x="4427984" y="3140968"/>
            <a:ext cx="144016" cy="288032"/>
          </a:xfrm>
          <a:prstGeom prst="upDownArrow">
            <a:avLst/>
          </a:prstGeom>
          <a:solidFill>
            <a:srgbClr val="003A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18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 idx="4294967295"/>
          </p:nvPr>
        </p:nvSpPr>
        <p:spPr>
          <a:xfrm>
            <a:off x="1475659" y="1412779"/>
            <a:ext cx="6552133" cy="4392488"/>
          </a:xfrm>
        </p:spPr>
        <p:txBody>
          <a:bodyPr/>
          <a:lstStyle/>
          <a:p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..... Thank You !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Contact: Gilberto </a:t>
            </a:r>
            <a:r>
              <a:rPr lang="en-US" sz="2800" dirty="0" err="1"/>
              <a:t>Ribeiro</a:t>
            </a:r>
            <a:r>
              <a:rPr lang="en-US" sz="2800" dirty="0"/>
              <a:t> de </a:t>
            </a:r>
            <a:r>
              <a:rPr lang="en-US" sz="2800" dirty="0" err="1"/>
              <a:t>Queiroz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email : </a:t>
            </a:r>
            <a:r>
              <a:rPr lang="en-US" sz="2800" dirty="0">
                <a:hlinkClick r:id="rId3"/>
              </a:rPr>
              <a:t>gribeiro@dpi.inpe.br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phone: (+55)12  3208 - 6507</a:t>
            </a:r>
            <a:endParaRPr lang="pt-BR" sz="2800" dirty="0"/>
          </a:p>
        </p:txBody>
      </p:sp>
      <p:sp>
        <p:nvSpPr>
          <p:cNvPr id="51203" name="Espaço Reservado para Número de Slide 3"/>
          <p:cNvSpPr txBox="1">
            <a:spLocks noGrp="1"/>
          </p:cNvSpPr>
          <p:nvPr/>
        </p:nvSpPr>
        <p:spPr bwMode="auto">
          <a:xfrm>
            <a:off x="84138" y="6453188"/>
            <a:ext cx="4556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 anchor="b" anchorCtr="1"/>
          <a:lstStyle/>
          <a:p>
            <a:fld id="{6311C182-C70A-4D3B-8A09-93E5FA11A992}" type="slidenum">
              <a:rPr lang="pt-BR" sz="1200" b="1"/>
              <a:pPr/>
              <a:t>42</a:t>
            </a:fld>
            <a:endParaRPr lang="pt-BR" sz="12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scientific advances in Geoinformatics: some examples </a:t>
            </a:r>
            <a:endParaRPr lang="en-GB" dirty="0"/>
          </a:p>
        </p:txBody>
      </p:sp>
      <p:sp>
        <p:nvSpPr>
          <p:cNvPr id="3" name="Oval 2"/>
          <p:cNvSpPr/>
          <p:nvPr/>
        </p:nvSpPr>
        <p:spPr bwMode="auto">
          <a:xfrm>
            <a:off x="971600" y="1700808"/>
            <a:ext cx="1656184" cy="144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18720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err="1" smtClean="0">
                <a:ln>
                  <a:noFill/>
                </a:ln>
                <a:solidFill>
                  <a:srgbClr val="00005E"/>
                </a:solidFill>
                <a:effectLst/>
                <a:latin typeface="Calibri"/>
                <a:cs typeface="Calibri"/>
              </a:rPr>
              <a:t>spacetime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00005E"/>
                </a:solidFill>
                <a:effectLst/>
                <a:latin typeface="Calibri"/>
                <a:cs typeface="Calibri"/>
              </a:rPr>
              <a:t> 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851920" y="1700808"/>
            <a:ext cx="1728192" cy="144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18720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trajectories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6588224" y="1700808"/>
            <a:ext cx="1728192" cy="144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dirty="0">
                <a:solidFill>
                  <a:srgbClr val="00005E"/>
                </a:solidFill>
                <a:latin typeface="Calibri"/>
                <a:cs typeface="Calibri"/>
              </a:rPr>
              <a:t>s</a:t>
            </a: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ocial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networks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043608" y="3933056"/>
            <a:ext cx="1656184" cy="144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680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dirty="0">
                <a:solidFill>
                  <a:srgbClr val="00005E"/>
                </a:solidFill>
                <a:latin typeface="Calibri"/>
                <a:cs typeface="Calibri"/>
              </a:rPr>
              <a:t>d</a:t>
            </a: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ata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00005E"/>
                </a:solidFill>
                <a:effectLst/>
                <a:latin typeface="Calibri"/>
                <a:cs typeface="Calibri"/>
              </a:rPr>
              <a:t>mining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995936" y="3933056"/>
            <a:ext cx="1656184" cy="144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680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agent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00005E"/>
                </a:solidFill>
                <a:effectLst/>
                <a:latin typeface="Calibri"/>
                <a:cs typeface="Calibri"/>
              </a:rPr>
              <a:t>mining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6660232" y="4005064"/>
            <a:ext cx="1656184" cy="14401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6800" rIns="9144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dirty="0" smtClean="0">
                <a:solidFill>
                  <a:srgbClr val="00005E"/>
                </a:solidFill>
                <a:latin typeface="Calibri"/>
                <a:cs typeface="Calibri"/>
              </a:rPr>
              <a:t>spatial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00005E"/>
                </a:solidFill>
                <a:effectLst/>
                <a:latin typeface="Calibri"/>
                <a:cs typeface="Calibri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3484503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36" y="0"/>
            <a:ext cx="9121525" cy="6858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835696" y="6357938"/>
            <a:ext cx="7308304" cy="500062"/>
          </a:xfrm>
          <a:prstGeom prst="rect">
            <a:avLst/>
          </a:prstGeom>
          <a:solidFill>
            <a:srgbClr val="E8E8F1"/>
          </a:solidFill>
          <a:ln w="9525">
            <a:noFill/>
            <a:miter lim="800000"/>
            <a:headEnd/>
            <a:tailEnd/>
          </a:ln>
        </p:spPr>
        <p:txBody>
          <a:bodyPr lIns="91410" tIns="45706" rIns="91410" bIns="45706"/>
          <a:lstStyle/>
          <a:p>
            <a:pPr marL="342793" indent="-342793" algn="r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Stuart Feldman, VP </a:t>
            </a:r>
            <a:r>
              <a:rPr lang="pt-BR" sz="2400" kern="0" dirty="0" err="1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Engineering</a:t>
            </a:r>
            <a:r>
              <a:rPr lang="pt-BR" sz="2400" kern="0" dirty="0">
                <a:solidFill>
                  <a:srgbClr val="000066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, Google, Unicamp 2011 </a:t>
            </a:r>
          </a:p>
        </p:txBody>
      </p:sp>
    </p:spTree>
    <p:extLst>
      <p:ext uri="{BB962C8B-B14F-4D97-AF65-F5344CB8AC3E}">
        <p14:creationId xmlns:p14="http://schemas.microsoft.com/office/powerpoint/2010/main" val="161572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The </a:t>
            </a:r>
            <a:r>
              <a:rPr lang="en-US" sz="3000" dirty="0" err="1" smtClean="0"/>
              <a:t>rôle</a:t>
            </a:r>
            <a:r>
              <a:rPr lang="en-US" sz="3000" dirty="0" smtClean="0"/>
              <a:t> and duties of a software engineer</a:t>
            </a:r>
            <a:endParaRPr lang="en-US" sz="3000" dirty="0"/>
          </a:p>
        </p:txBody>
      </p:sp>
      <p:sp>
        <p:nvSpPr>
          <p:cNvPr id="8" name="Retângulo 2"/>
          <p:cNvSpPr/>
          <p:nvPr/>
        </p:nvSpPr>
        <p:spPr>
          <a:xfrm>
            <a:off x="755576" y="6093299"/>
            <a:ext cx="8388424" cy="648482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r>
              <a:rPr lang="en-US" dirty="0" smtClean="0">
                <a:solidFill>
                  <a:srgbClr val="00005E"/>
                </a:solidFill>
                <a:latin typeface="Calibri"/>
                <a:cs typeface="Calibri"/>
              </a:rPr>
              <a:t>Fred Brooks, “No </a:t>
            </a:r>
            <a:r>
              <a:rPr lang="en-US" dirty="0">
                <a:solidFill>
                  <a:srgbClr val="00005E"/>
                </a:solidFill>
                <a:latin typeface="Calibri"/>
                <a:cs typeface="Calibri"/>
              </a:rPr>
              <a:t>Silver Bullet: Essence and Accidents of Software </a:t>
            </a:r>
            <a:r>
              <a:rPr lang="en-US" dirty="0" smtClean="0">
                <a:solidFill>
                  <a:srgbClr val="00005E"/>
                </a:solidFill>
                <a:latin typeface="Calibri"/>
                <a:cs typeface="Calibri"/>
              </a:rPr>
              <a:t>Engineering”. IEEE Computer, 1987</a:t>
            </a:r>
            <a:endParaRPr lang="en-US" dirty="0">
              <a:solidFill>
                <a:srgbClr val="00005E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1268760"/>
            <a:ext cx="4968552" cy="41549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10" tIns="45706" rIns="91410" bIns="45706">
            <a:spAutoFit/>
          </a:bodyPr>
          <a:lstStyle/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“The </a:t>
            </a: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essence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of a software entity is a </a:t>
            </a: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construct of interlocking concepts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data sets, relationships among data items, algorithms, and invocations of functions. The </a:t>
            </a: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hard part of building software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is the specification, design, and testing of this conceptual construct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, not the labor of representing it and testing the fidelity of the representation. </a:t>
            </a:r>
            <a:r>
              <a:rPr lang="en-US" sz="2400" dirty="0">
                <a:solidFill>
                  <a:srgbClr val="800000"/>
                </a:solidFill>
                <a:latin typeface="Calibri"/>
                <a:cs typeface="Calibri"/>
              </a:rPr>
              <a:t>Building software will always be hard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.”</a:t>
            </a:r>
            <a:endParaRPr lang="en-US" sz="24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6983" y="1124744"/>
            <a:ext cx="34466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3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GI software architects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5"/>
            <a:ext cx="3063733" cy="4757349"/>
          </a:xfrm>
          <a:prstGeom prst="rect">
            <a:avLst/>
          </a:prstGeom>
        </p:spPr>
      </p:pic>
      <p:sp>
        <p:nvSpPr>
          <p:cNvPr id="7" name="Retângulo 2"/>
          <p:cNvSpPr/>
          <p:nvPr/>
        </p:nvSpPr>
        <p:spPr>
          <a:xfrm>
            <a:off x="827584" y="6018031"/>
            <a:ext cx="3024336" cy="830968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5706" rIns="91410" bIns="45706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16165D"/>
                </a:solidFill>
                <a:latin typeface="Calibri" pitchFamily="34" charset="0"/>
              </a:rPr>
              <a:t>Classical view of software development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364088" y="1196752"/>
            <a:ext cx="3096344" cy="4752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10" tIns="45706" rIns="91410" bIns="45706" numCol="1" rtlCol="0" anchor="t" anchorCtr="0" compatLnSpc="1">
            <a:prstTxWarp prst="textNoShape">
              <a:avLst/>
            </a:prstTxWarp>
          </a:bodyPr>
          <a:lstStyle/>
          <a:p>
            <a:pPr algn="ctr" defTabSz="914116"/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Concepts +</a:t>
            </a: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Types +</a:t>
            </a: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Algorithms +</a:t>
            </a: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Data Structures +</a:t>
            </a: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Data Sources +</a:t>
            </a: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Custom programs =</a:t>
            </a:r>
          </a:p>
          <a:p>
            <a:pPr algn="ctr" defTabSz="914116"/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Systems for solving</a:t>
            </a:r>
          </a:p>
          <a:p>
            <a:pPr algn="ctr" defTabSz="914116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real-life problems</a:t>
            </a:r>
          </a:p>
          <a:p>
            <a:pPr algn="ctr" defTabSz="914116"/>
            <a:endParaRPr lang="en-US" sz="2800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9" name="Retângulo 2"/>
          <p:cNvSpPr/>
          <p:nvPr/>
        </p:nvSpPr>
        <p:spPr>
          <a:xfrm>
            <a:off x="5292080" y="6237312"/>
            <a:ext cx="3168352" cy="461637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5706" rIns="91410" bIns="45706">
            <a:spAutoFit/>
          </a:bodyPr>
          <a:lstStyle/>
          <a:p>
            <a:pPr algn="ctr">
              <a:defRPr/>
            </a:pPr>
            <a:r>
              <a:rPr lang="pt-BR" sz="2400" dirty="0">
                <a:solidFill>
                  <a:srgbClr val="16165D"/>
                </a:solidFill>
                <a:latin typeface="Calibri" pitchFamily="34" charset="0"/>
              </a:rPr>
              <a:t>GI </a:t>
            </a:r>
            <a:r>
              <a:rPr lang="en-GB" sz="2400" dirty="0">
                <a:solidFill>
                  <a:srgbClr val="16165D"/>
                </a:solidFill>
                <a:latin typeface="Calibri" pitchFamily="34" charset="0"/>
              </a:rPr>
              <a:t>Engineering needs</a:t>
            </a:r>
          </a:p>
        </p:txBody>
      </p:sp>
    </p:spTree>
    <p:extLst>
      <p:ext uri="{BB962C8B-B14F-4D97-AF65-F5344CB8AC3E}">
        <p14:creationId xmlns:p14="http://schemas.microsoft.com/office/powerpoint/2010/main" val="339231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458200" cy="1031776"/>
          </a:xfrm>
        </p:spPr>
        <p:txBody>
          <a:bodyPr/>
          <a:lstStyle/>
          <a:p>
            <a:r>
              <a:rPr lang="en-US" dirty="0" smtClean="0"/>
              <a:t>How to build systems that support GIS-21 needs with FOSS4G?</a:t>
            </a:r>
            <a:endParaRPr lang="en-US" dirty="0"/>
          </a:p>
        </p:txBody>
      </p:sp>
      <p:pic>
        <p:nvPicPr>
          <p:cNvPr id="64516" name="Picture 4" descr="GE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71" y="1628803"/>
            <a:ext cx="2486025" cy="695325"/>
          </a:xfrm>
          <a:prstGeom prst="rect">
            <a:avLst/>
          </a:prstGeom>
          <a:noFill/>
        </p:spPr>
      </p:pic>
      <p:pic>
        <p:nvPicPr>
          <p:cNvPr id="64518" name="Picture 6" descr="http://upload.wikimedia.org/wikipedia/commons/thumb/d/df/GDALLogoColor.svg/200px-GDALLogoColor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628800"/>
            <a:ext cx="1152128" cy="1273102"/>
          </a:xfrm>
          <a:prstGeom prst="rect">
            <a:avLst/>
          </a:prstGeom>
          <a:noFill/>
        </p:spPr>
      </p:pic>
      <p:pic>
        <p:nvPicPr>
          <p:cNvPr id="64520" name="Picture 8" descr="PROJ.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44824"/>
            <a:ext cx="1584176" cy="483927"/>
          </a:xfrm>
          <a:prstGeom prst="rect">
            <a:avLst/>
          </a:prstGeom>
          <a:noFill/>
        </p:spPr>
      </p:pic>
      <p:pic>
        <p:nvPicPr>
          <p:cNvPr id="64522" name="Picture 10" descr="http://static.geoserver.org/images/GeoServer_3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3501008"/>
            <a:ext cx="2160240" cy="504057"/>
          </a:xfrm>
          <a:prstGeom prst="rect">
            <a:avLst/>
          </a:prstGeom>
          <a:noFill/>
        </p:spPr>
      </p:pic>
      <p:pic>
        <p:nvPicPr>
          <p:cNvPr id="64524" name="Picture 12" descr="MapServer bann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717032"/>
            <a:ext cx="2016224" cy="534807"/>
          </a:xfrm>
          <a:prstGeom prst="rect">
            <a:avLst/>
          </a:prstGeom>
          <a:noFill/>
        </p:spPr>
      </p:pic>
      <p:pic>
        <p:nvPicPr>
          <p:cNvPr id="64526" name="Picture 14" descr="http://delawen.github.io/geonetwork-domesticando-una-jauria-de-metagatos/images/geonetwork-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4869160"/>
            <a:ext cx="2304256" cy="551551"/>
          </a:xfrm>
          <a:prstGeom prst="rect">
            <a:avLst/>
          </a:prstGeom>
          <a:noFill/>
        </p:spPr>
      </p:pic>
      <p:sp>
        <p:nvSpPr>
          <p:cNvPr id="13" name="Retângulo 2"/>
          <p:cNvSpPr/>
          <p:nvPr/>
        </p:nvSpPr>
        <p:spPr>
          <a:xfrm>
            <a:off x="683568" y="5805264"/>
            <a:ext cx="8280920" cy="833148"/>
          </a:xfrm>
          <a:prstGeom prst="rect">
            <a:avLst/>
          </a:prstGeom>
          <a:solidFill>
            <a:srgbClr val="E8E8F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91410" tIns="46785" rIns="91410" bIns="46785">
            <a:spAutoFit/>
          </a:bodyPr>
          <a:lstStyle/>
          <a:p>
            <a:pPr algn="ctr">
              <a:defRPr/>
            </a:pPr>
            <a:r>
              <a:rPr lang="x-none" sz="2400">
                <a:solidFill>
                  <a:srgbClr val="16165D"/>
                </a:solidFill>
                <a:latin typeface="Calibri" pitchFamily="34" charset="0"/>
              </a:rPr>
              <a:t>FOSS4G </a:t>
            </a:r>
            <a:r>
              <a:rPr lang="x-none" sz="2400" dirty="0">
                <a:solidFill>
                  <a:srgbClr val="16165D"/>
                </a:solidFill>
                <a:latin typeface="Calibri" pitchFamily="34" charset="0"/>
              </a:rPr>
              <a:t>today: different concepts, different architects </a:t>
            </a:r>
            <a:r>
              <a:rPr lang="x-none" sz="2400" dirty="0">
                <a:solidFill>
                  <a:srgbClr val="800000"/>
                </a:solidFill>
                <a:latin typeface="Calibri" pitchFamily="34" charset="0"/>
              </a:rPr>
              <a:t>need higher-level abstractions </a:t>
            </a:r>
            <a:endParaRPr lang="en-GB" sz="2400" dirty="0">
              <a:solidFill>
                <a:srgbClr val="800000"/>
              </a:solidFill>
              <a:latin typeface="Calibri" pitchFamily="34" charset="0"/>
            </a:endParaRPr>
          </a:p>
        </p:txBody>
      </p:sp>
      <p:pic>
        <p:nvPicPr>
          <p:cNvPr id="63492" name="Picture 4" descr="File:Logo square postgi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2492896"/>
            <a:ext cx="1512168" cy="1512168"/>
          </a:xfrm>
          <a:prstGeom prst="rect">
            <a:avLst/>
          </a:prstGeom>
          <a:noFill/>
        </p:spPr>
      </p:pic>
      <p:pic>
        <p:nvPicPr>
          <p:cNvPr id="63494" name="Picture 6" descr="http://trac.osgeo.org/qgis/chrome/site/qgis-ic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4653136"/>
            <a:ext cx="2702415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443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153400" cy="671736"/>
          </a:xfrm>
        </p:spPr>
        <p:txBody>
          <a:bodyPr/>
          <a:lstStyle/>
          <a:p>
            <a:r>
              <a:rPr lang="en-US" dirty="0" smtClean="0"/>
              <a:t>The TerraLib vision: FOSS4G for innovation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3568" y="3429000"/>
            <a:ext cx="8136904" cy="230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lIns="91410" tIns="45706" rIns="91410" bIns="45706">
            <a:spAutoFit/>
          </a:bodyPr>
          <a:lstStyle/>
          <a:p>
            <a:r>
              <a:rPr lang="en-US" sz="2400" dirty="0" smtClean="0">
                <a:solidFill>
                  <a:srgbClr val="00005E"/>
                </a:solidFill>
                <a:latin typeface="Calibri"/>
                <a:cs typeface="Calibri"/>
              </a:rPr>
              <a:t>“Many developments (in industry and FOSS4G) </a:t>
            </a: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have </a:t>
            </a:r>
            <a:r>
              <a:rPr lang="en-US" sz="2400" dirty="0" smtClean="0">
                <a:solidFill>
                  <a:srgbClr val="00005E"/>
                </a:solidFill>
                <a:latin typeface="Calibri"/>
                <a:cs typeface="Calibri"/>
              </a:rPr>
              <a:t>ignored scientific </a:t>
            </a: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advances in </a:t>
            </a:r>
            <a:r>
              <a:rPr lang="en-US" sz="2400" dirty="0" err="1" smtClean="0">
                <a:solidFill>
                  <a:srgbClr val="00005E"/>
                </a:solidFill>
                <a:latin typeface="Calibri"/>
                <a:cs typeface="Calibri"/>
              </a:rPr>
              <a:t>GIScience</a:t>
            </a:r>
            <a:r>
              <a:rPr lang="en-US" sz="2400" dirty="0" smtClean="0">
                <a:solidFill>
                  <a:srgbClr val="00005E"/>
                </a:solidFill>
                <a:latin typeface="Calibri"/>
                <a:cs typeface="Calibri"/>
              </a:rPr>
              <a:t>. Thus, the </a:t>
            </a: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geographical information community would benefit from the availability of a general, open source GIS library. This resource would make a positive impact by allowing researchers and solution developers access to wider range of tools than what is currently </a:t>
            </a:r>
            <a:r>
              <a:rPr lang="en-US" sz="2400" dirty="0" smtClean="0">
                <a:solidFill>
                  <a:srgbClr val="00005E"/>
                </a:solidFill>
                <a:latin typeface="Calibri"/>
                <a:cs typeface="Calibri"/>
              </a:rPr>
              <a:t>offered.</a:t>
            </a:r>
            <a:r>
              <a:rPr lang="en-US" sz="2400" dirty="0">
                <a:solidFill>
                  <a:srgbClr val="00005E"/>
                </a:solidFill>
                <a:latin typeface="Calibri"/>
                <a:cs typeface="Calibri"/>
              </a:rPr>
              <a:t>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683568" y="6309320"/>
            <a:ext cx="8136904" cy="369304"/>
          </a:xfrm>
          <a:prstGeom prst="rect">
            <a:avLst/>
          </a:prstGeom>
          <a:solidFill>
            <a:srgbClr val="F2F2F2"/>
          </a:solidFill>
        </p:spPr>
        <p:txBody>
          <a:bodyPr wrap="square" lIns="91410" tIns="45706" rIns="91410" bIns="45706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Câmara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, G. el al., “TerraLib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: Technology in Support of GIS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Innovation”.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GeoInfo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 2000 </a:t>
            </a:r>
            <a:endParaRPr lang="en-US" dirty="0">
              <a:solidFill>
                <a:schemeClr val="bg2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052736"/>
            <a:ext cx="2632348" cy="2257238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412776"/>
            <a:ext cx="20000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64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PE">
  <a:themeElements>
    <a:clrScheme name="2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2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sktop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skto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k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kt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t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ixel - No Graphic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99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C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Pixel - No Graphics">
      <a:majorFont>
        <a:latin typeface="Calibri Bold"/>
        <a:ea typeface="ヒラギノ角ゴ ProN W6"/>
        <a:cs typeface="ヒラギノ角ゴ ProN W6"/>
      </a:majorFont>
      <a:minorFont>
        <a:latin typeface="Humanist 777 B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99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99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6_Pixel - No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todo_cientifico">
  <a:themeElements>
    <a:clrScheme name="1_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1_Pixel">
      <a:majorFont>
        <a:latin typeface="ZapfHumnst BT"/>
        <a:ea typeface=""/>
        <a:cs typeface=""/>
      </a:majorFont>
      <a:minorFont>
        <a:latin typeface="Humnst777 BT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itstream Vera Sans"/>
        <a:ea typeface="Arial Unicode MS"/>
        <a:cs typeface="Arial Unicode MS"/>
      </a:majorFont>
      <a:minorFont>
        <a:latin typeface="Bitstream Vera Sans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Bitstream Vera Sans" charset="0"/>
            <a:ea typeface="Arial Unicode MS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Bitstream Vera Sans" charset="0"/>
            <a:ea typeface="Arial Unicode MS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modelosergio8">
  <a:themeElements>
    <a:clrScheme name="modelosergio8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modelosergio8">
      <a:majorFont>
        <a:latin typeface="Humnst777 BT"/>
        <a:ea typeface="ヒラギノ角ゴ Pro W3"/>
        <a:cs typeface=""/>
      </a:majorFont>
      <a:minorFont>
        <a:latin typeface="Humnst777 BT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Humnst777 BT" charset="0"/>
            <a:ea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400" b="1" i="0" u="sng" strike="noStrike" cap="none" normalizeH="0" baseline="0">
            <a:ln>
              <a:noFill/>
            </a:ln>
            <a:solidFill>
              <a:schemeClr val="tx1"/>
            </a:solidFill>
            <a:effectLst/>
            <a:latin typeface="Humnst777 BT" charset="0"/>
            <a:ea typeface="ヒラギノ角ゴ Pro W3" charset="0"/>
          </a:defRPr>
        </a:defPPr>
      </a:lstStyle>
    </a:lnDef>
  </a:objectDefaults>
  <a:extraClrSchemeLst>
    <a:extraClrScheme>
      <a:clrScheme name="modelosergio8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sergio8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sergio8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Bitstream Vera Sans"/>
        <a:ea typeface="Geneva"/>
        <a:cs typeface="Lucida Sans Unicode"/>
      </a:majorFont>
      <a:minorFont>
        <a:latin typeface="Bitstream Vera Sans"/>
        <a:ea typeface="Geneva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Geneva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Geneva" charset="0"/>
            <a:cs typeface="Lucida Sans Unicode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INPE</Template>
  <TotalTime>11796</TotalTime>
  <Words>2377</Words>
  <Application>Microsoft Macintosh PowerPoint</Application>
  <PresentationFormat>On-screen Show (4:3)</PresentationFormat>
  <Paragraphs>394</Paragraphs>
  <Slides>43</Slides>
  <Notes>36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INPE</vt:lpstr>
      <vt:lpstr>Desktop</vt:lpstr>
      <vt:lpstr>6_Pixel - No Graphics</vt:lpstr>
      <vt:lpstr>metodo_cientifico</vt:lpstr>
      <vt:lpstr>1_Office Theme</vt:lpstr>
      <vt:lpstr>modelosergio8</vt:lpstr>
      <vt:lpstr>2_Office Theme</vt:lpstr>
      <vt:lpstr>TerraLib: Technology in Support of GIS Innovation</vt:lpstr>
      <vt:lpstr>Authors and presenters</vt:lpstr>
      <vt:lpstr>PowerPoint Presentation</vt:lpstr>
      <vt:lpstr>PowerPoint Presentation</vt:lpstr>
      <vt:lpstr>PowerPoint Presentation</vt:lpstr>
      <vt:lpstr>The rôle and duties of a software engineer</vt:lpstr>
      <vt:lpstr>Challenges for GI software architects</vt:lpstr>
      <vt:lpstr>How to build systems that support GIS-21 needs with FOSS4G?</vt:lpstr>
      <vt:lpstr>The TerraLib vision: FOSS4G for innovation </vt:lpstr>
      <vt:lpstr>TerraLib: high-level GI abstractions on top of FOSS</vt:lpstr>
      <vt:lpstr>Milestones of TerraLib project</vt:lpstr>
      <vt:lpstr>PowerPoint Presentation</vt:lpstr>
      <vt:lpstr>Image Processing Algorithms (100+)</vt:lpstr>
      <vt:lpstr>TerraView: visualization and exploratory data analysis </vt:lpstr>
      <vt:lpstr>TerraView: extensibility with plugins </vt:lpstr>
      <vt:lpstr>Innovative spatial analysis: available in TerraView using plugins</vt:lpstr>
      <vt:lpstr>Applications in Health and Public Policies</vt:lpstr>
      <vt:lpstr>aRT: R-TerraLib programming interface </vt:lpstr>
      <vt:lpstr>PowerPoint Presentation</vt:lpstr>
      <vt:lpstr>What are the drivers of deforestation in Amazonia?</vt:lpstr>
      <vt:lpstr>TerraHS: funcional programming for GI</vt:lpstr>
      <vt:lpstr>PowerPoint Presentation</vt:lpstr>
      <vt:lpstr>PowerPoint Presentation</vt:lpstr>
      <vt:lpstr>GeoDMA: Data mining using geospatial data</vt:lpstr>
      <vt:lpstr>Occupation patterns in Amazonia</vt:lpstr>
      <vt:lpstr>GeoDMA: Classification of patterns of deforestation  </vt:lpstr>
      <vt:lpstr>TerraME: nature-society modelling</vt:lpstr>
      <vt:lpstr>Nature-Society interaction models with TerraME</vt:lpstr>
      <vt:lpstr>DengueME: spatial model of dengue</vt:lpstr>
      <vt:lpstr>PowerPoint Presentation</vt:lpstr>
      <vt:lpstr>TerraMA2: Natural Disasters Monitoring and Alert</vt:lpstr>
      <vt:lpstr>Terralib 5: the next generation</vt:lpstr>
      <vt:lpstr>Different data sources, same interface</vt:lpstr>
      <vt:lpstr>Transforming data into high-level abstractions</vt:lpstr>
      <vt:lpstr>PowerPoint Presentation</vt:lpstr>
      <vt:lpstr>PowerPoint Presentation</vt:lpstr>
      <vt:lpstr>Collaboration Network</vt:lpstr>
      <vt:lpstr>Core concepts of spatial information (Kuhn, IJGIS, 2012)</vt:lpstr>
      <vt:lpstr>Core concepts of geospatial information on the age of big data: proposal for cooperation </vt:lpstr>
      <vt:lpstr>Spacetime: R package for spatiotemporal data</vt:lpstr>
      <vt:lpstr>Proposed collaboration on R-Terralib integration</vt:lpstr>
      <vt:lpstr>  ..... Thank You !    Contact: Gilberto Ribeiro de Queiroz email : gribeiro@dpi.inpe.br phone: (+55)12  3208 - 6507</vt:lpstr>
      <vt:lpstr>Recent scientific advances in Geoinformatics: some examples </vt:lpstr>
    </vt:vector>
  </TitlesOfParts>
  <Company>INPE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Suporte</dc:creator>
  <cp:lastModifiedBy>Gilberto Camara</cp:lastModifiedBy>
  <cp:revision>809</cp:revision>
  <dcterms:created xsi:type="dcterms:W3CDTF">2010-06-29T20:02:43Z</dcterms:created>
  <dcterms:modified xsi:type="dcterms:W3CDTF">2013-11-08T09:12:22Z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11291048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D5.0.6</vt:lpwstr>
  </property>
</Properties>
</file>