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1"/>
  </p:notesMasterIdLst>
  <p:sldIdLst>
    <p:sldId id="276" r:id="rId2"/>
    <p:sldId id="277" r:id="rId3"/>
    <p:sldId id="278" r:id="rId4"/>
    <p:sldId id="280" r:id="rId5"/>
    <p:sldId id="281" r:id="rId6"/>
    <p:sldId id="258" r:id="rId7"/>
    <p:sldId id="259" r:id="rId8"/>
    <p:sldId id="260" r:id="rId9"/>
    <p:sldId id="271" r:id="rId10"/>
    <p:sldId id="261" r:id="rId11"/>
    <p:sldId id="262" r:id="rId12"/>
    <p:sldId id="264" r:id="rId13"/>
    <p:sldId id="265" r:id="rId14"/>
    <p:sldId id="267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266" r:id="rId26"/>
    <p:sldId id="332" r:id="rId27"/>
    <p:sldId id="263" r:id="rId28"/>
    <p:sldId id="268" r:id="rId29"/>
    <p:sldId id="270" r:id="rId30"/>
    <p:sldId id="272" r:id="rId31"/>
    <p:sldId id="289" r:id="rId32"/>
    <p:sldId id="283" r:id="rId33"/>
    <p:sldId id="284" r:id="rId34"/>
    <p:sldId id="290" r:id="rId35"/>
    <p:sldId id="295" r:id="rId36"/>
    <p:sldId id="285" r:id="rId37"/>
    <p:sldId id="286" r:id="rId38"/>
    <p:sldId id="287" r:id="rId39"/>
    <p:sldId id="288" r:id="rId40"/>
    <p:sldId id="269" r:id="rId41"/>
    <p:sldId id="273" r:id="rId42"/>
    <p:sldId id="317" r:id="rId43"/>
    <p:sldId id="318" r:id="rId44"/>
    <p:sldId id="319" r:id="rId45"/>
    <p:sldId id="316" r:id="rId46"/>
    <p:sldId id="279" r:id="rId47"/>
    <p:sldId id="299" r:id="rId48"/>
    <p:sldId id="300" r:id="rId49"/>
    <p:sldId id="301" r:id="rId50"/>
    <p:sldId id="302" r:id="rId51"/>
    <p:sldId id="298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20" r:id="rId60"/>
    <p:sldId id="310" r:id="rId61"/>
    <p:sldId id="321" r:id="rId62"/>
    <p:sldId id="311" r:id="rId63"/>
    <p:sldId id="297" r:id="rId64"/>
    <p:sldId id="291" r:id="rId65"/>
    <p:sldId id="292" r:id="rId66"/>
    <p:sldId id="293" r:id="rId67"/>
    <p:sldId id="294" r:id="rId68"/>
    <p:sldId id="315" r:id="rId69"/>
    <p:sldId id="314" r:id="rId7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3310" autoAdjust="0"/>
  </p:normalViewPr>
  <p:slideViewPr>
    <p:cSldViewPr>
      <p:cViewPr varScale="1">
        <p:scale>
          <a:sx n="53" d="100"/>
          <a:sy n="53" d="100"/>
        </p:scale>
        <p:origin x="-84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0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_D\11_PAPER\2011_10_REBEP_Amaral_etal_riberinhos\apoio\Grau_urb_censo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_D\BOLSISTAS\_10_DalAsta\2011_rel\urbani_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P_Cenarios\TaP_tabela\Tabelao_101213_Sil_e%20AN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6.6726729217706116E-2"/>
          <c:y val="2.5554157950236588E-2"/>
          <c:w val="0.84327720046413579"/>
          <c:h val="0.86213007293686283"/>
        </c:manualLayout>
      </c:layout>
      <c:scatterChart>
        <c:scatterStyle val="smoothMarker"/>
        <c:ser>
          <c:idx val="0"/>
          <c:order val="0"/>
          <c:tx>
            <c:strRef>
              <c:f>Plan1!$R$13</c:f>
              <c:strCache>
                <c:ptCount val="1"/>
                <c:pt idx="0">
                  <c:v>BRASIL</c:v>
                </c:pt>
              </c:strCache>
            </c:strRef>
          </c:tx>
          <c:dLbls>
            <c:showVal val="1"/>
          </c:dLbls>
          <c:xVal>
            <c:numRef>
              <c:f>Plan1!$S$12:$X$12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1991</c:v>
                </c:pt>
                <c:pt idx="4">
                  <c:v>2000</c:v>
                </c:pt>
                <c:pt idx="5">
                  <c:v>2010</c:v>
                </c:pt>
              </c:numCache>
            </c:numRef>
          </c:xVal>
          <c:yVal>
            <c:numRef>
              <c:f>Plan1!$S$13:$X$13</c:f>
              <c:numCache>
                <c:formatCode>General</c:formatCode>
                <c:ptCount val="6"/>
                <c:pt idx="0">
                  <c:v>45.1</c:v>
                </c:pt>
                <c:pt idx="1">
                  <c:v>56.000000000000007</c:v>
                </c:pt>
                <c:pt idx="2">
                  <c:v>67.7</c:v>
                </c:pt>
                <c:pt idx="3">
                  <c:v>75.5</c:v>
                </c:pt>
                <c:pt idx="4">
                  <c:v>81.2</c:v>
                </c:pt>
                <c:pt idx="5">
                  <c:v>84.399999999999991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Plan1!$R$14</c:f>
              <c:strCache>
                <c:ptCount val="1"/>
                <c:pt idx="0">
                  <c:v>Região Norte</c:v>
                </c:pt>
              </c:strCache>
            </c:strRef>
          </c:tx>
          <c:dLbls>
            <c:showVal val="1"/>
          </c:dLbls>
          <c:xVal>
            <c:numRef>
              <c:f>Plan1!$S$12:$X$12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1991</c:v>
                </c:pt>
                <c:pt idx="4">
                  <c:v>2000</c:v>
                </c:pt>
                <c:pt idx="5">
                  <c:v>2010</c:v>
                </c:pt>
              </c:numCache>
            </c:numRef>
          </c:xVal>
          <c:yVal>
            <c:numRef>
              <c:f>Plan1!$S$14:$X$14</c:f>
              <c:numCache>
                <c:formatCode>General</c:formatCode>
                <c:ptCount val="6"/>
                <c:pt idx="0">
                  <c:v>35.5</c:v>
                </c:pt>
                <c:pt idx="1">
                  <c:v>42.6</c:v>
                </c:pt>
                <c:pt idx="2">
                  <c:v>50.2</c:v>
                </c:pt>
                <c:pt idx="3">
                  <c:v>57.8</c:v>
                </c:pt>
                <c:pt idx="4">
                  <c:v>69.8</c:v>
                </c:pt>
                <c:pt idx="5">
                  <c:v>73.5</c:v>
                </c:pt>
              </c:numCache>
            </c:numRef>
          </c:yVal>
          <c:smooth val="1"/>
        </c:ser>
        <c:axId val="56836864"/>
        <c:axId val="56838400"/>
      </c:scatterChart>
      <c:valAx>
        <c:axId val="56836864"/>
        <c:scaling>
          <c:orientation val="minMax"/>
        </c:scaling>
        <c:axPos val="b"/>
        <c:numFmt formatCode="General" sourceLinked="1"/>
        <c:tickLblPos val="nextTo"/>
        <c:crossAx val="56838400"/>
        <c:crosses val="autoZero"/>
        <c:crossBetween val="midCat"/>
      </c:valAx>
      <c:valAx>
        <c:axId val="56838400"/>
        <c:scaling>
          <c:orientation val="minMax"/>
        </c:scaling>
        <c:axPos val="l"/>
        <c:majorGridlines/>
        <c:numFmt formatCode="General" sourceLinked="1"/>
        <c:tickLblPos val="nextTo"/>
        <c:crossAx val="56836864"/>
        <c:crosses val="autoZero"/>
        <c:crossBetween val="midCat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61935533419387834"/>
          <c:y val="0.45112389156697358"/>
          <c:w val="0.25228419461574281"/>
          <c:h val="0.16829055090641593"/>
        </c:manualLayout>
      </c:layout>
    </c:legend>
    <c:plotVisOnly val="1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view3D>
      <c:rAngAx val="1"/>
    </c:view3D>
    <c:plotArea>
      <c:layout>
        <c:manualLayout>
          <c:layoutTarget val="inner"/>
          <c:xMode val="edge"/>
          <c:yMode val="edge"/>
          <c:x val="9.2004086737480048E-2"/>
          <c:y val="4.2174813618383156E-2"/>
          <c:w val="0.84924976659796725"/>
          <c:h val="0.86266220995879783"/>
        </c:manualLayout>
      </c:layout>
      <c:bar3DChart>
        <c:barDir val="col"/>
        <c:grouping val="clustered"/>
        <c:ser>
          <c:idx val="0"/>
          <c:order val="0"/>
          <c:tx>
            <c:strRef>
              <c:f>Plan1!$C$1</c:f>
              <c:strCache>
                <c:ptCount val="1"/>
                <c:pt idx="0">
                  <c:v>deforest</c:v>
                </c:pt>
              </c:strCache>
            </c:strRef>
          </c:tx>
          <c:dLbls>
            <c:showVal val="1"/>
          </c:dLbls>
          <c:cat>
            <c:numRef>
              <c:f>Plan1!$B$2:$B$6</c:f>
              <c:numCache>
                <c:formatCode>General</c:formatCode>
                <c:ptCount val="5"/>
                <c:pt idx="0">
                  <c:v>1991</c:v>
                </c:pt>
                <c:pt idx="1">
                  <c:v>1996</c:v>
                </c:pt>
                <c:pt idx="2">
                  <c:v>2000</c:v>
                </c:pt>
                <c:pt idx="3">
                  <c:v>2007</c:v>
                </c:pt>
                <c:pt idx="4">
                  <c:v>2010</c:v>
                </c:pt>
              </c:numCache>
            </c:numRef>
          </c:cat>
          <c:val>
            <c:numRef>
              <c:f>Plan1!$C$2:$C$6</c:f>
              <c:numCache>
                <c:formatCode>General</c:formatCode>
                <c:ptCount val="5"/>
                <c:pt idx="0">
                  <c:v>11030</c:v>
                </c:pt>
                <c:pt idx="1">
                  <c:v>18161</c:v>
                </c:pt>
                <c:pt idx="2">
                  <c:v>18226</c:v>
                </c:pt>
                <c:pt idx="3">
                  <c:v>11651</c:v>
                </c:pt>
                <c:pt idx="4">
                  <c:v>7000</c:v>
                </c:pt>
              </c:numCache>
            </c:numRef>
          </c:val>
        </c:ser>
        <c:ser>
          <c:idx val="1"/>
          <c:order val="1"/>
          <c:tx>
            <c:strRef>
              <c:f>Plan1!$D$1</c:f>
              <c:strCache>
                <c:ptCount val="1"/>
                <c:pt idx="0">
                  <c:v>urban</c:v>
                </c:pt>
              </c:strCache>
            </c:strRef>
          </c:tx>
          <c:dLbls>
            <c:showVal val="1"/>
          </c:dLbls>
          <c:cat>
            <c:numRef>
              <c:f>Plan1!$B$2:$B$6</c:f>
              <c:numCache>
                <c:formatCode>General</c:formatCode>
                <c:ptCount val="5"/>
                <c:pt idx="0">
                  <c:v>1991</c:v>
                </c:pt>
                <c:pt idx="1">
                  <c:v>1996</c:v>
                </c:pt>
                <c:pt idx="2">
                  <c:v>2000</c:v>
                </c:pt>
                <c:pt idx="3">
                  <c:v>2007</c:v>
                </c:pt>
                <c:pt idx="4">
                  <c:v>2010</c:v>
                </c:pt>
              </c:numCache>
            </c:numRef>
          </c:cat>
          <c:val>
            <c:numRef>
              <c:f>Plan1!$D$2:$D$6</c:f>
              <c:numCache>
                <c:formatCode>General</c:formatCode>
                <c:ptCount val="5"/>
                <c:pt idx="0">
                  <c:v>9380.1</c:v>
                </c:pt>
                <c:pt idx="1">
                  <c:v>11113.6</c:v>
                </c:pt>
                <c:pt idx="2">
                  <c:v>14537.9</c:v>
                </c:pt>
                <c:pt idx="3">
                  <c:v>17652.8</c:v>
                </c:pt>
                <c:pt idx="4">
                  <c:v>19363.5</c:v>
                </c:pt>
              </c:numCache>
            </c:numRef>
          </c:val>
        </c:ser>
        <c:shape val="box"/>
        <c:axId val="56868224"/>
        <c:axId val="56870016"/>
        <c:axId val="0"/>
      </c:bar3DChart>
      <c:catAx>
        <c:axId val="56868224"/>
        <c:scaling>
          <c:orientation val="minMax"/>
        </c:scaling>
        <c:axPos val="b"/>
        <c:numFmt formatCode="General" sourceLinked="1"/>
        <c:tickLblPos val="nextTo"/>
        <c:crossAx val="56870016"/>
        <c:crosses val="autoZero"/>
        <c:auto val="1"/>
        <c:lblAlgn val="ctr"/>
        <c:lblOffset val="100"/>
      </c:catAx>
      <c:valAx>
        <c:axId val="56870016"/>
        <c:scaling>
          <c:orientation val="minMax"/>
        </c:scaling>
        <c:axPos val="l"/>
        <c:majorGridlines/>
        <c:numFmt formatCode="General" sourceLinked="1"/>
        <c:tickLblPos val="nextTo"/>
        <c:crossAx val="56868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760111372047022"/>
          <c:y val="0.14099851494084201"/>
          <c:w val="0.18703604872337148"/>
          <c:h val="0.13738205801197928"/>
        </c:manualLayout>
      </c:layout>
      <c:spPr>
        <a:solidFill>
          <a:schemeClr val="bg1"/>
        </a:solidFill>
      </c:sp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NPESSOAS!$A$2:$A$61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NPESSOAS!$B$2:$B$61</c:f>
              <c:numCache>
                <c:formatCode>0</c:formatCode>
                <c:ptCount val="60"/>
                <c:pt idx="0">
                  <c:v>17</c:v>
                </c:pt>
                <c:pt idx="1">
                  <c:v>20</c:v>
                </c:pt>
                <c:pt idx="2">
                  <c:v>20</c:v>
                </c:pt>
                <c:pt idx="3">
                  <c:v>26</c:v>
                </c:pt>
                <c:pt idx="4">
                  <c:v>27</c:v>
                </c:pt>
                <c:pt idx="5">
                  <c:v>48</c:v>
                </c:pt>
                <c:pt idx="6">
                  <c:v>50</c:v>
                </c:pt>
                <c:pt idx="7">
                  <c:v>60</c:v>
                </c:pt>
                <c:pt idx="8">
                  <c:v>65</c:v>
                </c:pt>
                <c:pt idx="9">
                  <c:v>86</c:v>
                </c:pt>
                <c:pt idx="10">
                  <c:v>90</c:v>
                </c:pt>
                <c:pt idx="11">
                  <c:v>90</c:v>
                </c:pt>
                <c:pt idx="12">
                  <c:v>98</c:v>
                </c:pt>
                <c:pt idx="13">
                  <c:v>100</c:v>
                </c:pt>
                <c:pt idx="14">
                  <c:v>106</c:v>
                </c:pt>
                <c:pt idx="15">
                  <c:v>110</c:v>
                </c:pt>
                <c:pt idx="16">
                  <c:v>117</c:v>
                </c:pt>
                <c:pt idx="17">
                  <c:v>125</c:v>
                </c:pt>
                <c:pt idx="18">
                  <c:v>127</c:v>
                </c:pt>
                <c:pt idx="19">
                  <c:v>128</c:v>
                </c:pt>
                <c:pt idx="20">
                  <c:v>128</c:v>
                </c:pt>
                <c:pt idx="21">
                  <c:v>149</c:v>
                </c:pt>
                <c:pt idx="22">
                  <c:v>150</c:v>
                </c:pt>
                <c:pt idx="23">
                  <c:v>150</c:v>
                </c:pt>
                <c:pt idx="24">
                  <c:v>160</c:v>
                </c:pt>
                <c:pt idx="25">
                  <c:v>164</c:v>
                </c:pt>
                <c:pt idx="26">
                  <c:v>187</c:v>
                </c:pt>
                <c:pt idx="27">
                  <c:v>190</c:v>
                </c:pt>
                <c:pt idx="28">
                  <c:v>190</c:v>
                </c:pt>
                <c:pt idx="29">
                  <c:v>190</c:v>
                </c:pt>
                <c:pt idx="30">
                  <c:v>200</c:v>
                </c:pt>
                <c:pt idx="31">
                  <c:v>200</c:v>
                </c:pt>
                <c:pt idx="32">
                  <c:v>220</c:v>
                </c:pt>
                <c:pt idx="33">
                  <c:v>225</c:v>
                </c:pt>
                <c:pt idx="34">
                  <c:v>225</c:v>
                </c:pt>
                <c:pt idx="35">
                  <c:v>227</c:v>
                </c:pt>
                <c:pt idx="36">
                  <c:v>233</c:v>
                </c:pt>
                <c:pt idx="37">
                  <c:v>242</c:v>
                </c:pt>
                <c:pt idx="38">
                  <c:v>260</c:v>
                </c:pt>
                <c:pt idx="39">
                  <c:v>260</c:v>
                </c:pt>
                <c:pt idx="40">
                  <c:v>270</c:v>
                </c:pt>
                <c:pt idx="41">
                  <c:v>280</c:v>
                </c:pt>
                <c:pt idx="42">
                  <c:v>300</c:v>
                </c:pt>
                <c:pt idx="43">
                  <c:v>300</c:v>
                </c:pt>
                <c:pt idx="44">
                  <c:v>300</c:v>
                </c:pt>
                <c:pt idx="45">
                  <c:v>300</c:v>
                </c:pt>
                <c:pt idx="46">
                  <c:v>303</c:v>
                </c:pt>
                <c:pt idx="47">
                  <c:v>310</c:v>
                </c:pt>
                <c:pt idx="48">
                  <c:v>315</c:v>
                </c:pt>
                <c:pt idx="49">
                  <c:v>322</c:v>
                </c:pt>
                <c:pt idx="50">
                  <c:v>347</c:v>
                </c:pt>
                <c:pt idx="51">
                  <c:v>400</c:v>
                </c:pt>
                <c:pt idx="52">
                  <c:v>500</c:v>
                </c:pt>
                <c:pt idx="53">
                  <c:v>500</c:v>
                </c:pt>
                <c:pt idx="54">
                  <c:v>600</c:v>
                </c:pt>
                <c:pt idx="55">
                  <c:v>612</c:v>
                </c:pt>
                <c:pt idx="56">
                  <c:v>800</c:v>
                </c:pt>
                <c:pt idx="57">
                  <c:v>800</c:v>
                </c:pt>
                <c:pt idx="58">
                  <c:v>870</c:v>
                </c:pt>
                <c:pt idx="59">
                  <c:v>1000</c:v>
                </c:pt>
              </c:numCache>
            </c:numRef>
          </c:yVal>
        </c:ser>
        <c:axId val="128889216"/>
        <c:axId val="128890752"/>
      </c:scatterChart>
      <c:valAx>
        <c:axId val="128889216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28890752"/>
        <c:crosses val="autoZero"/>
        <c:crossBetween val="midCat"/>
      </c:valAx>
      <c:valAx>
        <c:axId val="128890752"/>
        <c:scaling>
          <c:orientation val="minMax"/>
        </c:scaling>
        <c:axPos val="l"/>
        <c:majorGridlines/>
        <c:numFmt formatCode="0" sourceLinked="1"/>
        <c:tickLblPos val="nextTo"/>
        <c:crossAx val="128889216"/>
        <c:crosses val="autoZero"/>
        <c:crossBetween val="midCat"/>
      </c:valAx>
    </c:plotArea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4CE4B-4B5A-4B57-8387-580C49E967E6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BCE42-6220-4CCA-96E8-6C9DDF32A40F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C8FFFE-3B88-4C81-97E8-C31C09ABA4DA}" type="slidenum">
              <a:rPr lang="pt-BR"/>
              <a:pPr/>
              <a:t>3</a:t>
            </a:fld>
            <a:endParaRPr lang="pt-BR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t-BR" sz="3600" b="1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380B-9985-4934-A06E-BDF6B6C2B0F3}" type="datetimeFigureOut">
              <a:rPr lang="pt-BR" smtClean="0"/>
              <a:pPr/>
              <a:t>05/03/2012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73019-AFF2-4813-93B8-B2A72D808952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420888"/>
            <a:ext cx="8640960" cy="18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1800" dirty="0" smtClean="0">
                <a:latin typeface="ZapfHumnst Dm BT" pitchFamily="34" charset="0"/>
              </a:rPr>
              <a:t/>
            </a:r>
            <a:br>
              <a:rPr lang="pt-BR" sz="1800" dirty="0" smtClean="0">
                <a:latin typeface="ZapfHumnst Dm BT" pitchFamily="34" charset="0"/>
              </a:rPr>
            </a:br>
            <a:r>
              <a:rPr lang="pt-BR" dirty="0" smtClean="0">
                <a:latin typeface="ZapfHumnst Dm BT" pitchFamily="34" charset="0"/>
              </a:rPr>
              <a:t/>
            </a:r>
            <a:br>
              <a:rPr lang="pt-BR" dirty="0" smtClean="0">
                <a:latin typeface="ZapfHumnst Dm BT" pitchFamily="34" charset="0"/>
              </a:rPr>
            </a:b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Dm BT" pitchFamily="34" charset="0"/>
              </a:rPr>
              <a:t>A Dinâmica das Localidades e o Urbano Extensivo</a:t>
            </a:r>
            <a:b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Dm BT" pitchFamily="34" charset="0"/>
              </a:rPr>
            </a:b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Dm BT" pitchFamily="34" charset="0"/>
              </a:rPr>
              <a:t/>
            </a:r>
            <a:b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Dm BT" pitchFamily="34" charset="0"/>
              </a:rPr>
            </a:br>
            <a:r>
              <a:rPr lang="pt-BR" sz="1800" dirty="0" smtClean="0">
                <a:latin typeface="ZapfHumnst Dm BT" pitchFamily="34" charset="0"/>
              </a:rPr>
              <a:t>Foco Análise de Micro-redes / </a:t>
            </a:r>
            <a:r>
              <a:rPr lang="pt-BR" sz="1800" dirty="0" err="1" smtClean="0">
                <a:latin typeface="ZapfHumnst Dm BT" pitchFamily="34" charset="0"/>
              </a:rPr>
              <a:t>Microescala</a:t>
            </a:r>
            <a:r>
              <a:rPr lang="pt-BR" sz="1800" dirty="0" smtClean="0">
                <a:latin typeface="ZapfHumnst Dm BT" pitchFamily="34" charset="0"/>
              </a:rPr>
              <a:t/>
            </a:r>
            <a:br>
              <a:rPr lang="pt-BR" sz="1800" dirty="0" smtClean="0">
                <a:latin typeface="ZapfHumnst Dm BT" pitchFamily="34" charset="0"/>
              </a:rPr>
            </a:br>
            <a:r>
              <a:rPr lang="pt-BR" sz="1800" dirty="0" smtClean="0">
                <a:latin typeface="ZapfHumnst Dm BT" pitchFamily="34" charset="0"/>
              </a:rPr>
              <a:t>BASE: INPE (Circuito Inferior da Economia Urbana e Regional)</a:t>
            </a:r>
            <a:endParaRPr lang="pt-BR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apfHumnst Dm BT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63575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816424" cy="76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355976" y="566124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II  Reunião Técnica (presencial) –  Ano 1</a:t>
            </a:r>
          </a:p>
          <a:p>
            <a:pPr algn="r"/>
            <a:r>
              <a:rPr lang="pt-BR" dirty="0" smtClean="0"/>
              <a:t>INPE</a:t>
            </a:r>
          </a:p>
          <a:p>
            <a:pPr algn="r"/>
            <a:r>
              <a:rPr lang="pt-BR" dirty="0" smtClean="0"/>
              <a:t>5 e 6 de março de 2012</a:t>
            </a:r>
            <a:endParaRPr lang="pt-BR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4664"/>
            <a:ext cx="29151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 de fontes secundárias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908720"/>
            <a:ext cx="8208912" cy="2304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Refinamento da classificação das imagens de sensoriamento remoto.</a:t>
            </a:r>
          </a:p>
          <a:p>
            <a:r>
              <a:rPr lang="pt-BR" sz="2400" dirty="0" smtClean="0"/>
              <a:t>Setores censitários do IBGE (limites e situação dos setores);</a:t>
            </a:r>
          </a:p>
          <a:p>
            <a:pPr algn="just"/>
            <a:r>
              <a:rPr lang="pt-BR" sz="2400" dirty="0" smtClean="0"/>
              <a:t>IBAMA: dados vetoriais de vias de circulação, comunidades, rede de drenagem, </a:t>
            </a:r>
            <a:r>
              <a:rPr lang="pt-BR" sz="2400" dirty="0" err="1" smtClean="0"/>
              <a:t>etc</a:t>
            </a:r>
            <a:r>
              <a:rPr lang="pt-BR" sz="2400" dirty="0" smtClean="0"/>
              <a:t>;</a:t>
            </a:r>
          </a:p>
        </p:txBody>
      </p:sp>
      <p:pic>
        <p:nvPicPr>
          <p:cNvPr id="4" name="Picture 7" descr="novas_areas"/>
          <p:cNvPicPr>
            <a:picLocks noChangeAspect="1" noChangeArrowheads="1"/>
          </p:cNvPicPr>
          <p:nvPr/>
        </p:nvPicPr>
        <p:blipFill>
          <a:blip r:embed="rId2" cstate="print"/>
          <a:srcRect l="5997" t="5369"/>
          <a:stretch>
            <a:fillRect/>
          </a:stretch>
        </p:blipFill>
        <p:spPr bwMode="auto">
          <a:xfrm>
            <a:off x="3779912" y="3038419"/>
            <a:ext cx="5364088" cy="381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83568" y="3284984"/>
            <a:ext cx="3024336" cy="2764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Censo agropecuário: comunidades.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Levantamentos de campo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8" cy="54006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400" dirty="0" smtClean="0"/>
              <a:t>Validação da classificação das imagens de satélite e coleta de informações referentes  a estrutura e conexão das comunidades (abrangência da unidade de ocupação humana, sejam vilas, comunidades, agrupamentos, </a:t>
            </a:r>
            <a:r>
              <a:rPr lang="pt-BR" sz="2400" dirty="0" err="1" smtClean="0"/>
              <a:t>etc</a:t>
            </a:r>
            <a:r>
              <a:rPr lang="pt-BR" sz="2400" dirty="0" smtClean="0"/>
              <a:t>).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FontTx/>
              <a:buChar char="-"/>
            </a:pPr>
            <a:r>
              <a:rPr lang="pt-BR" sz="2400" dirty="0" smtClean="0"/>
              <a:t>Checar as unidades espaciais de ocupação humana mapeadas por SR;</a:t>
            </a:r>
          </a:p>
          <a:p>
            <a:pPr marL="0" indent="0">
              <a:buFontTx/>
              <a:buChar char="-"/>
            </a:pPr>
            <a:endParaRPr lang="pt-BR" sz="2400" dirty="0" smtClean="0"/>
          </a:p>
          <a:p>
            <a:pPr marL="0" indent="0">
              <a:buFontTx/>
              <a:buChar char="-"/>
            </a:pPr>
            <a:r>
              <a:rPr lang="pt-BR" sz="2400" dirty="0" smtClean="0"/>
              <a:t>Reconhecer feições de campo para validação das unidades;</a:t>
            </a:r>
          </a:p>
          <a:p>
            <a:pPr marL="0" indent="0">
              <a:buFontTx/>
              <a:buChar char="-"/>
            </a:pPr>
            <a:endParaRPr lang="pt-BR" sz="2400" dirty="0" smtClean="0"/>
          </a:p>
          <a:p>
            <a:pPr marL="0" indent="0">
              <a:buFontTx/>
              <a:buChar char="-"/>
            </a:pPr>
            <a:r>
              <a:rPr lang="pt-BR" sz="2400" dirty="0" smtClean="0"/>
              <a:t>Coleta de informações sobre as características urbanísticas e funcionalidades dos núcleos populacionais;</a:t>
            </a:r>
          </a:p>
          <a:p>
            <a:pPr marL="0" indent="0">
              <a:buFontTx/>
              <a:buChar char="-"/>
            </a:pPr>
            <a:endParaRPr lang="pt-BR" sz="2400" dirty="0" smtClean="0"/>
          </a:p>
          <a:p>
            <a:pPr marL="0" indent="0">
              <a:buFontTx/>
              <a:buChar char="-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 de questionários.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332656"/>
            <a:ext cx="7704856" cy="720079"/>
          </a:xfrm>
        </p:spPr>
        <p:txBody>
          <a:bodyPr/>
          <a:lstStyle/>
          <a:p>
            <a:pPr>
              <a:buNone/>
            </a:pPr>
            <a:r>
              <a:rPr lang="pt-BR" i="1" dirty="0" smtClean="0"/>
              <a:t>Núcleos populacionais....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99592" y="836712"/>
            <a:ext cx="694826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pt-B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Transectos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ao longo da mancha urbana;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800" noProof="0" dirty="0" smtClean="0"/>
              <a:t>-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Croquis representativos.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03920" y="2276872"/>
            <a:ext cx="8640960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....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Organização e função!</a:t>
            </a:r>
            <a:endParaRPr kumimoji="0" lang="pt-BR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upo 11"/>
          <p:cNvGrpSpPr>
            <a:grpSpLocks/>
          </p:cNvGrpSpPr>
          <p:nvPr/>
        </p:nvGrpSpPr>
        <p:grpSpPr bwMode="auto">
          <a:xfrm>
            <a:off x="899864" y="1988840"/>
            <a:ext cx="3240088" cy="2269330"/>
            <a:chOff x="4355976" y="2636912"/>
            <a:chExt cx="3240360" cy="2269108"/>
          </a:xfrm>
        </p:grpSpPr>
        <p:pic>
          <p:nvPicPr>
            <p:cNvPr id="9" name="Imagem 4" descr="mojui_transec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5976" y="2708920"/>
              <a:ext cx="3228975" cy="219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ixaDeTexto 15"/>
            <p:cNvSpPr txBox="1">
              <a:spLocks noChangeArrowheads="1"/>
            </p:cNvSpPr>
            <p:nvPr/>
          </p:nvSpPr>
          <p:spPr bwMode="auto">
            <a:xfrm>
              <a:off x="5651485" y="2636912"/>
              <a:ext cx="1944851" cy="36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b="1" dirty="0" err="1">
                  <a:solidFill>
                    <a:schemeClr val="accent3">
                      <a:lumMod val="50000"/>
                    </a:schemeClr>
                  </a:solidFill>
                </a:rPr>
                <a:t>Transectos</a:t>
              </a:r>
              <a:r>
                <a:rPr lang="pt-BR" b="1" dirty="0">
                  <a:solidFill>
                    <a:schemeClr val="accent3">
                      <a:lumMod val="50000"/>
                    </a:schemeClr>
                  </a:solidFill>
                </a:rPr>
                <a:t>  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b="6992"/>
          <a:stretch>
            <a:fillRect/>
          </a:stretch>
        </p:blipFill>
        <p:spPr bwMode="auto">
          <a:xfrm>
            <a:off x="4211960" y="3429000"/>
            <a:ext cx="47371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Esquema_br.jpg"/>
          <p:cNvPicPr>
            <a:picLocks noChangeAspect="1"/>
          </p:cNvPicPr>
          <p:nvPr/>
        </p:nvPicPr>
        <p:blipFill>
          <a:blip r:embed="rId4" cstate="print"/>
          <a:srcRect r="46394"/>
          <a:stretch>
            <a:fillRect/>
          </a:stretch>
        </p:blipFill>
        <p:spPr>
          <a:xfrm>
            <a:off x="0" y="4653136"/>
            <a:ext cx="3851920" cy="218129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 bwMode="auto">
          <a:xfrm>
            <a:off x="-36512" y="4293096"/>
            <a:ext cx="25923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Croquis representativos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08912" cy="3240360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Questionários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sz="2800" dirty="0" smtClean="0">
                <a:sym typeface="Wingdings" pitchFamily="2" charset="2"/>
              </a:rPr>
              <a:t> 4 temas principais: </a:t>
            </a:r>
            <a:r>
              <a:rPr lang="en-US" sz="2800" dirty="0" err="1" smtClean="0"/>
              <a:t>Organização</a:t>
            </a:r>
            <a:r>
              <a:rPr lang="en-US" sz="2800" dirty="0" smtClean="0"/>
              <a:t> </a:t>
            </a:r>
            <a:r>
              <a:rPr lang="en-US" sz="2800" dirty="0"/>
              <a:t>e </a:t>
            </a:r>
            <a:r>
              <a:rPr lang="en-US" sz="2800" dirty="0" err="1"/>
              <a:t>histórico</a:t>
            </a:r>
            <a:r>
              <a:rPr lang="en-US" sz="2800" dirty="0"/>
              <a:t>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en-US" sz="2800" dirty="0" err="1" smtClean="0"/>
              <a:t>localidade</a:t>
            </a:r>
            <a:r>
              <a:rPr lang="pt-BR" sz="2800" dirty="0" smtClean="0">
                <a:sym typeface="Wingdings" pitchFamily="2" charset="2"/>
              </a:rPr>
              <a:t>; </a:t>
            </a:r>
            <a:r>
              <a:rPr lang="en-US" sz="2800" dirty="0" err="1"/>
              <a:t>Equipamentos</a:t>
            </a:r>
            <a:r>
              <a:rPr lang="en-US" sz="2800" dirty="0"/>
              <a:t> e </a:t>
            </a:r>
            <a:r>
              <a:rPr lang="en-US" sz="2800" dirty="0" err="1" smtClean="0"/>
              <a:t>infraestrutura</a:t>
            </a:r>
            <a:r>
              <a:rPr lang="en-US" sz="2800" dirty="0" smtClean="0"/>
              <a:t>; </a:t>
            </a:r>
            <a:r>
              <a:rPr lang="en-US" sz="2800" dirty="0" err="1"/>
              <a:t>Saúde</a:t>
            </a:r>
            <a:r>
              <a:rPr lang="en-US" sz="2800" dirty="0"/>
              <a:t> e </a:t>
            </a:r>
            <a:r>
              <a:rPr lang="en-US" sz="2800" dirty="0" err="1" smtClean="0"/>
              <a:t>educação</a:t>
            </a:r>
            <a:r>
              <a:rPr lang="en-US" sz="2800" dirty="0" smtClean="0"/>
              <a:t>; e  </a:t>
            </a:r>
            <a:r>
              <a:rPr lang="en-US" sz="2800" dirty="0" err="1" smtClean="0"/>
              <a:t>Uso</a:t>
            </a:r>
            <a:r>
              <a:rPr lang="en-US" sz="2800" dirty="0" smtClean="0"/>
              <a:t> </a:t>
            </a:r>
            <a:r>
              <a:rPr lang="en-US" sz="2800" dirty="0" err="1"/>
              <a:t>da</a:t>
            </a:r>
            <a:r>
              <a:rPr lang="en-US" sz="2800" dirty="0"/>
              <a:t> </a:t>
            </a:r>
            <a:r>
              <a:rPr lang="en-US" sz="2800" dirty="0" smtClean="0"/>
              <a:t>terra.</a:t>
            </a:r>
            <a:r>
              <a:rPr lang="pt-BR" sz="2800" dirty="0" smtClean="0">
                <a:sym typeface="Wingdings" pitchFamily="2" charset="2"/>
              </a:rPr>
              <a:t>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800" dirty="0"/>
              <a:t>principais carências </a:t>
            </a:r>
            <a:r>
              <a:rPr lang="pt-BR" sz="2800" dirty="0" smtClean="0"/>
              <a:t>e </a:t>
            </a:r>
            <a:r>
              <a:rPr lang="pt-BR" sz="2800" dirty="0"/>
              <a:t>as relações de dependência </a:t>
            </a:r>
            <a:r>
              <a:rPr lang="pt-BR" sz="2800" dirty="0" smtClean="0"/>
              <a:t>entre os núcleos e </a:t>
            </a:r>
            <a:r>
              <a:rPr lang="pt-BR" sz="2800" dirty="0"/>
              <a:t>com as cidades da </a:t>
            </a:r>
            <a:r>
              <a:rPr lang="pt-BR" sz="2800" dirty="0" smtClean="0"/>
              <a:t>região;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Informantes chaves: preferencialmente presidente de associação de moradores ou agentes comunitários de saúde.</a:t>
            </a:r>
          </a:p>
          <a:p>
            <a:pPr algn="just">
              <a:spcAft>
                <a:spcPts val="600"/>
              </a:spcAft>
            </a:pPr>
            <a:endParaRPr lang="pt-BR" sz="2800" dirty="0" smtClean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51520" y="404664"/>
            <a:ext cx="7704856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Núcleos populacionais....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47251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– versão completa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e 2011 – questionários simplificados da versão 2009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95936" y="18864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Planilhas  2009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6359" t="27188" r="30016" b="15719"/>
          <a:stretch>
            <a:fillRect/>
          </a:stretch>
        </p:blipFill>
        <p:spPr bwMode="auto">
          <a:xfrm>
            <a:off x="0" y="476672"/>
            <a:ext cx="3168352" cy="45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7047" t="27360" r="27557" b="13579"/>
          <a:stretch>
            <a:fillRect/>
          </a:stretch>
        </p:blipFill>
        <p:spPr bwMode="auto">
          <a:xfrm>
            <a:off x="1835696" y="997474"/>
            <a:ext cx="3600400" cy="502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6457" t="25391" r="26375" b="17516"/>
          <a:stretch>
            <a:fillRect/>
          </a:stretch>
        </p:blipFill>
        <p:spPr bwMode="auto">
          <a:xfrm>
            <a:off x="4139952" y="1484784"/>
            <a:ext cx="3888432" cy="490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48819" t="26375" r="30510" b="11610"/>
          <a:stretch>
            <a:fillRect/>
          </a:stretch>
        </p:blipFill>
        <p:spPr bwMode="auto">
          <a:xfrm>
            <a:off x="6300192" y="1998374"/>
            <a:ext cx="2843808" cy="485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39552" y="1886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Histórico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03848" y="6926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 e saúde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580112" y="11967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e comunicação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775848" y="16288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da terra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Planilhas  2009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6206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Histórico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5344"/>
          <a:stretch>
            <a:fillRect/>
          </a:stretch>
        </p:blipFill>
        <p:spPr bwMode="auto">
          <a:xfrm>
            <a:off x="2627784" y="116631"/>
            <a:ext cx="4824536" cy="674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Planilhas  2009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6206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 e saúde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863"/>
          <a:stretch>
            <a:fillRect/>
          </a:stretch>
        </p:blipFill>
        <p:spPr bwMode="auto">
          <a:xfrm>
            <a:off x="2843808" y="0"/>
            <a:ext cx="503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Planilhas  2009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62068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Infraestrutura e comunicação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433" y="116963"/>
            <a:ext cx="5231558" cy="66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Planilhas  2009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6206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da terra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6672"/>
            <a:ext cx="4608512" cy="599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26086"/>
          <a:stretch>
            <a:fillRect/>
          </a:stretch>
        </p:blipFill>
        <p:spPr bwMode="auto">
          <a:xfrm>
            <a:off x="4788024" y="3140968"/>
            <a:ext cx="4118685" cy="299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166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Planilhas  2009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62068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 </a:t>
            </a:r>
          </a:p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padronizados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356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268760"/>
            <a:ext cx="8748464" cy="1150689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Dm BT" pitchFamily="34" charset="0"/>
              </a:rPr>
              <a:t>A Dinâmica das Localidades e o Urbano Extensivo</a:t>
            </a:r>
            <a:endParaRPr lang="pt-BR" sz="2800" b="0" dirty="0" smtClean="0">
              <a:latin typeface="ZapfHumnst Dm BT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5" name="CaixaDeTexto 8"/>
          <p:cNvSpPr txBox="1">
            <a:spLocks noChangeArrowheads="1"/>
          </p:cNvSpPr>
          <p:nvPr/>
        </p:nvSpPr>
        <p:spPr bwMode="auto">
          <a:xfrm>
            <a:off x="179512" y="6093296"/>
            <a:ext cx="8642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Foco Análise de Micro-redes – Micro escala</a:t>
            </a:r>
            <a:b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BASE: INPE (Circuito Inferior da Economia Urbana e Regional)</a:t>
            </a:r>
            <a:endParaRPr lang="pt-BR" sz="16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0" y="3140968"/>
            <a:ext cx="4024312" cy="223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0000" algn="r">
              <a:lnSpc>
                <a:spcPct val="80000"/>
              </a:lnSpc>
              <a:spcBef>
                <a:spcPts val="800"/>
              </a:spcBef>
              <a:defRPr/>
            </a:pPr>
            <a:r>
              <a:rPr lang="pt-BR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Silvana Amaral</a:t>
            </a:r>
          </a:p>
          <a:p>
            <a:pPr marL="360000" algn="r">
              <a:lnSpc>
                <a:spcPct val="80000"/>
              </a:lnSpc>
              <a:spcBef>
                <a:spcPts val="800"/>
              </a:spcBef>
              <a:defRPr/>
            </a:pPr>
            <a:r>
              <a:rPr lang="pt-BR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Maria Isabel Sobral Escada</a:t>
            </a:r>
          </a:p>
          <a:p>
            <a:pPr marL="360000" algn="r">
              <a:lnSpc>
                <a:spcPct val="80000"/>
              </a:lnSpc>
              <a:spcBef>
                <a:spcPts val="800"/>
              </a:spcBef>
              <a:defRPr/>
            </a:pPr>
            <a:r>
              <a:rPr lang="pt-BR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Antônio Miguel Vieira Monteiro</a:t>
            </a:r>
          </a:p>
          <a:p>
            <a:pPr marL="360000" algn="r">
              <a:lnSpc>
                <a:spcPct val="80000"/>
              </a:lnSpc>
              <a:spcBef>
                <a:spcPts val="800"/>
              </a:spcBef>
              <a:defRPr/>
            </a:pPr>
            <a:r>
              <a:rPr lang="pt-BR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Ana Paula </a:t>
            </a:r>
            <a:r>
              <a:rPr lang="pt-BR" sz="15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Dal’Asta</a:t>
            </a:r>
            <a:endParaRPr lang="pt-BR" sz="1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algn="r">
              <a:lnSpc>
                <a:spcPct val="80000"/>
              </a:lnSpc>
              <a:spcBef>
                <a:spcPts val="800"/>
              </a:spcBef>
              <a:defRPr/>
            </a:pPr>
            <a:r>
              <a:rPr lang="pt-BR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Carolina </a:t>
            </a:r>
            <a:r>
              <a:rPr lang="pt-BR" sz="15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Moutinho</a:t>
            </a:r>
            <a:r>
              <a:rPr lang="pt-BR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 Duque de Pinho</a:t>
            </a:r>
          </a:p>
          <a:p>
            <a:pPr marL="360000" algn="r">
              <a:lnSpc>
                <a:spcPct val="80000"/>
              </a:lnSpc>
              <a:spcBef>
                <a:spcPts val="800"/>
              </a:spcBef>
              <a:defRPr/>
            </a:pPr>
            <a:r>
              <a:rPr lang="pt-BR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Fernanda da Rocha Soares</a:t>
            </a:r>
            <a:endParaRPr lang="pt-BR" sz="1200" kern="0" dirty="0">
              <a:latin typeface="ZapfHumnst Dm BT" pitchFamily="34" charset="0"/>
            </a:endParaRPr>
          </a:p>
        </p:txBody>
      </p:sp>
      <p:pic>
        <p:nvPicPr>
          <p:cNvPr id="7" name="Picture 5" descr="F:\DADOS\DISCO_C\Util\figs\DP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260648"/>
            <a:ext cx="121053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logo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76464" cy="6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vreg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708920"/>
            <a:ext cx="3676650" cy="3114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7499350" cy="1143000"/>
          </a:xfrm>
        </p:spPr>
        <p:txBody>
          <a:bodyPr/>
          <a:lstStyle/>
          <a:p>
            <a:r>
              <a:rPr lang="pt-BR" dirty="0" err="1" smtClean="0"/>
              <a:t>Tabelão</a:t>
            </a:r>
            <a:endParaRPr lang="pt-BR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 l="3544" t="23625" r="22929" b="6485"/>
          <a:stretch>
            <a:fillRect/>
          </a:stretch>
        </p:blipFill>
        <p:spPr bwMode="auto">
          <a:xfrm>
            <a:off x="72008" y="1628800"/>
            <a:ext cx="89644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23528" y="6525344"/>
            <a:ext cx="8352928" cy="216024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123728" y="161345"/>
            <a:ext cx="7020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 smtClean="0"/>
              <a:t>Variáveis que descrevem as comunidades (presença de serviços e equipamentos urbanos, número de pessoas, idade da cmm, etc.) e os fluxos entre as comunidades (destino  pra educação, saúde, comércio, etc.).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557"/>
            <a:ext cx="9144000" cy="7921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tx2">
                    <a:satMod val="130000"/>
                  </a:schemeClr>
                </a:solidFill>
              </a:rPr>
              <a:t>Análise estatística - 30 variáveis (100% respostas)</a:t>
            </a:r>
            <a:br>
              <a:rPr lang="pt-BR" sz="32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pt-BR" sz="3200" dirty="0" smtClean="0">
                <a:solidFill>
                  <a:schemeClr val="tx2">
                    <a:satMod val="130000"/>
                  </a:schemeClr>
                </a:solidFill>
                <a:sym typeface="Wingdings" pitchFamily="2" charset="2"/>
              </a:rPr>
              <a:t> variáveis escalonadas</a:t>
            </a:r>
            <a:endParaRPr lang="pt-BR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</p:nvPr>
        </p:nvGraphicFramePr>
        <p:xfrm>
          <a:off x="251520" y="1607668"/>
          <a:ext cx="8604449" cy="4701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/>
                <a:gridCol w="2160240"/>
                <a:gridCol w="4752529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Calibri"/>
                          <a:cs typeface="Times New Roman"/>
                        </a:rPr>
                        <a:t>Conjunto de variáveis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Variáveis 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Atributos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Comunidade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Unidade de Conservação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Margem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Margem direita [0]/ margem esquerda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Número de pessoas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0 [0] a 350 [0.8]/ 400 [0.81] a 1000 [1]/ &gt;1000 pessoas[1]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Bolsa Família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nada [0]/ pouco [0.3]/muito [0.6]/ maioria [0.8]/ todos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Instituições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Número de associações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5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Idade da comunidade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0 a 130 anos [0 - 0.77]/ 131 a 320 [0.78 - 1</a:t>
                      </a:r>
                      <a:r>
                        <a:rPr lang="pt-BR" sz="1400" dirty="0" smtClean="0">
                          <a:latin typeface="Times New Roman"/>
                          <a:ea typeface="Calibri"/>
                          <a:cs typeface="Times New Roman"/>
                        </a:rPr>
                        <a:t>]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Saúde e educação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Ensino infantil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Ensino fundamental 2º ciclo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Merenda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nada[0]/&lt;10% [0.10]/ &lt;30% [0.33]/&gt;25 &lt;50%  [0.38]/&lt;50% [0.47]/50% [0.5]/&lt; 67% [0.63]/67% [0.67]/75% [0.75]/&gt;80% [0.79]/83% [0.83]/&gt;67 &lt;100% [0.87]/90% [0.92]/100%[1]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EJA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Posto de Saúde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Saúde e Alegria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1691680" y="1167135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pior condição e 1 melhor condição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tx2">
                    <a:satMod val="130000"/>
                  </a:schemeClr>
                </a:solidFill>
              </a:rPr>
              <a:t>Análise estatística - 30 variáveis</a:t>
            </a:r>
            <a:r>
              <a:rPr lang="pt-BR" sz="3200" dirty="0" smtClean="0">
                <a:solidFill>
                  <a:schemeClr val="tx2">
                    <a:satMod val="130000"/>
                  </a:schemeClr>
                </a:solidFill>
                <a:sym typeface="Wingdings" pitchFamily="2" charset="2"/>
              </a:rPr>
              <a:t> variáveis normalizadas</a:t>
            </a:r>
            <a:endParaRPr lang="pt-BR" sz="32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</p:nvPr>
        </p:nvGraphicFramePr>
        <p:xfrm>
          <a:off x="251520" y="692696"/>
          <a:ext cx="8784976" cy="591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/>
                <a:gridCol w="2160240"/>
                <a:gridCol w="493305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Times New Roman"/>
                          <a:ea typeface="Calibri"/>
                          <a:cs typeface="Times New Roman"/>
                        </a:rPr>
                        <a:t>Conjunto de variáveis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Variáveis 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Atributos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latin typeface="Times New Roman"/>
                          <a:ea typeface="Calibri"/>
                          <a:cs typeface="Times New Roman"/>
                        </a:rPr>
                        <a:t>Infra-estrutura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Energia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ausência [0]/ gerador [0.5]/ hidroelétrica [1]</a:t>
                      </a:r>
                      <a:endParaRPr lang="pt-BR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Água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poço e/ou rio [0]/ poço </a:t>
                      </a:r>
                      <a:r>
                        <a:rPr lang="pt-BR" sz="1400" dirty="0" err="1">
                          <a:latin typeface="Times New Roman"/>
                          <a:ea typeface="Calibri"/>
                          <a:cs typeface="Times New Roman"/>
                        </a:rPr>
                        <a:t>artesino</a:t>
                      </a: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 e/ou encanada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Lixo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descarte e/ou céu aberto [0]/ Queima e/ou enterra [0.5]/ coleta e/ou aproveitamento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Telefone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só celular [0.5]/ orelhão e/ou fixo [0.8]/ ambos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Mercado, bar e restaurante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6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Campo de futebol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Igrejas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evangélica ou católica [0.5]/ evangélica e católica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Mantimentos origem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não compra [0]/outras cmm [0.25]/outras cmm e cidade; local e outras cmm; cmm, cidade e outras cmm [0.5]/cidade [0.7]/ local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Uso da terra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Arroz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Mandioca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Frutas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Castanha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Açaí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Pesca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Caça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Times New Roman"/>
                          <a:ea typeface="Calibri"/>
                          <a:cs typeface="Times New Roman"/>
                        </a:rPr>
                        <a:t>Gado </a:t>
                      </a:r>
                      <a:endParaRPr lang="pt-B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comércio local [0.5]/ comércio para outras cmm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Mineração 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Times New Roman"/>
                          <a:ea typeface="Calibri"/>
                          <a:cs typeface="Times New Roman"/>
                        </a:rPr>
                        <a:t>ausência [0]/ presença [1]</a:t>
                      </a:r>
                      <a:endParaRPr lang="pt-B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331640" y="1196752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2161" t="28345" r="28738" b="11610"/>
          <a:stretch>
            <a:fillRect/>
          </a:stretch>
        </p:blipFill>
        <p:spPr bwMode="auto">
          <a:xfrm>
            <a:off x="0" y="1772816"/>
            <a:ext cx="91440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1115616" y="908645"/>
            <a:ext cx="7272337" cy="7921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t-BR" sz="2800" dirty="0" smtClean="0"/>
              <a:t>0 pior condição e 1 melhor condição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9512" y="26064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Tabela resumida: 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3"/>
          <p:cNvSpPr txBox="1">
            <a:spLocks noChangeArrowheads="1"/>
          </p:cNvSpPr>
          <p:nvPr/>
        </p:nvSpPr>
        <p:spPr bwMode="auto">
          <a:xfrm>
            <a:off x="107950" y="4445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/>
              <a:t>Exemplos</a:t>
            </a:r>
            <a:r>
              <a:rPr lang="pt-BR" dirty="0"/>
              <a:t>: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 l="2063" t="30024" r="77856" b="8693"/>
          <a:stretch>
            <a:fillRect/>
          </a:stretch>
        </p:blipFill>
        <p:spPr bwMode="auto">
          <a:xfrm>
            <a:off x="0" y="908720"/>
            <a:ext cx="255577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CaixaDeTexto 6"/>
          <p:cNvSpPr txBox="1">
            <a:spLocks noChangeArrowheads="1"/>
          </p:cNvSpPr>
          <p:nvPr/>
        </p:nvSpPr>
        <p:spPr bwMode="auto">
          <a:xfrm>
            <a:off x="2700338" y="488950"/>
            <a:ext cx="25923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Número de casas, número de famílias ou número de pessoas</a:t>
            </a:r>
          </a:p>
        </p:txBody>
      </p:sp>
      <p:cxnSp>
        <p:nvCxnSpPr>
          <p:cNvPr id="9" name="Conector de seta reta 8"/>
          <p:cNvCxnSpPr>
            <a:stCxn id="10244" idx="2"/>
          </p:cNvCxnSpPr>
          <p:nvPr/>
        </p:nvCxnSpPr>
        <p:spPr>
          <a:xfrm rot="5400000">
            <a:off x="3702050" y="1706563"/>
            <a:ext cx="588963" cy="158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CaixaDeTexto 10"/>
          <p:cNvSpPr txBox="1">
            <a:spLocks noChangeArrowheads="1"/>
          </p:cNvSpPr>
          <p:nvPr/>
        </p:nvSpPr>
        <p:spPr bwMode="auto">
          <a:xfrm>
            <a:off x="2700338" y="2001838"/>
            <a:ext cx="26638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onde tinha só nº de casas ou de famílias:</a:t>
            </a:r>
          </a:p>
          <a:p>
            <a:pPr algn="ctr"/>
            <a:r>
              <a:rPr lang="pt-BR"/>
              <a:t>Aproximação *5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2483768" y="2996952"/>
          <a:ext cx="4824536" cy="364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8" name="CaixaDeTexto 15"/>
          <p:cNvSpPr txBox="1">
            <a:spLocks noChangeArrowheads="1"/>
          </p:cNvSpPr>
          <p:nvPr/>
        </p:nvSpPr>
        <p:spPr bwMode="auto">
          <a:xfrm>
            <a:off x="3276600" y="3284538"/>
            <a:ext cx="2663825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População: até 1000</a:t>
            </a:r>
          </a:p>
          <a:p>
            <a:r>
              <a:rPr lang="pt-BR"/>
              <a:t>De  a 350 </a:t>
            </a:r>
            <a:r>
              <a:rPr lang="pt-BR">
                <a:sym typeface="Wingdings" pitchFamily="2" charset="2"/>
              </a:rPr>
              <a:t> linear</a:t>
            </a:r>
          </a:p>
          <a:p>
            <a:r>
              <a:rPr lang="pt-BR">
                <a:sym typeface="Wingdings" pitchFamily="2" charset="2"/>
              </a:rPr>
              <a:t>De 400 a 1000  linear</a:t>
            </a:r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659563" y="4697313"/>
            <a:ext cx="2089150" cy="1323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dirty="0"/>
              <a:t>Número de pessoas:</a:t>
            </a:r>
          </a:p>
          <a:p>
            <a:pPr algn="ctr">
              <a:defRPr/>
            </a:pPr>
            <a:r>
              <a:rPr lang="pt-BR" sz="1600" dirty="0"/>
              <a:t>0 – 0</a:t>
            </a:r>
          </a:p>
          <a:p>
            <a:pPr marL="342900" indent="-342900" algn="ctr">
              <a:buFontTx/>
              <a:buAutoNum type="arabicPlain" startAt="347"/>
              <a:defRPr/>
            </a:pPr>
            <a:r>
              <a:rPr lang="pt-BR" sz="1600" dirty="0"/>
              <a:t>- 0.8</a:t>
            </a:r>
          </a:p>
          <a:p>
            <a:pPr marL="342900" indent="-342900" algn="ctr">
              <a:defRPr/>
            </a:pPr>
            <a:r>
              <a:rPr lang="pt-BR" sz="1600" dirty="0"/>
              <a:t>400 – 0.81</a:t>
            </a:r>
          </a:p>
          <a:p>
            <a:pPr marL="342900" indent="-342900" algn="ctr">
              <a:defRPr/>
            </a:pPr>
            <a:r>
              <a:rPr lang="pt-BR" sz="1600" dirty="0"/>
              <a:t>1000 - 1</a:t>
            </a:r>
          </a:p>
        </p:txBody>
      </p:sp>
      <p:pic>
        <p:nvPicPr>
          <p:cNvPr id="10250" name="Picture 3"/>
          <p:cNvPicPr>
            <a:picLocks noChangeAspect="1" noChangeArrowheads="1"/>
          </p:cNvPicPr>
          <p:nvPr/>
        </p:nvPicPr>
        <p:blipFill>
          <a:blip r:embed="rId4" cstate="print"/>
          <a:srcRect l="5907" t="24609" r="75194" b="16328"/>
          <a:stretch>
            <a:fillRect/>
          </a:stretch>
        </p:blipFill>
        <p:spPr bwMode="auto">
          <a:xfrm>
            <a:off x="6732240" y="0"/>
            <a:ext cx="2411760" cy="45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CaixaDeTexto 18"/>
          <p:cNvSpPr txBox="1">
            <a:spLocks noChangeArrowheads="1"/>
          </p:cNvSpPr>
          <p:nvPr/>
        </p:nvSpPr>
        <p:spPr bwMode="auto">
          <a:xfrm>
            <a:off x="2843213" y="0"/>
            <a:ext cx="3024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População da cmm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Picture 1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3816424" cy="546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" name="CaixaDeTexto 191"/>
          <p:cNvSpPr txBox="1"/>
          <p:nvPr/>
        </p:nvSpPr>
        <p:spPr>
          <a:xfrm>
            <a:off x="1259632" y="4046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  2010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3" name="CaixaDeTexto 192"/>
          <p:cNvSpPr txBox="1"/>
          <p:nvPr/>
        </p:nvSpPr>
        <p:spPr>
          <a:xfrm>
            <a:off x="5580112" y="9087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Planilha  2011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" name="Imagem 19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63589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1268760"/>
            <a:ext cx="3384376" cy="1333128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Análise estatística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26064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Tabela resumida: 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1644650" y="1844824"/>
            <a:ext cx="6527750" cy="133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Análise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principais componentes;</a:t>
            </a:r>
          </a:p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r>
              <a:rPr lang="pt-BR" sz="3200" baseline="0" dirty="0" smtClean="0">
                <a:latin typeface="+mn-lt"/>
                <a:cs typeface="+mn-cs"/>
              </a:rPr>
              <a:t>Análise</a:t>
            </a:r>
            <a:r>
              <a:rPr lang="pt-BR" sz="3200" dirty="0" smtClean="0">
                <a:latin typeface="+mn-lt"/>
                <a:cs typeface="+mn-cs"/>
              </a:rPr>
              <a:t> hierárquica de cluster.</a:t>
            </a:r>
          </a:p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2627784" y="4077072"/>
            <a:ext cx="4600128" cy="133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825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Definição de 5 clusters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332656"/>
            <a:ext cx="6192688" cy="16561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sz="2800" dirty="0" smtClean="0"/>
              <a:t>Para </a:t>
            </a:r>
            <a:r>
              <a:rPr lang="pt-BR" dirty="0" smtClean="0"/>
              <a:t>cada </a:t>
            </a:r>
            <a:r>
              <a:rPr lang="pt-BR" sz="2800" dirty="0" smtClean="0"/>
              <a:t> unidade espacial de ocupação humana </a:t>
            </a:r>
          </a:p>
          <a:p>
            <a:pPr>
              <a:buNone/>
            </a:pPr>
            <a:endParaRPr lang="pt-BR" sz="2800" dirty="0" smtClean="0"/>
          </a:p>
          <a:p>
            <a:r>
              <a:rPr lang="pt-BR" sz="2800" dirty="0" smtClean="0"/>
              <a:t>localização (</a:t>
            </a:r>
            <a:r>
              <a:rPr lang="pt-BR" sz="2800" dirty="0" err="1" smtClean="0"/>
              <a:t>lat</a:t>
            </a:r>
            <a:r>
              <a:rPr lang="pt-BR" sz="2800" dirty="0" smtClean="0"/>
              <a:t>/</a:t>
            </a:r>
            <a:r>
              <a:rPr lang="pt-BR" sz="2800" dirty="0" err="1" smtClean="0"/>
              <a:t>long</a:t>
            </a:r>
            <a:r>
              <a:rPr lang="pt-BR" sz="2800" dirty="0" smtClean="0"/>
              <a:t>), </a:t>
            </a:r>
          </a:p>
          <a:p>
            <a:r>
              <a:rPr lang="pt-BR" sz="2800" dirty="0" smtClean="0"/>
              <a:t>descrição e </a:t>
            </a:r>
          </a:p>
          <a:p>
            <a:r>
              <a:rPr lang="pt-BR" sz="2800" dirty="0" smtClean="0"/>
              <a:t>registro fotográfico... </a:t>
            </a:r>
            <a:endParaRPr lang="pt-B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6360" r="25000" b="6250"/>
          <a:stretch>
            <a:fillRect/>
          </a:stretch>
        </p:blipFill>
        <p:spPr bwMode="auto">
          <a:xfrm>
            <a:off x="72008" y="2564904"/>
            <a:ext cx="6444208" cy="398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0469" t="6688" r="21650" b="7672"/>
          <a:stretch>
            <a:fillRect/>
          </a:stretch>
        </p:blipFill>
        <p:spPr bwMode="auto">
          <a:xfrm>
            <a:off x="5818389" y="692696"/>
            <a:ext cx="332561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113584"/>
            <a:ext cx="2627784" cy="26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8024" y="692696"/>
            <a:ext cx="4104456" cy="1143000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r>
              <a:rPr lang="pt-BR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200" dirty="0" smtClean="0"/>
              <a:t>Unidades Espaciais de Ocupação Humana</a:t>
            </a:r>
            <a:endParaRPr lang="pt-BR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4048" y="2420888"/>
            <a:ext cx="3744416" cy="3960440"/>
          </a:xfrm>
        </p:spPr>
        <p:txBody>
          <a:bodyPr>
            <a:normAutofit/>
          </a:bodyPr>
          <a:lstStyle/>
          <a:p>
            <a:r>
              <a:rPr lang="pt-BR" sz="2000" b="1" dirty="0" smtClean="0">
                <a:solidFill>
                  <a:srgbClr val="C00000"/>
                </a:solidFill>
              </a:rPr>
              <a:t>107</a:t>
            </a:r>
            <a:r>
              <a:rPr lang="pt-BR" sz="2000" dirty="0" smtClean="0">
                <a:solidFill>
                  <a:srgbClr val="C00000"/>
                </a:solidFill>
              </a:rPr>
              <a:t> </a:t>
            </a:r>
            <a:r>
              <a:rPr lang="pt-BR" sz="2000" dirty="0" smtClean="0"/>
              <a:t>núcleos populacionais </a:t>
            </a:r>
          </a:p>
          <a:p>
            <a:pPr>
              <a:buNone/>
            </a:pPr>
            <a:r>
              <a:rPr lang="pt-BR" sz="2000" dirty="0" smtClean="0"/>
              <a:t>avaliados;</a:t>
            </a:r>
          </a:p>
          <a:p>
            <a:r>
              <a:rPr lang="pt-B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 </a:t>
            </a:r>
            <a:r>
              <a:rPr lang="pt-BR" sz="2000" dirty="0" smtClean="0"/>
              <a:t>núcleos com questionários:</a:t>
            </a:r>
          </a:p>
          <a:p>
            <a:pPr>
              <a:buFontTx/>
              <a:buChar char="-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no baixo Tapajós</a:t>
            </a:r>
          </a:p>
          <a:p>
            <a:pPr>
              <a:buFontTx/>
              <a:buChar char="-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na Transgarimpeira</a:t>
            </a:r>
          </a:p>
          <a:p>
            <a:pPr>
              <a:buFontTx/>
              <a:buChar char="-"/>
            </a:pP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na BR163, BR230 e rodovias menores.</a:t>
            </a:r>
            <a:endParaRPr lang="pt-BR" sz="2000" dirty="0" smtClean="0"/>
          </a:p>
          <a:p>
            <a:pPr>
              <a:buNone/>
            </a:pP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8824" y="127173"/>
            <a:ext cx="8229600" cy="637531"/>
          </a:xfrm>
        </p:spPr>
        <p:txBody>
          <a:bodyPr/>
          <a:lstStyle/>
          <a:p>
            <a:pPr>
              <a:buNone/>
            </a:pPr>
            <a:r>
              <a:rPr lang="pt-BR" i="1" dirty="0" smtClean="0"/>
              <a:t>Para as comunidades ribeirinhas:</a:t>
            </a:r>
            <a:endParaRPr lang="pt-BR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3568" y="980728"/>
            <a:ext cx="846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Seleção de 30 variáveis descritivas das comunidades – análise estatística</a:t>
            </a:r>
            <a:endParaRPr lang="pt-BR" sz="2000" dirty="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51520" y="1484784"/>
            <a:ext cx="5040560" cy="3096344"/>
            <a:chOff x="144" y="2160"/>
            <a:chExt cx="2736" cy="1584"/>
          </a:xfrm>
        </p:grpSpPr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144" y="2160"/>
              <a:ext cx="2736" cy="1584"/>
            </a:xfrm>
            <a:prstGeom prst="rect">
              <a:avLst/>
            </a:prstGeom>
            <a:solidFill>
              <a:srgbClr val="EB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en-US"/>
            </a:p>
          </p:txBody>
        </p:sp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" y="2208"/>
              <a:ext cx="2654" cy="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5868144" y="2204864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As variáveis contemplam os 4 principais temas dos questionários 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23528" y="5085184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as demais cmm:  outro conjunto de variáveis, mas que contemplam os temas principais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229600" cy="796950"/>
          </a:xfrm>
        </p:spPr>
        <p:txBody>
          <a:bodyPr/>
          <a:lstStyle/>
          <a:p>
            <a:pPr algn="l"/>
            <a:r>
              <a:rPr lang="pt-BR" sz="2000" dirty="0"/>
              <a:t>Amazônia 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uma Fronteira (muito) Urbanizada </a:t>
            </a:r>
            <a:endParaRPr lang="pt-BR" sz="2000" dirty="0"/>
          </a:p>
        </p:txBody>
      </p:sp>
      <p:graphicFrame>
        <p:nvGraphicFramePr>
          <p:cNvPr id="12" name="Gráfico 11"/>
          <p:cNvGraphicFramePr/>
          <p:nvPr/>
        </p:nvGraphicFramePr>
        <p:xfrm>
          <a:off x="5076056" y="3861048"/>
          <a:ext cx="3672408" cy="27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924944"/>
            <a:ext cx="3600400" cy="345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96752"/>
            <a:ext cx="2715052" cy="20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251520" y="6453336"/>
            <a:ext cx="42947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u="sng" dirty="0" smtClean="0">
                <a:solidFill>
                  <a:schemeClr val="tx1"/>
                </a:solidFill>
              </a:rPr>
              <a:t>http://www.censo2010.ibge.gov.br/sinopse/index.</a:t>
            </a:r>
            <a:r>
              <a:rPr lang="pt-BR" sz="1100" u="sng" dirty="0" err="1" smtClean="0">
                <a:solidFill>
                  <a:schemeClr val="tx1"/>
                </a:solidFill>
              </a:rPr>
              <a:t>php</a:t>
            </a:r>
            <a:r>
              <a:rPr lang="pt-BR" sz="1100" u="sng" dirty="0" smtClean="0">
                <a:solidFill>
                  <a:schemeClr val="tx1"/>
                </a:solidFill>
              </a:rPr>
              <a:t>?dados=9&amp;</a:t>
            </a:r>
            <a:r>
              <a:rPr lang="pt-BR" sz="1100" u="sng" dirty="0" err="1" smtClean="0">
                <a:solidFill>
                  <a:schemeClr val="tx1"/>
                </a:solidFill>
              </a:rPr>
              <a:t>uf</a:t>
            </a:r>
            <a:r>
              <a:rPr lang="pt-BR" sz="1100" u="sng" dirty="0" smtClean="0">
                <a:solidFill>
                  <a:schemeClr val="tx1"/>
                </a:solidFill>
              </a:rPr>
              <a:t>=00</a:t>
            </a:r>
            <a:endParaRPr lang="pt-BR" sz="1100" u="sng" dirty="0">
              <a:solidFill>
                <a:schemeClr val="tx1"/>
              </a:solidFill>
            </a:endParaRPr>
          </a:p>
        </p:txBody>
      </p:sp>
      <p:graphicFrame>
        <p:nvGraphicFramePr>
          <p:cNvPr id="13" name="Gráfico 12"/>
          <p:cNvGraphicFramePr/>
          <p:nvPr/>
        </p:nvGraphicFramePr>
        <p:xfrm>
          <a:off x="4716016" y="332656"/>
          <a:ext cx="4212188" cy="306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5076056" y="328498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Historical evolution of deforestation (km</a:t>
            </a:r>
            <a:r>
              <a:rPr lang="en-US" sz="800" baseline="30000" dirty="0" smtClean="0"/>
              <a:t>2</a:t>
            </a:r>
            <a:r>
              <a:rPr lang="en-US" sz="800" dirty="0" smtClean="0"/>
              <a:t>) and urbanization(million of inhabitants) rates for Brazilian Legal Amazon. Deforestation data from PRODES (INPE), and population data from IBGE Census.</a:t>
            </a:r>
            <a:endParaRPr lang="pt-BR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92696"/>
            <a:ext cx="8352928" cy="53285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Variáveis importantes </a:t>
            </a:r>
            <a:r>
              <a:rPr lang="pt-BR" sz="3000" dirty="0" smtClean="0"/>
              <a:t>para a caracterização e categorização dos núcleos populacionais</a:t>
            </a:r>
            <a:r>
              <a:rPr lang="pt-BR" sz="2800" dirty="0" smtClean="0"/>
              <a:t>: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 presença de serviços e equipamentos urbanos;</a:t>
            </a:r>
          </a:p>
          <a:p>
            <a:pPr marL="0" indent="0" algn="just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 qualificação e especialização dos serviços e equipamentos presentes;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 presença de ONGs e programas governamentais;</a:t>
            </a:r>
          </a:p>
          <a:p>
            <a:pPr marL="0" indent="0" algn="just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 presença de associação de moradores e outras associações representativas da comunidade;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 uso da terra;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</a:pPr>
            <a:r>
              <a:rPr lang="pt-BR" sz="2800" dirty="0" smtClean="0"/>
              <a:t> acessibilidade e equipamentos públicos de lazer.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628800"/>
            <a:ext cx="3600400" cy="2304256"/>
          </a:xfrm>
        </p:spPr>
        <p:txBody>
          <a:bodyPr>
            <a:normAutofit/>
          </a:bodyPr>
          <a:lstStyle/>
          <a:p>
            <a:pPr marL="273050" indent="-273050" eaLnBrk="1" hangingPunct="1">
              <a:buNone/>
            </a:pPr>
            <a:r>
              <a:rPr lang="pt-BR" sz="1800" dirty="0" smtClean="0"/>
              <a:t>Agrupamento  Hierárquico</a:t>
            </a:r>
          </a:p>
          <a:p>
            <a:pPr marL="273050" indent="-273050" eaLnBrk="1" hangingPunct="1"/>
            <a:r>
              <a:rPr lang="pt-BR" sz="1800" dirty="0" smtClean="0"/>
              <a:t> 5 grupos de comunidades;</a:t>
            </a:r>
          </a:p>
          <a:p>
            <a:pPr marL="273050" indent="-273050" eaLnBrk="1" hangingPunct="1"/>
            <a:r>
              <a:rPr lang="en-US" sz="1800" dirty="0" err="1" smtClean="0"/>
              <a:t>Variáveis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mais</a:t>
            </a:r>
            <a:r>
              <a:rPr lang="en-US" sz="1800" dirty="0" smtClean="0"/>
              <a:t> </a:t>
            </a:r>
            <a:r>
              <a:rPr lang="en-US" sz="1800" dirty="0" err="1" smtClean="0"/>
              <a:t>contribuíram</a:t>
            </a:r>
            <a:r>
              <a:rPr lang="en-US" sz="1800" dirty="0" smtClean="0"/>
              <a:t>;</a:t>
            </a:r>
          </a:p>
          <a:p>
            <a:pPr marL="273050" indent="-273050" eaLnBrk="1" hangingPunct="1"/>
            <a:r>
              <a:rPr lang="en-US" sz="1800" dirty="0" err="1" smtClean="0"/>
              <a:t>Descrição</a:t>
            </a:r>
            <a:r>
              <a:rPr lang="en-US" sz="1800" dirty="0" smtClean="0"/>
              <a:t> dos </a:t>
            </a:r>
            <a:r>
              <a:rPr lang="en-US" sz="1800" dirty="0" err="1" smtClean="0"/>
              <a:t>grupos</a:t>
            </a:r>
            <a:r>
              <a:rPr lang="en-US" sz="1800" dirty="0" smtClean="0"/>
              <a:t>.</a:t>
            </a:r>
          </a:p>
          <a:p>
            <a:pPr marL="273050" indent="-273050" eaLnBrk="1" hangingPunct="1"/>
            <a:endParaRPr lang="pt-BR" sz="18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83568" y="332656"/>
            <a:ext cx="2808312" cy="1152128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levantamento de campo  à tipologia de comunidades...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95389"/>
            <a:ext cx="7116443" cy="366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48680"/>
            <a:ext cx="5256584" cy="2239427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504" y="1700808"/>
            <a:ext cx="5688632" cy="2304256"/>
          </a:xfrm>
        </p:spPr>
        <p:txBody>
          <a:bodyPr>
            <a:normAutofit/>
          </a:bodyPr>
          <a:lstStyle/>
          <a:p>
            <a:pPr marL="273050" indent="-273050" eaLnBrk="1" hangingPunct="1">
              <a:buNone/>
            </a:pPr>
            <a:r>
              <a:rPr lang="pt-BR" sz="1800" dirty="0" smtClean="0"/>
              <a:t>Agrupamento  Hierárquico</a:t>
            </a:r>
          </a:p>
          <a:p>
            <a:pPr marL="273050" indent="-273050" eaLnBrk="1" hangingPunct="1"/>
            <a:r>
              <a:rPr lang="pt-BR" sz="1800" dirty="0" smtClean="0"/>
              <a:t> 5 grupos de comunidades;</a:t>
            </a:r>
          </a:p>
          <a:p>
            <a:pPr marL="273050" indent="-273050" eaLnBrk="1" hangingPunct="1"/>
            <a:r>
              <a:rPr lang="en-US" sz="1800" dirty="0" err="1" smtClean="0"/>
              <a:t>Variáveis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mais</a:t>
            </a:r>
            <a:r>
              <a:rPr lang="en-US" sz="1800" dirty="0" smtClean="0"/>
              <a:t> </a:t>
            </a:r>
            <a:r>
              <a:rPr lang="en-US" sz="1800" dirty="0" err="1" smtClean="0"/>
              <a:t>contribuíram</a:t>
            </a:r>
            <a:r>
              <a:rPr lang="en-US" sz="1800" dirty="0" smtClean="0"/>
              <a:t>;</a:t>
            </a:r>
          </a:p>
          <a:p>
            <a:pPr marL="273050" indent="-273050" eaLnBrk="1" hangingPunct="1"/>
            <a:r>
              <a:rPr lang="en-US" sz="1800" dirty="0" err="1" smtClean="0"/>
              <a:t>Descrição</a:t>
            </a:r>
            <a:r>
              <a:rPr lang="en-US" sz="1800" dirty="0" smtClean="0"/>
              <a:t> dos </a:t>
            </a:r>
            <a:r>
              <a:rPr lang="en-US" sz="1800" dirty="0" err="1" smtClean="0"/>
              <a:t>grupos</a:t>
            </a:r>
            <a:r>
              <a:rPr lang="en-US" sz="1800" dirty="0" smtClean="0"/>
              <a:t>.</a:t>
            </a:r>
          </a:p>
          <a:p>
            <a:pPr marL="273050" indent="-273050" eaLnBrk="1" hangingPunct="1"/>
            <a:endParaRPr lang="pt-BR" sz="18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332656"/>
            <a:ext cx="2808312" cy="936104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levantamento de campo  à tipologia de comunidades...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95389"/>
            <a:ext cx="7116443" cy="366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3" descr="FIGURA 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9339" y="8622"/>
            <a:ext cx="5184661" cy="684937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504" y="1484784"/>
            <a:ext cx="5688632" cy="2304256"/>
          </a:xfrm>
        </p:spPr>
        <p:txBody>
          <a:bodyPr>
            <a:normAutofit/>
          </a:bodyPr>
          <a:lstStyle/>
          <a:p>
            <a:pPr marL="273050" indent="-273050" eaLnBrk="1" hangingPunct="1">
              <a:buNone/>
            </a:pPr>
            <a:r>
              <a:rPr lang="en-US" sz="1800" dirty="0" err="1" smtClean="0"/>
              <a:t>Variáveis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mais</a:t>
            </a:r>
            <a:r>
              <a:rPr lang="en-US" sz="1800" dirty="0" smtClean="0"/>
              <a:t> </a:t>
            </a:r>
            <a:r>
              <a:rPr lang="en-US" sz="1800" dirty="0" err="1" smtClean="0"/>
              <a:t>contribuíram</a:t>
            </a:r>
            <a:endParaRPr lang="en-US" sz="1800" dirty="0" smtClean="0"/>
          </a:p>
          <a:p>
            <a:pPr marL="273050" indent="-273050" eaLnBrk="1" hangingPunct="1"/>
            <a:r>
              <a:rPr lang="en-US" sz="1800" dirty="0" smtClean="0"/>
              <a:t>(8 a 11/</a:t>
            </a:r>
            <a:r>
              <a:rPr lang="en-US" sz="1800" dirty="0" err="1" smtClean="0"/>
              <a:t>grupo</a:t>
            </a:r>
            <a:r>
              <a:rPr lang="en-US" sz="1800" dirty="0" smtClean="0"/>
              <a:t>) </a:t>
            </a:r>
          </a:p>
          <a:p>
            <a:pPr marL="273050" indent="-273050" eaLnBrk="1" hangingPunct="1"/>
            <a:r>
              <a:rPr lang="en-US" sz="1800" dirty="0" smtClean="0"/>
              <a:t>Infraestrutura e </a:t>
            </a:r>
            <a:r>
              <a:rPr lang="en-US" sz="1800" dirty="0" err="1" smtClean="0"/>
              <a:t>uso</a:t>
            </a:r>
            <a:r>
              <a:rPr lang="en-US" sz="1800" dirty="0" smtClean="0"/>
              <a:t> </a:t>
            </a:r>
            <a:r>
              <a:rPr lang="en-US" sz="1800" dirty="0" err="1" smtClean="0"/>
              <a:t>da</a:t>
            </a:r>
            <a:r>
              <a:rPr lang="en-US" sz="1800" dirty="0" smtClean="0"/>
              <a:t> terra</a:t>
            </a:r>
          </a:p>
          <a:p>
            <a:pPr marL="273050" indent="-273050" eaLnBrk="1" hangingPunct="1"/>
            <a:endParaRPr lang="en-US" sz="1800" dirty="0" smtClean="0"/>
          </a:p>
          <a:p>
            <a:pPr marL="273050" indent="-273050" eaLnBrk="1" hangingPunct="1"/>
            <a:r>
              <a:rPr lang="en-US" sz="1800" dirty="0" err="1" smtClean="0"/>
              <a:t>Análise</a:t>
            </a:r>
            <a:r>
              <a:rPr lang="en-US" sz="1800" dirty="0" smtClean="0"/>
              <a:t>/</a:t>
            </a:r>
            <a:r>
              <a:rPr lang="en-US" sz="1800" dirty="0" err="1" smtClean="0"/>
              <a:t>interferência</a:t>
            </a:r>
            <a:r>
              <a:rPr lang="en-US" sz="1800" dirty="0" smtClean="0"/>
              <a:t> </a:t>
            </a:r>
          </a:p>
          <a:p>
            <a:pPr marL="273050" indent="-273050" eaLnBrk="1" hangingPunct="1"/>
            <a:r>
              <a:rPr lang="en-US" sz="1800" dirty="0" err="1" smtClean="0"/>
              <a:t>Pindobal</a:t>
            </a:r>
            <a:r>
              <a:rPr lang="en-US" sz="1800" dirty="0" smtClean="0"/>
              <a:t> e Porto Novo (5 -&gt;4)</a:t>
            </a:r>
          </a:p>
          <a:p>
            <a:pPr marL="273050" indent="-273050" eaLnBrk="1" hangingPunct="1"/>
            <a:endParaRPr lang="pt-BR" sz="18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32656"/>
            <a:ext cx="2808312" cy="936104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levantamento de campo  à tipologia de comunidades...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b="4179"/>
          <a:stretch>
            <a:fillRect/>
          </a:stretch>
        </p:blipFill>
        <p:spPr bwMode="auto">
          <a:xfrm>
            <a:off x="611560" y="3555429"/>
            <a:ext cx="6696709" cy="33025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23" descr="Figura_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9872" y="332656"/>
            <a:ext cx="5616624" cy="633670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7504" y="1556792"/>
            <a:ext cx="2664296" cy="2304256"/>
          </a:xfrm>
        </p:spPr>
        <p:txBody>
          <a:bodyPr>
            <a:normAutofit/>
          </a:bodyPr>
          <a:lstStyle/>
          <a:p>
            <a:pPr marL="273050" indent="-273050" eaLnBrk="1" hangingPunct="1">
              <a:buNone/>
            </a:pPr>
            <a:r>
              <a:rPr lang="en-US" sz="1800" dirty="0" smtClean="0"/>
              <a:t>Terra-</a:t>
            </a:r>
            <a:r>
              <a:rPr lang="en-US" sz="1800" dirty="0" err="1" smtClean="0"/>
              <a:t>firme</a:t>
            </a:r>
            <a:r>
              <a:rPr lang="en-US" sz="1800" dirty="0" smtClean="0"/>
              <a:t> </a:t>
            </a:r>
          </a:p>
          <a:p>
            <a:pPr marL="273050" indent="-273050" eaLnBrk="1" hangingPunct="1"/>
            <a:r>
              <a:rPr lang="en-US" sz="1800" dirty="0" err="1" smtClean="0"/>
              <a:t>Padrões</a:t>
            </a:r>
            <a:r>
              <a:rPr lang="en-US" sz="1800" dirty="0" smtClean="0"/>
              <a:t> </a:t>
            </a:r>
            <a:r>
              <a:rPr lang="en-US" sz="1800" dirty="0" err="1" smtClean="0"/>
              <a:t>interpretados</a:t>
            </a:r>
            <a:r>
              <a:rPr lang="en-US" sz="1800" dirty="0" smtClean="0"/>
              <a:t> a </a:t>
            </a:r>
            <a:r>
              <a:rPr lang="en-US" sz="1800" dirty="0" err="1" smtClean="0"/>
              <a:t>partir</a:t>
            </a:r>
            <a:r>
              <a:rPr lang="en-US" sz="1800" dirty="0" smtClean="0"/>
              <a:t> do SR</a:t>
            </a:r>
          </a:p>
          <a:p>
            <a:pPr marL="273050" indent="-273050" eaLnBrk="1" hangingPunct="1"/>
            <a:r>
              <a:rPr lang="en-US" sz="1800" dirty="0" err="1" smtClean="0"/>
              <a:t>Observações</a:t>
            </a:r>
            <a:r>
              <a:rPr lang="en-US" sz="1800" dirty="0" smtClean="0"/>
              <a:t> de campo</a:t>
            </a:r>
          </a:p>
          <a:p>
            <a:pPr marL="273050" indent="-273050" eaLnBrk="1" hangingPunct="1"/>
            <a:r>
              <a:rPr lang="en-US" sz="1800" dirty="0" smtClean="0"/>
              <a:t>Dados </a:t>
            </a:r>
            <a:r>
              <a:rPr lang="en-US" sz="1800" dirty="0" err="1" smtClean="0"/>
              <a:t>históricos</a:t>
            </a:r>
            <a:endParaRPr lang="pt-BR" sz="18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32656"/>
            <a:ext cx="2808312" cy="936104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levantamento de campo  à tipologia de comunidades</a:t>
            </a: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/>
          <a:srcRect l="3966" r="4467" b="3675"/>
          <a:stretch>
            <a:fillRect/>
          </a:stretch>
        </p:blipFill>
        <p:spPr bwMode="auto">
          <a:xfrm>
            <a:off x="2627784" y="659648"/>
            <a:ext cx="6516216" cy="61983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32656"/>
            <a:ext cx="2808312" cy="936104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levantamento de campo  à tipologia de comunidades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 b="6062"/>
          <a:stretch>
            <a:fillRect/>
          </a:stretch>
        </p:blipFill>
        <p:spPr bwMode="auto">
          <a:xfrm>
            <a:off x="2699793" y="996493"/>
            <a:ext cx="6336704" cy="574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504" y="1556792"/>
            <a:ext cx="266429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Terra-firme 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Padrões interpretados a partir do SR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Observações de campo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Dados históricos</a:t>
            </a: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4624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 err="1" smtClean="0"/>
              <a:t>Tipologia</a:t>
            </a:r>
            <a:r>
              <a:rPr lang="en-US" sz="2400" i="1" dirty="0" smtClean="0"/>
              <a:t> - </a:t>
            </a:r>
            <a:r>
              <a:rPr lang="en-US" sz="2400" i="1" dirty="0" err="1" smtClean="0"/>
              <a:t>Unidades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espaciais</a:t>
            </a:r>
            <a:r>
              <a:rPr lang="en-US" sz="2400" i="1" dirty="0" smtClean="0"/>
              <a:t> de </a:t>
            </a:r>
            <a:r>
              <a:rPr lang="en-US" sz="2400" i="1" dirty="0" err="1" smtClean="0"/>
              <a:t>ocupação</a:t>
            </a:r>
            <a:r>
              <a:rPr lang="en-US" sz="2400" i="1" dirty="0" smtClean="0"/>
              <a:t>  </a:t>
            </a:r>
            <a:r>
              <a:rPr lang="en-US" sz="2400" i="1" dirty="0" err="1" smtClean="0"/>
              <a:t>humana</a:t>
            </a:r>
            <a:r>
              <a:rPr lang="en-US" sz="2400" i="1" dirty="0" smtClean="0"/>
              <a:t>  - “terra-</a:t>
            </a:r>
            <a:r>
              <a:rPr lang="en-US" sz="2400" i="1" dirty="0" err="1" smtClean="0"/>
              <a:t>firme</a:t>
            </a:r>
            <a:r>
              <a:rPr lang="en-US" sz="2400" i="1" dirty="0" smtClean="0"/>
              <a:t>”</a:t>
            </a:r>
            <a:endParaRPr lang="en-US" sz="2400" dirty="0" smtClean="0"/>
          </a:p>
          <a:p>
            <a:pPr algn="l"/>
            <a:endParaRPr lang="en-US" sz="2400" dirty="0" smtClean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 b="36693"/>
          <a:stretch>
            <a:fillRect/>
          </a:stretch>
        </p:blipFill>
        <p:spPr bwMode="auto">
          <a:xfrm>
            <a:off x="251520" y="620688"/>
            <a:ext cx="6984776" cy="58326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60438" b="876"/>
          <a:stretch>
            <a:fillRect/>
          </a:stretch>
        </p:blipFill>
        <p:spPr bwMode="auto">
          <a:xfrm>
            <a:off x="251520" y="3293658"/>
            <a:ext cx="6984776" cy="35643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/>
          <p:nvPr/>
        </p:nvGrpSpPr>
        <p:grpSpPr>
          <a:xfrm>
            <a:off x="179512" y="1196751"/>
            <a:ext cx="8784976" cy="4392488"/>
            <a:chOff x="1979712" y="1159211"/>
            <a:chExt cx="6624736" cy="3781957"/>
          </a:xfrm>
        </p:grpSpPr>
        <p:sp>
          <p:nvSpPr>
            <p:cNvPr id="9" name="Rectangle 8"/>
            <p:cNvSpPr/>
            <p:nvPr/>
          </p:nvSpPr>
          <p:spPr bwMode="auto">
            <a:xfrm>
              <a:off x="6486705" y="1159211"/>
              <a:ext cx="622839" cy="524176"/>
            </a:xfrm>
            <a:prstGeom prst="rect">
              <a:avLst/>
            </a:prstGeom>
            <a:noFill/>
            <a:ln w="4127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1979712" y="2492896"/>
              <a:ext cx="6624736" cy="2448272"/>
              <a:chOff x="1979712" y="2492896"/>
              <a:chExt cx="6624736" cy="2448272"/>
            </a:xfrm>
          </p:grpSpPr>
          <p:pic>
            <p:nvPicPr>
              <p:cNvPr id="6" name="Imagem 55" descr="n_estruturados.jpg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79712" y="2492896"/>
                <a:ext cx="6624736" cy="2304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051720" y="4479503"/>
                <a:ext cx="64807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A)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Itaituba</a:t>
                </a:r>
                <a:r>
                  <a:rPr lang="en-US" sz="1200" dirty="0" smtClean="0"/>
                  <a:t> - central commercial area; </a:t>
                </a:r>
                <a:r>
                  <a:rPr lang="en-US" sz="1200" b="1" dirty="0" smtClean="0"/>
                  <a:t>B)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Itaituba</a:t>
                </a:r>
                <a:r>
                  <a:rPr lang="en-US" sz="1200" dirty="0" smtClean="0"/>
                  <a:t> - sparse residential occupation; </a:t>
                </a:r>
                <a:r>
                  <a:rPr lang="en-US" sz="1200" b="1" dirty="0" smtClean="0"/>
                  <a:t>C)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Santarém</a:t>
                </a:r>
                <a:r>
                  <a:rPr lang="en-US" sz="1200" dirty="0" smtClean="0"/>
                  <a:t> - residential area with wealthy construction pattern.</a:t>
                </a:r>
                <a:endParaRPr lang="pt-BR" sz="1200" dirty="0"/>
              </a:p>
            </p:txBody>
          </p:sp>
        </p:grpSp>
      </p:grpSp>
      <p:sp>
        <p:nvSpPr>
          <p:cNvPr id="10" name="CaixaDeTexto 9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88640"/>
            <a:ext cx="8352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err="1" smtClean="0"/>
              <a:t>Unidades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espaciais</a:t>
            </a:r>
            <a:r>
              <a:rPr lang="en-US" sz="2000" i="1" dirty="0" smtClean="0"/>
              <a:t> de </a:t>
            </a:r>
            <a:r>
              <a:rPr lang="en-US" sz="2000" i="1" dirty="0" err="1" smtClean="0"/>
              <a:t>ocupação</a:t>
            </a:r>
            <a:r>
              <a:rPr lang="en-US" sz="2000" i="1" dirty="0" smtClean="0"/>
              <a:t>  </a:t>
            </a:r>
            <a:r>
              <a:rPr lang="en-US" sz="2000" i="1" dirty="0" err="1" smtClean="0"/>
              <a:t>humana</a:t>
            </a:r>
            <a:r>
              <a:rPr lang="en-US" sz="2000" i="1" dirty="0" smtClean="0"/>
              <a:t> –  </a:t>
            </a:r>
            <a:r>
              <a:rPr lang="en-US" sz="2000" dirty="0" err="1" smtClean="0"/>
              <a:t>Cidades</a:t>
            </a:r>
            <a:r>
              <a:rPr lang="en-US" sz="2000" dirty="0" smtClean="0"/>
              <a:t>/</a:t>
            </a:r>
            <a:r>
              <a:rPr lang="en-US" sz="2000" dirty="0" err="1" smtClean="0"/>
              <a:t>comunidades</a:t>
            </a:r>
            <a:endParaRPr lang="en-US" sz="2000" i="1" dirty="0" smtClean="0"/>
          </a:p>
          <a:p>
            <a:pPr algn="l"/>
            <a:endParaRPr lang="en-US" sz="1800" dirty="0" smtClean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 b="36693"/>
          <a:stretch>
            <a:fillRect/>
          </a:stretch>
        </p:blipFill>
        <p:spPr bwMode="auto">
          <a:xfrm>
            <a:off x="251520" y="620688"/>
            <a:ext cx="6984776" cy="58326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60438" b="876"/>
          <a:stretch>
            <a:fillRect/>
          </a:stretch>
        </p:blipFill>
        <p:spPr bwMode="auto">
          <a:xfrm>
            <a:off x="251520" y="3293658"/>
            <a:ext cx="6984776" cy="35643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/>
          <p:nvPr/>
        </p:nvGrpSpPr>
        <p:grpSpPr>
          <a:xfrm>
            <a:off x="0" y="1700809"/>
            <a:ext cx="9144000" cy="4608511"/>
            <a:chOff x="1835696" y="1700809"/>
            <a:chExt cx="7308304" cy="3621304"/>
          </a:xfrm>
        </p:grpSpPr>
        <p:sp>
          <p:nvSpPr>
            <p:cNvPr id="9" name="Rectangle 8"/>
            <p:cNvSpPr/>
            <p:nvPr/>
          </p:nvSpPr>
          <p:spPr bwMode="auto">
            <a:xfrm>
              <a:off x="6698441" y="1700809"/>
              <a:ext cx="690626" cy="339497"/>
            </a:xfrm>
            <a:prstGeom prst="rect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  <p:pic>
          <p:nvPicPr>
            <p:cNvPr id="10" name="Imagem 56" descr="n_estabelecidos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5095" y="2348880"/>
              <a:ext cx="6912768" cy="2920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835696" y="4983559"/>
              <a:ext cx="73083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A)</a:t>
              </a:r>
              <a:r>
                <a:rPr lang="en-US" sz="1600" dirty="0" smtClean="0"/>
                <a:t> occupation of </a:t>
              </a:r>
              <a:r>
                <a:rPr lang="en-US" sz="1600" dirty="0" err="1" smtClean="0"/>
                <a:t>Belterra</a:t>
              </a:r>
              <a:r>
                <a:rPr lang="en-US" sz="1600" dirty="0" smtClean="0"/>
                <a:t>; </a:t>
              </a:r>
              <a:r>
                <a:rPr lang="en-US" sz="1600" b="1" dirty="0" smtClean="0"/>
                <a:t>B)</a:t>
              </a:r>
              <a:r>
                <a:rPr lang="en-US" sz="1600" dirty="0" smtClean="0"/>
                <a:t> American-style building - the school at Vila Bode.</a:t>
              </a:r>
              <a:endParaRPr lang="pt-BR" sz="1600" dirty="0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88640"/>
            <a:ext cx="8352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err="1" smtClean="0"/>
              <a:t>Unidades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espaciais</a:t>
            </a:r>
            <a:r>
              <a:rPr lang="en-US" sz="2000" i="1" dirty="0" smtClean="0"/>
              <a:t> de </a:t>
            </a:r>
            <a:r>
              <a:rPr lang="en-US" sz="2000" i="1" dirty="0" err="1" smtClean="0"/>
              <a:t>ocupação</a:t>
            </a:r>
            <a:r>
              <a:rPr lang="en-US" sz="2000" i="1" dirty="0" smtClean="0"/>
              <a:t>  </a:t>
            </a:r>
            <a:r>
              <a:rPr lang="en-US" sz="2000" i="1" dirty="0" err="1" smtClean="0"/>
              <a:t>humana</a:t>
            </a:r>
            <a:r>
              <a:rPr lang="en-US" sz="2000" i="1" dirty="0" smtClean="0"/>
              <a:t> –  </a:t>
            </a:r>
            <a:r>
              <a:rPr lang="en-US" sz="2000" dirty="0" err="1" smtClean="0"/>
              <a:t>Cidades</a:t>
            </a:r>
            <a:r>
              <a:rPr lang="en-US" sz="2000" dirty="0" smtClean="0"/>
              <a:t>/</a:t>
            </a:r>
            <a:r>
              <a:rPr lang="en-US" sz="2000" dirty="0" err="1" smtClean="0"/>
              <a:t>comunidades</a:t>
            </a:r>
            <a:endParaRPr lang="en-US" sz="2000" i="1" dirty="0" smtClean="0"/>
          </a:p>
          <a:p>
            <a:pPr algn="l"/>
            <a:endParaRPr lang="en-US" sz="1800" dirty="0" smtClean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 b="36693"/>
          <a:stretch>
            <a:fillRect/>
          </a:stretch>
        </p:blipFill>
        <p:spPr bwMode="auto">
          <a:xfrm>
            <a:off x="251520" y="620688"/>
            <a:ext cx="6984776" cy="58326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60438" b="876"/>
          <a:stretch>
            <a:fillRect/>
          </a:stretch>
        </p:blipFill>
        <p:spPr bwMode="auto">
          <a:xfrm>
            <a:off x="251520" y="3293658"/>
            <a:ext cx="6984776" cy="35643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6084168" y="4149080"/>
            <a:ext cx="864096" cy="1512168"/>
          </a:xfrm>
          <a:prstGeom prst="rect">
            <a:avLst/>
          </a:prstGeom>
          <a:noFill/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20289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(A)</a:t>
            </a:r>
            <a:r>
              <a:rPr lang="en-US" sz="1600" dirty="0" smtClean="0"/>
              <a:t> a road with a commercial center, </a:t>
            </a:r>
            <a:r>
              <a:rPr lang="en-US" sz="1600" b="1" dirty="0" smtClean="0"/>
              <a:t>(B)</a:t>
            </a:r>
            <a:r>
              <a:rPr lang="en-US" sz="1600" dirty="0" smtClean="0"/>
              <a:t> commercial establishments, </a:t>
            </a:r>
            <a:r>
              <a:rPr lang="en-US" sz="1600" b="1" dirty="0" smtClean="0"/>
              <a:t>(C)</a:t>
            </a:r>
            <a:r>
              <a:rPr lang="en-US" sz="1600" dirty="0" smtClean="0"/>
              <a:t> a peripheral street, </a:t>
            </a:r>
            <a:r>
              <a:rPr lang="en-US" sz="1600" b="1" dirty="0" smtClean="0"/>
              <a:t>(D)</a:t>
            </a:r>
            <a:r>
              <a:rPr lang="en-US" sz="1600" dirty="0" smtClean="0"/>
              <a:t> sparse housing occupation and </a:t>
            </a:r>
            <a:r>
              <a:rPr lang="en-US" sz="1600" b="1" dirty="0" smtClean="0"/>
              <a:t>(E)</a:t>
            </a:r>
            <a:r>
              <a:rPr lang="en-US" sz="1600" dirty="0" smtClean="0"/>
              <a:t> housing on stilts (</a:t>
            </a:r>
            <a:r>
              <a:rPr lang="en-US" sz="1600" dirty="0" err="1" smtClean="0"/>
              <a:t>palafitas</a:t>
            </a:r>
            <a:r>
              <a:rPr lang="en-US" sz="1600" dirty="0" smtClean="0"/>
              <a:t>)</a:t>
            </a:r>
            <a:endParaRPr lang="pt-BR" sz="1600" dirty="0"/>
          </a:p>
        </p:txBody>
      </p:sp>
      <p:pic>
        <p:nvPicPr>
          <p:cNvPr id="11" name="Imagem 59" descr="n_recente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1843"/>
            <a:ext cx="9144000" cy="177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88640"/>
            <a:ext cx="8352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err="1" smtClean="0"/>
              <a:t>Unidades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espaciais</a:t>
            </a:r>
            <a:r>
              <a:rPr lang="en-US" sz="2000" i="1" dirty="0" smtClean="0"/>
              <a:t> de </a:t>
            </a:r>
            <a:r>
              <a:rPr lang="en-US" sz="2000" i="1" dirty="0" err="1" smtClean="0"/>
              <a:t>ocupação</a:t>
            </a:r>
            <a:r>
              <a:rPr lang="en-US" sz="2000" i="1" dirty="0" smtClean="0"/>
              <a:t>  </a:t>
            </a:r>
            <a:r>
              <a:rPr lang="en-US" sz="2000" i="1" dirty="0" err="1" smtClean="0"/>
              <a:t>humana</a:t>
            </a:r>
            <a:r>
              <a:rPr lang="en-US" sz="2000" i="1" dirty="0" smtClean="0"/>
              <a:t> –  </a:t>
            </a:r>
            <a:r>
              <a:rPr lang="en-US" sz="2000" dirty="0" err="1" smtClean="0"/>
              <a:t>Cidades</a:t>
            </a:r>
            <a:r>
              <a:rPr lang="en-US" sz="2000" dirty="0" smtClean="0"/>
              <a:t>/</a:t>
            </a:r>
            <a:r>
              <a:rPr lang="en-US" sz="2000" dirty="0" err="1" smtClean="0"/>
              <a:t>comunidades</a:t>
            </a:r>
            <a:endParaRPr lang="en-US" sz="2000" i="1" dirty="0" smtClean="0"/>
          </a:p>
          <a:p>
            <a:pPr algn="l"/>
            <a:endParaRPr lang="en-US" sz="1800" dirty="0" smtClean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 b="36693"/>
          <a:stretch>
            <a:fillRect/>
          </a:stretch>
        </p:blipFill>
        <p:spPr bwMode="auto">
          <a:xfrm>
            <a:off x="251520" y="620688"/>
            <a:ext cx="6984776" cy="58326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60438" b="876"/>
          <a:stretch>
            <a:fillRect/>
          </a:stretch>
        </p:blipFill>
        <p:spPr bwMode="auto">
          <a:xfrm>
            <a:off x="251520" y="3293658"/>
            <a:ext cx="6984776" cy="35643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6084168" y="5589240"/>
            <a:ext cx="864096" cy="1152128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797152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en-US" sz="1600" dirty="0" err="1" smtClean="0"/>
              <a:t>Taboca</a:t>
            </a:r>
            <a:r>
              <a:rPr lang="en-US" sz="1600" dirty="0" smtClean="0"/>
              <a:t>; </a:t>
            </a:r>
            <a:r>
              <a:rPr lang="en-US" sz="1600" b="1" dirty="0" smtClean="0"/>
              <a:t>(B)</a:t>
            </a:r>
            <a:r>
              <a:rPr lang="en-US" sz="1600" dirty="0" smtClean="0"/>
              <a:t> </a:t>
            </a:r>
            <a:r>
              <a:rPr lang="en-US" sz="1600" dirty="0" err="1" smtClean="0"/>
              <a:t>Aruri</a:t>
            </a:r>
            <a:r>
              <a:rPr lang="en-US" sz="1600" dirty="0" smtClean="0"/>
              <a:t>; </a:t>
            </a:r>
            <a:r>
              <a:rPr lang="en-US" sz="1600" b="1" dirty="0" smtClean="0"/>
              <a:t>(C)</a:t>
            </a:r>
            <a:r>
              <a:rPr lang="en-US" sz="1600" dirty="0" smtClean="0"/>
              <a:t> Nova </a:t>
            </a:r>
            <a:r>
              <a:rPr lang="en-US" sz="1600" dirty="0" err="1" smtClean="0"/>
              <a:t>Canaã</a:t>
            </a:r>
            <a:r>
              <a:rPr lang="en-US" sz="1600" dirty="0" smtClean="0"/>
              <a:t>.</a:t>
            </a:r>
          </a:p>
          <a:p>
            <a:pPr marL="342900" indent="-342900">
              <a:buAutoNum type="alphaUcParenBoth"/>
            </a:pPr>
            <a:endParaRPr lang="pt-BR" sz="1600" dirty="0"/>
          </a:p>
        </p:txBody>
      </p:sp>
      <p:pic>
        <p:nvPicPr>
          <p:cNvPr id="10" name="Imagem 60" descr="n_depconec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597016"/>
            <a:ext cx="8964488" cy="22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Referencial</a:t>
            </a:r>
            <a:r>
              <a:rPr lang="en-US" dirty="0"/>
              <a:t> </a:t>
            </a:r>
            <a:r>
              <a:rPr lang="en-US" dirty="0" err="1"/>
              <a:t>Teórico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132856"/>
            <a:ext cx="8424936" cy="4563888"/>
          </a:xfrm>
        </p:spPr>
        <p:txBody>
          <a:bodyPr>
            <a:noAutofit/>
          </a:bodyPr>
          <a:lstStyle/>
          <a:p>
            <a:pPr marL="0" indent="0"/>
            <a:r>
              <a:rPr lang="pt-BR" sz="2400" dirty="0" smtClean="0"/>
              <a:t> Núcleos de ocupação encontram-se articulados estruturando o espaço local -&gt;  base para a relação de redes urbanas estabelecidas</a:t>
            </a:r>
          </a:p>
          <a:p>
            <a:pPr marL="0" indent="0"/>
            <a:endParaRPr lang="pt-BR" sz="2400" dirty="0" smtClean="0"/>
          </a:p>
          <a:p>
            <a:pPr marL="0" indent="0"/>
            <a:r>
              <a:rPr lang="pt-BR" sz="2400" dirty="0" smtClean="0"/>
              <a:t> Urbanização estendida  (</a:t>
            </a:r>
            <a:r>
              <a:rPr lang="pt-BR" sz="2400" dirty="0" err="1" smtClean="0"/>
              <a:t>Monte-Mór</a:t>
            </a:r>
            <a:r>
              <a:rPr lang="pt-BR" sz="2400" dirty="0" smtClean="0"/>
              <a:t>, 1994) ;</a:t>
            </a:r>
          </a:p>
          <a:p>
            <a:pPr marL="0" indent="0"/>
            <a:r>
              <a:rPr lang="pt-BR" sz="2400" dirty="0" smtClean="0"/>
              <a:t> Fenômeno urbano manifesto em diferentes formas sócio-espaciais (Cardoso e Lima 2006) </a:t>
            </a:r>
          </a:p>
          <a:p>
            <a:pPr marL="0" indent="0"/>
            <a:endParaRPr lang="pt-BR" sz="2400" dirty="0" smtClean="0"/>
          </a:p>
          <a:p>
            <a:pPr marL="0" indent="0"/>
            <a:r>
              <a:rPr lang="pt-BR" sz="2400" dirty="0" smtClean="0"/>
              <a:t> Estudo dos núcleos urbanizados, de diferentes formas sócio-espaciais,  e seus relacionamentos em rede na configuração do território.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48680"/>
            <a:ext cx="1343367" cy="108012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" name="Imagem 9" descr="redes_AM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2771800" cy="215691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6084168" y="764704"/>
            <a:ext cx="720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/>
          <p:cNvCxnSpPr>
            <a:stCxn id="11" idx="0"/>
          </p:cNvCxnSpPr>
          <p:nvPr/>
        </p:nvCxnSpPr>
        <p:spPr>
          <a:xfrm flipV="1">
            <a:off x="6120172" y="548680"/>
            <a:ext cx="1548172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stCxn id="11" idx="2"/>
          </p:cNvCxnSpPr>
          <p:nvPr/>
        </p:nvCxnSpPr>
        <p:spPr>
          <a:xfrm>
            <a:off x="6120172" y="836712"/>
            <a:ext cx="1476164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op_to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77182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 rot="1560093">
            <a:off x="2558566" y="134639"/>
            <a:ext cx="1212757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 rot="20832347">
            <a:off x="2339846" y="2606467"/>
            <a:ext cx="842746" cy="374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 rot="19870563">
            <a:off x="1228839" y="4358297"/>
            <a:ext cx="129614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283968" y="40466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com comunidades amostradas nos campos de 2009, 2010 e 2011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211960" y="1916832"/>
            <a:ext cx="49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Tipologia dos núcleos populacionais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932040" y="234888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 8 sedes municipais;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 10 distritos 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 89 comunidades.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211960" y="4365104"/>
            <a:ext cx="49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populacionais X setores IBGE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788024" y="479715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69 rurais;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 14 urbanos;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 23 povoados;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 1 núcleo.</a:t>
            </a:r>
            <a:endParaRPr lang="pt-BR" sz="2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7" y="124721"/>
            <a:ext cx="5260288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932040" y="188640"/>
            <a:ext cx="40324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2011 - </a:t>
            </a:r>
            <a:r>
              <a:rPr lang="pt-BR" sz="2400" dirty="0" smtClean="0"/>
              <a:t>UEOH:</a:t>
            </a:r>
          </a:p>
          <a:p>
            <a:endParaRPr lang="pt-BR" sz="2400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22  núcleos populacionais;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17 pequenas cmm ou centros comunitários;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14 madeireiras; 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5 indústrias;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2 pistas de pouso;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2 centros de eventos municipais;</a:t>
            </a:r>
          </a:p>
          <a:p>
            <a:pPr>
              <a:buFont typeface="Arial" pitchFamily="34" charset="0"/>
              <a:buChar char="•"/>
            </a:pPr>
            <a:r>
              <a:rPr lang="pt-BR" sz="1600" dirty="0" smtClean="0"/>
              <a:t> 9 sedes de fazenda.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r="2087"/>
          <a:stretch>
            <a:fillRect/>
          </a:stretch>
        </p:blipFill>
        <p:spPr bwMode="auto">
          <a:xfrm>
            <a:off x="5004048" y="2780928"/>
            <a:ext cx="4032448" cy="393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esquema_trans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3960" y="332656"/>
            <a:ext cx="5400040" cy="17272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3555"/>
            <a:ext cx="6624736" cy="495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0" y="0"/>
            <a:ext cx="40689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2011 –Transgarimpeira</a:t>
            </a:r>
            <a:endParaRPr lang="pt-BR" sz="2400" dirty="0" smtClean="0"/>
          </a:p>
          <a:p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 smtClean="0"/>
              <a:t>Todas as comunidades da Transgarimpeira</a:t>
            </a:r>
            <a:r>
              <a:rPr lang="pt-BR" dirty="0" smtClean="0">
                <a:sym typeface="Wingdings" pitchFamily="2" charset="2"/>
              </a:rPr>
              <a:t> </a:t>
            </a:r>
            <a:r>
              <a:rPr lang="pt-BR" dirty="0" smtClean="0"/>
              <a:t>  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Aglomerados rurais isolados (povoados)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0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2011 –Região de Influência da BR 163: sul do Pará</a:t>
            </a:r>
          </a:p>
        </p:txBody>
      </p:sp>
      <p:pic>
        <p:nvPicPr>
          <p:cNvPr id="6" name="Imagem 5" descr="SulPara_BR16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5816" y="476673"/>
            <a:ext cx="6228184" cy="638132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79512" y="1268760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 Influência de Novo Progresso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m 10" descr="Esquema_br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788024" cy="1207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0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2011 – 5.2.3	Região norte do Mato Grosso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9512" y="62068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(Para comparar o incomparável....)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525" y="2819400"/>
            <a:ext cx="57054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 b="44186"/>
          <a:stretch>
            <a:fillRect/>
          </a:stretch>
        </p:blipFill>
        <p:spPr bwMode="auto">
          <a:xfrm>
            <a:off x="467544" y="1124744"/>
            <a:ext cx="83529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n_Pop_SC.jpg"/>
          <p:cNvPicPr/>
          <p:nvPr/>
        </p:nvPicPr>
        <p:blipFill>
          <a:blip r:embed="rId2" cstate="print"/>
          <a:srcRect l="2648" t="1896" r="4972" b="1896"/>
          <a:stretch>
            <a:fillRect/>
          </a:stretch>
        </p:blipFill>
        <p:spPr>
          <a:xfrm>
            <a:off x="0" y="332656"/>
            <a:ext cx="4644008" cy="652534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788024" y="1484784"/>
            <a:ext cx="40324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GERAL</a:t>
            </a:r>
          </a:p>
          <a:p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/>
              <a:t>Variabilidade na dimensão dos </a:t>
            </a:r>
          </a:p>
          <a:p>
            <a:r>
              <a:rPr lang="pt-BR" b="1" dirty="0" smtClean="0"/>
              <a:t>núcleos populacionais avaliados: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/>
              <a:t> 17 pessoas – </a:t>
            </a:r>
            <a:r>
              <a:rPr lang="pt-BR" dirty="0" err="1" smtClean="0"/>
              <a:t>Itapuama</a:t>
            </a:r>
            <a:r>
              <a:rPr lang="pt-BR" dirty="0" smtClean="0"/>
              <a:t> (baixo Tapajós);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/>
              <a:t> 5000 pessoas – Alvorada da Amazônia, Cachoeira da Serra e Castelo dos Sonhos (distrito);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/>
              <a:t> 10000 pessoas – Moraes Almeida (distrito)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76256" y="64440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UEOH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1520" y="260648"/>
            <a:ext cx="3630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Caracterização das redes</a:t>
            </a:r>
          </a:p>
        </p:txBody>
      </p:sp>
      <p:sp>
        <p:nvSpPr>
          <p:cNvPr id="6" name="Espaço Reservado para Conteúdo 2"/>
          <p:cNvSpPr>
            <a:spLocks/>
          </p:cNvSpPr>
          <p:nvPr/>
        </p:nvSpPr>
        <p:spPr bwMode="auto">
          <a:xfrm>
            <a:off x="323528" y="1628800"/>
            <a:ext cx="852418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/>
              <a:t>Transcrição dos questionários</a:t>
            </a:r>
            <a:r>
              <a:rPr lang="pt-BR" sz="2000" dirty="0" smtClean="0">
                <a:sym typeface="Wingdings" pitchFamily="2" charset="2"/>
              </a:rPr>
              <a:t> equipe de campo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>
                <a:sym typeface="Wingdings" pitchFamily="2" charset="2"/>
              </a:rPr>
              <a:t>Padronização de variáveis de campo e formatação de dados de origem e destino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>
                <a:sym typeface="Wingdings" pitchFamily="2" charset="2"/>
              </a:rPr>
              <a:t>Formatação dos dados para as redes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800" dirty="0" smtClean="0"/>
              <a:t>Educação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800" dirty="0" smtClean="0"/>
              <a:t>Saúde</a:t>
            </a:r>
          </a:p>
          <a:p>
            <a:pPr marL="1200150" lvl="2" indent="-28575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600" dirty="0" smtClean="0"/>
              <a:t>Posto de saúde</a:t>
            </a:r>
          </a:p>
          <a:p>
            <a:pPr marL="1200150" lvl="2" indent="-28575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600" dirty="0" smtClean="0"/>
              <a:t>Hospital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800" dirty="0" smtClean="0"/>
              <a:t>Circulação de mercadorias</a:t>
            </a:r>
          </a:p>
          <a:p>
            <a:pPr marL="1200150" lvl="2" indent="-28575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600" dirty="0" smtClean="0"/>
              <a:t>Venda da produção</a:t>
            </a:r>
          </a:p>
          <a:p>
            <a:pPr marL="1200150" lvl="2" indent="-28575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600" dirty="0" smtClean="0"/>
              <a:t>Compras</a:t>
            </a:r>
          </a:p>
          <a:p>
            <a:pPr marL="800100" lvl="1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800" dirty="0" smtClean="0"/>
              <a:t>Deslocamento para outros centros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pt-BR" sz="1800" dirty="0" smtClean="0"/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1800" dirty="0" smtClean="0"/>
              <a:t>Qual estrutura  é esperada para cada rede (de acordo com a natureza …) ???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pt-BR" sz="2000" dirty="0" smtClean="0">
              <a:sym typeface="Wingdings" pitchFamily="2" charset="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pt-BR" sz="2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9512" y="980728"/>
            <a:ext cx="8229600" cy="1139825"/>
          </a:xfrm>
          <a:prstGeom prst="rect">
            <a:avLst/>
          </a:prstGeom>
        </p:spPr>
        <p:txBody>
          <a:bodyPr/>
          <a:lstStyle/>
          <a:p>
            <a:pPr algn="l" eaLnBrk="0" hangingPunct="0"/>
            <a:r>
              <a:rPr lang="pt-BR" sz="4200" dirty="0">
                <a:solidFill>
                  <a:schemeClr val="tx2"/>
                </a:solidFill>
                <a:latin typeface="Garamond" pitchFamily="18" charset="0"/>
              </a:rPr>
              <a:t>Construção das redes </a:t>
            </a:r>
            <a:endParaRPr lang="pt-BR" sz="3400" b="1" dirty="0">
              <a:solidFill>
                <a:schemeClr val="tx2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educac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8918575" cy="51403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79512" y="188640"/>
            <a:ext cx="151216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2000" dirty="0"/>
              <a:t>Educação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95736" y="188640"/>
            <a:ext cx="584914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Reflete a estrutura do planejamento hierarquizado e em rede do governo;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Deslocamentos a curta distancia;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Possibilita identificar centralidades locais.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Hierarquizada segundo nível de ensino prestado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Rede menos concentrada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po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8918575" cy="51403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79512" y="188640"/>
            <a:ext cx="151216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1800" dirty="0" smtClean="0"/>
              <a:t>Posto Saúde</a:t>
            </a:r>
            <a:endParaRPr lang="pt-BR" sz="18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35696" y="148952"/>
            <a:ext cx="7056784" cy="13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Posto de saúde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Reflete, assim como a educação a estrutura do planejamento hierarquizado e em rede do governo;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Deslocamentos a curta distancia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Possibilitam identificar centralidades locais.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Um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pouco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mais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concentrada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 de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educação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consu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910637" cy="5137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179512" y="188640"/>
            <a:ext cx="1512168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+mn-lt"/>
                <a:cs typeface="+mn-cs"/>
              </a:rPr>
              <a:t>Consumo</a:t>
            </a:r>
            <a:endParaRPr lang="pt-BR" dirty="0">
              <a:latin typeface="+mn-lt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63688" y="188640"/>
            <a:ext cx="7200800" cy="126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Estão associadas ao mercado local, e podem se associar ao mercado oficial.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mercado Local está relacionado ao tipo de uso do solo...O que produz, atividade econômica (agricultura, extrativismo, pesca, pecuária) o que vende...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Abordagens/Focos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dirty="0" smtClean="0"/>
              <a:t>Estudos das “Micro-Redes urbanas ”:</a:t>
            </a:r>
          </a:p>
          <a:p>
            <a:pPr>
              <a:buNone/>
            </a:pPr>
            <a:endParaRPr lang="pt-BR" dirty="0" smtClean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Identificação dos núcleos – mapeamento &amp; tipologias:</a:t>
            </a:r>
          </a:p>
          <a:p>
            <a:pPr lvl="1"/>
            <a:r>
              <a:rPr lang="pt-BR" dirty="0" smtClean="0"/>
              <a:t>Núcleos ribeirinhos</a:t>
            </a:r>
          </a:p>
          <a:p>
            <a:pPr lvl="1"/>
            <a:r>
              <a:rPr lang="pt-BR" dirty="0" smtClean="0"/>
              <a:t>Núcleos “terra-firme”</a:t>
            </a:r>
          </a:p>
          <a:p>
            <a:pPr lvl="1"/>
            <a:endParaRPr lang="pt-BR" dirty="0" smtClean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Caracterização das redes</a:t>
            </a:r>
          </a:p>
          <a:p>
            <a:pPr lvl="1"/>
            <a:r>
              <a:rPr lang="pt-BR" dirty="0" smtClean="0"/>
              <a:t>Estudo dos nós</a:t>
            </a:r>
          </a:p>
          <a:p>
            <a:pPr lvl="1"/>
            <a:r>
              <a:rPr lang="pt-BR" dirty="0" smtClean="0"/>
              <a:t>Estudos dos relacionamentos</a:t>
            </a:r>
          </a:p>
          <a:p>
            <a:pPr lvl="1"/>
            <a:endParaRPr lang="pt-BR" dirty="0" smtClean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As relações entre os fixos (núcleos e uso da terra) e os fluxos (estrutura em rede)</a:t>
            </a:r>
          </a:p>
          <a:p>
            <a:pPr lvl="1"/>
            <a:r>
              <a:rPr lang="pt-BR" dirty="0" smtClean="0"/>
              <a:t>Urbanização e desmatamento</a:t>
            </a:r>
          </a:p>
          <a:p>
            <a:pPr lvl="1"/>
            <a:r>
              <a:rPr lang="pt-BR" dirty="0" smtClean="0"/>
              <a:t>Redes urbanizadas e dinâmica uso/cobertura  do solo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nspor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55712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512" y="188640"/>
            <a:ext cx="151216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2000" dirty="0"/>
              <a:t>Transporte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63688" y="188640"/>
            <a:ext cx="73803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Transporte para cidades/comunidades vizinhas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Fluvia</a:t>
            </a:r>
            <a:r>
              <a:rPr lang="pt-BR" sz="1600" kern="0" dirty="0" smtClean="0">
                <a:solidFill>
                  <a:schemeClr val="tx1"/>
                </a:solidFill>
                <a:latin typeface="+mn-lt"/>
              </a:rPr>
              <a:t>l + 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Terrestre</a:t>
            </a: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1520" y="260648"/>
            <a:ext cx="3630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Caracterização das redes</a:t>
            </a:r>
          </a:p>
        </p:txBody>
      </p:sp>
      <p:sp>
        <p:nvSpPr>
          <p:cNvPr id="6" name="Espaço Reservado para Conteúdo 2"/>
          <p:cNvSpPr>
            <a:spLocks/>
          </p:cNvSpPr>
          <p:nvPr/>
        </p:nvSpPr>
        <p:spPr bwMode="auto">
          <a:xfrm>
            <a:off x="755576" y="1916833"/>
            <a:ext cx="72008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pt-BR" sz="2000" dirty="0" smtClean="0"/>
              <a:t>Descrição dos nós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/>
              <a:t>Variáveis de campo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/>
              <a:t>Variáveis estruturais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pt-BR" sz="20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pt-BR" sz="2000" dirty="0" smtClean="0"/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pt-BR" sz="2000" dirty="0" smtClean="0"/>
              <a:t>Descrição das redes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/>
              <a:t>Variáveis de campo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pt-BR" sz="2000" dirty="0" smtClean="0"/>
              <a:t>Variáveis estruturais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pt-BR" sz="2000" dirty="0" smtClean="0"/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pt-BR" sz="2000" dirty="0" smtClean="0">
              <a:sym typeface="Wingdings" pitchFamily="2" charset="2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pt-BR" sz="2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9512" y="980728"/>
            <a:ext cx="8229600" cy="1139825"/>
          </a:xfrm>
          <a:prstGeom prst="rect">
            <a:avLst/>
          </a:prstGeom>
        </p:spPr>
        <p:txBody>
          <a:bodyPr/>
          <a:lstStyle/>
          <a:p>
            <a:pPr algn="l" eaLnBrk="0" hangingPunct="0"/>
            <a:r>
              <a:rPr lang="pt-BR" sz="4200" dirty="0" smtClean="0">
                <a:solidFill>
                  <a:schemeClr val="tx2"/>
                </a:solidFill>
                <a:latin typeface="Garamond" pitchFamily="18" charset="0"/>
              </a:rPr>
              <a:t>Descrição </a:t>
            </a:r>
            <a:r>
              <a:rPr lang="pt-BR" sz="4200" dirty="0">
                <a:solidFill>
                  <a:schemeClr val="tx2"/>
                </a:solidFill>
                <a:latin typeface="Garamond" pitchFamily="18" charset="0"/>
              </a:rPr>
              <a:t>das redes </a:t>
            </a:r>
            <a:endParaRPr lang="pt-BR" sz="34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860032" y="2261344"/>
            <a:ext cx="2518527" cy="2180431"/>
            <a:chOff x="1008" y="1511"/>
            <a:chExt cx="1402" cy="1273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392" y="1920"/>
              <a:ext cx="144" cy="1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pt-BR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872" y="1680"/>
              <a:ext cx="144" cy="1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pt-BR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056" y="2304"/>
              <a:ext cx="144" cy="1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pt-BR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536" y="2640"/>
              <a:ext cx="144" cy="1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pt-BR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1008" y="1584"/>
              <a:ext cx="144" cy="14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pt-BR"/>
            </a:p>
          </p:txBody>
        </p:sp>
        <p:cxnSp>
          <p:nvCxnSpPr>
            <p:cNvPr id="14" name="AutoShape 10"/>
            <p:cNvCxnSpPr>
              <a:cxnSpLocks noChangeShapeType="1"/>
              <a:stCxn id="13" idx="5"/>
              <a:endCxn id="9" idx="1"/>
            </p:cNvCxnSpPr>
            <p:nvPr/>
          </p:nvCxnSpPr>
          <p:spPr bwMode="auto">
            <a:xfrm>
              <a:off x="1131" y="1719"/>
              <a:ext cx="282" cy="210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</p:cxnSp>
        <p:cxnSp>
          <p:nvCxnSpPr>
            <p:cNvPr id="15" name="AutoShape 11"/>
            <p:cNvCxnSpPr>
              <a:cxnSpLocks noChangeShapeType="1"/>
              <a:stCxn id="9" idx="3"/>
              <a:endCxn id="11" idx="7"/>
            </p:cNvCxnSpPr>
            <p:nvPr/>
          </p:nvCxnSpPr>
          <p:spPr bwMode="auto">
            <a:xfrm flipH="1">
              <a:off x="1179" y="2055"/>
              <a:ext cx="234" cy="258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</p:cxnSp>
        <p:cxnSp>
          <p:nvCxnSpPr>
            <p:cNvPr id="16" name="AutoShape 12"/>
            <p:cNvCxnSpPr>
              <a:cxnSpLocks noChangeShapeType="1"/>
              <a:stCxn id="9" idx="5"/>
              <a:endCxn id="12" idx="0"/>
            </p:cNvCxnSpPr>
            <p:nvPr/>
          </p:nvCxnSpPr>
          <p:spPr bwMode="auto">
            <a:xfrm>
              <a:off x="1515" y="2055"/>
              <a:ext cx="93" cy="573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</p:cxnSp>
        <p:cxnSp>
          <p:nvCxnSpPr>
            <p:cNvPr id="17" name="AutoShape 13"/>
            <p:cNvCxnSpPr>
              <a:cxnSpLocks noChangeShapeType="1"/>
              <a:stCxn id="11" idx="5"/>
              <a:endCxn id="12" idx="2"/>
            </p:cNvCxnSpPr>
            <p:nvPr/>
          </p:nvCxnSpPr>
          <p:spPr bwMode="auto">
            <a:xfrm>
              <a:off x="1179" y="2439"/>
              <a:ext cx="345" cy="273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</p:cxnSp>
        <p:cxnSp>
          <p:nvCxnSpPr>
            <p:cNvPr id="18" name="AutoShape 14"/>
            <p:cNvCxnSpPr>
              <a:cxnSpLocks noChangeShapeType="1"/>
              <a:stCxn id="9" idx="6"/>
              <a:endCxn id="10" idx="3"/>
            </p:cNvCxnSpPr>
            <p:nvPr/>
          </p:nvCxnSpPr>
          <p:spPr bwMode="auto">
            <a:xfrm flipV="1">
              <a:off x="1548" y="1815"/>
              <a:ext cx="345" cy="177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</p:cxn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294" y="1511"/>
              <a:ext cx="116" cy="15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en-US" dirty="0">
                <a:solidFill>
                  <a:srgbClr val="FF0066"/>
                </a:solidFill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824" y="2064"/>
              <a:ext cx="116" cy="15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  <a:buFont typeface="Wingdings" pitchFamily="2" charset="2"/>
                <a:buNone/>
              </a:pPr>
              <a:endParaRPr lang="en-US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21" name="Group 23"/>
          <p:cNvGrpSpPr/>
          <p:nvPr/>
        </p:nvGrpSpPr>
        <p:grpSpPr>
          <a:xfrm>
            <a:off x="4860032" y="2417098"/>
            <a:ext cx="1792620" cy="2020014"/>
            <a:chOff x="5364088" y="1988840"/>
            <a:chExt cx="1584176" cy="1872208"/>
          </a:xfrm>
        </p:grpSpPr>
        <p:sp>
          <p:nvSpPr>
            <p:cNvPr id="22" name="Oval 18"/>
            <p:cNvSpPr/>
            <p:nvPr/>
          </p:nvSpPr>
          <p:spPr bwMode="auto">
            <a:xfrm>
              <a:off x="6732240" y="2132856"/>
              <a:ext cx="216024" cy="21602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3" name="Oval 19"/>
            <p:cNvSpPr/>
            <p:nvPr/>
          </p:nvSpPr>
          <p:spPr bwMode="auto">
            <a:xfrm>
              <a:off x="5364088" y="1988840"/>
              <a:ext cx="216024" cy="21602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4" name="Oval 20"/>
            <p:cNvSpPr/>
            <p:nvPr/>
          </p:nvSpPr>
          <p:spPr bwMode="auto">
            <a:xfrm>
              <a:off x="5986034" y="2525715"/>
              <a:ext cx="216024" cy="21602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5" name="Oval 21"/>
            <p:cNvSpPr/>
            <p:nvPr/>
          </p:nvSpPr>
          <p:spPr bwMode="auto">
            <a:xfrm>
              <a:off x="5455852" y="3127905"/>
              <a:ext cx="216024" cy="21602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6" name="Oval 22"/>
            <p:cNvSpPr/>
            <p:nvPr/>
          </p:nvSpPr>
          <p:spPr bwMode="auto">
            <a:xfrm>
              <a:off x="6228184" y="3645024"/>
              <a:ext cx="216024" cy="21602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</a:endParaRPr>
            </a:p>
          </p:txBody>
        </p:sp>
      </p:grpSp>
      <p:sp>
        <p:nvSpPr>
          <p:cNvPr id="27" name="Oval 24"/>
          <p:cNvSpPr/>
          <p:nvPr/>
        </p:nvSpPr>
        <p:spPr bwMode="auto">
          <a:xfrm>
            <a:off x="4427984" y="1916832"/>
            <a:ext cx="3096344" cy="2952328"/>
          </a:xfrm>
          <a:prstGeom prst="ellipse">
            <a:avLst/>
          </a:prstGeom>
          <a:noFill/>
          <a:ln w="508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24328" y="6382056"/>
            <a:ext cx="151216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2000"/>
              <a:t>Educação</a:t>
            </a:r>
          </a:p>
        </p:txBody>
      </p:sp>
      <p:pic>
        <p:nvPicPr>
          <p:cNvPr id="254981" name="Picture 5" descr="educacao_sem_tem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838200"/>
            <a:ext cx="8918575" cy="514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8915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Como descrever as redes?</a:t>
            </a:r>
            <a:b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Descrição dos nós – Atributos  </a:t>
            </a:r>
            <a: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23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24328" y="6382056"/>
            <a:ext cx="151216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1800"/>
              <a:t>Educação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275" y="6100763"/>
            <a:ext cx="4702175" cy="647700"/>
            <a:chOff x="26" y="3843"/>
            <a:chExt cx="2962" cy="408"/>
          </a:xfrm>
        </p:grpSpPr>
        <p:sp>
          <p:nvSpPr>
            <p:cNvPr id="256006" name="Rectangle 6"/>
            <p:cNvSpPr>
              <a:spLocks noChangeArrowheads="1"/>
            </p:cNvSpPr>
            <p:nvPr/>
          </p:nvSpPr>
          <p:spPr bwMode="auto">
            <a:xfrm>
              <a:off x="60" y="3843"/>
              <a:ext cx="2544" cy="4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08" y="3971"/>
              <a:ext cx="1012" cy="173"/>
              <a:chOff x="316" y="4014"/>
              <a:chExt cx="1012" cy="173"/>
            </a:xfrm>
          </p:grpSpPr>
          <p:sp>
            <p:nvSpPr>
              <p:cNvPr id="256008" name="Oval 8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6009" name="Text Box 9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Aveiro</a:t>
                </a:r>
                <a:endParaRPr lang="pt-BR" sz="1200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316" y="3891"/>
              <a:ext cx="1012" cy="173"/>
              <a:chOff x="316" y="4014"/>
              <a:chExt cx="1012" cy="173"/>
            </a:xfrm>
          </p:grpSpPr>
          <p:sp>
            <p:nvSpPr>
              <p:cNvPr id="256011" name="Oval 11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6012" name="Text Box 12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Belterra</a:t>
                </a:r>
                <a:endParaRPr lang="pt-BR" sz="1200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316" y="4063"/>
              <a:ext cx="1012" cy="173"/>
              <a:chOff x="316" y="4014"/>
              <a:chExt cx="1012" cy="173"/>
            </a:xfrm>
          </p:grpSpPr>
          <p:sp>
            <p:nvSpPr>
              <p:cNvPr id="256014" name="Oval 14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6015" name="Text Box 15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Itaituba</a:t>
                </a:r>
                <a:endParaRPr lang="pt-BR" sz="1200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976" y="3891"/>
              <a:ext cx="1012" cy="173"/>
              <a:chOff x="316" y="4014"/>
              <a:chExt cx="1012" cy="173"/>
            </a:xfrm>
          </p:grpSpPr>
          <p:sp>
            <p:nvSpPr>
              <p:cNvPr id="256017" name="Oval 17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6018" name="Text Box 18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Rurópolis</a:t>
                </a:r>
                <a:endParaRPr lang="pt-BR" sz="1200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1976" y="4063"/>
              <a:ext cx="1012" cy="173"/>
              <a:chOff x="316" y="4014"/>
              <a:chExt cx="1012" cy="173"/>
            </a:xfrm>
          </p:grpSpPr>
          <p:sp>
            <p:nvSpPr>
              <p:cNvPr id="256020" name="Oval 20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3399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6021" name="Text Box 21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Santarém</a:t>
                </a:r>
                <a:endParaRPr lang="pt-BR" sz="1200"/>
              </a:p>
            </p:txBody>
          </p:sp>
        </p:grpSp>
        <p:sp>
          <p:nvSpPr>
            <p:cNvPr id="256022" name="Text Box 22"/>
            <p:cNvSpPr txBox="1">
              <a:spLocks noChangeArrowheads="1"/>
            </p:cNvSpPr>
            <p:nvPr/>
          </p:nvSpPr>
          <p:spPr bwMode="auto">
            <a:xfrm>
              <a:off x="26" y="3947"/>
              <a:ext cx="61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Legenda:</a:t>
              </a:r>
              <a:endParaRPr lang="pt-BR" sz="14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56023" name="Rectangle 23"/>
          <p:cNvSpPr>
            <a:spLocks noChangeArrowheads="1"/>
          </p:cNvSpPr>
          <p:nvPr/>
        </p:nvSpPr>
        <p:spPr bwMode="auto">
          <a:xfrm>
            <a:off x="457200" y="13493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pt-BR" sz="4200">
                <a:solidFill>
                  <a:schemeClr val="tx2"/>
                </a:solidFill>
                <a:latin typeface="Garamond" pitchFamily="18" charset="0"/>
              </a:rPr>
              <a:t>Municípios</a:t>
            </a:r>
          </a:p>
        </p:txBody>
      </p:sp>
      <p:pic>
        <p:nvPicPr>
          <p:cNvPr id="256024" name="Picture 24" descr="municip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838200"/>
            <a:ext cx="8918575" cy="514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distri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838200"/>
            <a:ext cx="8918575" cy="514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7524328" y="6382056"/>
            <a:ext cx="151216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2000"/>
              <a:t>Educação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275" y="6100763"/>
            <a:ext cx="6530975" cy="647700"/>
            <a:chOff x="26" y="3843"/>
            <a:chExt cx="4114" cy="408"/>
          </a:xfrm>
        </p:grpSpPr>
        <p:sp>
          <p:nvSpPr>
            <p:cNvPr id="257031" name="Rectangle 7"/>
            <p:cNvSpPr>
              <a:spLocks noChangeArrowheads="1"/>
            </p:cNvSpPr>
            <p:nvPr/>
          </p:nvSpPr>
          <p:spPr bwMode="auto">
            <a:xfrm>
              <a:off x="60" y="3843"/>
              <a:ext cx="4080" cy="4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648" y="3891"/>
              <a:ext cx="1012" cy="173"/>
              <a:chOff x="316" y="4014"/>
              <a:chExt cx="1012" cy="173"/>
            </a:xfrm>
          </p:grpSpPr>
          <p:sp>
            <p:nvSpPr>
              <p:cNvPr id="257033" name="Oval 9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34" name="Text Box 10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BR" sz="1200"/>
                  <a:t>Itaituba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48" y="4063"/>
              <a:ext cx="1012" cy="173"/>
              <a:chOff x="316" y="4014"/>
              <a:chExt cx="1012" cy="173"/>
            </a:xfrm>
          </p:grpSpPr>
          <p:sp>
            <p:nvSpPr>
              <p:cNvPr id="257036" name="Oval 12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37" name="Text Box 13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Alter do Chao</a:t>
                </a:r>
                <a:endParaRPr lang="pt-BR" sz="1200"/>
              </a:p>
            </p:txBody>
          </p: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436" y="3891"/>
              <a:ext cx="1012" cy="173"/>
              <a:chOff x="316" y="4014"/>
              <a:chExt cx="1012" cy="173"/>
            </a:xfrm>
          </p:grpSpPr>
          <p:sp>
            <p:nvSpPr>
              <p:cNvPr id="257039" name="Oval 15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40" name="Text Box 16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Aveiro</a:t>
                </a:r>
                <a:endParaRPr lang="pt-BR" sz="1200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436" y="4063"/>
              <a:ext cx="1012" cy="173"/>
              <a:chOff x="316" y="4014"/>
              <a:chExt cx="1012" cy="173"/>
            </a:xfrm>
          </p:grpSpPr>
          <p:sp>
            <p:nvSpPr>
              <p:cNvPr id="257042" name="Oval 18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43" name="Text Box 19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Belterra</a:t>
                </a:r>
                <a:endParaRPr lang="pt-BR" sz="1200"/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2042" y="3891"/>
              <a:ext cx="1012" cy="173"/>
              <a:chOff x="316" y="4014"/>
              <a:chExt cx="1012" cy="173"/>
            </a:xfrm>
          </p:grpSpPr>
          <p:sp>
            <p:nvSpPr>
              <p:cNvPr id="257045" name="Oval 21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46" name="Text Box 22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Boim</a:t>
                </a:r>
                <a:endParaRPr lang="pt-BR" sz="1200"/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2042" y="4063"/>
              <a:ext cx="1012" cy="173"/>
              <a:chOff x="316" y="4014"/>
              <a:chExt cx="1012" cy="173"/>
            </a:xfrm>
          </p:grpSpPr>
          <p:sp>
            <p:nvSpPr>
              <p:cNvPr id="257048" name="Oval 24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3399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49" name="Text Box 25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Brasília Legal</a:t>
                </a:r>
                <a:endParaRPr lang="pt-BR" sz="1200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2860" y="4063"/>
              <a:ext cx="1012" cy="173"/>
              <a:chOff x="316" y="4014"/>
              <a:chExt cx="1012" cy="173"/>
            </a:xfrm>
          </p:grpSpPr>
          <p:sp>
            <p:nvSpPr>
              <p:cNvPr id="257051" name="Oval 27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99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52" name="Text Box 28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Rurópolis</a:t>
                </a:r>
                <a:endParaRPr lang="pt-BR" sz="1200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2860" y="3891"/>
              <a:ext cx="1012" cy="173"/>
              <a:chOff x="316" y="4014"/>
              <a:chExt cx="1012" cy="173"/>
            </a:xfrm>
          </p:grpSpPr>
          <p:sp>
            <p:nvSpPr>
              <p:cNvPr id="257054" name="Oval 30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7055" name="Text Box 31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Pinhel</a:t>
                </a:r>
                <a:endParaRPr lang="pt-BR" sz="1200"/>
              </a:p>
            </p:txBody>
          </p:sp>
        </p:grpSp>
        <p:sp>
          <p:nvSpPr>
            <p:cNvPr id="257056" name="Text Box 32"/>
            <p:cNvSpPr txBox="1">
              <a:spLocks noChangeArrowheads="1"/>
            </p:cNvSpPr>
            <p:nvPr/>
          </p:nvSpPr>
          <p:spPr bwMode="auto">
            <a:xfrm>
              <a:off x="26" y="3947"/>
              <a:ext cx="61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Legenda:</a:t>
              </a:r>
              <a:endParaRPr lang="pt-BR" sz="14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5568950" y="6297613"/>
            <a:ext cx="1606550" cy="274637"/>
            <a:chOff x="316" y="4014"/>
            <a:chExt cx="1012" cy="173"/>
          </a:xfrm>
        </p:grpSpPr>
        <p:sp>
          <p:nvSpPr>
            <p:cNvPr id="257058" name="Oval 34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FF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57059" name="Text Box 35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Santarém</a:t>
              </a:r>
              <a:endParaRPr lang="pt-BR" sz="1200"/>
            </a:p>
          </p:txBody>
        </p:sp>
      </p:grpSp>
      <p:sp>
        <p:nvSpPr>
          <p:cNvPr id="257060" name="Freeform 36"/>
          <p:cNvSpPr>
            <a:spLocks/>
          </p:cNvSpPr>
          <p:nvPr/>
        </p:nvSpPr>
        <p:spPr bwMode="auto">
          <a:xfrm>
            <a:off x="93663" y="2438400"/>
            <a:ext cx="3971925" cy="2219325"/>
          </a:xfrm>
          <a:custGeom>
            <a:avLst/>
            <a:gdLst/>
            <a:ahLst/>
            <a:cxnLst>
              <a:cxn ang="0">
                <a:pos x="1303" y="84"/>
              </a:cxn>
              <a:cxn ang="0">
                <a:pos x="1033" y="72"/>
              </a:cxn>
              <a:cxn ang="0">
                <a:pos x="841" y="42"/>
              </a:cxn>
              <a:cxn ang="0">
                <a:pos x="685" y="0"/>
              </a:cxn>
              <a:cxn ang="0">
                <a:pos x="439" y="6"/>
              </a:cxn>
              <a:cxn ang="0">
                <a:pos x="145" y="156"/>
              </a:cxn>
              <a:cxn ang="0">
                <a:pos x="121" y="240"/>
              </a:cxn>
              <a:cxn ang="0">
                <a:pos x="109" y="276"/>
              </a:cxn>
              <a:cxn ang="0">
                <a:pos x="103" y="318"/>
              </a:cxn>
              <a:cxn ang="0">
                <a:pos x="91" y="390"/>
              </a:cxn>
              <a:cxn ang="0">
                <a:pos x="49" y="570"/>
              </a:cxn>
              <a:cxn ang="0">
                <a:pos x="31" y="624"/>
              </a:cxn>
              <a:cxn ang="0">
                <a:pos x="19" y="672"/>
              </a:cxn>
              <a:cxn ang="0">
                <a:pos x="13" y="1098"/>
              </a:cxn>
              <a:cxn ang="0">
                <a:pos x="109" y="1152"/>
              </a:cxn>
              <a:cxn ang="0">
                <a:pos x="133" y="1158"/>
              </a:cxn>
              <a:cxn ang="0">
                <a:pos x="259" y="1152"/>
              </a:cxn>
              <a:cxn ang="0">
                <a:pos x="313" y="1128"/>
              </a:cxn>
              <a:cxn ang="0">
                <a:pos x="457" y="1086"/>
              </a:cxn>
              <a:cxn ang="0">
                <a:pos x="571" y="1092"/>
              </a:cxn>
              <a:cxn ang="0">
                <a:pos x="607" y="1104"/>
              </a:cxn>
              <a:cxn ang="0">
                <a:pos x="691" y="1224"/>
              </a:cxn>
              <a:cxn ang="0">
                <a:pos x="763" y="1278"/>
              </a:cxn>
              <a:cxn ang="0">
                <a:pos x="979" y="1398"/>
              </a:cxn>
              <a:cxn ang="0">
                <a:pos x="1147" y="1392"/>
              </a:cxn>
              <a:cxn ang="0">
                <a:pos x="1273" y="1344"/>
              </a:cxn>
              <a:cxn ang="0">
                <a:pos x="1411" y="1308"/>
              </a:cxn>
              <a:cxn ang="0">
                <a:pos x="1669" y="1308"/>
              </a:cxn>
              <a:cxn ang="0">
                <a:pos x="1969" y="1230"/>
              </a:cxn>
              <a:cxn ang="0">
                <a:pos x="2005" y="1152"/>
              </a:cxn>
              <a:cxn ang="0">
                <a:pos x="2119" y="924"/>
              </a:cxn>
              <a:cxn ang="0">
                <a:pos x="2227" y="930"/>
              </a:cxn>
              <a:cxn ang="0">
                <a:pos x="2263" y="942"/>
              </a:cxn>
              <a:cxn ang="0">
                <a:pos x="2449" y="918"/>
              </a:cxn>
              <a:cxn ang="0">
                <a:pos x="2461" y="792"/>
              </a:cxn>
              <a:cxn ang="0">
                <a:pos x="2371" y="738"/>
              </a:cxn>
              <a:cxn ang="0">
                <a:pos x="2335" y="726"/>
              </a:cxn>
              <a:cxn ang="0">
                <a:pos x="2317" y="720"/>
              </a:cxn>
              <a:cxn ang="0">
                <a:pos x="2005" y="738"/>
              </a:cxn>
              <a:cxn ang="0">
                <a:pos x="1861" y="726"/>
              </a:cxn>
              <a:cxn ang="0">
                <a:pos x="1783" y="570"/>
              </a:cxn>
              <a:cxn ang="0">
                <a:pos x="1801" y="426"/>
              </a:cxn>
              <a:cxn ang="0">
                <a:pos x="1747" y="312"/>
              </a:cxn>
              <a:cxn ang="0">
                <a:pos x="1741" y="294"/>
              </a:cxn>
              <a:cxn ang="0">
                <a:pos x="1711" y="288"/>
              </a:cxn>
              <a:cxn ang="0">
                <a:pos x="1675" y="270"/>
              </a:cxn>
              <a:cxn ang="0">
                <a:pos x="1627" y="258"/>
              </a:cxn>
              <a:cxn ang="0">
                <a:pos x="1531" y="216"/>
              </a:cxn>
              <a:cxn ang="0">
                <a:pos x="1399" y="126"/>
              </a:cxn>
              <a:cxn ang="0">
                <a:pos x="1351" y="114"/>
              </a:cxn>
              <a:cxn ang="0">
                <a:pos x="1303" y="84"/>
              </a:cxn>
            </a:cxnLst>
            <a:rect l="0" t="0" r="r" b="b"/>
            <a:pathLst>
              <a:path w="2502" h="1398">
                <a:moveTo>
                  <a:pt x="1303" y="84"/>
                </a:moveTo>
                <a:cubicBezTo>
                  <a:pt x="1192" y="75"/>
                  <a:pt x="1139" y="78"/>
                  <a:pt x="1033" y="72"/>
                </a:cubicBezTo>
                <a:cubicBezTo>
                  <a:pt x="970" y="59"/>
                  <a:pt x="904" y="48"/>
                  <a:pt x="841" y="42"/>
                </a:cubicBezTo>
                <a:cubicBezTo>
                  <a:pt x="789" y="29"/>
                  <a:pt x="737" y="13"/>
                  <a:pt x="685" y="0"/>
                </a:cubicBezTo>
                <a:cubicBezTo>
                  <a:pt x="603" y="2"/>
                  <a:pt x="521" y="3"/>
                  <a:pt x="439" y="6"/>
                </a:cubicBezTo>
                <a:cubicBezTo>
                  <a:pt x="293" y="11"/>
                  <a:pt x="213" y="20"/>
                  <a:pt x="145" y="156"/>
                </a:cubicBezTo>
                <a:cubicBezTo>
                  <a:pt x="139" y="185"/>
                  <a:pt x="129" y="212"/>
                  <a:pt x="121" y="240"/>
                </a:cubicBezTo>
                <a:cubicBezTo>
                  <a:pt x="117" y="252"/>
                  <a:pt x="109" y="276"/>
                  <a:pt x="109" y="276"/>
                </a:cubicBezTo>
                <a:cubicBezTo>
                  <a:pt x="107" y="290"/>
                  <a:pt x="105" y="304"/>
                  <a:pt x="103" y="318"/>
                </a:cubicBezTo>
                <a:cubicBezTo>
                  <a:pt x="99" y="342"/>
                  <a:pt x="91" y="390"/>
                  <a:pt x="91" y="390"/>
                </a:cubicBezTo>
                <a:cubicBezTo>
                  <a:pt x="86" y="463"/>
                  <a:pt x="77" y="507"/>
                  <a:pt x="49" y="570"/>
                </a:cubicBezTo>
                <a:cubicBezTo>
                  <a:pt x="41" y="587"/>
                  <a:pt x="36" y="606"/>
                  <a:pt x="31" y="624"/>
                </a:cubicBezTo>
                <a:cubicBezTo>
                  <a:pt x="27" y="640"/>
                  <a:pt x="19" y="672"/>
                  <a:pt x="19" y="672"/>
                </a:cubicBezTo>
                <a:cubicBezTo>
                  <a:pt x="13" y="814"/>
                  <a:pt x="0" y="956"/>
                  <a:pt x="13" y="1098"/>
                </a:cubicBezTo>
                <a:cubicBezTo>
                  <a:pt x="17" y="1136"/>
                  <a:pt x="84" y="1146"/>
                  <a:pt x="109" y="1152"/>
                </a:cubicBezTo>
                <a:cubicBezTo>
                  <a:pt x="117" y="1154"/>
                  <a:pt x="133" y="1158"/>
                  <a:pt x="133" y="1158"/>
                </a:cubicBezTo>
                <a:cubicBezTo>
                  <a:pt x="175" y="1156"/>
                  <a:pt x="217" y="1157"/>
                  <a:pt x="259" y="1152"/>
                </a:cubicBezTo>
                <a:cubicBezTo>
                  <a:pt x="299" y="1148"/>
                  <a:pt x="286" y="1141"/>
                  <a:pt x="313" y="1128"/>
                </a:cubicBezTo>
                <a:cubicBezTo>
                  <a:pt x="355" y="1107"/>
                  <a:pt x="412" y="1101"/>
                  <a:pt x="457" y="1086"/>
                </a:cubicBezTo>
                <a:cubicBezTo>
                  <a:pt x="495" y="1088"/>
                  <a:pt x="533" y="1087"/>
                  <a:pt x="571" y="1092"/>
                </a:cubicBezTo>
                <a:cubicBezTo>
                  <a:pt x="584" y="1094"/>
                  <a:pt x="607" y="1104"/>
                  <a:pt x="607" y="1104"/>
                </a:cubicBezTo>
                <a:cubicBezTo>
                  <a:pt x="642" y="1139"/>
                  <a:pt x="661" y="1184"/>
                  <a:pt x="691" y="1224"/>
                </a:cubicBezTo>
                <a:cubicBezTo>
                  <a:pt x="702" y="1257"/>
                  <a:pt x="737" y="1259"/>
                  <a:pt x="763" y="1278"/>
                </a:cubicBezTo>
                <a:cubicBezTo>
                  <a:pt x="833" y="1328"/>
                  <a:pt x="891" y="1380"/>
                  <a:pt x="979" y="1398"/>
                </a:cubicBezTo>
                <a:cubicBezTo>
                  <a:pt x="1035" y="1396"/>
                  <a:pt x="1091" y="1395"/>
                  <a:pt x="1147" y="1392"/>
                </a:cubicBezTo>
                <a:cubicBezTo>
                  <a:pt x="1191" y="1389"/>
                  <a:pt x="1233" y="1359"/>
                  <a:pt x="1273" y="1344"/>
                </a:cubicBezTo>
                <a:cubicBezTo>
                  <a:pt x="1317" y="1327"/>
                  <a:pt x="1366" y="1323"/>
                  <a:pt x="1411" y="1308"/>
                </a:cubicBezTo>
                <a:cubicBezTo>
                  <a:pt x="1543" y="1314"/>
                  <a:pt x="1543" y="1318"/>
                  <a:pt x="1669" y="1308"/>
                </a:cubicBezTo>
                <a:cubicBezTo>
                  <a:pt x="1772" y="1300"/>
                  <a:pt x="1867" y="1243"/>
                  <a:pt x="1969" y="1230"/>
                </a:cubicBezTo>
                <a:cubicBezTo>
                  <a:pt x="1993" y="1206"/>
                  <a:pt x="1995" y="1183"/>
                  <a:pt x="2005" y="1152"/>
                </a:cubicBezTo>
                <a:cubicBezTo>
                  <a:pt x="2015" y="1060"/>
                  <a:pt x="2007" y="946"/>
                  <a:pt x="2119" y="924"/>
                </a:cubicBezTo>
                <a:cubicBezTo>
                  <a:pt x="2155" y="926"/>
                  <a:pt x="2191" y="926"/>
                  <a:pt x="2227" y="930"/>
                </a:cubicBezTo>
                <a:cubicBezTo>
                  <a:pt x="2240" y="932"/>
                  <a:pt x="2263" y="942"/>
                  <a:pt x="2263" y="942"/>
                </a:cubicBezTo>
                <a:cubicBezTo>
                  <a:pt x="2325" y="928"/>
                  <a:pt x="2386" y="925"/>
                  <a:pt x="2449" y="918"/>
                </a:cubicBezTo>
                <a:cubicBezTo>
                  <a:pt x="2482" y="885"/>
                  <a:pt x="2502" y="833"/>
                  <a:pt x="2461" y="792"/>
                </a:cubicBezTo>
                <a:cubicBezTo>
                  <a:pt x="2435" y="766"/>
                  <a:pt x="2406" y="750"/>
                  <a:pt x="2371" y="738"/>
                </a:cubicBezTo>
                <a:cubicBezTo>
                  <a:pt x="2359" y="734"/>
                  <a:pt x="2347" y="730"/>
                  <a:pt x="2335" y="726"/>
                </a:cubicBezTo>
                <a:cubicBezTo>
                  <a:pt x="2329" y="724"/>
                  <a:pt x="2317" y="720"/>
                  <a:pt x="2317" y="720"/>
                </a:cubicBezTo>
                <a:cubicBezTo>
                  <a:pt x="2216" y="723"/>
                  <a:pt x="2106" y="718"/>
                  <a:pt x="2005" y="738"/>
                </a:cubicBezTo>
                <a:cubicBezTo>
                  <a:pt x="1957" y="734"/>
                  <a:pt x="1908" y="738"/>
                  <a:pt x="1861" y="726"/>
                </a:cubicBezTo>
                <a:cubicBezTo>
                  <a:pt x="1809" y="712"/>
                  <a:pt x="1789" y="611"/>
                  <a:pt x="1783" y="570"/>
                </a:cubicBezTo>
                <a:cubicBezTo>
                  <a:pt x="1787" y="521"/>
                  <a:pt x="1793" y="474"/>
                  <a:pt x="1801" y="426"/>
                </a:cubicBezTo>
                <a:cubicBezTo>
                  <a:pt x="1793" y="336"/>
                  <a:pt x="1798" y="363"/>
                  <a:pt x="1747" y="312"/>
                </a:cubicBezTo>
                <a:cubicBezTo>
                  <a:pt x="1745" y="306"/>
                  <a:pt x="1746" y="298"/>
                  <a:pt x="1741" y="294"/>
                </a:cubicBezTo>
                <a:cubicBezTo>
                  <a:pt x="1733" y="288"/>
                  <a:pt x="1721" y="292"/>
                  <a:pt x="1711" y="288"/>
                </a:cubicBezTo>
                <a:cubicBezTo>
                  <a:pt x="1638" y="261"/>
                  <a:pt x="1743" y="289"/>
                  <a:pt x="1675" y="270"/>
                </a:cubicBezTo>
                <a:cubicBezTo>
                  <a:pt x="1659" y="266"/>
                  <a:pt x="1627" y="258"/>
                  <a:pt x="1627" y="258"/>
                </a:cubicBezTo>
                <a:cubicBezTo>
                  <a:pt x="1600" y="240"/>
                  <a:pt x="1562" y="226"/>
                  <a:pt x="1531" y="216"/>
                </a:cubicBezTo>
                <a:cubicBezTo>
                  <a:pt x="1491" y="186"/>
                  <a:pt x="1446" y="144"/>
                  <a:pt x="1399" y="126"/>
                </a:cubicBezTo>
                <a:cubicBezTo>
                  <a:pt x="1384" y="120"/>
                  <a:pt x="1367" y="119"/>
                  <a:pt x="1351" y="114"/>
                </a:cubicBezTo>
                <a:cubicBezTo>
                  <a:pt x="1336" y="99"/>
                  <a:pt x="1325" y="84"/>
                  <a:pt x="1303" y="84"/>
                </a:cubicBezTo>
                <a:close/>
              </a:path>
            </a:pathLst>
          </a:custGeom>
          <a:noFill/>
          <a:ln w="19050" cap="flat" cmpd="sng">
            <a:solidFill>
              <a:srgbClr val="FF3399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endParaRPr lang="pt-BR"/>
          </a:p>
        </p:txBody>
      </p:sp>
      <p:sp>
        <p:nvSpPr>
          <p:cNvPr id="257061" name="Freeform 37"/>
          <p:cNvSpPr>
            <a:spLocks/>
          </p:cNvSpPr>
          <p:nvPr/>
        </p:nvSpPr>
        <p:spPr bwMode="auto">
          <a:xfrm>
            <a:off x="333375" y="939800"/>
            <a:ext cx="5372100" cy="3195638"/>
          </a:xfrm>
          <a:custGeom>
            <a:avLst/>
            <a:gdLst/>
            <a:ahLst/>
            <a:cxnLst>
              <a:cxn ang="0">
                <a:pos x="2370" y="1940"/>
              </a:cxn>
              <a:cxn ang="0">
                <a:pos x="2550" y="2012"/>
              </a:cxn>
              <a:cxn ang="0">
                <a:pos x="2700" y="1988"/>
              </a:cxn>
              <a:cxn ang="0">
                <a:pos x="2874" y="1886"/>
              </a:cxn>
              <a:cxn ang="0">
                <a:pos x="3150" y="1742"/>
              </a:cxn>
              <a:cxn ang="0">
                <a:pos x="3354" y="1382"/>
              </a:cxn>
              <a:cxn ang="0">
                <a:pos x="3288" y="908"/>
              </a:cxn>
              <a:cxn ang="0">
                <a:pos x="3336" y="644"/>
              </a:cxn>
              <a:cxn ang="0">
                <a:pos x="3306" y="506"/>
              </a:cxn>
              <a:cxn ang="0">
                <a:pos x="3102" y="386"/>
              </a:cxn>
              <a:cxn ang="0">
                <a:pos x="2922" y="302"/>
              </a:cxn>
              <a:cxn ang="0">
                <a:pos x="2622" y="212"/>
              </a:cxn>
              <a:cxn ang="0">
                <a:pos x="2574" y="170"/>
              </a:cxn>
              <a:cxn ang="0">
                <a:pos x="2454" y="92"/>
              </a:cxn>
              <a:cxn ang="0">
                <a:pos x="2232" y="44"/>
              </a:cxn>
              <a:cxn ang="0">
                <a:pos x="1926" y="74"/>
              </a:cxn>
              <a:cxn ang="0">
                <a:pos x="1662" y="188"/>
              </a:cxn>
              <a:cxn ang="0">
                <a:pos x="1464" y="290"/>
              </a:cxn>
              <a:cxn ang="0">
                <a:pos x="1032" y="86"/>
              </a:cxn>
              <a:cxn ang="0">
                <a:pos x="846" y="68"/>
              </a:cxn>
              <a:cxn ang="0">
                <a:pos x="636" y="44"/>
              </a:cxn>
              <a:cxn ang="0">
                <a:pos x="66" y="266"/>
              </a:cxn>
              <a:cxn ang="0">
                <a:pos x="84" y="722"/>
              </a:cxn>
              <a:cxn ang="0">
                <a:pos x="642" y="908"/>
              </a:cxn>
              <a:cxn ang="0">
                <a:pos x="930" y="968"/>
              </a:cxn>
              <a:cxn ang="0">
                <a:pos x="1344" y="1034"/>
              </a:cxn>
              <a:cxn ang="0">
                <a:pos x="1596" y="1142"/>
              </a:cxn>
              <a:cxn ang="0">
                <a:pos x="1668" y="1184"/>
              </a:cxn>
              <a:cxn ang="0">
                <a:pos x="1728" y="1538"/>
              </a:cxn>
              <a:cxn ang="0">
                <a:pos x="2178" y="1640"/>
              </a:cxn>
              <a:cxn ang="0">
                <a:pos x="2316" y="1658"/>
              </a:cxn>
              <a:cxn ang="0">
                <a:pos x="2376" y="1712"/>
              </a:cxn>
            </a:cxnLst>
            <a:rect l="0" t="0" r="r" b="b"/>
            <a:pathLst>
              <a:path w="3384" h="2013">
                <a:moveTo>
                  <a:pt x="2376" y="1712"/>
                </a:moveTo>
                <a:cubicBezTo>
                  <a:pt x="2370" y="1792"/>
                  <a:pt x="2358" y="1859"/>
                  <a:pt x="2370" y="1940"/>
                </a:cubicBezTo>
                <a:cubicBezTo>
                  <a:pt x="2371" y="1947"/>
                  <a:pt x="2376" y="1954"/>
                  <a:pt x="2382" y="1958"/>
                </a:cubicBezTo>
                <a:cubicBezTo>
                  <a:pt x="2420" y="1981"/>
                  <a:pt x="2504" y="2001"/>
                  <a:pt x="2550" y="2012"/>
                </a:cubicBezTo>
                <a:cubicBezTo>
                  <a:pt x="2594" y="2010"/>
                  <a:pt x="2639" y="2013"/>
                  <a:pt x="2682" y="2006"/>
                </a:cubicBezTo>
                <a:cubicBezTo>
                  <a:pt x="2690" y="2005"/>
                  <a:pt x="2693" y="1993"/>
                  <a:pt x="2700" y="1988"/>
                </a:cubicBezTo>
                <a:cubicBezTo>
                  <a:pt x="2726" y="1971"/>
                  <a:pt x="2757" y="1961"/>
                  <a:pt x="2784" y="1946"/>
                </a:cubicBezTo>
                <a:cubicBezTo>
                  <a:pt x="2813" y="1930"/>
                  <a:pt x="2843" y="1896"/>
                  <a:pt x="2874" y="1886"/>
                </a:cubicBezTo>
                <a:cubicBezTo>
                  <a:pt x="2938" y="1838"/>
                  <a:pt x="3001" y="1825"/>
                  <a:pt x="3060" y="1766"/>
                </a:cubicBezTo>
                <a:cubicBezTo>
                  <a:pt x="3077" y="1749"/>
                  <a:pt x="3129" y="1749"/>
                  <a:pt x="3150" y="1742"/>
                </a:cubicBezTo>
                <a:cubicBezTo>
                  <a:pt x="3174" y="1705"/>
                  <a:pt x="3164" y="1654"/>
                  <a:pt x="3186" y="1616"/>
                </a:cubicBezTo>
                <a:cubicBezTo>
                  <a:pt x="3234" y="1533"/>
                  <a:pt x="3311" y="1469"/>
                  <a:pt x="3354" y="1382"/>
                </a:cubicBezTo>
                <a:cubicBezTo>
                  <a:pt x="3384" y="1234"/>
                  <a:pt x="3384" y="1077"/>
                  <a:pt x="3300" y="950"/>
                </a:cubicBezTo>
                <a:cubicBezTo>
                  <a:pt x="3296" y="936"/>
                  <a:pt x="3288" y="923"/>
                  <a:pt x="3288" y="908"/>
                </a:cubicBezTo>
                <a:cubicBezTo>
                  <a:pt x="3288" y="870"/>
                  <a:pt x="3309" y="831"/>
                  <a:pt x="3318" y="794"/>
                </a:cubicBezTo>
                <a:cubicBezTo>
                  <a:pt x="3330" y="745"/>
                  <a:pt x="3332" y="694"/>
                  <a:pt x="3336" y="644"/>
                </a:cubicBezTo>
                <a:cubicBezTo>
                  <a:pt x="3334" y="610"/>
                  <a:pt x="3337" y="575"/>
                  <a:pt x="3330" y="542"/>
                </a:cubicBezTo>
                <a:cubicBezTo>
                  <a:pt x="3327" y="528"/>
                  <a:pt x="3314" y="518"/>
                  <a:pt x="3306" y="506"/>
                </a:cubicBezTo>
                <a:cubicBezTo>
                  <a:pt x="3281" y="468"/>
                  <a:pt x="3267" y="424"/>
                  <a:pt x="3222" y="404"/>
                </a:cubicBezTo>
                <a:cubicBezTo>
                  <a:pt x="3188" y="389"/>
                  <a:pt x="3138" y="390"/>
                  <a:pt x="3102" y="386"/>
                </a:cubicBezTo>
                <a:cubicBezTo>
                  <a:pt x="3065" y="374"/>
                  <a:pt x="3029" y="364"/>
                  <a:pt x="2994" y="344"/>
                </a:cubicBezTo>
                <a:cubicBezTo>
                  <a:pt x="2950" y="318"/>
                  <a:pt x="2968" y="321"/>
                  <a:pt x="2922" y="302"/>
                </a:cubicBezTo>
                <a:cubicBezTo>
                  <a:pt x="2868" y="280"/>
                  <a:pt x="2805" y="276"/>
                  <a:pt x="2748" y="266"/>
                </a:cubicBezTo>
                <a:cubicBezTo>
                  <a:pt x="2706" y="249"/>
                  <a:pt x="2659" y="237"/>
                  <a:pt x="2622" y="212"/>
                </a:cubicBezTo>
                <a:cubicBezTo>
                  <a:pt x="2614" y="206"/>
                  <a:pt x="2606" y="201"/>
                  <a:pt x="2598" y="194"/>
                </a:cubicBezTo>
                <a:cubicBezTo>
                  <a:pt x="2589" y="187"/>
                  <a:pt x="2583" y="176"/>
                  <a:pt x="2574" y="170"/>
                </a:cubicBezTo>
                <a:cubicBezTo>
                  <a:pt x="2563" y="162"/>
                  <a:pt x="2549" y="159"/>
                  <a:pt x="2538" y="152"/>
                </a:cubicBezTo>
                <a:cubicBezTo>
                  <a:pt x="2509" y="134"/>
                  <a:pt x="2484" y="109"/>
                  <a:pt x="2454" y="92"/>
                </a:cubicBezTo>
                <a:cubicBezTo>
                  <a:pt x="2418" y="72"/>
                  <a:pt x="2368" y="58"/>
                  <a:pt x="2328" y="50"/>
                </a:cubicBezTo>
                <a:cubicBezTo>
                  <a:pt x="2288" y="23"/>
                  <a:pt x="2319" y="39"/>
                  <a:pt x="2232" y="44"/>
                </a:cubicBezTo>
                <a:cubicBezTo>
                  <a:pt x="1991" y="59"/>
                  <a:pt x="2214" y="42"/>
                  <a:pt x="2034" y="56"/>
                </a:cubicBezTo>
                <a:cubicBezTo>
                  <a:pt x="1999" y="62"/>
                  <a:pt x="1960" y="61"/>
                  <a:pt x="1926" y="74"/>
                </a:cubicBezTo>
                <a:cubicBezTo>
                  <a:pt x="1890" y="87"/>
                  <a:pt x="1908" y="89"/>
                  <a:pt x="1866" y="110"/>
                </a:cubicBezTo>
                <a:cubicBezTo>
                  <a:pt x="1797" y="145"/>
                  <a:pt x="1740" y="179"/>
                  <a:pt x="1662" y="188"/>
                </a:cubicBezTo>
                <a:cubicBezTo>
                  <a:pt x="1624" y="197"/>
                  <a:pt x="1574" y="205"/>
                  <a:pt x="1542" y="230"/>
                </a:cubicBezTo>
                <a:cubicBezTo>
                  <a:pt x="1507" y="258"/>
                  <a:pt x="1502" y="271"/>
                  <a:pt x="1464" y="290"/>
                </a:cubicBezTo>
                <a:cubicBezTo>
                  <a:pt x="1411" y="277"/>
                  <a:pt x="1345" y="263"/>
                  <a:pt x="1296" y="236"/>
                </a:cubicBezTo>
                <a:cubicBezTo>
                  <a:pt x="1208" y="187"/>
                  <a:pt x="1122" y="131"/>
                  <a:pt x="1032" y="86"/>
                </a:cubicBezTo>
                <a:cubicBezTo>
                  <a:pt x="985" y="63"/>
                  <a:pt x="928" y="76"/>
                  <a:pt x="876" y="74"/>
                </a:cubicBezTo>
                <a:cubicBezTo>
                  <a:pt x="866" y="72"/>
                  <a:pt x="856" y="71"/>
                  <a:pt x="846" y="68"/>
                </a:cubicBezTo>
                <a:cubicBezTo>
                  <a:pt x="838" y="65"/>
                  <a:pt x="831" y="58"/>
                  <a:pt x="822" y="56"/>
                </a:cubicBezTo>
                <a:cubicBezTo>
                  <a:pt x="762" y="40"/>
                  <a:pt x="698" y="47"/>
                  <a:pt x="636" y="44"/>
                </a:cubicBezTo>
                <a:cubicBezTo>
                  <a:pt x="418" y="0"/>
                  <a:pt x="270" y="74"/>
                  <a:pt x="126" y="218"/>
                </a:cubicBezTo>
                <a:cubicBezTo>
                  <a:pt x="108" y="236"/>
                  <a:pt x="83" y="246"/>
                  <a:pt x="66" y="266"/>
                </a:cubicBezTo>
                <a:cubicBezTo>
                  <a:pt x="36" y="302"/>
                  <a:pt x="15" y="358"/>
                  <a:pt x="6" y="404"/>
                </a:cubicBezTo>
                <a:cubicBezTo>
                  <a:pt x="9" y="494"/>
                  <a:pt x="0" y="649"/>
                  <a:pt x="84" y="722"/>
                </a:cubicBezTo>
                <a:cubicBezTo>
                  <a:pt x="169" y="796"/>
                  <a:pt x="283" y="788"/>
                  <a:pt x="384" y="818"/>
                </a:cubicBezTo>
                <a:cubicBezTo>
                  <a:pt x="471" y="844"/>
                  <a:pt x="556" y="879"/>
                  <a:pt x="642" y="908"/>
                </a:cubicBezTo>
                <a:cubicBezTo>
                  <a:pt x="669" y="917"/>
                  <a:pt x="699" y="913"/>
                  <a:pt x="726" y="920"/>
                </a:cubicBezTo>
                <a:cubicBezTo>
                  <a:pt x="793" y="937"/>
                  <a:pt x="861" y="957"/>
                  <a:pt x="930" y="968"/>
                </a:cubicBezTo>
                <a:cubicBezTo>
                  <a:pt x="1008" y="980"/>
                  <a:pt x="1086" y="980"/>
                  <a:pt x="1164" y="992"/>
                </a:cubicBezTo>
                <a:cubicBezTo>
                  <a:pt x="1226" y="1001"/>
                  <a:pt x="1283" y="1025"/>
                  <a:pt x="1344" y="1034"/>
                </a:cubicBezTo>
                <a:cubicBezTo>
                  <a:pt x="1391" y="1050"/>
                  <a:pt x="1434" y="1076"/>
                  <a:pt x="1482" y="1088"/>
                </a:cubicBezTo>
                <a:cubicBezTo>
                  <a:pt x="1517" y="1111"/>
                  <a:pt x="1557" y="1129"/>
                  <a:pt x="1596" y="1142"/>
                </a:cubicBezTo>
                <a:cubicBezTo>
                  <a:pt x="1609" y="1146"/>
                  <a:pt x="1620" y="1153"/>
                  <a:pt x="1632" y="1160"/>
                </a:cubicBezTo>
                <a:cubicBezTo>
                  <a:pt x="1645" y="1167"/>
                  <a:pt x="1668" y="1184"/>
                  <a:pt x="1668" y="1184"/>
                </a:cubicBezTo>
                <a:cubicBezTo>
                  <a:pt x="1689" y="1216"/>
                  <a:pt x="1710" y="1243"/>
                  <a:pt x="1722" y="1280"/>
                </a:cubicBezTo>
                <a:cubicBezTo>
                  <a:pt x="1724" y="1366"/>
                  <a:pt x="1723" y="1452"/>
                  <a:pt x="1728" y="1538"/>
                </a:cubicBezTo>
                <a:cubicBezTo>
                  <a:pt x="1732" y="1600"/>
                  <a:pt x="1816" y="1618"/>
                  <a:pt x="1866" y="1628"/>
                </a:cubicBezTo>
                <a:cubicBezTo>
                  <a:pt x="1988" y="1652"/>
                  <a:pt x="1886" y="1634"/>
                  <a:pt x="2178" y="1640"/>
                </a:cubicBezTo>
                <a:cubicBezTo>
                  <a:pt x="2196" y="1642"/>
                  <a:pt x="2214" y="1644"/>
                  <a:pt x="2232" y="1646"/>
                </a:cubicBezTo>
                <a:cubicBezTo>
                  <a:pt x="2260" y="1650"/>
                  <a:pt x="2316" y="1658"/>
                  <a:pt x="2316" y="1658"/>
                </a:cubicBezTo>
                <a:cubicBezTo>
                  <a:pt x="2338" y="1665"/>
                  <a:pt x="2356" y="1669"/>
                  <a:pt x="2376" y="1682"/>
                </a:cubicBezTo>
                <a:cubicBezTo>
                  <a:pt x="2391" y="1705"/>
                  <a:pt x="2393" y="1695"/>
                  <a:pt x="2376" y="1712"/>
                </a:cubicBezTo>
                <a:close/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endParaRPr lang="pt-BR"/>
          </a:p>
        </p:txBody>
      </p:sp>
      <p:sp>
        <p:nvSpPr>
          <p:cNvPr id="257062" name="Freeform 38"/>
          <p:cNvSpPr>
            <a:spLocks/>
          </p:cNvSpPr>
          <p:nvPr/>
        </p:nvSpPr>
        <p:spPr bwMode="auto">
          <a:xfrm>
            <a:off x="142875" y="3600450"/>
            <a:ext cx="8686800" cy="2371725"/>
          </a:xfrm>
          <a:custGeom>
            <a:avLst/>
            <a:gdLst/>
            <a:ahLst/>
            <a:cxnLst>
              <a:cxn ang="0">
                <a:pos x="252" y="456"/>
              </a:cxn>
              <a:cxn ang="0">
                <a:pos x="78" y="588"/>
              </a:cxn>
              <a:cxn ang="0">
                <a:pos x="0" y="948"/>
              </a:cxn>
              <a:cxn ang="0">
                <a:pos x="138" y="1296"/>
              </a:cxn>
              <a:cxn ang="0">
                <a:pos x="498" y="1446"/>
              </a:cxn>
              <a:cxn ang="0">
                <a:pos x="834" y="1470"/>
              </a:cxn>
              <a:cxn ang="0">
                <a:pos x="1350" y="1434"/>
              </a:cxn>
              <a:cxn ang="0">
                <a:pos x="1482" y="1482"/>
              </a:cxn>
              <a:cxn ang="0">
                <a:pos x="1842" y="1428"/>
              </a:cxn>
              <a:cxn ang="0">
                <a:pos x="1950" y="1440"/>
              </a:cxn>
              <a:cxn ang="0">
                <a:pos x="2238" y="1464"/>
              </a:cxn>
              <a:cxn ang="0">
                <a:pos x="2544" y="1368"/>
              </a:cxn>
              <a:cxn ang="0">
                <a:pos x="2904" y="1404"/>
              </a:cxn>
              <a:cxn ang="0">
                <a:pos x="3564" y="1452"/>
              </a:cxn>
              <a:cxn ang="0">
                <a:pos x="4110" y="1434"/>
              </a:cxn>
              <a:cxn ang="0">
                <a:pos x="4554" y="1386"/>
              </a:cxn>
              <a:cxn ang="0">
                <a:pos x="4890" y="1260"/>
              </a:cxn>
              <a:cxn ang="0">
                <a:pos x="5112" y="1170"/>
              </a:cxn>
              <a:cxn ang="0">
                <a:pos x="5178" y="1128"/>
              </a:cxn>
              <a:cxn ang="0">
                <a:pos x="5232" y="1032"/>
              </a:cxn>
              <a:cxn ang="0">
                <a:pos x="5340" y="882"/>
              </a:cxn>
              <a:cxn ang="0">
                <a:pos x="5448" y="720"/>
              </a:cxn>
              <a:cxn ang="0">
                <a:pos x="5400" y="534"/>
              </a:cxn>
              <a:cxn ang="0">
                <a:pos x="5340" y="378"/>
              </a:cxn>
              <a:cxn ang="0">
                <a:pos x="5178" y="270"/>
              </a:cxn>
              <a:cxn ang="0">
                <a:pos x="4686" y="324"/>
              </a:cxn>
              <a:cxn ang="0">
                <a:pos x="4386" y="288"/>
              </a:cxn>
              <a:cxn ang="0">
                <a:pos x="4188" y="234"/>
              </a:cxn>
              <a:cxn ang="0">
                <a:pos x="4122" y="174"/>
              </a:cxn>
              <a:cxn ang="0">
                <a:pos x="4080" y="126"/>
              </a:cxn>
              <a:cxn ang="0">
                <a:pos x="3780" y="0"/>
              </a:cxn>
              <a:cxn ang="0">
                <a:pos x="3492" y="108"/>
              </a:cxn>
              <a:cxn ang="0">
                <a:pos x="3198" y="168"/>
              </a:cxn>
              <a:cxn ang="0">
                <a:pos x="3048" y="258"/>
              </a:cxn>
              <a:cxn ang="0">
                <a:pos x="2976" y="306"/>
              </a:cxn>
              <a:cxn ang="0">
                <a:pos x="2886" y="354"/>
              </a:cxn>
              <a:cxn ang="0">
                <a:pos x="2790" y="390"/>
              </a:cxn>
              <a:cxn ang="0">
                <a:pos x="2634" y="348"/>
              </a:cxn>
              <a:cxn ang="0">
                <a:pos x="2484" y="318"/>
              </a:cxn>
              <a:cxn ang="0">
                <a:pos x="2304" y="276"/>
              </a:cxn>
              <a:cxn ang="0">
                <a:pos x="2040" y="366"/>
              </a:cxn>
              <a:cxn ang="0">
                <a:pos x="1854" y="618"/>
              </a:cxn>
              <a:cxn ang="0">
                <a:pos x="1410" y="714"/>
              </a:cxn>
              <a:cxn ang="0">
                <a:pos x="1230" y="750"/>
              </a:cxn>
              <a:cxn ang="0">
                <a:pos x="918" y="732"/>
              </a:cxn>
              <a:cxn ang="0">
                <a:pos x="690" y="552"/>
              </a:cxn>
              <a:cxn ang="0">
                <a:pos x="576" y="462"/>
              </a:cxn>
            </a:cxnLst>
            <a:rect l="0" t="0" r="r" b="b"/>
            <a:pathLst>
              <a:path w="5472" h="1494">
                <a:moveTo>
                  <a:pt x="576" y="462"/>
                </a:moveTo>
                <a:cubicBezTo>
                  <a:pt x="467" y="454"/>
                  <a:pt x="361" y="449"/>
                  <a:pt x="252" y="456"/>
                </a:cubicBezTo>
                <a:cubicBezTo>
                  <a:pt x="231" y="466"/>
                  <a:pt x="214" y="479"/>
                  <a:pt x="192" y="486"/>
                </a:cubicBezTo>
                <a:cubicBezTo>
                  <a:pt x="157" y="521"/>
                  <a:pt x="120" y="560"/>
                  <a:pt x="78" y="588"/>
                </a:cubicBezTo>
                <a:cubicBezTo>
                  <a:pt x="51" y="642"/>
                  <a:pt x="37" y="688"/>
                  <a:pt x="18" y="744"/>
                </a:cubicBezTo>
                <a:cubicBezTo>
                  <a:pt x="10" y="812"/>
                  <a:pt x="5" y="880"/>
                  <a:pt x="0" y="948"/>
                </a:cubicBezTo>
                <a:cubicBezTo>
                  <a:pt x="3" y="1009"/>
                  <a:pt x="5" y="1191"/>
                  <a:pt x="72" y="1248"/>
                </a:cubicBezTo>
                <a:cubicBezTo>
                  <a:pt x="92" y="1265"/>
                  <a:pt x="118" y="1277"/>
                  <a:pt x="138" y="1296"/>
                </a:cubicBezTo>
                <a:cubicBezTo>
                  <a:pt x="200" y="1353"/>
                  <a:pt x="206" y="1364"/>
                  <a:pt x="294" y="1374"/>
                </a:cubicBezTo>
                <a:cubicBezTo>
                  <a:pt x="361" y="1408"/>
                  <a:pt x="425" y="1429"/>
                  <a:pt x="498" y="1446"/>
                </a:cubicBezTo>
                <a:cubicBezTo>
                  <a:pt x="520" y="1451"/>
                  <a:pt x="541" y="1463"/>
                  <a:pt x="564" y="1464"/>
                </a:cubicBezTo>
                <a:cubicBezTo>
                  <a:pt x="654" y="1468"/>
                  <a:pt x="744" y="1468"/>
                  <a:pt x="834" y="1470"/>
                </a:cubicBezTo>
                <a:cubicBezTo>
                  <a:pt x="906" y="1494"/>
                  <a:pt x="981" y="1479"/>
                  <a:pt x="1056" y="1476"/>
                </a:cubicBezTo>
                <a:cubicBezTo>
                  <a:pt x="1152" y="1444"/>
                  <a:pt x="1250" y="1445"/>
                  <a:pt x="1350" y="1434"/>
                </a:cubicBezTo>
                <a:cubicBezTo>
                  <a:pt x="1416" y="1442"/>
                  <a:pt x="1395" y="1449"/>
                  <a:pt x="1446" y="1470"/>
                </a:cubicBezTo>
                <a:cubicBezTo>
                  <a:pt x="1458" y="1475"/>
                  <a:pt x="1482" y="1482"/>
                  <a:pt x="1482" y="1482"/>
                </a:cubicBezTo>
                <a:cubicBezTo>
                  <a:pt x="1530" y="1480"/>
                  <a:pt x="1578" y="1479"/>
                  <a:pt x="1626" y="1476"/>
                </a:cubicBezTo>
                <a:cubicBezTo>
                  <a:pt x="1699" y="1471"/>
                  <a:pt x="1771" y="1442"/>
                  <a:pt x="1842" y="1428"/>
                </a:cubicBezTo>
                <a:cubicBezTo>
                  <a:pt x="1872" y="1430"/>
                  <a:pt x="1902" y="1431"/>
                  <a:pt x="1932" y="1434"/>
                </a:cubicBezTo>
                <a:cubicBezTo>
                  <a:pt x="1938" y="1435"/>
                  <a:pt x="1944" y="1438"/>
                  <a:pt x="1950" y="1440"/>
                </a:cubicBezTo>
                <a:cubicBezTo>
                  <a:pt x="1966" y="1444"/>
                  <a:pt x="1982" y="1451"/>
                  <a:pt x="1998" y="1452"/>
                </a:cubicBezTo>
                <a:cubicBezTo>
                  <a:pt x="2142" y="1461"/>
                  <a:pt x="2062" y="1457"/>
                  <a:pt x="2238" y="1464"/>
                </a:cubicBezTo>
                <a:cubicBezTo>
                  <a:pt x="2295" y="1457"/>
                  <a:pt x="2334" y="1442"/>
                  <a:pt x="2382" y="1410"/>
                </a:cubicBezTo>
                <a:cubicBezTo>
                  <a:pt x="2408" y="1393"/>
                  <a:pt x="2509" y="1374"/>
                  <a:pt x="2544" y="1368"/>
                </a:cubicBezTo>
                <a:cubicBezTo>
                  <a:pt x="2630" y="1372"/>
                  <a:pt x="2673" y="1373"/>
                  <a:pt x="2748" y="1398"/>
                </a:cubicBezTo>
                <a:cubicBezTo>
                  <a:pt x="2797" y="1414"/>
                  <a:pt x="2852" y="1402"/>
                  <a:pt x="2904" y="1404"/>
                </a:cubicBezTo>
                <a:cubicBezTo>
                  <a:pt x="3037" y="1426"/>
                  <a:pt x="3182" y="1419"/>
                  <a:pt x="3312" y="1422"/>
                </a:cubicBezTo>
                <a:cubicBezTo>
                  <a:pt x="3396" y="1431"/>
                  <a:pt x="3480" y="1443"/>
                  <a:pt x="3564" y="1452"/>
                </a:cubicBezTo>
                <a:cubicBezTo>
                  <a:pt x="3655" y="1475"/>
                  <a:pt x="3748" y="1452"/>
                  <a:pt x="3840" y="1446"/>
                </a:cubicBezTo>
                <a:cubicBezTo>
                  <a:pt x="3930" y="1440"/>
                  <a:pt x="4020" y="1438"/>
                  <a:pt x="4110" y="1434"/>
                </a:cubicBezTo>
                <a:cubicBezTo>
                  <a:pt x="4188" y="1421"/>
                  <a:pt x="4264" y="1396"/>
                  <a:pt x="4344" y="1392"/>
                </a:cubicBezTo>
                <a:cubicBezTo>
                  <a:pt x="4414" y="1389"/>
                  <a:pt x="4484" y="1388"/>
                  <a:pt x="4554" y="1386"/>
                </a:cubicBezTo>
                <a:cubicBezTo>
                  <a:pt x="4593" y="1381"/>
                  <a:pt x="4629" y="1374"/>
                  <a:pt x="4668" y="1368"/>
                </a:cubicBezTo>
                <a:cubicBezTo>
                  <a:pt x="4746" y="1342"/>
                  <a:pt x="4815" y="1292"/>
                  <a:pt x="4890" y="1260"/>
                </a:cubicBezTo>
                <a:cubicBezTo>
                  <a:pt x="4930" y="1243"/>
                  <a:pt x="4970" y="1230"/>
                  <a:pt x="5010" y="1212"/>
                </a:cubicBezTo>
                <a:cubicBezTo>
                  <a:pt x="5044" y="1197"/>
                  <a:pt x="5080" y="1188"/>
                  <a:pt x="5112" y="1170"/>
                </a:cubicBezTo>
                <a:cubicBezTo>
                  <a:pt x="5122" y="1164"/>
                  <a:pt x="5132" y="1158"/>
                  <a:pt x="5142" y="1152"/>
                </a:cubicBezTo>
                <a:cubicBezTo>
                  <a:pt x="5154" y="1144"/>
                  <a:pt x="5178" y="1128"/>
                  <a:pt x="5178" y="1128"/>
                </a:cubicBezTo>
                <a:cubicBezTo>
                  <a:pt x="5181" y="1114"/>
                  <a:pt x="5188" y="1072"/>
                  <a:pt x="5202" y="1056"/>
                </a:cubicBezTo>
                <a:cubicBezTo>
                  <a:pt x="5210" y="1046"/>
                  <a:pt x="5223" y="1041"/>
                  <a:pt x="5232" y="1032"/>
                </a:cubicBezTo>
                <a:cubicBezTo>
                  <a:pt x="5256" y="1008"/>
                  <a:pt x="5278" y="975"/>
                  <a:pt x="5298" y="948"/>
                </a:cubicBezTo>
                <a:cubicBezTo>
                  <a:pt x="5313" y="928"/>
                  <a:pt x="5331" y="906"/>
                  <a:pt x="5340" y="882"/>
                </a:cubicBezTo>
                <a:cubicBezTo>
                  <a:pt x="5351" y="852"/>
                  <a:pt x="5339" y="863"/>
                  <a:pt x="5358" y="834"/>
                </a:cubicBezTo>
                <a:cubicBezTo>
                  <a:pt x="5385" y="793"/>
                  <a:pt x="5419" y="759"/>
                  <a:pt x="5448" y="720"/>
                </a:cubicBezTo>
                <a:cubicBezTo>
                  <a:pt x="5460" y="704"/>
                  <a:pt x="5472" y="666"/>
                  <a:pt x="5472" y="666"/>
                </a:cubicBezTo>
                <a:cubicBezTo>
                  <a:pt x="5450" y="621"/>
                  <a:pt x="5428" y="576"/>
                  <a:pt x="5400" y="534"/>
                </a:cubicBezTo>
                <a:cubicBezTo>
                  <a:pt x="5390" y="493"/>
                  <a:pt x="5398" y="517"/>
                  <a:pt x="5370" y="462"/>
                </a:cubicBezTo>
                <a:cubicBezTo>
                  <a:pt x="5357" y="436"/>
                  <a:pt x="5351" y="404"/>
                  <a:pt x="5340" y="378"/>
                </a:cubicBezTo>
                <a:cubicBezTo>
                  <a:pt x="5331" y="357"/>
                  <a:pt x="5329" y="360"/>
                  <a:pt x="5310" y="354"/>
                </a:cubicBezTo>
                <a:cubicBezTo>
                  <a:pt x="5280" y="309"/>
                  <a:pt x="5228" y="287"/>
                  <a:pt x="5178" y="270"/>
                </a:cubicBezTo>
                <a:cubicBezTo>
                  <a:pt x="5081" y="276"/>
                  <a:pt x="4987" y="284"/>
                  <a:pt x="4890" y="288"/>
                </a:cubicBezTo>
                <a:cubicBezTo>
                  <a:pt x="4820" y="305"/>
                  <a:pt x="4758" y="319"/>
                  <a:pt x="4686" y="324"/>
                </a:cubicBezTo>
                <a:cubicBezTo>
                  <a:pt x="4612" y="322"/>
                  <a:pt x="4538" y="323"/>
                  <a:pt x="4464" y="318"/>
                </a:cubicBezTo>
                <a:cubicBezTo>
                  <a:pt x="4443" y="317"/>
                  <a:pt x="4406" y="295"/>
                  <a:pt x="4386" y="288"/>
                </a:cubicBezTo>
                <a:cubicBezTo>
                  <a:pt x="4329" y="269"/>
                  <a:pt x="4265" y="267"/>
                  <a:pt x="4206" y="252"/>
                </a:cubicBezTo>
                <a:cubicBezTo>
                  <a:pt x="4200" y="246"/>
                  <a:pt x="4195" y="239"/>
                  <a:pt x="4188" y="234"/>
                </a:cubicBezTo>
                <a:cubicBezTo>
                  <a:pt x="4177" y="225"/>
                  <a:pt x="4152" y="210"/>
                  <a:pt x="4152" y="210"/>
                </a:cubicBezTo>
                <a:cubicBezTo>
                  <a:pt x="4145" y="199"/>
                  <a:pt x="4134" y="181"/>
                  <a:pt x="4122" y="174"/>
                </a:cubicBezTo>
                <a:cubicBezTo>
                  <a:pt x="4111" y="168"/>
                  <a:pt x="4086" y="162"/>
                  <a:pt x="4086" y="162"/>
                </a:cubicBezTo>
                <a:cubicBezTo>
                  <a:pt x="4084" y="150"/>
                  <a:pt x="4084" y="138"/>
                  <a:pt x="4080" y="126"/>
                </a:cubicBezTo>
                <a:cubicBezTo>
                  <a:pt x="4064" y="79"/>
                  <a:pt x="4007" y="84"/>
                  <a:pt x="3972" y="66"/>
                </a:cubicBezTo>
                <a:cubicBezTo>
                  <a:pt x="3894" y="27"/>
                  <a:pt x="3871" y="8"/>
                  <a:pt x="3780" y="0"/>
                </a:cubicBezTo>
                <a:cubicBezTo>
                  <a:pt x="3673" y="4"/>
                  <a:pt x="3641" y="3"/>
                  <a:pt x="3558" y="24"/>
                </a:cubicBezTo>
                <a:cubicBezTo>
                  <a:pt x="3527" y="45"/>
                  <a:pt x="3520" y="89"/>
                  <a:pt x="3492" y="108"/>
                </a:cubicBezTo>
                <a:cubicBezTo>
                  <a:pt x="3455" y="133"/>
                  <a:pt x="3406" y="159"/>
                  <a:pt x="3360" y="162"/>
                </a:cubicBezTo>
                <a:cubicBezTo>
                  <a:pt x="3306" y="165"/>
                  <a:pt x="3252" y="166"/>
                  <a:pt x="3198" y="168"/>
                </a:cubicBezTo>
                <a:cubicBezTo>
                  <a:pt x="3157" y="196"/>
                  <a:pt x="3176" y="187"/>
                  <a:pt x="3144" y="198"/>
                </a:cubicBezTo>
                <a:cubicBezTo>
                  <a:pt x="3105" y="237"/>
                  <a:pt x="3105" y="247"/>
                  <a:pt x="3048" y="258"/>
                </a:cubicBezTo>
                <a:cubicBezTo>
                  <a:pt x="3029" y="271"/>
                  <a:pt x="3013" y="287"/>
                  <a:pt x="2994" y="300"/>
                </a:cubicBezTo>
                <a:cubicBezTo>
                  <a:pt x="2989" y="304"/>
                  <a:pt x="2982" y="303"/>
                  <a:pt x="2976" y="306"/>
                </a:cubicBezTo>
                <a:cubicBezTo>
                  <a:pt x="2957" y="317"/>
                  <a:pt x="2940" y="330"/>
                  <a:pt x="2922" y="342"/>
                </a:cubicBezTo>
                <a:cubicBezTo>
                  <a:pt x="2911" y="349"/>
                  <a:pt x="2898" y="350"/>
                  <a:pt x="2886" y="354"/>
                </a:cubicBezTo>
                <a:cubicBezTo>
                  <a:pt x="2879" y="356"/>
                  <a:pt x="2875" y="363"/>
                  <a:pt x="2868" y="366"/>
                </a:cubicBezTo>
                <a:cubicBezTo>
                  <a:pt x="2844" y="377"/>
                  <a:pt x="2816" y="384"/>
                  <a:pt x="2790" y="390"/>
                </a:cubicBezTo>
                <a:cubicBezTo>
                  <a:pt x="2727" y="374"/>
                  <a:pt x="2801" y="396"/>
                  <a:pt x="2748" y="372"/>
                </a:cubicBezTo>
                <a:cubicBezTo>
                  <a:pt x="2707" y="354"/>
                  <a:pt x="2679" y="352"/>
                  <a:pt x="2634" y="348"/>
                </a:cubicBezTo>
                <a:cubicBezTo>
                  <a:pt x="2577" y="329"/>
                  <a:pt x="2611" y="337"/>
                  <a:pt x="2532" y="330"/>
                </a:cubicBezTo>
                <a:cubicBezTo>
                  <a:pt x="2516" y="326"/>
                  <a:pt x="2498" y="327"/>
                  <a:pt x="2484" y="318"/>
                </a:cubicBezTo>
                <a:cubicBezTo>
                  <a:pt x="2463" y="304"/>
                  <a:pt x="2439" y="284"/>
                  <a:pt x="2412" y="282"/>
                </a:cubicBezTo>
                <a:cubicBezTo>
                  <a:pt x="2376" y="280"/>
                  <a:pt x="2340" y="278"/>
                  <a:pt x="2304" y="276"/>
                </a:cubicBezTo>
                <a:cubicBezTo>
                  <a:pt x="2233" y="258"/>
                  <a:pt x="2150" y="253"/>
                  <a:pt x="2088" y="294"/>
                </a:cubicBezTo>
                <a:cubicBezTo>
                  <a:pt x="2071" y="320"/>
                  <a:pt x="2050" y="336"/>
                  <a:pt x="2040" y="366"/>
                </a:cubicBezTo>
                <a:cubicBezTo>
                  <a:pt x="2035" y="406"/>
                  <a:pt x="2033" y="440"/>
                  <a:pt x="2010" y="474"/>
                </a:cubicBezTo>
                <a:cubicBezTo>
                  <a:pt x="1991" y="570"/>
                  <a:pt x="1934" y="584"/>
                  <a:pt x="1854" y="618"/>
                </a:cubicBezTo>
                <a:cubicBezTo>
                  <a:pt x="1775" y="652"/>
                  <a:pt x="1713" y="664"/>
                  <a:pt x="1626" y="672"/>
                </a:cubicBezTo>
                <a:cubicBezTo>
                  <a:pt x="1555" y="696"/>
                  <a:pt x="1485" y="708"/>
                  <a:pt x="1410" y="714"/>
                </a:cubicBezTo>
                <a:cubicBezTo>
                  <a:pt x="1337" y="732"/>
                  <a:pt x="1467" y="701"/>
                  <a:pt x="1302" y="726"/>
                </a:cubicBezTo>
                <a:cubicBezTo>
                  <a:pt x="1280" y="729"/>
                  <a:pt x="1252" y="743"/>
                  <a:pt x="1230" y="750"/>
                </a:cubicBezTo>
                <a:cubicBezTo>
                  <a:pt x="1198" y="761"/>
                  <a:pt x="1162" y="754"/>
                  <a:pt x="1128" y="756"/>
                </a:cubicBezTo>
                <a:cubicBezTo>
                  <a:pt x="1051" y="752"/>
                  <a:pt x="992" y="743"/>
                  <a:pt x="918" y="732"/>
                </a:cubicBezTo>
                <a:cubicBezTo>
                  <a:pt x="897" y="725"/>
                  <a:pt x="871" y="725"/>
                  <a:pt x="852" y="714"/>
                </a:cubicBezTo>
                <a:cubicBezTo>
                  <a:pt x="784" y="676"/>
                  <a:pt x="732" y="615"/>
                  <a:pt x="690" y="552"/>
                </a:cubicBezTo>
                <a:cubicBezTo>
                  <a:pt x="682" y="540"/>
                  <a:pt x="666" y="536"/>
                  <a:pt x="654" y="528"/>
                </a:cubicBezTo>
                <a:cubicBezTo>
                  <a:pt x="626" y="509"/>
                  <a:pt x="600" y="486"/>
                  <a:pt x="576" y="462"/>
                </a:cubicBezTo>
                <a:close/>
              </a:path>
            </a:pathLst>
          </a:custGeom>
          <a:noFill/>
          <a:ln w="19050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endParaRPr lang="pt-BR"/>
          </a:p>
        </p:txBody>
      </p:sp>
      <p:sp>
        <p:nvSpPr>
          <p:cNvPr id="257063" name="Freeform 39"/>
          <p:cNvSpPr>
            <a:spLocks/>
          </p:cNvSpPr>
          <p:nvPr/>
        </p:nvSpPr>
        <p:spPr bwMode="auto">
          <a:xfrm>
            <a:off x="6134100" y="2730500"/>
            <a:ext cx="2133600" cy="1050925"/>
          </a:xfrm>
          <a:custGeom>
            <a:avLst/>
            <a:gdLst/>
            <a:ahLst/>
            <a:cxnLst>
              <a:cxn ang="0">
                <a:pos x="186" y="20"/>
              </a:cxn>
              <a:cxn ang="0">
                <a:pos x="78" y="14"/>
              </a:cxn>
              <a:cxn ang="0">
                <a:pos x="24" y="38"/>
              </a:cxn>
              <a:cxn ang="0">
                <a:pos x="0" y="92"/>
              </a:cxn>
              <a:cxn ang="0">
                <a:pos x="6" y="230"/>
              </a:cxn>
              <a:cxn ang="0">
                <a:pos x="48" y="320"/>
              </a:cxn>
              <a:cxn ang="0">
                <a:pos x="234" y="596"/>
              </a:cxn>
              <a:cxn ang="0">
                <a:pos x="366" y="620"/>
              </a:cxn>
              <a:cxn ang="0">
                <a:pos x="558" y="632"/>
              </a:cxn>
              <a:cxn ang="0">
                <a:pos x="618" y="662"/>
              </a:cxn>
              <a:cxn ang="0">
                <a:pos x="960" y="656"/>
              </a:cxn>
              <a:cxn ang="0">
                <a:pos x="1236" y="614"/>
              </a:cxn>
              <a:cxn ang="0">
                <a:pos x="1344" y="368"/>
              </a:cxn>
              <a:cxn ang="0">
                <a:pos x="1278" y="278"/>
              </a:cxn>
              <a:cxn ang="0">
                <a:pos x="1242" y="266"/>
              </a:cxn>
              <a:cxn ang="0">
                <a:pos x="1224" y="260"/>
              </a:cxn>
              <a:cxn ang="0">
                <a:pos x="1074" y="266"/>
              </a:cxn>
              <a:cxn ang="0">
                <a:pos x="966" y="272"/>
              </a:cxn>
              <a:cxn ang="0">
                <a:pos x="960" y="296"/>
              </a:cxn>
              <a:cxn ang="0">
                <a:pos x="888" y="308"/>
              </a:cxn>
              <a:cxn ang="0">
                <a:pos x="654" y="350"/>
              </a:cxn>
              <a:cxn ang="0">
                <a:pos x="492" y="314"/>
              </a:cxn>
              <a:cxn ang="0">
                <a:pos x="468" y="278"/>
              </a:cxn>
              <a:cxn ang="0">
                <a:pos x="474" y="254"/>
              </a:cxn>
              <a:cxn ang="0">
                <a:pos x="510" y="200"/>
              </a:cxn>
              <a:cxn ang="0">
                <a:pos x="522" y="176"/>
              </a:cxn>
              <a:cxn ang="0">
                <a:pos x="534" y="140"/>
              </a:cxn>
              <a:cxn ang="0">
                <a:pos x="528" y="92"/>
              </a:cxn>
              <a:cxn ang="0">
                <a:pos x="450" y="44"/>
              </a:cxn>
              <a:cxn ang="0">
                <a:pos x="396" y="20"/>
              </a:cxn>
              <a:cxn ang="0">
                <a:pos x="336" y="26"/>
              </a:cxn>
              <a:cxn ang="0">
                <a:pos x="300" y="38"/>
              </a:cxn>
              <a:cxn ang="0">
                <a:pos x="282" y="44"/>
              </a:cxn>
              <a:cxn ang="0">
                <a:pos x="186" y="20"/>
              </a:cxn>
            </a:cxnLst>
            <a:rect l="0" t="0" r="r" b="b"/>
            <a:pathLst>
              <a:path w="1344" h="662">
                <a:moveTo>
                  <a:pt x="186" y="20"/>
                </a:moveTo>
                <a:cubicBezTo>
                  <a:pt x="127" y="0"/>
                  <a:pt x="163" y="7"/>
                  <a:pt x="78" y="14"/>
                </a:cubicBezTo>
                <a:cubicBezTo>
                  <a:pt x="35" y="28"/>
                  <a:pt x="53" y="19"/>
                  <a:pt x="24" y="38"/>
                </a:cubicBezTo>
                <a:cubicBezTo>
                  <a:pt x="13" y="54"/>
                  <a:pt x="0" y="92"/>
                  <a:pt x="0" y="92"/>
                </a:cubicBezTo>
                <a:cubicBezTo>
                  <a:pt x="2" y="138"/>
                  <a:pt x="1" y="184"/>
                  <a:pt x="6" y="230"/>
                </a:cubicBezTo>
                <a:cubicBezTo>
                  <a:pt x="11" y="274"/>
                  <a:pt x="35" y="282"/>
                  <a:pt x="48" y="320"/>
                </a:cubicBezTo>
                <a:cubicBezTo>
                  <a:pt x="77" y="407"/>
                  <a:pt x="158" y="545"/>
                  <a:pt x="234" y="596"/>
                </a:cubicBezTo>
                <a:cubicBezTo>
                  <a:pt x="265" y="617"/>
                  <a:pt x="338" y="618"/>
                  <a:pt x="366" y="620"/>
                </a:cubicBezTo>
                <a:cubicBezTo>
                  <a:pt x="430" y="624"/>
                  <a:pt x="494" y="628"/>
                  <a:pt x="558" y="632"/>
                </a:cubicBezTo>
                <a:cubicBezTo>
                  <a:pt x="601" y="661"/>
                  <a:pt x="580" y="653"/>
                  <a:pt x="618" y="662"/>
                </a:cubicBezTo>
                <a:cubicBezTo>
                  <a:pt x="732" y="660"/>
                  <a:pt x="846" y="660"/>
                  <a:pt x="960" y="656"/>
                </a:cubicBezTo>
                <a:cubicBezTo>
                  <a:pt x="1051" y="653"/>
                  <a:pt x="1146" y="625"/>
                  <a:pt x="1236" y="614"/>
                </a:cubicBezTo>
                <a:cubicBezTo>
                  <a:pt x="1305" y="545"/>
                  <a:pt x="1315" y="456"/>
                  <a:pt x="1344" y="368"/>
                </a:cubicBezTo>
                <a:cubicBezTo>
                  <a:pt x="1333" y="326"/>
                  <a:pt x="1325" y="294"/>
                  <a:pt x="1278" y="278"/>
                </a:cubicBezTo>
                <a:cubicBezTo>
                  <a:pt x="1266" y="274"/>
                  <a:pt x="1254" y="270"/>
                  <a:pt x="1242" y="266"/>
                </a:cubicBezTo>
                <a:cubicBezTo>
                  <a:pt x="1236" y="264"/>
                  <a:pt x="1224" y="260"/>
                  <a:pt x="1224" y="260"/>
                </a:cubicBezTo>
                <a:cubicBezTo>
                  <a:pt x="1174" y="262"/>
                  <a:pt x="1124" y="264"/>
                  <a:pt x="1074" y="266"/>
                </a:cubicBezTo>
                <a:cubicBezTo>
                  <a:pt x="1038" y="268"/>
                  <a:pt x="1001" y="263"/>
                  <a:pt x="966" y="272"/>
                </a:cubicBezTo>
                <a:cubicBezTo>
                  <a:pt x="958" y="274"/>
                  <a:pt x="967" y="292"/>
                  <a:pt x="960" y="296"/>
                </a:cubicBezTo>
                <a:cubicBezTo>
                  <a:pt x="939" y="309"/>
                  <a:pt x="912" y="305"/>
                  <a:pt x="888" y="308"/>
                </a:cubicBezTo>
                <a:cubicBezTo>
                  <a:pt x="810" y="319"/>
                  <a:pt x="730" y="325"/>
                  <a:pt x="654" y="350"/>
                </a:cubicBezTo>
                <a:cubicBezTo>
                  <a:pt x="576" y="345"/>
                  <a:pt x="549" y="352"/>
                  <a:pt x="492" y="314"/>
                </a:cubicBezTo>
                <a:cubicBezTo>
                  <a:pt x="484" y="302"/>
                  <a:pt x="476" y="290"/>
                  <a:pt x="468" y="278"/>
                </a:cubicBezTo>
                <a:cubicBezTo>
                  <a:pt x="463" y="271"/>
                  <a:pt x="470" y="261"/>
                  <a:pt x="474" y="254"/>
                </a:cubicBezTo>
                <a:cubicBezTo>
                  <a:pt x="486" y="233"/>
                  <a:pt x="499" y="225"/>
                  <a:pt x="510" y="200"/>
                </a:cubicBezTo>
                <a:cubicBezTo>
                  <a:pt x="514" y="192"/>
                  <a:pt x="519" y="184"/>
                  <a:pt x="522" y="176"/>
                </a:cubicBezTo>
                <a:cubicBezTo>
                  <a:pt x="527" y="164"/>
                  <a:pt x="534" y="140"/>
                  <a:pt x="534" y="140"/>
                </a:cubicBezTo>
                <a:cubicBezTo>
                  <a:pt x="532" y="124"/>
                  <a:pt x="536" y="106"/>
                  <a:pt x="528" y="92"/>
                </a:cubicBezTo>
                <a:cubicBezTo>
                  <a:pt x="517" y="74"/>
                  <a:pt x="470" y="56"/>
                  <a:pt x="450" y="44"/>
                </a:cubicBezTo>
                <a:cubicBezTo>
                  <a:pt x="433" y="34"/>
                  <a:pt x="396" y="20"/>
                  <a:pt x="396" y="20"/>
                </a:cubicBezTo>
                <a:cubicBezTo>
                  <a:pt x="376" y="22"/>
                  <a:pt x="356" y="22"/>
                  <a:pt x="336" y="26"/>
                </a:cubicBezTo>
                <a:cubicBezTo>
                  <a:pt x="324" y="28"/>
                  <a:pt x="312" y="34"/>
                  <a:pt x="300" y="38"/>
                </a:cubicBezTo>
                <a:cubicBezTo>
                  <a:pt x="294" y="40"/>
                  <a:pt x="282" y="44"/>
                  <a:pt x="282" y="44"/>
                </a:cubicBezTo>
                <a:cubicBezTo>
                  <a:pt x="243" y="40"/>
                  <a:pt x="217" y="41"/>
                  <a:pt x="186" y="20"/>
                </a:cubicBezTo>
                <a:close/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endParaRPr lang="pt-BR"/>
          </a:p>
        </p:txBody>
      </p:sp>
      <p:sp>
        <p:nvSpPr>
          <p:cNvPr id="257064" name="Freeform 40"/>
          <p:cNvSpPr>
            <a:spLocks/>
          </p:cNvSpPr>
          <p:nvPr/>
        </p:nvSpPr>
        <p:spPr bwMode="auto">
          <a:xfrm>
            <a:off x="5610225" y="895350"/>
            <a:ext cx="3328988" cy="2686050"/>
          </a:xfrm>
          <a:custGeom>
            <a:avLst/>
            <a:gdLst/>
            <a:ahLst/>
            <a:cxnLst>
              <a:cxn ang="0">
                <a:pos x="1644" y="0"/>
              </a:cxn>
              <a:cxn ang="0">
                <a:pos x="888" y="48"/>
              </a:cxn>
              <a:cxn ang="0">
                <a:pos x="498" y="216"/>
              </a:cxn>
              <a:cxn ang="0">
                <a:pos x="396" y="240"/>
              </a:cxn>
              <a:cxn ang="0">
                <a:pos x="276" y="312"/>
              </a:cxn>
              <a:cxn ang="0">
                <a:pos x="192" y="474"/>
              </a:cxn>
              <a:cxn ang="0">
                <a:pos x="120" y="564"/>
              </a:cxn>
              <a:cxn ang="0">
                <a:pos x="66" y="672"/>
              </a:cxn>
              <a:cxn ang="0">
                <a:pos x="42" y="708"/>
              </a:cxn>
              <a:cxn ang="0">
                <a:pos x="12" y="870"/>
              </a:cxn>
              <a:cxn ang="0">
                <a:pos x="18" y="966"/>
              </a:cxn>
              <a:cxn ang="0">
                <a:pos x="48" y="1062"/>
              </a:cxn>
              <a:cxn ang="0">
                <a:pos x="66" y="1152"/>
              </a:cxn>
              <a:cxn ang="0">
                <a:pos x="48" y="1500"/>
              </a:cxn>
              <a:cxn ang="0">
                <a:pos x="12" y="1608"/>
              </a:cxn>
              <a:cxn ang="0">
                <a:pos x="0" y="1644"/>
              </a:cxn>
              <a:cxn ang="0">
                <a:pos x="90" y="1668"/>
              </a:cxn>
              <a:cxn ang="0">
                <a:pos x="276" y="1620"/>
              </a:cxn>
              <a:cxn ang="0">
                <a:pos x="324" y="1548"/>
              </a:cxn>
              <a:cxn ang="0">
                <a:pos x="306" y="1470"/>
              </a:cxn>
              <a:cxn ang="0">
                <a:pos x="294" y="1410"/>
              </a:cxn>
              <a:cxn ang="0">
                <a:pos x="288" y="1314"/>
              </a:cxn>
              <a:cxn ang="0">
                <a:pos x="336" y="1188"/>
              </a:cxn>
              <a:cxn ang="0">
                <a:pos x="378" y="1158"/>
              </a:cxn>
              <a:cxn ang="0">
                <a:pos x="414" y="1140"/>
              </a:cxn>
              <a:cxn ang="0">
                <a:pos x="498" y="1134"/>
              </a:cxn>
              <a:cxn ang="0">
                <a:pos x="762" y="1158"/>
              </a:cxn>
              <a:cxn ang="0">
                <a:pos x="924" y="1302"/>
              </a:cxn>
              <a:cxn ang="0">
                <a:pos x="1086" y="1416"/>
              </a:cxn>
              <a:cxn ang="0">
                <a:pos x="1374" y="1392"/>
              </a:cxn>
              <a:cxn ang="0">
                <a:pos x="1794" y="1302"/>
              </a:cxn>
              <a:cxn ang="0">
                <a:pos x="1830" y="1272"/>
              </a:cxn>
              <a:cxn ang="0">
                <a:pos x="1926" y="1128"/>
              </a:cxn>
              <a:cxn ang="0">
                <a:pos x="1968" y="1002"/>
              </a:cxn>
              <a:cxn ang="0">
                <a:pos x="1986" y="924"/>
              </a:cxn>
              <a:cxn ang="0">
                <a:pos x="2022" y="906"/>
              </a:cxn>
              <a:cxn ang="0">
                <a:pos x="2058" y="882"/>
              </a:cxn>
              <a:cxn ang="0">
                <a:pos x="2016" y="726"/>
              </a:cxn>
              <a:cxn ang="0">
                <a:pos x="1992" y="690"/>
              </a:cxn>
              <a:cxn ang="0">
                <a:pos x="1974" y="654"/>
              </a:cxn>
              <a:cxn ang="0">
                <a:pos x="1974" y="582"/>
              </a:cxn>
              <a:cxn ang="0">
                <a:pos x="1986" y="546"/>
              </a:cxn>
              <a:cxn ang="0">
                <a:pos x="1896" y="186"/>
              </a:cxn>
              <a:cxn ang="0">
                <a:pos x="1830" y="120"/>
              </a:cxn>
              <a:cxn ang="0">
                <a:pos x="1812" y="96"/>
              </a:cxn>
              <a:cxn ang="0">
                <a:pos x="1800" y="78"/>
              </a:cxn>
              <a:cxn ang="0">
                <a:pos x="1782" y="60"/>
              </a:cxn>
              <a:cxn ang="0">
                <a:pos x="1770" y="42"/>
              </a:cxn>
              <a:cxn ang="0">
                <a:pos x="1644" y="0"/>
              </a:cxn>
            </a:cxnLst>
            <a:rect l="0" t="0" r="r" b="b"/>
            <a:pathLst>
              <a:path w="2097" h="1692">
                <a:moveTo>
                  <a:pt x="1644" y="0"/>
                </a:moveTo>
                <a:cubicBezTo>
                  <a:pt x="1391" y="10"/>
                  <a:pt x="1141" y="33"/>
                  <a:pt x="888" y="48"/>
                </a:cubicBezTo>
                <a:cubicBezTo>
                  <a:pt x="767" y="121"/>
                  <a:pt x="634" y="176"/>
                  <a:pt x="498" y="216"/>
                </a:cubicBezTo>
                <a:cubicBezTo>
                  <a:pt x="465" y="226"/>
                  <a:pt x="429" y="228"/>
                  <a:pt x="396" y="240"/>
                </a:cubicBezTo>
                <a:cubicBezTo>
                  <a:pt x="353" y="256"/>
                  <a:pt x="322" y="297"/>
                  <a:pt x="276" y="312"/>
                </a:cubicBezTo>
                <a:cubicBezTo>
                  <a:pt x="241" y="364"/>
                  <a:pt x="222" y="420"/>
                  <a:pt x="192" y="474"/>
                </a:cubicBezTo>
                <a:cubicBezTo>
                  <a:pt x="173" y="509"/>
                  <a:pt x="144" y="533"/>
                  <a:pt x="120" y="564"/>
                </a:cubicBezTo>
                <a:cubicBezTo>
                  <a:pt x="95" y="596"/>
                  <a:pt x="79" y="634"/>
                  <a:pt x="66" y="672"/>
                </a:cubicBezTo>
                <a:cubicBezTo>
                  <a:pt x="61" y="686"/>
                  <a:pt x="42" y="708"/>
                  <a:pt x="42" y="708"/>
                </a:cubicBezTo>
                <a:cubicBezTo>
                  <a:pt x="29" y="762"/>
                  <a:pt x="20" y="815"/>
                  <a:pt x="12" y="870"/>
                </a:cubicBezTo>
                <a:cubicBezTo>
                  <a:pt x="14" y="902"/>
                  <a:pt x="15" y="934"/>
                  <a:pt x="18" y="966"/>
                </a:cubicBezTo>
                <a:cubicBezTo>
                  <a:pt x="21" y="998"/>
                  <a:pt x="38" y="1031"/>
                  <a:pt x="48" y="1062"/>
                </a:cubicBezTo>
                <a:cubicBezTo>
                  <a:pt x="57" y="1089"/>
                  <a:pt x="60" y="1124"/>
                  <a:pt x="66" y="1152"/>
                </a:cubicBezTo>
                <a:cubicBezTo>
                  <a:pt x="62" y="1267"/>
                  <a:pt x="55" y="1385"/>
                  <a:pt x="48" y="1500"/>
                </a:cubicBezTo>
                <a:cubicBezTo>
                  <a:pt x="45" y="1539"/>
                  <a:pt x="24" y="1572"/>
                  <a:pt x="12" y="1608"/>
                </a:cubicBezTo>
                <a:cubicBezTo>
                  <a:pt x="8" y="1620"/>
                  <a:pt x="0" y="1644"/>
                  <a:pt x="0" y="1644"/>
                </a:cubicBezTo>
                <a:cubicBezTo>
                  <a:pt x="12" y="1692"/>
                  <a:pt x="40" y="1673"/>
                  <a:pt x="90" y="1668"/>
                </a:cubicBezTo>
                <a:cubicBezTo>
                  <a:pt x="151" y="1648"/>
                  <a:pt x="213" y="1633"/>
                  <a:pt x="276" y="1620"/>
                </a:cubicBezTo>
                <a:cubicBezTo>
                  <a:pt x="308" y="1599"/>
                  <a:pt x="315" y="1584"/>
                  <a:pt x="324" y="1548"/>
                </a:cubicBezTo>
                <a:cubicBezTo>
                  <a:pt x="318" y="1522"/>
                  <a:pt x="312" y="1496"/>
                  <a:pt x="306" y="1470"/>
                </a:cubicBezTo>
                <a:cubicBezTo>
                  <a:pt x="302" y="1450"/>
                  <a:pt x="294" y="1410"/>
                  <a:pt x="294" y="1410"/>
                </a:cubicBezTo>
                <a:cubicBezTo>
                  <a:pt x="287" y="1334"/>
                  <a:pt x="288" y="1366"/>
                  <a:pt x="288" y="1314"/>
                </a:cubicBezTo>
                <a:cubicBezTo>
                  <a:pt x="303" y="1270"/>
                  <a:pt x="283" y="1206"/>
                  <a:pt x="336" y="1188"/>
                </a:cubicBezTo>
                <a:cubicBezTo>
                  <a:pt x="346" y="1158"/>
                  <a:pt x="336" y="1172"/>
                  <a:pt x="378" y="1158"/>
                </a:cubicBezTo>
                <a:cubicBezTo>
                  <a:pt x="389" y="1154"/>
                  <a:pt x="414" y="1154"/>
                  <a:pt x="414" y="1140"/>
                </a:cubicBezTo>
                <a:cubicBezTo>
                  <a:pt x="443" y="1150"/>
                  <a:pt x="469" y="1141"/>
                  <a:pt x="498" y="1134"/>
                </a:cubicBezTo>
                <a:cubicBezTo>
                  <a:pt x="594" y="1148"/>
                  <a:pt x="651" y="1154"/>
                  <a:pt x="762" y="1158"/>
                </a:cubicBezTo>
                <a:cubicBezTo>
                  <a:pt x="847" y="1186"/>
                  <a:pt x="859" y="1259"/>
                  <a:pt x="924" y="1302"/>
                </a:cubicBezTo>
                <a:cubicBezTo>
                  <a:pt x="965" y="1363"/>
                  <a:pt x="1016" y="1398"/>
                  <a:pt x="1086" y="1416"/>
                </a:cubicBezTo>
                <a:cubicBezTo>
                  <a:pt x="1195" y="1413"/>
                  <a:pt x="1278" y="1424"/>
                  <a:pt x="1374" y="1392"/>
                </a:cubicBezTo>
                <a:cubicBezTo>
                  <a:pt x="1491" y="1305"/>
                  <a:pt x="1659" y="1347"/>
                  <a:pt x="1794" y="1302"/>
                </a:cubicBezTo>
                <a:cubicBezTo>
                  <a:pt x="1805" y="1291"/>
                  <a:pt x="1820" y="1284"/>
                  <a:pt x="1830" y="1272"/>
                </a:cubicBezTo>
                <a:cubicBezTo>
                  <a:pt x="1868" y="1229"/>
                  <a:pt x="1892" y="1173"/>
                  <a:pt x="1926" y="1128"/>
                </a:cubicBezTo>
                <a:cubicBezTo>
                  <a:pt x="1937" y="1085"/>
                  <a:pt x="1959" y="1046"/>
                  <a:pt x="1968" y="1002"/>
                </a:cubicBezTo>
                <a:cubicBezTo>
                  <a:pt x="1974" y="976"/>
                  <a:pt x="1969" y="945"/>
                  <a:pt x="1986" y="924"/>
                </a:cubicBezTo>
                <a:cubicBezTo>
                  <a:pt x="1999" y="908"/>
                  <a:pt x="2006" y="915"/>
                  <a:pt x="2022" y="906"/>
                </a:cubicBezTo>
                <a:cubicBezTo>
                  <a:pt x="2035" y="899"/>
                  <a:pt x="2058" y="882"/>
                  <a:pt x="2058" y="882"/>
                </a:cubicBezTo>
                <a:cubicBezTo>
                  <a:pt x="2097" y="824"/>
                  <a:pt x="2059" y="769"/>
                  <a:pt x="2016" y="726"/>
                </a:cubicBezTo>
                <a:cubicBezTo>
                  <a:pt x="2002" y="683"/>
                  <a:pt x="2022" y="735"/>
                  <a:pt x="1992" y="690"/>
                </a:cubicBezTo>
                <a:cubicBezTo>
                  <a:pt x="1985" y="679"/>
                  <a:pt x="1981" y="665"/>
                  <a:pt x="1974" y="654"/>
                </a:cubicBezTo>
                <a:cubicBezTo>
                  <a:pt x="1965" y="620"/>
                  <a:pt x="1964" y="627"/>
                  <a:pt x="1974" y="582"/>
                </a:cubicBezTo>
                <a:cubicBezTo>
                  <a:pt x="1977" y="570"/>
                  <a:pt x="1986" y="546"/>
                  <a:pt x="1986" y="546"/>
                </a:cubicBezTo>
                <a:cubicBezTo>
                  <a:pt x="2002" y="414"/>
                  <a:pt x="2015" y="266"/>
                  <a:pt x="1896" y="186"/>
                </a:cubicBezTo>
                <a:cubicBezTo>
                  <a:pt x="1877" y="158"/>
                  <a:pt x="1851" y="145"/>
                  <a:pt x="1830" y="120"/>
                </a:cubicBezTo>
                <a:cubicBezTo>
                  <a:pt x="1823" y="112"/>
                  <a:pt x="1818" y="104"/>
                  <a:pt x="1812" y="96"/>
                </a:cubicBezTo>
                <a:cubicBezTo>
                  <a:pt x="1808" y="90"/>
                  <a:pt x="1805" y="84"/>
                  <a:pt x="1800" y="78"/>
                </a:cubicBezTo>
                <a:cubicBezTo>
                  <a:pt x="1795" y="71"/>
                  <a:pt x="1787" y="67"/>
                  <a:pt x="1782" y="60"/>
                </a:cubicBezTo>
                <a:cubicBezTo>
                  <a:pt x="1777" y="54"/>
                  <a:pt x="1777" y="43"/>
                  <a:pt x="1770" y="42"/>
                </a:cubicBezTo>
                <a:cubicBezTo>
                  <a:pt x="1639" y="16"/>
                  <a:pt x="1682" y="75"/>
                  <a:pt x="1644" y="0"/>
                </a:cubicBez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b"/>
          <a:lstStyle/>
          <a:p>
            <a:endParaRPr lang="pt-BR"/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>
            <a:off x="457200" y="13493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pt-BR" sz="4200">
                <a:solidFill>
                  <a:schemeClr val="tx2"/>
                </a:solidFill>
                <a:latin typeface="Garamond" pitchFamily="18" charset="0"/>
              </a:rPr>
              <a:t>Distritos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24328" y="6382056"/>
            <a:ext cx="151216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2000"/>
              <a:t>Educação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275" y="6100763"/>
            <a:ext cx="4968875" cy="647700"/>
            <a:chOff x="26" y="3843"/>
            <a:chExt cx="3130" cy="408"/>
          </a:xfrm>
        </p:grpSpPr>
        <p:sp>
          <p:nvSpPr>
            <p:cNvPr id="258054" name="Rectangle 6"/>
            <p:cNvSpPr>
              <a:spLocks noChangeArrowheads="1"/>
            </p:cNvSpPr>
            <p:nvPr/>
          </p:nvSpPr>
          <p:spPr bwMode="auto">
            <a:xfrm>
              <a:off x="60" y="3843"/>
              <a:ext cx="2960" cy="4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08" y="3971"/>
              <a:ext cx="1012" cy="173"/>
              <a:chOff x="316" y="4014"/>
              <a:chExt cx="1012" cy="173"/>
            </a:xfrm>
          </p:grpSpPr>
          <p:sp>
            <p:nvSpPr>
              <p:cNvPr id="258056" name="Oval 8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8057" name="Text Box 9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Ñ tem escola</a:t>
                </a:r>
                <a:endParaRPr lang="pt-BR" sz="1200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84" y="3891"/>
              <a:ext cx="1012" cy="173"/>
              <a:chOff x="316" y="4014"/>
              <a:chExt cx="1012" cy="173"/>
            </a:xfrm>
          </p:grpSpPr>
          <p:sp>
            <p:nvSpPr>
              <p:cNvPr id="258059" name="Oval 11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8060" name="Text Box 12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1º ciclo</a:t>
                </a:r>
                <a:endParaRPr lang="pt-BR" sz="1200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484" y="4063"/>
              <a:ext cx="1012" cy="173"/>
              <a:chOff x="316" y="4014"/>
              <a:chExt cx="1012" cy="173"/>
            </a:xfrm>
          </p:grpSpPr>
          <p:sp>
            <p:nvSpPr>
              <p:cNvPr id="258062" name="Oval 14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8063" name="Text Box 15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2 º ciclo</a:t>
                </a:r>
                <a:endParaRPr lang="pt-BR" sz="1200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144" y="3891"/>
              <a:ext cx="1012" cy="173"/>
              <a:chOff x="316" y="4014"/>
              <a:chExt cx="1012" cy="173"/>
            </a:xfrm>
          </p:grpSpPr>
          <p:sp>
            <p:nvSpPr>
              <p:cNvPr id="258065" name="Oval 17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8066" name="Text Box 18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Médio</a:t>
                </a:r>
                <a:endParaRPr lang="pt-BR" sz="1200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144" y="4063"/>
              <a:ext cx="1012" cy="173"/>
              <a:chOff x="316" y="4014"/>
              <a:chExt cx="1012" cy="173"/>
            </a:xfrm>
          </p:grpSpPr>
          <p:sp>
            <p:nvSpPr>
              <p:cNvPr id="258068" name="Oval 20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4D4D4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8069" name="Text Box 21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Sem informação</a:t>
                </a:r>
                <a:endParaRPr lang="pt-BR" sz="1200"/>
              </a:p>
            </p:txBody>
          </p:sp>
        </p:grpSp>
        <p:sp>
          <p:nvSpPr>
            <p:cNvPr id="258070" name="Text Box 22"/>
            <p:cNvSpPr txBox="1">
              <a:spLocks noChangeArrowheads="1"/>
            </p:cNvSpPr>
            <p:nvPr/>
          </p:nvSpPr>
          <p:spPr bwMode="auto">
            <a:xfrm>
              <a:off x="26" y="3947"/>
              <a:ext cx="61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Legenda:</a:t>
              </a:r>
              <a:endParaRPr lang="pt-BR" sz="14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58071" name="Rectangle 23"/>
          <p:cNvSpPr>
            <a:spLocks noChangeArrowheads="1"/>
          </p:cNvSpPr>
          <p:nvPr/>
        </p:nvSpPr>
        <p:spPr bwMode="auto">
          <a:xfrm>
            <a:off x="457200" y="13493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pt-BR" sz="4200">
                <a:solidFill>
                  <a:schemeClr val="tx2"/>
                </a:solidFill>
                <a:latin typeface="Garamond" pitchFamily="18" charset="0"/>
              </a:rPr>
              <a:t>Nível da escola</a:t>
            </a:r>
          </a:p>
        </p:txBody>
      </p:sp>
      <p:pic>
        <p:nvPicPr>
          <p:cNvPr id="258072" name="Picture 24" descr="nivel_esc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838200"/>
            <a:ext cx="8918575" cy="514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24328" y="6382056"/>
            <a:ext cx="1512168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1800"/>
              <a:t>Educação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275" y="6100763"/>
            <a:ext cx="4968875" cy="647700"/>
            <a:chOff x="26" y="3843"/>
            <a:chExt cx="3130" cy="408"/>
          </a:xfrm>
        </p:grpSpPr>
        <p:sp>
          <p:nvSpPr>
            <p:cNvPr id="259078" name="Rectangle 6"/>
            <p:cNvSpPr>
              <a:spLocks noChangeArrowheads="1"/>
            </p:cNvSpPr>
            <p:nvPr/>
          </p:nvSpPr>
          <p:spPr bwMode="auto">
            <a:xfrm>
              <a:off x="60" y="3843"/>
              <a:ext cx="2960" cy="4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08" y="3971"/>
              <a:ext cx="1012" cy="173"/>
              <a:chOff x="316" y="4014"/>
              <a:chExt cx="1012" cy="173"/>
            </a:xfrm>
          </p:grpSpPr>
          <p:sp>
            <p:nvSpPr>
              <p:cNvPr id="259080" name="Oval 8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9081" name="Text Box 9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Ñ tem escola</a:t>
                </a:r>
                <a:endParaRPr lang="pt-BR" sz="1200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84" y="3891"/>
              <a:ext cx="1012" cy="173"/>
              <a:chOff x="316" y="4014"/>
              <a:chExt cx="1012" cy="173"/>
            </a:xfrm>
          </p:grpSpPr>
          <p:sp>
            <p:nvSpPr>
              <p:cNvPr id="259083" name="Oval 11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9084" name="Text Box 12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1º ciclo</a:t>
                </a:r>
                <a:endParaRPr lang="pt-BR" sz="1200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484" y="4063"/>
              <a:ext cx="1012" cy="173"/>
              <a:chOff x="316" y="4014"/>
              <a:chExt cx="1012" cy="173"/>
            </a:xfrm>
          </p:grpSpPr>
          <p:sp>
            <p:nvSpPr>
              <p:cNvPr id="259086" name="Oval 14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9087" name="Text Box 15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2 º ciclo</a:t>
                </a:r>
                <a:endParaRPr lang="pt-BR" sz="1200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144" y="3891"/>
              <a:ext cx="1012" cy="173"/>
              <a:chOff x="316" y="4014"/>
              <a:chExt cx="1012" cy="173"/>
            </a:xfrm>
          </p:grpSpPr>
          <p:sp>
            <p:nvSpPr>
              <p:cNvPr id="259089" name="Oval 17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9090" name="Text Box 18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Médio</a:t>
                </a:r>
                <a:endParaRPr lang="pt-BR" sz="1200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144" y="4063"/>
              <a:ext cx="1012" cy="173"/>
              <a:chOff x="316" y="4014"/>
              <a:chExt cx="1012" cy="173"/>
            </a:xfrm>
          </p:grpSpPr>
          <p:sp>
            <p:nvSpPr>
              <p:cNvPr id="259092" name="Oval 20"/>
              <p:cNvSpPr>
                <a:spLocks noChangeArrowheads="1"/>
              </p:cNvSpPr>
              <p:nvPr/>
            </p:nvSpPr>
            <p:spPr bwMode="auto">
              <a:xfrm>
                <a:off x="316" y="4044"/>
                <a:ext cx="92" cy="92"/>
              </a:xfrm>
              <a:prstGeom prst="ellipse">
                <a:avLst/>
              </a:prstGeom>
              <a:solidFill>
                <a:srgbClr val="4D4D4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 sz="2800"/>
              </a:p>
            </p:txBody>
          </p:sp>
          <p:sp>
            <p:nvSpPr>
              <p:cNvPr id="259093" name="Text Box 21"/>
              <p:cNvSpPr txBox="1">
                <a:spLocks noChangeArrowheads="1"/>
              </p:cNvSpPr>
              <p:nvPr/>
            </p:nvSpPr>
            <p:spPr bwMode="auto">
              <a:xfrm>
                <a:off x="376" y="4014"/>
                <a:ext cx="952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b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/>
                  <a:t>Sem informação</a:t>
                </a:r>
                <a:endParaRPr lang="pt-BR" sz="1200"/>
              </a:p>
            </p:txBody>
          </p:sp>
        </p:grpSp>
        <p:sp>
          <p:nvSpPr>
            <p:cNvPr id="259094" name="Text Box 22"/>
            <p:cNvSpPr txBox="1">
              <a:spLocks noChangeArrowheads="1"/>
            </p:cNvSpPr>
            <p:nvPr/>
          </p:nvSpPr>
          <p:spPr bwMode="auto">
            <a:xfrm>
              <a:off x="26" y="3947"/>
              <a:ext cx="61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Legenda:</a:t>
              </a:r>
              <a:endParaRPr lang="pt-BR" sz="14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57200" y="13493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pt-BR" sz="4200">
                <a:solidFill>
                  <a:schemeClr val="tx2"/>
                </a:solidFill>
                <a:latin typeface="Garamond" pitchFamily="18" charset="0"/>
              </a:rPr>
              <a:t>Nível da escola</a:t>
            </a:r>
          </a:p>
        </p:txBody>
      </p:sp>
      <p:pic>
        <p:nvPicPr>
          <p:cNvPr id="259096" name="Picture 24" descr="nivel_indeg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838200"/>
            <a:ext cx="8918575" cy="5140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95250" y="6100763"/>
            <a:ext cx="6477000" cy="647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68400" y="6176963"/>
            <a:ext cx="1606550" cy="274637"/>
            <a:chOff x="316" y="4014"/>
            <a:chExt cx="1012" cy="173"/>
          </a:xfrm>
        </p:grpSpPr>
        <p:sp>
          <p:nvSpPr>
            <p:cNvPr id="284676" name="Oval 4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77" name="Text Box 5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BR" sz="1200"/>
                <a:t>0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68400" y="6450013"/>
            <a:ext cx="1606550" cy="274637"/>
            <a:chOff x="316" y="4014"/>
            <a:chExt cx="1012" cy="173"/>
          </a:xfrm>
        </p:grpSpPr>
        <p:sp>
          <p:nvSpPr>
            <p:cNvPr id="284679" name="Oval 7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80" name="Text Box 8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1</a:t>
              </a:r>
              <a:endParaRPr lang="pt-BR" sz="1200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644650" y="6176963"/>
            <a:ext cx="1606550" cy="274637"/>
            <a:chOff x="316" y="4014"/>
            <a:chExt cx="1012" cy="173"/>
          </a:xfrm>
        </p:grpSpPr>
        <p:sp>
          <p:nvSpPr>
            <p:cNvPr id="284682" name="Oval 10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83" name="Text Box 11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2</a:t>
              </a:r>
              <a:endParaRPr lang="pt-BR" sz="1200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644650" y="6450013"/>
            <a:ext cx="1606550" cy="274637"/>
            <a:chOff x="316" y="4014"/>
            <a:chExt cx="1012" cy="173"/>
          </a:xfrm>
        </p:grpSpPr>
        <p:sp>
          <p:nvSpPr>
            <p:cNvPr id="284685" name="Oval 13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86" name="Text Box 14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3</a:t>
              </a:r>
              <a:endParaRPr lang="pt-BR" sz="1200"/>
            </a:p>
          </p:txBody>
        </p: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098675" y="6176963"/>
            <a:ext cx="1606550" cy="274637"/>
            <a:chOff x="316" y="4014"/>
            <a:chExt cx="1012" cy="173"/>
          </a:xfrm>
        </p:grpSpPr>
        <p:sp>
          <p:nvSpPr>
            <p:cNvPr id="284688" name="Oval 16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89" name="Text Box 17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4</a:t>
              </a:r>
              <a:endParaRPr lang="pt-BR" sz="1200"/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2098675" y="6450013"/>
            <a:ext cx="1606550" cy="274637"/>
            <a:chOff x="316" y="4014"/>
            <a:chExt cx="1012" cy="173"/>
          </a:xfrm>
        </p:grpSpPr>
        <p:sp>
          <p:nvSpPr>
            <p:cNvPr id="284691" name="Oval 19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FF33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92" name="Text Box 20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5</a:t>
              </a:r>
              <a:endParaRPr lang="pt-BR" sz="1200"/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2546350" y="6450013"/>
            <a:ext cx="1606550" cy="274637"/>
            <a:chOff x="316" y="4014"/>
            <a:chExt cx="1012" cy="173"/>
          </a:xfrm>
        </p:grpSpPr>
        <p:sp>
          <p:nvSpPr>
            <p:cNvPr id="284694" name="Oval 22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FF6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95" name="Text Box 23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7</a:t>
              </a:r>
              <a:endParaRPr lang="pt-BR" sz="1200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2546350" y="6176963"/>
            <a:ext cx="1606550" cy="274637"/>
            <a:chOff x="316" y="4014"/>
            <a:chExt cx="1012" cy="173"/>
          </a:xfrm>
        </p:grpSpPr>
        <p:sp>
          <p:nvSpPr>
            <p:cNvPr id="284697" name="Oval 25"/>
            <p:cNvSpPr>
              <a:spLocks noChangeArrowheads="1"/>
            </p:cNvSpPr>
            <p:nvPr/>
          </p:nvSpPr>
          <p:spPr bwMode="auto">
            <a:xfrm>
              <a:off x="316" y="4044"/>
              <a:ext cx="92" cy="92"/>
            </a:xfrm>
            <a:prstGeom prst="ellipse">
              <a:avLst/>
            </a:prstGeom>
            <a:solidFill>
              <a:srgbClr val="FF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2800"/>
            </a:p>
          </p:txBody>
        </p:sp>
        <p:sp>
          <p:nvSpPr>
            <p:cNvPr id="284698" name="Text Box 26"/>
            <p:cNvSpPr txBox="1">
              <a:spLocks noChangeArrowheads="1"/>
            </p:cNvSpPr>
            <p:nvPr/>
          </p:nvSpPr>
          <p:spPr bwMode="auto">
            <a:xfrm>
              <a:off x="376" y="4014"/>
              <a:ext cx="95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/>
                <a:t>6</a:t>
              </a:r>
              <a:endParaRPr lang="pt-BR" sz="1200"/>
            </a:p>
          </p:txBody>
        </p:sp>
      </p:grpSp>
      <p:sp>
        <p:nvSpPr>
          <p:cNvPr id="284699" name="Text Box 27"/>
          <p:cNvSpPr txBox="1">
            <a:spLocks noChangeArrowheads="1"/>
          </p:cNvSpPr>
          <p:nvPr/>
        </p:nvSpPr>
        <p:spPr bwMode="auto">
          <a:xfrm>
            <a:off x="41275" y="6265863"/>
            <a:ext cx="106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In_degree</a:t>
            </a:r>
            <a:endParaRPr lang="pt-BR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6382056"/>
            <a:ext cx="151216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2000"/>
              <a:t>Educação</a:t>
            </a:r>
          </a:p>
        </p:txBody>
      </p:sp>
      <p:sp>
        <p:nvSpPr>
          <p:cNvPr id="284703" name="Rectangle 31"/>
          <p:cNvSpPr>
            <a:spLocks noChangeArrowheads="1"/>
          </p:cNvSpPr>
          <p:nvPr/>
        </p:nvSpPr>
        <p:spPr bwMode="auto">
          <a:xfrm>
            <a:off x="457200" y="13493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pt-BR" sz="4200">
                <a:solidFill>
                  <a:schemeClr val="tx2"/>
                </a:solidFill>
                <a:latin typeface="Garamond" pitchFamily="18" charset="0"/>
              </a:rPr>
              <a:t>Número de alunos</a:t>
            </a:r>
          </a:p>
        </p:txBody>
      </p: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100013" y="838200"/>
            <a:ext cx="8918575" cy="5140325"/>
            <a:chOff x="63" y="528"/>
            <a:chExt cx="5618" cy="3238"/>
          </a:xfrm>
        </p:grpSpPr>
        <p:pic>
          <p:nvPicPr>
            <p:cNvPr id="284705" name="Picture 33" descr="alunos_degree_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" y="528"/>
              <a:ext cx="5618" cy="323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284706" name="Oval 34"/>
            <p:cNvSpPr>
              <a:spLocks noChangeArrowheads="1"/>
            </p:cNvSpPr>
            <p:nvPr/>
          </p:nvSpPr>
          <p:spPr bwMode="auto">
            <a:xfrm>
              <a:off x="932" y="1244"/>
              <a:ext cx="96" cy="100"/>
            </a:xfrm>
            <a:prstGeom prst="ellipse">
              <a:avLst/>
            </a:prstGeom>
            <a:solidFill>
              <a:srgbClr val="FFCCFF"/>
            </a:solidFill>
            <a:ln w="9525" algn="ctr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692696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Como descrever as redes?</a:t>
            </a:r>
            <a:b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pt-BR" sz="2300" b="1" kern="0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Descrição das redes – Estruturais </a:t>
            </a:r>
            <a: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2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23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86" y="1700808"/>
            <a:ext cx="8853487" cy="4322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omponen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838200"/>
            <a:ext cx="8918575" cy="514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7524328" y="6382056"/>
            <a:ext cx="1512168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r>
              <a:rPr lang="pt-BR" sz="1600"/>
              <a:t>Educação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251520" y="39189"/>
            <a:ext cx="8229600" cy="797523"/>
          </a:xfrm>
          <a:prstGeom prst="rect">
            <a:avLst/>
          </a:prstGeom>
          <a:noFill/>
          <a:ln/>
        </p:spPr>
        <p:txBody>
          <a:bodyPr/>
          <a:lstStyle/>
          <a:p>
            <a:pPr lvl="0" algn="l" eaLnBrk="0" hangingPunct="0"/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Como descrever as redes?</a:t>
            </a:r>
            <a:b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Descrição das  REDES   -  </a:t>
            </a:r>
            <a:r>
              <a:rPr lang="en-US" sz="1800" b="1" kern="0" dirty="0" err="1" smtClean="0">
                <a:latin typeface="+mj-lt"/>
                <a:ea typeface="+mj-ea"/>
                <a:cs typeface="+mj-cs"/>
              </a:rPr>
              <a:t>Componentes</a:t>
            </a:r>
            <a:endParaRPr lang="pt-BR" sz="1800" b="1" kern="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de estudo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008" y="1124744"/>
            <a:ext cx="4355976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 smtClean="0"/>
              <a:t>Distrito Florestal Sustentável da BR 163 – DFS BR 163</a:t>
            </a:r>
            <a:endParaRPr lang="pt-BR" sz="2800" dirty="0"/>
          </a:p>
        </p:txBody>
      </p:sp>
      <p:pic>
        <p:nvPicPr>
          <p:cNvPr id="4" name="Imagem 3" descr="mapa_PADF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573016"/>
            <a:ext cx="3302890" cy="2664296"/>
          </a:xfrm>
          <a:prstGeom prst="rect">
            <a:avLst/>
          </a:prstGeom>
        </p:spPr>
      </p:pic>
      <p:pic>
        <p:nvPicPr>
          <p:cNvPr id="5" name="Imagem 4" descr="DFS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4292" y="1052736"/>
            <a:ext cx="4060156" cy="563114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1520" y="23488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Unidade geopolítica: heterogênea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620000" cy="563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251520" y="188640"/>
            <a:ext cx="8229600" cy="797523"/>
          </a:xfrm>
          <a:prstGeom prst="rect">
            <a:avLst/>
          </a:prstGeom>
          <a:noFill/>
          <a:ln/>
        </p:spPr>
        <p:txBody>
          <a:bodyPr/>
          <a:lstStyle/>
          <a:p>
            <a:pPr lvl="0" algn="l" eaLnBrk="0" hangingPunct="0"/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Como descrever as redes?</a:t>
            </a:r>
            <a:b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Descrição das  REDES   -  </a:t>
            </a:r>
            <a:r>
              <a:rPr lang="en-US" sz="1800" b="1" kern="0" dirty="0" err="1" smtClean="0">
                <a:latin typeface="+mj-lt"/>
                <a:ea typeface="+mj-ea"/>
                <a:cs typeface="+mj-cs"/>
              </a:rPr>
              <a:t>Centralização</a:t>
            </a:r>
            <a:endParaRPr lang="pt-BR" sz="1800" b="1" kern="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3" y="1289050"/>
            <a:ext cx="8853487" cy="4645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251520" y="39189"/>
            <a:ext cx="8229600" cy="646212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Como descrever as redes?</a:t>
            </a:r>
            <a:b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Descrição das  REDES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    A  MISSÃO –  “de verso para prosa”</a:t>
            </a:r>
            <a:endParaRPr lang="pt-BR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512" y="1239416"/>
            <a:ext cx="8208912" cy="533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pt-BR" sz="2400" dirty="0" smtClean="0"/>
              <a:t>Da análise estrutural a partir das métricas de descrição das redes....</a:t>
            </a:r>
          </a:p>
        </p:txBody>
      </p:sp>
      <p:pic>
        <p:nvPicPr>
          <p:cNvPr id="4813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574926" cy="48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1988840"/>
            <a:ext cx="4572000" cy="40072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… dos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Nós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… das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Redes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endParaRPr lang="pt-BR" sz="2400" dirty="0" smtClean="0">
              <a:solidFill>
                <a:schemeClr val="tx1"/>
              </a:solidFill>
              <a:latin typeface="+mn-lt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à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descrição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processo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de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configuração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território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è"/>
            </a:pPr>
            <a:r>
              <a:rPr lang="pt-BR" sz="2400" dirty="0" smtClean="0">
                <a:solidFill>
                  <a:schemeClr val="tx1"/>
                </a:solidFill>
                <a:latin typeface="+mn-lt"/>
              </a:rPr>
              <a:t>compreender a característica extensiva desta urbanização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è"/>
            </a:pP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20000"/>
              </a:spcBef>
            </a:pPr>
            <a:endParaRPr lang="pt-BR" sz="2400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07288" cy="1143000"/>
          </a:xfrm>
        </p:spPr>
        <p:txBody>
          <a:bodyPr>
            <a:normAutofit/>
          </a:bodyPr>
          <a:lstStyle/>
          <a:p>
            <a:r>
              <a:rPr lang="pt-BR" dirty="0"/>
              <a:t>3. As relações entre os </a:t>
            </a:r>
            <a:r>
              <a:rPr lang="pt-BR" dirty="0" smtClean="0"/>
              <a:t>“fixos” e </a:t>
            </a:r>
            <a:r>
              <a:rPr lang="pt-BR" dirty="0"/>
              <a:t>os </a:t>
            </a:r>
            <a:r>
              <a:rPr lang="pt-BR" dirty="0" smtClean="0"/>
              <a:t>“fluxos”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/>
          <a:lstStyle/>
          <a:p>
            <a:r>
              <a:rPr lang="pt-BR" dirty="0" smtClean="0"/>
              <a:t>As relações entre os fixos (núcleos e uso da terra) e os fluxos (estrutura em rede)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Urbanização, dinâmica populacional e mudanças de uso e cobertura (desmatamento inicialmente)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Redes urbanizadas e dinâmica uso/cobertura  do solo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755576" y="47667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t-BR" sz="2000" b="1" i="1" dirty="0" smtClean="0"/>
              <a:t>Processos </a:t>
            </a:r>
            <a:r>
              <a:rPr lang="pt-BR" sz="2000" b="1" i="1" dirty="0"/>
              <a:t>de organização territorial na região </a:t>
            </a:r>
            <a:r>
              <a:rPr lang="pt-BR" sz="2000" b="1" i="1" dirty="0" smtClean="0"/>
              <a:t>Amazônica: dinâmica populacional e desmatamento em Novo Progresso- PA</a:t>
            </a:r>
            <a:endParaRPr lang="pt-BR" sz="1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340768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000" b="1" dirty="0" smtClean="0"/>
              <a:t>Fernanda da Rocha Soares</a:t>
            </a:r>
          </a:p>
          <a:p>
            <a:endParaRPr lang="pt-BR" sz="1200" dirty="0" smtClean="0"/>
          </a:p>
          <a:p>
            <a:pPr algn="just"/>
            <a:r>
              <a:rPr lang="pt-BR" sz="2400" dirty="0" smtClean="0"/>
              <a:t>Objetivo: Analisar as relações espaciais da urbanização, dinâmica populacional e mudanças de uso da terra em Novo Progresso.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896544" cy="303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323528" y="6396335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População </a:t>
            </a:r>
            <a:r>
              <a:rPr lang="pt-BR" sz="1200" dirty="0"/>
              <a:t>e </a:t>
            </a:r>
            <a:r>
              <a:rPr lang="pt-BR" sz="1200" dirty="0" smtClean="0"/>
              <a:t>desmatamento </a:t>
            </a:r>
            <a:r>
              <a:rPr lang="pt-BR" sz="1200" dirty="0"/>
              <a:t>(km2) nos anos de 2000, 2005 e 2010 </a:t>
            </a:r>
            <a:r>
              <a:rPr lang="pt-BR" sz="1200" dirty="0" smtClean="0"/>
              <a:t>em </a:t>
            </a:r>
            <a:r>
              <a:rPr lang="pt-BR" sz="1200" dirty="0"/>
              <a:t>Novo Progresso.</a:t>
            </a:r>
          </a:p>
        </p:txBody>
      </p:sp>
      <p:pic>
        <p:nvPicPr>
          <p:cNvPr id="6" name="Imagem 5" descr="Figura_2F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2708920"/>
            <a:ext cx="4896544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 txBox="1">
            <a:spLocks/>
          </p:cNvSpPr>
          <p:nvPr/>
        </p:nvSpPr>
        <p:spPr>
          <a:xfrm>
            <a:off x="467544" y="548680"/>
            <a:ext cx="7920880" cy="10156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Processos de organização territorial na região Amazônica: </a:t>
            </a:r>
            <a:r>
              <a:rPr lang="pt-BR" sz="2000" b="1" i="1" noProof="0" dirty="0" smtClean="0"/>
              <a:t>entendendo as relações entre a</a:t>
            </a:r>
            <a:r>
              <a:rPr kumimoji="0" lang="pt-B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urbanização</a:t>
            </a:r>
            <a:r>
              <a:rPr kumimoji="0" lang="pt-BR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as</a:t>
            </a:r>
            <a:r>
              <a:rPr kumimoji="0" lang="pt-B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dinâmicas populacionais</a:t>
            </a:r>
            <a:r>
              <a:rPr kumimoji="0" lang="pt-BR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de uso da terra</a:t>
            </a:r>
            <a:r>
              <a:rPr kumimoji="0" lang="pt-B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</a:t>
            </a:r>
            <a:r>
              <a:rPr kumimoji="0" lang="pt-BR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DFS da BR163 - PA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7544" y="1484784"/>
            <a:ext cx="799288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b="1" dirty="0" smtClean="0"/>
              <a:t>Ana Paula </a:t>
            </a:r>
            <a:r>
              <a:rPr lang="pt-BR" b="1" dirty="0" err="1" smtClean="0"/>
              <a:t>Dal’Asta</a:t>
            </a:r>
            <a:endParaRPr lang="pt-BR" b="1" dirty="0" smtClean="0"/>
          </a:p>
          <a:p>
            <a:endParaRPr lang="pt-BR" sz="1100" dirty="0" smtClean="0"/>
          </a:p>
          <a:p>
            <a:pPr algn="just"/>
            <a:r>
              <a:rPr lang="pt-BR" sz="2000" dirty="0" smtClean="0"/>
              <a:t>Objetivo: Analisar as relações entre a urbanização e as dinâmicas populacionais e  de mudanças de uso da terra no DFS da BR163.</a:t>
            </a:r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068960"/>
            <a:ext cx="5181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4070920" y="6165304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População total e desmatamento (ha) no DFS da BR 163</a:t>
            </a:r>
            <a:endParaRPr lang="pt-BR" dirty="0"/>
          </a:p>
        </p:txBody>
      </p:sp>
      <p:pic>
        <p:nvPicPr>
          <p:cNvPr id="9" name="Imagem 2" descr="cmm_visitadas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4944"/>
            <a:ext cx="2871429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 txBox="1">
            <a:spLocks/>
          </p:cNvSpPr>
          <p:nvPr/>
        </p:nvSpPr>
        <p:spPr>
          <a:xfrm>
            <a:off x="395536" y="260648"/>
            <a:ext cx="853244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populacionais: evolução das características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intraurbanas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m 4" descr="NProgresso.jpg"/>
          <p:cNvPicPr>
            <a:picLocks noChangeAspect="1"/>
          </p:cNvPicPr>
          <p:nvPr/>
        </p:nvPicPr>
        <p:blipFill>
          <a:blip r:embed="rId2" cstate="print"/>
          <a:srcRect l="12988" r="18500" b="3235"/>
          <a:stretch>
            <a:fillRect/>
          </a:stretch>
        </p:blipFill>
        <p:spPr>
          <a:xfrm>
            <a:off x="4716016" y="2060848"/>
            <a:ext cx="4176464" cy="3936437"/>
          </a:xfrm>
          <a:prstGeom prst="rect">
            <a:avLst/>
          </a:prstGeom>
        </p:spPr>
      </p:pic>
      <p:cxnSp>
        <p:nvCxnSpPr>
          <p:cNvPr id="6" name="Conector de seta reta 5"/>
          <p:cNvCxnSpPr/>
          <p:nvPr/>
        </p:nvCxnSpPr>
        <p:spPr>
          <a:xfrm flipH="1" flipV="1">
            <a:off x="6156176" y="1772816"/>
            <a:ext cx="288032" cy="1008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724128" y="14754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BR 163</a:t>
            </a:r>
            <a:endParaRPr lang="pt-BR" b="1" dirty="0"/>
          </a:p>
        </p:txBody>
      </p:sp>
      <p:sp>
        <p:nvSpPr>
          <p:cNvPr id="8" name="Elipse 7"/>
          <p:cNvSpPr/>
          <p:nvPr/>
        </p:nvSpPr>
        <p:spPr>
          <a:xfrm>
            <a:off x="5076056" y="3717032"/>
            <a:ext cx="1296144" cy="223224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004048" y="42228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Madeireiras carvoarias</a:t>
            </a:r>
            <a:endParaRPr lang="pt-BR" dirty="0"/>
          </a:p>
        </p:txBody>
      </p:sp>
      <p:pic>
        <p:nvPicPr>
          <p:cNvPr id="16" name="Imagem 15" descr="NP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00808"/>
            <a:ext cx="3923928" cy="4623315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95536" y="980728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Esquema geral de organização dos núcleos associados a beira de estrada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403648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Progresso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Elipse 18"/>
          <p:cNvSpPr/>
          <p:nvPr/>
        </p:nvSpPr>
        <p:spPr>
          <a:xfrm rot="20826123">
            <a:off x="6973346" y="2317941"/>
            <a:ext cx="1273616" cy="230425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092280" y="3356992"/>
            <a:ext cx="1072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Área de </a:t>
            </a:r>
          </a:p>
          <a:p>
            <a:pPr algn="ctr"/>
            <a:r>
              <a:rPr lang="pt-BR" dirty="0" smtClean="0"/>
              <a:t>expansão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300192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Progresso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 txBox="1">
            <a:spLocks/>
          </p:cNvSpPr>
          <p:nvPr/>
        </p:nvSpPr>
        <p:spPr>
          <a:xfrm>
            <a:off x="0" y="97468"/>
            <a:ext cx="91440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populacionais: características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intraurbanas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NP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6" y="1340768"/>
            <a:ext cx="6135891" cy="3955302"/>
          </a:xfrm>
          <a:prstGeom prst="rect">
            <a:avLst/>
          </a:prstGeom>
        </p:spPr>
      </p:pic>
      <p:pic>
        <p:nvPicPr>
          <p:cNvPr id="7" name="Imagem 6" descr="NP_BR163.jpg"/>
          <p:cNvPicPr>
            <a:picLocks noChangeAspect="1"/>
          </p:cNvPicPr>
          <p:nvPr/>
        </p:nvPicPr>
        <p:blipFill>
          <a:blip r:embed="rId3" cstate="print"/>
          <a:srcRect l="23856" t="21091"/>
          <a:stretch>
            <a:fillRect/>
          </a:stretch>
        </p:blipFill>
        <p:spPr>
          <a:xfrm>
            <a:off x="5832648" y="620688"/>
            <a:ext cx="2376264" cy="1846929"/>
          </a:xfrm>
          <a:prstGeom prst="rect">
            <a:avLst/>
          </a:prstGeom>
        </p:spPr>
      </p:pic>
      <p:cxnSp>
        <p:nvCxnSpPr>
          <p:cNvPr id="9" name="Conector de seta reta 8"/>
          <p:cNvCxnSpPr>
            <a:endCxn id="7" idx="1"/>
          </p:cNvCxnSpPr>
          <p:nvPr/>
        </p:nvCxnSpPr>
        <p:spPr>
          <a:xfrm flipV="1">
            <a:off x="4896544" y="1544153"/>
            <a:ext cx="936104" cy="444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:\P_Cenarios\Campo_2011\Dia-a-Dia_Fotos\05-10-2011\F_Bel\DSC07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41776"/>
            <a:ext cx="2688299" cy="2016224"/>
          </a:xfrm>
          <a:prstGeom prst="rect">
            <a:avLst/>
          </a:prstGeom>
          <a:noFill/>
        </p:spPr>
      </p:pic>
      <p:cxnSp>
        <p:nvCxnSpPr>
          <p:cNvPr id="12" name="Conector de seta reta 11"/>
          <p:cNvCxnSpPr>
            <a:endCxn id="10" idx="3"/>
          </p:cNvCxnSpPr>
          <p:nvPr/>
        </p:nvCxnSpPr>
        <p:spPr>
          <a:xfrm flipH="1">
            <a:off x="2688299" y="3933056"/>
            <a:ext cx="1488165" cy="1916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 descr="R0020782.JPG"/>
          <p:cNvPicPr>
            <a:picLocks noChangeAspect="1"/>
          </p:cNvPicPr>
          <p:nvPr/>
        </p:nvPicPr>
        <p:blipFill>
          <a:blip r:embed="rId5" cstate="print"/>
          <a:srcRect b="24868"/>
          <a:stretch>
            <a:fillRect/>
          </a:stretch>
        </p:blipFill>
        <p:spPr>
          <a:xfrm>
            <a:off x="5256584" y="5012080"/>
            <a:ext cx="3275856" cy="1845919"/>
          </a:xfrm>
          <a:prstGeom prst="rect">
            <a:avLst/>
          </a:prstGeom>
        </p:spPr>
      </p:pic>
      <p:cxnSp>
        <p:nvCxnSpPr>
          <p:cNvPr id="15" name="Conector de seta reta 14"/>
          <p:cNvCxnSpPr>
            <a:endCxn id="13" idx="0"/>
          </p:cNvCxnSpPr>
          <p:nvPr/>
        </p:nvCxnSpPr>
        <p:spPr>
          <a:xfrm>
            <a:off x="5832648" y="4077072"/>
            <a:ext cx="1061864" cy="935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9" descr="H:\P_Cenarios\2010_Campo_Santarem_NProgress\2010_09_21\Ricoh\R0017737.JPG"/>
          <p:cNvPicPr>
            <a:picLocks noChangeAspect="1" noChangeArrowheads="1"/>
          </p:cNvPicPr>
          <p:nvPr/>
        </p:nvPicPr>
        <p:blipFill>
          <a:blip r:embed="rId6" cstate="print"/>
          <a:srcRect b="11402"/>
          <a:stretch>
            <a:fillRect/>
          </a:stretch>
        </p:blipFill>
        <p:spPr bwMode="auto">
          <a:xfrm>
            <a:off x="1368152" y="692696"/>
            <a:ext cx="2206006" cy="1465865"/>
          </a:xfrm>
          <a:prstGeom prst="rect">
            <a:avLst/>
          </a:prstGeom>
          <a:noFill/>
        </p:spPr>
      </p:pic>
      <p:cxnSp>
        <p:nvCxnSpPr>
          <p:cNvPr id="21" name="Conector de seta reta 20"/>
          <p:cNvCxnSpPr>
            <a:endCxn id="19" idx="3"/>
          </p:cNvCxnSpPr>
          <p:nvPr/>
        </p:nvCxnSpPr>
        <p:spPr>
          <a:xfrm flipH="1" flipV="1">
            <a:off x="3574158" y="1425629"/>
            <a:ext cx="1538410" cy="1355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:\P_Cenarios\Campo_2011\Dia-a-Dia_Fotos\05-10-2011\ricoh\R00207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2780928"/>
            <a:ext cx="2555776" cy="1916832"/>
          </a:xfrm>
          <a:prstGeom prst="rect">
            <a:avLst/>
          </a:prstGeom>
          <a:noFill/>
        </p:spPr>
      </p:pic>
      <p:cxnSp>
        <p:nvCxnSpPr>
          <p:cNvPr id="25" name="Conector de seta reta 24"/>
          <p:cNvCxnSpPr>
            <a:endCxn id="23" idx="1"/>
          </p:cNvCxnSpPr>
          <p:nvPr/>
        </p:nvCxnSpPr>
        <p:spPr>
          <a:xfrm>
            <a:off x="5148064" y="2132856"/>
            <a:ext cx="1440160" cy="1606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Comentários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Estudos e análises dependentes de observações de campo;</a:t>
            </a:r>
          </a:p>
          <a:p>
            <a:endParaRPr lang="pt-BR" dirty="0" smtClean="0"/>
          </a:p>
          <a:p>
            <a:r>
              <a:rPr lang="pt-BR" dirty="0" smtClean="0"/>
              <a:t>Metodologia compatível com nossos recursos humanos e financeiros;</a:t>
            </a:r>
          </a:p>
          <a:p>
            <a:endParaRPr lang="pt-BR" dirty="0" smtClean="0"/>
          </a:p>
          <a:p>
            <a:r>
              <a:rPr lang="pt-BR" dirty="0" smtClean="0"/>
              <a:t>Dos dados de campo – diferentes abordagens</a:t>
            </a:r>
          </a:p>
          <a:p>
            <a:endParaRPr lang="pt-BR" dirty="0" smtClean="0"/>
          </a:p>
          <a:p>
            <a:r>
              <a:rPr lang="pt-BR" dirty="0" smtClean="0"/>
              <a:t>Desafios:</a:t>
            </a:r>
          </a:p>
          <a:p>
            <a:pPr lvl="1"/>
            <a:r>
              <a:rPr lang="pt-BR" dirty="0" smtClean="0"/>
              <a:t>Integração com outras escalas e abordagens;</a:t>
            </a:r>
          </a:p>
          <a:p>
            <a:pPr lvl="1"/>
            <a:r>
              <a:rPr lang="pt-BR" dirty="0" smtClean="0"/>
              <a:t>Partir da descrição atual,  para a reprodução e simulação das interações possibilitando discutir hipóteses/cenários.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56792"/>
            <a:ext cx="2106520" cy="301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331640" y="1700808"/>
            <a:ext cx="2520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latin typeface="Chiller" pitchFamily="82" charset="0"/>
              </a:rPr>
              <a:t>Just </a:t>
            </a:r>
            <a:r>
              <a:rPr lang="pt-BR" sz="6000" dirty="0" err="1" smtClean="0">
                <a:latin typeface="Chiller" pitchFamily="82" charset="0"/>
              </a:rPr>
              <a:t>easy</a:t>
            </a:r>
            <a:r>
              <a:rPr lang="pt-BR" sz="6000" dirty="0" smtClean="0">
                <a:latin typeface="Chiller" pitchFamily="82" charset="0"/>
              </a:rPr>
              <a:t> </a:t>
            </a:r>
            <a:r>
              <a:rPr lang="pt-BR" sz="6000" dirty="0" err="1" smtClean="0">
                <a:latin typeface="Chiller" pitchFamily="82" charset="0"/>
              </a:rPr>
              <a:t>questions</a:t>
            </a:r>
            <a:r>
              <a:rPr lang="pt-BR" sz="6000" dirty="0" smtClean="0">
                <a:latin typeface="Chiller" pitchFamily="82" charset="0"/>
              </a:rPr>
              <a:t> </a:t>
            </a:r>
            <a:r>
              <a:rPr lang="pt-BR" sz="6000" dirty="0" err="1" smtClean="0">
                <a:latin typeface="Chiller" pitchFamily="82" charset="0"/>
              </a:rPr>
              <a:t>please</a:t>
            </a:r>
            <a:r>
              <a:rPr lang="pt-BR" sz="6000" dirty="0" smtClean="0">
                <a:latin typeface="Chiller" pitchFamily="82" charset="0"/>
              </a:rPr>
              <a:t> !!!</a:t>
            </a:r>
            <a:endParaRPr lang="pt-BR" sz="6000" dirty="0">
              <a:latin typeface="Chiller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75856" y="580526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>
                    <a:lumMod val="50000"/>
                  </a:schemeClr>
                </a:solidFill>
              </a:rPr>
              <a:t>silvana@dpi.inpe.br</a:t>
            </a:r>
            <a:endParaRPr lang="pt-BR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409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340768"/>
            <a:ext cx="7848872" cy="144016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2800" dirty="0"/>
              <a:t>Integrar dados de sensoriamento remoto com informações de fontes secundárias e de campo</a:t>
            </a:r>
            <a:r>
              <a:rPr lang="pt-BR" sz="2800" dirty="0" smtClean="0"/>
              <a:t>.</a:t>
            </a:r>
          </a:p>
          <a:p>
            <a:pPr algn="just"/>
            <a:r>
              <a:rPr lang="pt-BR" dirty="0" smtClean="0"/>
              <a:t>Técnicas de agrupamento empíricas e por análise espacial  e análise de redes</a:t>
            </a:r>
            <a:endParaRPr lang="pt-BR" sz="2800" dirty="0"/>
          </a:p>
        </p:txBody>
      </p:sp>
      <p:pic>
        <p:nvPicPr>
          <p:cNvPr id="4" name="Imagem 3" descr="ESQUEMA_B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140968"/>
            <a:ext cx="6316675" cy="336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36712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Remoto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2232248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Classificação de imagens de média resolução espacial (</a:t>
            </a:r>
            <a:r>
              <a:rPr lang="pt-BR" sz="2400" dirty="0" err="1" smtClean="0"/>
              <a:t>Landsat</a:t>
            </a:r>
            <a:r>
              <a:rPr lang="pt-BR" sz="2400" dirty="0" smtClean="0"/>
              <a:t>) </a:t>
            </a:r>
            <a:r>
              <a:rPr lang="pt-BR" sz="2400" dirty="0" smtClean="0">
                <a:sym typeface="Wingdings" pitchFamily="2" charset="2"/>
              </a:rPr>
              <a:t> identificação das 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UEOH 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(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nidades 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spaciais de 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O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cupação 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H</a:t>
            </a:r>
            <a:r>
              <a:rPr lang="pt-B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umana)</a:t>
            </a:r>
          </a:p>
          <a:p>
            <a:pPr algn="just"/>
            <a:r>
              <a:rPr lang="pt-BR" sz="2400" dirty="0" smtClean="0">
                <a:sym typeface="Wingdings" pitchFamily="2" charset="2"/>
              </a:rPr>
              <a:t>Imagens de alta resolução espacial (CBERS)  identificação dos diferentes padrões de ocupação dos núcleos populacionais.</a:t>
            </a:r>
            <a:endParaRPr lang="pt-BR" sz="2400" dirty="0"/>
          </a:p>
        </p:txBody>
      </p:sp>
      <p:pic>
        <p:nvPicPr>
          <p:cNvPr id="10" name="Imagem 7" descr="malhaIB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8748464" cy="367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np_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260648"/>
            <a:ext cx="4392488" cy="2832806"/>
          </a:xfrm>
        </p:spPr>
      </p:pic>
      <p:pic>
        <p:nvPicPr>
          <p:cNvPr id="7" name="Imagem 1" descr="teste"/>
          <p:cNvPicPr>
            <a:picLocks noChangeAspect="1" noChangeArrowheads="1"/>
          </p:cNvPicPr>
          <p:nvPr/>
        </p:nvPicPr>
        <p:blipFill>
          <a:blip r:embed="rId3" cstate="print"/>
          <a:srcRect b="49619"/>
          <a:stretch>
            <a:fillRect/>
          </a:stretch>
        </p:blipFill>
        <p:spPr bwMode="auto">
          <a:xfrm>
            <a:off x="35496" y="3356992"/>
            <a:ext cx="7545388" cy="312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864096" y="6372036"/>
            <a:ext cx="219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Vila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Itacimpasa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I e II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572000" y="6381328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dirty="0" err="1">
                <a:latin typeface="Century Schoolbook" pitchFamily="18" charset="0"/>
              </a:rPr>
              <a:t>Mojuí</a:t>
            </a:r>
            <a:r>
              <a:rPr lang="pt-BR" dirty="0">
                <a:latin typeface="Century Schoolbook" pitchFamily="18" charset="0"/>
              </a:rPr>
              <a:t> dos Campos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87624" y="3068960"/>
            <a:ext cx="1511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São Jorge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788024" y="3060700"/>
            <a:ext cx="17637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Belterra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1520" y="2391271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Landsat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TM5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620688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Caracterização intra urbana CBERS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olstício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ício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ício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</TotalTime>
  <Words>2451</Words>
  <Application>Microsoft Office PowerPoint</Application>
  <PresentationFormat>On-screen Show (4:3)</PresentationFormat>
  <Paragraphs>447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Tema do Office</vt:lpstr>
      <vt:lpstr>  A Dinâmica das Localidades e o Urbano Extensivo  Foco Análise de Micro-redes / Microescala BASE: INPE (Circuito Inferior da Economia Urbana e Regional)</vt:lpstr>
      <vt:lpstr>A Dinâmica das Localidades e o Urbano Extensivo</vt:lpstr>
      <vt:lpstr>Amazônia  uma Fronteira (muito) Urbanizada </vt:lpstr>
      <vt:lpstr>Referencial Teórico </vt:lpstr>
      <vt:lpstr>Abordagens/Focos</vt:lpstr>
      <vt:lpstr>Área de estudo</vt:lpstr>
      <vt:lpstr>Metodologia</vt:lpstr>
      <vt:lpstr>Sensoriamento Remoto</vt:lpstr>
      <vt:lpstr>Slide 9</vt:lpstr>
      <vt:lpstr>Informações de fontes secundárias</vt:lpstr>
      <vt:lpstr>Levantamentos de campo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Tabelão</vt:lpstr>
      <vt:lpstr>Análise estatística - 30 variáveis (100% respostas)  variáveis escalonadas</vt:lpstr>
      <vt:lpstr>Análise estatística - 30 variáveis variáveis normalizadas</vt:lpstr>
      <vt:lpstr>Slide 23</vt:lpstr>
      <vt:lpstr>Slide 24</vt:lpstr>
      <vt:lpstr>Slide 25</vt:lpstr>
      <vt:lpstr>Slide 26</vt:lpstr>
      <vt:lpstr>Slide 27</vt:lpstr>
      <vt:lpstr>Resultados Unidades Espaciais de Ocupação Humana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    A  MISSÃO –  “de verso para prosa”</vt:lpstr>
      <vt:lpstr>3. As relações entre os “fixos” e os “fluxos”</vt:lpstr>
      <vt:lpstr>Slide 64</vt:lpstr>
      <vt:lpstr>Slide 65</vt:lpstr>
      <vt:lpstr>Slide 66</vt:lpstr>
      <vt:lpstr>Slide 67</vt:lpstr>
      <vt:lpstr>Comentários Finais</vt:lpstr>
      <vt:lpstr>Slide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maurano2</dc:creator>
  <cp:lastModifiedBy>sil</cp:lastModifiedBy>
  <cp:revision>135</cp:revision>
  <dcterms:created xsi:type="dcterms:W3CDTF">2012-02-29T12:26:09Z</dcterms:created>
  <dcterms:modified xsi:type="dcterms:W3CDTF">2012-03-05T14:27:20Z</dcterms:modified>
</cp:coreProperties>
</file>