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75" r:id="rId5"/>
    <p:sldId id="274" r:id="rId6"/>
    <p:sldId id="261" r:id="rId7"/>
    <p:sldId id="262" r:id="rId8"/>
    <p:sldId id="263" r:id="rId9"/>
    <p:sldId id="264" r:id="rId10"/>
    <p:sldId id="271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E36-6526-4280-B662-2EED52D42C39}" type="datetimeFigureOut">
              <a:rPr lang="pt-BR" smtClean="0"/>
              <a:pPr/>
              <a:t>06/03/2012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904D-B730-4697-B190-49F49AD4E2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33412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 Projeto </a:t>
            </a:r>
            <a:r>
              <a:rPr lang="pt-BR" dirty="0" err="1" smtClean="0"/>
              <a:t>Urbis</a:t>
            </a:r>
            <a:r>
              <a:rPr lang="pt-BR" dirty="0" smtClean="0"/>
              <a:t> Amazônia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Interfaces da Saúde na escala MESO: Onde e Como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68144" y="4916760"/>
            <a:ext cx="2880320" cy="1176536"/>
          </a:xfrm>
        </p:spPr>
        <p:txBody>
          <a:bodyPr/>
          <a:lstStyle/>
          <a:p>
            <a:pPr algn="r"/>
            <a:r>
              <a:rPr lang="pt-BR" dirty="0" smtClean="0"/>
              <a:t>Diego Xavier</a:t>
            </a:r>
          </a:p>
          <a:p>
            <a:pPr algn="r"/>
            <a:r>
              <a:rPr lang="pt-BR" dirty="0" smtClean="0"/>
              <a:t>ICICT / FIOCRUZ</a:t>
            </a:r>
          </a:p>
          <a:p>
            <a:pPr algn="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71800" y="6381328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São José dos Campos, 06 de março de 2012</a:t>
            </a:r>
            <a:endParaRPr lang="pt-BR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6298" t="42520" r="14718" b="23041"/>
          <a:stretch>
            <a:fillRect/>
          </a:stretch>
        </p:blipFill>
        <p:spPr bwMode="auto">
          <a:xfrm>
            <a:off x="1547664" y="3068960"/>
            <a:ext cx="6048672" cy="16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Estratégias de avaliação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 Análise sobre o agravo</a:t>
            </a:r>
          </a:p>
          <a:p>
            <a:endParaRPr lang="pt-BR" dirty="0"/>
          </a:p>
          <a:p>
            <a:r>
              <a:rPr lang="pt-BR" dirty="0" smtClean="0"/>
              <a:t>Dados de Homicídio – Sistema de Informação de mortalidade – 1980 a 2005.</a:t>
            </a:r>
          </a:p>
          <a:p>
            <a:endParaRPr lang="pt-BR" dirty="0"/>
          </a:p>
          <a:p>
            <a:r>
              <a:rPr lang="pt-BR" dirty="0" smtClean="0"/>
              <a:t>Interpolação da taxa de mortalidade segundo sede municipal e comparação entre perfil segundo períodos de 5 em 5 anos e principais corredores de ligação do estado.</a:t>
            </a:r>
          </a:p>
          <a:p>
            <a:endParaRPr lang="pt-BR" dirty="0" smtClean="0"/>
          </a:p>
          <a:p>
            <a:r>
              <a:rPr lang="pt-BR" dirty="0" smtClean="0"/>
              <a:t>Contextualização histórica dos eventos sociais e econômicos que influenciaram no aumento ou diminuição das taxas.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Taxa de Homicídios – 1980 a 2005.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saude\Desktop\urbis\mappa\Untitled.png"/>
          <p:cNvPicPr>
            <a:picLocks noChangeAspect="1" noChangeArrowheads="1"/>
          </p:cNvPicPr>
          <p:nvPr/>
        </p:nvPicPr>
        <p:blipFill>
          <a:blip r:embed="rId2" cstate="print"/>
          <a:srcRect l="12867" t="35716" r="33814" b="35307"/>
          <a:stretch>
            <a:fillRect/>
          </a:stretch>
        </p:blipFill>
        <p:spPr bwMode="auto">
          <a:xfrm>
            <a:off x="971600" y="1412776"/>
            <a:ext cx="6840760" cy="5252726"/>
          </a:xfrm>
          <a:prstGeom prst="rect">
            <a:avLst/>
          </a:prstGeom>
          <a:noFill/>
        </p:spPr>
      </p:pic>
      <p:cxnSp>
        <p:nvCxnSpPr>
          <p:cNvPr id="10" name="Conector de seta reta 9"/>
          <p:cNvCxnSpPr/>
          <p:nvPr/>
        </p:nvCxnSpPr>
        <p:spPr>
          <a:xfrm flipH="1">
            <a:off x="5076056" y="3140968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Taxas de mortalidade – Rod Transamazônica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 descr="C:\Users\saude\Desktop\urbis\mappa\Cross Section.bmp"/>
          <p:cNvPicPr>
            <a:picLocks noChangeAspect="1" noChangeArrowheads="1"/>
          </p:cNvPicPr>
          <p:nvPr/>
        </p:nvPicPr>
        <p:blipFill>
          <a:blip r:embed="rId2" cstate="print"/>
          <a:srcRect t="7246"/>
          <a:stretch>
            <a:fillRect/>
          </a:stretch>
        </p:blipFill>
        <p:spPr bwMode="auto">
          <a:xfrm>
            <a:off x="0" y="1772816"/>
            <a:ext cx="8769247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Estratificar por agravos o fluxo de internação</a:t>
            </a:r>
          </a:p>
          <a:p>
            <a:endParaRPr lang="pt-BR" dirty="0" smtClean="0"/>
          </a:p>
          <a:p>
            <a:r>
              <a:rPr lang="pt-BR" dirty="0" smtClean="0"/>
              <a:t>Analisar agravos de notificação e outras causas de mortalidade.</a:t>
            </a:r>
          </a:p>
          <a:p>
            <a:endParaRPr lang="pt-BR" dirty="0"/>
          </a:p>
          <a:p>
            <a:r>
              <a:rPr lang="pt-BR" dirty="0" smtClean="0"/>
              <a:t>Contextualizar a estruturação do sistema de saúde no espaço e no tempo.</a:t>
            </a:r>
          </a:p>
          <a:p>
            <a:endParaRPr lang="pt-BR" dirty="0"/>
          </a:p>
          <a:p>
            <a:r>
              <a:rPr lang="pt-BR" dirty="0" smtClean="0"/>
              <a:t>Avaliar a acessibilidade a saúde.</a:t>
            </a:r>
          </a:p>
          <a:p>
            <a:endParaRPr lang="pt-BR" dirty="0"/>
          </a:p>
          <a:p>
            <a:r>
              <a:rPr lang="pt-BR" dirty="0" smtClean="0"/>
              <a:t>Correlacionar variáveis quantitativas explicativas para a incidência de determinados agravos.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Obrigado!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Estratégias de avaliação 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Analise esta sendo conduzida segundo duas linhas de avaliação distintas.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1 – Avaliação do serviço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Avaliação dos agravos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pt-B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saude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sobre  serviço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Dados de internação – Todas as causas 1997 a 2010.</a:t>
            </a:r>
          </a:p>
          <a:p>
            <a:endParaRPr lang="pt-BR" dirty="0" smtClean="0"/>
          </a:p>
          <a:p>
            <a:r>
              <a:rPr lang="pt-BR" dirty="0" smtClean="0"/>
              <a:t>Avaliação de Fluxo de internações – Município de residência                  Município de internação</a:t>
            </a:r>
          </a:p>
          <a:p>
            <a:endParaRPr lang="pt-BR" dirty="0" smtClean="0"/>
          </a:p>
          <a:p>
            <a:r>
              <a:rPr lang="pt-BR" dirty="0" smtClean="0"/>
              <a:t>Identificação dos principais centros de referência e contra-referência em saúde</a:t>
            </a:r>
          </a:p>
          <a:p>
            <a:endParaRPr lang="pt-BR" dirty="0" smtClean="0"/>
          </a:p>
          <a:p>
            <a:r>
              <a:rPr lang="pt-BR" dirty="0" smtClean="0"/>
              <a:t>Avaliação de cobertura e deslocamento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699792" y="350100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Total de fluxo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saude\Desktop\urbis\fluxo t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088" y="1388770"/>
            <a:ext cx="7740352" cy="5469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Fluxos de dominância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saude\Desktop\urbis\fluxod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200800" cy="5087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Classificação de fluxo – Estado do Pará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1" name="Picture 3" descr="C:\Users\saude\Desktop\urbis\fluxo_cer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560840" cy="5342389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79512" y="594928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fluxos hierárquicos acompanham a estrutura da rede </a:t>
            </a:r>
          </a:p>
          <a:p>
            <a:r>
              <a:rPr lang="pt-BR" dirty="0" smtClean="0"/>
              <a:t>fluxos transversais, os que ocorrem entre diferentes redes, ou entre diferentes </a:t>
            </a:r>
            <a:r>
              <a:rPr lang="pt-BR" dirty="0" err="1" smtClean="0"/>
              <a:t>subredes</a:t>
            </a:r>
            <a:r>
              <a:rPr lang="pt-BR" dirty="0" smtClean="0"/>
              <a:t> de uma mesma  rede.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Meso – Sudeste Pará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5" descr="C:\Users\saude\Desktop\urbis\fluxo_certo_les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560840" cy="5342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Meso – Marajó , Belém e Nordeste do Pará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 descr="C:\Users\saude\Desktop\urbis\fluxo_certo_bele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128792" cy="5037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Meso – Sudoeste do Pará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Users\saude\Desktop\urbis\fluxo_certo_oes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49859"/>
            <a:ext cx="7488832" cy="5291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269</Words>
  <Application>Microsoft Office PowerPoint</Application>
  <PresentationFormat>Apresentação na tela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  Projeto Urbis Amazônia   Interfaces da Saúde na escala MESO: Onde e Como  </vt:lpstr>
      <vt:lpstr>Slide 2</vt:lpstr>
      <vt:lpstr>Análise sobre  serviço</vt:lpstr>
      <vt:lpstr>Total de fluxo</vt:lpstr>
      <vt:lpstr>Fluxos de dominância</vt:lpstr>
      <vt:lpstr>Classificação de fluxo – Estado do Pará</vt:lpstr>
      <vt:lpstr>Meso – Sudeste Pará</vt:lpstr>
      <vt:lpstr>Meso – Marajó , Belém e Nordeste do Pará</vt:lpstr>
      <vt:lpstr>Meso – Sudoeste do Pará</vt:lpstr>
      <vt:lpstr>Estratégias de avaliação </vt:lpstr>
      <vt:lpstr>Taxa de Homicídios – 1980 a 2005.</vt:lpstr>
      <vt:lpstr>Taxas de mortalidade – Rod Transamazônica</vt:lpstr>
      <vt:lpstr>Próximos passos</vt:lpstr>
      <vt:lpstr>Slide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da Saúde na escala MESO: Onde e Como</dc:title>
  <dc:creator>Diego Ricardo Xavier</dc:creator>
  <cp:lastModifiedBy>Diego Ricardo Xavier</cp:lastModifiedBy>
  <cp:revision>10</cp:revision>
  <dcterms:created xsi:type="dcterms:W3CDTF">2012-03-06T10:48:28Z</dcterms:created>
  <dcterms:modified xsi:type="dcterms:W3CDTF">2012-03-06T13:05:30Z</dcterms:modified>
</cp:coreProperties>
</file>