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2"/>
  </p:notesMasterIdLst>
  <p:handoutMasterIdLst>
    <p:handoutMasterId r:id="rId63"/>
  </p:handoutMasterIdLst>
  <p:sldIdLst>
    <p:sldId id="1104" r:id="rId2"/>
    <p:sldId id="1391" r:id="rId3"/>
    <p:sldId id="1368" r:id="rId4"/>
    <p:sldId id="1327" r:id="rId5"/>
    <p:sldId id="1403" r:id="rId6"/>
    <p:sldId id="1405" r:id="rId7"/>
    <p:sldId id="1227" r:id="rId8"/>
    <p:sldId id="1273" r:id="rId9"/>
    <p:sldId id="1216" r:id="rId10"/>
    <p:sldId id="1272" r:id="rId11"/>
    <p:sldId id="1402" r:id="rId12"/>
    <p:sldId id="1367" r:id="rId13"/>
    <p:sldId id="1271" r:id="rId14"/>
    <p:sldId id="1401" r:id="rId15"/>
    <p:sldId id="1366" r:id="rId16"/>
    <p:sldId id="1354" r:id="rId17"/>
    <p:sldId id="1365" r:id="rId18"/>
    <p:sldId id="1329" r:id="rId19"/>
    <p:sldId id="1355" r:id="rId20"/>
    <p:sldId id="1356" r:id="rId21"/>
    <p:sldId id="1357" r:id="rId22"/>
    <p:sldId id="1358" r:id="rId23"/>
    <p:sldId id="1359" r:id="rId24"/>
    <p:sldId id="1360" r:id="rId25"/>
    <p:sldId id="1361" r:id="rId26"/>
    <p:sldId id="1362" r:id="rId27"/>
    <p:sldId id="1363" r:id="rId28"/>
    <p:sldId id="1394" r:id="rId29"/>
    <p:sldId id="1330" r:id="rId30"/>
    <p:sldId id="1406" r:id="rId31"/>
    <p:sldId id="1393" r:id="rId32"/>
    <p:sldId id="1218" r:id="rId33"/>
    <p:sldId id="1392" r:id="rId34"/>
    <p:sldId id="1370" r:id="rId35"/>
    <p:sldId id="1395" r:id="rId36"/>
    <p:sldId id="1396" r:id="rId37"/>
    <p:sldId id="1397" r:id="rId38"/>
    <p:sldId id="1398" r:id="rId39"/>
    <p:sldId id="1399" r:id="rId40"/>
    <p:sldId id="1372" r:id="rId41"/>
    <p:sldId id="1373" r:id="rId42"/>
    <p:sldId id="1231" r:id="rId43"/>
    <p:sldId id="1390" r:id="rId44"/>
    <p:sldId id="1375" r:id="rId45"/>
    <p:sldId id="1376" r:id="rId46"/>
    <p:sldId id="1377" r:id="rId47"/>
    <p:sldId id="1378" r:id="rId48"/>
    <p:sldId id="1400" r:id="rId49"/>
    <p:sldId id="1332" r:id="rId50"/>
    <p:sldId id="1381" r:id="rId51"/>
    <p:sldId id="1382" r:id="rId52"/>
    <p:sldId id="1383" r:id="rId53"/>
    <p:sldId id="1384" r:id="rId54"/>
    <p:sldId id="1385" r:id="rId55"/>
    <p:sldId id="1386" r:id="rId56"/>
    <p:sldId id="1387" r:id="rId57"/>
    <p:sldId id="1388" r:id="rId58"/>
    <p:sldId id="1389" r:id="rId59"/>
    <p:sldId id="1404" r:id="rId60"/>
    <p:sldId id="1277" r:id="rId61"/>
  </p:sldIdLst>
  <p:sldSz cx="9144000" cy="6858000" type="screen4x3"/>
  <p:notesSz cx="6858000" cy="97345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5DBFB"/>
    <a:srgbClr val="33CCCC"/>
    <a:srgbClr val="009900"/>
    <a:srgbClr val="8CB8F8"/>
    <a:srgbClr val="CC3300"/>
    <a:srgbClr val="4807C9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4595" autoAdjust="0"/>
  </p:normalViewPr>
  <p:slideViewPr>
    <p:cSldViewPr snapToGrid="0">
      <p:cViewPr varScale="1">
        <p:scale>
          <a:sx n="72" d="100"/>
          <a:sy n="72" d="100"/>
        </p:scale>
        <p:origin x="-11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94"/>
    </p:cViewPr>
  </p:sorterViewPr>
  <p:notesViewPr>
    <p:cSldViewPr snapToGrid="0">
      <p:cViewPr varScale="1">
        <p:scale>
          <a:sx n="60" d="100"/>
          <a:sy n="60" d="100"/>
        </p:scale>
        <p:origin x="-2886" y="-102"/>
      </p:cViewPr>
      <p:guideLst>
        <p:guide orient="horz" pos="3066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\artigos\2010\felipe\trajetoria_delta7_vbel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4464858559364"/>
          <c:y val="0.17728545295474429"/>
          <c:w val="0.84873189462428555"/>
          <c:h val="0.65825101407778774"/>
        </c:manualLayout>
      </c:layout>
      <c:barChart>
        <c:barDir val="col"/>
        <c:grouping val="clustered"/>
        <c:ser>
          <c:idx val="0"/>
          <c:order val="0"/>
          <c:tx>
            <c:strRef>
              <c:f>trajetoria3!$P$14</c:f>
              <c:strCache>
                <c:ptCount val="1"/>
                <c:pt idx="0">
                  <c:v>Expansion</c:v>
                </c:pt>
              </c:strCache>
            </c:strRef>
          </c:tx>
          <c:val>
            <c:numRef>
              <c:f>trajetoria3!$R$14</c:f>
              <c:numCache>
                <c:formatCode>0.00</c:formatCode>
                <c:ptCount val="1"/>
                <c:pt idx="0">
                  <c:v>0.28602150537634485</c:v>
                </c:pt>
              </c:numCache>
            </c:numRef>
          </c:val>
        </c:ser>
        <c:ser>
          <c:idx val="1"/>
          <c:order val="1"/>
          <c:tx>
            <c:strRef>
              <c:f>trajetoria3!$P$13</c:f>
              <c:strCache>
                <c:ptCount val="1"/>
                <c:pt idx="0">
                  <c:v>Consolidation</c:v>
                </c:pt>
              </c:strCache>
            </c:strRef>
          </c:tx>
          <c:val>
            <c:numRef>
              <c:f>trajetoria3!$R$13</c:f>
              <c:numCache>
                <c:formatCode>0.00</c:formatCode>
                <c:ptCount val="1"/>
                <c:pt idx="0">
                  <c:v>0.14480286738351228</c:v>
                </c:pt>
              </c:numCache>
            </c:numRef>
          </c:val>
        </c:ser>
        <c:ser>
          <c:idx val="2"/>
          <c:order val="2"/>
          <c:tx>
            <c:strRef>
              <c:f>trajetoria3!$P$12</c:f>
              <c:strCache>
                <c:ptCount val="1"/>
                <c:pt idx="0">
                  <c:v>No change</c:v>
                </c:pt>
              </c:strCache>
            </c:strRef>
          </c:tx>
          <c:spPr>
            <a:ln w="6350"/>
          </c:spPr>
          <c:val>
            <c:numRef>
              <c:f>trajetoria3!$R$12</c:f>
              <c:numCache>
                <c:formatCode>0.00</c:formatCode>
                <c:ptCount val="1"/>
                <c:pt idx="0">
                  <c:v>0.56917562724014492</c:v>
                </c:pt>
              </c:numCache>
            </c:numRef>
          </c:val>
        </c:ser>
        <c:dLbls>
          <c:showVal val="1"/>
        </c:dLbls>
        <c:gapWidth val="75"/>
        <c:axId val="35512320"/>
        <c:axId val="35513856"/>
      </c:barChart>
      <c:catAx>
        <c:axId val="35512320"/>
        <c:scaling>
          <c:orientation val="minMax"/>
        </c:scaling>
        <c:axPos val="b"/>
        <c:majorTickMark val="none"/>
        <c:tickLblPos val="nextTo"/>
        <c:crossAx val="35513856"/>
        <c:crosses val="autoZero"/>
        <c:auto val="1"/>
        <c:lblAlgn val="ctr"/>
        <c:lblOffset val="100"/>
      </c:catAx>
      <c:valAx>
        <c:axId val="35513856"/>
        <c:scaling>
          <c:orientation val="minMax"/>
        </c:scaling>
        <c:axPos val="l"/>
        <c:numFmt formatCode="0.00" sourceLinked="1"/>
        <c:majorTickMark val="none"/>
        <c:tickLblPos val="nextTo"/>
        <c:crossAx val="35512320"/>
        <c:crosses val="autoZero"/>
        <c:crossBetween val="between"/>
      </c:valAx>
      <c:spPr>
        <a:noFill/>
      </c:spPr>
    </c:plotArea>
    <c:legend>
      <c:legendPos val="b"/>
    </c:legend>
    <c:plotVisOnly val="1"/>
  </c:chart>
  <c:spPr>
    <a:solidFill>
      <a:schemeClr val="bg1"/>
    </a:solidFill>
    <a:ln>
      <a:solidFill>
        <a:schemeClr val="tx2"/>
      </a:solidFill>
    </a:ln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EC1E2E-50C3-47E4-9E2F-EFA7B3EFCC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30250"/>
            <a:ext cx="4864100" cy="3649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24388"/>
            <a:ext cx="5486400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4560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B24350-1DAF-487A-9605-F655E990E1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1F4BB6-F48B-4214-8083-A8F2A4C27948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313" y="757238"/>
            <a:ext cx="4833937" cy="3625850"/>
          </a:xfrm>
          <a:solidFill>
            <a:srgbClr val="FFFFFF"/>
          </a:solidFill>
          <a:ln w="12700" cap="flat"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611688"/>
            <a:ext cx="4972050" cy="4386262"/>
          </a:xfrm>
          <a:noFill/>
          <a:ln/>
        </p:spPr>
        <p:txBody>
          <a:bodyPr lIns="92075" tIns="46038" rIns="92075" bIns="46038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Impact" charset="0"/>
                <a:cs typeface="+mn-cs"/>
              </a:defRPr>
            </a:lvl1pPr>
          </a:lstStyle>
          <a:p>
            <a:pPr>
              <a:defRPr/>
            </a:pPr>
            <a:fld id="{17DECCF4-C068-4F70-967F-F76AF728EA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en-US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>
                <a:latin typeface="Calibri" pitchFamily="34" charset="0"/>
              </a:defRPr>
            </a:lvl1pPr>
            <a:lvl2pPr>
              <a:buClr>
                <a:srgbClr val="C00000"/>
              </a:buClr>
              <a:buSzPct val="100000"/>
              <a:buFont typeface="Wingdings" pitchFamily="2" charset="2"/>
              <a:buChar char="§"/>
              <a:defRPr>
                <a:latin typeface="Calibri" pitchFamily="34" charset="0"/>
              </a:defRPr>
            </a:lvl2pPr>
            <a:lvl3pPr>
              <a:buClr>
                <a:schemeClr val="accent5">
                  <a:lumMod val="50000"/>
                </a:schemeClr>
              </a:buClr>
              <a:buSzPct val="80000"/>
              <a:buFont typeface="Courier New" pitchFamily="49" charset="0"/>
              <a:buChar char="o"/>
              <a:defRPr>
                <a:latin typeface="Calibri" pitchFamily="34" charset="0"/>
              </a:defRPr>
            </a:lvl3pPr>
            <a:lvl4pPr>
              <a:buClr>
                <a:srgbClr val="C00000"/>
              </a:buClr>
              <a:buSzPct val="85000"/>
              <a:buFont typeface="Arial" pitchFamily="34" charset="0"/>
              <a:buChar char="•"/>
              <a:defRPr>
                <a:latin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8479C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/>
          <a:lstStyle/>
          <a:p>
            <a:pPr>
              <a:defRPr/>
            </a:pPr>
            <a:endParaRPr lang="en-US" sz="2400">
              <a:latin typeface="Times New Roman" pitchFamily="18" charset="0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14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•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–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•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mass.edu/landeco/research/fragstats/documents/Metrics/Introduction%20and%20Overview/Patch%20metrics.htm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wmf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umass.edu/landeco/research/fragstats/documents/Metrics/Introduction%20and%20Overview/Class%20metrics.htm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chart" Target="../charts/char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52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8JMKD3MGP7W/38NFNLS?languagebutton=pt-BR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umass.edu/landeco/research/fragstats/documents/Metrics/Introduction%20and%20Overview/Landscape%20metrics.htm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slide" Target="slide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ctrTitle"/>
          </p:nvPr>
        </p:nvSpPr>
        <p:spPr>
          <a:xfrm>
            <a:off x="2913063" y="1754188"/>
            <a:ext cx="6230937" cy="2473325"/>
          </a:xfrm>
        </p:spPr>
        <p:txBody>
          <a:bodyPr/>
          <a:lstStyle/>
          <a:p>
            <a:pPr algn="ctr" eaLnBrk="1" hangingPunct="1"/>
            <a:r>
              <a:rPr lang="pt-BR" sz="3200" smtClean="0"/>
              <a:t/>
            </a:r>
            <a:br>
              <a:rPr lang="pt-BR" sz="3200" smtClean="0"/>
            </a:br>
            <a:r>
              <a:rPr lang="pt-BR" sz="3200" smtClean="0"/>
              <a:t>Estudos Micro-Meso no INPE: Métodos de Investigação da Paisagem</a:t>
            </a:r>
            <a:br>
              <a:rPr lang="pt-BR" sz="3200" smtClean="0"/>
            </a:br>
            <a:endParaRPr lang="pt-BR" sz="3200" smtClean="0"/>
          </a:p>
        </p:txBody>
      </p:sp>
      <p:sp>
        <p:nvSpPr>
          <p:cNvPr id="18434" name="Subtítulo 2"/>
          <p:cNvSpPr>
            <a:spLocks noGrp="1"/>
          </p:cNvSpPr>
          <p:nvPr>
            <p:ph type="subTitle" idx="1"/>
          </p:nvPr>
        </p:nvSpPr>
        <p:spPr>
          <a:xfrm>
            <a:off x="2251075" y="4267200"/>
            <a:ext cx="6102350" cy="2590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pt-BR" sz="1800" smtClean="0"/>
          </a:p>
          <a:p>
            <a:pPr algn="ctr" eaLnBrk="1" hangingPunct="1">
              <a:buFont typeface="Wingdings" pitchFamily="2" charset="2"/>
              <a:buNone/>
            </a:pPr>
            <a:r>
              <a:rPr lang="pt-BR" sz="1800" smtClean="0"/>
              <a:t>Maria Isabel Sobral Escada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1800" smtClean="0"/>
              <a:t>isabel@dpi.inpe.br</a:t>
            </a:r>
          </a:p>
          <a:p>
            <a:pPr algn="ctr" eaLnBrk="1" hangingPunct="1">
              <a:buFont typeface="Wingdings" pitchFamily="2" charset="2"/>
              <a:buNone/>
            </a:pPr>
            <a:endParaRPr lang="pt-BR" sz="1800" smtClean="0"/>
          </a:p>
          <a:p>
            <a:pPr algn="ctr" eaLnBrk="1" hangingPunct="1">
              <a:buFont typeface="Wingdings" pitchFamily="2" charset="2"/>
              <a:buNone/>
            </a:pPr>
            <a:r>
              <a:rPr lang="pt-BR" sz="1800" smtClean="0"/>
              <a:t>Projeto Urbis: Qual a Natureza do Urbano na Amazônia Contemporânea?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1600" smtClean="0"/>
              <a:t>São José dos Campos, 5 e 6 de março de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5D5DAE"/>
              </a:buClr>
            </a:pPr>
            <a:endParaRPr lang="en-US" smtClean="0"/>
          </a:p>
          <a:p>
            <a:pPr eaLnBrk="1" hangingPunct="1">
              <a:buClr>
                <a:srgbClr val="5D5DAE"/>
              </a:buClr>
            </a:pPr>
            <a:r>
              <a:rPr lang="en-US" sz="2000" i="1" smtClean="0">
                <a:solidFill>
                  <a:srgbClr val="4D4D4D"/>
                </a:solidFill>
                <a:latin typeface="Verdana" pitchFamily="34" charset="0"/>
                <a:cs typeface="Arial" charset="0"/>
              </a:rPr>
              <a:t>Detecção e caracterização de padrões de ocupação e suas trajetórias com dados de imagens multitemporais de satélite, técnicas de mineração de dados e métodos de análise da paisagem.</a:t>
            </a:r>
          </a:p>
          <a:p>
            <a:pPr eaLnBrk="1" hangingPunct="1">
              <a:buClr>
                <a:srgbClr val="5D5DAE"/>
              </a:buClr>
            </a:pPr>
            <a:endParaRPr lang="pt-BR" sz="2000" i="1" smtClean="0"/>
          </a:p>
          <a:p>
            <a:pPr eaLnBrk="1" hangingPunct="1">
              <a:buClr>
                <a:srgbClr val="5D5DAE"/>
              </a:buClr>
            </a:pPr>
            <a:endParaRPr lang="pt-BR" sz="2000" i="1" smtClean="0"/>
          </a:p>
          <a:p>
            <a:pPr eaLnBrk="1" hangingPunct="1">
              <a:buClr>
                <a:srgbClr val="5D5DAE"/>
              </a:buClr>
            </a:pPr>
            <a:endParaRPr lang="en-US" sz="2000" i="1" smtClean="0"/>
          </a:p>
          <a:p>
            <a:pPr eaLnBrk="1" hangingPunct="1">
              <a:buClr>
                <a:srgbClr val="5D5DAE"/>
              </a:buClr>
            </a:pPr>
            <a:r>
              <a:rPr lang="en-US" sz="2000" i="1" smtClean="0">
                <a:solidFill>
                  <a:srgbClr val="4D4D4D"/>
                </a:solidFill>
                <a:latin typeface="Verdana" pitchFamily="34" charset="0"/>
                <a:cs typeface="Arial" charset="0"/>
              </a:rPr>
              <a:t>Mineração de dados: Extração de padrões ou modelos, dos dados.</a:t>
            </a:r>
          </a:p>
          <a:p>
            <a:pPr eaLnBrk="1" hangingPunct="1">
              <a:buClr>
                <a:srgbClr val="5D5DAE"/>
              </a:buClr>
            </a:pPr>
            <a:endParaRPr lang="pt-BR" sz="2000" i="1" smtClean="0"/>
          </a:p>
          <a:p>
            <a:pPr eaLnBrk="1" hangingPunct="1">
              <a:buClr>
                <a:srgbClr val="5D5DAE"/>
              </a:buClr>
            </a:pPr>
            <a:endParaRPr lang="en-US" i="1" smtClean="0"/>
          </a:p>
        </p:txBody>
      </p:sp>
      <p:sp>
        <p:nvSpPr>
          <p:cNvPr id="28674" name="Título 2"/>
          <p:cNvSpPr>
            <a:spLocks noGrp="1"/>
          </p:cNvSpPr>
          <p:nvPr>
            <p:ph type="title"/>
          </p:nvPr>
        </p:nvSpPr>
        <p:spPr>
          <a:xfrm>
            <a:off x="685800" y="476250"/>
            <a:ext cx="8153400" cy="762000"/>
          </a:xfrm>
        </p:spPr>
        <p:txBody>
          <a:bodyPr/>
          <a:lstStyle/>
          <a:p>
            <a:pPr eaLnBrk="1" hangingPunct="1"/>
            <a:r>
              <a:rPr lang="pt-BR" smtClean="0"/>
              <a:t>Associando Padrões a Processos de Mudança de Cobertura da Terra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657">
            <a:off x="1600200" y="2514600"/>
            <a:ext cx="3554413" cy="117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AutoShape 3"/>
          <p:cNvSpPr>
            <a:spLocks noChangeArrowheads="1"/>
          </p:cNvSpPr>
          <p:nvPr/>
        </p:nvSpPr>
        <p:spPr bwMode="auto">
          <a:xfrm>
            <a:off x="666750" y="396875"/>
            <a:ext cx="8288338" cy="1544638"/>
          </a:xfrm>
          <a:prstGeom prst="roundRect">
            <a:avLst>
              <a:gd name="adj" fmla="val 7829"/>
            </a:avLst>
          </a:prstGeom>
          <a:solidFill>
            <a:srgbClr val="EBEBEB">
              <a:alpha val="79999"/>
            </a:srgbClr>
          </a:solidFill>
          <a:ln w="12700">
            <a:noFill/>
            <a:round/>
            <a:headEnd/>
            <a:tailEnd/>
          </a:ln>
        </p:spPr>
        <p:txBody>
          <a:bodyPr tIns="18288" bIns="18288" anchor="ctr"/>
          <a:lstStyle/>
          <a:p>
            <a:pPr algn="ctr"/>
            <a:r>
              <a:rPr lang="en-US" sz="3200" b="1">
                <a:solidFill>
                  <a:srgbClr val="FF9933"/>
                </a:solidFill>
                <a:latin typeface="Verdana" pitchFamily="34" charset="0"/>
              </a:rPr>
              <a:t>Mineração de dados:</a:t>
            </a:r>
            <a:r>
              <a:rPr lang="en-US" sz="3600">
                <a:solidFill>
                  <a:srgbClr val="4D4D4D"/>
                </a:solidFill>
                <a:latin typeface="Verdana" pitchFamily="34" charset="0"/>
              </a:rPr>
              <a:t> </a:t>
            </a:r>
            <a:r>
              <a:rPr lang="en-US" sz="3200">
                <a:solidFill>
                  <a:srgbClr val="4D4D4D"/>
                </a:solidFill>
                <a:latin typeface="Verdana" pitchFamily="34" charset="0"/>
              </a:rPr>
              <a:t>Extração de padrões ou modelos dos dados.</a:t>
            </a:r>
            <a:endParaRPr lang="en-US" sz="3200" b="1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29699" name="Picture 16" descr="g88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 l="6720" t="14720" r="7359" b="8000"/>
          <a:stretch>
            <a:fillRect/>
          </a:stretch>
        </p:blipFill>
        <p:spPr bwMode="auto">
          <a:xfrm rot="344856">
            <a:off x="533400" y="2895600"/>
            <a:ext cx="3806825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miclust_dendogra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35" t="20531" r="9967" b="10089"/>
          <a:stretch>
            <a:fillRect/>
          </a:stretch>
        </p:blipFill>
        <p:spPr bwMode="auto">
          <a:xfrm rot="-443583">
            <a:off x="5257800" y="2057400"/>
            <a:ext cx="282575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>
            <a:lum bright="40000"/>
          </a:blip>
          <a:srcRect l="2519" t="1524" r="2519" b="1852"/>
          <a:stretch>
            <a:fillRect/>
          </a:stretch>
        </p:blipFill>
        <p:spPr bwMode="auto">
          <a:xfrm rot="-1367987">
            <a:off x="4800600" y="4343400"/>
            <a:ext cx="2025650" cy="205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2"/>
          <p:cNvSpPr>
            <a:spLocks noChangeArrowheads="1"/>
          </p:cNvSpPr>
          <p:nvPr/>
        </p:nvSpPr>
        <p:spPr bwMode="auto">
          <a:xfrm>
            <a:off x="711200" y="381000"/>
            <a:ext cx="7948613" cy="2133600"/>
          </a:xfrm>
          <a:prstGeom prst="roundRect">
            <a:avLst>
              <a:gd name="adj" fmla="val 7829"/>
            </a:avLst>
          </a:prstGeom>
          <a:solidFill>
            <a:srgbClr val="EBEBEB">
              <a:alpha val="70195"/>
            </a:srgbClr>
          </a:solidFill>
          <a:ln w="12700">
            <a:noFill/>
            <a:round/>
            <a:headEnd/>
            <a:tailEnd/>
          </a:ln>
        </p:spPr>
        <p:txBody>
          <a:bodyPr tIns="18288" bIns="18288" anchor="ctr"/>
          <a:lstStyle/>
          <a:p>
            <a:r>
              <a:rPr lang="pt-BR" sz="3200" b="1">
                <a:solidFill>
                  <a:srgbClr val="FF9933"/>
                </a:solidFill>
                <a:latin typeface="Verdana" pitchFamily="34" charset="0"/>
              </a:rPr>
              <a:t>Classificação: Árvores de decisão</a:t>
            </a:r>
            <a:r>
              <a:rPr lang="pt-BR" sz="320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pt-BR" sz="3200">
                <a:solidFill>
                  <a:srgbClr val="4D4D4D"/>
                </a:solidFill>
                <a:latin typeface="Verdana" pitchFamily="34" charset="0"/>
              </a:rPr>
              <a:t>descrevem fronteiras lineares sobre o espaço de atributos.</a:t>
            </a:r>
            <a:endParaRPr lang="en-US" sz="3200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30722" name="Picture 4" descr="ambivariate_d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8763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7421563" y="630555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Korting,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Extração de Atributos - GEODMA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719263"/>
            <a:ext cx="3328987" cy="4114800"/>
          </a:xfrm>
        </p:spPr>
        <p:txBody>
          <a:bodyPr/>
          <a:lstStyle/>
          <a:p>
            <a:pPr marL="609600" indent="-609600" eaLnBrk="1" hangingPunct="1">
              <a:buClr>
                <a:srgbClr val="5D5DAE"/>
              </a:buClr>
              <a:buFont typeface="Wingdings" pitchFamily="2" charset="2"/>
              <a:buAutoNum type="arabicPeriod"/>
            </a:pPr>
            <a:r>
              <a:rPr lang="pt-BR" sz="2000" b="1" smtClean="0"/>
              <a:t>Estabelecimento de tipologia de padrões e sua semântica</a:t>
            </a:r>
          </a:p>
          <a:p>
            <a:pPr marL="609600" indent="-609600" eaLnBrk="1" hangingPunct="1">
              <a:buClr>
                <a:srgbClr val="5D5DAE"/>
              </a:buClr>
              <a:buFont typeface="Wingdings" pitchFamily="2" charset="2"/>
              <a:buAutoNum type="arabicPeriod"/>
            </a:pPr>
            <a:endParaRPr lang="pt-BR" sz="2000" b="1" smtClean="0"/>
          </a:p>
          <a:p>
            <a:pPr marL="609600" indent="-609600" eaLnBrk="1" hangingPunct="1">
              <a:buClr>
                <a:srgbClr val="5D5DAE"/>
              </a:buClr>
              <a:buFont typeface="Wingdings" pitchFamily="2" charset="2"/>
              <a:buAutoNum type="arabicPeriod"/>
            </a:pPr>
            <a:r>
              <a:rPr lang="pt-BR" sz="2000" b="1" smtClean="0"/>
              <a:t>Classificação (GeoDMA)</a:t>
            </a:r>
          </a:p>
          <a:p>
            <a:pPr marL="990600" lvl="1" indent="-533400" eaLnBrk="1" hangingPunct="1">
              <a:buFont typeface="ZapfHumnst BT"/>
              <a:buAutoNum type="arabicPeriod"/>
            </a:pPr>
            <a:r>
              <a:rPr lang="pt-BR" sz="1600" smtClean="0"/>
              <a:t>Segmentação</a:t>
            </a:r>
          </a:p>
          <a:p>
            <a:pPr marL="990600" lvl="1" indent="-533400" eaLnBrk="1" hangingPunct="1">
              <a:buFont typeface="ZapfHumnst BT"/>
              <a:buAutoNum type="arabicPeriod"/>
            </a:pPr>
            <a:r>
              <a:rPr lang="pt-BR" sz="1600" smtClean="0"/>
              <a:t>Extração de atributos</a:t>
            </a:r>
          </a:p>
          <a:p>
            <a:pPr marL="990600" lvl="1" indent="-533400" eaLnBrk="1" hangingPunct="1">
              <a:buFont typeface="ZapfHumnst BT"/>
              <a:buAutoNum type="arabicPeriod"/>
            </a:pPr>
            <a:r>
              <a:rPr lang="pt-BR" sz="1600" smtClean="0"/>
              <a:t>Treinamento (conhecimento a priori)</a:t>
            </a:r>
          </a:p>
          <a:p>
            <a:pPr marL="990600" lvl="1" indent="-533400" eaLnBrk="1" hangingPunct="1">
              <a:buFont typeface="ZapfHumnst BT"/>
              <a:buAutoNum type="arabicPeriod"/>
            </a:pPr>
            <a:r>
              <a:rPr lang="pt-BR" sz="1600" smtClean="0"/>
              <a:t>Classificação</a:t>
            </a:r>
          </a:p>
          <a:p>
            <a:pPr marL="990600" lvl="1" indent="-533400" eaLnBrk="1" hangingPunct="1">
              <a:buFont typeface="ZapfHumnst BT"/>
              <a:buAutoNum type="arabicPeriod"/>
            </a:pPr>
            <a:r>
              <a:rPr lang="pt-BR" sz="1600" smtClean="0"/>
              <a:t>Validação/Avaliação</a:t>
            </a:r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990600" lvl="1" indent="-533400" eaLnBrk="1" hangingPunct="1">
              <a:buFontTx/>
              <a:buChar char="•"/>
            </a:pPr>
            <a:endParaRPr lang="pt-BR" sz="1600" smtClean="0"/>
          </a:p>
          <a:p>
            <a:pPr marL="609600" indent="-609600" eaLnBrk="1" hangingPunct="1">
              <a:buClr>
                <a:srgbClr val="5D5DAE"/>
              </a:buClr>
              <a:buFont typeface="Wingdings" pitchFamily="2" charset="2"/>
              <a:buNone/>
            </a:pPr>
            <a:endParaRPr lang="pt-BR" sz="2400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506913" y="2792413"/>
            <a:ext cx="55610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endParaRPr lang="pt-BR" sz="2800"/>
          </a:p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endParaRPr lang="pt-BR" sz="2800"/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413375" y="430213"/>
            <a:ext cx="3570288" cy="3397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chemeClr val="accent2"/>
                </a:solidFill>
              </a:rPr>
              <a:t>http://www.dpi.inpe.br/geodma/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1679575"/>
            <a:ext cx="53594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390525" y="6240463"/>
            <a:ext cx="62706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latin typeface="Zurich BT"/>
              </a:rPr>
              <a:t>GeoDMA – Geographical Data Mining Analyst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6273800" y="6235700"/>
            <a:ext cx="2628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/>
              <a:t>Silva et al, 2007; Silava et al, 2008; Korting et al. (2008; 2009)</a:t>
            </a: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250825" y="1514475"/>
            <a:ext cx="3630613" cy="1363663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0563" y="369888"/>
            <a:ext cx="8001000" cy="666750"/>
          </a:xfrm>
        </p:spPr>
        <p:txBody>
          <a:bodyPr/>
          <a:lstStyle/>
          <a:p>
            <a:pPr eaLnBrk="1" hangingPunct="1"/>
            <a:r>
              <a:rPr lang="en-US" smtClean="0"/>
              <a:t>Mineração de dados de sensoriamento remoto</a:t>
            </a:r>
            <a:endParaRPr lang="pt-BR" smtClean="0"/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524000"/>
            <a:ext cx="7942263" cy="4724400"/>
          </a:xfrm>
        </p:spPr>
        <p:txBody>
          <a:bodyPr/>
          <a:lstStyle/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r>
              <a:rPr lang="en-US" dirty="0" smtClean="0"/>
              <a:t>Landscape objects </a:t>
            </a:r>
            <a:r>
              <a:rPr lang="en-US" sz="1800" dirty="0" smtClean="0"/>
              <a:t>(Silva et al, 2008; Silva e </a:t>
            </a:r>
            <a:r>
              <a:rPr lang="en-US" sz="1800" dirty="0" err="1" smtClean="0"/>
              <a:t>Korting</a:t>
            </a:r>
            <a:r>
              <a:rPr lang="en-US" sz="1800" dirty="0" smtClean="0"/>
              <a:t>, 2008; </a:t>
            </a:r>
            <a:r>
              <a:rPr lang="en-US" sz="1800" dirty="0" err="1" smtClean="0"/>
              <a:t>Korting</a:t>
            </a:r>
            <a:r>
              <a:rPr lang="en-US" sz="1800" dirty="0" smtClean="0"/>
              <a:t>  et al, 2007).</a:t>
            </a:r>
            <a:r>
              <a:rPr lang="en-US" dirty="0" smtClean="0"/>
              <a:t> </a:t>
            </a:r>
          </a:p>
          <a:p>
            <a:pPr lvl="1" eaLnBrk="1" hangingPunct="1">
              <a:buClr>
                <a:srgbClr val="C0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 err="1" smtClean="0"/>
              <a:t>Objetos</a:t>
            </a:r>
            <a:r>
              <a:rPr lang="en-US" sz="1600" dirty="0" smtClean="0"/>
              <a:t> </a:t>
            </a:r>
            <a:r>
              <a:rPr lang="en-US" sz="1600" dirty="0" err="1" smtClean="0"/>
              <a:t>detectados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uma</a:t>
            </a:r>
            <a:r>
              <a:rPr lang="en-US" sz="1600" dirty="0" smtClean="0"/>
              <a:t> </a:t>
            </a:r>
            <a:r>
              <a:rPr lang="en-US" sz="1600" dirty="0" err="1" smtClean="0"/>
              <a:t>imagem</a:t>
            </a:r>
            <a:r>
              <a:rPr lang="en-US" sz="1600" dirty="0" smtClean="0"/>
              <a:t> de </a:t>
            </a:r>
            <a:r>
              <a:rPr lang="en-US" sz="1600" dirty="0" err="1" smtClean="0"/>
              <a:t>sensoriamento</a:t>
            </a:r>
            <a:r>
              <a:rPr lang="en-US" sz="1600" dirty="0" smtClean="0"/>
              <a:t> </a:t>
            </a:r>
            <a:r>
              <a:rPr lang="en-US" sz="1600" dirty="0" err="1" smtClean="0"/>
              <a:t>remoto</a:t>
            </a:r>
            <a:r>
              <a:rPr lang="en-US" sz="1600" dirty="0" smtClean="0"/>
              <a:t> a </a:t>
            </a:r>
            <a:r>
              <a:rPr lang="en-US" sz="1600" dirty="0" err="1" smtClean="0"/>
              <a:t>partir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 </a:t>
            </a:r>
            <a:r>
              <a:rPr lang="en-US" sz="1600" dirty="0" err="1" smtClean="0"/>
              <a:t>segmentação</a:t>
            </a:r>
            <a:r>
              <a:rPr lang="en-US" sz="1600" dirty="0" smtClean="0"/>
              <a:t> e/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classificação</a:t>
            </a:r>
            <a:r>
              <a:rPr lang="en-US" sz="1600" dirty="0" smtClean="0"/>
              <a:t> visual </a:t>
            </a:r>
            <a:r>
              <a:rPr lang="en-US" sz="1600" dirty="0" err="1" smtClean="0"/>
              <a:t>ou</a:t>
            </a:r>
            <a:r>
              <a:rPr lang="en-US" sz="1600" dirty="0" smtClean="0"/>
              <a:t> digital. 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endParaRPr lang="pt-BR" dirty="0" smtClean="0"/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endParaRPr lang="en-US" dirty="0" smtClean="0"/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Azeredo</a:t>
            </a:r>
            <a:r>
              <a:rPr lang="en-US" sz="1800" dirty="0" smtClean="0"/>
              <a:t> et al., 2009; Lobo e </a:t>
            </a:r>
            <a:r>
              <a:rPr lang="en-US" sz="1800" dirty="0" err="1" smtClean="0"/>
              <a:t>Escada</a:t>
            </a:r>
            <a:r>
              <a:rPr lang="en-US" sz="1800" dirty="0" smtClean="0"/>
              <a:t> (2011); Saito et al, 2011, </a:t>
            </a:r>
            <a:r>
              <a:rPr lang="en-US" sz="1800" dirty="0" err="1" smtClean="0"/>
              <a:t>Gavlak</a:t>
            </a:r>
            <a:r>
              <a:rPr lang="en-US" sz="1800" dirty="0" smtClean="0"/>
              <a:t> et al, in press)</a:t>
            </a:r>
          </a:p>
          <a:p>
            <a:pPr lvl="1" eaLnBrk="1" hangingPunct="1">
              <a:buClr>
                <a:srgbClr val="C0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 err="1" smtClean="0"/>
              <a:t>Agregam</a:t>
            </a:r>
            <a:r>
              <a:rPr lang="en-US" sz="1600" dirty="0" smtClean="0"/>
              <a:t> um </a:t>
            </a:r>
            <a:r>
              <a:rPr lang="en-US" sz="1600" dirty="0" err="1" smtClean="0"/>
              <a:t>conjunto</a:t>
            </a:r>
            <a:r>
              <a:rPr lang="en-US" sz="1600" dirty="0" smtClean="0"/>
              <a:t> de </a:t>
            </a:r>
            <a:r>
              <a:rPr lang="en-US" sz="1600" dirty="0" err="1" smtClean="0"/>
              <a:t>objetos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representam</a:t>
            </a:r>
            <a:r>
              <a:rPr lang="en-US" sz="1600" dirty="0" smtClean="0"/>
              <a:t> um </a:t>
            </a:r>
            <a:r>
              <a:rPr lang="en-US" sz="1600" dirty="0" err="1" smtClean="0"/>
              <a:t>padrão</a:t>
            </a:r>
            <a:r>
              <a:rPr lang="en-US" sz="1600" dirty="0" smtClean="0"/>
              <a:t> de </a:t>
            </a:r>
            <a:r>
              <a:rPr lang="en-US" sz="1600" dirty="0" err="1" smtClean="0"/>
              <a:t>ocupação</a:t>
            </a:r>
            <a:r>
              <a:rPr lang="en-US" sz="1600" dirty="0" smtClean="0"/>
              <a:t> </a:t>
            </a:r>
            <a:r>
              <a:rPr lang="en-US" sz="1600" dirty="0" err="1" smtClean="0"/>
              <a:t>distinto</a:t>
            </a:r>
            <a:r>
              <a:rPr lang="en-US" sz="1600" dirty="0" smtClean="0"/>
              <a:t>.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3449638"/>
            <a:ext cx="896937" cy="4238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2772" name="Picture 5" descr="Multi_desorg_2000_30_19"/>
          <p:cNvPicPr>
            <a:picLocks noChangeAspect="1" noChangeArrowheads="1"/>
          </p:cNvPicPr>
          <p:nvPr/>
        </p:nvPicPr>
        <p:blipFill>
          <a:blip r:embed="rId3"/>
          <a:srcRect l="665" t="2238" r="1103" b="1155"/>
          <a:stretch>
            <a:fillRect/>
          </a:stretch>
        </p:blipFill>
        <p:spPr bwMode="auto">
          <a:xfrm>
            <a:off x="3776663" y="5476875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490538" y="1431925"/>
            <a:ext cx="8440737" cy="2436813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0" y="0"/>
            <a:ext cx="5257800" cy="21018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Garamond (W1)"/>
              </a:rPr>
              <a:t>Mudanças na configuração dos lotes em assentamento do Incra –RO </a:t>
            </a:r>
            <a:r>
              <a:rPr lang="en-US" sz="1600" b="1">
                <a:solidFill>
                  <a:srgbClr val="251583"/>
                </a:solidFill>
                <a:latin typeface="Times New Roman" pitchFamily="18" charset="0"/>
              </a:rPr>
              <a:t>(Coy, 1987; Pedlowski e Dale, 1992; Escada 2003):</a:t>
            </a:r>
          </a:p>
          <a:p>
            <a:pPr lvl="1">
              <a:buFontTx/>
              <a:buChar char="•"/>
            </a:pPr>
            <a:r>
              <a:rPr lang="en-US" sz="2000" b="1">
                <a:solidFill>
                  <a:srgbClr val="251583"/>
                </a:solidFill>
                <a:latin typeface="Times New Roman" pitchFamily="18" charset="0"/>
              </a:rPr>
              <a:t> Fragmentação</a:t>
            </a:r>
          </a:p>
          <a:p>
            <a:pPr lvl="1">
              <a:buFontTx/>
              <a:buChar char="•"/>
            </a:pPr>
            <a:r>
              <a:rPr lang="en-US" sz="2000" b="1">
                <a:solidFill>
                  <a:srgbClr val="251583"/>
                </a:solidFill>
                <a:latin typeface="Times New Roman" pitchFamily="18" charset="0"/>
              </a:rPr>
              <a:t> Transferencia</a:t>
            </a:r>
          </a:p>
          <a:p>
            <a:pPr lvl="1">
              <a:buFontTx/>
              <a:buChar char="•"/>
            </a:pPr>
            <a:r>
              <a:rPr lang="en-US" sz="2000" b="1">
                <a:solidFill>
                  <a:srgbClr val="251583"/>
                </a:solidFill>
                <a:latin typeface="Times New Roman" pitchFamily="18" charset="0"/>
              </a:rPr>
              <a:t> Concentração</a:t>
            </a:r>
            <a:endParaRPr lang="pt-BR" sz="2000" b="1">
              <a:solidFill>
                <a:srgbClr val="251583"/>
              </a:solidFill>
              <a:latin typeface="Times New Roman" pitchFamily="18" charset="0"/>
            </a:endParaRPr>
          </a:p>
        </p:txBody>
      </p:sp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8610600" cy="670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Line 6"/>
          <p:cNvSpPr>
            <a:spLocks noChangeShapeType="1"/>
          </p:cNvSpPr>
          <p:nvPr/>
        </p:nvSpPr>
        <p:spPr bwMode="auto">
          <a:xfrm>
            <a:off x="2971800" y="1866900"/>
            <a:ext cx="889000" cy="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4572000" y="2667000"/>
            <a:ext cx="4572000" cy="38862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b="1">
              <a:latin typeface="Verdana" pitchFamily="34" charset="0"/>
            </a:endParaRP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4648200" y="2743200"/>
            <a:ext cx="4495800" cy="33258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endParaRPr lang="pt-BR" sz="1400" b="1">
              <a:latin typeface="Verdana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b="1">
                <a:latin typeface="Verdana" pitchFamily="34" charset="0"/>
              </a:rPr>
              <a:t>“Quais são os padrões predominates de desmatamento ?</a:t>
            </a:r>
          </a:p>
          <a:p>
            <a:pPr marL="457200" indent="-457200">
              <a:buFontTx/>
              <a:buAutoNum type="arabicPeriod"/>
            </a:pPr>
            <a:endParaRPr lang="en-US" b="1">
              <a:latin typeface="Verdana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b="1">
                <a:latin typeface="Verdana" pitchFamily="34" charset="0"/>
              </a:rPr>
              <a:t>Como evoluem?</a:t>
            </a:r>
          </a:p>
          <a:p>
            <a:pPr marL="457200" indent="-457200">
              <a:buFontTx/>
              <a:buAutoNum type="arabicPeriod"/>
            </a:pPr>
            <a:endParaRPr lang="en-US" b="1">
              <a:latin typeface="Verdana" pitchFamily="34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b="1">
                <a:latin typeface="Verdana" pitchFamily="34" charset="0"/>
              </a:rPr>
              <a:t>Quando iniciou o processo de concentração de lotes? </a:t>
            </a:r>
          </a:p>
          <a:p>
            <a:pPr marL="457200" indent="-457200">
              <a:buFontTx/>
              <a:buAutoNum type="arabicPeriod" startAt="3"/>
            </a:pPr>
            <a:endParaRPr lang="en-US" b="1">
              <a:latin typeface="Verdana" pitchFamily="34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b="1">
                <a:latin typeface="Verdana" pitchFamily="34" charset="0"/>
              </a:rPr>
              <a:t>Em que proporção esse processo ocorreu</a:t>
            </a:r>
            <a:r>
              <a:rPr lang="pt-BR" b="1">
                <a:latin typeface="Verdana" pitchFamily="34" charset="0"/>
              </a:rPr>
              <a:t>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9966325" y="5375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endParaRPr lang="pt-BR"/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971925" y="6426200"/>
            <a:ext cx="15382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1600" b="1"/>
              <a:t>[Escada 2003]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28600"/>
            <a:ext cx="7793037" cy="1143000"/>
          </a:xfrm>
        </p:spPr>
        <p:txBody>
          <a:bodyPr lIns="92075" tIns="46038" rIns="92075" bIns="46038" anchor="b"/>
          <a:lstStyle/>
          <a:p>
            <a:r>
              <a:rPr lang="pt-BR" sz="2600" smtClean="0"/>
              <a:t>Settlement Concentration</a:t>
            </a:r>
            <a:br>
              <a:rPr lang="pt-BR" sz="2600" smtClean="0"/>
            </a:br>
            <a:r>
              <a:rPr lang="pt-BR" sz="2600" smtClean="0"/>
              <a:t>Vale do Anari – RO (1985-2000)</a:t>
            </a:r>
          </a:p>
        </p:txBody>
      </p:sp>
      <p:pic>
        <p:nvPicPr>
          <p:cNvPr id="34820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8801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0" y="0"/>
            <a:ext cx="8162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/>
            <a:r>
              <a:rPr lang="pt-BR" sz="2600" b="1">
                <a:solidFill>
                  <a:srgbClr val="003366"/>
                </a:solidFill>
                <a:latin typeface="Calibri" pitchFamily="34" charset="0"/>
              </a:rPr>
              <a:t>Spatial Patterns typology – Vale do Anari</a:t>
            </a:r>
            <a:br>
              <a:rPr lang="pt-BR" sz="2600" b="1">
                <a:solidFill>
                  <a:srgbClr val="003366"/>
                </a:solidFill>
                <a:latin typeface="Calibri" pitchFamily="34" charset="0"/>
              </a:rPr>
            </a:br>
            <a:endParaRPr lang="pt-BR" sz="2600" b="1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35000"/>
            <a:ext cx="876300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 descr="PeqVAnari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</a:blip>
          <a:srcRect/>
          <a:stretch>
            <a:fillRect/>
          </a:stretch>
        </p:blipFill>
        <p:spPr bwMode="auto">
          <a:xfrm>
            <a:off x="484188" y="3810000"/>
            <a:ext cx="72548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LinVAnari_123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331788" y="1676400"/>
            <a:ext cx="1150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4508500" y="3189288"/>
            <a:ext cx="1924050" cy="3952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2000" b="1">
              <a:latin typeface="Verdana" pitchFamily="34" charset="0"/>
            </a:endParaRPr>
          </a:p>
        </p:txBody>
      </p:sp>
      <p:pic>
        <p:nvPicPr>
          <p:cNvPr id="36870" name="Picture 9" descr="ConVAnari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331788" y="5334000"/>
            <a:ext cx="108108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216025"/>
          </a:xfrm>
        </p:spPr>
        <p:txBody>
          <a:bodyPr/>
          <a:lstStyle/>
          <a:p>
            <a:r>
              <a:rPr lang="pt-BR" smtClean="0"/>
              <a:t>Métricas da Paisagem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752600"/>
            <a:ext cx="3886200" cy="44958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>
                <a:srgbClr val="4807C9"/>
              </a:buClr>
              <a:buSzTx/>
              <a:buFontTx/>
              <a:buChar char="•"/>
            </a:pPr>
            <a:r>
              <a:rPr lang="pt-BR" sz="2000" b="1" smtClean="0">
                <a:hlinkClick r:id="rId2"/>
              </a:rPr>
              <a:t>Métricas de Manchas</a:t>
            </a:r>
            <a:r>
              <a:rPr lang="pt-BR" sz="2000" b="1" smtClean="0"/>
              <a:t> – métricas para manchas individuais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>
                <a:srgbClr val="4807C9"/>
              </a:buClr>
              <a:buSzTx/>
              <a:buFontTx/>
              <a:buChar char="•"/>
            </a:pPr>
            <a:endParaRPr lang="pt-BR" sz="2000" b="1" smtClean="0"/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>
                <a:srgbClr val="4807C9"/>
              </a:buClr>
              <a:buSzTx/>
              <a:buFontTx/>
              <a:buChar char="•"/>
            </a:pPr>
            <a:r>
              <a:rPr lang="pt-BR" sz="2000" b="1" smtClean="0"/>
              <a:t>Índices: </a:t>
            </a:r>
          </a:p>
          <a:p>
            <a:pPr lvl="1">
              <a:spcAft>
                <a:spcPct val="20000"/>
              </a:spcAft>
              <a:buFontTx/>
              <a:buChar char="o"/>
            </a:pPr>
            <a:r>
              <a:rPr lang="pt-BR" sz="1800" smtClean="0"/>
              <a:t>Tamanho, borda, forma, tamanho da área central (core). </a:t>
            </a:r>
          </a:p>
        </p:txBody>
      </p:sp>
      <p:pic>
        <p:nvPicPr>
          <p:cNvPr id="37891" name="Picture 4" descr="prodes_objeto"/>
          <p:cNvPicPr>
            <a:picLocks noChangeAspect="1" noChangeArrowheads="1"/>
          </p:cNvPicPr>
          <p:nvPr/>
        </p:nvPicPr>
        <p:blipFill>
          <a:blip r:embed="rId3"/>
          <a:srcRect l="75696" b="56560"/>
          <a:stretch>
            <a:fillRect/>
          </a:stretch>
        </p:blipFill>
        <p:spPr bwMode="auto">
          <a:xfrm>
            <a:off x="4457700" y="1898650"/>
            <a:ext cx="4338638" cy="42021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828800"/>
            <a:ext cx="49657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 lIns="92075" tIns="46038" rIns="92075" bIns="46038" anchor="b"/>
          <a:lstStyle/>
          <a:p>
            <a:pPr>
              <a:lnSpc>
                <a:spcPct val="110000"/>
              </a:lnSpc>
            </a:pPr>
            <a:r>
              <a:rPr lang="pt-BR" sz="2100" smtClean="0"/>
              <a:t>Mining Model</a:t>
            </a:r>
            <a:br>
              <a:rPr lang="pt-BR" sz="2100" smtClean="0"/>
            </a:br>
            <a:r>
              <a:rPr lang="pt-BR" sz="1700" smtClean="0"/>
              <a:t>J48 – Cross Validation – 98% - 46 instances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5487988" y="4665663"/>
            <a:ext cx="3425825" cy="158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t-BR" sz="1400">
                <a:latin typeface="Courier New" pitchFamily="49" charset="0"/>
              </a:rPr>
              <a:t>=== Confusion Matrix ===</a:t>
            </a:r>
          </a:p>
          <a:p>
            <a:endParaRPr lang="pt-BR" sz="1400">
              <a:latin typeface="Courier New" pitchFamily="49" charset="0"/>
            </a:endParaRPr>
          </a:p>
          <a:p>
            <a:r>
              <a:rPr lang="pt-BR" sz="1400">
                <a:latin typeface="Courier New" pitchFamily="49" charset="0"/>
              </a:rPr>
              <a:t>  a   b   c  &lt;-- classified as</a:t>
            </a:r>
          </a:p>
          <a:p>
            <a:r>
              <a:rPr lang="pt-BR" sz="1400">
                <a:latin typeface="Courier New" pitchFamily="49" charset="0"/>
              </a:rPr>
              <a:t> 10   0   0  |  a = CON</a:t>
            </a:r>
          </a:p>
          <a:p>
            <a:r>
              <a:rPr lang="pt-BR" sz="1400">
                <a:latin typeface="Courier New" pitchFamily="49" charset="0"/>
              </a:rPr>
              <a:t>  0  11   0  |  b = LIN</a:t>
            </a:r>
          </a:p>
          <a:p>
            <a:r>
              <a:rPr lang="pt-BR" sz="1400">
                <a:latin typeface="Courier New" pitchFamily="49" charset="0"/>
              </a:rPr>
              <a:t>  0   1  24  |  c = IRR</a:t>
            </a:r>
          </a:p>
          <a:p>
            <a:endParaRPr lang="pt-BR" sz="1400">
              <a:latin typeface="Courier New" pitchFamily="49" charset="0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5259388" y="1582738"/>
            <a:ext cx="37306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b="1"/>
              <a:t>Patterns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/>
              <a:t>IRR: Irregular (areas &lt; 84 ha)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/>
              <a:t>LIN: Linear (continuous structures)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/>
              <a:t>CON: Concentration (settlements)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pt-BR"/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725488" y="504825"/>
            <a:ext cx="8162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3000" b="1">
                <a:solidFill>
                  <a:srgbClr val="003366"/>
                </a:solidFill>
                <a:latin typeface="Calibri" pitchFamily="34" charset="0"/>
              </a:rPr>
              <a:t>Paisagem – Abordagem ecológica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727075" y="1692275"/>
            <a:ext cx="8110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pt-BR" sz="2800">
                <a:latin typeface="Calibri" pitchFamily="34" charset="0"/>
              </a:rPr>
              <a:t>A paisagem é um mosaico heterogêneo formado por unidades interativas. A heterogeneidade existe para pelo menos um fator, segundo </a:t>
            </a:r>
            <a:r>
              <a:rPr lang="pt-BR" sz="2800">
                <a:solidFill>
                  <a:srgbClr val="FF0000"/>
                </a:solidFill>
                <a:latin typeface="Calibri" pitchFamily="34" charset="0"/>
              </a:rPr>
              <a:t>um observador </a:t>
            </a:r>
            <a:r>
              <a:rPr lang="pt-BR" sz="2800">
                <a:latin typeface="Calibri" pitchFamily="34" charset="0"/>
              </a:rPr>
              <a:t>e em uma determinada </a:t>
            </a:r>
            <a:r>
              <a:rPr lang="pt-BR" sz="2800">
                <a:solidFill>
                  <a:srgbClr val="FF0000"/>
                </a:solidFill>
                <a:latin typeface="Calibri" pitchFamily="34" charset="0"/>
              </a:rPr>
              <a:t>escala</a:t>
            </a:r>
            <a:r>
              <a:rPr lang="pt-BR" sz="2800">
                <a:latin typeface="Calibri" pitchFamily="34" charset="0"/>
              </a:rPr>
              <a:t>” (Metzger, 2006)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</a:pPr>
            <a:endParaRPr lang="pt-BR" sz="28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pt-BR" sz="2400">
                <a:latin typeface="Calibri" pitchFamily="34" charset="0"/>
              </a:rPr>
              <a:t>Percepção do Homem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</a:pPr>
            <a:endParaRPr lang="pt-BR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pt-BR" sz="2400">
                <a:latin typeface="Calibri" pitchFamily="34" charset="0"/>
              </a:rPr>
              <a:t>Percepção das espécies</a:t>
            </a:r>
          </a:p>
        </p:txBody>
      </p:sp>
      <p:pic>
        <p:nvPicPr>
          <p:cNvPr id="20483" name="Picture 4" descr="forma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738" y="3606800"/>
            <a:ext cx="4005262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894513" y="6502400"/>
            <a:ext cx="1801812" cy="3667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Verdana" pitchFamily="34" charset="0"/>
              </a:rPr>
              <a:t>Forman,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1985</a:t>
            </a:r>
          </a:p>
        </p:txBody>
      </p:sp>
      <p:pic>
        <p:nvPicPr>
          <p:cNvPr id="40962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066800"/>
            <a:ext cx="729932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1985 - 1988</a:t>
            </a:r>
          </a:p>
        </p:txBody>
      </p:sp>
      <p:pic>
        <p:nvPicPr>
          <p:cNvPr id="43010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7738" y="1066800"/>
            <a:ext cx="72612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1988 - 1991</a:t>
            </a:r>
          </a:p>
        </p:txBody>
      </p:sp>
      <p:pic>
        <p:nvPicPr>
          <p:cNvPr id="4505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1104900"/>
            <a:ext cx="72898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1991 - 1994</a:t>
            </a:r>
          </a:p>
        </p:txBody>
      </p:sp>
      <p:pic>
        <p:nvPicPr>
          <p:cNvPr id="47106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085850"/>
            <a:ext cx="729932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1994 - 1997</a:t>
            </a:r>
          </a:p>
        </p:txBody>
      </p:sp>
      <p:pic>
        <p:nvPicPr>
          <p:cNvPr id="49154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1085850"/>
            <a:ext cx="72802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1997 - 2000</a:t>
            </a:r>
          </a:p>
        </p:txBody>
      </p:sp>
      <p:pic>
        <p:nvPicPr>
          <p:cNvPr id="51202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1057275"/>
            <a:ext cx="7280275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0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063625"/>
            <a:ext cx="7280275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Line 104"/>
          <p:cNvSpPr>
            <a:spLocks noChangeShapeType="1"/>
          </p:cNvSpPr>
          <p:nvPr/>
        </p:nvSpPr>
        <p:spPr bwMode="auto">
          <a:xfrm flipV="1">
            <a:off x="2838450" y="1628775"/>
            <a:ext cx="762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1" name="Line 105"/>
          <p:cNvSpPr>
            <a:spLocks noChangeShapeType="1"/>
          </p:cNvSpPr>
          <p:nvPr/>
        </p:nvSpPr>
        <p:spPr bwMode="auto">
          <a:xfrm flipV="1">
            <a:off x="3676650" y="1933575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2" name="Line 106"/>
          <p:cNvSpPr>
            <a:spLocks noChangeShapeType="1"/>
          </p:cNvSpPr>
          <p:nvPr/>
        </p:nvSpPr>
        <p:spPr bwMode="auto">
          <a:xfrm>
            <a:off x="3067050" y="3533775"/>
            <a:ext cx="457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3" name="Line 107"/>
          <p:cNvSpPr>
            <a:spLocks noChangeShapeType="1"/>
          </p:cNvSpPr>
          <p:nvPr/>
        </p:nvSpPr>
        <p:spPr bwMode="auto">
          <a:xfrm>
            <a:off x="2990850" y="35337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4" name="Line 108"/>
          <p:cNvSpPr>
            <a:spLocks noChangeShapeType="1"/>
          </p:cNvSpPr>
          <p:nvPr/>
        </p:nvSpPr>
        <p:spPr bwMode="auto">
          <a:xfrm flipH="1" flipV="1">
            <a:off x="6267450" y="3305175"/>
            <a:ext cx="457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5" name="Line 109"/>
          <p:cNvSpPr>
            <a:spLocks noChangeShapeType="1"/>
          </p:cNvSpPr>
          <p:nvPr/>
        </p:nvSpPr>
        <p:spPr bwMode="auto">
          <a:xfrm flipH="1">
            <a:off x="6343650" y="34575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6" name="Line 110"/>
          <p:cNvSpPr>
            <a:spLocks noChangeShapeType="1"/>
          </p:cNvSpPr>
          <p:nvPr/>
        </p:nvSpPr>
        <p:spPr bwMode="auto">
          <a:xfrm flipV="1">
            <a:off x="5810250" y="4067175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7" name="Line 111"/>
          <p:cNvSpPr>
            <a:spLocks noChangeShapeType="1"/>
          </p:cNvSpPr>
          <p:nvPr/>
        </p:nvSpPr>
        <p:spPr bwMode="auto">
          <a:xfrm flipH="1">
            <a:off x="5353050" y="42957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8" name="Line 112"/>
          <p:cNvSpPr>
            <a:spLocks noChangeShapeType="1"/>
          </p:cNvSpPr>
          <p:nvPr/>
        </p:nvSpPr>
        <p:spPr bwMode="auto">
          <a:xfrm>
            <a:off x="6191250" y="4829175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59" name="Line 113"/>
          <p:cNvSpPr>
            <a:spLocks noChangeShapeType="1"/>
          </p:cNvSpPr>
          <p:nvPr/>
        </p:nvSpPr>
        <p:spPr bwMode="auto">
          <a:xfrm flipV="1">
            <a:off x="6191250" y="4676775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0" name="Line 114"/>
          <p:cNvSpPr>
            <a:spLocks noChangeShapeType="1"/>
          </p:cNvSpPr>
          <p:nvPr/>
        </p:nvSpPr>
        <p:spPr bwMode="auto">
          <a:xfrm flipH="1">
            <a:off x="5276850" y="47529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1" name="Line 115"/>
          <p:cNvSpPr>
            <a:spLocks noChangeShapeType="1"/>
          </p:cNvSpPr>
          <p:nvPr/>
        </p:nvSpPr>
        <p:spPr bwMode="auto">
          <a:xfrm>
            <a:off x="3676650" y="6048375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2" name="Line 116"/>
          <p:cNvSpPr>
            <a:spLocks noChangeShapeType="1"/>
          </p:cNvSpPr>
          <p:nvPr/>
        </p:nvSpPr>
        <p:spPr bwMode="auto">
          <a:xfrm>
            <a:off x="3676650" y="5895975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3" name="Line 117"/>
          <p:cNvSpPr>
            <a:spLocks noChangeShapeType="1"/>
          </p:cNvSpPr>
          <p:nvPr/>
        </p:nvSpPr>
        <p:spPr bwMode="auto">
          <a:xfrm>
            <a:off x="6267450" y="5972175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4" name="Line 118"/>
          <p:cNvSpPr>
            <a:spLocks noChangeShapeType="1"/>
          </p:cNvSpPr>
          <p:nvPr/>
        </p:nvSpPr>
        <p:spPr bwMode="auto">
          <a:xfrm flipV="1">
            <a:off x="5581650" y="6581775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5" name="Line 119"/>
          <p:cNvSpPr>
            <a:spLocks noChangeShapeType="1"/>
          </p:cNvSpPr>
          <p:nvPr/>
        </p:nvSpPr>
        <p:spPr bwMode="auto">
          <a:xfrm flipH="1">
            <a:off x="5581650" y="58959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6" name="Line 120"/>
          <p:cNvSpPr>
            <a:spLocks noChangeShapeType="1"/>
          </p:cNvSpPr>
          <p:nvPr/>
        </p:nvSpPr>
        <p:spPr bwMode="auto">
          <a:xfrm flipH="1">
            <a:off x="5810250" y="604837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7" name="Line 121"/>
          <p:cNvSpPr>
            <a:spLocks noChangeShapeType="1"/>
          </p:cNvSpPr>
          <p:nvPr/>
        </p:nvSpPr>
        <p:spPr bwMode="auto">
          <a:xfrm>
            <a:off x="3752850" y="4600575"/>
            <a:ext cx="457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8" name="Line 122"/>
          <p:cNvSpPr>
            <a:spLocks noChangeShapeType="1"/>
          </p:cNvSpPr>
          <p:nvPr/>
        </p:nvSpPr>
        <p:spPr bwMode="auto">
          <a:xfrm>
            <a:off x="3829050" y="48291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69" name="Line 123"/>
          <p:cNvSpPr>
            <a:spLocks noChangeShapeType="1"/>
          </p:cNvSpPr>
          <p:nvPr/>
        </p:nvSpPr>
        <p:spPr bwMode="auto">
          <a:xfrm flipH="1">
            <a:off x="2609850" y="55911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0" name="Line 124"/>
          <p:cNvSpPr>
            <a:spLocks noChangeShapeType="1"/>
          </p:cNvSpPr>
          <p:nvPr/>
        </p:nvSpPr>
        <p:spPr bwMode="auto">
          <a:xfrm flipH="1">
            <a:off x="1619250" y="5133975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1" name="Line 125"/>
          <p:cNvSpPr>
            <a:spLocks noChangeShapeType="1"/>
          </p:cNvSpPr>
          <p:nvPr/>
        </p:nvSpPr>
        <p:spPr bwMode="auto">
          <a:xfrm>
            <a:off x="1314450" y="4905375"/>
            <a:ext cx="152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2" name="Line 126"/>
          <p:cNvSpPr>
            <a:spLocks noChangeShapeType="1"/>
          </p:cNvSpPr>
          <p:nvPr/>
        </p:nvSpPr>
        <p:spPr bwMode="auto">
          <a:xfrm flipH="1" flipV="1">
            <a:off x="1619250" y="5591175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3" name="Line 127"/>
          <p:cNvSpPr>
            <a:spLocks noChangeShapeType="1"/>
          </p:cNvSpPr>
          <p:nvPr/>
        </p:nvSpPr>
        <p:spPr bwMode="auto">
          <a:xfrm flipV="1">
            <a:off x="4591050" y="1933575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4" name="Line 128"/>
          <p:cNvSpPr>
            <a:spLocks noChangeShapeType="1"/>
          </p:cNvSpPr>
          <p:nvPr/>
        </p:nvSpPr>
        <p:spPr bwMode="auto">
          <a:xfrm flipH="1">
            <a:off x="2686050" y="5210175"/>
            <a:ext cx="381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3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Vale do Anari – 1985 - 2000</a:t>
            </a:r>
          </a:p>
        </p:txBody>
      </p:sp>
      <p:pic>
        <p:nvPicPr>
          <p:cNvPr id="5327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7025" y="5559425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7" name="Picture 7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0" y="1125538"/>
            <a:ext cx="2667000" cy="2133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3278" name="Group 74"/>
          <p:cNvGrpSpPr>
            <a:grpSpLocks/>
          </p:cNvGrpSpPr>
          <p:nvPr/>
        </p:nvGrpSpPr>
        <p:grpSpPr bwMode="auto">
          <a:xfrm>
            <a:off x="311150" y="3649663"/>
            <a:ext cx="2197100" cy="685800"/>
            <a:chOff x="192" y="2160"/>
            <a:chExt cx="1384" cy="432"/>
          </a:xfrm>
        </p:grpSpPr>
        <p:sp>
          <p:nvSpPr>
            <p:cNvPr id="53280" name="Rectangle 75"/>
            <p:cNvSpPr>
              <a:spLocks noChangeArrowheads="1"/>
            </p:cNvSpPr>
            <p:nvPr/>
          </p:nvSpPr>
          <p:spPr bwMode="auto">
            <a:xfrm>
              <a:off x="192" y="2160"/>
              <a:ext cx="1344" cy="432"/>
            </a:xfrm>
            <a:prstGeom prst="rect">
              <a:avLst/>
            </a:prstGeom>
            <a:solidFill>
              <a:srgbClr val="CCC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81" name="Line 76"/>
            <p:cNvSpPr>
              <a:spLocks noChangeShapeType="1"/>
            </p:cNvSpPr>
            <p:nvPr/>
          </p:nvSpPr>
          <p:spPr bwMode="auto">
            <a:xfrm>
              <a:off x="240" y="2288"/>
              <a:ext cx="384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282" name="Text Box 77"/>
            <p:cNvSpPr txBox="1">
              <a:spLocks noChangeArrowheads="1"/>
            </p:cNvSpPr>
            <p:nvPr/>
          </p:nvSpPr>
          <p:spPr bwMode="auto">
            <a:xfrm>
              <a:off x="664" y="2208"/>
              <a:ext cx="912" cy="34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Verdana" pitchFamily="34" charset="0"/>
                </a:rPr>
                <a:t>Confirmed by </a:t>
              </a:r>
            </a:p>
            <a:p>
              <a:pPr>
                <a:spcBef>
                  <a:spcPct val="50000"/>
                </a:spcBef>
              </a:pPr>
              <a:r>
                <a:rPr lang="en-US" sz="1200" b="1">
                  <a:latin typeface="Verdana" pitchFamily="34" charset="0"/>
                </a:rPr>
                <a:t>field work</a:t>
              </a:r>
            </a:p>
          </p:txBody>
        </p:sp>
      </p:grpSp>
      <p:sp>
        <p:nvSpPr>
          <p:cNvPr id="53279" name="Text Box 35"/>
          <p:cNvSpPr txBox="1">
            <a:spLocks noChangeArrowheads="1"/>
          </p:cNvSpPr>
          <p:nvPr/>
        </p:nvSpPr>
        <p:spPr bwMode="auto">
          <a:xfrm>
            <a:off x="7180263" y="65516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 lIns="92075" tIns="46038" rIns="92075" bIns="46038" anchor="b"/>
          <a:lstStyle/>
          <a:p>
            <a:r>
              <a:rPr lang="pt-BR" sz="2100" smtClean="0"/>
              <a:t>Padrões - Vale do Anari </a:t>
            </a:r>
            <a:br>
              <a:rPr lang="pt-BR" sz="2100" smtClean="0"/>
            </a:br>
            <a:r>
              <a:rPr lang="pt-BR" sz="2100" smtClean="0"/>
              <a:t>(1985-2000)</a:t>
            </a:r>
          </a:p>
        </p:txBody>
      </p:sp>
      <p:pic>
        <p:nvPicPr>
          <p:cNvPr id="5529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4216400"/>
            <a:ext cx="46799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1263"/>
            <a:ext cx="5422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541338" y="6491288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Silva et al,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0563" y="369888"/>
            <a:ext cx="8001000" cy="666750"/>
          </a:xfrm>
        </p:spPr>
        <p:txBody>
          <a:bodyPr/>
          <a:lstStyle/>
          <a:p>
            <a:pPr eaLnBrk="1" hangingPunct="1"/>
            <a:r>
              <a:rPr lang="en-US" smtClean="0"/>
              <a:t>Mineração de dados de sensoriamento remoto</a:t>
            </a:r>
            <a:endParaRPr lang="pt-BR" smtClean="0"/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1524000"/>
            <a:ext cx="7942263" cy="4724400"/>
          </a:xfrm>
        </p:spPr>
        <p:txBody>
          <a:bodyPr/>
          <a:lstStyle/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r>
              <a:rPr lang="en-US" dirty="0" smtClean="0"/>
              <a:t>Landscape objects </a:t>
            </a:r>
            <a:r>
              <a:rPr lang="en-US" sz="1800" dirty="0" smtClean="0"/>
              <a:t>(Silva et al, 2008; Silva e </a:t>
            </a:r>
            <a:r>
              <a:rPr lang="en-US" sz="1800" dirty="0" err="1" smtClean="0"/>
              <a:t>Korting</a:t>
            </a:r>
            <a:r>
              <a:rPr lang="en-US" sz="1800" dirty="0" smtClean="0"/>
              <a:t>, 2008; </a:t>
            </a:r>
            <a:r>
              <a:rPr lang="en-US" sz="1800" dirty="0" err="1" smtClean="0"/>
              <a:t>Korting</a:t>
            </a:r>
            <a:r>
              <a:rPr lang="en-US" sz="1800" dirty="0" smtClean="0"/>
              <a:t>  et al, 2007).</a:t>
            </a:r>
            <a:r>
              <a:rPr lang="en-US" dirty="0" smtClean="0"/>
              <a:t> </a:t>
            </a:r>
          </a:p>
          <a:p>
            <a:pPr lvl="1" eaLnBrk="1" hangingPunct="1">
              <a:buClr>
                <a:srgbClr val="C0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 err="1" smtClean="0"/>
              <a:t>Objetos</a:t>
            </a:r>
            <a:r>
              <a:rPr lang="en-US" sz="1600" dirty="0" smtClean="0"/>
              <a:t> </a:t>
            </a:r>
            <a:r>
              <a:rPr lang="en-US" sz="1600" dirty="0" err="1" smtClean="0"/>
              <a:t>detectados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uma</a:t>
            </a:r>
            <a:r>
              <a:rPr lang="en-US" sz="1600" dirty="0" smtClean="0"/>
              <a:t> </a:t>
            </a:r>
            <a:r>
              <a:rPr lang="en-US" sz="1600" dirty="0" err="1" smtClean="0"/>
              <a:t>imagem</a:t>
            </a:r>
            <a:r>
              <a:rPr lang="en-US" sz="1600" dirty="0" smtClean="0"/>
              <a:t> de </a:t>
            </a:r>
            <a:r>
              <a:rPr lang="en-US" sz="1600" dirty="0" err="1" smtClean="0"/>
              <a:t>sensoriamento</a:t>
            </a:r>
            <a:r>
              <a:rPr lang="en-US" sz="1600" dirty="0" smtClean="0"/>
              <a:t> </a:t>
            </a:r>
            <a:r>
              <a:rPr lang="en-US" sz="1600" dirty="0" err="1" smtClean="0"/>
              <a:t>remoto</a:t>
            </a:r>
            <a:r>
              <a:rPr lang="en-US" sz="1600" dirty="0" smtClean="0"/>
              <a:t> a </a:t>
            </a:r>
            <a:r>
              <a:rPr lang="en-US" sz="1600" dirty="0" err="1" smtClean="0"/>
              <a:t>partir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 </a:t>
            </a:r>
            <a:r>
              <a:rPr lang="en-US" sz="1600" dirty="0" err="1" smtClean="0"/>
              <a:t>segmentação</a:t>
            </a:r>
            <a:r>
              <a:rPr lang="en-US" sz="1600" dirty="0" smtClean="0"/>
              <a:t> e/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classificação</a:t>
            </a:r>
            <a:r>
              <a:rPr lang="en-US" sz="1600" dirty="0" smtClean="0"/>
              <a:t> visual </a:t>
            </a:r>
            <a:r>
              <a:rPr lang="en-US" sz="1600" dirty="0" err="1" smtClean="0"/>
              <a:t>ou</a:t>
            </a:r>
            <a:r>
              <a:rPr lang="en-US" sz="1600" dirty="0" smtClean="0"/>
              <a:t> digital. 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endParaRPr lang="pt-BR" dirty="0" smtClean="0"/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endParaRPr lang="en-US" dirty="0" smtClean="0"/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  <a:defRPr/>
            </a:pP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Azeredo</a:t>
            </a:r>
            <a:r>
              <a:rPr lang="en-US" sz="1800" dirty="0" smtClean="0"/>
              <a:t> et al., 2009; Lobo e </a:t>
            </a:r>
            <a:r>
              <a:rPr lang="en-US" sz="1800" dirty="0" err="1" smtClean="0"/>
              <a:t>Escada</a:t>
            </a:r>
            <a:r>
              <a:rPr lang="en-US" sz="1800" dirty="0" smtClean="0"/>
              <a:t> (2011); Saito et al, 2011, </a:t>
            </a:r>
            <a:r>
              <a:rPr lang="en-US" sz="1800" dirty="0" err="1" smtClean="0"/>
              <a:t>Gavlak</a:t>
            </a:r>
            <a:r>
              <a:rPr lang="en-US" sz="1800" dirty="0" smtClean="0"/>
              <a:t> et al, in press)</a:t>
            </a:r>
          </a:p>
          <a:p>
            <a:pPr lvl="1" eaLnBrk="1" hangingPunct="1">
              <a:buClr>
                <a:srgbClr val="C0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 err="1" smtClean="0"/>
              <a:t>Agregam</a:t>
            </a:r>
            <a:r>
              <a:rPr lang="en-US" sz="1600" dirty="0" smtClean="0"/>
              <a:t> um </a:t>
            </a:r>
            <a:r>
              <a:rPr lang="en-US" sz="1600" dirty="0" err="1" smtClean="0"/>
              <a:t>conjunto</a:t>
            </a:r>
            <a:r>
              <a:rPr lang="en-US" sz="1600" dirty="0" smtClean="0"/>
              <a:t> de </a:t>
            </a:r>
            <a:r>
              <a:rPr lang="en-US" sz="1600" dirty="0" err="1" smtClean="0"/>
              <a:t>objetos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representam</a:t>
            </a:r>
            <a:r>
              <a:rPr lang="en-US" sz="1600" dirty="0" smtClean="0"/>
              <a:t> um </a:t>
            </a:r>
            <a:r>
              <a:rPr lang="en-US" sz="1600" dirty="0" err="1" smtClean="0"/>
              <a:t>padrão</a:t>
            </a:r>
            <a:r>
              <a:rPr lang="en-US" sz="1600" dirty="0" smtClean="0"/>
              <a:t> de </a:t>
            </a:r>
            <a:r>
              <a:rPr lang="en-US" sz="1600" dirty="0" err="1" smtClean="0"/>
              <a:t>ocupação</a:t>
            </a:r>
            <a:r>
              <a:rPr lang="en-US" sz="1600" dirty="0" smtClean="0"/>
              <a:t> </a:t>
            </a:r>
            <a:r>
              <a:rPr lang="en-US" sz="1600" dirty="0" err="1" smtClean="0"/>
              <a:t>distinto</a:t>
            </a:r>
            <a:r>
              <a:rPr lang="en-US" sz="1600" dirty="0" smtClean="0"/>
              <a:t>.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3449638"/>
            <a:ext cx="896937" cy="4238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57348" name="Picture 5" descr="Multi_desorg_2000_30_19"/>
          <p:cNvPicPr>
            <a:picLocks noChangeAspect="1" noChangeArrowheads="1"/>
          </p:cNvPicPr>
          <p:nvPr/>
        </p:nvPicPr>
        <p:blipFill>
          <a:blip r:embed="rId3"/>
          <a:srcRect l="665" t="2238" r="1103" b="1155"/>
          <a:stretch>
            <a:fillRect/>
          </a:stretch>
        </p:blipFill>
        <p:spPr bwMode="auto">
          <a:xfrm>
            <a:off x="3776663" y="5476875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611188" y="4005263"/>
            <a:ext cx="8320087" cy="26638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/>
          <a:lstStyle/>
          <a:p>
            <a:r>
              <a:rPr lang="pt-BR" smtClean="0"/>
              <a:t>Métricas da Paisagem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93800"/>
            <a:ext cx="8229600" cy="4724400"/>
          </a:xfrm>
        </p:spPr>
        <p:txBody>
          <a:bodyPr/>
          <a:lstStyle/>
          <a:p>
            <a:pPr>
              <a:spcAft>
                <a:spcPct val="20000"/>
              </a:spcAft>
            </a:pPr>
            <a:r>
              <a:rPr lang="pt-BR" sz="2400" b="1" smtClean="0">
                <a:hlinkClick r:id="rId2"/>
              </a:rPr>
              <a:t>Métricas de classes</a:t>
            </a:r>
            <a:r>
              <a:rPr lang="pt-BR" sz="2000" b="1" smtClean="0"/>
              <a:t> – M</a:t>
            </a:r>
            <a:r>
              <a:rPr lang="pt-BR" sz="1800" b="1" smtClean="0"/>
              <a:t>étricas que avaliam todas as manchas de um determinado tipo (ou classe) de forma integrada. </a:t>
            </a:r>
            <a:endParaRPr lang="pt-BR" sz="1700" smtClean="0"/>
          </a:p>
        </p:txBody>
      </p:sp>
      <p:pic>
        <p:nvPicPr>
          <p:cNvPr id="58371" name="Picture 4" descr="prodes_patch_flores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8338" y="2543175"/>
            <a:ext cx="5764212" cy="30829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449263" y="2900363"/>
            <a:ext cx="2584450" cy="1430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pt-BR" sz="1400"/>
          </a:p>
          <a:p>
            <a:pPr lvl="1"/>
            <a:r>
              <a:rPr lang="pt-BR" b="1"/>
              <a:t>Índices:</a:t>
            </a:r>
            <a:r>
              <a:rPr lang="pt-BR" sz="1400" b="1"/>
              <a:t> Tamanho médio, densidade, variabilidade do tamanho, forma das manchas, complexidade da forma, etc..</a:t>
            </a:r>
            <a:endParaRPr lang="pt-B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300" y="1762125"/>
            <a:ext cx="5473700" cy="41052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77875" y="401638"/>
            <a:ext cx="8162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3000" b="1">
                <a:solidFill>
                  <a:srgbClr val="3333CC"/>
                </a:solidFill>
                <a:latin typeface="Calibri" pitchFamily="34" charset="0"/>
              </a:rPr>
              <a:t>Modelo patch-corridor-matrix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8900" y="1066800"/>
            <a:ext cx="3316288" cy="579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rgbClr val="4807C9"/>
              </a:buClr>
              <a:buSzPct val="150000"/>
              <a:buFont typeface="Wingdings" pitchFamily="2" charset="2"/>
              <a:buChar char="§"/>
            </a:pPr>
            <a:r>
              <a:rPr lang="pt-BR" sz="2000" b="1">
                <a:latin typeface="Calibri" pitchFamily="34" charset="0"/>
              </a:rPr>
              <a:t>Mancha -  </a:t>
            </a:r>
            <a:r>
              <a:rPr lang="pt-BR" sz="2000">
                <a:latin typeface="Calibri" pitchFamily="34" charset="0"/>
              </a:rPr>
              <a:t>Área  homogênea, restrita    e    não-linear    da paisagem  que  se  distingue das unidades vizinhas.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rgbClr val="4807C9"/>
              </a:buClr>
              <a:buSzPct val="150000"/>
              <a:buFont typeface="Wingdings" pitchFamily="2" charset="2"/>
              <a:buChar char="§"/>
            </a:pPr>
            <a:endParaRPr lang="pt-BR" sz="2000">
              <a:latin typeface="Calibri" pitchFamily="34" charset="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rgbClr val="4807C9"/>
              </a:buClr>
              <a:buSzPct val="150000"/>
              <a:buFont typeface="Wingdings" pitchFamily="2" charset="2"/>
              <a:buChar char="§"/>
            </a:pPr>
            <a:r>
              <a:rPr lang="pt-BR" sz="2000" b="1">
                <a:latin typeface="Calibri" pitchFamily="34" charset="0"/>
              </a:rPr>
              <a:t>Corredor - </a:t>
            </a:r>
            <a:r>
              <a:rPr lang="pt-BR" sz="2000">
                <a:latin typeface="Calibri" pitchFamily="34" charset="0"/>
              </a:rPr>
              <a:t>Área homogênea  e linear da paisagem que se distingue     das     unidades vizinhas.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rgbClr val="4807C9"/>
              </a:buClr>
              <a:buSzPct val="150000"/>
              <a:buFont typeface="Wingdings" pitchFamily="2" charset="2"/>
              <a:buChar char="§"/>
            </a:pPr>
            <a:endParaRPr lang="pt-BR" sz="2000">
              <a:latin typeface="Calibri" pitchFamily="34" charset="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Clr>
                <a:srgbClr val="4807C9"/>
              </a:buClr>
              <a:buSzPct val="150000"/>
              <a:buFont typeface="Wingdings" pitchFamily="2" charset="2"/>
              <a:buChar char="§"/>
            </a:pPr>
            <a:r>
              <a:rPr lang="pt-BR" sz="2000" b="1">
                <a:latin typeface="Calibri" pitchFamily="34" charset="0"/>
              </a:rPr>
              <a:t>Matriz - </a:t>
            </a:r>
            <a:r>
              <a:rPr lang="pt-BR" sz="2000">
                <a:latin typeface="Calibri" pitchFamily="34" charset="0"/>
              </a:rPr>
              <a:t>Unidade dominante da   paisagem   (espacial   e funcionalmente);               ou conjunto de unidades de não-habitat. Controla a dinâmica da paisagem.</a:t>
            </a:r>
          </a:p>
        </p:txBody>
      </p:sp>
      <p:sp>
        <p:nvSpPr>
          <p:cNvPr id="21508" name="Line 21"/>
          <p:cNvSpPr>
            <a:spLocks noChangeShapeType="1"/>
          </p:cNvSpPr>
          <p:nvPr/>
        </p:nvSpPr>
        <p:spPr bwMode="auto">
          <a:xfrm>
            <a:off x="3048000" y="1920875"/>
            <a:ext cx="2571750" cy="10636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09" name="Line 23"/>
          <p:cNvSpPr>
            <a:spLocks noChangeShapeType="1"/>
          </p:cNvSpPr>
          <p:nvPr/>
        </p:nvSpPr>
        <p:spPr bwMode="auto">
          <a:xfrm flipV="1">
            <a:off x="3170238" y="2468563"/>
            <a:ext cx="5602287" cy="13890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0" name="Line 24"/>
          <p:cNvSpPr>
            <a:spLocks noChangeShapeType="1"/>
          </p:cNvSpPr>
          <p:nvPr/>
        </p:nvSpPr>
        <p:spPr bwMode="auto">
          <a:xfrm flipV="1">
            <a:off x="3127375" y="5410200"/>
            <a:ext cx="2435225" cy="2413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1" name="Rectangle 25"/>
          <p:cNvSpPr>
            <a:spLocks noChangeArrowheads="1"/>
          </p:cNvSpPr>
          <p:nvPr/>
        </p:nvSpPr>
        <p:spPr bwMode="auto">
          <a:xfrm>
            <a:off x="6045200" y="6461125"/>
            <a:ext cx="3022600" cy="3968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chemeClr val="hlink"/>
                </a:solidFill>
                <a:latin typeface="Verdana" pitchFamily="34" charset="0"/>
              </a:rPr>
              <a:t>http://eco.ib.usp.br/lepac</a:t>
            </a:r>
            <a:r>
              <a:rPr lang="pt-BR" sz="2000" b="1">
                <a:solidFill>
                  <a:schemeClr val="hlink"/>
                </a:solidFill>
                <a:latin typeface="Verdana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SFX_area_estu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887413"/>
            <a:ext cx="8631238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758825" y="271463"/>
            <a:ext cx="8763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pt-BR" sz="3200" b="1">
                <a:solidFill>
                  <a:srgbClr val="003366"/>
                </a:solidFill>
                <a:latin typeface="Calibri" pitchFamily="34" charset="0"/>
              </a:rPr>
              <a:t>Área de Estudo: </a:t>
            </a:r>
            <a:r>
              <a:rPr lang="pt-BR" sz="2400" b="1">
                <a:solidFill>
                  <a:srgbClr val="003366"/>
                </a:solidFill>
                <a:latin typeface="Calibri" pitchFamily="34" charset="0"/>
              </a:rPr>
              <a:t>São Félix do Xingu/Altamira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990600" y="381000"/>
            <a:ext cx="696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Diferentes Histórias, Processos e Estágios de Ocupação</a:t>
            </a:r>
          </a:p>
        </p:txBody>
      </p:sp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838200" y="5029200"/>
            <a:ext cx="7315200" cy="1573213"/>
          </a:xfrm>
          <a:prstGeom prst="rect">
            <a:avLst/>
          </a:prstGeom>
          <a:solidFill>
            <a:srgbClr val="FFF4C5"/>
          </a:solidFill>
          <a:ln w="19050">
            <a:solidFill>
              <a:srgbClr val="B29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sz="1200" b="1">
                <a:latin typeface="Times New Roman" pitchFamily="18" charset="0"/>
              </a:rPr>
              <a:t>Tucumã (1984/85) – Mining, Private Colonization, small to medium farms;  Consolidated occupation. (Shimink &amp; wood, 1990)</a:t>
            </a:r>
          </a:p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sz="1200" b="1">
                <a:latin typeface="Times New Roman" pitchFamily="18" charset="0"/>
              </a:rPr>
              <a:t>São Félix (beginning of  XX century– The 80) Extractives, mining, cattle ranching, large and snall farms, spontaneus occupation.  North of Tucumã  and São Félix (  90) – logging,  cattle ranching, large farms – planned rural settlement (INCRA 95) , Indian Land invasion</a:t>
            </a:r>
          </a:p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sz="1200" b="1">
                <a:latin typeface="Times New Roman" pitchFamily="18" charset="0"/>
              </a:rPr>
              <a:t>Terra do Meio (1998/2000) – Mining, logging, illegal land market, catle ranching small and large farms. </a:t>
            </a:r>
          </a:p>
        </p:txBody>
      </p:sp>
      <p:grpSp>
        <p:nvGrpSpPr>
          <p:cNvPr id="60419" name="Group 6"/>
          <p:cNvGrpSpPr>
            <a:grpSpLocks/>
          </p:cNvGrpSpPr>
          <p:nvPr/>
        </p:nvGrpSpPr>
        <p:grpSpPr bwMode="auto">
          <a:xfrm>
            <a:off x="762000" y="914400"/>
            <a:ext cx="7177088" cy="3886200"/>
            <a:chOff x="864" y="576"/>
            <a:chExt cx="4521" cy="2448"/>
          </a:xfrm>
        </p:grpSpPr>
        <p:pic>
          <p:nvPicPr>
            <p:cNvPr id="60420" name="Picture 7" descr="tmei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64" y="576"/>
              <a:ext cx="4521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1" name="Line 8"/>
            <p:cNvSpPr>
              <a:spLocks noChangeShapeType="1"/>
            </p:cNvSpPr>
            <p:nvPr/>
          </p:nvSpPr>
          <p:spPr bwMode="auto">
            <a:xfrm>
              <a:off x="3984" y="2832"/>
              <a:ext cx="12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2" name="Text Box 9"/>
            <p:cNvSpPr txBox="1">
              <a:spLocks noChangeArrowheads="1"/>
            </p:cNvSpPr>
            <p:nvPr/>
          </p:nvSpPr>
          <p:spPr bwMode="auto">
            <a:xfrm>
              <a:off x="3936" y="2832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60423" name="Rectangle 10"/>
            <p:cNvSpPr>
              <a:spLocks noChangeArrowheads="1"/>
            </p:cNvSpPr>
            <p:nvPr/>
          </p:nvSpPr>
          <p:spPr bwMode="auto">
            <a:xfrm>
              <a:off x="4848" y="2832"/>
              <a:ext cx="4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400" b="1">
                  <a:latin typeface="Times New Roman" pitchFamily="18" charset="0"/>
                </a:rPr>
                <a:t>100 km</a:t>
              </a:r>
            </a:p>
          </p:txBody>
        </p:sp>
        <p:sp>
          <p:nvSpPr>
            <p:cNvPr id="60424" name="Line 11"/>
            <p:cNvSpPr>
              <a:spLocks noChangeShapeType="1"/>
            </p:cNvSpPr>
            <p:nvPr/>
          </p:nvSpPr>
          <p:spPr bwMode="auto">
            <a:xfrm>
              <a:off x="2832" y="576"/>
              <a:ext cx="1008" cy="240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5" name="Line 12"/>
            <p:cNvSpPr>
              <a:spLocks noChangeShapeType="1"/>
            </p:cNvSpPr>
            <p:nvPr/>
          </p:nvSpPr>
          <p:spPr bwMode="auto">
            <a:xfrm flipV="1">
              <a:off x="3312" y="1344"/>
              <a:ext cx="2064" cy="24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6" name="Oval 13"/>
            <p:cNvSpPr>
              <a:spLocks noChangeArrowheads="1"/>
            </p:cNvSpPr>
            <p:nvPr/>
          </p:nvSpPr>
          <p:spPr bwMode="auto">
            <a:xfrm>
              <a:off x="3840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427" name="Text Box 14"/>
            <p:cNvSpPr txBox="1">
              <a:spLocks noChangeArrowheads="1"/>
            </p:cNvSpPr>
            <p:nvPr/>
          </p:nvSpPr>
          <p:spPr bwMode="auto">
            <a:xfrm>
              <a:off x="3888" y="1920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chemeClr val="bg1"/>
                  </a:solidFill>
                  <a:latin typeface="Times New Roman" pitchFamily="18" charset="0"/>
                </a:rPr>
                <a:t>São Félix  do Xingu\Tucumá</a:t>
              </a:r>
            </a:p>
          </p:txBody>
        </p:sp>
        <p:sp>
          <p:nvSpPr>
            <p:cNvPr id="60428" name="Text Box 15"/>
            <p:cNvSpPr txBox="1">
              <a:spLocks noChangeArrowheads="1"/>
            </p:cNvSpPr>
            <p:nvPr/>
          </p:nvSpPr>
          <p:spPr bwMode="auto">
            <a:xfrm>
              <a:off x="2976" y="720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chemeClr val="bg1"/>
                  </a:solidFill>
                  <a:latin typeface="Times New Roman" pitchFamily="18" charset="0"/>
                </a:rPr>
                <a:t>Rio Xingu</a:t>
              </a:r>
            </a:p>
          </p:txBody>
        </p:sp>
        <p:sp>
          <p:nvSpPr>
            <p:cNvPr id="60429" name="Text Box 16"/>
            <p:cNvSpPr txBox="1">
              <a:spLocks noChangeArrowheads="1"/>
            </p:cNvSpPr>
            <p:nvPr/>
          </p:nvSpPr>
          <p:spPr bwMode="auto">
            <a:xfrm>
              <a:off x="912" y="1008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chemeClr val="bg1"/>
                  </a:solidFill>
                  <a:latin typeface="Times New Roman" pitchFamily="18" charset="0"/>
                </a:rPr>
                <a:t>Rio Iriri</a:t>
              </a:r>
            </a:p>
          </p:txBody>
        </p:sp>
        <p:sp>
          <p:nvSpPr>
            <p:cNvPr id="60430" name="Line 17"/>
            <p:cNvSpPr>
              <a:spLocks noChangeShapeType="1"/>
            </p:cNvSpPr>
            <p:nvPr/>
          </p:nvSpPr>
          <p:spPr bwMode="auto">
            <a:xfrm>
              <a:off x="864" y="1056"/>
              <a:ext cx="720" cy="192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SFX_GeoDMA_celula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981075"/>
            <a:ext cx="71723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tângulo 6"/>
          <p:cNvSpPr>
            <a:spLocks noChangeArrowheads="1"/>
          </p:cNvSpPr>
          <p:nvPr/>
        </p:nvSpPr>
        <p:spPr bwMode="auto">
          <a:xfrm>
            <a:off x="6443663" y="6596063"/>
            <a:ext cx="26050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(Azeredo, 200 ; </a:t>
            </a:r>
            <a:r>
              <a:rPr lang="pt-BR" sz="1100" b="1"/>
              <a:t>Lobo &amp; Escada 2011)</a:t>
            </a:r>
            <a:endParaRPr lang="en-US" sz="110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1575" y="468313"/>
            <a:ext cx="7781925" cy="633412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rgbClr val="4F62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 Definição de tamanho das células</a:t>
            </a:r>
            <a:br>
              <a:rPr lang="pt-BR" sz="2800" b="1">
                <a:solidFill>
                  <a:srgbClr val="4F62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</a:br>
            <a:r>
              <a:rPr lang="pt-BR" sz="2800">
                <a:solidFill>
                  <a:srgbClr val="4F62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ChangeArrowheads="1"/>
          </p:cNvSpPr>
          <p:nvPr/>
        </p:nvSpPr>
        <p:spPr bwMode="auto">
          <a:xfrm>
            <a:off x="660400" y="508000"/>
            <a:ext cx="67976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1900" b="1">
                <a:solidFill>
                  <a:srgbClr val="0000CC"/>
                </a:solidFill>
                <a:latin typeface="Calibri" pitchFamily="34" charset="0"/>
              </a:rPr>
              <a:t>Tipologia de Padrões de Ocupação </a:t>
            </a:r>
            <a:br>
              <a:rPr lang="en-US" sz="1900" b="1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1900" b="1">
                <a:solidFill>
                  <a:srgbClr val="0000CC"/>
                </a:solidFill>
                <a:latin typeface="Calibri" pitchFamily="34" charset="0"/>
              </a:rPr>
              <a:t>Elementos de Análise: Manchas de Desflorestamento</a:t>
            </a:r>
            <a:r>
              <a:rPr lang="pt-BR" sz="1900" b="1">
                <a:solidFill>
                  <a:srgbClr val="003366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2466" name="Picture 5" descr="patterns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95400"/>
            <a:ext cx="69342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Imagem 7" descr="fragmentado.gif"/>
          <p:cNvPicPr>
            <a:picLocks noChangeAspect="1"/>
          </p:cNvPicPr>
          <p:nvPr/>
        </p:nvPicPr>
        <p:blipFill>
          <a:blip r:embed="rId3"/>
          <a:srcRect l="30435" t="13446"/>
          <a:stretch>
            <a:fillRect/>
          </a:stretch>
        </p:blipFill>
        <p:spPr bwMode="auto">
          <a:xfrm>
            <a:off x="457200" y="5105400"/>
            <a:ext cx="1295400" cy="10429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68" name="Imagem 8" descr="difuso.gif"/>
          <p:cNvPicPr>
            <a:picLocks noChangeAspect="1"/>
          </p:cNvPicPr>
          <p:nvPr/>
        </p:nvPicPr>
        <p:blipFill>
          <a:blip r:embed="rId4"/>
          <a:srcRect l="12070" r="23555"/>
          <a:stretch>
            <a:fillRect/>
          </a:stretch>
        </p:blipFill>
        <p:spPr bwMode="auto">
          <a:xfrm>
            <a:off x="457200" y="1768475"/>
            <a:ext cx="1295400" cy="10175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69" name="Picture 11" descr="geom"/>
          <p:cNvPicPr>
            <a:picLocks noChangeAspect="1" noChangeArrowheads="1"/>
          </p:cNvPicPr>
          <p:nvPr/>
        </p:nvPicPr>
        <p:blipFill>
          <a:blip r:embed="rId5"/>
          <a:srcRect r="22728"/>
          <a:stretch>
            <a:fillRect/>
          </a:stretch>
        </p:blipFill>
        <p:spPr bwMode="auto">
          <a:xfrm>
            <a:off x="457200" y="2895600"/>
            <a:ext cx="1295400" cy="958850"/>
          </a:xfrm>
          <a:prstGeom prst="rect">
            <a:avLst/>
          </a:prstGeom>
          <a:noFill/>
          <a:ln w="3175">
            <a:solidFill>
              <a:srgbClr val="2D2D45"/>
            </a:solidFill>
            <a:miter lim="800000"/>
            <a:headEnd/>
            <a:tailEnd/>
          </a:ln>
        </p:spPr>
      </p:pic>
      <p:pic>
        <p:nvPicPr>
          <p:cNvPr id="62470" name="Picture 12" descr="inde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038600"/>
            <a:ext cx="1319213" cy="950913"/>
          </a:xfrm>
          <a:prstGeom prst="rect">
            <a:avLst/>
          </a:prstGeom>
          <a:noFill/>
          <a:ln w="9525">
            <a:solidFill>
              <a:srgbClr val="2D2D45"/>
            </a:solidFill>
            <a:miter lim="800000"/>
            <a:headEnd/>
            <a:tailEnd/>
          </a:ln>
        </p:spPr>
      </p:pic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2895600" y="6172200"/>
            <a:ext cx="304800" cy="152400"/>
          </a:xfrm>
          <a:prstGeom prst="rect">
            <a:avLst/>
          </a:prstGeom>
          <a:solidFill>
            <a:srgbClr val="777777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2895600" y="6477000"/>
            <a:ext cx="304800" cy="152400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473" name="Text Box 12"/>
          <p:cNvSpPr txBox="1">
            <a:spLocks noChangeArrowheads="1"/>
          </p:cNvSpPr>
          <p:nvPr/>
        </p:nvSpPr>
        <p:spPr bwMode="auto">
          <a:xfrm>
            <a:off x="3336925" y="6080125"/>
            <a:ext cx="1698625" cy="6254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pt-BR" sz="1400" b="1">
                <a:latin typeface="Verdana" pitchFamily="34" charset="0"/>
              </a:rPr>
              <a:t>Desmatamento</a:t>
            </a:r>
          </a:p>
          <a:p>
            <a:pPr>
              <a:spcBef>
                <a:spcPct val="25000"/>
              </a:spcBef>
              <a:spcAft>
                <a:spcPct val="25000"/>
              </a:spcAft>
            </a:pPr>
            <a:r>
              <a:rPr lang="pt-BR" sz="1400" b="1">
                <a:latin typeface="Verdana" pitchFamily="34" charset="0"/>
              </a:rPr>
              <a:t>Floresta</a:t>
            </a:r>
          </a:p>
        </p:txBody>
      </p:sp>
      <p:sp>
        <p:nvSpPr>
          <p:cNvPr id="62474" name="Retângulo 30"/>
          <p:cNvSpPr>
            <a:spLocks noChangeArrowheads="1"/>
          </p:cNvSpPr>
          <p:nvPr/>
        </p:nvSpPr>
        <p:spPr bwMode="auto">
          <a:xfrm>
            <a:off x="6665913" y="6337300"/>
            <a:ext cx="1911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>
                <a:latin typeface="Verdana" pitchFamily="34" charset="0"/>
              </a:rPr>
              <a:t>(</a:t>
            </a:r>
            <a:r>
              <a:rPr lang="pt-BR" sz="1100" b="1">
                <a:latin typeface="Verdana" pitchFamily="34" charset="0"/>
              </a:rPr>
              <a:t>Lobo &amp; Escada 2011)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ço Reservado para Rodapé 3"/>
          <p:cNvSpPr txBox="1">
            <a:spLocks noGrp="1"/>
          </p:cNvSpPr>
          <p:nvPr/>
        </p:nvSpPr>
        <p:spPr bwMode="auto">
          <a:xfrm>
            <a:off x="495300" y="60166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Associando padrões a processos </a:t>
            </a:r>
          </a:p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de mudança de cobertura da terra</a:t>
            </a:r>
            <a:endParaRPr lang="pt-BR" sz="1000" b="1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63490" name="Oval 5"/>
          <p:cNvSpPr>
            <a:spLocks noChangeArrowheads="1"/>
          </p:cNvSpPr>
          <p:nvPr/>
        </p:nvSpPr>
        <p:spPr bwMode="auto">
          <a:xfrm>
            <a:off x="3108325" y="1676400"/>
            <a:ext cx="727075" cy="503238"/>
          </a:xfrm>
          <a:prstGeom prst="ellipse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PL</a:t>
            </a:r>
          </a:p>
        </p:txBody>
      </p:sp>
      <p:sp>
        <p:nvSpPr>
          <p:cNvPr id="63491" name="Line 7"/>
          <p:cNvSpPr>
            <a:spLocks noChangeShapeType="1"/>
          </p:cNvSpPr>
          <p:nvPr/>
        </p:nvSpPr>
        <p:spPr bwMode="auto">
          <a:xfrm flipH="1">
            <a:off x="2817813" y="2179638"/>
            <a:ext cx="654050" cy="5667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2" name="Line 8"/>
          <p:cNvSpPr>
            <a:spLocks noChangeShapeType="1"/>
          </p:cNvSpPr>
          <p:nvPr/>
        </p:nvSpPr>
        <p:spPr bwMode="auto">
          <a:xfrm>
            <a:off x="3471863" y="2179638"/>
            <a:ext cx="508000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3" name="Oval 10"/>
          <p:cNvSpPr>
            <a:spLocks noChangeArrowheads="1"/>
          </p:cNvSpPr>
          <p:nvPr/>
        </p:nvSpPr>
        <p:spPr bwMode="auto">
          <a:xfrm>
            <a:off x="2163763" y="2682875"/>
            <a:ext cx="798512" cy="628650"/>
          </a:xfrm>
          <a:prstGeom prst="ellipse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LSI</a:t>
            </a:r>
          </a:p>
        </p:txBody>
      </p:sp>
      <p:sp>
        <p:nvSpPr>
          <p:cNvPr id="63494" name="Text Box 12"/>
          <p:cNvSpPr txBox="1">
            <a:spLocks noChangeArrowheads="1"/>
          </p:cNvSpPr>
          <p:nvPr/>
        </p:nvSpPr>
        <p:spPr bwMode="auto">
          <a:xfrm>
            <a:off x="3749675" y="2333625"/>
            <a:ext cx="620713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Verdana" pitchFamily="34" charset="0"/>
              </a:rPr>
              <a:t>&gt;0,69</a:t>
            </a:r>
          </a:p>
        </p:txBody>
      </p:sp>
      <p:sp>
        <p:nvSpPr>
          <p:cNvPr id="63495" name="Text Box 13"/>
          <p:cNvSpPr txBox="1">
            <a:spLocks noChangeArrowheads="1"/>
          </p:cNvSpPr>
          <p:nvPr/>
        </p:nvSpPr>
        <p:spPr bwMode="auto">
          <a:xfrm>
            <a:off x="2384425" y="2332038"/>
            <a:ext cx="781050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</a:rPr>
              <a:t>&lt;=0,69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3617913" y="2808288"/>
            <a:ext cx="1525587" cy="439737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Consolidado</a:t>
            </a:r>
          </a:p>
        </p:txBody>
      </p:sp>
      <p:sp>
        <p:nvSpPr>
          <p:cNvPr id="63497" name="Line 16"/>
          <p:cNvSpPr>
            <a:spLocks noChangeShapeType="1"/>
          </p:cNvSpPr>
          <p:nvPr/>
        </p:nvSpPr>
        <p:spPr bwMode="auto">
          <a:xfrm>
            <a:off x="2527300" y="3311525"/>
            <a:ext cx="508000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8" name="Line 17"/>
          <p:cNvSpPr>
            <a:spLocks noChangeShapeType="1"/>
          </p:cNvSpPr>
          <p:nvPr/>
        </p:nvSpPr>
        <p:spPr bwMode="auto">
          <a:xfrm flipH="1">
            <a:off x="1944688" y="3311525"/>
            <a:ext cx="582612" cy="6286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9" name="Text Box 18"/>
          <p:cNvSpPr txBox="1">
            <a:spLocks noChangeArrowheads="1"/>
          </p:cNvSpPr>
          <p:nvPr/>
        </p:nvSpPr>
        <p:spPr bwMode="auto">
          <a:xfrm>
            <a:off x="2817813" y="3440113"/>
            <a:ext cx="655637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</a:rPr>
              <a:t>&gt;3,54</a:t>
            </a:r>
          </a:p>
        </p:txBody>
      </p:sp>
      <p:sp>
        <p:nvSpPr>
          <p:cNvPr id="63500" name="Rectangle 19"/>
          <p:cNvSpPr>
            <a:spLocks noChangeArrowheads="1"/>
          </p:cNvSpPr>
          <p:nvPr/>
        </p:nvSpPr>
        <p:spPr bwMode="auto">
          <a:xfrm>
            <a:off x="2373313" y="3940175"/>
            <a:ext cx="1549400" cy="441325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Multidirecional</a:t>
            </a:r>
          </a:p>
        </p:txBody>
      </p:sp>
      <p:sp>
        <p:nvSpPr>
          <p:cNvPr id="63501" name="Text Box 20"/>
          <p:cNvSpPr txBox="1">
            <a:spLocks noChangeArrowheads="1"/>
          </p:cNvSpPr>
          <p:nvPr/>
        </p:nvSpPr>
        <p:spPr bwMode="auto">
          <a:xfrm>
            <a:off x="1508125" y="3440113"/>
            <a:ext cx="781050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</a:rPr>
              <a:t>&lt;=3,54</a:t>
            </a:r>
          </a:p>
        </p:txBody>
      </p:sp>
      <p:sp>
        <p:nvSpPr>
          <p:cNvPr id="63502" name="Oval 21"/>
          <p:cNvSpPr>
            <a:spLocks noChangeArrowheads="1"/>
          </p:cNvSpPr>
          <p:nvPr/>
        </p:nvSpPr>
        <p:spPr bwMode="auto">
          <a:xfrm>
            <a:off x="1436688" y="3940175"/>
            <a:ext cx="800100" cy="628650"/>
          </a:xfrm>
          <a:prstGeom prst="ellipse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MPS</a:t>
            </a:r>
          </a:p>
        </p:txBody>
      </p:sp>
      <p:sp>
        <p:nvSpPr>
          <p:cNvPr id="63503" name="Line 22"/>
          <p:cNvSpPr>
            <a:spLocks noChangeShapeType="1"/>
          </p:cNvSpPr>
          <p:nvPr/>
        </p:nvSpPr>
        <p:spPr bwMode="auto">
          <a:xfrm>
            <a:off x="1800225" y="4568825"/>
            <a:ext cx="508000" cy="6302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4" name="Line 23"/>
          <p:cNvSpPr>
            <a:spLocks noChangeShapeType="1"/>
          </p:cNvSpPr>
          <p:nvPr/>
        </p:nvSpPr>
        <p:spPr bwMode="auto">
          <a:xfrm flipH="1">
            <a:off x="1219200" y="4568825"/>
            <a:ext cx="581025" cy="63023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505" name="Text Box 24"/>
          <p:cNvSpPr txBox="1">
            <a:spLocks noChangeArrowheads="1"/>
          </p:cNvSpPr>
          <p:nvPr/>
        </p:nvSpPr>
        <p:spPr bwMode="auto">
          <a:xfrm>
            <a:off x="2090738" y="4694238"/>
            <a:ext cx="752475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</a:rPr>
              <a:t>&gt;217,9</a:t>
            </a:r>
          </a:p>
        </p:txBody>
      </p:sp>
      <p:sp>
        <p:nvSpPr>
          <p:cNvPr id="63506" name="Rectangle 25"/>
          <p:cNvSpPr>
            <a:spLocks noChangeArrowheads="1"/>
          </p:cNvSpPr>
          <p:nvPr/>
        </p:nvSpPr>
        <p:spPr bwMode="auto">
          <a:xfrm>
            <a:off x="1944688" y="5199063"/>
            <a:ext cx="1017587" cy="439737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Difuso</a:t>
            </a:r>
          </a:p>
        </p:txBody>
      </p:sp>
      <p:sp>
        <p:nvSpPr>
          <p:cNvPr id="63507" name="Text Box 26"/>
          <p:cNvSpPr txBox="1">
            <a:spLocks noChangeArrowheads="1"/>
          </p:cNvSpPr>
          <p:nvPr/>
        </p:nvSpPr>
        <p:spPr bwMode="auto">
          <a:xfrm>
            <a:off x="711200" y="4694238"/>
            <a:ext cx="877888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Verdana" pitchFamily="34" charset="0"/>
              </a:rPr>
              <a:t>&lt;=217,9</a:t>
            </a:r>
          </a:p>
        </p:txBody>
      </p:sp>
      <p:sp>
        <p:nvSpPr>
          <p:cNvPr id="63508" name="Rectangle 27"/>
          <p:cNvSpPr>
            <a:spLocks noChangeArrowheads="1"/>
          </p:cNvSpPr>
          <p:nvPr/>
        </p:nvSpPr>
        <p:spPr bwMode="auto">
          <a:xfrm>
            <a:off x="419100" y="5199063"/>
            <a:ext cx="1308100" cy="439737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>
                <a:latin typeface="Verdana" pitchFamily="34" charset="0"/>
              </a:rPr>
              <a:t>Geométrico</a:t>
            </a:r>
          </a:p>
        </p:txBody>
      </p:sp>
      <p:pic>
        <p:nvPicPr>
          <p:cNvPr id="63509" name="Picture 30" descr="algoritmo_arv_dec"/>
          <p:cNvPicPr>
            <a:picLocks noChangeAspect="1" noChangeArrowheads="1"/>
          </p:cNvPicPr>
          <p:nvPr/>
        </p:nvPicPr>
        <p:blipFill>
          <a:blip r:embed="rId2"/>
          <a:srcRect l="68932" t="26389" r="7767" b="61737"/>
          <a:stretch>
            <a:fillRect/>
          </a:stretch>
        </p:blipFill>
        <p:spPr bwMode="auto">
          <a:xfrm>
            <a:off x="6184900" y="-25400"/>
            <a:ext cx="2895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0" name="Text Box 31"/>
          <p:cNvSpPr txBox="1">
            <a:spLocks noChangeArrowheads="1"/>
          </p:cNvSpPr>
          <p:nvPr/>
        </p:nvSpPr>
        <p:spPr bwMode="auto">
          <a:xfrm>
            <a:off x="1003300" y="355600"/>
            <a:ext cx="4876800" cy="1187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400"/>
          </a:p>
          <a:p>
            <a:pPr algn="ctr"/>
            <a:r>
              <a:rPr lang="en-US" sz="2400" b="1">
                <a:solidFill>
                  <a:schemeClr val="folHlink"/>
                </a:solidFill>
              </a:rPr>
              <a:t>Árvore de Decisão (C4.5)</a:t>
            </a:r>
          </a:p>
          <a:p>
            <a:pPr algn="ctr"/>
            <a:endParaRPr lang="pt-BR" sz="2400">
              <a:solidFill>
                <a:schemeClr val="folHlink"/>
              </a:solidFill>
            </a:endParaRPr>
          </a:p>
        </p:txBody>
      </p:sp>
      <p:pic>
        <p:nvPicPr>
          <p:cNvPr id="63511" name="Picture 36" descr="metricas1a"/>
          <p:cNvPicPr>
            <a:picLocks noChangeAspect="1" noChangeArrowheads="1"/>
          </p:cNvPicPr>
          <p:nvPr/>
        </p:nvPicPr>
        <p:blipFill>
          <a:blip r:embed="rId3"/>
          <a:srcRect l="3900" t="21530" r="5042" b="13078"/>
          <a:stretch>
            <a:fillRect/>
          </a:stretch>
        </p:blipFill>
        <p:spPr bwMode="auto">
          <a:xfrm>
            <a:off x="3949700" y="3810000"/>
            <a:ext cx="5257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2" name="Rectangle 41"/>
          <p:cNvSpPr>
            <a:spLocks noChangeArrowheads="1"/>
          </p:cNvSpPr>
          <p:nvPr/>
        </p:nvSpPr>
        <p:spPr bwMode="auto">
          <a:xfrm>
            <a:off x="3771900" y="4572000"/>
            <a:ext cx="5334000" cy="457200"/>
          </a:xfrm>
          <a:prstGeom prst="rect">
            <a:avLst/>
          </a:prstGeom>
          <a:noFill/>
          <a:ln w="38100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Verdana" pitchFamily="34" charset="0"/>
            </a:endParaRPr>
          </a:p>
        </p:txBody>
      </p:sp>
      <p:sp>
        <p:nvSpPr>
          <p:cNvPr id="63513" name="Rectangle 42"/>
          <p:cNvSpPr>
            <a:spLocks noChangeArrowheads="1"/>
          </p:cNvSpPr>
          <p:nvPr/>
        </p:nvSpPr>
        <p:spPr bwMode="auto">
          <a:xfrm>
            <a:off x="3771900" y="5334000"/>
            <a:ext cx="5334000" cy="1066800"/>
          </a:xfrm>
          <a:prstGeom prst="rect">
            <a:avLst/>
          </a:prstGeom>
          <a:noFill/>
          <a:ln w="38100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Verdana" pitchFamily="34" charset="0"/>
            </a:endParaRPr>
          </a:p>
        </p:txBody>
      </p:sp>
      <p:sp>
        <p:nvSpPr>
          <p:cNvPr id="63514" name="Retângulo 30"/>
          <p:cNvSpPr>
            <a:spLocks noChangeArrowheads="1"/>
          </p:cNvSpPr>
          <p:nvPr/>
        </p:nvSpPr>
        <p:spPr bwMode="auto">
          <a:xfrm>
            <a:off x="6415088" y="1752600"/>
            <a:ext cx="1911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>
                <a:latin typeface="Verdana" pitchFamily="34" charset="0"/>
              </a:rPr>
              <a:t>(</a:t>
            </a:r>
            <a:r>
              <a:rPr lang="pt-BR" sz="1100" b="1">
                <a:latin typeface="Verdana" pitchFamily="34" charset="0"/>
              </a:rPr>
              <a:t>Lobo &amp; Escada 2011)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5" name="Picture 2" descr="SFX_GeoDMA_padroes"/>
          <p:cNvPicPr>
            <a:picLocks noChangeAspect="1" noChangeArrowheads="1"/>
          </p:cNvPicPr>
          <p:nvPr/>
        </p:nvPicPr>
        <p:blipFill>
          <a:blip r:embed="rId3"/>
          <a:srcRect l="2449" t="2333" r="52196" b="67778"/>
          <a:stretch>
            <a:fillRect/>
          </a:stretch>
        </p:blipFill>
        <p:spPr bwMode="auto">
          <a:xfrm>
            <a:off x="50800" y="566738"/>
            <a:ext cx="9144000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56" name="Rectangle 3"/>
          <p:cNvSpPr>
            <a:spLocks noChangeArrowheads="1"/>
          </p:cNvSpPr>
          <p:nvPr/>
        </p:nvSpPr>
        <p:spPr bwMode="auto">
          <a:xfrm>
            <a:off x="8229600" y="0"/>
            <a:ext cx="914400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/>
              <a:t>1997</a:t>
            </a:r>
          </a:p>
        </p:txBody>
      </p:sp>
      <p:pic>
        <p:nvPicPr>
          <p:cNvPr id="309257" name="Picture 9" descr="l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13138" y="6350"/>
            <a:ext cx="4108450" cy="3698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Evolução dos padrões da paisagem</a:t>
            </a:r>
          </a:p>
        </p:txBody>
      </p:sp>
      <p:graphicFrame>
        <p:nvGraphicFramePr>
          <p:cNvPr id="309254" name="Object 6"/>
          <p:cNvGraphicFramePr>
            <a:graphicFrameLocks noChangeAspect="1"/>
          </p:cNvGraphicFramePr>
          <p:nvPr/>
        </p:nvGraphicFramePr>
        <p:xfrm>
          <a:off x="-63500" y="-26988"/>
          <a:ext cx="3449638" cy="2101851"/>
        </p:xfrm>
        <a:graphic>
          <a:graphicData uri="http://schemas.openxmlformats.org/presentationml/2006/ole">
            <p:oleObj spid="_x0000_s309254" name="Gráfico" r:id="rId5" imgW="4581441" imgH="2790843" progId="Excel.Sheet.8">
              <p:embed/>
            </p:oleObj>
          </a:graphicData>
        </a:graphic>
      </p:graphicFrame>
      <p:sp>
        <p:nvSpPr>
          <p:cNvPr id="309259" name="Retângulo 7"/>
          <p:cNvSpPr>
            <a:spLocks noChangeArrowheads="1"/>
          </p:cNvSpPr>
          <p:nvPr/>
        </p:nvSpPr>
        <p:spPr bwMode="auto">
          <a:xfrm>
            <a:off x="468313" y="211138"/>
            <a:ext cx="465137" cy="1428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309260" name="Retângulo 6"/>
          <p:cNvSpPr>
            <a:spLocks noChangeArrowheads="1"/>
          </p:cNvSpPr>
          <p:nvPr/>
        </p:nvSpPr>
        <p:spPr bwMode="auto">
          <a:xfrm>
            <a:off x="7548563" y="6638925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9" name="Picture 2" descr="SFX_GeoDMA_padroes"/>
          <p:cNvPicPr>
            <a:picLocks noChangeAspect="1" noChangeArrowheads="1"/>
          </p:cNvPicPr>
          <p:nvPr/>
        </p:nvPicPr>
        <p:blipFill>
          <a:blip r:embed="rId3"/>
          <a:srcRect l="51962" t="2492" r="2684" b="67778"/>
          <a:stretch>
            <a:fillRect/>
          </a:stretch>
        </p:blipFill>
        <p:spPr bwMode="auto">
          <a:xfrm>
            <a:off x="-36513" y="531813"/>
            <a:ext cx="9180513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80" name="Rectangle 3"/>
          <p:cNvSpPr>
            <a:spLocks noChangeArrowheads="1"/>
          </p:cNvSpPr>
          <p:nvPr/>
        </p:nvSpPr>
        <p:spPr bwMode="auto">
          <a:xfrm>
            <a:off x="8229600" y="0"/>
            <a:ext cx="914400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/>
              <a:t>2000</a:t>
            </a:r>
          </a:p>
        </p:txBody>
      </p:sp>
      <p:sp>
        <p:nvSpPr>
          <p:cNvPr id="310281" name="Rectangle 7"/>
          <p:cNvSpPr>
            <a:spLocks noChangeArrowheads="1"/>
          </p:cNvSpPr>
          <p:nvPr/>
        </p:nvSpPr>
        <p:spPr bwMode="auto">
          <a:xfrm>
            <a:off x="914400" y="51816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/>
              <a:t>2009</a:t>
            </a:r>
          </a:p>
        </p:txBody>
      </p:sp>
      <p:pic>
        <p:nvPicPr>
          <p:cNvPr id="310282" name="Picture 8" descr="l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0278" name="Object 6"/>
          <p:cNvGraphicFramePr>
            <a:graphicFrameLocks noChangeAspect="1"/>
          </p:cNvGraphicFramePr>
          <p:nvPr/>
        </p:nvGraphicFramePr>
        <p:xfrm>
          <a:off x="-63500" y="-26988"/>
          <a:ext cx="3449638" cy="2101851"/>
        </p:xfrm>
        <a:graphic>
          <a:graphicData uri="http://schemas.openxmlformats.org/presentationml/2006/ole">
            <p:oleObj spid="_x0000_s310278" name="Gráfico" r:id="rId5" imgW="4581441" imgH="2790843" progId="Excel.Sheet.8">
              <p:embed/>
            </p:oleObj>
          </a:graphicData>
        </a:graphic>
      </p:graphicFrame>
      <p:sp>
        <p:nvSpPr>
          <p:cNvPr id="310283" name="Retângulo 7"/>
          <p:cNvSpPr>
            <a:spLocks noChangeArrowheads="1"/>
          </p:cNvSpPr>
          <p:nvPr/>
        </p:nvSpPr>
        <p:spPr bwMode="auto">
          <a:xfrm>
            <a:off x="858838" y="211138"/>
            <a:ext cx="465137" cy="1428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13138" y="6350"/>
            <a:ext cx="4108450" cy="3698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Evolução dos padrões da paisagem</a:t>
            </a:r>
          </a:p>
        </p:txBody>
      </p:sp>
      <p:sp>
        <p:nvSpPr>
          <p:cNvPr id="310285" name="Retângulo 6"/>
          <p:cNvSpPr>
            <a:spLocks noChangeArrowheads="1"/>
          </p:cNvSpPr>
          <p:nvPr/>
        </p:nvSpPr>
        <p:spPr bwMode="auto">
          <a:xfrm>
            <a:off x="7548563" y="6638925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2" name="Picture 2" descr="SFX_GeoDMA_padroes"/>
          <p:cNvPicPr>
            <a:picLocks noChangeAspect="1" noChangeArrowheads="1"/>
          </p:cNvPicPr>
          <p:nvPr/>
        </p:nvPicPr>
        <p:blipFill>
          <a:blip r:embed="rId3"/>
          <a:srcRect l="2824" t="35110" r="51439" b="34636"/>
          <a:stretch>
            <a:fillRect/>
          </a:stretch>
        </p:blipFill>
        <p:spPr bwMode="auto">
          <a:xfrm>
            <a:off x="0" y="509588"/>
            <a:ext cx="9144000" cy="63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303" name="Rectangle 3"/>
          <p:cNvSpPr>
            <a:spLocks noChangeArrowheads="1"/>
          </p:cNvSpPr>
          <p:nvPr/>
        </p:nvSpPr>
        <p:spPr bwMode="auto">
          <a:xfrm>
            <a:off x="8229600" y="0"/>
            <a:ext cx="914400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/>
              <a:t>2003</a:t>
            </a:r>
          </a:p>
        </p:txBody>
      </p:sp>
      <p:pic>
        <p:nvPicPr>
          <p:cNvPr id="311304" name="Picture 7" descr="l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-63500" y="-26988"/>
          <a:ext cx="3449638" cy="2101851"/>
        </p:xfrm>
        <a:graphic>
          <a:graphicData uri="http://schemas.openxmlformats.org/presentationml/2006/ole">
            <p:oleObj spid="_x0000_s311301" name="Gráfico" r:id="rId5" imgW="4581441" imgH="2790843" progId="Excel.Sheet.8">
              <p:embed/>
            </p:oleObj>
          </a:graphicData>
        </a:graphic>
      </p:graphicFrame>
      <p:sp>
        <p:nvSpPr>
          <p:cNvPr id="311305" name="Retângulo 6"/>
          <p:cNvSpPr>
            <a:spLocks noChangeArrowheads="1"/>
          </p:cNvSpPr>
          <p:nvPr/>
        </p:nvSpPr>
        <p:spPr bwMode="auto">
          <a:xfrm>
            <a:off x="1249363" y="211138"/>
            <a:ext cx="463550" cy="1428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13138" y="6350"/>
            <a:ext cx="4108450" cy="3698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Evolução dos padrões da paisagem</a:t>
            </a:r>
          </a:p>
        </p:txBody>
      </p:sp>
      <p:sp>
        <p:nvSpPr>
          <p:cNvPr id="311307" name="Retângulo 6"/>
          <p:cNvSpPr>
            <a:spLocks noChangeArrowheads="1"/>
          </p:cNvSpPr>
          <p:nvPr/>
        </p:nvSpPr>
        <p:spPr bwMode="auto">
          <a:xfrm>
            <a:off x="7548563" y="6596063"/>
            <a:ext cx="1928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6" name="Picture 2" descr="SFX_GeoDMA_padroes"/>
          <p:cNvPicPr>
            <a:picLocks noChangeAspect="1" noChangeArrowheads="1"/>
          </p:cNvPicPr>
          <p:nvPr/>
        </p:nvPicPr>
        <p:blipFill>
          <a:blip r:embed="rId3"/>
          <a:srcRect l="51958" t="35823" r="2687" b="34288"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7" name="Rectangle 3"/>
          <p:cNvSpPr>
            <a:spLocks noChangeArrowheads="1"/>
          </p:cNvSpPr>
          <p:nvPr/>
        </p:nvSpPr>
        <p:spPr bwMode="auto">
          <a:xfrm>
            <a:off x="8229600" y="0"/>
            <a:ext cx="914400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/>
              <a:t>2006</a:t>
            </a:r>
          </a:p>
        </p:txBody>
      </p:sp>
      <p:pic>
        <p:nvPicPr>
          <p:cNvPr id="312328" name="Picture 6" descr="l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2325" name="Object 5"/>
          <p:cNvGraphicFramePr>
            <a:graphicFrameLocks noChangeAspect="1"/>
          </p:cNvGraphicFramePr>
          <p:nvPr/>
        </p:nvGraphicFramePr>
        <p:xfrm>
          <a:off x="-63500" y="-26988"/>
          <a:ext cx="3449638" cy="2101851"/>
        </p:xfrm>
        <a:graphic>
          <a:graphicData uri="http://schemas.openxmlformats.org/presentationml/2006/ole">
            <p:oleObj spid="_x0000_s312325" name="Gráfico" r:id="rId5" imgW="4581441" imgH="2790843" progId="Excel.Sheet.8">
              <p:embed/>
            </p:oleObj>
          </a:graphicData>
        </a:graphic>
      </p:graphicFrame>
      <p:sp>
        <p:nvSpPr>
          <p:cNvPr id="312329" name="Retângulo 6"/>
          <p:cNvSpPr>
            <a:spLocks noChangeArrowheads="1"/>
          </p:cNvSpPr>
          <p:nvPr/>
        </p:nvSpPr>
        <p:spPr bwMode="auto">
          <a:xfrm>
            <a:off x="1639888" y="222250"/>
            <a:ext cx="463550" cy="1428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13138" y="6350"/>
            <a:ext cx="4108450" cy="3698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Evolução dos padrões da paisagem</a:t>
            </a:r>
          </a:p>
        </p:txBody>
      </p:sp>
      <p:sp>
        <p:nvSpPr>
          <p:cNvPr id="312331" name="Retângulo 6"/>
          <p:cNvSpPr>
            <a:spLocks noChangeArrowheads="1"/>
          </p:cNvSpPr>
          <p:nvPr/>
        </p:nvSpPr>
        <p:spPr bwMode="auto">
          <a:xfrm>
            <a:off x="7548563" y="6596063"/>
            <a:ext cx="1928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50" name="Picture 2" descr="SFX_GeoDMA_padroes"/>
          <p:cNvPicPr>
            <a:picLocks noChangeAspect="1" noChangeArrowheads="1"/>
          </p:cNvPicPr>
          <p:nvPr/>
        </p:nvPicPr>
        <p:blipFill>
          <a:blip r:embed="rId3"/>
          <a:srcRect l="3217" t="67538" r="51440" b="1836"/>
          <a:stretch>
            <a:fillRect/>
          </a:stretch>
        </p:blipFill>
        <p:spPr bwMode="auto">
          <a:xfrm>
            <a:off x="0" y="536575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51" name="Rectangle 3"/>
          <p:cNvSpPr>
            <a:spLocks noChangeArrowheads="1"/>
          </p:cNvSpPr>
          <p:nvPr/>
        </p:nvSpPr>
        <p:spPr bwMode="auto">
          <a:xfrm>
            <a:off x="8229600" y="0"/>
            <a:ext cx="914400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/>
              <a:t>2009</a:t>
            </a:r>
          </a:p>
        </p:txBody>
      </p:sp>
      <p:pic>
        <p:nvPicPr>
          <p:cNvPr id="313352" name="Picture 5" descr="l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3349" name="Object 5"/>
          <p:cNvGraphicFramePr>
            <a:graphicFrameLocks noChangeAspect="1"/>
          </p:cNvGraphicFramePr>
          <p:nvPr/>
        </p:nvGraphicFramePr>
        <p:xfrm>
          <a:off x="-63500" y="-26988"/>
          <a:ext cx="3449638" cy="2101851"/>
        </p:xfrm>
        <a:graphic>
          <a:graphicData uri="http://schemas.openxmlformats.org/presentationml/2006/ole">
            <p:oleObj spid="_x0000_s313349" name="Gráfico" r:id="rId5" imgW="4581441" imgH="2790843" progId="Excel.Sheet.8">
              <p:embed/>
            </p:oleObj>
          </a:graphicData>
        </a:graphic>
      </p:graphicFrame>
      <p:sp>
        <p:nvSpPr>
          <p:cNvPr id="313353" name="Retângulo 6"/>
          <p:cNvSpPr>
            <a:spLocks noChangeArrowheads="1"/>
          </p:cNvSpPr>
          <p:nvPr/>
        </p:nvSpPr>
        <p:spPr bwMode="auto">
          <a:xfrm>
            <a:off x="2051050" y="222250"/>
            <a:ext cx="465138" cy="1428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13138" y="6350"/>
            <a:ext cx="4108450" cy="3698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Evolução dos padrões da paisagem</a:t>
            </a:r>
          </a:p>
        </p:txBody>
      </p:sp>
      <p:sp>
        <p:nvSpPr>
          <p:cNvPr id="313355" name="Retângulo 6"/>
          <p:cNvSpPr>
            <a:spLocks noChangeArrowheads="1"/>
          </p:cNvSpPr>
          <p:nvPr/>
        </p:nvSpPr>
        <p:spPr bwMode="auto">
          <a:xfrm>
            <a:off x="7548563" y="6745288"/>
            <a:ext cx="1928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600" smtClean="0"/>
              <a:t>Ecologia da Paisagem: O Modelo Mancha-Corredor-Matriz</a:t>
            </a:r>
          </a:p>
        </p:txBody>
      </p:sp>
      <p:pic>
        <p:nvPicPr>
          <p:cNvPr id="22530" name="Picture 3" descr="corr_matriz_p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752600"/>
            <a:ext cx="5724525" cy="4295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1" name="Line 4"/>
          <p:cNvSpPr>
            <a:spLocks noChangeShapeType="1"/>
          </p:cNvSpPr>
          <p:nvPr/>
        </p:nvSpPr>
        <p:spPr bwMode="auto">
          <a:xfrm flipH="1">
            <a:off x="1066800" y="3886200"/>
            <a:ext cx="1524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33400" y="4572000"/>
            <a:ext cx="884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Verdana" pitchFamily="34" charset="0"/>
              </a:rPr>
              <a:t>Matriz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7772400" y="1752600"/>
            <a:ext cx="1057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Verdana" pitchFamily="34" charset="0"/>
              </a:rPr>
              <a:t>Mancha</a:t>
            </a:r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V="1">
            <a:off x="6172200" y="1981200"/>
            <a:ext cx="1600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5257800" y="2133600"/>
            <a:ext cx="2819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H="1" flipV="1">
            <a:off x="1524000" y="2514600"/>
            <a:ext cx="2743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H="1" flipV="1">
            <a:off x="1066800" y="2590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381000" y="2224088"/>
            <a:ext cx="1190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Verdana" pitchFamily="34" charset="0"/>
              </a:rPr>
              <a:t>Corredor</a:t>
            </a:r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7586663" y="5213350"/>
            <a:ext cx="13827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Verdana" pitchFamily="34" charset="0"/>
              </a:rPr>
              <a:t>Imagem </a:t>
            </a:r>
          </a:p>
          <a:p>
            <a:r>
              <a:rPr lang="pt-BR" sz="1400" b="1">
                <a:latin typeface="Verdana" pitchFamily="34" charset="0"/>
              </a:rPr>
              <a:t>TM/Landsat</a:t>
            </a:r>
          </a:p>
          <a:p>
            <a:r>
              <a:rPr lang="pt-BR" sz="1400" b="1">
                <a:latin typeface="Verdana" pitchFamily="34" charset="0"/>
              </a:rPr>
              <a:t>Bandas 345</a:t>
            </a:r>
          </a:p>
          <a:p>
            <a:r>
              <a:rPr lang="pt-BR" sz="1400" b="1">
                <a:latin typeface="Verdana" pitchFamily="34" charset="0"/>
              </a:rPr>
              <a:t>2008 -MT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Espaço Reservado para Rodapé 2"/>
          <p:cNvSpPr txBox="1">
            <a:spLocks noGrp="1"/>
          </p:cNvSpPr>
          <p:nvPr/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Associando padrões a processos </a:t>
            </a:r>
          </a:p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de mudança de cobertura da terra</a:t>
            </a:r>
            <a:endParaRPr lang="pt-BR" sz="1000" b="1">
              <a:solidFill>
                <a:schemeClr val="hlink"/>
              </a:solidFill>
              <a:latin typeface="Verdana" pitchFamily="34" charset="0"/>
            </a:endParaRPr>
          </a:p>
        </p:txBody>
      </p:sp>
      <p:pic>
        <p:nvPicPr>
          <p:cNvPr id="314370" name="Picture 190" descr="mapa_incra"/>
          <p:cNvPicPr>
            <a:picLocks noChangeAspect="1" noChangeArrowheads="1"/>
          </p:cNvPicPr>
          <p:nvPr/>
        </p:nvPicPr>
        <p:blipFill>
          <a:blip r:embed="rId2"/>
          <a:srcRect l="2556" t="4797" r="3943" b="7433"/>
          <a:stretch>
            <a:fillRect/>
          </a:stretch>
        </p:blipFill>
        <p:spPr bwMode="auto">
          <a:xfrm>
            <a:off x="2438400" y="0"/>
            <a:ext cx="670560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1" name="Text Box 191"/>
          <p:cNvSpPr txBox="1">
            <a:spLocks noChangeArrowheads="1"/>
          </p:cNvSpPr>
          <p:nvPr/>
        </p:nvSpPr>
        <p:spPr bwMode="auto">
          <a:xfrm>
            <a:off x="457200" y="457200"/>
            <a:ext cx="18288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Avaliação</a:t>
            </a:r>
            <a:endParaRPr lang="pt-BR" sz="2400">
              <a:solidFill>
                <a:schemeClr val="folHlink"/>
              </a:solidFill>
            </a:endParaRPr>
          </a:p>
        </p:txBody>
      </p:sp>
      <p:pic>
        <p:nvPicPr>
          <p:cNvPr id="314372" name="Picture 189" descr="validac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699000"/>
            <a:ext cx="5715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3" name="Text Box 192"/>
          <p:cNvSpPr txBox="1">
            <a:spLocks noChangeArrowheads="1"/>
          </p:cNvSpPr>
          <p:nvPr/>
        </p:nvSpPr>
        <p:spPr bwMode="auto">
          <a:xfrm>
            <a:off x="381000" y="2514600"/>
            <a:ext cx="19050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Qualitativa</a:t>
            </a:r>
            <a:endParaRPr lang="pt-BR" sz="2400">
              <a:solidFill>
                <a:schemeClr val="folHlink"/>
              </a:solidFill>
            </a:endParaRPr>
          </a:p>
        </p:txBody>
      </p:sp>
      <p:sp>
        <p:nvSpPr>
          <p:cNvPr id="314374" name="Text Box 193"/>
          <p:cNvSpPr txBox="1">
            <a:spLocks noChangeArrowheads="1"/>
          </p:cNvSpPr>
          <p:nvPr/>
        </p:nvSpPr>
        <p:spPr bwMode="auto">
          <a:xfrm>
            <a:off x="304800" y="5181600"/>
            <a:ext cx="26670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Quantitativa</a:t>
            </a:r>
            <a:endParaRPr lang="pt-BR" sz="2400">
              <a:solidFill>
                <a:schemeClr val="folHlink"/>
              </a:solidFill>
            </a:endParaRPr>
          </a:p>
        </p:txBody>
      </p:sp>
      <p:sp>
        <p:nvSpPr>
          <p:cNvPr id="314375" name="Retângulo 8"/>
          <p:cNvSpPr>
            <a:spLocks noChangeArrowheads="1"/>
          </p:cNvSpPr>
          <p:nvPr/>
        </p:nvSpPr>
        <p:spPr bwMode="auto">
          <a:xfrm>
            <a:off x="457200" y="5910263"/>
            <a:ext cx="1928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>
                <a:latin typeface="Verdana" pitchFamily="34" charset="0"/>
              </a:rPr>
              <a:t>(</a:t>
            </a:r>
            <a:r>
              <a:rPr lang="pt-BR" sz="1100" b="1">
                <a:latin typeface="Verdana" pitchFamily="34" charset="0"/>
              </a:rPr>
              <a:t>Lobo &amp; Escada 2011)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5" name="Espaço Reservado para Rodapé 1"/>
          <p:cNvSpPr txBox="1">
            <a:spLocks noGrp="1"/>
          </p:cNvSpPr>
          <p:nvPr/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Associando padrões a processos </a:t>
            </a:r>
          </a:p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de mudança de cobertura da terra</a:t>
            </a:r>
            <a:endParaRPr lang="pt-BR" sz="1000" b="1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286726" name="Rectangle 5"/>
          <p:cNvSpPr>
            <a:spLocks noChangeArrowheads="1"/>
          </p:cNvSpPr>
          <p:nvPr/>
        </p:nvSpPr>
        <p:spPr bwMode="auto">
          <a:xfrm>
            <a:off x="762000" y="533400"/>
            <a:ext cx="5603875" cy="3968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Verdana" pitchFamily="34" charset="0"/>
              </a:rPr>
              <a:t>Evolução dos Padrões de 1997 a 2009</a:t>
            </a:r>
            <a:endParaRPr lang="pt-BR">
              <a:solidFill>
                <a:schemeClr val="tx2"/>
              </a:solidFill>
              <a:latin typeface="Verdana" pitchFamily="34" charset="0"/>
            </a:endParaRPr>
          </a:p>
        </p:txBody>
      </p:sp>
      <p:graphicFrame>
        <p:nvGraphicFramePr>
          <p:cNvPr id="286724" name="Object 2"/>
          <p:cNvGraphicFramePr>
            <a:graphicFrameLocks noChangeAspect="1"/>
          </p:cNvGraphicFramePr>
          <p:nvPr/>
        </p:nvGraphicFramePr>
        <p:xfrm>
          <a:off x="228600" y="1203325"/>
          <a:ext cx="5867400" cy="3573463"/>
        </p:xfrm>
        <a:graphic>
          <a:graphicData uri="http://schemas.openxmlformats.org/presentationml/2006/ole">
            <p:oleObj spid="_x0000_s286724" name="Gráfico" r:id="rId3" imgW="4581441" imgH="2790843" progId="Excel.Chart.8">
              <p:embed/>
            </p:oleObj>
          </a:graphicData>
        </a:graphic>
      </p:graphicFrame>
      <p:graphicFrame>
        <p:nvGraphicFramePr>
          <p:cNvPr id="5" name="Gráfico 4"/>
          <p:cNvGraphicFramePr/>
          <p:nvPr/>
        </p:nvGraphicFramePr>
        <p:xfrm>
          <a:off x="4638675" y="41021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6728" name="CaixaDeTexto 2"/>
          <p:cNvSpPr txBox="1">
            <a:spLocks noChangeArrowheads="1"/>
          </p:cNvSpPr>
          <p:nvPr/>
        </p:nvSpPr>
        <p:spPr bwMode="auto">
          <a:xfrm>
            <a:off x="7902575" y="3632200"/>
            <a:ext cx="1277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latin typeface="Calibri" pitchFamily="34" charset="0"/>
              </a:rPr>
              <a:t>1997 to 2009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286729" name="Retângulo 6"/>
          <p:cNvSpPr>
            <a:spLocks noChangeArrowheads="1"/>
          </p:cNvSpPr>
          <p:nvPr/>
        </p:nvSpPr>
        <p:spPr bwMode="auto">
          <a:xfrm>
            <a:off x="457200" y="5834063"/>
            <a:ext cx="1928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>
                <a:latin typeface="Verdana" pitchFamily="34" charset="0"/>
              </a:rPr>
              <a:t>(</a:t>
            </a:r>
            <a:r>
              <a:rPr lang="pt-BR" sz="1100" b="1">
                <a:latin typeface="Verdana" pitchFamily="34" charset="0"/>
              </a:rPr>
              <a:t>Lobo &amp; Escada 2011)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Trajetórias dos padrões: 1997 a 2009</a:t>
            </a:r>
            <a:endParaRPr lang="en-US" smtClean="0"/>
          </a:p>
        </p:txBody>
      </p:sp>
      <p:pic>
        <p:nvPicPr>
          <p:cNvPr id="316418" name="Imagem 3" descr="consolidacao1_0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900" y="13652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Imagem 4" descr="consolidacao1_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1366838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0" name="Imagem 5" descr="consolidacao1_06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3900" y="13573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1" name="Imagem 6" descr="consolidacao1_09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1352550"/>
            <a:ext cx="72866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2" name="Imagem 8" descr="consolidacao1_97.gif"/>
          <p:cNvPicPr>
            <a:picLocks noChangeAspect="1"/>
          </p:cNvPicPr>
          <p:nvPr/>
        </p:nvPicPr>
        <p:blipFill>
          <a:blip r:embed="rId6"/>
          <a:srcRect r="4866"/>
          <a:stretch>
            <a:fillRect/>
          </a:stretch>
        </p:blipFill>
        <p:spPr bwMode="auto">
          <a:xfrm>
            <a:off x="1139825" y="1357313"/>
            <a:ext cx="606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3" name="Imagem 9" descr="consolidacao2_97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1413" y="2093913"/>
            <a:ext cx="609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4" name="Imagem 10" descr="consolidacao2_00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2775" y="2084388"/>
            <a:ext cx="609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5" name="Imagem 11" descr="consolidacao2_03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50" y="2100263"/>
            <a:ext cx="65405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6" name="Imagem 12" descr="consolidacao2_06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98825" y="20986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7" name="Imagem 14" descr="consolidacao3_97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31888" y="2833688"/>
            <a:ext cx="6286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8" name="Imagem 15" descr="consolidacao3_00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93888" y="2843213"/>
            <a:ext cx="6572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9" name="Imagem 16" descr="consolidacao3_03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92388" y="283845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30" name="Imagem 17" descr="consolidacao3_06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95650" y="2825750"/>
            <a:ext cx="7048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31" name="Imagem 18" descr="consolidacao3_09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46538" y="2849563"/>
            <a:ext cx="70167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32" name="CaixaDeTexto 19"/>
          <p:cNvSpPr txBox="1">
            <a:spLocks noChangeArrowheads="1"/>
          </p:cNvSpPr>
          <p:nvPr/>
        </p:nvSpPr>
        <p:spPr bwMode="auto">
          <a:xfrm>
            <a:off x="730250" y="3722688"/>
            <a:ext cx="1757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T1: Difuso ou geométrico</a:t>
            </a:r>
            <a:endParaRPr lang="en-US" sz="1100"/>
          </a:p>
        </p:txBody>
      </p:sp>
      <p:sp>
        <p:nvSpPr>
          <p:cNvPr id="316433" name="CaixaDeTexto 20"/>
          <p:cNvSpPr txBox="1">
            <a:spLocks noChangeArrowheads="1"/>
          </p:cNvSpPr>
          <p:nvPr/>
        </p:nvSpPr>
        <p:spPr bwMode="auto">
          <a:xfrm>
            <a:off x="3060700" y="3722688"/>
            <a:ext cx="2352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T5: Multidirecional ou Consolidado</a:t>
            </a:r>
            <a:endParaRPr lang="en-US" sz="1100"/>
          </a:p>
        </p:txBody>
      </p:sp>
      <p:sp>
        <p:nvSpPr>
          <p:cNvPr id="316434" name="CaixaDeTexto 21"/>
          <p:cNvSpPr txBox="1">
            <a:spLocks noChangeArrowheads="1"/>
          </p:cNvSpPr>
          <p:nvPr/>
        </p:nvSpPr>
        <p:spPr bwMode="auto">
          <a:xfrm>
            <a:off x="122555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T1</a:t>
            </a:r>
            <a:endParaRPr lang="en-US" sz="1100"/>
          </a:p>
        </p:txBody>
      </p:sp>
      <p:sp>
        <p:nvSpPr>
          <p:cNvPr id="316435" name="CaixaDeTexto 22"/>
          <p:cNvSpPr txBox="1">
            <a:spLocks noChangeArrowheads="1"/>
          </p:cNvSpPr>
          <p:nvPr/>
        </p:nvSpPr>
        <p:spPr bwMode="auto">
          <a:xfrm>
            <a:off x="198120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T2</a:t>
            </a:r>
            <a:endParaRPr lang="en-US" sz="1100"/>
          </a:p>
        </p:txBody>
      </p:sp>
      <p:sp>
        <p:nvSpPr>
          <p:cNvPr id="316436" name="CaixaDeTexto 27"/>
          <p:cNvSpPr txBox="1">
            <a:spLocks noChangeArrowheads="1"/>
          </p:cNvSpPr>
          <p:nvPr/>
        </p:nvSpPr>
        <p:spPr bwMode="auto">
          <a:xfrm>
            <a:off x="271780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T3</a:t>
            </a:r>
            <a:endParaRPr lang="en-US" sz="1100"/>
          </a:p>
        </p:txBody>
      </p:sp>
      <p:sp>
        <p:nvSpPr>
          <p:cNvPr id="316437" name="CaixaDeTexto 28"/>
          <p:cNvSpPr txBox="1">
            <a:spLocks noChangeArrowheads="1"/>
          </p:cNvSpPr>
          <p:nvPr/>
        </p:nvSpPr>
        <p:spPr bwMode="auto">
          <a:xfrm>
            <a:off x="3424238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T4</a:t>
            </a:r>
            <a:endParaRPr lang="en-US" sz="1100"/>
          </a:p>
        </p:txBody>
      </p:sp>
      <p:sp>
        <p:nvSpPr>
          <p:cNvPr id="316438" name="CaixaDeTexto 29"/>
          <p:cNvSpPr txBox="1">
            <a:spLocks noChangeArrowheads="1"/>
          </p:cNvSpPr>
          <p:nvPr/>
        </p:nvSpPr>
        <p:spPr bwMode="auto">
          <a:xfrm>
            <a:off x="4140200" y="1069975"/>
            <a:ext cx="3508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T5</a:t>
            </a:r>
            <a:endParaRPr lang="en-US" sz="1100"/>
          </a:p>
        </p:txBody>
      </p:sp>
      <p:cxnSp>
        <p:nvCxnSpPr>
          <p:cNvPr id="316439" name="Conector de seta reta 31"/>
          <p:cNvCxnSpPr>
            <a:cxnSpLocks noChangeShapeType="1"/>
          </p:cNvCxnSpPr>
          <p:nvPr/>
        </p:nvCxnSpPr>
        <p:spPr bwMode="auto">
          <a:xfrm rot="5400000">
            <a:off x="1308100" y="3652838"/>
            <a:ext cx="2047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316440" name="Conector de seta reta 32"/>
          <p:cNvCxnSpPr>
            <a:cxnSpLocks noChangeShapeType="1"/>
          </p:cNvCxnSpPr>
          <p:nvPr/>
        </p:nvCxnSpPr>
        <p:spPr bwMode="auto">
          <a:xfrm rot="5400000">
            <a:off x="4243388" y="3640138"/>
            <a:ext cx="20478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pic>
        <p:nvPicPr>
          <p:cNvPr id="316441" name="Imagem 33" descr="consolidacao2_09.gif"/>
          <p:cNvPicPr>
            <a:picLocks noChangeAspect="1"/>
          </p:cNvPicPr>
          <p:nvPr/>
        </p:nvPicPr>
        <p:blipFill>
          <a:blip r:embed="rId15"/>
          <a:srcRect b="8263"/>
          <a:stretch>
            <a:fillRect/>
          </a:stretch>
        </p:blipFill>
        <p:spPr bwMode="auto">
          <a:xfrm>
            <a:off x="4005263" y="2109788"/>
            <a:ext cx="7112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42" name="Chave direita 34"/>
          <p:cNvSpPr>
            <a:spLocks/>
          </p:cNvSpPr>
          <p:nvPr/>
        </p:nvSpPr>
        <p:spPr bwMode="auto">
          <a:xfrm>
            <a:off x="4854575" y="1362075"/>
            <a:ext cx="427038" cy="2149475"/>
          </a:xfrm>
          <a:prstGeom prst="rightBrace">
            <a:avLst>
              <a:gd name="adj1" fmla="val 8342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316443" name="CaixaDeTexto 35"/>
          <p:cNvSpPr txBox="1">
            <a:spLocks noChangeArrowheads="1"/>
          </p:cNvSpPr>
          <p:nvPr/>
        </p:nvSpPr>
        <p:spPr bwMode="auto">
          <a:xfrm>
            <a:off x="5641975" y="2266950"/>
            <a:ext cx="2933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Trajetória de Consolidação</a:t>
            </a:r>
            <a:endParaRPr lang="en-US"/>
          </a:p>
        </p:txBody>
      </p:sp>
      <p:pic>
        <p:nvPicPr>
          <p:cNvPr id="316444" name="Imagem 36" descr="expansao1_97_00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62050" y="4327525"/>
            <a:ext cx="6413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45" name="Imagem 37" descr="expansao1.gi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646363" y="4340225"/>
            <a:ext cx="65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46" name="Imagem 38" descr="expansao1_06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394075" y="4333875"/>
            <a:ext cx="576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47" name="Imagem 39" descr="expansao1_97_00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27225" y="4324350"/>
            <a:ext cx="63658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48" name="Imagem 40" descr="expansao1_09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65588" y="4332288"/>
            <a:ext cx="6492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49" name="Imagem 42" descr="expansao2_00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905000" y="50863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50" name="Imagem 43" descr="expansao2_03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643188" y="5089525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51" name="Imagem 44" descr="expansao2_06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387725" y="50990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52" name="Imagem 45" descr="expansao2_09.gif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092575" y="5080000"/>
            <a:ext cx="628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53" name="CaixaDeTexto 46"/>
          <p:cNvSpPr txBox="1">
            <a:spLocks noChangeArrowheads="1"/>
          </p:cNvSpPr>
          <p:nvPr/>
        </p:nvSpPr>
        <p:spPr bwMode="auto">
          <a:xfrm>
            <a:off x="130016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T1</a:t>
            </a:r>
            <a:endParaRPr lang="en-US" sz="1100"/>
          </a:p>
        </p:txBody>
      </p:sp>
      <p:sp>
        <p:nvSpPr>
          <p:cNvPr id="316454" name="CaixaDeTexto 47"/>
          <p:cNvSpPr txBox="1">
            <a:spLocks noChangeArrowheads="1"/>
          </p:cNvSpPr>
          <p:nvPr/>
        </p:nvSpPr>
        <p:spPr bwMode="auto">
          <a:xfrm>
            <a:off x="205581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T2</a:t>
            </a:r>
            <a:endParaRPr lang="en-US" sz="1100"/>
          </a:p>
        </p:txBody>
      </p:sp>
      <p:sp>
        <p:nvSpPr>
          <p:cNvPr id="316455" name="CaixaDeTexto 48"/>
          <p:cNvSpPr txBox="1">
            <a:spLocks noChangeArrowheads="1"/>
          </p:cNvSpPr>
          <p:nvPr/>
        </p:nvSpPr>
        <p:spPr bwMode="auto">
          <a:xfrm>
            <a:off x="279241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T3</a:t>
            </a:r>
            <a:endParaRPr lang="en-US" sz="1100"/>
          </a:p>
        </p:txBody>
      </p:sp>
      <p:sp>
        <p:nvSpPr>
          <p:cNvPr id="316456" name="CaixaDeTexto 49"/>
          <p:cNvSpPr txBox="1">
            <a:spLocks noChangeArrowheads="1"/>
          </p:cNvSpPr>
          <p:nvPr/>
        </p:nvSpPr>
        <p:spPr bwMode="auto">
          <a:xfrm>
            <a:off x="3498850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T4</a:t>
            </a:r>
            <a:endParaRPr lang="en-US" sz="1100"/>
          </a:p>
        </p:txBody>
      </p:sp>
      <p:sp>
        <p:nvSpPr>
          <p:cNvPr id="316457" name="CaixaDeTexto 50"/>
          <p:cNvSpPr txBox="1">
            <a:spLocks noChangeArrowheads="1"/>
          </p:cNvSpPr>
          <p:nvPr/>
        </p:nvSpPr>
        <p:spPr bwMode="auto">
          <a:xfrm>
            <a:off x="4214813" y="4083050"/>
            <a:ext cx="3508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T5</a:t>
            </a:r>
            <a:endParaRPr lang="en-US" sz="1100"/>
          </a:p>
        </p:txBody>
      </p:sp>
      <p:sp>
        <p:nvSpPr>
          <p:cNvPr id="316458" name="Chave direita 51"/>
          <p:cNvSpPr>
            <a:spLocks/>
          </p:cNvSpPr>
          <p:nvPr/>
        </p:nvSpPr>
        <p:spPr bwMode="auto">
          <a:xfrm>
            <a:off x="4899025" y="4316413"/>
            <a:ext cx="428625" cy="2149475"/>
          </a:xfrm>
          <a:prstGeom prst="rightBrace">
            <a:avLst>
              <a:gd name="adj1" fmla="val 8312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sz="1400"/>
          </a:p>
        </p:txBody>
      </p:sp>
      <p:sp>
        <p:nvSpPr>
          <p:cNvPr id="316459" name="CaixaDeTexto 52"/>
          <p:cNvSpPr txBox="1">
            <a:spLocks noChangeArrowheads="1"/>
          </p:cNvSpPr>
          <p:nvPr/>
        </p:nvSpPr>
        <p:spPr bwMode="auto">
          <a:xfrm>
            <a:off x="5667375" y="5172075"/>
            <a:ext cx="2562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Trajetória de Expansão</a:t>
            </a:r>
            <a:endParaRPr lang="en-US"/>
          </a:p>
        </p:txBody>
      </p:sp>
      <p:sp>
        <p:nvSpPr>
          <p:cNvPr id="316460" name="CaixaDeTexto 53"/>
          <p:cNvSpPr txBox="1">
            <a:spLocks noChangeArrowheads="1"/>
          </p:cNvSpPr>
          <p:nvPr/>
        </p:nvSpPr>
        <p:spPr bwMode="auto">
          <a:xfrm>
            <a:off x="619125" y="6540500"/>
            <a:ext cx="9286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T1: Floresta</a:t>
            </a:r>
            <a:endParaRPr lang="en-US" sz="1100"/>
          </a:p>
        </p:txBody>
      </p:sp>
      <p:sp>
        <p:nvSpPr>
          <p:cNvPr id="316461" name="CaixaDeTexto 54"/>
          <p:cNvSpPr txBox="1">
            <a:spLocks noChangeArrowheads="1"/>
          </p:cNvSpPr>
          <p:nvPr/>
        </p:nvSpPr>
        <p:spPr bwMode="auto">
          <a:xfrm>
            <a:off x="2951163" y="6540500"/>
            <a:ext cx="23510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T5: Multidirecional ou Consolidado</a:t>
            </a:r>
            <a:endParaRPr lang="en-US" sz="1100"/>
          </a:p>
        </p:txBody>
      </p:sp>
      <p:cxnSp>
        <p:nvCxnSpPr>
          <p:cNvPr id="316462" name="Conector de seta reta 55"/>
          <p:cNvCxnSpPr>
            <a:cxnSpLocks noChangeShapeType="1"/>
          </p:cNvCxnSpPr>
          <p:nvPr/>
        </p:nvCxnSpPr>
        <p:spPr bwMode="auto">
          <a:xfrm rot="5400000">
            <a:off x="1277144" y="6441281"/>
            <a:ext cx="203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316463" name="Conector de seta reta 56"/>
          <p:cNvCxnSpPr>
            <a:cxnSpLocks noChangeShapeType="1"/>
          </p:cNvCxnSpPr>
          <p:nvPr/>
        </p:nvCxnSpPr>
        <p:spPr bwMode="auto">
          <a:xfrm rot="5400000">
            <a:off x="4132263" y="6457950"/>
            <a:ext cx="204788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pic>
        <p:nvPicPr>
          <p:cNvPr id="316464" name="Imagem 57" descr="expansao3_97.gif"/>
          <p:cNvPicPr>
            <a:picLocks noChangeAspect="1"/>
          </p:cNvPicPr>
          <p:nvPr/>
        </p:nvPicPr>
        <p:blipFill>
          <a:blip r:embed="rId24"/>
          <a:srcRect t="-61" r="533"/>
          <a:stretch>
            <a:fillRect/>
          </a:stretch>
        </p:blipFill>
        <p:spPr bwMode="auto">
          <a:xfrm>
            <a:off x="1144588" y="5732463"/>
            <a:ext cx="6397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65" name="Imagem 59" descr="expansao3_97.gif"/>
          <p:cNvPicPr>
            <a:picLocks noChangeAspect="1"/>
          </p:cNvPicPr>
          <p:nvPr/>
        </p:nvPicPr>
        <p:blipFill>
          <a:blip r:embed="rId24"/>
          <a:srcRect t="-61" r="533"/>
          <a:stretch>
            <a:fillRect/>
          </a:stretch>
        </p:blipFill>
        <p:spPr bwMode="auto">
          <a:xfrm>
            <a:off x="1884363" y="5738813"/>
            <a:ext cx="64135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66" name="Imagem 60" descr="expansao3_03.gif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630488" y="5753100"/>
            <a:ext cx="6588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67" name="Imagem 61" descr="expansao3_06.gif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363913" y="5741988"/>
            <a:ext cx="6588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68" name="Imagem 62" descr="expansao3_09.gif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090988" y="5759450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69" name="Picture 5" descr="le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5948363" y="3113088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70" name="Retângulo 6"/>
          <p:cNvSpPr>
            <a:spLocks noChangeArrowheads="1"/>
          </p:cNvSpPr>
          <p:nvPr/>
        </p:nvSpPr>
        <p:spPr bwMode="auto">
          <a:xfrm>
            <a:off x="7548563" y="6596063"/>
            <a:ext cx="1928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/>
              <a:t>(</a:t>
            </a:r>
            <a:r>
              <a:rPr lang="pt-BR" sz="1100" b="1"/>
              <a:t>Lobo &amp; Escada 2011)</a:t>
            </a:r>
            <a:endParaRPr lang="en-US" sz="1100"/>
          </a:p>
        </p:txBody>
      </p:sp>
      <p:pic>
        <p:nvPicPr>
          <p:cNvPr id="316471" name="Imagem 36" descr="expansao1_97_00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62050" y="5064125"/>
            <a:ext cx="6413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Espaço Reservado para Rodapé 1"/>
          <p:cNvSpPr txBox="1">
            <a:spLocks noGrp="1"/>
          </p:cNvSpPr>
          <p:nvPr/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Associando padrões a processos </a:t>
            </a:r>
          </a:p>
          <a:p>
            <a:r>
              <a:rPr lang="en-US" sz="1000" b="1">
                <a:solidFill>
                  <a:schemeClr val="hlink"/>
                </a:solidFill>
                <a:latin typeface="Verdana" pitchFamily="34" charset="0"/>
              </a:rPr>
              <a:t>de mudança de cobertura da terra</a:t>
            </a:r>
            <a:endParaRPr lang="pt-BR" sz="1000" b="1">
              <a:solidFill>
                <a:schemeClr val="hlink"/>
              </a:solidFill>
              <a:latin typeface="Verdana" pitchFamily="34" charset="0"/>
            </a:endParaRPr>
          </a:p>
        </p:txBody>
      </p:sp>
      <p:pic>
        <p:nvPicPr>
          <p:cNvPr id="317442" name="Picture 1" descr="C:\Users\FelipeLobo\Documents\INPE\cenarios\dados_geodma\figuras\SFX_GeoDMA_trajetoria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32485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3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Verdana" pitchFamily="34" charset="0"/>
              </a:rPr>
              <a:t>Trajetórias 1997-2009: Expansão e consolidação </a:t>
            </a:r>
          </a:p>
        </p:txBody>
      </p:sp>
      <p:sp>
        <p:nvSpPr>
          <p:cNvPr id="317444" name="Retângulo 4"/>
          <p:cNvSpPr>
            <a:spLocks noChangeArrowheads="1"/>
          </p:cNvSpPr>
          <p:nvPr/>
        </p:nvSpPr>
        <p:spPr bwMode="auto">
          <a:xfrm>
            <a:off x="7062788" y="6477000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>
                <a:latin typeface="Verdana" pitchFamily="34" charset="0"/>
              </a:rPr>
              <a:t>(</a:t>
            </a:r>
            <a:r>
              <a:rPr lang="pt-BR" sz="1100" b="1">
                <a:latin typeface="Verdana" pitchFamily="34" charset="0"/>
              </a:rPr>
              <a:t>Lobo &amp; Escada 2011)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ca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79248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6" name="Rectangle 3"/>
          <p:cNvSpPr>
            <a:spLocks noChangeArrowheads="1"/>
          </p:cNvSpPr>
          <p:nvPr/>
        </p:nvSpPr>
        <p:spPr bwMode="auto">
          <a:xfrm>
            <a:off x="0" y="5899150"/>
            <a:ext cx="9144000" cy="1004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pt-BR" sz="1200">
                <a:latin typeface="Verdana" pitchFamily="34" charset="0"/>
              </a:rPr>
              <a:t>REIS, I. C. </a:t>
            </a:r>
            <a:r>
              <a:rPr lang="pt-BR" sz="1200" b="1">
                <a:latin typeface="Verdana" pitchFamily="34" charset="0"/>
              </a:rPr>
              <a:t>Caracterização de paisagens urbanas heterogêneas de interesse para a vigilância e controle da dengue com o uso de sensoriamento remoto e mineração de padrões espaciais</a:t>
            </a:r>
            <a:r>
              <a:rPr lang="pt-BR" sz="1200">
                <a:latin typeface="Verdana" pitchFamily="34" charset="0"/>
              </a:rPr>
              <a:t>: um estudo para o Rio de Janeiro. 2011. 174 p. (sid.inpe.br/mtc-m19/2010/12.06.15.22-TDI). Dissertação (Mestrado em Sensoriamento Remoto) - Instituto Nacional de Pesquisas Espaciais, São José dos Campos, 2010. Disponível em: &lt;</a:t>
            </a:r>
            <a:r>
              <a:rPr lang="pt-BR" sz="1200">
                <a:latin typeface="Verdana" pitchFamily="34" charset="0"/>
                <a:hlinkClick r:id="rId3"/>
              </a:rPr>
              <a:t>http://urlib.net/8JMKD3MGP7W/38NFNLS</a:t>
            </a:r>
            <a:r>
              <a:rPr lang="pt-BR" sz="1200">
                <a:latin typeface="Verdana" pitchFamily="34" charset="0"/>
              </a:rPr>
              <a:t>&gt;. Acesso em: 03 jul. 2011.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12" descr="Aedes aegypti 01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15469" t="20850" r="31902" b="11430"/>
          <a:stretch>
            <a:fillRect/>
          </a:stretch>
        </p:blipFill>
        <p:spPr bwMode="auto">
          <a:xfrm>
            <a:off x="4095750" y="901700"/>
            <a:ext cx="223202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0" name="Picture 13" descr="kuhn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 rot="-1358964">
            <a:off x="1281113" y="1365250"/>
            <a:ext cx="16732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1" name="Picture 14" descr="Homem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 rot="1118889">
            <a:off x="7326313" y="1574800"/>
            <a:ext cx="16779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2" name="Text Box 15"/>
          <p:cNvSpPr txBox="1">
            <a:spLocks noChangeArrowheads="1"/>
          </p:cNvSpPr>
          <p:nvPr/>
        </p:nvSpPr>
        <p:spPr bwMode="auto">
          <a:xfrm>
            <a:off x="1187450" y="549275"/>
            <a:ext cx="7705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/>
              <a:t>Fatores que modulam a transmissão do dengue e a manutenção do </a:t>
            </a:r>
            <a:r>
              <a:rPr lang="pt-BR" sz="1400" b="1" i="1"/>
              <a:t>Ae. aegypti</a:t>
            </a:r>
            <a:r>
              <a:rPr lang="pt-BR" sz="1400" b="1"/>
              <a:t> </a:t>
            </a:r>
          </a:p>
        </p:txBody>
      </p:sp>
      <p:pic>
        <p:nvPicPr>
          <p:cNvPr id="319493" name="Imagem 35" descr="images (1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4751388"/>
            <a:ext cx="417671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4" name="AutoShape 10"/>
          <p:cNvSpPr>
            <a:spLocks noChangeArrowheads="1"/>
          </p:cNvSpPr>
          <p:nvPr/>
        </p:nvSpPr>
        <p:spPr bwMode="auto">
          <a:xfrm rot="-1389513">
            <a:off x="2051050" y="2674938"/>
            <a:ext cx="1739900" cy="2490787"/>
          </a:xfrm>
          <a:prstGeom prst="downArrowCallout">
            <a:avLst>
              <a:gd name="adj1" fmla="val 25000"/>
              <a:gd name="adj2" fmla="val 22204"/>
              <a:gd name="adj3" fmla="val 29526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800" b="1"/>
          </a:p>
        </p:txBody>
      </p:sp>
      <p:sp>
        <p:nvSpPr>
          <p:cNvPr id="319495" name="AutoShape 9"/>
          <p:cNvSpPr>
            <a:spLocks noChangeArrowheads="1"/>
          </p:cNvSpPr>
          <p:nvPr/>
        </p:nvSpPr>
        <p:spPr bwMode="auto">
          <a:xfrm>
            <a:off x="4098925" y="2487613"/>
            <a:ext cx="2232025" cy="3024187"/>
          </a:xfrm>
          <a:prstGeom prst="downArrowCallout">
            <a:avLst>
              <a:gd name="adj1" fmla="val 25000"/>
              <a:gd name="adj2" fmla="val 25000"/>
              <a:gd name="adj3" fmla="val 24978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800" b="1"/>
          </a:p>
        </p:txBody>
      </p:sp>
      <p:grpSp>
        <p:nvGrpSpPr>
          <p:cNvPr id="319496" name="Grupo 37"/>
          <p:cNvGrpSpPr>
            <a:grpSpLocks/>
          </p:cNvGrpSpPr>
          <p:nvPr/>
        </p:nvGrpSpPr>
        <p:grpSpPr bwMode="auto">
          <a:xfrm rot="-1345543">
            <a:off x="2016125" y="2701925"/>
            <a:ext cx="1441450" cy="1728788"/>
            <a:chOff x="1258888" y="2892202"/>
            <a:chExt cx="1441450" cy="1728788"/>
          </a:xfrm>
        </p:grpSpPr>
        <p:sp>
          <p:nvSpPr>
            <p:cNvPr id="319517" name="Text Box 19"/>
            <p:cNvSpPr txBox="1">
              <a:spLocks noChangeArrowheads="1"/>
            </p:cNvSpPr>
            <p:nvPr/>
          </p:nvSpPr>
          <p:spPr bwMode="auto">
            <a:xfrm>
              <a:off x="1476375" y="2892202"/>
              <a:ext cx="989013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pt-BR" sz="1200" b="1"/>
                <a:t> sorotipos</a:t>
              </a:r>
            </a:p>
          </p:txBody>
        </p:sp>
        <p:sp>
          <p:nvSpPr>
            <p:cNvPr id="319518" name="Text Box 20"/>
            <p:cNvSpPr txBox="1">
              <a:spLocks noChangeArrowheads="1"/>
            </p:cNvSpPr>
            <p:nvPr/>
          </p:nvSpPr>
          <p:spPr bwMode="auto">
            <a:xfrm>
              <a:off x="1262063" y="3108102"/>
              <a:ext cx="1438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virulência das cepas</a:t>
              </a:r>
            </a:p>
          </p:txBody>
        </p:sp>
        <p:sp>
          <p:nvSpPr>
            <p:cNvPr id="319519" name="Text Box 24"/>
            <p:cNvSpPr txBox="1">
              <a:spLocks noChangeArrowheads="1"/>
            </p:cNvSpPr>
            <p:nvPr/>
          </p:nvSpPr>
          <p:spPr bwMode="auto">
            <a:xfrm>
              <a:off x="1258888" y="4163790"/>
              <a:ext cx="1438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quantidade de vírus inoculado</a:t>
              </a:r>
            </a:p>
          </p:txBody>
        </p:sp>
        <p:sp>
          <p:nvSpPr>
            <p:cNvPr id="319520" name="Text Box 27"/>
            <p:cNvSpPr txBox="1">
              <a:spLocks noChangeArrowheads="1"/>
            </p:cNvSpPr>
            <p:nvPr/>
          </p:nvSpPr>
          <p:spPr bwMode="auto">
            <a:xfrm>
              <a:off x="1258888" y="3541490"/>
              <a:ext cx="1374775" cy="63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circulação prévia de outros sorotipos</a:t>
              </a:r>
            </a:p>
          </p:txBody>
        </p:sp>
      </p:grpSp>
      <p:grpSp>
        <p:nvGrpSpPr>
          <p:cNvPr id="319497" name="Grupo 39"/>
          <p:cNvGrpSpPr>
            <a:grpSpLocks/>
          </p:cNvGrpSpPr>
          <p:nvPr/>
        </p:nvGrpSpPr>
        <p:grpSpPr bwMode="auto">
          <a:xfrm>
            <a:off x="3362325" y="2416175"/>
            <a:ext cx="3673475" cy="2109788"/>
            <a:chOff x="3259376" y="2636912"/>
            <a:chExt cx="3672408" cy="2109941"/>
          </a:xfrm>
        </p:grpSpPr>
        <p:grpSp>
          <p:nvGrpSpPr>
            <p:cNvPr id="319506" name="Grupo 38"/>
            <p:cNvGrpSpPr>
              <a:grpSpLocks/>
            </p:cNvGrpSpPr>
            <p:nvPr/>
          </p:nvGrpSpPr>
          <p:grpSpPr bwMode="auto">
            <a:xfrm>
              <a:off x="3851920" y="2636912"/>
              <a:ext cx="2339975" cy="2109941"/>
              <a:chOff x="3635896" y="2892202"/>
              <a:chExt cx="2339975" cy="2109941"/>
            </a:xfrm>
          </p:grpSpPr>
          <p:sp>
            <p:nvSpPr>
              <p:cNvPr id="319508" name="Text Box 16"/>
              <p:cNvSpPr txBox="1">
                <a:spLocks noChangeArrowheads="1"/>
              </p:cNvSpPr>
              <p:nvPr/>
            </p:nvSpPr>
            <p:spPr bwMode="auto">
              <a:xfrm>
                <a:off x="3851920" y="4320860"/>
                <a:ext cx="203934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densidade populacional</a:t>
                </a:r>
              </a:p>
            </p:txBody>
          </p:sp>
          <p:sp>
            <p:nvSpPr>
              <p:cNvPr id="319509" name="Text Box 17"/>
              <p:cNvSpPr txBox="1">
                <a:spLocks noChangeArrowheads="1"/>
              </p:cNvSpPr>
              <p:nvPr/>
            </p:nvSpPr>
            <p:spPr bwMode="auto">
              <a:xfrm>
                <a:off x="3708326" y="2892202"/>
                <a:ext cx="2232025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capacidade de dispersão</a:t>
                </a:r>
              </a:p>
            </p:txBody>
          </p:sp>
          <p:sp>
            <p:nvSpPr>
              <p:cNvPr id="319510" name="Text Box 18"/>
              <p:cNvSpPr txBox="1">
                <a:spLocks noChangeArrowheads="1"/>
              </p:cNvSpPr>
              <p:nvPr/>
            </p:nvSpPr>
            <p:spPr bwMode="auto">
              <a:xfrm>
                <a:off x="4314290" y="3903658"/>
                <a:ext cx="103505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densidade</a:t>
                </a:r>
              </a:p>
            </p:txBody>
          </p:sp>
          <p:sp>
            <p:nvSpPr>
              <p:cNvPr id="319511" name="Text Box 23"/>
              <p:cNvSpPr txBox="1">
                <a:spLocks noChangeArrowheads="1"/>
              </p:cNvSpPr>
              <p:nvPr/>
            </p:nvSpPr>
            <p:spPr bwMode="auto">
              <a:xfrm>
                <a:off x="3851920" y="4119584"/>
                <a:ext cx="2016125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saneamento ambiental</a:t>
                </a:r>
              </a:p>
            </p:txBody>
          </p:sp>
          <p:sp>
            <p:nvSpPr>
              <p:cNvPr id="319512" name="Text Box 28"/>
              <p:cNvSpPr txBox="1">
                <a:spLocks noChangeArrowheads="1"/>
              </p:cNvSpPr>
              <p:nvPr/>
            </p:nvSpPr>
            <p:spPr bwMode="auto">
              <a:xfrm>
                <a:off x="4140126" y="3323287"/>
                <a:ext cx="1171575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longevidade</a:t>
                </a:r>
              </a:p>
            </p:txBody>
          </p:sp>
          <p:sp>
            <p:nvSpPr>
              <p:cNvPr id="319513" name="Text Box 33"/>
              <p:cNvSpPr txBox="1">
                <a:spLocks noChangeArrowheads="1"/>
              </p:cNvSpPr>
              <p:nvPr/>
            </p:nvSpPr>
            <p:spPr bwMode="auto">
              <a:xfrm>
                <a:off x="3635896" y="4725144"/>
                <a:ext cx="233997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variáveis ambientais</a:t>
                </a:r>
              </a:p>
            </p:txBody>
          </p:sp>
          <p:sp>
            <p:nvSpPr>
              <p:cNvPr id="319514" name="Text Box 35"/>
              <p:cNvSpPr txBox="1">
                <a:spLocks noChangeArrowheads="1"/>
              </p:cNvSpPr>
              <p:nvPr/>
            </p:nvSpPr>
            <p:spPr bwMode="auto">
              <a:xfrm>
                <a:off x="3680140" y="3113204"/>
                <a:ext cx="221615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transmissão transovariana</a:t>
                </a:r>
              </a:p>
            </p:txBody>
          </p:sp>
          <p:sp>
            <p:nvSpPr>
              <p:cNvPr id="319515" name="Text Box 36"/>
              <p:cNvSpPr txBox="1">
                <a:spLocks noChangeArrowheads="1"/>
              </p:cNvSpPr>
              <p:nvPr/>
            </p:nvSpPr>
            <p:spPr bwMode="auto">
              <a:xfrm>
                <a:off x="4067944" y="4509120"/>
                <a:ext cx="154940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cobertura vegetal</a:t>
                </a:r>
              </a:p>
            </p:txBody>
          </p:sp>
          <p:sp>
            <p:nvSpPr>
              <p:cNvPr id="319516" name="Text Box 38"/>
              <p:cNvSpPr txBox="1">
                <a:spLocks noChangeArrowheads="1"/>
              </p:cNvSpPr>
              <p:nvPr/>
            </p:nvSpPr>
            <p:spPr bwMode="auto">
              <a:xfrm>
                <a:off x="3763888" y="3693078"/>
                <a:ext cx="2111375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buFontTx/>
                  <a:buChar char="•"/>
                </a:pPr>
                <a:r>
                  <a:rPr lang="pt-BR" sz="1200" b="1">
                    <a:solidFill>
                      <a:srgbClr val="FF3300"/>
                    </a:solidFill>
                  </a:rPr>
                  <a:t> resistência à dessecação</a:t>
                </a:r>
              </a:p>
            </p:txBody>
          </p:sp>
        </p:grpSp>
        <p:sp>
          <p:nvSpPr>
            <p:cNvPr id="319507" name="Text Box 29"/>
            <p:cNvSpPr txBox="1">
              <a:spLocks noChangeArrowheads="1"/>
            </p:cNvSpPr>
            <p:nvPr/>
          </p:nvSpPr>
          <p:spPr bwMode="auto">
            <a:xfrm>
              <a:off x="3259376" y="3240740"/>
              <a:ext cx="36724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>
                  <a:solidFill>
                    <a:srgbClr val="FF3300"/>
                  </a:solidFill>
                </a:rPr>
                <a:t> disponibilidade de criadouros</a:t>
              </a:r>
            </a:p>
          </p:txBody>
        </p:sp>
      </p:grpSp>
      <p:grpSp>
        <p:nvGrpSpPr>
          <p:cNvPr id="319498" name="Grupo 36"/>
          <p:cNvGrpSpPr>
            <a:grpSpLocks/>
          </p:cNvGrpSpPr>
          <p:nvPr/>
        </p:nvGrpSpPr>
        <p:grpSpPr bwMode="auto">
          <a:xfrm rot="-1505399">
            <a:off x="6224588" y="2638425"/>
            <a:ext cx="2206625" cy="2439988"/>
            <a:chOff x="6708252" y="2627543"/>
            <a:chExt cx="2206804" cy="2438807"/>
          </a:xfrm>
        </p:grpSpPr>
        <p:sp>
          <p:nvSpPr>
            <p:cNvPr id="319501" name="AutoShape 8"/>
            <p:cNvSpPr>
              <a:spLocks noChangeArrowheads="1"/>
            </p:cNvSpPr>
            <p:nvPr/>
          </p:nvSpPr>
          <p:spPr bwMode="auto">
            <a:xfrm rot="2937068">
              <a:off x="6986154" y="2994356"/>
              <a:ext cx="1651000" cy="2206804"/>
            </a:xfrm>
            <a:prstGeom prst="downArrowCallout">
              <a:avLst>
                <a:gd name="adj1" fmla="val 25000"/>
                <a:gd name="adj2" fmla="val 25000"/>
                <a:gd name="adj3" fmla="val 28286"/>
                <a:gd name="adj4" fmla="val 6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800" b="1"/>
            </a:p>
          </p:txBody>
        </p:sp>
        <p:sp>
          <p:nvSpPr>
            <p:cNvPr id="319502" name="Text Box 21"/>
            <p:cNvSpPr txBox="1">
              <a:spLocks noChangeArrowheads="1"/>
            </p:cNvSpPr>
            <p:nvPr/>
          </p:nvSpPr>
          <p:spPr bwMode="auto">
            <a:xfrm rot="2883573">
              <a:off x="7682105" y="3330012"/>
              <a:ext cx="16795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susceptibilidade</a:t>
              </a:r>
            </a:p>
          </p:txBody>
        </p:sp>
        <p:sp>
          <p:nvSpPr>
            <p:cNvPr id="319503" name="Text Box 26"/>
            <p:cNvSpPr txBox="1">
              <a:spLocks noChangeArrowheads="1"/>
            </p:cNvSpPr>
            <p:nvPr/>
          </p:nvSpPr>
          <p:spPr bwMode="auto">
            <a:xfrm rot="2877925">
              <a:off x="7498425" y="3563860"/>
              <a:ext cx="16494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pt-BR" sz="1200" b="1"/>
                <a:t> fatores individuais</a:t>
              </a:r>
            </a:p>
          </p:txBody>
        </p:sp>
        <p:sp>
          <p:nvSpPr>
            <p:cNvPr id="319504" name="Text Box 32"/>
            <p:cNvSpPr txBox="1">
              <a:spLocks noChangeArrowheads="1"/>
            </p:cNvSpPr>
            <p:nvPr/>
          </p:nvSpPr>
          <p:spPr bwMode="auto">
            <a:xfrm rot="2827445">
              <a:off x="7254522" y="3691074"/>
              <a:ext cx="1651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imunidade individual e coletiva</a:t>
              </a:r>
            </a:p>
          </p:txBody>
        </p:sp>
        <p:sp>
          <p:nvSpPr>
            <p:cNvPr id="319505" name="Text Box 37"/>
            <p:cNvSpPr txBox="1">
              <a:spLocks noChangeArrowheads="1"/>
            </p:cNvSpPr>
            <p:nvPr/>
          </p:nvSpPr>
          <p:spPr bwMode="auto">
            <a:xfrm rot="2786343">
              <a:off x="6847173" y="3979707"/>
              <a:ext cx="17160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pt-BR" sz="1200" b="1"/>
                <a:t> hábitos e modo de vida</a:t>
              </a:r>
            </a:p>
          </p:txBody>
        </p:sp>
      </p:grpSp>
      <p:sp>
        <p:nvSpPr>
          <p:cNvPr id="319499" name="Text Box 15"/>
          <p:cNvSpPr txBox="1">
            <a:spLocks noChangeArrowheads="1"/>
          </p:cNvSpPr>
          <p:nvPr/>
        </p:nvSpPr>
        <p:spPr bwMode="auto">
          <a:xfrm>
            <a:off x="3059113" y="6550025"/>
            <a:ext cx="10080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/>
              <a:t>Território</a:t>
            </a:r>
          </a:p>
        </p:txBody>
      </p:sp>
      <p:sp>
        <p:nvSpPr>
          <p:cNvPr id="319500" name="Text Box 33"/>
          <p:cNvSpPr txBox="1">
            <a:spLocks noChangeArrowheads="1"/>
          </p:cNvSpPr>
          <p:nvPr/>
        </p:nvSpPr>
        <p:spPr bwMode="auto">
          <a:xfrm>
            <a:off x="7391400" y="5791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2"/>
          <p:cNvSpPr>
            <a:spLocks noChangeArrowheads="1"/>
          </p:cNvSpPr>
          <p:nvPr/>
        </p:nvSpPr>
        <p:spPr bwMode="auto">
          <a:xfrm>
            <a:off x="533400" y="2438400"/>
            <a:ext cx="8382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latin typeface="Verdana" pitchFamily="34" charset="0"/>
              </a:rPr>
              <a:t>Reposicionar as estratégias de amostragem para experimentos e/ou monitoramento do </a:t>
            </a:r>
            <a:r>
              <a:rPr lang="pt-BR" b="1" i="1">
                <a:latin typeface="Verdana" pitchFamily="34" charset="0"/>
              </a:rPr>
              <a:t>Ae. aegypti </a:t>
            </a:r>
            <a:r>
              <a:rPr lang="pt-BR" b="1">
                <a:latin typeface="Verdana" pitchFamily="34" charset="0"/>
              </a:rPr>
              <a:t>considerando que a cidade é composta de um </a:t>
            </a:r>
            <a:r>
              <a:rPr lang="pt-BR" b="1">
                <a:solidFill>
                  <a:schemeClr val="accent2"/>
                </a:solidFill>
                <a:latin typeface="Verdana" pitchFamily="34" charset="0"/>
              </a:rPr>
              <a:t>mosaico de pedaços heterogêneos</a:t>
            </a:r>
            <a:r>
              <a:rPr lang="pt-BR" b="1">
                <a:latin typeface="Verdana" pitchFamily="34" charset="0"/>
              </a:rPr>
              <a:t>. Cada pedaço da cidade é formado por um conjunto de </a:t>
            </a:r>
            <a:r>
              <a:rPr lang="pt-BR" b="1">
                <a:solidFill>
                  <a:schemeClr val="accent2"/>
                </a:solidFill>
                <a:latin typeface="Verdana" pitchFamily="34" charset="0"/>
              </a:rPr>
              <a:t>micro-áreas</a:t>
            </a:r>
            <a:r>
              <a:rPr lang="pt-BR" b="1">
                <a:latin typeface="Verdana" pitchFamily="34" charset="0"/>
              </a:rPr>
              <a:t> que sustentam um conjunto similar de características. </a:t>
            </a:r>
            <a:br>
              <a:rPr lang="pt-BR" b="1">
                <a:latin typeface="Verdana" pitchFamily="34" charset="0"/>
              </a:rPr>
            </a:br>
            <a:r>
              <a:rPr lang="pt-BR" b="1">
                <a:latin typeface="Verdana" pitchFamily="34" charset="0"/>
              </a:rPr>
              <a:t>Estas micro-áreas representam </a:t>
            </a:r>
            <a:r>
              <a:rPr lang="pt-BR" b="1">
                <a:solidFill>
                  <a:schemeClr val="accent2"/>
                </a:solidFill>
                <a:latin typeface="Verdana" pitchFamily="34" charset="0"/>
              </a:rPr>
              <a:t>unidades de padrões elementares da paisagem urbana (PPU)</a:t>
            </a:r>
            <a:r>
              <a:rPr lang="pt-BR" b="1">
                <a:latin typeface="Verdana" pitchFamily="34" charset="0"/>
              </a:rPr>
              <a:t>.</a:t>
            </a:r>
          </a:p>
        </p:txBody>
      </p:sp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7391400" y="5791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CaixaDeTexto 5"/>
          <p:cNvSpPr txBox="1">
            <a:spLocks noChangeArrowheads="1"/>
          </p:cNvSpPr>
          <p:nvPr/>
        </p:nvSpPr>
        <p:spPr bwMode="auto">
          <a:xfrm>
            <a:off x="6526213" y="-52388"/>
            <a:ext cx="2408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Área de estudo</a:t>
            </a: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1403350" y="404813"/>
            <a:ext cx="7572375" cy="1587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1539" name="Imagem 12" descr="area_estudo.jpg"/>
          <p:cNvPicPr>
            <a:picLocks noChangeAspect="1" noChangeArrowheads="1"/>
          </p:cNvPicPr>
          <p:nvPr/>
        </p:nvPicPr>
        <p:blipFill>
          <a:blip r:embed="rId2"/>
          <a:srcRect l="2206" t="3838" r="1698" b="5020"/>
          <a:stretch>
            <a:fillRect/>
          </a:stretch>
        </p:blipFill>
        <p:spPr bwMode="auto">
          <a:xfrm>
            <a:off x="1763713" y="692150"/>
            <a:ext cx="61912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540" name="CaixaDeTexto 5"/>
          <p:cNvSpPr txBox="1">
            <a:spLocks noChangeArrowheads="1"/>
          </p:cNvSpPr>
          <p:nvPr/>
        </p:nvSpPr>
        <p:spPr bwMode="auto">
          <a:xfrm>
            <a:off x="1692275" y="4941888"/>
            <a:ext cx="66246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/>
              <a:t>34 bairros da zona norte do município do RJ</a:t>
            </a:r>
          </a:p>
          <a:p>
            <a:pPr algn="ctr"/>
            <a:endParaRPr lang="pt-BR" sz="2000" b="1" u="sng"/>
          </a:p>
          <a:p>
            <a:pPr algn="ctr"/>
            <a:r>
              <a:rPr lang="pt-BR" sz="2000" b="1" u="sng"/>
              <a:t>Dados epidemiológicos</a:t>
            </a:r>
            <a:r>
              <a:rPr lang="pt-BR" sz="2000" b="1"/>
              <a:t>: </a:t>
            </a:r>
          </a:p>
          <a:p>
            <a:pPr algn="ctr"/>
            <a:endParaRPr lang="pt-BR" sz="2000" b="1"/>
          </a:p>
          <a:p>
            <a:pPr algn="ctr"/>
            <a:r>
              <a:rPr lang="pt-BR" sz="2000" b="1"/>
              <a:t>SVS-RJ: - Casos de dengue por bairro 2000 - 2009;</a:t>
            </a:r>
          </a:p>
          <a:p>
            <a:pPr algn="ctr">
              <a:buFontTx/>
              <a:buChar char="-"/>
            </a:pPr>
            <a:r>
              <a:rPr lang="pt-BR" sz="2000" b="1"/>
              <a:t> Casos pontuais de dengue 2007-2008</a:t>
            </a:r>
          </a:p>
          <a:p>
            <a:pPr algn="ctr"/>
            <a:endParaRPr lang="pt-BR" b="1"/>
          </a:p>
        </p:txBody>
      </p:sp>
      <p:sp>
        <p:nvSpPr>
          <p:cNvPr id="321541" name="Text Box 6"/>
          <p:cNvSpPr txBox="1">
            <a:spLocks noChangeArrowheads="1"/>
          </p:cNvSpPr>
          <p:nvPr/>
        </p:nvSpPr>
        <p:spPr bwMode="auto">
          <a:xfrm>
            <a:off x="381000" y="5486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5378450" y="-52388"/>
            <a:ext cx="355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Chave de classificação</a:t>
            </a:r>
          </a:p>
        </p:txBody>
      </p:sp>
      <p:cxnSp>
        <p:nvCxnSpPr>
          <p:cNvPr id="3" name="Conector reto 2"/>
          <p:cNvCxnSpPr/>
          <p:nvPr/>
        </p:nvCxnSpPr>
        <p:spPr bwMode="auto">
          <a:xfrm>
            <a:off x="660400" y="377825"/>
            <a:ext cx="8315325" cy="28575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14413" name="Group 45"/>
          <p:cNvGraphicFramePr>
            <a:graphicFrameLocks noGrp="1"/>
          </p:cNvGraphicFramePr>
          <p:nvPr/>
        </p:nvGraphicFramePr>
        <p:xfrm>
          <a:off x="0" y="790575"/>
          <a:ext cx="4333875" cy="5638800"/>
        </p:xfrm>
        <a:graphic>
          <a:graphicData uri="http://schemas.openxmlformats.org/drawingml/2006/table">
            <a:tbl>
              <a:tblPr/>
              <a:tblGrid>
                <a:gridCol w="2166938"/>
                <a:gridCol w="21669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itchFamily="34" charset="0"/>
                        </a:rPr>
                        <a:t>Classes do sistema de classificação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itchFamily="34" charset="0"/>
                        </a:rPr>
                        <a:t>Chave de classificação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Domicílio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Prédio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Área de serviço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Área construída residencial/serviço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Cemitério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Imóvel não residencial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(Galpão)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Área de lazer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Terrenos abandonados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Depósito de lixo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Área não edificada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(Solo exposto e pátios de estacionamento)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Sombra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Sombra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Corpo d’água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Piscina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Piscina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Caixa d’água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Vegetação rasteira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Vegetação arbustiva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Vegetação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Rua pavimentada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Rua não pavimentada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Arruamento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322601" name="Picture 3"/>
          <p:cNvPicPr>
            <a:picLocks noChangeAspect="1" noChangeArrowheads="1"/>
          </p:cNvPicPr>
          <p:nvPr/>
        </p:nvPicPr>
        <p:blipFill>
          <a:blip r:embed="rId2"/>
          <a:srcRect r="69994" b="51317"/>
          <a:stretch>
            <a:fillRect/>
          </a:stretch>
        </p:blipFill>
        <p:spPr bwMode="auto">
          <a:xfrm>
            <a:off x="7407275" y="3960813"/>
            <a:ext cx="152558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602" name="Picture 3"/>
          <p:cNvPicPr>
            <a:picLocks noChangeAspect="1" noChangeArrowheads="1"/>
          </p:cNvPicPr>
          <p:nvPr/>
        </p:nvPicPr>
        <p:blipFill>
          <a:blip r:embed="rId2"/>
          <a:srcRect t="45833" r="75993"/>
          <a:stretch>
            <a:fillRect/>
          </a:stretch>
        </p:blipFill>
        <p:spPr bwMode="auto">
          <a:xfrm>
            <a:off x="7410450" y="4946650"/>
            <a:ext cx="12446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603" name="Imagem 16"/>
          <p:cNvPicPr>
            <a:picLocks noChangeAspect="1" noChangeArrowheads="1"/>
          </p:cNvPicPr>
          <p:nvPr/>
        </p:nvPicPr>
        <p:blipFill>
          <a:blip r:embed="rId3"/>
          <a:srcRect t="13176" r="64461" b="38118"/>
          <a:stretch>
            <a:fillRect/>
          </a:stretch>
        </p:blipFill>
        <p:spPr bwMode="auto">
          <a:xfrm>
            <a:off x="4511675" y="3695700"/>
            <a:ext cx="26193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604" name="Picture 5"/>
          <p:cNvPicPr>
            <a:picLocks noChangeAspect="1" noChangeArrowheads="1"/>
          </p:cNvPicPr>
          <p:nvPr/>
        </p:nvPicPr>
        <p:blipFill>
          <a:blip r:embed="rId4"/>
          <a:srcRect l="19559" t="8859" r="33469" b="28516"/>
          <a:stretch>
            <a:fillRect/>
          </a:stretch>
        </p:blipFill>
        <p:spPr bwMode="auto">
          <a:xfrm>
            <a:off x="4471988" y="828675"/>
            <a:ext cx="2662237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2605" name="Grupo 64"/>
          <p:cNvGrpSpPr>
            <a:grpSpLocks/>
          </p:cNvGrpSpPr>
          <p:nvPr/>
        </p:nvGrpSpPr>
        <p:grpSpPr bwMode="auto">
          <a:xfrm>
            <a:off x="7259638" y="1265238"/>
            <a:ext cx="1884362" cy="1574800"/>
            <a:chOff x="6588224" y="5157192"/>
            <a:chExt cx="1944216" cy="1865313"/>
          </a:xfrm>
        </p:grpSpPr>
        <p:pic>
          <p:nvPicPr>
            <p:cNvPr id="322607" name="Picture 50"/>
            <p:cNvPicPr>
              <a:picLocks noChangeAspect="1" noChangeArrowheads="1"/>
            </p:cNvPicPr>
            <p:nvPr/>
          </p:nvPicPr>
          <p:blipFill>
            <a:blip r:embed="rId5"/>
            <a:srcRect r="64200"/>
            <a:stretch>
              <a:fillRect/>
            </a:stretch>
          </p:blipFill>
          <p:spPr bwMode="auto">
            <a:xfrm>
              <a:off x="6588224" y="5157192"/>
              <a:ext cx="1944216" cy="18653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22608" name="Picture 50"/>
            <p:cNvPicPr>
              <a:picLocks noChangeAspect="1" noChangeArrowheads="1"/>
            </p:cNvPicPr>
            <p:nvPr/>
          </p:nvPicPr>
          <p:blipFill>
            <a:blip r:embed="rId5"/>
            <a:srcRect l="39777" t="73347" r="36356"/>
            <a:stretch>
              <a:fillRect/>
            </a:stretch>
          </p:blipFill>
          <p:spPr bwMode="auto">
            <a:xfrm>
              <a:off x="6774752" y="6360839"/>
              <a:ext cx="1296144" cy="4971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22606" name="Text Box 6"/>
          <p:cNvSpPr txBox="1">
            <a:spLocks noChangeArrowheads="1"/>
          </p:cNvSpPr>
          <p:nvPr/>
        </p:nvSpPr>
        <p:spPr bwMode="auto">
          <a:xfrm>
            <a:off x="7467600" y="62166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38100"/>
            <a:ext cx="8001000" cy="1216025"/>
          </a:xfrm>
        </p:spPr>
        <p:txBody>
          <a:bodyPr/>
          <a:lstStyle/>
          <a:p>
            <a:r>
              <a:rPr lang="pt-BR" smtClean="0"/>
              <a:t>Métricas da Paisagem</a:t>
            </a:r>
          </a:p>
        </p:txBody>
      </p:sp>
      <p:sp>
        <p:nvSpPr>
          <p:cNvPr id="323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0425" y="1158875"/>
            <a:ext cx="7921625" cy="1893888"/>
          </a:xfrm>
          <a:solidFill>
            <a:schemeClr val="bg1"/>
          </a:solidFill>
        </p:spPr>
        <p:txBody>
          <a:bodyPr/>
          <a:lstStyle/>
          <a:p>
            <a:pPr lvl="1">
              <a:spcAft>
                <a:spcPct val="20000"/>
              </a:spcAft>
              <a:buFont typeface="Wingdings" pitchFamily="2" charset="2"/>
              <a:buNone/>
            </a:pPr>
            <a:r>
              <a:rPr lang="pt-BR" sz="2000" b="1" smtClean="0">
                <a:hlinkClick r:id="rId2"/>
              </a:rPr>
              <a:t>Landscape level metrics</a:t>
            </a:r>
            <a:r>
              <a:rPr lang="pt-BR" sz="2000" b="1" smtClean="0"/>
              <a:t> – </a:t>
            </a:r>
            <a:r>
              <a:rPr lang="pt-BR" sz="2000" smtClean="0"/>
              <a:t>São métricas que avaliam de forma integrada todos os tipos de manchas de uma paisagem. </a:t>
            </a:r>
          </a:p>
          <a:p>
            <a:pPr lvl="1">
              <a:spcAft>
                <a:spcPct val="20000"/>
              </a:spcAft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1800" b="1" smtClean="0"/>
              <a:t>Índices:</a:t>
            </a:r>
            <a:r>
              <a:rPr lang="pt-BR" sz="1800" smtClean="0"/>
              <a:t> Média, mediana, média ponderada, diferença de tamanho mínimo e máximo, etc.. </a:t>
            </a:r>
          </a:p>
        </p:txBody>
      </p:sp>
      <p:pic>
        <p:nvPicPr>
          <p:cNvPr id="323587" name="Picture 4" descr="prodes_mosa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38" y="2557463"/>
            <a:ext cx="7299325" cy="39068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3588" name="Text Box 6"/>
          <p:cNvSpPr txBox="1">
            <a:spLocks noChangeArrowheads="1"/>
          </p:cNvSpPr>
          <p:nvPr/>
        </p:nvSpPr>
        <p:spPr bwMode="auto">
          <a:xfrm>
            <a:off x="7467600" y="649128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matriz_zoo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75"/>
            <a:ext cx="57054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1173" name="Group 5"/>
          <p:cNvGrpSpPr>
            <a:grpSpLocks/>
          </p:cNvGrpSpPr>
          <p:nvPr/>
        </p:nvGrpSpPr>
        <p:grpSpPr bwMode="auto">
          <a:xfrm>
            <a:off x="1219200" y="0"/>
            <a:ext cx="7924800" cy="5105400"/>
            <a:chOff x="768" y="0"/>
            <a:chExt cx="4992" cy="3216"/>
          </a:xfrm>
        </p:grpSpPr>
        <p:sp>
          <p:nvSpPr>
            <p:cNvPr id="23557" name="Rectangle 6"/>
            <p:cNvSpPr>
              <a:spLocks noChangeArrowheads="1"/>
            </p:cNvSpPr>
            <p:nvPr/>
          </p:nvSpPr>
          <p:spPr bwMode="auto">
            <a:xfrm>
              <a:off x="768" y="2112"/>
              <a:ext cx="1536" cy="1104"/>
            </a:xfrm>
            <a:prstGeom prst="rect">
              <a:avLst/>
            </a:prstGeom>
            <a:noFill/>
            <a:ln w="57150">
              <a:solidFill>
                <a:srgbClr val="66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3558" name="Picture 7" descr="matriz_zoo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6" y="0"/>
              <a:ext cx="3264" cy="2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9" name="Line 8"/>
            <p:cNvSpPr>
              <a:spLocks noChangeShapeType="1"/>
            </p:cNvSpPr>
            <p:nvPr/>
          </p:nvSpPr>
          <p:spPr bwMode="auto">
            <a:xfrm flipV="1">
              <a:off x="768" y="0"/>
              <a:ext cx="1728" cy="2112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60" name="Line 9"/>
            <p:cNvSpPr>
              <a:spLocks noChangeShapeType="1"/>
            </p:cNvSpPr>
            <p:nvPr/>
          </p:nvSpPr>
          <p:spPr bwMode="auto">
            <a:xfrm flipV="1">
              <a:off x="768" y="2544"/>
              <a:ext cx="1728" cy="672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555" name="Text Box 10"/>
          <p:cNvSpPr txBox="1">
            <a:spLocks noChangeArrowheads="1"/>
          </p:cNvSpPr>
          <p:nvPr/>
        </p:nvSpPr>
        <p:spPr bwMode="auto">
          <a:xfrm>
            <a:off x="7239000" y="5181600"/>
            <a:ext cx="138271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latin typeface="Verdana" pitchFamily="34" charset="0"/>
              </a:rPr>
              <a:t>Imagem </a:t>
            </a:r>
          </a:p>
          <a:p>
            <a:r>
              <a:rPr lang="pt-BR" sz="1400" b="1">
                <a:latin typeface="Verdana" pitchFamily="34" charset="0"/>
              </a:rPr>
              <a:t>TM/Landsat</a:t>
            </a:r>
          </a:p>
          <a:p>
            <a:r>
              <a:rPr lang="pt-BR" sz="1400" b="1">
                <a:latin typeface="Verdana" pitchFamily="34" charset="0"/>
              </a:rPr>
              <a:t>Bandas 345</a:t>
            </a:r>
          </a:p>
          <a:p>
            <a:r>
              <a:rPr lang="pt-BR" sz="1400" b="1">
                <a:latin typeface="Verdana" pitchFamily="34" charset="0"/>
              </a:rPr>
              <a:t>2008 -MT</a:t>
            </a:r>
          </a:p>
        </p:txBody>
      </p:sp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635000" y="355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t-BR" sz="3000" b="1">
                <a:solidFill>
                  <a:srgbClr val="003366"/>
                </a:solidFill>
                <a:latin typeface="Calibri" pitchFamily="34" charset="0"/>
              </a:rPr>
              <a:t>Depende da escala...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3792538" y="-52388"/>
            <a:ext cx="5141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Definição do tamanho das células</a:t>
            </a:r>
          </a:p>
        </p:txBody>
      </p:sp>
      <p:cxnSp>
        <p:nvCxnSpPr>
          <p:cNvPr id="3" name="Conector reto 2"/>
          <p:cNvCxnSpPr/>
          <p:nvPr/>
        </p:nvCxnSpPr>
        <p:spPr bwMode="auto">
          <a:xfrm>
            <a:off x="1403350" y="404813"/>
            <a:ext cx="7572375" cy="1587"/>
          </a:xfrm>
          <a:prstGeom prst="line">
            <a:avLst/>
          </a:prstGeom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4611" name="CaixaDeTexto 15"/>
          <p:cNvSpPr txBox="1">
            <a:spLocks noChangeArrowheads="1"/>
          </p:cNvSpPr>
          <p:nvPr/>
        </p:nvSpPr>
        <p:spPr bwMode="auto">
          <a:xfrm>
            <a:off x="1584325" y="533400"/>
            <a:ext cx="755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 Extrapolar  o olhar para além do domicílio e do peridomicilio</a:t>
            </a:r>
          </a:p>
        </p:txBody>
      </p:sp>
      <p:pic>
        <p:nvPicPr>
          <p:cNvPr id="324612" name="Picture 12"/>
          <p:cNvPicPr>
            <a:picLocks noChangeAspect="1" noChangeArrowheads="1"/>
          </p:cNvPicPr>
          <p:nvPr/>
        </p:nvPicPr>
        <p:blipFill>
          <a:blip r:embed="rId2"/>
          <a:srcRect l="26375" t="13782" r="12347" b="44876"/>
          <a:stretch>
            <a:fillRect/>
          </a:stretch>
        </p:blipFill>
        <p:spPr bwMode="auto">
          <a:xfrm>
            <a:off x="1128713" y="1700213"/>
            <a:ext cx="3708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3" name="Picture 13"/>
          <p:cNvPicPr>
            <a:picLocks noChangeAspect="1" noChangeArrowheads="1"/>
          </p:cNvPicPr>
          <p:nvPr/>
        </p:nvPicPr>
        <p:blipFill>
          <a:blip r:embed="rId3"/>
          <a:srcRect l="26375" t="13780" r="12349" b="44876"/>
          <a:stretch>
            <a:fillRect/>
          </a:stretch>
        </p:blipFill>
        <p:spPr bwMode="auto">
          <a:xfrm>
            <a:off x="5080000" y="1628775"/>
            <a:ext cx="39846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4" name="Picture 14"/>
          <p:cNvPicPr>
            <a:picLocks noChangeAspect="1" noChangeArrowheads="1"/>
          </p:cNvPicPr>
          <p:nvPr/>
        </p:nvPicPr>
        <p:blipFill>
          <a:blip r:embed="rId4"/>
          <a:srcRect l="23422" t="23625" r="27113" b="36218"/>
          <a:stretch>
            <a:fillRect/>
          </a:stretch>
        </p:blipFill>
        <p:spPr bwMode="auto">
          <a:xfrm>
            <a:off x="1325563" y="4221163"/>
            <a:ext cx="34559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5" name="CaixaDeTexto 6"/>
          <p:cNvSpPr txBox="1">
            <a:spLocks noChangeArrowheads="1"/>
          </p:cNvSpPr>
          <p:nvPr/>
        </p:nvSpPr>
        <p:spPr bwMode="auto">
          <a:xfrm>
            <a:off x="2124075" y="1196975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1000x1000m. </a:t>
            </a:r>
          </a:p>
        </p:txBody>
      </p:sp>
      <p:sp>
        <p:nvSpPr>
          <p:cNvPr id="324616" name="CaixaDeTexto 6"/>
          <p:cNvSpPr txBox="1">
            <a:spLocks noChangeArrowheads="1"/>
          </p:cNvSpPr>
          <p:nvPr/>
        </p:nvSpPr>
        <p:spPr bwMode="auto">
          <a:xfrm>
            <a:off x="6227763" y="1125538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500x500m. </a:t>
            </a:r>
          </a:p>
        </p:txBody>
      </p:sp>
      <p:sp>
        <p:nvSpPr>
          <p:cNvPr id="324617" name="CaixaDeTexto 6"/>
          <p:cNvSpPr txBox="1">
            <a:spLocks noChangeArrowheads="1"/>
          </p:cNvSpPr>
          <p:nvPr/>
        </p:nvSpPr>
        <p:spPr bwMode="auto">
          <a:xfrm>
            <a:off x="2249488" y="3789363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100x100m. </a:t>
            </a:r>
          </a:p>
        </p:txBody>
      </p:sp>
      <p:pic>
        <p:nvPicPr>
          <p:cNvPr id="324618" name="Picture 15"/>
          <p:cNvPicPr>
            <a:picLocks noChangeAspect="1" noChangeArrowheads="1"/>
          </p:cNvPicPr>
          <p:nvPr/>
        </p:nvPicPr>
        <p:blipFill>
          <a:blip r:embed="rId5"/>
          <a:srcRect l="24161" t="14563" r="38187" b="51595"/>
          <a:stretch>
            <a:fillRect/>
          </a:stretch>
        </p:blipFill>
        <p:spPr bwMode="auto">
          <a:xfrm>
            <a:off x="5148263" y="4149725"/>
            <a:ext cx="36718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9" name="CaixaDeTexto 6"/>
          <p:cNvSpPr txBox="1">
            <a:spLocks noChangeArrowheads="1"/>
          </p:cNvSpPr>
          <p:nvPr/>
        </p:nvSpPr>
        <p:spPr bwMode="auto">
          <a:xfrm>
            <a:off x="6313488" y="3716338"/>
            <a:ext cx="187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250x250m. 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5003800" y="3744913"/>
            <a:ext cx="3960813" cy="306863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 sz="3200" b="1"/>
          </a:p>
        </p:txBody>
      </p:sp>
      <p:sp>
        <p:nvSpPr>
          <p:cNvPr id="324621" name="Text Box 14"/>
          <p:cNvSpPr txBox="1">
            <a:spLocks noChangeArrowheads="1"/>
          </p:cNvSpPr>
          <p:nvPr/>
        </p:nvSpPr>
        <p:spPr bwMode="auto">
          <a:xfrm>
            <a:off x="381000" y="636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2" descr="ppu1"/>
          <p:cNvPicPr>
            <a:picLocks noChangeAspect="1" noChangeArrowheads="1"/>
          </p:cNvPicPr>
          <p:nvPr/>
        </p:nvPicPr>
        <p:blipFill>
          <a:blip r:embed="rId2"/>
          <a:srcRect l="1018" t="4546"/>
          <a:stretch>
            <a:fillRect/>
          </a:stretch>
        </p:blipFill>
        <p:spPr bwMode="auto">
          <a:xfrm>
            <a:off x="533400" y="0"/>
            <a:ext cx="8534400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34" name="Picture 3" descr="ppu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3443288"/>
            <a:ext cx="845820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5" name="Text Box 4"/>
          <p:cNvSpPr txBox="1">
            <a:spLocks noChangeArrowheads="1"/>
          </p:cNvSpPr>
          <p:nvPr/>
        </p:nvSpPr>
        <p:spPr bwMode="auto">
          <a:xfrm>
            <a:off x="685800" y="636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2" descr="ppu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25513"/>
            <a:ext cx="8610600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58" name="Picture 3" descr="ppu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116388"/>
            <a:ext cx="86106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59" name="Picture 4" descr="ppu1"/>
          <p:cNvPicPr>
            <a:picLocks noChangeAspect="1" noChangeArrowheads="1"/>
          </p:cNvPicPr>
          <p:nvPr/>
        </p:nvPicPr>
        <p:blipFill>
          <a:blip r:embed="rId4"/>
          <a:srcRect l="1878" t="5226" b="71713"/>
          <a:stretch>
            <a:fillRect/>
          </a:stretch>
        </p:blipFill>
        <p:spPr bwMode="auto">
          <a:xfrm>
            <a:off x="485775" y="0"/>
            <a:ext cx="8658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0" name="Text Box 5"/>
          <p:cNvSpPr txBox="1">
            <a:spLocks noChangeArrowheads="1"/>
          </p:cNvSpPr>
          <p:nvPr/>
        </p:nvSpPr>
        <p:spPr bwMode="auto">
          <a:xfrm>
            <a:off x="609600" y="636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Picture 2" descr="ppu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600075"/>
            <a:ext cx="86106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Picture 3" descr="ppu1"/>
          <p:cNvPicPr>
            <a:picLocks noChangeAspect="1" noChangeArrowheads="1"/>
          </p:cNvPicPr>
          <p:nvPr/>
        </p:nvPicPr>
        <p:blipFill>
          <a:blip r:embed="rId3"/>
          <a:srcRect l="1878" t="5226" b="71713"/>
          <a:stretch>
            <a:fillRect/>
          </a:stretch>
        </p:blipFill>
        <p:spPr bwMode="auto">
          <a:xfrm>
            <a:off x="485775" y="-304800"/>
            <a:ext cx="8658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3" name="Picture 4" descr="ppu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62400"/>
            <a:ext cx="86106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84" name="Text Box 5"/>
          <p:cNvSpPr txBox="1">
            <a:spLocks noChangeArrowheads="1"/>
          </p:cNvSpPr>
          <p:nvPr/>
        </p:nvSpPr>
        <p:spPr bwMode="auto">
          <a:xfrm>
            <a:off x="533400" y="636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2" descr="ppu1"/>
          <p:cNvPicPr>
            <a:picLocks noChangeAspect="1" noChangeArrowheads="1"/>
          </p:cNvPicPr>
          <p:nvPr/>
        </p:nvPicPr>
        <p:blipFill>
          <a:blip r:embed="rId2"/>
          <a:srcRect l="1878" t="5226" b="71713"/>
          <a:stretch>
            <a:fillRect/>
          </a:stretch>
        </p:blipFill>
        <p:spPr bwMode="auto">
          <a:xfrm>
            <a:off x="485775" y="0"/>
            <a:ext cx="8658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6" name="Picture 3" descr="ppu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914400"/>
            <a:ext cx="862965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Text Box 4"/>
          <p:cNvSpPr txBox="1">
            <a:spLocks noChangeArrowheads="1"/>
          </p:cNvSpPr>
          <p:nvPr/>
        </p:nvSpPr>
        <p:spPr bwMode="auto">
          <a:xfrm>
            <a:off x="762000" y="53340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29" name="Picture 2" descr="ppu1"/>
          <p:cNvPicPr>
            <a:picLocks noChangeAspect="1" noChangeArrowheads="1"/>
          </p:cNvPicPr>
          <p:nvPr/>
        </p:nvPicPr>
        <p:blipFill>
          <a:blip r:embed="rId2"/>
          <a:srcRect l="1878" t="5226" b="71713"/>
          <a:stretch>
            <a:fillRect/>
          </a:stretch>
        </p:blipFill>
        <p:spPr bwMode="auto">
          <a:xfrm>
            <a:off x="485775" y="0"/>
            <a:ext cx="8658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0" name="Picture 3" descr="ppu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863441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31" name="Text Box 4"/>
          <p:cNvSpPr txBox="1">
            <a:spLocks noChangeArrowheads="1"/>
          </p:cNvSpPr>
          <p:nvPr/>
        </p:nvSpPr>
        <p:spPr bwMode="auto">
          <a:xfrm>
            <a:off x="609600" y="51816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6240463" y="0"/>
            <a:ext cx="282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Árvore de decisão</a:t>
            </a:r>
          </a:p>
        </p:txBody>
      </p:sp>
      <p:pic>
        <p:nvPicPr>
          <p:cNvPr id="330754" name="Objeto 1"/>
          <p:cNvPicPr>
            <a:picLocks noChangeArrowheads="1"/>
          </p:cNvPicPr>
          <p:nvPr/>
        </p:nvPicPr>
        <p:blipFill>
          <a:blip r:embed="rId2"/>
          <a:srcRect b="-122"/>
          <a:stretch>
            <a:fillRect/>
          </a:stretch>
        </p:blipFill>
        <p:spPr bwMode="auto">
          <a:xfrm>
            <a:off x="2362200" y="1144588"/>
            <a:ext cx="59769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CaixaDeTexto 6"/>
          <p:cNvSpPr txBox="1">
            <a:spLocks noChangeArrowheads="1"/>
          </p:cNvSpPr>
          <p:nvPr/>
        </p:nvSpPr>
        <p:spPr bwMode="auto">
          <a:xfrm>
            <a:off x="7050088" y="533400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663300"/>
                </a:solidFill>
              </a:rPr>
              <a:t>Raiz</a:t>
            </a:r>
          </a:p>
        </p:txBody>
      </p:sp>
      <p:cxnSp>
        <p:nvCxnSpPr>
          <p:cNvPr id="330756" name="Conector de seta reta 8"/>
          <p:cNvCxnSpPr>
            <a:cxnSpLocks noChangeShapeType="1"/>
            <a:stCxn id="330755" idx="2"/>
          </p:cNvCxnSpPr>
          <p:nvPr/>
        </p:nvCxnSpPr>
        <p:spPr bwMode="auto">
          <a:xfrm rot="5400000">
            <a:off x="7127082" y="678656"/>
            <a:ext cx="277812" cy="720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0757" name="CaixaDeTexto 10"/>
          <p:cNvSpPr txBox="1">
            <a:spLocks noChangeArrowheads="1"/>
          </p:cNvSpPr>
          <p:nvPr/>
        </p:nvSpPr>
        <p:spPr bwMode="auto">
          <a:xfrm>
            <a:off x="7229475" y="442118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B050"/>
                </a:solidFill>
              </a:rPr>
              <a:t>Folhas</a:t>
            </a:r>
          </a:p>
        </p:txBody>
      </p:sp>
      <p:cxnSp>
        <p:nvCxnSpPr>
          <p:cNvPr id="330758" name="Conector de seta reta 12"/>
          <p:cNvCxnSpPr>
            <a:cxnSpLocks noChangeShapeType="1"/>
            <a:stCxn id="330757" idx="0"/>
          </p:cNvCxnSpPr>
          <p:nvPr/>
        </p:nvCxnSpPr>
        <p:spPr bwMode="auto">
          <a:xfrm rot="5400000" flipH="1" flipV="1">
            <a:off x="7392194" y="3826669"/>
            <a:ext cx="1008063" cy="1809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0759" name="Conector de seta reta 13"/>
          <p:cNvCxnSpPr>
            <a:cxnSpLocks noChangeShapeType="1"/>
            <a:stCxn id="330757" idx="0"/>
          </p:cNvCxnSpPr>
          <p:nvPr/>
        </p:nvCxnSpPr>
        <p:spPr bwMode="auto">
          <a:xfrm rot="16200000" flipV="1">
            <a:off x="6744494" y="3359944"/>
            <a:ext cx="1079500" cy="10429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0760" name="Conector de seta reta 15"/>
          <p:cNvCxnSpPr>
            <a:cxnSpLocks noChangeShapeType="1"/>
            <a:stCxn id="330757" idx="0"/>
          </p:cNvCxnSpPr>
          <p:nvPr/>
        </p:nvCxnSpPr>
        <p:spPr bwMode="auto">
          <a:xfrm rot="16200000" flipV="1">
            <a:off x="7212013" y="3827462"/>
            <a:ext cx="287338" cy="9001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" name="CaixaDeTexto 17"/>
          <p:cNvSpPr txBox="1"/>
          <p:nvPr/>
        </p:nvSpPr>
        <p:spPr>
          <a:xfrm>
            <a:off x="3810000" y="611188"/>
            <a:ext cx="1152525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4">
                    <a:lumMod val="75000"/>
                    <a:lumOff val="25000"/>
                  </a:schemeClr>
                </a:solidFill>
                <a:cs typeface="+mn-cs"/>
              </a:rPr>
              <a:t>Nó de decisão</a:t>
            </a:r>
          </a:p>
        </p:txBody>
      </p:sp>
      <p:cxnSp>
        <p:nvCxnSpPr>
          <p:cNvPr id="330762" name="Conector de seta reta 19"/>
          <p:cNvCxnSpPr>
            <a:cxnSpLocks noChangeShapeType="1"/>
          </p:cNvCxnSpPr>
          <p:nvPr/>
        </p:nvCxnSpPr>
        <p:spPr bwMode="auto">
          <a:xfrm>
            <a:off x="4495800" y="1449388"/>
            <a:ext cx="358775" cy="3968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0763" name="Conector de seta reta 20"/>
          <p:cNvCxnSpPr>
            <a:cxnSpLocks noChangeShapeType="1"/>
          </p:cNvCxnSpPr>
          <p:nvPr/>
        </p:nvCxnSpPr>
        <p:spPr bwMode="auto">
          <a:xfrm flipH="1">
            <a:off x="3657600" y="1449388"/>
            <a:ext cx="865188" cy="11160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" name="CaixaDeTexto 23"/>
          <p:cNvSpPr txBox="1"/>
          <p:nvPr/>
        </p:nvSpPr>
        <p:spPr>
          <a:xfrm>
            <a:off x="6762750" y="5286375"/>
            <a:ext cx="11509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4">
                    <a:lumMod val="75000"/>
                    <a:lumOff val="25000"/>
                  </a:schemeClr>
                </a:solidFill>
                <a:cs typeface="+mn-cs"/>
              </a:rPr>
              <a:t>Regras</a:t>
            </a:r>
          </a:p>
        </p:txBody>
      </p:sp>
      <p:cxnSp>
        <p:nvCxnSpPr>
          <p:cNvPr id="330765" name="Conector de seta reta 25"/>
          <p:cNvCxnSpPr>
            <a:cxnSpLocks noChangeShapeType="1"/>
            <a:stCxn id="24" idx="1"/>
          </p:cNvCxnSpPr>
          <p:nvPr/>
        </p:nvCxnSpPr>
        <p:spPr bwMode="auto">
          <a:xfrm rot="10800000">
            <a:off x="6113463" y="5429250"/>
            <a:ext cx="649287" cy="41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30766" name="Picture 4" descr="http://t3.gstatic.com/images?q=tbn:ANd9GcQjQUmKDuocbw30XPsKbEAj9YiFLWXxOyXPH6E-pzZD2HTIJj6r-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19812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67" name="Rectangle 16"/>
          <p:cNvSpPr>
            <a:spLocks noChangeArrowheads="1"/>
          </p:cNvSpPr>
          <p:nvPr/>
        </p:nvSpPr>
        <p:spPr bwMode="auto">
          <a:xfrm>
            <a:off x="457200" y="6264275"/>
            <a:ext cx="868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latin typeface="Verdana" pitchFamily="34" charset="0"/>
              </a:rPr>
              <a:t>Métricas de área (c_CA, c_PercentLand)</a:t>
            </a:r>
          </a:p>
          <a:p>
            <a:r>
              <a:rPr lang="pt-BR" sz="1400" b="1">
                <a:latin typeface="Verdana" pitchFamily="34" charset="0"/>
              </a:rPr>
              <a:t> Métricas de densidade, tamanho e variabilidade da mancha (c_PPSD e C_PD)</a:t>
            </a:r>
          </a:p>
        </p:txBody>
      </p:sp>
      <p:sp>
        <p:nvSpPr>
          <p:cNvPr id="330768" name="Text Box 17"/>
          <p:cNvSpPr txBox="1">
            <a:spLocks noChangeArrowheads="1"/>
          </p:cNvSpPr>
          <p:nvPr/>
        </p:nvSpPr>
        <p:spPr bwMode="auto">
          <a:xfrm>
            <a:off x="457200" y="54546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Imagem 7" descr="classificao_geodma.png"/>
          <p:cNvPicPr>
            <a:picLocks noChangeAspect="1" noChangeArrowheads="1"/>
          </p:cNvPicPr>
          <p:nvPr/>
        </p:nvPicPr>
        <p:blipFill>
          <a:blip r:embed="rId2"/>
          <a:srcRect r="80707" b="31586"/>
          <a:stretch>
            <a:fillRect/>
          </a:stretch>
        </p:blipFill>
        <p:spPr bwMode="auto">
          <a:xfrm>
            <a:off x="4787900" y="1916113"/>
            <a:ext cx="10429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78" name="Gráfico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149725"/>
            <a:ext cx="396081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1779" name="Conector de seta reta 6"/>
          <p:cNvCxnSpPr>
            <a:cxnSpLocks noChangeShapeType="1"/>
          </p:cNvCxnSpPr>
          <p:nvPr/>
        </p:nvCxnSpPr>
        <p:spPr bwMode="auto">
          <a:xfrm>
            <a:off x="4572000" y="5805488"/>
            <a:ext cx="647700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31780" name="CaixaDeTexto 5"/>
          <p:cNvSpPr txBox="1">
            <a:spLocks noChangeArrowheads="1"/>
          </p:cNvSpPr>
          <p:nvPr/>
        </p:nvSpPr>
        <p:spPr bwMode="auto">
          <a:xfrm>
            <a:off x="1979613" y="5661025"/>
            <a:ext cx="28082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sz="1600" b="1"/>
              <a:t>PPU mais abundante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308225" y="-52388"/>
            <a:ext cx="6835775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Classificação utilizando o algoritmo C4.5 (AD)</a:t>
            </a:r>
          </a:p>
        </p:txBody>
      </p:sp>
      <p:sp>
        <p:nvSpPr>
          <p:cNvPr id="331782" name="CaixaDeTexto 5"/>
          <p:cNvSpPr txBox="1">
            <a:spLocks noChangeArrowheads="1"/>
          </p:cNvSpPr>
          <p:nvPr/>
        </p:nvSpPr>
        <p:spPr bwMode="auto">
          <a:xfrm>
            <a:off x="4727575" y="1196975"/>
            <a:ext cx="45354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sz="1400" b="1"/>
              <a:t>Kappa das amostras de treinamento 0,9342;</a:t>
            </a:r>
          </a:p>
          <a:p>
            <a:pPr>
              <a:buFontTx/>
              <a:buChar char="-"/>
            </a:pPr>
            <a:r>
              <a:rPr lang="pt-BR" sz="1400" b="1"/>
              <a:t> Kappa da classificação 0.9480</a:t>
            </a:r>
          </a:p>
        </p:txBody>
      </p:sp>
      <p:sp>
        <p:nvSpPr>
          <p:cNvPr id="331783" name="Seta em curva para a esquerda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812213" y="6186488"/>
            <a:ext cx="250825" cy="476250"/>
          </a:xfrm>
          <a:prstGeom prst="curvedLeftArrow">
            <a:avLst>
              <a:gd name="adj1" fmla="val 25044"/>
              <a:gd name="adj2" fmla="val 50097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 sz="3200" b="1"/>
          </a:p>
        </p:txBody>
      </p:sp>
      <p:pic>
        <p:nvPicPr>
          <p:cNvPr id="331784" name="Picture 12"/>
          <p:cNvPicPr>
            <a:picLocks noChangeAspect="1" noChangeArrowheads="1"/>
          </p:cNvPicPr>
          <p:nvPr/>
        </p:nvPicPr>
        <p:blipFill>
          <a:blip r:embed="rId5"/>
          <a:srcRect l="20297" t="8485" r="34668" b="29500"/>
          <a:stretch>
            <a:fillRect/>
          </a:stretch>
        </p:blipFill>
        <p:spPr bwMode="auto">
          <a:xfrm>
            <a:off x="1116013" y="765175"/>
            <a:ext cx="36258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5" name="Picture 12"/>
          <p:cNvPicPr>
            <a:picLocks noChangeAspect="1" noChangeArrowheads="1"/>
          </p:cNvPicPr>
          <p:nvPr/>
        </p:nvPicPr>
        <p:blipFill>
          <a:blip r:embed="rId5"/>
          <a:srcRect l="65247" t="63495" r="11781" b="29500"/>
          <a:stretch>
            <a:fillRect/>
          </a:stretch>
        </p:blipFill>
        <p:spPr bwMode="auto">
          <a:xfrm>
            <a:off x="1763713" y="4508500"/>
            <a:ext cx="2239962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1116013" y="4535488"/>
            <a:ext cx="8027987" cy="18161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</a:rPr>
              <a:t>As PPU’s mostram um diagnóstico de morfologias urbanas específicas e pode ser usado na estratégia de controle vetorial do </a:t>
            </a:r>
            <a:r>
              <a:rPr lang="pt-BR" sz="2800" b="1" i="1">
                <a:solidFill>
                  <a:srgbClr val="FF0000"/>
                </a:solidFill>
              </a:rPr>
              <a:t>Ae. aegypti</a:t>
            </a:r>
          </a:p>
        </p:txBody>
      </p:sp>
      <p:sp>
        <p:nvSpPr>
          <p:cNvPr id="331787" name="Text Box 12"/>
          <p:cNvSpPr txBox="1">
            <a:spLocks noChangeArrowheads="1"/>
          </p:cNvSpPr>
          <p:nvPr/>
        </p:nvSpPr>
        <p:spPr bwMode="auto">
          <a:xfrm>
            <a:off x="381000" y="636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 bwMode="auto">
          <a:xfrm>
            <a:off x="7740650" y="1900238"/>
            <a:ext cx="144463" cy="142875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 sz="3200" b="1">
              <a:cs typeface="+mn-cs"/>
            </a:endParaRPr>
          </a:p>
        </p:txBody>
      </p:sp>
      <p:sp>
        <p:nvSpPr>
          <p:cNvPr id="332802" name="Elipse 5"/>
          <p:cNvSpPr>
            <a:spLocks noChangeArrowheads="1"/>
          </p:cNvSpPr>
          <p:nvPr/>
        </p:nvSpPr>
        <p:spPr bwMode="auto">
          <a:xfrm>
            <a:off x="7745413" y="2081213"/>
            <a:ext cx="144462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 sz="3200" b="1"/>
          </a:p>
        </p:txBody>
      </p:sp>
      <p:sp>
        <p:nvSpPr>
          <p:cNvPr id="332803" name="CaixaDeTexto 6"/>
          <p:cNvSpPr txBox="1">
            <a:spLocks noChangeArrowheads="1"/>
          </p:cNvSpPr>
          <p:nvPr/>
        </p:nvSpPr>
        <p:spPr bwMode="auto">
          <a:xfrm>
            <a:off x="7769225" y="1828800"/>
            <a:ext cx="1189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 b="1"/>
              <a:t>Ovitrampa</a:t>
            </a:r>
          </a:p>
          <a:p>
            <a:pPr algn="ctr"/>
            <a:r>
              <a:rPr lang="pt-BR" sz="1200" b="1"/>
              <a:t>MosquiTrap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159250" y="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Análise – dados entomológicos</a:t>
            </a:r>
          </a:p>
        </p:txBody>
      </p:sp>
      <p:sp>
        <p:nvSpPr>
          <p:cNvPr id="332805" name="CaixaDeTexto 5"/>
          <p:cNvSpPr txBox="1">
            <a:spLocks noChangeArrowheads="1"/>
          </p:cNvSpPr>
          <p:nvPr/>
        </p:nvSpPr>
        <p:spPr bwMode="auto">
          <a:xfrm>
            <a:off x="914400" y="457200"/>
            <a:ext cx="7777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 </a:t>
            </a:r>
            <a:r>
              <a:rPr lang="pt-BR" sz="1600" b="1"/>
              <a:t>Amostragens geográficas para novos experimentos</a:t>
            </a:r>
          </a:p>
        </p:txBody>
      </p:sp>
      <p:pic>
        <p:nvPicPr>
          <p:cNvPr id="332806" name="Imagem 4"/>
          <p:cNvPicPr>
            <a:picLocks noChangeAspect="1" noChangeArrowheads="1"/>
          </p:cNvPicPr>
          <p:nvPr/>
        </p:nvPicPr>
        <p:blipFill>
          <a:blip r:embed="rId2"/>
          <a:srcRect l="19400" t="8942" b="28471"/>
          <a:stretch>
            <a:fillRect/>
          </a:stretch>
        </p:blipFill>
        <p:spPr bwMode="auto">
          <a:xfrm>
            <a:off x="2368550" y="852488"/>
            <a:ext cx="519747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005263"/>
            <a:ext cx="36576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4005263"/>
            <a:ext cx="37242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9" name="Text Box 10"/>
          <p:cNvSpPr txBox="1">
            <a:spLocks noChangeArrowheads="1"/>
          </p:cNvSpPr>
          <p:nvPr/>
        </p:nvSpPr>
        <p:spPr bwMode="auto">
          <a:xfrm>
            <a:off x="457200" y="1981200"/>
            <a:ext cx="1676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Reis, 2011</a:t>
            </a:r>
          </a:p>
          <a:p>
            <a:endParaRPr lang="pt-BR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smtClean="0"/>
              <a:t>Algumas Considerações sobre o método apresentado</a:t>
            </a:r>
          </a:p>
        </p:txBody>
      </p:sp>
      <p:sp>
        <p:nvSpPr>
          <p:cNvPr id="333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68413"/>
            <a:ext cx="8229600" cy="5068887"/>
          </a:xfrm>
        </p:spPr>
        <p:txBody>
          <a:bodyPr/>
          <a:lstStyle/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 Elaboração prévia das questões científicas, conhecimento a priori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endParaRPr lang="pt-BR" sz="2000" smtClean="0"/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 Mapa de cobertura da terra: padrões X semântica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endParaRPr lang="pt-BR" sz="2000" smtClean="0"/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 Definição da escala de análise:  recorte geográfico e definição de tamanho das células.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endParaRPr lang="pt-BR" sz="2000" smtClean="0"/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 Maior empenho na elaboração da tipologia: Associação entre Padrões e Processos;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endParaRPr lang="pt-BR" sz="2000" smtClean="0"/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Validação/avaliação – Campo</a:t>
            </a:r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endParaRPr lang="pt-BR" sz="2000" smtClean="0"/>
          </a:p>
          <a:p>
            <a:pPr>
              <a:lnSpc>
                <a:spcPct val="90000"/>
              </a:lnSpc>
              <a:buSzTx/>
              <a:buFont typeface="Wingdings" pitchFamily="2" charset="2"/>
              <a:buChar char="q"/>
            </a:pPr>
            <a:r>
              <a:rPr lang="pt-BR" sz="2000" smtClean="0"/>
              <a:t>Articulação com dinâmicas de padrões populacionais e urbanos!!!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Métricas da Paisagem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buClr>
                <a:schemeClr val="bg2"/>
              </a:buClr>
              <a:buSzPct val="75000"/>
              <a:buFont typeface="Wingdings" pitchFamily="2" charset="2"/>
              <a:buChar char="•"/>
            </a:pPr>
            <a:r>
              <a:rPr lang="pt-BR" smtClean="0"/>
              <a:t>Quantificam padrões da paisagem dentro de um limite</a:t>
            </a:r>
          </a:p>
          <a:p>
            <a:pPr lvl="1">
              <a:lnSpc>
                <a:spcPct val="90000"/>
              </a:lnSpc>
              <a:buClr>
                <a:schemeClr val="bg2"/>
              </a:buClr>
              <a:buSzPct val="75000"/>
              <a:buFont typeface="Wingdings" pitchFamily="2" charset="2"/>
              <a:buChar char="•"/>
            </a:pPr>
            <a:endParaRPr lang="pt-BR" smtClean="0"/>
          </a:p>
          <a:p>
            <a:pPr lvl="1">
              <a:lnSpc>
                <a:spcPct val="90000"/>
              </a:lnSpc>
              <a:buClr>
                <a:schemeClr val="bg2"/>
              </a:buClr>
              <a:buSzPct val="75000"/>
              <a:buFont typeface="Wingdings" pitchFamily="2" charset="2"/>
              <a:buChar char="•"/>
            </a:pPr>
            <a:r>
              <a:rPr lang="en-US" smtClean="0"/>
              <a:t> Caracterização de propriedades geométricas e espaciais representadas em uma determinada escala.</a:t>
            </a:r>
          </a:p>
          <a:p>
            <a:pPr>
              <a:lnSpc>
                <a:spcPct val="90000"/>
              </a:lnSpc>
            </a:pPr>
            <a:endParaRPr lang="pt-BR" sz="2400" smtClean="0"/>
          </a:p>
          <a:p>
            <a:pPr>
              <a:lnSpc>
                <a:spcPct val="90000"/>
              </a:lnSpc>
            </a:pPr>
            <a:r>
              <a:rPr lang="pt-BR" sz="2400" b="1" i="1" smtClean="0"/>
              <a:t>Métricas Estruturais</a:t>
            </a:r>
            <a:r>
              <a:rPr lang="pt-BR" sz="2400" smtClean="0"/>
              <a:t> – Medem a composição e configuração física do mosaico sem referencia explícita ao processo ecológico. </a:t>
            </a:r>
          </a:p>
          <a:p>
            <a:pPr lvl="1">
              <a:lnSpc>
                <a:spcPct val="90000"/>
              </a:lnSpc>
            </a:pPr>
            <a:endParaRPr lang="pt-BR" sz="2000" smtClean="0"/>
          </a:p>
          <a:p>
            <a:pPr>
              <a:lnSpc>
                <a:spcPct val="90000"/>
              </a:lnSpc>
            </a:pPr>
            <a:r>
              <a:rPr lang="pt-BR" sz="2400" b="1" i="1" smtClean="0"/>
              <a:t>Métricas Funcionais - </a:t>
            </a:r>
            <a:r>
              <a:rPr lang="pt-BR" sz="2400" smtClean="0"/>
              <a:t>Medem a paisagem utilizando parâmetros funcionalmente relevantes para um organismo ou processo. Requer parametrização antes do cálculo. </a:t>
            </a:r>
          </a:p>
          <a:p>
            <a:pPr lvl="1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</a:pPr>
            <a:endParaRPr lang="pt-BR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9" name="Picture 8" descr="DSC078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7050" y="3238500"/>
            <a:ext cx="4833938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0" name="Picture 48" descr="PVTFBrenner_0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33925" cy="35512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4851" name="Picture 5" descr="s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450" y="0"/>
            <a:ext cx="44005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59138"/>
            <a:ext cx="4797425" cy="359886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334853" name="Text Box 7"/>
          <p:cNvSpPr txBox="1">
            <a:spLocks noChangeArrowheads="1"/>
          </p:cNvSpPr>
          <p:nvPr/>
        </p:nvSpPr>
        <p:spPr bwMode="auto">
          <a:xfrm>
            <a:off x="3278188" y="2752725"/>
            <a:ext cx="2898775" cy="1187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FF00"/>
                </a:solidFill>
              </a:rPr>
              <a:t>Obrigada!</a:t>
            </a:r>
          </a:p>
          <a:p>
            <a:pPr algn="ctr"/>
            <a:endParaRPr lang="pt-BR" sz="2400" b="1">
              <a:solidFill>
                <a:srgbClr val="FFFF00"/>
              </a:solidFill>
            </a:endParaRPr>
          </a:p>
          <a:p>
            <a:pPr algn="ctr"/>
            <a:r>
              <a:rPr lang="pt-BR" sz="2400" b="1">
                <a:solidFill>
                  <a:srgbClr val="FFFF00"/>
                </a:solidFill>
              </a:rPr>
              <a:t>isabel@dpi.inpe.br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66750" y="388938"/>
            <a:ext cx="8147050" cy="15525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400" b="1" kern="0" dirty="0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Monitoramento da Cobertura Florestal por satélite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9588" y="1482725"/>
            <a:ext cx="3870325" cy="188912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pt-BR" sz="2000" kern="0" dirty="0">
                <a:latin typeface="Calibri" pitchFamily="34" charset="0"/>
                <a:ea typeface="Calibri" pitchFamily="34" charset="0"/>
                <a:cs typeface="Calibri" pitchFamily="34" charset="0"/>
              </a:rPr>
              <a:t>Banco de dados temporal de áreas desmatadas</a:t>
            </a:r>
            <a:r>
              <a:rPr lang="pt-BR" sz="2000" b="1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– INPE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pt-BR" sz="2000" kern="0" dirty="0">
                <a:latin typeface="Calibri" pitchFamily="34" charset="0"/>
                <a:ea typeface="Calibri" pitchFamily="34" charset="0"/>
                <a:cs typeface="Calibri" pitchFamily="34" charset="0"/>
              </a:rPr>
              <a:t>PRODES (1997 – 2010)  	</a:t>
            </a:r>
          </a:p>
        </p:txBody>
      </p:sp>
      <p:pic>
        <p:nvPicPr>
          <p:cNvPr id="25603" name="Picture 2" descr="prodes_acum_97b"/>
          <p:cNvPicPr>
            <a:picLocks noChangeAspect="1" noChangeArrowheads="1"/>
          </p:cNvPicPr>
          <p:nvPr/>
        </p:nvPicPr>
        <p:blipFill>
          <a:blip r:embed="rId2"/>
          <a:srcRect l="630" r="-414"/>
          <a:stretch>
            <a:fillRect/>
          </a:stretch>
        </p:blipFill>
        <p:spPr bwMode="auto">
          <a:xfrm>
            <a:off x="0" y="3597275"/>
            <a:ext cx="44862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7116763" y="4789488"/>
            <a:ext cx="1666875" cy="260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100" dirty="0">
                <a:cs typeface="Arial" pitchFamily="34" charset="0"/>
              </a:rPr>
              <a:t>www.obt.inpe.br/prodes</a:t>
            </a:r>
          </a:p>
        </p:txBody>
      </p:sp>
      <p:pic>
        <p:nvPicPr>
          <p:cNvPr id="25605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1160463"/>
            <a:ext cx="4699000" cy="34258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733425" y="422275"/>
            <a:ext cx="8001000" cy="12160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3000" b="1" kern="0" dirty="0">
                <a:solidFill>
                  <a:srgbClr val="0033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Padrões de Mudança da Cobertura da Terra </a:t>
            </a: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944563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823913" y="1422400"/>
            <a:ext cx="77724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2"/>
              </a:buBlip>
            </a:pPr>
            <a:r>
              <a:rPr lang="en-US" sz="2000" b="1">
                <a:solidFill>
                  <a:srgbClr val="4015A1"/>
                </a:solidFill>
              </a:rPr>
              <a:t>A ocupação humana da Amazônia ocorre de forma diferenciada no espaço e no tempo </a:t>
            </a:r>
            <a:r>
              <a:rPr lang="en-US" sz="1600" b="1">
                <a:solidFill>
                  <a:srgbClr val="4015A1"/>
                </a:solidFill>
              </a:rPr>
              <a:t>(Godfrey e Browder, 1996, Becker, 1997; Machado, 1998; Alves, 2002):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2"/>
              </a:buBlip>
            </a:pPr>
            <a:endParaRPr lang="en-US" sz="1600" b="1">
              <a:solidFill>
                <a:srgbClr val="4015A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2"/>
              </a:buBlip>
            </a:pPr>
            <a:endParaRPr lang="en-US" sz="1600" b="1">
              <a:solidFill>
                <a:srgbClr val="4015A1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b="1">
                <a:solidFill>
                  <a:srgbClr val="4015A1"/>
                </a:solidFill>
              </a:rPr>
              <a:t>Diferentes históricos;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b="1">
                <a:solidFill>
                  <a:srgbClr val="4015A1"/>
                </a:solidFill>
              </a:rPr>
              <a:t>Diferentes atores, produtores rurais, etc..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b="1">
                <a:solidFill>
                  <a:srgbClr val="4015A1"/>
                </a:solidFill>
              </a:rPr>
              <a:t>Diferentes condições ambientais, sócio-econômicas e de 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b="1">
                <a:solidFill>
                  <a:srgbClr val="4015A1"/>
                </a:solidFill>
              </a:rPr>
              <a:t>     infra-estrutura;</a:t>
            </a:r>
          </a:p>
        </p:txBody>
      </p:sp>
      <p:grpSp>
        <p:nvGrpSpPr>
          <p:cNvPr id="26628" name="Group 9"/>
          <p:cNvGrpSpPr>
            <a:grpSpLocks/>
          </p:cNvGrpSpPr>
          <p:nvPr/>
        </p:nvGrpSpPr>
        <p:grpSpPr bwMode="auto">
          <a:xfrm>
            <a:off x="0" y="2720975"/>
            <a:ext cx="8439150" cy="3057525"/>
            <a:chOff x="130" y="2090"/>
            <a:chExt cx="5316" cy="1926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37" y="3130"/>
              <a:ext cx="4509" cy="886"/>
            </a:xfrm>
            <a:prstGeom prst="rect">
              <a:avLst/>
            </a:prstGeom>
            <a:gradFill rotWithShape="0">
              <a:gsLst>
                <a:gs pos="0">
                  <a:srgbClr val="FFE579"/>
                </a:gs>
                <a:gs pos="100000">
                  <a:srgbClr val="FFE57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  <a:tabLst>
                  <a:tab pos="5049838" algn="l"/>
                </a:tabLst>
                <a:defRPr/>
              </a:pPr>
              <a:r>
                <a:rPr lang="en-US" sz="2800">
                  <a:solidFill>
                    <a:srgbClr val="99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Diferentes padrões espaço-temporais</a:t>
              </a:r>
            </a:p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  <a:tabLst>
                  <a:tab pos="5049838" algn="l"/>
                </a:tabLst>
                <a:defRPr/>
              </a:pPr>
              <a:r>
                <a:rPr lang="en-US" sz="2800">
                  <a:solidFill>
                    <a:srgbClr val="99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da cobertura da terra</a:t>
              </a:r>
            </a:p>
            <a:p>
              <a:pPr algn="r">
                <a:tabLst>
                  <a:tab pos="5049838" algn="l"/>
                </a:tabLst>
                <a:defRPr/>
              </a:pPr>
              <a:endParaRPr lang="pt-BR" sz="1200">
                <a:latin typeface="Tahoma" pitchFamily="34" charset="0"/>
              </a:endParaRPr>
            </a:p>
            <a:p>
              <a:pPr algn="r">
                <a:tabLst>
                  <a:tab pos="5049838" algn="l"/>
                </a:tabLst>
                <a:defRPr/>
              </a:pPr>
              <a:r>
                <a:rPr lang="pt-BR" sz="1200">
                  <a:latin typeface="Tahoma" pitchFamily="34" charset="0"/>
                </a:rPr>
                <a:t>(Lambin, 1994; Mertens e Lambin, 1999; Geist e Lambin, 2001)</a:t>
              </a:r>
            </a:p>
          </p:txBody>
        </p:sp>
        <p:sp>
          <p:nvSpPr>
            <p:cNvPr id="26630" name="AutoShape 11"/>
            <p:cNvSpPr>
              <a:spLocks noChangeArrowheads="1"/>
            </p:cNvSpPr>
            <p:nvPr/>
          </p:nvSpPr>
          <p:spPr bwMode="auto">
            <a:xfrm rot="5541843">
              <a:off x="-369" y="2589"/>
              <a:ext cx="1723" cy="725"/>
            </a:xfrm>
            <a:prstGeom prst="curvedUpArrow">
              <a:avLst>
                <a:gd name="adj1" fmla="val 22379"/>
                <a:gd name="adj2" fmla="val 114625"/>
                <a:gd name="adj3" fmla="val 33333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Padrões espaciais de desmatamento </a:t>
            </a:r>
            <a:br>
              <a:rPr lang="pt-BR" dirty="0" smtClean="0"/>
            </a:b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(Adaptado de </a:t>
            </a:r>
            <a:r>
              <a:rPr lang="pt-BR" sz="160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, 1994; </a:t>
            </a:r>
            <a:r>
              <a:rPr lang="pt-BR" sz="1600" dirty="0" err="1" smtClean="0">
                <a:solidFill>
                  <a:schemeClr val="accent1">
                    <a:lumMod val="90000"/>
                  </a:schemeClr>
                </a:solidFill>
              </a:rPr>
              <a:t>Mertens</a:t>
            </a: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 e </a:t>
            </a:r>
            <a:r>
              <a:rPr lang="pt-BR" sz="160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, 1999; </a:t>
            </a:r>
            <a:r>
              <a:rPr lang="pt-BR" sz="1600" dirty="0" err="1" smtClean="0">
                <a:solidFill>
                  <a:schemeClr val="accent1">
                    <a:lumMod val="90000"/>
                  </a:schemeClr>
                </a:solidFill>
              </a:rPr>
              <a:t>Geist</a:t>
            </a: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  e </a:t>
            </a:r>
            <a:r>
              <a:rPr lang="pt-BR" sz="160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dirty="0" smtClean="0">
                <a:solidFill>
                  <a:schemeClr val="accent1">
                    <a:lumMod val="90000"/>
                  </a:schemeClr>
                </a:solidFill>
              </a:rPr>
              <a:t>, 2001)</a:t>
            </a:r>
            <a:r>
              <a:rPr lang="pt-BR" sz="1600" dirty="0" smtClean="0"/>
              <a:t/>
            </a:r>
            <a:br>
              <a:rPr lang="pt-BR" sz="1600" dirty="0" smtClean="0"/>
            </a:br>
            <a:endParaRPr lang="en-US" sz="16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64288" y="1808163"/>
            <a:ext cx="2541587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4015A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AutoNum type="arabicParenR"/>
              <a:defRPr/>
            </a:pP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Geométrica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– Áreas de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fazendas com finalidade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Comercial – Expansão agrícola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2)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Corredor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– Colonização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Espontânea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3) </a:t>
            </a:r>
            <a:r>
              <a:rPr lang="pt-BR" sz="14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Espinha-de-peixe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–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Assentamento planejado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4)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Difusa 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– agricultura tradicional,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Subsistência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5)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Manchas/Fragmentos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– Áreas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com Manchas residuais de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Floresta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6)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Ilhas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 – Áreas  </a:t>
            </a:r>
            <a:r>
              <a:rPr lang="pt-BR" sz="14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Arial" pitchFamily="34" charset="0"/>
              </a:rPr>
              <a:t>peri-urbanas</a:t>
            </a: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1795463"/>
            <a:ext cx="58324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703263" y="5284788"/>
            <a:ext cx="190500" cy="169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712788" y="5580063"/>
            <a:ext cx="160337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992188" y="5241925"/>
            <a:ext cx="1800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Desmatamento</a:t>
            </a:r>
          </a:p>
          <a:p>
            <a:pPr>
              <a:spcBef>
                <a:spcPct val="50000"/>
              </a:spcBef>
            </a:pPr>
            <a:r>
              <a:rPr lang="en-US" sz="1200"/>
              <a:t>Floresta</a:t>
            </a:r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A_170211_meeting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fil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  <a:fontScheme name="Perfil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LUA_170211_meeting</Template>
  <TotalTime>3355</TotalTime>
  <Words>1593</Words>
  <Application>Microsoft Office PowerPoint</Application>
  <PresentationFormat>Apresentação na tela (4:3)</PresentationFormat>
  <Paragraphs>376</Paragraphs>
  <Slides>60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Modelo de design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75" baseType="lpstr">
      <vt:lpstr>Arial</vt:lpstr>
      <vt:lpstr>Calibri</vt:lpstr>
      <vt:lpstr>Wingdings</vt:lpstr>
      <vt:lpstr>Humnst777 BT</vt:lpstr>
      <vt:lpstr>Times New Roman</vt:lpstr>
      <vt:lpstr>Impact</vt:lpstr>
      <vt:lpstr>Verdana</vt:lpstr>
      <vt:lpstr>Tahoma</vt:lpstr>
      <vt:lpstr>ZapfHumnst BT</vt:lpstr>
      <vt:lpstr>Zurich BT</vt:lpstr>
      <vt:lpstr>Garamond (W1)</vt:lpstr>
      <vt:lpstr>Courier New</vt:lpstr>
      <vt:lpstr>LUA_170211_meeting</vt:lpstr>
      <vt:lpstr>LUA_170211_meeting</vt:lpstr>
      <vt:lpstr>Gráfico</vt:lpstr>
      <vt:lpstr> Estudos Micro-Meso no INPE: Métodos de Investigação da Paisagem </vt:lpstr>
      <vt:lpstr>Slide 2</vt:lpstr>
      <vt:lpstr>Slide 3</vt:lpstr>
      <vt:lpstr>Ecologia da Paisagem: O Modelo Mancha-Corredor-Matriz</vt:lpstr>
      <vt:lpstr>Slide 5</vt:lpstr>
      <vt:lpstr>Métricas da Paisagem</vt:lpstr>
      <vt:lpstr>Slide 7</vt:lpstr>
      <vt:lpstr>Slide 8</vt:lpstr>
      <vt:lpstr> Padrões espaciais de desmatamento  (Adaptado de Lambim, 1994; Mertens e Lambim, 1999; Geist  e Lambim, 2001) </vt:lpstr>
      <vt:lpstr>Associando Padrões a Processos de Mudança de Cobertura da Terra</vt:lpstr>
      <vt:lpstr>Slide 11</vt:lpstr>
      <vt:lpstr>Slide 12</vt:lpstr>
      <vt:lpstr>Extração de Atributos - GEODMA</vt:lpstr>
      <vt:lpstr>Mineração de dados de sensoriamento remoto</vt:lpstr>
      <vt:lpstr>Slide 15</vt:lpstr>
      <vt:lpstr>Settlement Concentration Vale do Anari – RO (1985-2000)</vt:lpstr>
      <vt:lpstr>Slide 17</vt:lpstr>
      <vt:lpstr>Métricas da Paisagem</vt:lpstr>
      <vt:lpstr>Mining Model J48 – Cross Validation – 98% - 46 instances</vt:lpstr>
      <vt:lpstr>Vale do Anari – 1985</vt:lpstr>
      <vt:lpstr>Vale do Anari – 1985 - 1988</vt:lpstr>
      <vt:lpstr>Vale do Anari – 1988 - 1991</vt:lpstr>
      <vt:lpstr>Vale do Anari – 1991 - 1994</vt:lpstr>
      <vt:lpstr>Vale do Anari – 1994 - 1997</vt:lpstr>
      <vt:lpstr>Vale do Anari – 1997 - 2000</vt:lpstr>
      <vt:lpstr>Vale do Anari – 1985 - 2000</vt:lpstr>
      <vt:lpstr>Padrões - Vale do Anari  (1985-2000)</vt:lpstr>
      <vt:lpstr>Mineração de dados de sensoriamento remoto</vt:lpstr>
      <vt:lpstr>Métricas da Paisagem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Trajetórias dos padrões: 1997 a 2009</vt:lpstr>
      <vt:lpstr>Slide 43</vt:lpstr>
      <vt:lpstr>Slide 44</vt:lpstr>
      <vt:lpstr>Slide 45</vt:lpstr>
      <vt:lpstr>Slide 46</vt:lpstr>
      <vt:lpstr>Slide 47</vt:lpstr>
      <vt:lpstr>Slide 48</vt:lpstr>
      <vt:lpstr>Métricas da Paisagem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Algumas Considerações sobre o método apresentado</vt:lpstr>
      <vt:lpstr>Slide 60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Land Use Change in Amazonia: Institutional Analysis and Modelling at multiple temporal and spatial scales (LUA/IAM) </dc:title>
  <dc:creator>isabel</dc:creator>
  <cp:lastModifiedBy>isabel</cp:lastModifiedBy>
  <cp:revision>339</cp:revision>
  <dcterms:created xsi:type="dcterms:W3CDTF">2011-08-08T20:16:15Z</dcterms:created>
  <dcterms:modified xsi:type="dcterms:W3CDTF">2012-03-05T13:43:36Z</dcterms:modified>
</cp:coreProperties>
</file>