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60" r:id="rId4"/>
    <p:sldId id="261" r:id="rId5"/>
    <p:sldId id="262" r:id="rId6"/>
    <p:sldId id="265" r:id="rId7"/>
    <p:sldId id="267" r:id="rId8"/>
    <p:sldId id="266" r:id="rId9"/>
    <p:sldId id="268" r:id="rId10"/>
    <p:sldId id="270" r:id="rId11"/>
    <p:sldId id="269" r:id="rId12"/>
    <p:sldId id="271" r:id="rId13"/>
    <p:sldId id="272" r:id="rId14"/>
    <p:sldId id="273" r:id="rId15"/>
    <p:sldId id="274" r:id="rId16"/>
    <p:sldId id="264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74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81EF-6F1C-4DBE-9C7F-11CBE79D3EBE}" type="datetimeFigureOut">
              <a:rPr lang="pt-BR" smtClean="0"/>
              <a:pPr/>
              <a:t>06/03/2012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8BFA-2E61-4572-BED2-599B766D74C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81EF-6F1C-4DBE-9C7F-11CBE79D3EBE}" type="datetimeFigureOut">
              <a:rPr lang="pt-BR" smtClean="0"/>
              <a:pPr/>
              <a:t>06/03/2012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8BFA-2E61-4572-BED2-599B766D74C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81EF-6F1C-4DBE-9C7F-11CBE79D3EBE}" type="datetimeFigureOut">
              <a:rPr lang="pt-BR" smtClean="0"/>
              <a:pPr/>
              <a:t>06/03/2012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8BFA-2E61-4572-BED2-599B766D74C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81EF-6F1C-4DBE-9C7F-11CBE79D3EBE}" type="datetimeFigureOut">
              <a:rPr lang="pt-BR" smtClean="0"/>
              <a:pPr/>
              <a:t>06/03/2012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8BFA-2E61-4572-BED2-599B766D74C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81EF-6F1C-4DBE-9C7F-11CBE79D3EBE}" type="datetimeFigureOut">
              <a:rPr lang="pt-BR" smtClean="0"/>
              <a:pPr/>
              <a:t>06/03/2012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8BFA-2E61-4572-BED2-599B766D74C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81EF-6F1C-4DBE-9C7F-11CBE79D3EBE}" type="datetimeFigureOut">
              <a:rPr lang="pt-BR" smtClean="0"/>
              <a:pPr/>
              <a:t>06/03/2012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8BFA-2E61-4572-BED2-599B766D74C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81EF-6F1C-4DBE-9C7F-11CBE79D3EBE}" type="datetimeFigureOut">
              <a:rPr lang="pt-BR" smtClean="0"/>
              <a:pPr/>
              <a:t>06/03/2012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8BFA-2E61-4572-BED2-599B766D74C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81EF-6F1C-4DBE-9C7F-11CBE79D3EBE}" type="datetimeFigureOut">
              <a:rPr lang="pt-BR" smtClean="0"/>
              <a:pPr/>
              <a:t>06/03/2012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8BFA-2E61-4572-BED2-599B766D74C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81EF-6F1C-4DBE-9C7F-11CBE79D3EBE}" type="datetimeFigureOut">
              <a:rPr lang="pt-BR" smtClean="0"/>
              <a:pPr/>
              <a:t>06/03/2012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8BFA-2E61-4572-BED2-599B766D74C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81EF-6F1C-4DBE-9C7F-11CBE79D3EBE}" type="datetimeFigureOut">
              <a:rPr lang="pt-BR" smtClean="0"/>
              <a:pPr/>
              <a:t>06/03/2012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8BFA-2E61-4572-BED2-599B766D74C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81EF-6F1C-4DBE-9C7F-11CBE79D3EBE}" type="datetimeFigureOut">
              <a:rPr lang="pt-BR" smtClean="0"/>
              <a:pPr/>
              <a:t>06/03/2012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8BFA-2E61-4572-BED2-599B766D74C9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881EF-6F1C-4DBE-9C7F-11CBE79D3EBE}" type="datetimeFigureOut">
              <a:rPr lang="pt-BR" smtClean="0"/>
              <a:pPr/>
              <a:t>06/03/2012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78BFA-2E61-4572-BED2-599B766D74C9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16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9462"/>
            <a:ext cx="9144000" cy="78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332656"/>
            <a:ext cx="818789" cy="788463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b="53478"/>
          <a:stretch>
            <a:fillRect/>
          </a:stretch>
        </p:blipFill>
        <p:spPr bwMode="auto">
          <a:xfrm>
            <a:off x="1547664" y="3573016"/>
            <a:ext cx="616743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5373216"/>
            <a:ext cx="4134991" cy="62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400506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Frederico</a:t>
            </a:r>
            <a:r>
              <a:rPr lang="en-US" dirty="0" smtClean="0"/>
              <a:t> Roman Ramos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8069640" cy="567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56" y="620688"/>
            <a:ext cx="7903194" cy="555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88" y="695325"/>
            <a:ext cx="7820025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 l="29097" t="10000" r="16719" b="10000"/>
          <a:stretch>
            <a:fillRect/>
          </a:stretch>
        </p:blipFill>
        <p:spPr bwMode="auto">
          <a:xfrm>
            <a:off x="2483768" y="2852936"/>
            <a:ext cx="4357686" cy="361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827584" y="1628800"/>
            <a:ext cx="7500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Classificação de imagens e álgebra de mapas calculados pelo aplicativo </a:t>
            </a:r>
          </a:p>
          <a:p>
            <a:r>
              <a:rPr lang="pt-BR" sz="2000" i="1" dirty="0" smtClean="0"/>
              <a:t>SPRING 5.1.7  </a:t>
            </a:r>
            <a:r>
              <a:rPr lang="pt-BR" sz="2000" dirty="0" smtClean="0"/>
              <a:t>em linguagem LEGAL desenvolvida para o cálculo das grades de espraiamento urbano</a:t>
            </a:r>
            <a:endParaRPr lang="en-US" sz="2000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119071"/>
            <a:ext cx="5038559" cy="8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None/>
              <a:defRPr/>
            </a:pPr>
            <a:r>
              <a:rPr lang="en-US" sz="2000" u="sng" dirty="0" smtClean="0">
                <a:latin typeface="+mj-lt"/>
                <a:ea typeface="+mj-ea"/>
                <a:cs typeface="+mj-cs"/>
              </a:rPr>
              <a:t>CAUSES OF SPRAWL: A PORTRAIT FROM SPACE</a:t>
            </a:r>
          </a:p>
          <a:p>
            <a:pPr marL="342900" indent="-342900">
              <a:spcBef>
                <a:spcPct val="20000"/>
              </a:spcBef>
              <a:buFontTx/>
              <a:buNone/>
              <a:defRPr/>
            </a:pPr>
            <a:r>
              <a:rPr lang="en-US" sz="1100" u="sng" dirty="0" smtClean="0">
                <a:latin typeface="+mj-lt"/>
                <a:ea typeface="+mj-ea"/>
                <a:cs typeface="+mj-cs"/>
              </a:rPr>
              <a:t>MARCY  BURCHFIELD,  HENRY G. OVERMAN, DIEGO  PUGA,  MATTHEW  A.TURNER </a:t>
            </a:r>
          </a:p>
          <a:p>
            <a:pPr marL="342900" indent="-342900">
              <a:spcBef>
                <a:spcPct val="20000"/>
              </a:spcBef>
              <a:buFontTx/>
              <a:buNone/>
              <a:defRPr/>
            </a:pPr>
            <a:r>
              <a:rPr lang="en-US" sz="1100" u="sng" dirty="0" smtClean="0">
                <a:latin typeface="+mj-lt"/>
                <a:ea typeface="+mj-ea"/>
                <a:cs typeface="+mj-cs"/>
              </a:rPr>
              <a:t>Quarterly Journal of Economics 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431F8-C0B0-4CE6-AD50-9E973730305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0"/>
            <a:ext cx="8501090" cy="100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pt-BR" sz="2000" u="sng" dirty="0" smtClean="0">
                <a:latin typeface="+mj-lt"/>
                <a:ea typeface="+mj-ea"/>
                <a:cs typeface="+mj-cs"/>
              </a:rPr>
              <a:t>Medidas de Espraiamento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l="32813" t="10833" r="18437" b="10833"/>
          <a:stretch>
            <a:fillRect/>
          </a:stretch>
        </p:blipFill>
        <p:spPr bwMode="auto">
          <a:xfrm>
            <a:off x="214282" y="1500174"/>
            <a:ext cx="4357718" cy="393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 l="33281" t="10833" r="18437" b="11666"/>
          <a:stretch>
            <a:fillRect/>
          </a:stretch>
        </p:blipFill>
        <p:spPr bwMode="auto">
          <a:xfrm>
            <a:off x="4643438" y="1500174"/>
            <a:ext cx="4351573" cy="392909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6858016" y="3500438"/>
            <a:ext cx="357190" cy="357190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2"/>
          <p:cNvGrpSpPr/>
          <p:nvPr/>
        </p:nvGrpSpPr>
        <p:grpSpPr>
          <a:xfrm>
            <a:off x="214282" y="2000240"/>
            <a:ext cx="7000924" cy="4675942"/>
            <a:chOff x="214282" y="2000240"/>
            <a:chExt cx="7000924" cy="4675942"/>
          </a:xfrm>
        </p:grpSpPr>
        <p:cxnSp>
          <p:nvCxnSpPr>
            <p:cNvPr id="13" name="Straight Connector 12"/>
            <p:cNvCxnSpPr/>
            <p:nvPr/>
          </p:nvCxnSpPr>
          <p:spPr>
            <a:xfrm rot="16200000" flipH="1">
              <a:off x="5893603" y="2178835"/>
              <a:ext cx="1500198" cy="11430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5250661" y="4679165"/>
              <a:ext cx="2786082" cy="11430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14282" y="2000240"/>
              <a:ext cx="6643734" cy="150019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214282" y="3857628"/>
              <a:ext cx="6643734" cy="27860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01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37031" t="18333" r="16562" b="14166"/>
            <a:stretch>
              <a:fillRect/>
            </a:stretch>
          </p:blipFill>
          <p:spPr bwMode="auto">
            <a:xfrm>
              <a:off x="285720" y="2000240"/>
              <a:ext cx="5715040" cy="467594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0" descr="pdf_bel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128" y="980728"/>
            <a:ext cx="3648927" cy="2664296"/>
          </a:xfrm>
          <a:prstGeom prst="rect">
            <a:avLst/>
          </a:prstGeom>
          <a:noFill/>
        </p:spPr>
      </p:pic>
      <p:pic>
        <p:nvPicPr>
          <p:cNvPr id="6145" name="Picture 1" descr="pdf_bs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128" y="3717032"/>
            <a:ext cx="3635896" cy="2635544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0"/>
            <a:ext cx="8501090" cy="100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pt-BR" sz="2000" u="sng" dirty="0" smtClean="0">
                <a:latin typeface="+mj-lt"/>
                <a:ea typeface="+mj-ea"/>
                <a:cs typeface="+mj-cs"/>
              </a:rPr>
              <a:t>Medidas de Espraiamento</a:t>
            </a:r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mv="urn:schemas-microsoft-com:mac:vml" xmlns:ve="http://schemas.openxmlformats.org/markup-compatibility/2006" xmlns:mo="http://schemas.microsoft.com/office/mac/office/2008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860032" y="980728"/>
            <a:ext cx="3384376" cy="25202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mv="urn:schemas-microsoft-com:mac:vml" xmlns:ve="http://schemas.openxmlformats.org/markup-compatibility/2006" xmlns:mo="http://schemas.microsoft.com/office/mac/office/2008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860032" y="3573016"/>
            <a:ext cx="3528392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858" t="10600" r="3851" b="12121"/>
          <a:stretch>
            <a:fillRect/>
          </a:stretch>
        </p:blipFill>
        <p:spPr bwMode="auto">
          <a:xfrm>
            <a:off x="0" y="836712"/>
            <a:ext cx="9144000" cy="549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0" y="0"/>
            <a:ext cx="8501090" cy="100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pt-BR" sz="2200" u="sng" dirty="0" smtClean="0">
                <a:latin typeface="+mj-lt"/>
                <a:ea typeface="+mj-ea"/>
                <a:cs typeface="+mj-cs"/>
              </a:rPr>
              <a:t>Área aproximada URBIS 1 - </a:t>
            </a:r>
            <a:r>
              <a:rPr lang="pt-BR" sz="2200" u="sng" dirty="0" err="1" smtClean="0">
                <a:latin typeface="+mj-lt"/>
                <a:ea typeface="+mj-ea"/>
                <a:cs typeface="+mj-cs"/>
              </a:rPr>
              <a:t>TerraClass</a:t>
            </a:r>
            <a:endParaRPr lang="pt-BR" sz="2200" u="sng" dirty="0" smtClean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76672"/>
            <a:ext cx="5181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653136"/>
            <a:ext cx="50958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7772400" cy="477836"/>
          </a:xfrm>
        </p:spPr>
        <p:txBody>
          <a:bodyPr>
            <a:normAutofit/>
          </a:bodyPr>
          <a:lstStyle/>
          <a:p>
            <a:pPr algn="l"/>
            <a:r>
              <a:rPr lang="pt-BR" sz="2000" u="sng" dirty="0" smtClean="0"/>
              <a:t>Cinco atributos chave para análise de Estrutura Espacial Urbana</a:t>
            </a:r>
            <a:endParaRPr lang="pt-BR" sz="2000" u="sng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5536" y="1124744"/>
            <a:ext cx="82089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Extensão da Área Urbanizada: </a:t>
            </a:r>
            <a:r>
              <a:rPr lang="pt-BR" dirty="0" smtClean="0"/>
              <a:t>tipicamente medida pelo total de área </a:t>
            </a:r>
            <a:r>
              <a:rPr lang="pt-BR" dirty="0" smtClean="0"/>
              <a:t>construída </a:t>
            </a:r>
            <a:r>
              <a:rPr lang="pt-BR" dirty="0" smtClean="0"/>
              <a:t>(</a:t>
            </a:r>
            <a:r>
              <a:rPr lang="pt-BR" dirty="0" err="1" smtClean="0"/>
              <a:t>impervious</a:t>
            </a:r>
            <a:r>
              <a:rPr lang="pt-BR" dirty="0" smtClean="0"/>
              <a:t> </a:t>
            </a:r>
            <a:r>
              <a:rPr lang="pt-BR" dirty="0" err="1" smtClean="0"/>
              <a:t>surfece</a:t>
            </a:r>
            <a:r>
              <a:rPr lang="pt-BR" dirty="0" smtClean="0"/>
              <a:t>) . Por vezes inclui os espaços abertos capturados </a:t>
            </a:r>
            <a:r>
              <a:rPr lang="pt-BR" dirty="0" smtClean="0"/>
              <a:t>pelas </a:t>
            </a:r>
            <a:r>
              <a:rPr lang="pt-BR" dirty="0" smtClean="0"/>
              <a:t>áreas urbanizadas e os espaços abertos afetados pelo desenvolvimento urbano.</a:t>
            </a:r>
          </a:p>
          <a:p>
            <a:endParaRPr lang="pt-BR" b="1" dirty="0" smtClean="0"/>
          </a:p>
          <a:p>
            <a:r>
              <a:rPr lang="pt-BR" b="1" dirty="0" smtClean="0"/>
              <a:t>Densidade </a:t>
            </a:r>
            <a:r>
              <a:rPr lang="pt-BR" dirty="0" smtClean="0"/>
              <a:t>, ou mais precisamente média da densidade populacional na área urbanizada. </a:t>
            </a:r>
          </a:p>
          <a:p>
            <a:endParaRPr lang="pt-BR" dirty="0" smtClean="0"/>
          </a:p>
          <a:p>
            <a:r>
              <a:rPr lang="pt-BR" b="1" dirty="0" smtClean="0"/>
              <a:t>Centralidade: </a:t>
            </a:r>
            <a:r>
              <a:rPr lang="pt-BR" dirty="0" smtClean="0"/>
              <a:t>relativo a proporção da população na cidade que vive próxima ao centro da cidade em relação a que vive em sua periferia.</a:t>
            </a:r>
          </a:p>
          <a:p>
            <a:endParaRPr lang="pt-BR" dirty="0" smtClean="0"/>
          </a:p>
          <a:p>
            <a:r>
              <a:rPr lang="pt-BR" b="1" dirty="0" smtClean="0"/>
              <a:t>Fragmentação, ou desenvolvimento disperso, </a:t>
            </a:r>
            <a:r>
              <a:rPr lang="pt-BR" dirty="0" smtClean="0"/>
              <a:t>medido tipicamente através da quantidade relativa de espaços abertos que estão fragmentados por expansões não contíguas das cidades.</a:t>
            </a:r>
          </a:p>
          <a:p>
            <a:endParaRPr lang="pt-BR" b="1" dirty="0" smtClean="0"/>
          </a:p>
          <a:p>
            <a:r>
              <a:rPr lang="pt-BR" b="1" dirty="0" err="1" smtClean="0"/>
              <a:t>Compacticidade</a:t>
            </a:r>
            <a:r>
              <a:rPr lang="pt-BR" b="1" dirty="0" smtClean="0"/>
              <a:t>, </a:t>
            </a:r>
            <a:r>
              <a:rPr lang="pt-BR" dirty="0" smtClean="0"/>
              <a:t>ou nível em que a </a:t>
            </a:r>
            <a:r>
              <a:rPr lang="pt-BR" dirty="0" smtClean="0"/>
              <a:t>configuração </a:t>
            </a:r>
            <a:r>
              <a:rPr lang="pt-BR" dirty="0" smtClean="0"/>
              <a:t>espacial da mancha </a:t>
            </a:r>
            <a:r>
              <a:rPr lang="pt-BR" dirty="0" smtClean="0"/>
              <a:t>urbana é próxima </a:t>
            </a:r>
            <a:r>
              <a:rPr lang="pt-BR" dirty="0" smtClean="0"/>
              <a:t>de um círculo em contraposição a uma forma tipo tentáculos medidas através de métricas de paisagem.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6309320"/>
            <a:ext cx="829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Angel et. al (2011) -Making Room for a Planet of Cities – Lincoln </a:t>
            </a:r>
            <a:r>
              <a:rPr lang="en-US" b="1" dirty="0" err="1" smtClean="0">
                <a:solidFill>
                  <a:srgbClr val="FF0000"/>
                </a:solidFill>
              </a:rPr>
              <a:t>Institut</a:t>
            </a:r>
            <a:r>
              <a:rPr lang="en-US" b="1" dirty="0" smtClean="0">
                <a:solidFill>
                  <a:srgbClr val="FF0000"/>
                </a:solidFill>
              </a:rPr>
              <a:t> Land Policy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332656"/>
            <a:ext cx="7772400" cy="47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Métricas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US" sz="2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área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2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extensão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 </a:t>
            </a:r>
            <a:r>
              <a:rPr kumimoji="0" lang="en-US" sz="2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expansão</a:t>
            </a:r>
            <a:endParaRPr kumimoji="0" lang="en-US" sz="2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196752"/>
            <a:ext cx="74168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Os </a:t>
            </a:r>
            <a:r>
              <a:rPr lang="en-US" dirty="0" err="1" smtClean="0"/>
              <a:t>atributos</a:t>
            </a:r>
            <a:r>
              <a:rPr lang="en-US" dirty="0" smtClean="0"/>
              <a:t> </a:t>
            </a:r>
            <a:r>
              <a:rPr lang="en-US" dirty="0" err="1" smtClean="0"/>
              <a:t>chave</a:t>
            </a:r>
            <a:r>
              <a:rPr lang="en-US" dirty="0" smtClean="0"/>
              <a:t> </a:t>
            </a:r>
            <a:r>
              <a:rPr lang="en-US" dirty="0" err="1" smtClean="0"/>
              <a:t>utilizados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medir</a:t>
            </a:r>
            <a:r>
              <a:rPr lang="en-US" dirty="0" smtClean="0"/>
              <a:t> a </a:t>
            </a:r>
            <a:r>
              <a:rPr lang="en-US" dirty="0" err="1" smtClean="0"/>
              <a:t>estrutura</a:t>
            </a:r>
            <a:r>
              <a:rPr lang="en-US" dirty="0" smtClean="0"/>
              <a:t> </a:t>
            </a:r>
            <a:r>
              <a:rPr lang="en-US" dirty="0" err="1" smtClean="0"/>
              <a:t>espacial</a:t>
            </a:r>
            <a:r>
              <a:rPr lang="en-US" dirty="0" smtClean="0"/>
              <a:t> </a:t>
            </a:r>
            <a:r>
              <a:rPr lang="en-US" dirty="0" err="1" smtClean="0"/>
              <a:t>urbana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pixels ‘</a:t>
            </a:r>
            <a:r>
              <a:rPr lang="en-US" dirty="0" err="1" smtClean="0"/>
              <a:t>área</a:t>
            </a:r>
            <a:r>
              <a:rPr lang="en-US" dirty="0" smtClean="0"/>
              <a:t> </a:t>
            </a:r>
            <a:r>
              <a:rPr lang="en-US" dirty="0" err="1" smtClean="0"/>
              <a:t>urbanizada’e</a:t>
            </a:r>
            <a:r>
              <a:rPr lang="en-US" dirty="0" smtClean="0"/>
              <a:t> ‘</a:t>
            </a:r>
            <a:r>
              <a:rPr lang="en-US" dirty="0" err="1" smtClean="0"/>
              <a:t>espaço</a:t>
            </a:r>
            <a:r>
              <a:rPr lang="en-US" dirty="0" smtClean="0"/>
              <a:t> </a:t>
            </a:r>
            <a:r>
              <a:rPr lang="en-US" dirty="0" err="1" smtClean="0"/>
              <a:t>aberto</a:t>
            </a:r>
            <a:r>
              <a:rPr lang="en-US" dirty="0" smtClean="0"/>
              <a:t>’ de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tipos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- Pixels ‘</a:t>
            </a:r>
            <a:r>
              <a:rPr lang="en-US" dirty="0" err="1" smtClean="0"/>
              <a:t>área</a:t>
            </a:r>
            <a:r>
              <a:rPr lang="en-US" dirty="0" smtClean="0"/>
              <a:t> </a:t>
            </a:r>
            <a:r>
              <a:rPr lang="en-US" dirty="0" err="1" smtClean="0"/>
              <a:t>construída</a:t>
            </a:r>
            <a:r>
              <a:rPr lang="en-US" dirty="0" smtClean="0"/>
              <a:t>’ </a:t>
            </a:r>
            <a:r>
              <a:rPr lang="en-US" b="1" dirty="0" err="1" smtClean="0"/>
              <a:t>urbana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definidos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aqueles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contém</a:t>
            </a:r>
            <a:r>
              <a:rPr lang="en-US" dirty="0" smtClean="0"/>
              <a:t> </a:t>
            </a:r>
            <a:r>
              <a:rPr lang="en-US" dirty="0" err="1" smtClean="0"/>
              <a:t>numa</a:t>
            </a:r>
            <a:r>
              <a:rPr lang="en-US" dirty="0" smtClean="0"/>
              <a:t> </a:t>
            </a:r>
            <a:r>
              <a:rPr lang="en-US" dirty="0" err="1" smtClean="0"/>
              <a:t>circunferencia</a:t>
            </a:r>
            <a:r>
              <a:rPr lang="en-US" dirty="0" smtClean="0"/>
              <a:t> de 1km2 a </a:t>
            </a:r>
            <a:r>
              <a:rPr lang="en-US" dirty="0" err="1" smtClean="0"/>
              <a:t>maioria</a:t>
            </a:r>
            <a:r>
              <a:rPr lang="en-US" dirty="0" smtClean="0"/>
              <a:t> dos pixels ‘</a:t>
            </a:r>
            <a:r>
              <a:rPr lang="en-US" dirty="0" err="1" smtClean="0"/>
              <a:t>área</a:t>
            </a:r>
            <a:r>
              <a:rPr lang="en-US" dirty="0" smtClean="0"/>
              <a:t> </a:t>
            </a:r>
            <a:r>
              <a:rPr lang="en-US" dirty="0" err="1" smtClean="0"/>
              <a:t>construída</a:t>
            </a:r>
            <a:r>
              <a:rPr lang="en-US" dirty="0" smtClean="0"/>
              <a:t>’.</a:t>
            </a:r>
          </a:p>
          <a:p>
            <a:pPr>
              <a:buFontTx/>
              <a:buChar char="-"/>
            </a:pPr>
            <a:endParaRPr lang="en-US" dirty="0" smtClean="0"/>
          </a:p>
          <a:p>
            <a:r>
              <a:rPr lang="en-US" dirty="0" smtClean="0"/>
              <a:t>- Pixels ‘</a:t>
            </a:r>
            <a:r>
              <a:rPr lang="en-US" dirty="0" err="1" smtClean="0"/>
              <a:t>área</a:t>
            </a:r>
            <a:r>
              <a:rPr lang="en-US" dirty="0" smtClean="0"/>
              <a:t> </a:t>
            </a:r>
            <a:r>
              <a:rPr lang="en-US" dirty="0" err="1" smtClean="0"/>
              <a:t>construída</a:t>
            </a:r>
            <a:r>
              <a:rPr lang="en-US" dirty="0" smtClean="0"/>
              <a:t>’ </a:t>
            </a:r>
            <a:r>
              <a:rPr lang="en-US" b="1" dirty="0" err="1" smtClean="0"/>
              <a:t>suburbana</a:t>
            </a:r>
            <a:r>
              <a:rPr lang="en-US" b="1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definidos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aqueles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contém</a:t>
            </a:r>
            <a:r>
              <a:rPr lang="en-US" dirty="0" smtClean="0"/>
              <a:t> entre 10 – 50 % dos pixels ‘</a:t>
            </a:r>
            <a:r>
              <a:rPr lang="en-US" dirty="0" err="1" smtClean="0"/>
              <a:t>área</a:t>
            </a:r>
            <a:r>
              <a:rPr lang="en-US" dirty="0" smtClean="0"/>
              <a:t> </a:t>
            </a:r>
            <a:r>
              <a:rPr lang="en-US" dirty="0" err="1" smtClean="0"/>
              <a:t>construída</a:t>
            </a:r>
            <a:r>
              <a:rPr lang="en-US" dirty="0" smtClean="0"/>
              <a:t>’ </a:t>
            </a:r>
            <a:r>
              <a:rPr lang="en-US" dirty="0" err="1" smtClean="0"/>
              <a:t>numa</a:t>
            </a:r>
            <a:r>
              <a:rPr lang="en-US" dirty="0" smtClean="0"/>
              <a:t> </a:t>
            </a:r>
            <a:r>
              <a:rPr lang="en-US" dirty="0" err="1" smtClean="0"/>
              <a:t>circunferencia</a:t>
            </a:r>
            <a:r>
              <a:rPr lang="en-US" dirty="0" smtClean="0"/>
              <a:t> de 1km2.</a:t>
            </a:r>
          </a:p>
          <a:p>
            <a:pPr>
              <a:buFontTx/>
              <a:buChar char="-"/>
            </a:pPr>
            <a:endParaRPr lang="en-US" dirty="0" smtClean="0"/>
          </a:p>
          <a:p>
            <a:r>
              <a:rPr lang="en-US" dirty="0" smtClean="0"/>
              <a:t>- Pixels </a:t>
            </a:r>
            <a:r>
              <a:rPr lang="en-US" dirty="0" smtClean="0"/>
              <a:t>‘</a:t>
            </a:r>
            <a:r>
              <a:rPr lang="en-US" dirty="0" err="1" smtClean="0"/>
              <a:t>área</a:t>
            </a:r>
            <a:r>
              <a:rPr lang="en-US" dirty="0" smtClean="0"/>
              <a:t> </a:t>
            </a:r>
            <a:r>
              <a:rPr lang="en-US" dirty="0" err="1" smtClean="0"/>
              <a:t>construída’</a:t>
            </a:r>
            <a:r>
              <a:rPr lang="en-US" b="1" dirty="0" err="1" smtClean="0"/>
              <a:t>rural</a:t>
            </a:r>
            <a:r>
              <a:rPr lang="en-US" dirty="0" smtClean="0"/>
              <a:t> </a:t>
            </a:r>
            <a:r>
              <a:rPr lang="en-US" dirty="0" err="1" smtClean="0"/>
              <a:t>apresentam</a:t>
            </a:r>
            <a:r>
              <a:rPr lang="en-US" dirty="0" smtClean="0"/>
              <a:t> </a:t>
            </a:r>
            <a:r>
              <a:rPr lang="en-US" dirty="0" err="1" smtClean="0"/>
              <a:t>menos</a:t>
            </a:r>
            <a:r>
              <a:rPr lang="en-US" dirty="0" smtClean="0"/>
              <a:t> de 10% de pixels ‘</a:t>
            </a:r>
            <a:r>
              <a:rPr lang="en-US" dirty="0" err="1" smtClean="0"/>
              <a:t>área</a:t>
            </a:r>
            <a:r>
              <a:rPr lang="en-US" dirty="0" smtClean="0"/>
              <a:t> </a:t>
            </a:r>
            <a:r>
              <a:rPr lang="en-US" dirty="0" err="1" smtClean="0"/>
              <a:t>construída</a:t>
            </a:r>
            <a:r>
              <a:rPr lang="en-US" dirty="0" smtClean="0"/>
              <a:t>’ </a:t>
            </a:r>
            <a:r>
              <a:rPr lang="en-US" dirty="0" err="1" smtClean="0"/>
              <a:t>numa</a:t>
            </a:r>
            <a:r>
              <a:rPr lang="en-US" dirty="0" smtClean="0"/>
              <a:t> </a:t>
            </a:r>
            <a:r>
              <a:rPr lang="en-US" dirty="0" err="1" smtClean="0"/>
              <a:t>circunferencia</a:t>
            </a:r>
            <a:r>
              <a:rPr lang="en-US" dirty="0" smtClean="0"/>
              <a:t> de 1km2. 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467544" y="332656"/>
            <a:ext cx="7772400" cy="47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Métricas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US" sz="2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fragmentação</a:t>
            </a:r>
            <a:endParaRPr kumimoji="0" lang="en-US" sz="2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052736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Três</a:t>
            </a:r>
            <a:r>
              <a:rPr lang="en-US" dirty="0" smtClean="0"/>
              <a:t> </a:t>
            </a:r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métricas</a:t>
            </a:r>
            <a:r>
              <a:rPr lang="en-US" dirty="0" smtClean="0"/>
              <a:t> </a:t>
            </a:r>
            <a:r>
              <a:rPr lang="en-US" dirty="0" err="1" smtClean="0"/>
              <a:t>foram</a:t>
            </a:r>
            <a:r>
              <a:rPr lang="en-US" dirty="0" smtClean="0"/>
              <a:t> </a:t>
            </a:r>
            <a:r>
              <a:rPr lang="en-US" dirty="0" err="1" smtClean="0"/>
              <a:t>desenvolvidas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medir</a:t>
            </a:r>
            <a:r>
              <a:rPr lang="en-US" dirty="0" smtClean="0"/>
              <a:t> a </a:t>
            </a:r>
            <a:r>
              <a:rPr lang="en-US" dirty="0" err="1" smtClean="0"/>
              <a:t>fragmentação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b="1" dirty="0" err="1" smtClean="0"/>
              <a:t>Área</a:t>
            </a:r>
            <a:r>
              <a:rPr lang="en-US" b="1" dirty="0" smtClean="0"/>
              <a:t> </a:t>
            </a:r>
            <a:r>
              <a:rPr lang="en-US" b="1" dirty="0" err="1" smtClean="0"/>
              <a:t>aberta</a:t>
            </a:r>
            <a:r>
              <a:rPr lang="en-US" b="1" dirty="0" smtClean="0"/>
              <a:t> de </a:t>
            </a:r>
            <a:r>
              <a:rPr lang="en-US" b="1" dirty="0" err="1" smtClean="0"/>
              <a:t>borda</a:t>
            </a:r>
            <a:r>
              <a:rPr lang="en-US" b="1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franja</a:t>
            </a:r>
            <a:r>
              <a:rPr lang="en-US" dirty="0" smtClean="0"/>
              <a:t> </a:t>
            </a:r>
            <a:r>
              <a:rPr lang="en-US" dirty="0" err="1" smtClean="0"/>
              <a:t>urbana</a:t>
            </a:r>
            <a:r>
              <a:rPr lang="en-US" dirty="0" smtClean="0"/>
              <a:t> – São pixels </a:t>
            </a:r>
            <a:r>
              <a:rPr lang="en-US" dirty="0" err="1" smtClean="0"/>
              <a:t>classificados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‘</a:t>
            </a:r>
            <a:r>
              <a:rPr lang="en-US" dirty="0" err="1" smtClean="0"/>
              <a:t>área</a:t>
            </a:r>
            <a:r>
              <a:rPr lang="en-US" dirty="0" smtClean="0"/>
              <a:t> </a:t>
            </a:r>
            <a:r>
              <a:rPr lang="en-US" dirty="0" err="1" smtClean="0"/>
              <a:t>aberta</a:t>
            </a:r>
            <a:r>
              <a:rPr lang="en-US" dirty="0" smtClean="0"/>
              <a:t>’ a </a:t>
            </a:r>
            <a:r>
              <a:rPr lang="en-US" dirty="0" err="1" smtClean="0"/>
              <a:t>menos</a:t>
            </a:r>
            <a:r>
              <a:rPr lang="en-US" dirty="0" smtClean="0"/>
              <a:t> de 100 metros de um pixel do </a:t>
            </a:r>
            <a:r>
              <a:rPr lang="en-US" dirty="0" err="1" smtClean="0"/>
              <a:t>tipo</a:t>
            </a:r>
            <a:r>
              <a:rPr lang="en-US" dirty="0" smtClean="0"/>
              <a:t> URBANO </a:t>
            </a:r>
            <a:r>
              <a:rPr lang="en-US" dirty="0" err="1" smtClean="0"/>
              <a:t>ou</a:t>
            </a:r>
            <a:r>
              <a:rPr lang="en-US" dirty="0" smtClean="0"/>
              <a:t> SUBURBANO.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b="1" dirty="0" err="1" smtClean="0"/>
              <a:t>Espaço</a:t>
            </a:r>
            <a:r>
              <a:rPr lang="en-US" b="1" dirty="0" smtClean="0"/>
              <a:t> </a:t>
            </a:r>
            <a:r>
              <a:rPr lang="en-US" b="1" dirty="0" err="1" smtClean="0"/>
              <a:t>aberto</a:t>
            </a:r>
            <a:r>
              <a:rPr lang="en-US" b="1" dirty="0" smtClean="0"/>
              <a:t> </a:t>
            </a:r>
            <a:r>
              <a:rPr lang="en-US" b="1" dirty="0" err="1" smtClean="0"/>
              <a:t>capturado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Consitem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grupos</a:t>
            </a:r>
            <a:r>
              <a:rPr lang="en-US" dirty="0" smtClean="0"/>
              <a:t> de pixels </a:t>
            </a:r>
            <a:r>
              <a:rPr lang="en-US" dirty="0" err="1" smtClean="0"/>
              <a:t>classificados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‘</a:t>
            </a:r>
            <a:r>
              <a:rPr lang="en-US" dirty="0" err="1" smtClean="0"/>
              <a:t>área</a:t>
            </a:r>
            <a:r>
              <a:rPr lang="en-US" dirty="0" smtClean="0"/>
              <a:t> </a:t>
            </a:r>
            <a:r>
              <a:rPr lang="en-US" dirty="0" err="1" smtClean="0"/>
              <a:t>aberta’que</a:t>
            </a:r>
            <a:r>
              <a:rPr lang="en-US" dirty="0" smtClean="0"/>
              <a:t> </a:t>
            </a:r>
            <a:r>
              <a:rPr lang="en-US" dirty="0" err="1" smtClean="0"/>
              <a:t>estão</a:t>
            </a:r>
            <a:r>
              <a:rPr lang="en-US" dirty="0" smtClean="0"/>
              <a:t> </a:t>
            </a:r>
            <a:r>
              <a:rPr lang="en-US" dirty="0" err="1" smtClean="0"/>
              <a:t>totalmente</a:t>
            </a:r>
            <a:r>
              <a:rPr lang="en-US" dirty="0" smtClean="0"/>
              <a:t> </a:t>
            </a:r>
            <a:r>
              <a:rPr lang="en-US" dirty="0" err="1" smtClean="0"/>
              <a:t>cercados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pixels ‘</a:t>
            </a:r>
            <a:r>
              <a:rPr lang="en-US" dirty="0" err="1" smtClean="0"/>
              <a:t>área</a:t>
            </a:r>
            <a:r>
              <a:rPr lang="en-US" dirty="0" smtClean="0"/>
              <a:t> </a:t>
            </a:r>
            <a:r>
              <a:rPr lang="en-US" dirty="0" err="1" smtClean="0"/>
              <a:t>construída</a:t>
            </a:r>
            <a:r>
              <a:rPr lang="en-US" dirty="0" smtClean="0"/>
              <a:t>’ e </a:t>
            </a:r>
            <a:r>
              <a:rPr lang="en-US" dirty="0" err="1" smtClean="0"/>
              <a:t>borda</a:t>
            </a:r>
            <a:r>
              <a:rPr lang="en-US" dirty="0" smtClean="0"/>
              <a:t> </a:t>
            </a:r>
            <a:r>
              <a:rPr lang="en-US" dirty="0" err="1" smtClean="0"/>
              <a:t>urbana</a:t>
            </a:r>
            <a:r>
              <a:rPr lang="en-US" dirty="0" smtClean="0"/>
              <a:t>  e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menores</a:t>
            </a:r>
            <a:r>
              <a:rPr lang="en-US" dirty="0" smtClean="0"/>
              <a:t> do </a:t>
            </a:r>
            <a:r>
              <a:rPr lang="en-US" dirty="0" err="1" smtClean="0"/>
              <a:t>que</a:t>
            </a:r>
            <a:r>
              <a:rPr lang="en-US" dirty="0" smtClean="0"/>
              <a:t> 200 hectares.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b="1" dirty="0" err="1" smtClean="0"/>
              <a:t>Espaços</a:t>
            </a:r>
            <a:r>
              <a:rPr lang="en-US" b="1" dirty="0" smtClean="0"/>
              <a:t> </a:t>
            </a:r>
            <a:r>
              <a:rPr lang="en-US" b="1" dirty="0" err="1" smtClean="0"/>
              <a:t>abertos</a:t>
            </a:r>
            <a:r>
              <a:rPr lang="en-US" b="1" dirty="0" smtClean="0"/>
              <a:t> </a:t>
            </a:r>
            <a:r>
              <a:rPr lang="en-US" b="1" dirty="0" err="1" smtClean="0"/>
              <a:t>exteriores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consistem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aqueles</a:t>
            </a:r>
            <a:r>
              <a:rPr lang="en-US" dirty="0" smtClean="0"/>
              <a:t> pixels </a:t>
            </a:r>
            <a:r>
              <a:rPr lang="en-US" dirty="0" err="1" smtClean="0"/>
              <a:t>classificados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área</a:t>
            </a:r>
            <a:r>
              <a:rPr lang="en-US" dirty="0" smtClean="0"/>
              <a:t> de </a:t>
            </a:r>
            <a:r>
              <a:rPr lang="en-US" dirty="0" err="1" smtClean="0"/>
              <a:t>borda</a:t>
            </a:r>
            <a:r>
              <a:rPr lang="en-US" dirty="0" smtClean="0"/>
              <a:t> 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estão</a:t>
            </a:r>
            <a:r>
              <a:rPr lang="en-US" dirty="0" smtClean="0"/>
              <a:t> a </a:t>
            </a:r>
            <a:r>
              <a:rPr lang="en-US" dirty="0" err="1" smtClean="0"/>
              <a:t>menos</a:t>
            </a:r>
            <a:r>
              <a:rPr lang="en-US" dirty="0" smtClean="0"/>
              <a:t> de 100 metros do </a:t>
            </a:r>
            <a:r>
              <a:rPr lang="en-US" dirty="0" err="1" smtClean="0"/>
              <a:t>espaço</a:t>
            </a:r>
            <a:r>
              <a:rPr lang="en-US" dirty="0" smtClean="0"/>
              <a:t> rural </a:t>
            </a:r>
            <a:r>
              <a:rPr lang="en-US" dirty="0" err="1" smtClean="0"/>
              <a:t>aberto</a:t>
            </a:r>
            <a:r>
              <a:rPr lang="en-US" dirty="0" smtClean="0"/>
              <a:t>. </a:t>
            </a:r>
            <a:r>
              <a:rPr lang="en-US" dirty="0" err="1" smtClean="0"/>
              <a:t>Circundam</a:t>
            </a:r>
            <a:r>
              <a:rPr lang="en-US" dirty="0" smtClean="0"/>
              <a:t> </a:t>
            </a:r>
            <a:r>
              <a:rPr lang="en-US" dirty="0" err="1" smtClean="0"/>
              <a:t>toda</a:t>
            </a:r>
            <a:r>
              <a:rPr lang="en-US" dirty="0" smtClean="0"/>
              <a:t> a </a:t>
            </a:r>
            <a:r>
              <a:rPr lang="en-US" dirty="0" err="1" smtClean="0"/>
              <a:t>área</a:t>
            </a:r>
            <a:r>
              <a:rPr lang="en-US" dirty="0" smtClean="0"/>
              <a:t> do </a:t>
            </a:r>
            <a:r>
              <a:rPr lang="en-US" i="1" dirty="0" smtClean="0"/>
              <a:t>footprint</a:t>
            </a:r>
            <a:r>
              <a:rPr lang="en-US" dirty="0" smtClean="0"/>
              <a:t> </a:t>
            </a:r>
            <a:r>
              <a:rPr lang="en-US" dirty="0" err="1" smtClean="0"/>
              <a:t>urbano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188640"/>
            <a:ext cx="571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 smtClean="0"/>
              <a:t>Métricas</a:t>
            </a:r>
            <a:r>
              <a:rPr lang="en-US" u="sng" dirty="0" smtClean="0"/>
              <a:t> de </a:t>
            </a:r>
            <a:r>
              <a:rPr lang="en-US" u="sng" dirty="0" err="1" smtClean="0"/>
              <a:t>Centralidade</a:t>
            </a:r>
            <a:r>
              <a:rPr lang="en-US" u="sng" dirty="0" smtClean="0"/>
              <a:t>, </a:t>
            </a:r>
            <a:r>
              <a:rPr lang="en-US" u="sng" dirty="0" err="1" smtClean="0"/>
              <a:t>Fragmentação</a:t>
            </a:r>
            <a:r>
              <a:rPr lang="en-US" u="sng" dirty="0" smtClean="0"/>
              <a:t> e </a:t>
            </a:r>
            <a:r>
              <a:rPr lang="en-US" u="sng" dirty="0" err="1" smtClean="0"/>
              <a:t>Compacticidade</a:t>
            </a:r>
            <a:endParaRPr lang="en-US" u="sng" dirty="0"/>
          </a:p>
        </p:txBody>
      </p:sp>
      <p:sp>
        <p:nvSpPr>
          <p:cNvPr id="6" name="Rectangle 5"/>
          <p:cNvSpPr/>
          <p:nvPr/>
        </p:nvSpPr>
        <p:spPr>
          <a:xfrm>
            <a:off x="1187624" y="2056686"/>
            <a:ext cx="69127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As </a:t>
            </a:r>
            <a:r>
              <a:rPr lang="en-US" dirty="0" err="1" smtClean="0"/>
              <a:t>métricas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 </a:t>
            </a:r>
            <a:r>
              <a:rPr lang="en-US" dirty="0" err="1" smtClean="0"/>
              <a:t>foram</a:t>
            </a:r>
            <a:r>
              <a:rPr lang="en-US" dirty="0" smtClean="0"/>
              <a:t> </a:t>
            </a:r>
            <a:r>
              <a:rPr lang="en-US" dirty="0" err="1" smtClean="0"/>
              <a:t>desenvolvidas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medir</a:t>
            </a:r>
            <a:r>
              <a:rPr lang="en-US" dirty="0" smtClean="0"/>
              <a:t> as </a:t>
            </a:r>
            <a:r>
              <a:rPr lang="en-US" dirty="0" err="1" smtClean="0"/>
              <a:t>dimensões</a:t>
            </a:r>
            <a:r>
              <a:rPr lang="en-US" dirty="0" smtClean="0"/>
              <a:t> </a:t>
            </a:r>
            <a:r>
              <a:rPr lang="en-US" dirty="0" err="1" smtClean="0"/>
              <a:t>acima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b="1" dirty="0" err="1" smtClean="0"/>
              <a:t>Densidade</a:t>
            </a:r>
            <a:r>
              <a:rPr lang="en-US" b="1" dirty="0" smtClean="0"/>
              <a:t> </a:t>
            </a:r>
            <a:r>
              <a:rPr lang="en-US" b="1" dirty="0" err="1" smtClean="0"/>
              <a:t>da</a:t>
            </a:r>
            <a:r>
              <a:rPr lang="en-US" b="1" dirty="0" smtClean="0"/>
              <a:t> </a:t>
            </a:r>
            <a:r>
              <a:rPr lang="en-US" b="1" dirty="0" err="1" smtClean="0"/>
              <a:t>área</a:t>
            </a:r>
            <a:r>
              <a:rPr lang="en-US" b="1" dirty="0" smtClean="0"/>
              <a:t> </a:t>
            </a:r>
            <a:r>
              <a:rPr lang="en-US" b="1" dirty="0" err="1" smtClean="0"/>
              <a:t>urbanizada</a:t>
            </a:r>
            <a:r>
              <a:rPr lang="en-US" b="1" dirty="0" smtClean="0"/>
              <a:t> – </a:t>
            </a:r>
            <a:r>
              <a:rPr lang="en-US" dirty="0" smtClean="0"/>
              <a:t>é a </a:t>
            </a:r>
            <a:r>
              <a:rPr lang="en-US" dirty="0" err="1" smtClean="0"/>
              <a:t>razão</a:t>
            </a:r>
            <a:r>
              <a:rPr lang="en-US" dirty="0" smtClean="0"/>
              <a:t> entre a </a:t>
            </a:r>
            <a:r>
              <a:rPr lang="en-US" dirty="0" err="1" smtClean="0"/>
              <a:t>população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área</a:t>
            </a:r>
            <a:r>
              <a:rPr lang="en-US" dirty="0" smtClean="0"/>
              <a:t> </a:t>
            </a:r>
            <a:r>
              <a:rPr lang="en-US" dirty="0" err="1" smtClean="0"/>
              <a:t>administrativa</a:t>
            </a:r>
            <a:r>
              <a:rPr lang="en-US" dirty="0" smtClean="0"/>
              <a:t> e a </a:t>
            </a:r>
            <a:r>
              <a:rPr lang="en-US" dirty="0" err="1" smtClean="0"/>
              <a:t>área</a:t>
            </a:r>
            <a:r>
              <a:rPr lang="en-US" dirty="0" smtClean="0"/>
              <a:t> de pixels ‘</a:t>
            </a:r>
            <a:r>
              <a:rPr lang="en-US" dirty="0" err="1" smtClean="0"/>
              <a:t>área</a:t>
            </a:r>
            <a:r>
              <a:rPr lang="en-US" dirty="0" smtClean="0"/>
              <a:t> </a:t>
            </a:r>
            <a:r>
              <a:rPr lang="en-US" dirty="0" err="1" smtClean="0"/>
              <a:t>urbanizada</a:t>
            </a:r>
            <a:r>
              <a:rPr lang="en-US" dirty="0" smtClean="0"/>
              <a:t>’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b="1" dirty="0" err="1" smtClean="0"/>
              <a:t>Densidade</a:t>
            </a:r>
            <a:r>
              <a:rPr lang="en-US" b="1" dirty="0" smtClean="0"/>
              <a:t> do footprint </a:t>
            </a:r>
            <a:r>
              <a:rPr lang="en-US" b="1" dirty="0" err="1" smtClean="0"/>
              <a:t>urbano</a:t>
            </a:r>
            <a:r>
              <a:rPr lang="en-US" dirty="0" smtClean="0"/>
              <a:t>– é a </a:t>
            </a:r>
            <a:r>
              <a:rPr lang="en-US" dirty="0" err="1" smtClean="0"/>
              <a:t>razão</a:t>
            </a:r>
            <a:r>
              <a:rPr lang="en-US" dirty="0" smtClean="0"/>
              <a:t> entre a </a:t>
            </a:r>
            <a:r>
              <a:rPr lang="en-US" dirty="0" err="1" smtClean="0"/>
              <a:t>população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área</a:t>
            </a:r>
            <a:r>
              <a:rPr lang="en-US" dirty="0" smtClean="0"/>
              <a:t> </a:t>
            </a:r>
            <a:r>
              <a:rPr lang="en-US" dirty="0" err="1" smtClean="0"/>
              <a:t>administrativa</a:t>
            </a:r>
            <a:r>
              <a:rPr lang="en-US" dirty="0" smtClean="0"/>
              <a:t> e a </a:t>
            </a:r>
            <a:r>
              <a:rPr lang="en-US" dirty="0" err="1" smtClean="0"/>
              <a:t>área</a:t>
            </a:r>
            <a:r>
              <a:rPr lang="en-US" dirty="0" smtClean="0"/>
              <a:t> de pixels </a:t>
            </a:r>
            <a:r>
              <a:rPr lang="en-US" dirty="0" err="1" smtClean="0"/>
              <a:t>dentro</a:t>
            </a:r>
            <a:r>
              <a:rPr lang="en-US" dirty="0" smtClean="0"/>
              <a:t> do footprint </a:t>
            </a:r>
            <a:r>
              <a:rPr lang="en-US" dirty="0" err="1" smtClean="0"/>
              <a:t>urbano</a:t>
            </a: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 err="1" smtClean="0"/>
              <a:t>métricas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 </a:t>
            </a:r>
            <a:r>
              <a:rPr lang="en-US" dirty="0" err="1" smtClean="0"/>
              <a:t>foram</a:t>
            </a:r>
            <a:r>
              <a:rPr lang="en-US" dirty="0" smtClean="0"/>
              <a:t> </a:t>
            </a:r>
            <a:r>
              <a:rPr lang="en-US" dirty="0" err="1" smtClean="0"/>
              <a:t>desenvolvidas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medir</a:t>
            </a:r>
            <a:r>
              <a:rPr lang="en-US" dirty="0" smtClean="0"/>
              <a:t> a </a:t>
            </a:r>
            <a:r>
              <a:rPr lang="en-US" dirty="0" err="1" smtClean="0"/>
              <a:t>centralidade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O </a:t>
            </a:r>
            <a:r>
              <a:rPr lang="en-US" b="1" dirty="0" err="1" smtClean="0"/>
              <a:t>gradiente</a:t>
            </a:r>
            <a:r>
              <a:rPr lang="en-US" b="1" dirty="0" smtClean="0"/>
              <a:t> de </a:t>
            </a:r>
            <a:r>
              <a:rPr lang="en-US" b="1" dirty="0" err="1" smtClean="0"/>
              <a:t>densidade</a:t>
            </a:r>
            <a:r>
              <a:rPr lang="en-US" b="1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relação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centro</a:t>
            </a:r>
            <a:r>
              <a:rPr lang="en-US" dirty="0" smtClean="0"/>
              <a:t> e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inclinação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O </a:t>
            </a:r>
            <a:r>
              <a:rPr lang="en-US" b="1" dirty="0" err="1" smtClean="0"/>
              <a:t>intercepto</a:t>
            </a:r>
            <a:r>
              <a:rPr lang="en-US" b="1" dirty="0" smtClean="0"/>
              <a:t> do valor de </a:t>
            </a:r>
            <a:r>
              <a:rPr lang="en-US" b="1" dirty="0" err="1" smtClean="0"/>
              <a:t>densidade</a:t>
            </a:r>
            <a:r>
              <a:rPr lang="en-US" b="1" dirty="0" smtClean="0"/>
              <a:t> </a:t>
            </a:r>
            <a:r>
              <a:rPr lang="en-US" dirty="0" smtClean="0"/>
              <a:t>no </a:t>
            </a:r>
            <a:r>
              <a:rPr lang="en-US" dirty="0" err="1" smtClean="0"/>
              <a:t>eixo</a:t>
            </a:r>
            <a:r>
              <a:rPr lang="en-US" dirty="0" smtClean="0"/>
              <a:t> Y, </a:t>
            </a:r>
            <a:r>
              <a:rPr lang="en-US" dirty="0" err="1" smtClean="0"/>
              <a:t>ou</a:t>
            </a:r>
            <a:r>
              <a:rPr lang="en-US" dirty="0" smtClean="0"/>
              <a:t> a </a:t>
            </a:r>
            <a:r>
              <a:rPr lang="en-US" dirty="0" err="1" smtClean="0"/>
              <a:t>densidade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área</a:t>
            </a:r>
            <a:r>
              <a:rPr lang="en-US" dirty="0" smtClean="0"/>
              <a:t> central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755576" y="692696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No </a:t>
            </a:r>
            <a:r>
              <a:rPr lang="en-US" dirty="0" err="1" smtClean="0"/>
              <a:t>caso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possibilidade</a:t>
            </a:r>
            <a:r>
              <a:rPr lang="en-US" dirty="0" smtClean="0"/>
              <a:t> de </a:t>
            </a:r>
            <a:r>
              <a:rPr lang="en-US" dirty="0" err="1" smtClean="0"/>
              <a:t>acesso</a:t>
            </a:r>
            <a:r>
              <a:rPr lang="en-US" dirty="0" smtClean="0"/>
              <a:t> a dados </a:t>
            </a:r>
            <a:r>
              <a:rPr lang="en-US" dirty="0" err="1" smtClean="0"/>
              <a:t>populacionais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r>
              <a:rPr lang="en-US" dirty="0" smtClean="0"/>
              <a:t> de </a:t>
            </a:r>
            <a:r>
              <a:rPr lang="en-US" dirty="0" err="1" smtClean="0"/>
              <a:t>setor</a:t>
            </a:r>
            <a:r>
              <a:rPr lang="en-US" dirty="0" smtClean="0"/>
              <a:t> </a:t>
            </a:r>
            <a:r>
              <a:rPr lang="en-US" dirty="0" err="1" smtClean="0"/>
              <a:t>censitário</a:t>
            </a:r>
            <a:r>
              <a:rPr lang="en-US" dirty="0" smtClean="0"/>
              <a:t> é </a:t>
            </a:r>
            <a:r>
              <a:rPr lang="en-US" dirty="0" err="1" smtClean="0"/>
              <a:t>possível</a:t>
            </a:r>
            <a:r>
              <a:rPr lang="en-US" dirty="0" smtClean="0"/>
              <a:t> </a:t>
            </a:r>
            <a:r>
              <a:rPr lang="en-US" dirty="0" err="1" smtClean="0"/>
              <a:t>definir</a:t>
            </a:r>
            <a:r>
              <a:rPr lang="en-US" dirty="0" smtClean="0"/>
              <a:t> </a:t>
            </a:r>
            <a:r>
              <a:rPr lang="en-US" dirty="0" err="1" smtClean="0"/>
              <a:t>aqueles</a:t>
            </a:r>
            <a:r>
              <a:rPr lang="en-US" dirty="0" smtClean="0"/>
              <a:t> </a:t>
            </a:r>
            <a:r>
              <a:rPr lang="en-US" dirty="0" err="1" smtClean="0"/>
              <a:t>setores</a:t>
            </a:r>
            <a:r>
              <a:rPr lang="en-US" dirty="0" smtClean="0"/>
              <a:t> </a:t>
            </a:r>
            <a:r>
              <a:rPr lang="en-US" dirty="0" err="1" smtClean="0"/>
              <a:t>urbanos</a:t>
            </a:r>
            <a:r>
              <a:rPr lang="en-US" dirty="0" smtClean="0"/>
              <a:t> a </a:t>
            </a:r>
            <a:r>
              <a:rPr lang="en-US" dirty="0" err="1" smtClean="0"/>
              <a:t>partir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medida</a:t>
            </a:r>
            <a:r>
              <a:rPr lang="en-US" dirty="0" smtClean="0"/>
              <a:t> de </a:t>
            </a:r>
            <a:r>
              <a:rPr lang="en-US" dirty="0" err="1" smtClean="0"/>
              <a:t>densidade</a:t>
            </a:r>
            <a:r>
              <a:rPr lang="en-US" dirty="0" smtClean="0"/>
              <a:t>. (U.S. Census Bureau 2000) define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urbano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setores</a:t>
            </a:r>
            <a:r>
              <a:rPr lang="en-US" dirty="0" smtClean="0"/>
              <a:t> com </a:t>
            </a:r>
            <a:r>
              <a:rPr lang="en-US" dirty="0" err="1" smtClean="0"/>
              <a:t>mais</a:t>
            </a:r>
            <a:r>
              <a:rPr lang="en-US" dirty="0" smtClean="0"/>
              <a:t> de 1000 </a:t>
            </a:r>
            <a:r>
              <a:rPr lang="en-US" dirty="0" err="1" smtClean="0"/>
              <a:t>hab</a:t>
            </a:r>
            <a:r>
              <a:rPr lang="en-US" dirty="0" smtClean="0"/>
              <a:t>/milhas</a:t>
            </a:r>
            <a:r>
              <a:rPr lang="en-US" baseline="30000" dirty="0" smtClean="0"/>
              <a:t>2</a:t>
            </a:r>
            <a:r>
              <a:rPr lang="en-US" dirty="0" smtClean="0"/>
              <a:t>  </a:t>
            </a:r>
            <a:r>
              <a:rPr lang="en-US" dirty="0" err="1" smtClean="0"/>
              <a:t>ou</a:t>
            </a:r>
            <a:r>
              <a:rPr lang="en-US" dirty="0" smtClean="0"/>
              <a:t> 3,86 </a:t>
            </a:r>
            <a:r>
              <a:rPr lang="en-US" dirty="0" err="1" smtClean="0"/>
              <a:t>hab</a:t>
            </a:r>
            <a:r>
              <a:rPr lang="en-US" dirty="0" smtClean="0"/>
              <a:t>/</a:t>
            </a:r>
            <a:r>
              <a:rPr lang="en-US" dirty="0" err="1" smtClean="0"/>
              <a:t>hect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6676479" cy="518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571472" y="5357826"/>
            <a:ext cx="8335936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  <a:p>
            <a:r>
              <a:rPr lang="pt-BR" sz="1000" dirty="0" smtClean="0"/>
              <a:t> FONTE: </a:t>
            </a:r>
            <a:r>
              <a:rPr lang="pt-BR" sz="1050" dirty="0" err="1" smtClean="0"/>
              <a:t>Cotelo</a:t>
            </a:r>
            <a:r>
              <a:rPr lang="pt-BR" sz="1050" dirty="0" smtClean="0"/>
              <a:t> e Rodrigues, 2011. Favela </a:t>
            </a:r>
            <a:r>
              <a:rPr lang="pt-BR" sz="1050" dirty="0"/>
              <a:t>e periferia como espaços de pobreza: estudo sobre a configuração urbana de metrópoles brasileiras </a:t>
            </a:r>
            <a:r>
              <a:rPr lang="pt-BR" sz="1050" dirty="0" smtClean="0"/>
              <a:t>- ANPEC</a:t>
            </a:r>
            <a:endParaRPr lang="pt-BR" sz="10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332656"/>
            <a:ext cx="4262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 smtClean="0"/>
              <a:t>Outras</a:t>
            </a:r>
            <a:r>
              <a:rPr lang="en-US" u="sng" dirty="0" smtClean="0"/>
              <a:t> </a:t>
            </a:r>
            <a:r>
              <a:rPr lang="en-US" u="sng" dirty="0" err="1" smtClean="0"/>
              <a:t>métricas</a:t>
            </a:r>
            <a:r>
              <a:rPr lang="en-US" u="sng" dirty="0" smtClean="0"/>
              <a:t> </a:t>
            </a:r>
            <a:r>
              <a:rPr lang="en-US" u="sng" dirty="0" err="1" smtClean="0"/>
              <a:t>para</a:t>
            </a:r>
            <a:r>
              <a:rPr lang="en-US" u="sng" dirty="0" smtClean="0"/>
              <a:t> </a:t>
            </a:r>
            <a:r>
              <a:rPr lang="en-US" u="sng" dirty="0" err="1" smtClean="0"/>
              <a:t>medir</a:t>
            </a:r>
            <a:r>
              <a:rPr lang="en-US" u="sng" dirty="0" smtClean="0"/>
              <a:t> a </a:t>
            </a:r>
            <a:r>
              <a:rPr lang="en-US" u="sng" dirty="0" err="1" smtClean="0"/>
              <a:t>fragmentação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1124744"/>
            <a:ext cx="70567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b="1" dirty="0" err="1" smtClean="0"/>
              <a:t>Índice</a:t>
            </a:r>
            <a:r>
              <a:rPr lang="en-US" b="1" dirty="0" smtClean="0"/>
              <a:t> de </a:t>
            </a:r>
            <a:r>
              <a:rPr lang="en-US" b="1" dirty="0" err="1" smtClean="0"/>
              <a:t>espaços</a:t>
            </a:r>
            <a:r>
              <a:rPr lang="en-US" b="1" dirty="0" smtClean="0"/>
              <a:t> </a:t>
            </a:r>
            <a:r>
              <a:rPr lang="en-US" b="1" dirty="0" err="1" smtClean="0"/>
              <a:t>abertos</a:t>
            </a:r>
            <a:r>
              <a:rPr lang="en-US" b="1" dirty="0" smtClean="0"/>
              <a:t> </a:t>
            </a:r>
            <a:r>
              <a:rPr lang="en-US" dirty="0" smtClean="0"/>
              <a:t>(openness index) – é a </a:t>
            </a:r>
            <a:r>
              <a:rPr lang="en-US" dirty="0" err="1" smtClean="0"/>
              <a:t>média</a:t>
            </a:r>
            <a:r>
              <a:rPr lang="en-US" dirty="0" smtClean="0"/>
              <a:t> de </a:t>
            </a:r>
            <a:r>
              <a:rPr lang="en-US" dirty="0" err="1" smtClean="0"/>
              <a:t>espaços</a:t>
            </a:r>
            <a:r>
              <a:rPr lang="en-US" dirty="0" smtClean="0"/>
              <a:t> </a:t>
            </a:r>
            <a:r>
              <a:rPr lang="en-US" dirty="0" err="1" smtClean="0"/>
              <a:t>abertos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redor</a:t>
            </a:r>
            <a:r>
              <a:rPr lang="en-US" dirty="0" smtClean="0"/>
              <a:t> de </a:t>
            </a:r>
            <a:r>
              <a:rPr lang="en-US" dirty="0" err="1" smtClean="0"/>
              <a:t>cada</a:t>
            </a:r>
            <a:r>
              <a:rPr lang="en-US" dirty="0" smtClean="0"/>
              <a:t> pixel ‘</a:t>
            </a:r>
            <a:r>
              <a:rPr lang="en-US" dirty="0" err="1" smtClean="0"/>
              <a:t>área</a:t>
            </a:r>
            <a:r>
              <a:rPr lang="en-US" dirty="0" smtClean="0"/>
              <a:t> </a:t>
            </a:r>
            <a:r>
              <a:rPr lang="en-US" dirty="0" err="1" smtClean="0"/>
              <a:t>urbanizada</a:t>
            </a:r>
            <a:r>
              <a:rPr lang="en-US" dirty="0" smtClean="0"/>
              <a:t>’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circunferencia</a:t>
            </a:r>
            <a:r>
              <a:rPr lang="en-US" dirty="0" smtClean="0"/>
              <a:t> de 1km2 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A </a:t>
            </a:r>
            <a:r>
              <a:rPr lang="en-US" b="1" dirty="0" err="1" smtClean="0"/>
              <a:t>razão</a:t>
            </a:r>
            <a:r>
              <a:rPr lang="en-US" b="1" dirty="0" smtClean="0"/>
              <a:t> de footprint </a:t>
            </a:r>
            <a:r>
              <a:rPr lang="en-US" b="1" dirty="0" err="1" smtClean="0"/>
              <a:t>urbano</a:t>
            </a:r>
            <a:r>
              <a:rPr lang="en-US" b="1" dirty="0" smtClean="0"/>
              <a:t>  </a:t>
            </a:r>
            <a:r>
              <a:rPr lang="en-US" dirty="0" smtClean="0"/>
              <a:t>é a </a:t>
            </a:r>
            <a:r>
              <a:rPr lang="en-US" dirty="0" err="1" smtClean="0"/>
              <a:t>razão</a:t>
            </a:r>
            <a:r>
              <a:rPr lang="en-US" dirty="0" smtClean="0"/>
              <a:t> entre a ‘</a:t>
            </a:r>
            <a:r>
              <a:rPr lang="en-US" dirty="0" err="1" smtClean="0"/>
              <a:t>área</a:t>
            </a:r>
            <a:r>
              <a:rPr lang="en-US" dirty="0" smtClean="0"/>
              <a:t> </a:t>
            </a:r>
            <a:r>
              <a:rPr lang="en-US" dirty="0" err="1" smtClean="0"/>
              <a:t>urbanizada</a:t>
            </a:r>
            <a:r>
              <a:rPr lang="en-US" dirty="0" smtClean="0"/>
              <a:t>’ e o footprint .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b="1" dirty="0" err="1" smtClean="0"/>
              <a:t>Preenchimento</a:t>
            </a:r>
            <a:r>
              <a:rPr lang="en-US" b="1" dirty="0" smtClean="0"/>
              <a:t> (infill) </a:t>
            </a:r>
            <a:r>
              <a:rPr lang="en-US" dirty="0" smtClean="0"/>
              <a:t>– é </a:t>
            </a:r>
            <a:r>
              <a:rPr lang="en-US" dirty="0" err="1" smtClean="0"/>
              <a:t>definido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novos</a:t>
            </a:r>
            <a:r>
              <a:rPr lang="en-US" dirty="0" smtClean="0"/>
              <a:t> </a:t>
            </a:r>
            <a:r>
              <a:rPr lang="en-US" dirty="0" err="1" smtClean="0"/>
              <a:t>desenvolvimentos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‘</a:t>
            </a:r>
            <a:r>
              <a:rPr lang="en-US" dirty="0" err="1" smtClean="0"/>
              <a:t>área</a:t>
            </a:r>
            <a:r>
              <a:rPr lang="en-US" dirty="0" smtClean="0"/>
              <a:t> </a:t>
            </a:r>
            <a:r>
              <a:rPr lang="en-US" dirty="0" err="1" smtClean="0"/>
              <a:t>urbanizada</a:t>
            </a:r>
            <a:r>
              <a:rPr lang="en-US" dirty="0" smtClean="0"/>
              <a:t>’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ocorrerem</a:t>
            </a:r>
            <a:r>
              <a:rPr lang="en-US" dirty="0" smtClean="0"/>
              <a:t> entre </a:t>
            </a:r>
            <a:r>
              <a:rPr lang="en-US" dirty="0" err="1" smtClean="0"/>
              <a:t>dois</a:t>
            </a:r>
            <a:r>
              <a:rPr lang="en-US" dirty="0" smtClean="0"/>
              <a:t> </a:t>
            </a:r>
            <a:r>
              <a:rPr lang="en-US" dirty="0" err="1" smtClean="0"/>
              <a:t>períodos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do footprint </a:t>
            </a:r>
            <a:r>
              <a:rPr lang="en-US" dirty="0" err="1" smtClean="0"/>
              <a:t>urbano</a:t>
            </a:r>
            <a:r>
              <a:rPr lang="en-US" dirty="0" smtClean="0"/>
              <a:t> </a:t>
            </a:r>
            <a:r>
              <a:rPr lang="en-US" dirty="0" err="1" smtClean="0"/>
              <a:t>excluindo</a:t>
            </a:r>
            <a:r>
              <a:rPr lang="en-US" dirty="0" smtClean="0"/>
              <a:t>-se o </a:t>
            </a:r>
            <a:r>
              <a:rPr lang="en-US" dirty="0" err="1" smtClean="0"/>
              <a:t>espaço</a:t>
            </a:r>
            <a:r>
              <a:rPr lang="en-US" dirty="0" smtClean="0"/>
              <a:t> </a:t>
            </a:r>
            <a:r>
              <a:rPr lang="en-US" dirty="0" err="1" smtClean="0"/>
              <a:t>aberto</a:t>
            </a:r>
            <a:r>
              <a:rPr lang="en-US" dirty="0" smtClean="0"/>
              <a:t> exterior.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b="1" dirty="0" err="1" smtClean="0"/>
              <a:t>Extensão</a:t>
            </a:r>
            <a:r>
              <a:rPr lang="en-US" dirty="0" smtClean="0"/>
              <a:t> – é </a:t>
            </a:r>
            <a:r>
              <a:rPr lang="en-US" dirty="0" err="1" smtClean="0"/>
              <a:t>todo</a:t>
            </a:r>
            <a:r>
              <a:rPr lang="en-US" dirty="0" smtClean="0"/>
              <a:t> o novo </a:t>
            </a:r>
            <a:r>
              <a:rPr lang="en-US" dirty="0" err="1" smtClean="0"/>
              <a:t>desenvolvimento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contíguos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eram</a:t>
            </a:r>
            <a:r>
              <a:rPr lang="en-US" dirty="0" smtClean="0"/>
              <a:t> </a:t>
            </a:r>
            <a:r>
              <a:rPr lang="en-US" dirty="0" err="1" smtClean="0"/>
              <a:t>classificados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espaço</a:t>
            </a:r>
            <a:r>
              <a:rPr lang="en-US" dirty="0" smtClean="0"/>
              <a:t> </a:t>
            </a:r>
            <a:r>
              <a:rPr lang="en-US" dirty="0" err="1" smtClean="0"/>
              <a:t>aberto</a:t>
            </a:r>
            <a:r>
              <a:rPr lang="en-US" dirty="0" smtClean="0"/>
              <a:t> exterior e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eram</a:t>
            </a:r>
            <a:r>
              <a:rPr lang="en-US" dirty="0" smtClean="0"/>
              <a:t> </a:t>
            </a:r>
            <a:r>
              <a:rPr lang="en-US" dirty="0" err="1" smtClean="0"/>
              <a:t>classificados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infill.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- </a:t>
            </a:r>
            <a:r>
              <a:rPr lang="en-US" b="1" dirty="0" smtClean="0"/>
              <a:t>Leapfrog</a:t>
            </a:r>
            <a:r>
              <a:rPr lang="en-US" dirty="0" smtClean="0"/>
              <a:t> – é </a:t>
            </a:r>
            <a:r>
              <a:rPr lang="en-US" dirty="0" err="1" smtClean="0"/>
              <a:t>todo</a:t>
            </a:r>
            <a:r>
              <a:rPr lang="en-US" dirty="0" smtClean="0"/>
              <a:t> o novo </a:t>
            </a:r>
            <a:r>
              <a:rPr lang="en-US" dirty="0" err="1" smtClean="0"/>
              <a:t>desenvolvimento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ocorre</a:t>
            </a:r>
            <a:r>
              <a:rPr lang="en-US" dirty="0" smtClean="0"/>
              <a:t> </a:t>
            </a:r>
            <a:r>
              <a:rPr lang="en-US" dirty="0" err="1" smtClean="0"/>
              <a:t>totalmente</a:t>
            </a:r>
            <a:r>
              <a:rPr lang="en-US" dirty="0" smtClean="0"/>
              <a:t> </a:t>
            </a:r>
            <a:r>
              <a:rPr lang="en-US" dirty="0" err="1" smtClean="0"/>
              <a:t>fora</a:t>
            </a:r>
            <a:r>
              <a:rPr lang="en-US" dirty="0" smtClean="0"/>
              <a:t> do </a:t>
            </a:r>
            <a:r>
              <a:rPr lang="en-US" dirty="0" err="1" smtClean="0"/>
              <a:t>espço</a:t>
            </a:r>
            <a:r>
              <a:rPr lang="en-US" dirty="0" smtClean="0"/>
              <a:t> </a:t>
            </a:r>
            <a:r>
              <a:rPr lang="en-US" dirty="0" err="1" smtClean="0"/>
              <a:t>aberto</a:t>
            </a:r>
            <a:r>
              <a:rPr lang="en-US" dirty="0" smtClean="0"/>
              <a:t> exterior no </a:t>
            </a:r>
            <a:r>
              <a:rPr lang="en-US" dirty="0" err="1" smtClean="0"/>
              <a:t>período</a:t>
            </a:r>
            <a:r>
              <a:rPr lang="en-US" dirty="0" smtClean="0"/>
              <a:t> anterior.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404664"/>
            <a:ext cx="7293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 smtClean="0"/>
              <a:t>Finalmente</a:t>
            </a:r>
            <a:r>
              <a:rPr lang="en-US" u="sng" dirty="0" smtClean="0"/>
              <a:t>, </a:t>
            </a:r>
            <a:r>
              <a:rPr lang="en-US" u="sng" dirty="0" err="1" smtClean="0"/>
              <a:t>duas</a:t>
            </a:r>
            <a:r>
              <a:rPr lang="en-US" u="sng" dirty="0" smtClean="0"/>
              <a:t> </a:t>
            </a:r>
            <a:r>
              <a:rPr lang="en-US" u="sng" dirty="0" err="1" smtClean="0"/>
              <a:t>métricas</a:t>
            </a:r>
            <a:r>
              <a:rPr lang="en-US" u="sng" dirty="0" smtClean="0"/>
              <a:t> </a:t>
            </a:r>
            <a:r>
              <a:rPr lang="en-US" u="sng" dirty="0" err="1" smtClean="0"/>
              <a:t>para</a:t>
            </a:r>
            <a:r>
              <a:rPr lang="en-US" u="sng" dirty="0" smtClean="0"/>
              <a:t> </a:t>
            </a:r>
            <a:r>
              <a:rPr lang="en-US" u="sng" dirty="0" err="1" smtClean="0"/>
              <a:t>medir</a:t>
            </a:r>
            <a:r>
              <a:rPr lang="en-US" u="sng" dirty="0" smtClean="0"/>
              <a:t> a </a:t>
            </a:r>
            <a:r>
              <a:rPr lang="en-US" u="sng" dirty="0" err="1" smtClean="0"/>
              <a:t>compacticidade</a:t>
            </a:r>
            <a:r>
              <a:rPr lang="en-US" u="sng" dirty="0" smtClean="0"/>
              <a:t> do footprint </a:t>
            </a:r>
            <a:r>
              <a:rPr lang="en-US" u="sng" dirty="0" err="1" smtClean="0"/>
              <a:t>urbano</a:t>
            </a:r>
            <a:endParaRPr lang="en-US" u="sng" dirty="0"/>
          </a:p>
        </p:txBody>
      </p:sp>
      <p:sp>
        <p:nvSpPr>
          <p:cNvPr id="6" name="Rectangle 5"/>
          <p:cNvSpPr/>
          <p:nvPr/>
        </p:nvSpPr>
        <p:spPr>
          <a:xfrm>
            <a:off x="611560" y="1988840"/>
            <a:ext cx="6912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Para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cálculo</a:t>
            </a:r>
            <a:r>
              <a:rPr lang="en-US" dirty="0" smtClean="0"/>
              <a:t>, é </a:t>
            </a:r>
            <a:r>
              <a:rPr lang="en-US" dirty="0" err="1" smtClean="0"/>
              <a:t>preciso</a:t>
            </a:r>
            <a:r>
              <a:rPr lang="en-US" dirty="0" smtClean="0"/>
              <a:t> </a:t>
            </a:r>
            <a:r>
              <a:rPr lang="en-US" dirty="0" err="1" smtClean="0"/>
              <a:t>identificar</a:t>
            </a:r>
            <a:r>
              <a:rPr lang="en-US" dirty="0" smtClean="0"/>
              <a:t> o </a:t>
            </a:r>
            <a:r>
              <a:rPr lang="en-US" dirty="0" err="1" smtClean="0"/>
              <a:t>centro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aglomeração</a:t>
            </a:r>
            <a:r>
              <a:rPr lang="en-US" dirty="0" smtClean="0"/>
              <a:t> </a:t>
            </a:r>
            <a:r>
              <a:rPr lang="en-US" dirty="0" err="1" smtClean="0"/>
              <a:t>urbana</a:t>
            </a:r>
            <a:r>
              <a:rPr lang="en-US" dirty="0" smtClean="0"/>
              <a:t>, </a:t>
            </a:r>
            <a:r>
              <a:rPr lang="en-US" dirty="0" err="1" smtClean="0"/>
              <a:t>identificado</a:t>
            </a:r>
            <a:r>
              <a:rPr lang="en-US" dirty="0" smtClean="0"/>
              <a:t> no </a:t>
            </a:r>
            <a:r>
              <a:rPr lang="en-US" dirty="0" err="1" smtClean="0"/>
              <a:t>caso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a </a:t>
            </a:r>
            <a:r>
              <a:rPr lang="en-US" dirty="0" err="1" smtClean="0"/>
              <a:t>localizaçao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prefeitura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b="1" dirty="0" err="1" smtClean="0"/>
              <a:t>Indice</a:t>
            </a:r>
            <a:r>
              <a:rPr lang="en-US" b="1" dirty="0" smtClean="0"/>
              <a:t> de </a:t>
            </a:r>
            <a:r>
              <a:rPr lang="en-US" b="1" dirty="0" err="1" smtClean="0"/>
              <a:t>proximidade</a:t>
            </a:r>
            <a:r>
              <a:rPr lang="en-US" b="1" dirty="0" smtClean="0"/>
              <a:t> </a:t>
            </a:r>
            <a:r>
              <a:rPr lang="en-US" dirty="0" smtClean="0"/>
              <a:t>– é a </a:t>
            </a:r>
            <a:r>
              <a:rPr lang="en-US" dirty="0" err="1" smtClean="0"/>
              <a:t>razao</a:t>
            </a:r>
            <a:r>
              <a:rPr lang="en-US" dirty="0" smtClean="0"/>
              <a:t> entre a </a:t>
            </a:r>
            <a:r>
              <a:rPr lang="en-US" dirty="0" err="1" smtClean="0"/>
              <a:t>distância</a:t>
            </a:r>
            <a:r>
              <a:rPr lang="en-US" dirty="0" smtClean="0"/>
              <a:t> </a:t>
            </a:r>
            <a:r>
              <a:rPr lang="en-US" dirty="0" err="1" smtClean="0"/>
              <a:t>média</a:t>
            </a:r>
            <a:r>
              <a:rPr lang="en-US" dirty="0" smtClean="0"/>
              <a:t> de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pontos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um </a:t>
            </a:r>
            <a:r>
              <a:rPr lang="en-US" dirty="0" err="1" smtClean="0"/>
              <a:t>círculo</a:t>
            </a:r>
            <a:r>
              <a:rPr lang="en-US" dirty="0" smtClean="0"/>
              <a:t> de </a:t>
            </a:r>
            <a:r>
              <a:rPr lang="en-US" dirty="0" err="1" smtClean="0"/>
              <a:t>área-equivalente</a:t>
            </a:r>
            <a:r>
              <a:rPr lang="en-US" dirty="0" smtClean="0"/>
              <a:t> e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centro</a:t>
            </a:r>
            <a:r>
              <a:rPr lang="en-US" dirty="0" smtClean="0"/>
              <a:t> com a </a:t>
            </a:r>
            <a:r>
              <a:rPr lang="en-US" dirty="0" err="1" smtClean="0"/>
              <a:t>distancia</a:t>
            </a:r>
            <a:r>
              <a:rPr lang="en-US" dirty="0" smtClean="0"/>
              <a:t> </a:t>
            </a:r>
            <a:r>
              <a:rPr lang="en-US" dirty="0" err="1" smtClean="0"/>
              <a:t>média</a:t>
            </a:r>
            <a:r>
              <a:rPr lang="en-US" dirty="0" smtClean="0"/>
              <a:t> entre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pixels do footprint </a:t>
            </a:r>
            <a:r>
              <a:rPr lang="en-US" dirty="0" err="1" smtClean="0"/>
              <a:t>urbano</a:t>
            </a:r>
            <a:r>
              <a:rPr lang="en-US" dirty="0" smtClean="0"/>
              <a:t> e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centro</a:t>
            </a: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b="1" dirty="0" smtClean="0"/>
              <a:t> </a:t>
            </a:r>
            <a:r>
              <a:rPr lang="en-US" b="1" dirty="0" err="1" smtClean="0"/>
              <a:t>Índice</a:t>
            </a:r>
            <a:r>
              <a:rPr lang="en-US" b="1" dirty="0" smtClean="0"/>
              <a:t> de </a:t>
            </a:r>
            <a:r>
              <a:rPr lang="en-US" b="1" dirty="0" err="1" smtClean="0"/>
              <a:t>coezão</a:t>
            </a:r>
            <a:r>
              <a:rPr lang="en-US" b="1" dirty="0" smtClean="0"/>
              <a:t> </a:t>
            </a:r>
            <a:r>
              <a:rPr lang="en-US" dirty="0" smtClean="0"/>
              <a:t>– é a </a:t>
            </a:r>
            <a:r>
              <a:rPr lang="en-US" dirty="0" err="1" smtClean="0"/>
              <a:t>razão</a:t>
            </a:r>
            <a:r>
              <a:rPr lang="en-US" dirty="0" smtClean="0"/>
              <a:t> entre a </a:t>
            </a:r>
            <a:r>
              <a:rPr lang="en-US" dirty="0" err="1" smtClean="0"/>
              <a:t>distância</a:t>
            </a:r>
            <a:r>
              <a:rPr lang="en-US" dirty="0" smtClean="0"/>
              <a:t> </a:t>
            </a:r>
            <a:r>
              <a:rPr lang="en-US" dirty="0" err="1" smtClean="0"/>
              <a:t>média</a:t>
            </a:r>
            <a:r>
              <a:rPr lang="en-US" dirty="0" smtClean="0"/>
              <a:t> entre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pontos</a:t>
            </a:r>
            <a:r>
              <a:rPr lang="en-US" dirty="0" smtClean="0"/>
              <a:t> de um </a:t>
            </a:r>
            <a:r>
              <a:rPr lang="en-US" dirty="0" err="1" smtClean="0"/>
              <a:t>círculo</a:t>
            </a:r>
            <a:r>
              <a:rPr lang="en-US" dirty="0" smtClean="0"/>
              <a:t> de </a:t>
            </a:r>
            <a:r>
              <a:rPr lang="en-US" dirty="0" err="1" smtClean="0"/>
              <a:t>área-equivalente</a:t>
            </a:r>
            <a:r>
              <a:rPr lang="en-US" dirty="0" smtClean="0"/>
              <a:t> e a </a:t>
            </a:r>
            <a:r>
              <a:rPr lang="en-US" dirty="0" err="1" smtClean="0"/>
              <a:t>distância</a:t>
            </a:r>
            <a:r>
              <a:rPr lang="en-US" dirty="0" smtClean="0"/>
              <a:t> </a:t>
            </a:r>
            <a:r>
              <a:rPr lang="en-US" dirty="0" err="1" smtClean="0"/>
              <a:t>média</a:t>
            </a:r>
            <a:r>
              <a:rPr lang="en-US" dirty="0" smtClean="0"/>
              <a:t> entre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pixels do footprint </a:t>
            </a:r>
            <a:r>
              <a:rPr lang="en-US" dirty="0" err="1" smtClean="0"/>
              <a:t>urbano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852</Words>
  <Application>Microsoft Office PowerPoint</Application>
  <PresentationFormat>On-screen Show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Tema do Office</vt:lpstr>
      <vt:lpstr>Slide 1</vt:lpstr>
      <vt:lpstr>Slide 2</vt:lpstr>
      <vt:lpstr>Cinco atributos chave para análise de Estrutura Espacial Urbana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cepesp01</dc:creator>
  <cp:lastModifiedBy>FREDERICO RAMOS</cp:lastModifiedBy>
  <cp:revision>41</cp:revision>
  <dcterms:created xsi:type="dcterms:W3CDTF">2012-03-03T12:56:35Z</dcterms:created>
  <dcterms:modified xsi:type="dcterms:W3CDTF">2012-03-06T12:14:51Z</dcterms:modified>
</cp:coreProperties>
</file>