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71" r:id="rId5"/>
    <p:sldId id="272" r:id="rId6"/>
    <p:sldId id="273" r:id="rId7"/>
    <p:sldId id="259" r:id="rId8"/>
    <p:sldId id="261" r:id="rId9"/>
    <p:sldId id="260" r:id="rId10"/>
    <p:sldId id="262" r:id="rId11"/>
    <p:sldId id="256" r:id="rId12"/>
    <p:sldId id="275" r:id="rId13"/>
    <p:sldId id="263" r:id="rId14"/>
    <p:sldId id="264" r:id="rId15"/>
    <p:sldId id="265" r:id="rId16"/>
    <p:sldId id="266" r:id="rId17"/>
    <p:sldId id="276" r:id="rId18"/>
    <p:sldId id="274" r:id="rId19"/>
    <p:sldId id="270" r:id="rId20"/>
    <p:sldId id="26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EDERICO%20RAMOS\Documents\FRED_FILES\GV%20SATELITE\GV_Satelites\Reports%20and%20Procedures\belem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EDERICO%20RAMOS\Documents\FRED_FILES\GV%20SATELITE\GV_Satelites\Reports%20and%20Procedures\belem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EDERICO%20RAMOS\Documents\FRED_FILES\GV%20SATELITE\GV_Satelites\Reports%20and%20Procedures\belem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EDERICO%20RAMOS\Documents\FRED_FILES\GV%20SATELITE\GV_Satelites\Reports%20and%20Procedures\belem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distance from CBD to urbanized </a:t>
            </a:r>
            <a:r>
              <a:rPr lang="en-US" dirty="0" smtClean="0"/>
              <a:t>Open Space </a:t>
            </a:r>
            <a:r>
              <a:rPr lang="en-US" dirty="0"/>
              <a:t>pixels (km)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'[beleml.xls]Urbanized Area'!$AH$3:$AK$3</c:f>
              <c:strCache>
                <c:ptCount val="1"/>
                <c:pt idx="0">
                  <c:v>Average distance from CBD to urbanized OS pixels (km)</c:v>
                </c:pt>
              </c:strCache>
            </c:strRef>
          </c:tx>
          <c:marker>
            <c:symbol val="none"/>
          </c:marker>
          <c:cat>
            <c:numRef>
              <c:f>'[beleml.xls]Urbanized Area'!$AD$2:$AG$2</c:f>
              <c:numCache>
                <c:formatCode>0</c:formatCode>
                <c:ptCount val="4"/>
                <c:pt idx="0">
                  <c:v>1984</c:v>
                </c:pt>
                <c:pt idx="1">
                  <c:v>1992</c:v>
                </c:pt>
                <c:pt idx="2">
                  <c:v>2001</c:v>
                </c:pt>
                <c:pt idx="3">
                  <c:v>2004</c:v>
                </c:pt>
              </c:numCache>
            </c:numRef>
          </c:cat>
          <c:val>
            <c:numRef>
              <c:f>'[beleml.xls]Urbanized Area'!$AH$5:$AK$5</c:f>
              <c:numCache>
                <c:formatCode>0</c:formatCode>
                <c:ptCount val="4"/>
                <c:pt idx="0">
                  <c:v>8.8334810860000008</c:v>
                </c:pt>
                <c:pt idx="1">
                  <c:v>13.071592006000008</c:v>
                </c:pt>
                <c:pt idx="2">
                  <c:v>15.510391555</c:v>
                </c:pt>
                <c:pt idx="3">
                  <c:v>16.271892457000014</c:v>
                </c:pt>
              </c:numCache>
            </c:numRef>
          </c:val>
        </c:ser>
        <c:marker val="1"/>
        <c:axId val="76359936"/>
        <c:axId val="79135104"/>
      </c:lineChart>
      <c:catAx>
        <c:axId val="76359936"/>
        <c:scaling>
          <c:orientation val="minMax"/>
        </c:scaling>
        <c:axPos val="b"/>
        <c:numFmt formatCode="0" sourceLinked="1"/>
        <c:tickLblPos val="nextTo"/>
        <c:crossAx val="79135104"/>
        <c:crosses val="autoZero"/>
        <c:auto val="1"/>
        <c:lblAlgn val="ctr"/>
        <c:lblOffset val="100"/>
      </c:catAx>
      <c:valAx>
        <c:axId val="79135104"/>
        <c:scaling>
          <c:orientation val="minMax"/>
          <c:min val="6"/>
        </c:scaling>
        <c:axPos val="l"/>
        <c:majorGridlines/>
        <c:numFmt formatCode="0" sourceLinked="1"/>
        <c:tickLblPos val="nextTo"/>
        <c:crossAx val="763599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'Urbanized Area'!$AT$3:$AW$3</c:f>
              <c:strCache>
                <c:ptCount val="1"/>
                <c:pt idx="0">
                  <c:v>Captured Urbanized Open Space</c:v>
                </c:pt>
              </c:strCache>
            </c:strRef>
          </c:tx>
          <c:marker>
            <c:symbol val="none"/>
          </c:marker>
          <c:cat>
            <c:numRef>
              <c:f>'Urbanized Area'!$AD$2:$AG$2</c:f>
              <c:numCache>
                <c:formatCode>0</c:formatCode>
                <c:ptCount val="4"/>
                <c:pt idx="0">
                  <c:v>1984</c:v>
                </c:pt>
                <c:pt idx="1">
                  <c:v>1992</c:v>
                </c:pt>
                <c:pt idx="2">
                  <c:v>2001</c:v>
                </c:pt>
                <c:pt idx="3">
                  <c:v>2004</c:v>
                </c:pt>
              </c:numCache>
            </c:numRef>
          </c:cat>
          <c:val>
            <c:numRef>
              <c:f>'Urbanized Area'!$AT$5:$AW$5</c:f>
              <c:numCache>
                <c:formatCode>#,##0</c:formatCode>
                <c:ptCount val="4"/>
                <c:pt idx="0">
                  <c:v>295.00920000000002</c:v>
                </c:pt>
                <c:pt idx="1">
                  <c:v>617.39122499999939</c:v>
                </c:pt>
                <c:pt idx="2">
                  <c:v>885.59617500000002</c:v>
                </c:pt>
                <c:pt idx="3">
                  <c:v>864.55889999999999</c:v>
                </c:pt>
              </c:numCache>
            </c:numRef>
          </c:val>
        </c:ser>
        <c:marker val="1"/>
        <c:axId val="81289600"/>
        <c:axId val="81291136"/>
      </c:lineChart>
      <c:catAx>
        <c:axId val="81289600"/>
        <c:scaling>
          <c:orientation val="minMax"/>
        </c:scaling>
        <c:axPos val="b"/>
        <c:numFmt formatCode="0" sourceLinked="1"/>
        <c:tickLblPos val="nextTo"/>
        <c:crossAx val="81291136"/>
        <c:crosses val="autoZero"/>
        <c:auto val="1"/>
        <c:lblAlgn val="ctr"/>
        <c:lblOffset val="100"/>
      </c:catAx>
      <c:valAx>
        <c:axId val="81291136"/>
        <c:scaling>
          <c:orientation val="minMax"/>
          <c:min val="200"/>
        </c:scaling>
        <c:axPos val="l"/>
        <c:majorGridlines/>
        <c:numFmt formatCode="#,##0" sourceLinked="1"/>
        <c:tickLblPos val="nextTo"/>
        <c:crossAx val="812896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1"/>
          <c:order val="0"/>
          <c:tx>
            <c:v>Infill</c:v>
          </c:tx>
          <c:marker>
            <c:symbol val="none"/>
          </c:marker>
          <c:cat>
            <c:strRef>
              <c:f>('Urbanized Area'!$CA$2,'Urbanized Area'!$CE$2,'Urbanized Area'!$CH$2)</c:f>
              <c:strCache>
                <c:ptCount val="3"/>
                <c:pt idx="0">
                  <c:v>T84-T92</c:v>
                </c:pt>
                <c:pt idx="1">
                  <c:v>T92-T01</c:v>
                </c:pt>
                <c:pt idx="2">
                  <c:v>T01-T04</c:v>
                </c:pt>
              </c:strCache>
            </c:strRef>
          </c:cat>
          <c:val>
            <c:numRef>
              <c:f>('Urbanized Area'!$CA$15,'Urbanized Area'!$CE$15,'Urbanized Area'!$CI$15)</c:f>
              <c:numCache>
                <c:formatCode>#,##0</c:formatCode>
                <c:ptCount val="3"/>
                <c:pt idx="0">
                  <c:v>124.86603214285709</c:v>
                </c:pt>
                <c:pt idx="1">
                  <c:v>121.84652500000004</c:v>
                </c:pt>
                <c:pt idx="2" formatCode="0.000">
                  <c:v>234.17167499999994</c:v>
                </c:pt>
              </c:numCache>
            </c:numRef>
          </c:val>
        </c:ser>
        <c:ser>
          <c:idx val="0"/>
          <c:order val="1"/>
          <c:tx>
            <c:v>Extension</c:v>
          </c:tx>
          <c:marker>
            <c:symbol val="none"/>
          </c:marker>
          <c:val>
            <c:numRef>
              <c:f>('Urbanized Area'!$CB$15,'Urbanized Area'!$CF$15,'Urbanized Area'!$CJ$15)</c:f>
              <c:numCache>
                <c:formatCode>#,##0</c:formatCode>
                <c:ptCount val="3"/>
                <c:pt idx="0">
                  <c:v>512.83144285714309</c:v>
                </c:pt>
                <c:pt idx="1">
                  <c:v>445.05885000000001</c:v>
                </c:pt>
                <c:pt idx="2" formatCode="0.000">
                  <c:v>499.72327499999983</c:v>
                </c:pt>
              </c:numCache>
            </c:numRef>
          </c:val>
        </c:ser>
        <c:ser>
          <c:idx val="2"/>
          <c:order val="2"/>
          <c:tx>
            <c:v>Leapfrog</c:v>
          </c:tx>
          <c:marker>
            <c:symbol val="none"/>
          </c:marker>
          <c:val>
            <c:numRef>
              <c:f>('Urbanized Area'!$CC$15,'Urbanized Area'!$CG$15,'Urbanized Area'!$CK$15)</c:f>
              <c:numCache>
                <c:formatCode>#,##0</c:formatCode>
                <c:ptCount val="3"/>
                <c:pt idx="0">
                  <c:v>84.532017857142819</c:v>
                </c:pt>
                <c:pt idx="1">
                  <c:v>73.995975000000001</c:v>
                </c:pt>
                <c:pt idx="2" formatCode="0.000">
                  <c:v>82.118474999999989</c:v>
                </c:pt>
              </c:numCache>
            </c:numRef>
          </c:val>
        </c:ser>
        <c:marker val="1"/>
        <c:axId val="81490304"/>
        <c:axId val="81491840"/>
      </c:lineChart>
      <c:catAx>
        <c:axId val="81490304"/>
        <c:scaling>
          <c:orientation val="minMax"/>
        </c:scaling>
        <c:axPos val="b"/>
        <c:numFmt formatCode="General" sourceLinked="1"/>
        <c:tickLblPos val="nextTo"/>
        <c:crossAx val="81491840"/>
        <c:crosses val="autoZero"/>
        <c:auto val="1"/>
        <c:lblAlgn val="ctr"/>
        <c:lblOffset val="100"/>
      </c:catAx>
      <c:valAx>
        <c:axId val="81491840"/>
        <c:scaling>
          <c:orientation val="minMax"/>
        </c:scaling>
        <c:axPos val="l"/>
        <c:majorGridlines/>
        <c:numFmt formatCode="#,##0" sourceLinked="1"/>
        <c:tickLblPos val="nextTo"/>
        <c:crossAx val="814903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'Urbanized Area'!$CL$3:$CO$3</c:f>
              <c:strCache>
                <c:ptCount val="1"/>
                <c:pt idx="0">
                  <c:v>Edge Index</c:v>
                </c:pt>
              </c:strCache>
            </c:strRef>
          </c:tx>
          <c:marker>
            <c:symbol val="none"/>
          </c:marker>
          <c:cat>
            <c:numRef>
              <c:f>'Urbanized Area'!$AD$2:$AG$2</c:f>
              <c:numCache>
                <c:formatCode>0</c:formatCode>
                <c:ptCount val="4"/>
                <c:pt idx="0">
                  <c:v>1984</c:v>
                </c:pt>
                <c:pt idx="1">
                  <c:v>1992</c:v>
                </c:pt>
                <c:pt idx="2">
                  <c:v>2001</c:v>
                </c:pt>
                <c:pt idx="3">
                  <c:v>2004</c:v>
                </c:pt>
              </c:numCache>
            </c:numRef>
          </c:cat>
          <c:val>
            <c:numRef>
              <c:f>'Urbanized Area'!$CL$5:$CO$5</c:f>
              <c:numCache>
                <c:formatCode>0.000</c:formatCode>
                <c:ptCount val="4"/>
                <c:pt idx="0">
                  <c:v>0.51369293120899995</c:v>
                </c:pt>
                <c:pt idx="1">
                  <c:v>0.39735080309200044</c:v>
                </c:pt>
                <c:pt idx="2">
                  <c:v>0.36222243081400024</c:v>
                </c:pt>
                <c:pt idx="3">
                  <c:v>0.34011585649499981</c:v>
                </c:pt>
              </c:numCache>
            </c:numRef>
          </c:val>
        </c:ser>
        <c:ser>
          <c:idx val="1"/>
          <c:order val="1"/>
          <c:tx>
            <c:strRef>
              <c:f>'Urbanized Area'!$CP$3:$CS$3</c:f>
              <c:strCache>
                <c:ptCount val="1"/>
                <c:pt idx="0">
                  <c:v>Openness Index</c:v>
                </c:pt>
              </c:strCache>
            </c:strRef>
          </c:tx>
          <c:marker>
            <c:symbol val="none"/>
          </c:marker>
          <c:cat>
            <c:numRef>
              <c:f>'Urbanized Area'!$AD$2:$AG$2</c:f>
              <c:numCache>
                <c:formatCode>0</c:formatCode>
                <c:ptCount val="4"/>
                <c:pt idx="0">
                  <c:v>1984</c:v>
                </c:pt>
                <c:pt idx="1">
                  <c:v>1992</c:v>
                </c:pt>
                <c:pt idx="2">
                  <c:v>2001</c:v>
                </c:pt>
                <c:pt idx="3">
                  <c:v>2004</c:v>
                </c:pt>
              </c:numCache>
            </c:numRef>
          </c:cat>
          <c:val>
            <c:numRef>
              <c:f>'Urbanized Area'!$CP$5:$CS$5</c:f>
              <c:numCache>
                <c:formatCode>0.000</c:formatCode>
                <c:ptCount val="4"/>
                <c:pt idx="0">
                  <c:v>0.52987290379999996</c:v>
                </c:pt>
                <c:pt idx="1">
                  <c:v>0.44419758180300001</c:v>
                </c:pt>
                <c:pt idx="2">
                  <c:v>0.39813724245799981</c:v>
                </c:pt>
                <c:pt idx="3">
                  <c:v>0.38783613049700016</c:v>
                </c:pt>
              </c:numCache>
            </c:numRef>
          </c:val>
        </c:ser>
        <c:ser>
          <c:idx val="2"/>
          <c:order val="2"/>
          <c:tx>
            <c:strRef>
              <c:f>'Urbanized Area'!$CT$3:$CW$3</c:f>
              <c:strCache>
                <c:ptCount val="1"/>
                <c:pt idx="0">
                  <c:v>Proximity Index</c:v>
                </c:pt>
              </c:strCache>
            </c:strRef>
          </c:tx>
          <c:marker>
            <c:symbol val="none"/>
          </c:marker>
          <c:cat>
            <c:numRef>
              <c:f>'Urbanized Area'!$AD$2:$AG$2</c:f>
              <c:numCache>
                <c:formatCode>0</c:formatCode>
                <c:ptCount val="4"/>
                <c:pt idx="0">
                  <c:v>1984</c:v>
                </c:pt>
                <c:pt idx="1">
                  <c:v>1992</c:v>
                </c:pt>
                <c:pt idx="2">
                  <c:v>2001</c:v>
                </c:pt>
                <c:pt idx="3">
                  <c:v>2004</c:v>
                </c:pt>
              </c:numCache>
            </c:numRef>
          </c:cat>
          <c:val>
            <c:numRef>
              <c:f>'Urbanized Area'!$CT$5:$CW$5</c:f>
              <c:numCache>
                <c:formatCode>0.000</c:formatCode>
                <c:ptCount val="4"/>
                <c:pt idx="0">
                  <c:v>0.35428088626300036</c:v>
                </c:pt>
                <c:pt idx="1">
                  <c:v>0.35715392175700017</c:v>
                </c:pt>
                <c:pt idx="2">
                  <c:v>0.36742556810700033</c:v>
                </c:pt>
                <c:pt idx="3">
                  <c:v>0.36246766258300017</c:v>
                </c:pt>
              </c:numCache>
            </c:numRef>
          </c:val>
        </c:ser>
        <c:ser>
          <c:idx val="3"/>
          <c:order val="3"/>
          <c:tx>
            <c:strRef>
              <c:f>'Urbanized Area'!$CX$3:$DA$3</c:f>
              <c:strCache>
                <c:ptCount val="1"/>
                <c:pt idx="0">
                  <c:v>Cohesion Index</c:v>
                </c:pt>
              </c:strCache>
            </c:strRef>
          </c:tx>
          <c:marker>
            <c:symbol val="none"/>
          </c:marker>
          <c:cat>
            <c:numRef>
              <c:f>'Urbanized Area'!$AD$2:$AG$2</c:f>
              <c:numCache>
                <c:formatCode>0</c:formatCode>
                <c:ptCount val="4"/>
                <c:pt idx="0">
                  <c:v>1984</c:v>
                </c:pt>
                <c:pt idx="1">
                  <c:v>1992</c:v>
                </c:pt>
                <c:pt idx="2">
                  <c:v>2001</c:v>
                </c:pt>
                <c:pt idx="3">
                  <c:v>2004</c:v>
                </c:pt>
              </c:numCache>
            </c:numRef>
          </c:cat>
          <c:val>
            <c:numRef>
              <c:f>'Urbanized Area'!$CX$5:$DA$5</c:f>
              <c:numCache>
                <c:formatCode>0.000</c:formatCode>
                <c:ptCount val="4"/>
                <c:pt idx="0">
                  <c:v>0.46917869670100015</c:v>
                </c:pt>
                <c:pt idx="1">
                  <c:v>0.51606101858200004</c:v>
                </c:pt>
                <c:pt idx="2">
                  <c:v>0.55614350762700004</c:v>
                </c:pt>
                <c:pt idx="3">
                  <c:v>0.55241947710200001</c:v>
                </c:pt>
              </c:numCache>
            </c:numRef>
          </c:val>
        </c:ser>
        <c:marker val="1"/>
        <c:axId val="81581952"/>
        <c:axId val="81583488"/>
      </c:lineChart>
      <c:catAx>
        <c:axId val="81581952"/>
        <c:scaling>
          <c:orientation val="minMax"/>
        </c:scaling>
        <c:axPos val="b"/>
        <c:numFmt formatCode="0" sourceLinked="1"/>
        <c:tickLblPos val="nextTo"/>
        <c:crossAx val="81583488"/>
        <c:crosses val="autoZero"/>
        <c:auto val="1"/>
        <c:lblAlgn val="ctr"/>
        <c:lblOffset val="100"/>
      </c:catAx>
      <c:valAx>
        <c:axId val="81583488"/>
        <c:scaling>
          <c:orientation val="minMax"/>
          <c:min val="0.30000000000000021"/>
        </c:scaling>
        <c:axPos val="l"/>
        <c:majorGridlines/>
        <c:numFmt formatCode="0.000" sourceLinked="1"/>
        <c:tickLblPos val="nextTo"/>
        <c:crossAx val="8158195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C525-6456-4D0D-82F1-3DDDCFCAC6F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AE447-30A1-4ED0-9C4C-A06370928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7BA2-A160-46DF-A33A-5BE2202177AA}" type="datetimeFigureOut">
              <a:rPr lang="pt-BR" smtClean="0"/>
              <a:pPr/>
              <a:t>31/10/2011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B16D-46CC-4AE4-9E9E-BD9B97AC61DE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6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7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2132856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Possibilidades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Analíticas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com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Métricas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Paisagem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Urbana</a:t>
            </a:r>
          </a:p>
          <a:p>
            <a:endParaRPr lang="en-US" sz="2800" dirty="0" smtClean="0"/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Frederico</a:t>
            </a:r>
            <a:r>
              <a:rPr lang="en-US" dirty="0" smtClean="0"/>
              <a:t> Roman Ramos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Ciro</a:t>
            </a:r>
            <a:r>
              <a:rPr lang="en-US" dirty="0" smtClean="0"/>
              <a:t> </a:t>
            </a:r>
            <a:r>
              <a:rPr lang="en-US" dirty="0" err="1" smtClean="0"/>
              <a:t>Biderman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algn="ctr"/>
            <a:r>
              <a:rPr lang="en-US" sz="2000" dirty="0" smtClean="0"/>
              <a:t>	</a:t>
            </a:r>
            <a:r>
              <a:rPr lang="en-US" sz="2000" dirty="0" err="1" smtClean="0"/>
              <a:t>Belém</a:t>
            </a:r>
            <a:r>
              <a:rPr lang="en-US" sz="2000" dirty="0" smtClean="0"/>
              <a:t> – Out/Nov 2011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80728"/>
            <a:ext cx="80542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34" y="83671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2004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550223"/>
            <a:ext cx="306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 LILP/LAC Database –  FGV/EESP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pdf_bele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858180" cy="507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7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23528" y="3789040"/>
          <a:ext cx="5400600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347864" y="980728"/>
          <a:ext cx="55446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10" name="Picture 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11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126876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Non-built-up, non-water pixels that are completely enclosed by Urban, Suburban, and Urbanized Open Space pixels and have a contiguous patch size of less than 200 hectares.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6550223"/>
            <a:ext cx="219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 LILP/LAC Database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986851" cy="55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5"/>
            <a:ext cx="7987373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4" name="Conector reto 5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929618" cy="554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4" name="Conector reto 5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mv="urn:schemas-microsoft-com:mac:vml" xmlns:ve="http://schemas.openxmlformats.org/markup-compatibility/2006" xmlns:mo="http://schemas.microsoft.com/office/mac/office/2008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28662" y="1500174"/>
            <a:ext cx="7429552" cy="507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7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6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7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99592" y="3429000"/>
          <a:ext cx="6840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9552" y="1340768"/>
          <a:ext cx="8208912" cy="1589515"/>
        </p:xfrm>
        <a:graphic>
          <a:graphicData uri="http://schemas.openxmlformats.org/drawingml/2006/table">
            <a:tbl>
              <a:tblPr/>
              <a:tblGrid>
                <a:gridCol w="2140884"/>
                <a:gridCol w="6068028"/>
              </a:tblGrid>
              <a:tr h="27363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latin typeface="Arial"/>
                        </a:rPr>
                        <a:t>NEW DEVELOPMENT METRICS</a:t>
                      </a:r>
                    </a:p>
                  </a:txBody>
                  <a:tcPr marL="7315" marR="7315" marT="73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auto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7315" marR="7315" marT="7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7315" marR="7315" marT="73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 dirty="0">
                          <a:latin typeface="Arial"/>
                        </a:rPr>
                        <a:t>Built-up pixels existing in T2 but not T1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Infill</a:t>
                      </a:r>
                    </a:p>
                  </a:txBody>
                  <a:tcPr marL="7315" marR="7315" marT="73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 dirty="0">
                          <a:latin typeface="Arial"/>
                        </a:rPr>
                        <a:t>New development that is within the T1 urbanized open space or captured open space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Extension</a:t>
                      </a:r>
                    </a:p>
                  </a:txBody>
                  <a:tcPr marL="7315" marR="7315" marT="73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>
                          <a:latin typeface="Arial"/>
                        </a:rPr>
                        <a:t>New development that intersects the T1 urban footprint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Leapfrog</a:t>
                      </a:r>
                    </a:p>
                  </a:txBody>
                  <a:tcPr marL="7315" marR="7315" marT="73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 dirty="0">
                          <a:latin typeface="Arial"/>
                        </a:rPr>
                        <a:t>New development that does not intersect the T1 urban footprint</a:t>
                      </a:r>
                    </a:p>
                  </a:txBody>
                  <a:tcPr marL="7315" marR="7315" marT="7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6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7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55576" y="3429000"/>
          <a:ext cx="75608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55576" y="1196752"/>
          <a:ext cx="7704856" cy="1735908"/>
        </p:xfrm>
        <a:graphic>
          <a:graphicData uri="http://schemas.openxmlformats.org/drawingml/2006/table">
            <a:tbl>
              <a:tblPr/>
              <a:tblGrid>
                <a:gridCol w="1614351"/>
                <a:gridCol w="6090505"/>
              </a:tblGrid>
              <a:tr h="4470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latin typeface="Arial"/>
                        </a:rPr>
                        <a:t>Edge Index</a:t>
                      </a:r>
                    </a:p>
                  </a:txBody>
                  <a:tcPr marL="7257" marR="7257" marT="72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 dirty="0">
                          <a:latin typeface="Arial"/>
                        </a:rPr>
                        <a:t>The fraction of built-up pixels that are cardinally adjacent (4 nearest neighbors) to at least on open space pixel.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Openness Index</a:t>
                      </a:r>
                    </a:p>
                  </a:txBody>
                  <a:tcPr marL="7257" marR="7257" marT="72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>
                          <a:latin typeface="Arial"/>
                        </a:rPr>
                        <a:t>The average percent of non-urban land within a 564 meter radius of all built-up pixels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Proximity Index</a:t>
                      </a:r>
                    </a:p>
                  </a:txBody>
                  <a:tcPr marL="7257" marR="7257" marT="72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 dirty="0">
                          <a:latin typeface="Arial"/>
                        </a:rPr>
                        <a:t>The average distance of all points in the shape to the Central Business District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latin typeface="Arial"/>
                        </a:rPr>
                        <a:t>Cohesion Index</a:t>
                      </a:r>
                    </a:p>
                  </a:txBody>
                  <a:tcPr marL="7257" marR="7257" marT="725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600" b="0" i="0" u="none" strike="noStrike" dirty="0">
                          <a:latin typeface="Arial"/>
                        </a:rPr>
                        <a:t>The average distance between all pairs of points in the shape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31F8-C0B0-4CE6-AD50-9E973730305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belem_dissimilar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7303454" cy="5643578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11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4282" y="285752"/>
            <a:ext cx="7715304" cy="500042"/>
          </a:xfrm>
        </p:spPr>
        <p:txBody>
          <a:bodyPr>
            <a:normAutofit lnSpcReduction="10000"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Projeto </a:t>
            </a:r>
            <a:r>
              <a:rPr lang="pt-BR" sz="2800" b="1" dirty="0" err="1" smtClean="0">
                <a:solidFill>
                  <a:schemeClr val="bg1"/>
                </a:solidFill>
              </a:rPr>
              <a:t>UrbisAmazônia</a:t>
            </a:r>
            <a:r>
              <a:rPr lang="pt-BR" sz="2800" b="1" dirty="0" smtClean="0">
                <a:solidFill>
                  <a:schemeClr val="bg1"/>
                </a:solidFill>
              </a:rPr>
              <a:t>  - 1ª Oficina Geral - Ano 1</a:t>
            </a:r>
          </a:p>
        </p:txBody>
      </p:sp>
      <p:pic>
        <p:nvPicPr>
          <p:cNvPr id="6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1052736"/>
            <a:ext cx="73581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# 1 (LEVEBVRE) – O urbano é específico: é localizado e focalizado. É localmente </a:t>
            </a:r>
            <a:r>
              <a:rPr lang="pt-BR" sz="2000" dirty="0" err="1" smtClean="0"/>
              <a:t>itensificado</a:t>
            </a:r>
            <a:r>
              <a:rPr lang="pt-BR" sz="2000" dirty="0" smtClean="0"/>
              <a:t> e não pode existir sem uma determinada localização, ou centro. … Uma ordem ocorre em torno de um determinado ponto, tomado como (momentaneamente) central.  Isso define uma ISOTOPIA.</a:t>
            </a:r>
          </a:p>
          <a:p>
            <a:endParaRPr lang="pt-BR" sz="2000" dirty="0" smtClean="0"/>
          </a:p>
          <a:p>
            <a:r>
              <a:rPr lang="pt-BR" sz="2000" dirty="0" smtClean="0"/>
              <a:t># 2 (LEVEBVRE) – Ao mesmo tempo, o fenômeno é colossal: sua prodigiosa expansão-extensão não pode ser contida. Ao mesmo tempo em que define uma ordem próxima, uma outra ordem distante agrega especificidades, e as organiza em função de suas diferenças (HETEROTOPIAS)</a:t>
            </a:r>
          </a:p>
          <a:p>
            <a:endParaRPr lang="pt-BR" sz="2000" dirty="0" smtClean="0"/>
          </a:p>
          <a:p>
            <a:r>
              <a:rPr lang="pt-BR" sz="2000" dirty="0" smtClean="0"/>
              <a:t># 3 (LEVEBVRE) – Neste sentido, o movimento dialético do específico e colossal, do lugar e do não-lugar (</a:t>
            </a:r>
            <a:r>
              <a:rPr lang="pt-BR" sz="2000" dirty="0" err="1" smtClean="0"/>
              <a:t>elsewhere</a:t>
            </a:r>
            <a:r>
              <a:rPr lang="pt-BR" sz="2000" dirty="0" smtClean="0"/>
              <a:t>), da ordem urbana e da desordem urbana assume uma FORMA (ou se revela como uma forma).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31F8-C0B0-4CE6-AD50-9E973730305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 descr="altimet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61780"/>
            <a:ext cx="7131224" cy="5510492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13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6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23528" y="1772816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Métricas </a:t>
            </a:r>
            <a:r>
              <a:rPr lang="pt-BR" sz="2400" b="1" dirty="0"/>
              <a:t>de </a:t>
            </a:r>
            <a:r>
              <a:rPr lang="pt-BR" sz="2400" b="1" dirty="0" smtClean="0"/>
              <a:t>paisagem urbana </a:t>
            </a:r>
            <a:r>
              <a:rPr lang="pt-BR" sz="2400" dirty="0"/>
              <a:t>sob a visão sistêmica que vem sendo desenvolvida dentro do conceito de ecologia urbana </a:t>
            </a:r>
            <a:endParaRPr lang="pt-BR" sz="2400" dirty="0" smtClean="0"/>
          </a:p>
          <a:p>
            <a:r>
              <a:rPr lang="pt-BR" sz="2400" dirty="0" smtClean="0"/>
              <a:t>(</a:t>
            </a:r>
            <a:r>
              <a:rPr lang="pt-BR" sz="2400" dirty="0"/>
              <a:t>Alberti </a:t>
            </a:r>
            <a:r>
              <a:rPr lang="pt-BR" sz="2400" i="1" dirty="0" err="1"/>
              <a:t>et</a:t>
            </a:r>
            <a:r>
              <a:rPr lang="pt-BR" sz="2400" i="1" dirty="0"/>
              <a:t> al</a:t>
            </a:r>
            <a:r>
              <a:rPr lang="pt-BR" sz="2400" dirty="0"/>
              <a:t>., 2003)(</a:t>
            </a:r>
            <a:r>
              <a:rPr lang="pt-BR" sz="2400" dirty="0" err="1"/>
              <a:t>McIntire</a:t>
            </a:r>
            <a:r>
              <a:rPr lang="pt-BR" sz="2400" dirty="0"/>
              <a:t> e </a:t>
            </a:r>
            <a:r>
              <a:rPr lang="pt-BR" sz="2400" dirty="0" err="1"/>
              <a:t>Fajardo</a:t>
            </a:r>
            <a:r>
              <a:rPr lang="pt-BR" sz="2400" dirty="0"/>
              <a:t>, 2009). 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Os </a:t>
            </a:r>
            <a:r>
              <a:rPr lang="pt-BR" sz="2400" b="1" dirty="0"/>
              <a:t>padrões de paisagem </a:t>
            </a:r>
            <a:r>
              <a:rPr lang="pt-BR" sz="2400" dirty="0"/>
              <a:t>são resultantes de </a:t>
            </a:r>
            <a:r>
              <a:rPr lang="pt-BR" sz="2400" b="1" dirty="0"/>
              <a:t>forças de interação </a:t>
            </a:r>
            <a:r>
              <a:rPr lang="pt-BR" sz="2400" dirty="0"/>
              <a:t>entre o componente social e o ambiente biofísico compreendidas na perspectiva de estabelecimento de cenários a partir de abordagens </a:t>
            </a:r>
            <a:r>
              <a:rPr lang="pt-BR" sz="2400" dirty="0" err="1"/>
              <a:t>multitemporais</a:t>
            </a:r>
            <a:r>
              <a:rPr lang="pt-BR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1643042" y="4623472"/>
            <a:ext cx="5357850" cy="652255"/>
            <a:chOff x="1643042" y="3967957"/>
            <a:chExt cx="5357850" cy="889803"/>
          </a:xfrm>
          <a:solidFill>
            <a:schemeClr val="bg1">
              <a:lumMod val="85000"/>
            </a:schemeClr>
          </a:solidFill>
        </p:grpSpPr>
        <p:sp>
          <p:nvSpPr>
            <p:cNvPr id="37" name="Rectangle 36"/>
            <p:cNvSpPr/>
            <p:nvPr/>
          </p:nvSpPr>
          <p:spPr>
            <a:xfrm>
              <a:off x="4857752" y="4286256"/>
              <a:ext cx="428628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71868" y="4429132"/>
              <a:ext cx="3357586" cy="4286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25144" y="3967957"/>
              <a:ext cx="2675748" cy="519905"/>
            </a:xfrm>
            <a:custGeom>
              <a:avLst/>
              <a:gdLst>
                <a:gd name="connsiteX0" fmla="*/ 604044 w 2759075"/>
                <a:gd name="connsiteY0" fmla="*/ 27781 h 519905"/>
                <a:gd name="connsiteX1" fmla="*/ 837406 w 2759075"/>
                <a:gd name="connsiteY1" fmla="*/ 232568 h 519905"/>
                <a:gd name="connsiteX2" fmla="*/ 1394619 w 2759075"/>
                <a:gd name="connsiteY2" fmla="*/ 384968 h 519905"/>
                <a:gd name="connsiteX3" fmla="*/ 2485231 w 2759075"/>
                <a:gd name="connsiteY3" fmla="*/ 465931 h 519905"/>
                <a:gd name="connsiteX4" fmla="*/ 2394744 w 2759075"/>
                <a:gd name="connsiteY4" fmla="*/ 508793 h 519905"/>
                <a:gd name="connsiteX5" fmla="*/ 299244 w 2759075"/>
                <a:gd name="connsiteY5" fmla="*/ 399256 h 519905"/>
                <a:gd name="connsiteX6" fmla="*/ 604044 w 2759075"/>
                <a:gd name="connsiteY6" fmla="*/ 27781 h 51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9075" h="519905">
                  <a:moveTo>
                    <a:pt x="604044" y="27781"/>
                  </a:moveTo>
                  <a:cubicBezTo>
                    <a:pt x="693738" y="0"/>
                    <a:pt x="705644" y="173037"/>
                    <a:pt x="837406" y="232568"/>
                  </a:cubicBezTo>
                  <a:cubicBezTo>
                    <a:pt x="969169" y="292099"/>
                    <a:pt x="1119982" y="346074"/>
                    <a:pt x="1394619" y="384968"/>
                  </a:cubicBezTo>
                  <a:cubicBezTo>
                    <a:pt x="1669257" y="423862"/>
                    <a:pt x="2318544" y="445294"/>
                    <a:pt x="2485231" y="465931"/>
                  </a:cubicBezTo>
                  <a:cubicBezTo>
                    <a:pt x="2651918" y="486568"/>
                    <a:pt x="2759075" y="519905"/>
                    <a:pt x="2394744" y="508793"/>
                  </a:cubicBezTo>
                  <a:cubicBezTo>
                    <a:pt x="2030413" y="497681"/>
                    <a:pt x="598488" y="478631"/>
                    <a:pt x="299244" y="399256"/>
                  </a:cubicBezTo>
                  <a:cubicBezTo>
                    <a:pt x="0" y="319881"/>
                    <a:pt x="514350" y="55562"/>
                    <a:pt x="604044" y="277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43042" y="4000504"/>
              <a:ext cx="3286148" cy="857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1670" y="4287572"/>
              <a:ext cx="3187989" cy="3693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Valor </a:t>
              </a:r>
              <a:r>
                <a:rPr lang="en-US" dirty="0" err="1" smtClean="0"/>
                <a:t>esperado</a:t>
              </a:r>
              <a:r>
                <a:rPr lang="en-US" dirty="0" smtClean="0"/>
                <a:t> </a:t>
              </a:r>
              <a:r>
                <a:rPr lang="en-US" dirty="0" err="1" smtClean="0"/>
                <a:t>da</a:t>
              </a:r>
              <a:r>
                <a:rPr lang="en-US" dirty="0" smtClean="0"/>
                <a:t> </a:t>
              </a:r>
              <a:r>
                <a:rPr lang="en-US" dirty="0" err="1" smtClean="0"/>
                <a:t>Renda</a:t>
              </a:r>
              <a:r>
                <a:rPr lang="en-US" dirty="0" smtClean="0"/>
                <a:t> </a:t>
              </a:r>
              <a:r>
                <a:rPr lang="en-US" dirty="0" err="1" smtClean="0"/>
                <a:t>Futura</a:t>
              </a:r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 rot="16200000" flipH="1">
            <a:off x="10146" y="4105229"/>
            <a:ext cx="3194353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43042" y="5736961"/>
            <a:ext cx="6000792" cy="11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71604" y="2596138"/>
            <a:ext cx="3357586" cy="1675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1643042" y="4271865"/>
            <a:ext cx="3286148" cy="1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643042" y="5265662"/>
            <a:ext cx="5286412" cy="1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41854" y="4459200"/>
            <a:ext cx="37546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2976" y="2500306"/>
            <a:ext cx="309700" cy="270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5781591"/>
            <a:ext cx="292068" cy="270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5781591"/>
            <a:ext cx="276038" cy="270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57752" y="5833957"/>
            <a:ext cx="142876" cy="1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629785" y="4416007"/>
            <a:ext cx="137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Preço</a:t>
            </a:r>
            <a:r>
              <a:rPr lang="en-US" dirty="0" smtClean="0"/>
              <a:t> $ / </a:t>
            </a:r>
            <a:r>
              <a:rPr lang="en-US" dirty="0" err="1" smtClean="0"/>
              <a:t>Unidade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5357826"/>
            <a:ext cx="2356351" cy="270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Renda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terra </a:t>
            </a:r>
            <a:r>
              <a:rPr lang="en-US" dirty="0" err="1" smtClean="0"/>
              <a:t>agrícola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32" y="4286256"/>
            <a:ext cx="2008114" cy="270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Custo</a:t>
            </a:r>
            <a:r>
              <a:rPr lang="en-US" dirty="0" smtClean="0"/>
              <a:t> de </a:t>
            </a:r>
            <a:r>
              <a:rPr lang="en-US" dirty="0" err="1" smtClean="0"/>
              <a:t>conversão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3852933"/>
            <a:ext cx="2313454" cy="270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Valor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acessibilidade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1643044" y="4646165"/>
            <a:ext cx="3286147" cy="1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10800000">
            <a:off x="4929190" y="4280765"/>
            <a:ext cx="3786214" cy="680764"/>
          </a:xfrm>
          <a:prstGeom prst="arc">
            <a:avLst>
              <a:gd name="adj1" fmla="val 16200000"/>
              <a:gd name="adj2" fmla="val 2158314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57818" y="5786454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Centro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6357958"/>
            <a:ext cx="8742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Capozza</a:t>
            </a:r>
            <a:r>
              <a:rPr lang="en-US" sz="1400" dirty="0" smtClean="0"/>
              <a:t>, D., </a:t>
            </a:r>
            <a:r>
              <a:rPr lang="en-US" sz="1400" dirty="0" err="1" smtClean="0"/>
              <a:t>Helsley</a:t>
            </a:r>
            <a:r>
              <a:rPr lang="en-US" sz="1400" dirty="0" smtClean="0"/>
              <a:t>, R. (1989) </a:t>
            </a:r>
            <a:r>
              <a:rPr lang="en-US" sz="1400" b="1" dirty="0" smtClean="0"/>
              <a:t>The fundamentals of land Price and Urban Growth</a:t>
            </a:r>
            <a:r>
              <a:rPr lang="en-US" sz="1400" dirty="0" smtClean="0"/>
              <a:t>. Journal of urban economics. </a:t>
            </a:r>
            <a:r>
              <a:rPr lang="en-US" sz="1400" dirty="0" err="1" smtClean="0"/>
              <a:t>Vol</a:t>
            </a:r>
            <a:r>
              <a:rPr lang="en-US" sz="1400" dirty="0" smtClean="0"/>
              <a:t> 26 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31F8-C0B0-4CE6-AD50-9E973730305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857652" y="1243010"/>
            <a:ext cx="5286348" cy="290037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Renda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terra </a:t>
            </a:r>
            <a:r>
              <a:rPr lang="en-US" sz="2400" dirty="0" err="1" smtClean="0"/>
              <a:t>agrícola</a:t>
            </a:r>
            <a:endParaRPr lang="en-US" sz="2400" dirty="0" smtClean="0"/>
          </a:p>
          <a:p>
            <a:r>
              <a:rPr lang="en-US" sz="2400" dirty="0" err="1" smtClean="0"/>
              <a:t>Custo</a:t>
            </a:r>
            <a:r>
              <a:rPr lang="en-US" sz="2400" dirty="0" smtClean="0"/>
              <a:t> de </a:t>
            </a:r>
            <a:r>
              <a:rPr lang="en-US" sz="2400" dirty="0" err="1" smtClean="0"/>
              <a:t>conversão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terra </a:t>
            </a:r>
            <a:r>
              <a:rPr lang="en-US" sz="2400" dirty="0" err="1" smtClean="0"/>
              <a:t>urbana</a:t>
            </a:r>
            <a:endParaRPr lang="en-US" sz="2400" dirty="0" smtClean="0"/>
          </a:p>
          <a:p>
            <a:r>
              <a:rPr lang="en-US" sz="2400" dirty="0" smtClean="0"/>
              <a:t>O valor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acessibilidade</a:t>
            </a:r>
            <a:endParaRPr lang="en-US" sz="2400" dirty="0" smtClean="0"/>
          </a:p>
          <a:p>
            <a:r>
              <a:rPr lang="pt-BR" sz="2400" b="1" dirty="0" smtClean="0"/>
              <a:t>Expectativa de ganho com a conversão da terra agrícola em urbana</a:t>
            </a:r>
            <a:endParaRPr lang="en-US" sz="2400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357190" y="1671638"/>
            <a:ext cx="30830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Preço da Terra Urbana </a:t>
            </a:r>
          </a:p>
          <a:p>
            <a:endParaRPr lang="en-US" dirty="0"/>
          </a:p>
        </p:txBody>
      </p:sp>
      <p:sp>
        <p:nvSpPr>
          <p:cNvPr id="42" name="Left Brace 41"/>
          <p:cNvSpPr/>
          <p:nvPr/>
        </p:nvSpPr>
        <p:spPr>
          <a:xfrm>
            <a:off x="3500462" y="1243010"/>
            <a:ext cx="357190" cy="13573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39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43" name="Conector reto 42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semapbel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161"/>
          <a:stretch>
            <a:fillRect/>
          </a:stretch>
        </p:blipFill>
        <p:spPr>
          <a:xfrm>
            <a:off x="642910" y="1214422"/>
            <a:ext cx="7929618" cy="562736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31F8-C0B0-4CE6-AD50-9E973730305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pic>
        <p:nvPicPr>
          <p:cNvPr id="10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36094" t="10833" r="5781" b="10052"/>
          <a:stretch>
            <a:fillRect/>
          </a:stretch>
        </p:blipFill>
        <p:spPr bwMode="auto">
          <a:xfrm>
            <a:off x="4357686" y="3143248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4786314" y="4714884"/>
            <a:ext cx="3571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16200000" flipV="1">
            <a:off x="3464711" y="3036091"/>
            <a:ext cx="2500330" cy="8572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10800000">
            <a:off x="0" y="2214554"/>
            <a:ext cx="4714876" cy="25003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4286248" y="5072074"/>
            <a:ext cx="857256" cy="8572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10800000" flipV="1">
            <a:off x="0" y="5072074"/>
            <a:ext cx="4786314" cy="92869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28594" t="10833" r="21718" b="11666"/>
          <a:stretch>
            <a:fillRect/>
          </a:stretch>
        </p:blipFill>
        <p:spPr bwMode="auto">
          <a:xfrm>
            <a:off x="52945" y="2204864"/>
            <a:ext cx="4245090" cy="37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UrbisAmazônia  - 1ª Oficina Geral - Ano 1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19" name="Conector reto 18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1484784"/>
            <a:ext cx="646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Processamento de Imagens para extração de métricas de paisagem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80728"/>
            <a:ext cx="8038655" cy="56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9744" y="83671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1984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550223"/>
            <a:ext cx="377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 LILP/LAC Database – </a:t>
            </a:r>
            <a:r>
              <a:rPr lang="en-US" sz="1400" dirty="0" err="1" smtClean="0"/>
              <a:t>Processamento</a:t>
            </a:r>
            <a:r>
              <a:rPr lang="en-US" sz="1400" dirty="0" smtClean="0"/>
              <a:t> FGV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16" y="980728"/>
            <a:ext cx="80962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3834" y="83671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1992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550223"/>
            <a:ext cx="377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 LILP/LAC Database – </a:t>
            </a:r>
            <a:r>
              <a:rPr lang="en-US" sz="1400" dirty="0" err="1" smtClean="0"/>
              <a:t>Processamento</a:t>
            </a:r>
            <a:r>
              <a:rPr lang="en-US" sz="1400" dirty="0" smtClean="0"/>
              <a:t> FGV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03" y="980728"/>
            <a:ext cx="802436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818789" cy="788463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rot="10800000" flipV="1">
            <a:off x="214282" y="1000106"/>
            <a:ext cx="8786874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/>
          <p:nvPr/>
        </p:nvSpPr>
        <p:spPr>
          <a:xfrm>
            <a:off x="214282" y="285728"/>
            <a:ext cx="77153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282" y="285752"/>
            <a:ext cx="7715304" cy="500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Projeto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UrbisAmazônia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- 1ª Oficina Geral - Ano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34" y="83671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2001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550223"/>
            <a:ext cx="377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 LILP/LAC Database – </a:t>
            </a:r>
            <a:r>
              <a:rPr lang="en-US" sz="1400" dirty="0" err="1" smtClean="0"/>
              <a:t>Processamento</a:t>
            </a:r>
            <a:r>
              <a:rPr lang="en-US" sz="1400" dirty="0" smtClean="0"/>
              <a:t> FGV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690</Words>
  <Application>Microsoft Office PowerPoint</Application>
  <PresentationFormat>On-screen Show (4:3)</PresentationFormat>
  <Paragraphs>89</Paragraphs>
  <Slides>20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</dc:creator>
  <cp:lastModifiedBy>FREDERICO RAMOS</cp:lastModifiedBy>
  <cp:revision>30</cp:revision>
  <dcterms:created xsi:type="dcterms:W3CDTF">2011-10-26T16:00:01Z</dcterms:created>
  <dcterms:modified xsi:type="dcterms:W3CDTF">2011-10-31T17:36:00Z</dcterms:modified>
</cp:coreProperties>
</file>