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doc" ContentType="application/msword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6"/>
  </p:notesMasterIdLst>
  <p:handoutMasterIdLst>
    <p:handoutMasterId r:id="rId97"/>
  </p:handoutMasterIdLst>
  <p:sldIdLst>
    <p:sldId id="419" r:id="rId2"/>
    <p:sldId id="479" r:id="rId3"/>
    <p:sldId id="396" r:id="rId4"/>
    <p:sldId id="456" r:id="rId5"/>
    <p:sldId id="454" r:id="rId6"/>
    <p:sldId id="397" r:id="rId7"/>
    <p:sldId id="453" r:id="rId8"/>
    <p:sldId id="455" r:id="rId9"/>
    <p:sldId id="398" r:id="rId10"/>
    <p:sldId id="399" r:id="rId11"/>
    <p:sldId id="510" r:id="rId12"/>
    <p:sldId id="450" r:id="rId13"/>
    <p:sldId id="467" r:id="rId14"/>
    <p:sldId id="395" r:id="rId15"/>
    <p:sldId id="401" r:id="rId16"/>
    <p:sldId id="402" r:id="rId17"/>
    <p:sldId id="457" r:id="rId18"/>
    <p:sldId id="403" r:id="rId19"/>
    <p:sldId id="404" r:id="rId20"/>
    <p:sldId id="418" r:id="rId21"/>
    <p:sldId id="408" r:id="rId22"/>
    <p:sldId id="458" r:id="rId23"/>
    <p:sldId id="421" r:id="rId24"/>
    <p:sldId id="422" r:id="rId25"/>
    <p:sldId id="423" r:id="rId26"/>
    <p:sldId id="409" r:id="rId27"/>
    <p:sldId id="490" r:id="rId28"/>
    <p:sldId id="410" r:id="rId29"/>
    <p:sldId id="480" r:id="rId30"/>
    <p:sldId id="417" r:id="rId31"/>
    <p:sldId id="498" r:id="rId32"/>
    <p:sldId id="497" r:id="rId33"/>
    <p:sldId id="448" r:id="rId34"/>
    <p:sldId id="412" r:id="rId35"/>
    <p:sldId id="511" r:id="rId36"/>
    <p:sldId id="413" r:id="rId37"/>
    <p:sldId id="415" r:id="rId38"/>
    <p:sldId id="425" r:id="rId39"/>
    <p:sldId id="431" r:id="rId40"/>
    <p:sldId id="439" r:id="rId41"/>
    <p:sldId id="440" r:id="rId42"/>
    <p:sldId id="428" r:id="rId43"/>
    <p:sldId id="430" r:id="rId44"/>
    <p:sldId id="441" r:id="rId45"/>
    <p:sldId id="449" r:id="rId46"/>
    <p:sldId id="432" r:id="rId47"/>
    <p:sldId id="459" r:id="rId48"/>
    <p:sldId id="433" r:id="rId49"/>
    <p:sldId id="460" r:id="rId50"/>
    <p:sldId id="496" r:id="rId51"/>
    <p:sldId id="482" r:id="rId52"/>
    <p:sldId id="491" r:id="rId53"/>
    <p:sldId id="483" r:id="rId54"/>
    <p:sldId id="492" r:id="rId55"/>
    <p:sldId id="481" r:id="rId56"/>
    <p:sldId id="462" r:id="rId57"/>
    <p:sldId id="424" r:id="rId58"/>
    <p:sldId id="484" r:id="rId59"/>
    <p:sldId id="434" r:id="rId60"/>
    <p:sldId id="435" r:id="rId61"/>
    <p:sldId id="437" r:id="rId62"/>
    <p:sldId id="438" r:id="rId63"/>
    <p:sldId id="469" r:id="rId64"/>
    <p:sldId id="470" r:id="rId65"/>
    <p:sldId id="471" r:id="rId66"/>
    <p:sldId id="472" r:id="rId67"/>
    <p:sldId id="442" r:id="rId68"/>
    <p:sldId id="446" r:id="rId69"/>
    <p:sldId id="443" r:id="rId70"/>
    <p:sldId id="444" r:id="rId71"/>
    <p:sldId id="485" r:id="rId72"/>
    <p:sldId id="463" r:id="rId73"/>
    <p:sldId id="486" r:id="rId74"/>
    <p:sldId id="464" r:id="rId75"/>
    <p:sldId id="488" r:id="rId76"/>
    <p:sldId id="500" r:id="rId77"/>
    <p:sldId id="465" r:id="rId78"/>
    <p:sldId id="503" r:id="rId79"/>
    <p:sldId id="478" r:id="rId80"/>
    <p:sldId id="466" r:id="rId81"/>
    <p:sldId id="473" r:id="rId82"/>
    <p:sldId id="489" r:id="rId83"/>
    <p:sldId id="474" r:id="rId84"/>
    <p:sldId id="476" r:id="rId85"/>
    <p:sldId id="477" r:id="rId86"/>
    <p:sldId id="475" r:id="rId87"/>
    <p:sldId id="487" r:id="rId88"/>
    <p:sldId id="504" r:id="rId89"/>
    <p:sldId id="505" r:id="rId90"/>
    <p:sldId id="495" r:id="rId91"/>
    <p:sldId id="509" r:id="rId92"/>
    <p:sldId id="494" r:id="rId93"/>
    <p:sldId id="501" r:id="rId94"/>
    <p:sldId id="502" r:id="rId95"/>
  </p:sldIdLst>
  <p:sldSz cx="9144000" cy="6858000" type="screen4x3"/>
  <p:notesSz cx="9926638" cy="679767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5050"/>
    <a:srgbClr val="FF9999"/>
    <a:srgbClr val="3B3B3B"/>
    <a:srgbClr val="C0C0C0"/>
    <a:srgbClr val="00FF00"/>
    <a:srgbClr val="EAEAEA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77" autoAdjust="0"/>
    <p:restoredTop sz="94714" autoAdjust="0"/>
  </p:normalViewPr>
  <p:slideViewPr>
    <p:cSldViewPr>
      <p:cViewPr varScale="1">
        <p:scale>
          <a:sx n="70" d="100"/>
          <a:sy n="70" d="100"/>
        </p:scale>
        <p:origin x="-7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478">
              <a:noFill/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Plan4!$B$3:$B$12</c:f>
              <c:numCache>
                <c:formatCode>0.00</c:formatCode>
                <c:ptCount val="10"/>
                <c:pt idx="0">
                  <c:v>0.74916685553151707</c:v>
                </c:pt>
                <c:pt idx="1">
                  <c:v>2.4678267260426079</c:v>
                </c:pt>
                <c:pt idx="2">
                  <c:v>4.3882806003809423</c:v>
                </c:pt>
                <c:pt idx="3">
                  <c:v>6.1888007182695972</c:v>
                </c:pt>
                <c:pt idx="4">
                  <c:v>7.3756889978084761</c:v>
                </c:pt>
                <c:pt idx="5">
                  <c:v>8.4747685818987275</c:v>
                </c:pt>
                <c:pt idx="6">
                  <c:v>9.9404155061705772</c:v>
                </c:pt>
                <c:pt idx="7">
                  <c:v>11.141759321306267</c:v>
                </c:pt>
                <c:pt idx="8">
                  <c:v>12.949463043930399</c:v>
                </c:pt>
                <c:pt idx="9">
                  <c:v>14.746692799939598</c:v>
                </c:pt>
              </c:numCache>
            </c:numRef>
          </c:xVal>
          <c:yVal>
            <c:numRef>
              <c:f>Plan4!$A$3:$A$12</c:f>
              <c:numCache>
                <c:formatCode>0.00</c:formatCode>
                <c:ptCount val="10"/>
                <c:pt idx="0">
                  <c:v>11.399522782434834</c:v>
                </c:pt>
                <c:pt idx="1">
                  <c:v>17.687249812815779</c:v>
                </c:pt>
                <c:pt idx="2">
                  <c:v>27.481011000948932</c:v>
                </c:pt>
                <c:pt idx="3">
                  <c:v>32.654802928735755</c:v>
                </c:pt>
                <c:pt idx="4">
                  <c:v>39.464313009036808</c:v>
                </c:pt>
                <c:pt idx="5">
                  <c:v>39.732446124201005</c:v>
                </c:pt>
                <c:pt idx="6">
                  <c:v>48.760845482245287</c:v>
                </c:pt>
                <c:pt idx="7">
                  <c:v>53.300513200671013</c:v>
                </c:pt>
                <c:pt idx="8">
                  <c:v>60.707503057382397</c:v>
                </c:pt>
                <c:pt idx="9">
                  <c:v>65.64593305518072</c:v>
                </c:pt>
              </c:numCache>
            </c:numRef>
          </c:yVal>
          <c:smooth val="0"/>
        </c:ser>
        <c:ser>
          <c:idx val="1"/>
          <c:order val="1"/>
          <c:spPr>
            <a:ln w="28478">
              <a:noFill/>
            </a:ln>
          </c:spPr>
          <c:xVal>
            <c:numRef>
              <c:f>Plan4!$E$3:$E$14</c:f>
              <c:numCache>
                <c:formatCode>0.00</c:formatCode>
                <c:ptCount val="12"/>
                <c:pt idx="0">
                  <c:v>9.0098787011014703E-2</c:v>
                </c:pt>
                <c:pt idx="1">
                  <c:v>1.5300565685326701</c:v>
                </c:pt>
                <c:pt idx="2">
                  <c:v>3.1901673549466087</c:v>
                </c:pt>
                <c:pt idx="3">
                  <c:v>5.1293205912812345</c:v>
                </c:pt>
                <c:pt idx="4">
                  <c:v>6.9686401894709427</c:v>
                </c:pt>
                <c:pt idx="5">
                  <c:v>8.1100531645856471</c:v>
                </c:pt>
                <c:pt idx="6">
                  <c:v>9.5339088035612516</c:v>
                </c:pt>
                <c:pt idx="7">
                  <c:v>11.080250383938415</c:v>
                </c:pt>
                <c:pt idx="8">
                  <c:v>12.361692574946362</c:v>
                </c:pt>
                <c:pt idx="9">
                  <c:v>13.6423589298516</c:v>
                </c:pt>
                <c:pt idx="10">
                  <c:v>14.3</c:v>
                </c:pt>
                <c:pt idx="11" formatCode="General">
                  <c:v>14.96</c:v>
                </c:pt>
              </c:numCache>
            </c:numRef>
          </c:xVal>
          <c:yVal>
            <c:numRef>
              <c:f>Plan4!$D$3:$D$14</c:f>
              <c:numCache>
                <c:formatCode>0.00</c:formatCode>
                <c:ptCount val="12"/>
                <c:pt idx="0">
                  <c:v>4.1686024455429465</c:v>
                </c:pt>
                <c:pt idx="1">
                  <c:v>8.9194522746339313</c:v>
                </c:pt>
                <c:pt idx="2">
                  <c:v>16.227932272946077</c:v>
                </c:pt>
                <c:pt idx="3">
                  <c:v>23.282952588412961</c:v>
                </c:pt>
                <c:pt idx="4">
                  <c:v>34.332298924297774</c:v>
                </c:pt>
                <c:pt idx="5">
                  <c:v>35.933428898909483</c:v>
                </c:pt>
                <c:pt idx="6">
                  <c:v>44.534815560571836</c:v>
                </c:pt>
                <c:pt idx="7">
                  <c:v>48.568863967738899</c:v>
                </c:pt>
                <c:pt idx="8">
                  <c:v>53.366592515508131</c:v>
                </c:pt>
                <c:pt idx="9">
                  <c:v>58.114553265677976</c:v>
                </c:pt>
                <c:pt idx="10" formatCode="General">
                  <c:v>63.21</c:v>
                </c:pt>
                <c:pt idx="11" formatCode="General">
                  <c:v>64.67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1955584"/>
        <c:axId val="331961856"/>
      </c:scatterChart>
      <c:valAx>
        <c:axId val="331955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84" b="1" i="1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X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999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pt-BR"/>
          </a:p>
        </c:txPr>
        <c:crossAx val="331961856"/>
        <c:crosses val="autoZero"/>
        <c:crossBetween val="midCat"/>
      </c:valAx>
      <c:valAx>
        <c:axId val="331961856"/>
        <c:scaling>
          <c:orientation val="minMax"/>
          <c:max val="8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984" b="1" i="1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Y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t-BR"/>
          </a:p>
        </c:txPr>
        <c:crossAx val="331955584"/>
        <c:crosses val="autoZero"/>
        <c:crossBetween val="midCat"/>
        <c:majorUnit val="20"/>
      </c:valAx>
      <c:spPr>
        <a:noFill/>
        <a:ln w="25373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432">
              <a:noFill/>
            </a:ln>
          </c:spPr>
          <c:marker>
            <c:symbol val="none"/>
          </c:marker>
          <c:trendline>
            <c:trendlineType val="linear"/>
            <c:dispRSqr val="0"/>
            <c:dispEq val="0"/>
          </c:trendline>
          <c:xVal>
            <c:numRef>
              <c:f>Plan4!$B$3:$B$12</c:f>
              <c:numCache>
                <c:formatCode>0.00</c:formatCode>
                <c:ptCount val="10"/>
                <c:pt idx="0">
                  <c:v>0.74916685553151707</c:v>
                </c:pt>
                <c:pt idx="1">
                  <c:v>2.4678267260426079</c:v>
                </c:pt>
                <c:pt idx="2">
                  <c:v>4.3882806003809423</c:v>
                </c:pt>
                <c:pt idx="3">
                  <c:v>6.1888007182695972</c:v>
                </c:pt>
                <c:pt idx="4">
                  <c:v>7.3756889978084761</c:v>
                </c:pt>
                <c:pt idx="5">
                  <c:v>8.4747685818987275</c:v>
                </c:pt>
                <c:pt idx="6">
                  <c:v>9.9404155061705772</c:v>
                </c:pt>
                <c:pt idx="7">
                  <c:v>11.141759321306267</c:v>
                </c:pt>
                <c:pt idx="8">
                  <c:v>12.949463043930399</c:v>
                </c:pt>
                <c:pt idx="9">
                  <c:v>14.746692799939598</c:v>
                </c:pt>
              </c:numCache>
            </c:numRef>
          </c:xVal>
          <c:yVal>
            <c:numRef>
              <c:f>Plan4!$A$3:$A$12</c:f>
              <c:numCache>
                <c:formatCode>0.00</c:formatCode>
                <c:ptCount val="10"/>
                <c:pt idx="0">
                  <c:v>11.399522782434834</c:v>
                </c:pt>
                <c:pt idx="1">
                  <c:v>17.687249812815779</c:v>
                </c:pt>
                <c:pt idx="2">
                  <c:v>27.481011000948932</c:v>
                </c:pt>
                <c:pt idx="3">
                  <c:v>32.654802928735755</c:v>
                </c:pt>
                <c:pt idx="4">
                  <c:v>39.464313009036808</c:v>
                </c:pt>
                <c:pt idx="5">
                  <c:v>39.732446124201005</c:v>
                </c:pt>
                <c:pt idx="6">
                  <c:v>48.760845482245287</c:v>
                </c:pt>
                <c:pt idx="7">
                  <c:v>53.300513200671013</c:v>
                </c:pt>
                <c:pt idx="8">
                  <c:v>60.707503057382397</c:v>
                </c:pt>
                <c:pt idx="9">
                  <c:v>65.64593305518072</c:v>
                </c:pt>
              </c:numCache>
            </c:numRef>
          </c:yVal>
          <c:smooth val="0"/>
        </c:ser>
        <c:ser>
          <c:idx val="1"/>
          <c:order val="1"/>
          <c:spPr>
            <a:ln w="28432">
              <a:noFill/>
            </a:ln>
          </c:spPr>
          <c:marker>
            <c:symbol val="none"/>
          </c:marker>
          <c:trendline>
            <c:trendlineType val="linear"/>
            <c:dispRSqr val="0"/>
            <c:dispEq val="0"/>
          </c:trendline>
          <c:xVal>
            <c:numRef>
              <c:f>Plan4!$E$3:$E$14</c:f>
              <c:numCache>
                <c:formatCode>0.00</c:formatCode>
                <c:ptCount val="12"/>
                <c:pt idx="0">
                  <c:v>9.0098787011014703E-2</c:v>
                </c:pt>
                <c:pt idx="1">
                  <c:v>1.5300565685326701</c:v>
                </c:pt>
                <c:pt idx="2">
                  <c:v>3.1901673549466087</c:v>
                </c:pt>
                <c:pt idx="3">
                  <c:v>5.1293205912812345</c:v>
                </c:pt>
                <c:pt idx="4">
                  <c:v>6.9686401894709427</c:v>
                </c:pt>
                <c:pt idx="5">
                  <c:v>8.1100531645856471</c:v>
                </c:pt>
                <c:pt idx="6">
                  <c:v>9.5339088035612516</c:v>
                </c:pt>
                <c:pt idx="7">
                  <c:v>11.080250383938415</c:v>
                </c:pt>
                <c:pt idx="8">
                  <c:v>12.361692574946362</c:v>
                </c:pt>
                <c:pt idx="9">
                  <c:v>13.6423589298516</c:v>
                </c:pt>
                <c:pt idx="10">
                  <c:v>14.3</c:v>
                </c:pt>
                <c:pt idx="11" formatCode="General">
                  <c:v>14.96</c:v>
                </c:pt>
              </c:numCache>
            </c:numRef>
          </c:xVal>
          <c:yVal>
            <c:numRef>
              <c:f>Plan4!$D$3:$D$14</c:f>
              <c:numCache>
                <c:formatCode>0.00</c:formatCode>
                <c:ptCount val="12"/>
                <c:pt idx="0">
                  <c:v>4.1686024455429465</c:v>
                </c:pt>
                <c:pt idx="1">
                  <c:v>8.9194522746339313</c:v>
                </c:pt>
                <c:pt idx="2">
                  <c:v>16.227932272946077</c:v>
                </c:pt>
                <c:pt idx="3">
                  <c:v>23.282952588412961</c:v>
                </c:pt>
                <c:pt idx="4">
                  <c:v>34.332298924297774</c:v>
                </c:pt>
                <c:pt idx="5">
                  <c:v>35.933428898909483</c:v>
                </c:pt>
                <c:pt idx="6">
                  <c:v>44.534815560571836</c:v>
                </c:pt>
                <c:pt idx="7">
                  <c:v>48.568863967738899</c:v>
                </c:pt>
                <c:pt idx="8">
                  <c:v>53.366592515508131</c:v>
                </c:pt>
                <c:pt idx="9">
                  <c:v>58.114553265677976</c:v>
                </c:pt>
                <c:pt idx="10" formatCode="General">
                  <c:v>63.21</c:v>
                </c:pt>
                <c:pt idx="11" formatCode="General">
                  <c:v>64.67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1779456"/>
        <c:axId val="331798016"/>
      </c:scatterChart>
      <c:valAx>
        <c:axId val="331779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84" b="1" i="1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X</a:t>
                </a:r>
              </a:p>
            </c:rich>
          </c:tx>
          <c:layout>
            <c:manualLayout>
              <c:xMode val="edge"/>
              <c:yMode val="edge"/>
              <c:x val="0.81084335388309015"/>
              <c:y val="0.8786803548290640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999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pt-BR"/>
          </a:p>
        </c:txPr>
        <c:crossAx val="331798016"/>
        <c:crosses val="autoZero"/>
        <c:crossBetween val="midCat"/>
      </c:valAx>
      <c:valAx>
        <c:axId val="331798016"/>
        <c:scaling>
          <c:orientation val="minMax"/>
          <c:max val="8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984" b="1" i="1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Y</a:t>
                </a:r>
              </a:p>
            </c:rich>
          </c:tx>
          <c:layout>
            <c:manualLayout>
              <c:xMode val="edge"/>
              <c:yMode val="edge"/>
              <c:x val="3.5859936112637082E-2"/>
              <c:y val="0.5719565434067577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t-BR"/>
          </a:p>
        </c:txPr>
        <c:crossAx val="331779456"/>
        <c:crosses val="autoZero"/>
        <c:crossBetween val="midCat"/>
        <c:majorUnit val="20"/>
      </c:valAx>
      <c:spPr>
        <a:noFill/>
        <a:ln w="25371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6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7" Type="http://schemas.openxmlformats.org/officeDocument/2006/relationships/image" Target="../media/image92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91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image" Target="../media/image97.wmf"/><Relationship Id="rId7" Type="http://schemas.openxmlformats.org/officeDocument/2006/relationships/image" Target="../media/image101.wmf"/><Relationship Id="rId12" Type="http://schemas.openxmlformats.org/officeDocument/2006/relationships/image" Target="../media/image106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6" Type="http://schemas.openxmlformats.org/officeDocument/2006/relationships/image" Target="../media/image100.wmf"/><Relationship Id="rId11" Type="http://schemas.openxmlformats.org/officeDocument/2006/relationships/image" Target="../media/image105.wmf"/><Relationship Id="rId5" Type="http://schemas.openxmlformats.org/officeDocument/2006/relationships/image" Target="../media/image99.wmf"/><Relationship Id="rId10" Type="http://schemas.openxmlformats.org/officeDocument/2006/relationships/image" Target="../media/image104.wmf"/><Relationship Id="rId4" Type="http://schemas.openxmlformats.org/officeDocument/2006/relationships/image" Target="../media/image98.wmf"/><Relationship Id="rId9" Type="http://schemas.openxmlformats.org/officeDocument/2006/relationships/image" Target="../media/image103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image" Target="../media/image109.wmf"/><Relationship Id="rId7" Type="http://schemas.openxmlformats.org/officeDocument/2006/relationships/image" Target="../media/image112.emf"/><Relationship Id="rId12" Type="http://schemas.openxmlformats.org/officeDocument/2006/relationships/image" Target="../media/image116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6" Type="http://schemas.openxmlformats.org/officeDocument/2006/relationships/image" Target="../media/image111.wmf"/><Relationship Id="rId11" Type="http://schemas.openxmlformats.org/officeDocument/2006/relationships/image" Target="../media/image115.wmf"/><Relationship Id="rId5" Type="http://schemas.openxmlformats.org/officeDocument/2006/relationships/image" Target="../media/image110.wmf"/><Relationship Id="rId10" Type="http://schemas.openxmlformats.org/officeDocument/2006/relationships/image" Target="../media/image114.wmf"/><Relationship Id="rId4" Type="http://schemas.openxmlformats.org/officeDocument/2006/relationships/image" Target="../media/image41.wmf"/><Relationship Id="rId9" Type="http://schemas.openxmlformats.org/officeDocument/2006/relationships/image" Target="../media/image3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wmf"/><Relationship Id="rId1" Type="http://schemas.openxmlformats.org/officeDocument/2006/relationships/image" Target="../media/image117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3" Type="http://schemas.openxmlformats.org/officeDocument/2006/relationships/image" Target="../media/image125.wmf"/><Relationship Id="rId7" Type="http://schemas.openxmlformats.org/officeDocument/2006/relationships/image" Target="../media/image129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6" Type="http://schemas.openxmlformats.org/officeDocument/2006/relationships/image" Target="../media/image128.wmf"/><Relationship Id="rId5" Type="http://schemas.openxmlformats.org/officeDocument/2006/relationships/image" Target="../media/image127.wmf"/><Relationship Id="rId10" Type="http://schemas.openxmlformats.org/officeDocument/2006/relationships/image" Target="../media/image132.wmf"/><Relationship Id="rId4" Type="http://schemas.openxmlformats.org/officeDocument/2006/relationships/image" Target="../media/image126.wmf"/><Relationship Id="rId9" Type="http://schemas.openxmlformats.org/officeDocument/2006/relationships/image" Target="../media/image13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5" Type="http://schemas.openxmlformats.org/officeDocument/2006/relationships/image" Target="../media/image138.wmf"/><Relationship Id="rId4" Type="http://schemas.openxmlformats.org/officeDocument/2006/relationships/image" Target="../media/image137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9.wmf"/><Relationship Id="rId1" Type="http://schemas.openxmlformats.org/officeDocument/2006/relationships/image" Target="../media/image133.wmf"/><Relationship Id="rId4" Type="http://schemas.openxmlformats.org/officeDocument/2006/relationships/image" Target="../media/image14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wmf"/><Relationship Id="rId1" Type="http://schemas.openxmlformats.org/officeDocument/2006/relationships/image" Target="../media/image146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wmf"/><Relationship Id="rId1" Type="http://schemas.openxmlformats.org/officeDocument/2006/relationships/image" Target="../media/image155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wmf"/><Relationship Id="rId2" Type="http://schemas.openxmlformats.org/officeDocument/2006/relationships/image" Target="../media/image158.wmf"/><Relationship Id="rId1" Type="http://schemas.openxmlformats.org/officeDocument/2006/relationships/image" Target="../media/image157.wmf"/><Relationship Id="rId6" Type="http://schemas.openxmlformats.org/officeDocument/2006/relationships/image" Target="../media/image162.wmf"/><Relationship Id="rId5" Type="http://schemas.openxmlformats.org/officeDocument/2006/relationships/image" Target="../media/image161.wmf"/><Relationship Id="rId4" Type="http://schemas.openxmlformats.org/officeDocument/2006/relationships/image" Target="../media/image160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7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7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3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wmf"/><Relationship Id="rId1" Type="http://schemas.openxmlformats.org/officeDocument/2006/relationships/image" Target="../media/image157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wmf"/><Relationship Id="rId1" Type="http://schemas.openxmlformats.org/officeDocument/2006/relationships/image" Target="../media/image170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5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wmf"/><Relationship Id="rId2" Type="http://schemas.openxmlformats.org/officeDocument/2006/relationships/image" Target="../media/image177.wmf"/><Relationship Id="rId1" Type="http://schemas.openxmlformats.org/officeDocument/2006/relationships/image" Target="../media/image176.wmf"/><Relationship Id="rId5" Type="http://schemas.openxmlformats.org/officeDocument/2006/relationships/image" Target="../media/image180.wmf"/><Relationship Id="rId4" Type="http://schemas.openxmlformats.org/officeDocument/2006/relationships/image" Target="../media/image179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1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4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wmf"/><Relationship Id="rId2" Type="http://schemas.openxmlformats.org/officeDocument/2006/relationships/image" Target="../media/image122.wmf"/><Relationship Id="rId1" Type="http://schemas.openxmlformats.org/officeDocument/2006/relationships/image" Target="../media/image187.wmf"/><Relationship Id="rId4" Type="http://schemas.openxmlformats.org/officeDocument/2006/relationships/image" Target="../media/image18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8.wmf"/><Relationship Id="rId7" Type="http://schemas.openxmlformats.org/officeDocument/2006/relationships/image" Target="../media/image25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10" Type="http://schemas.openxmlformats.org/officeDocument/2006/relationships/image" Target="../media/image42.wmf"/><Relationship Id="rId4" Type="http://schemas.openxmlformats.org/officeDocument/2006/relationships/image" Target="../media/image36.emf"/><Relationship Id="rId9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558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798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558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612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558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798" y="6456612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EED6066-450E-4681-AC19-6384283F98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3397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798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4" y="3228895"/>
            <a:ext cx="7941310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612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6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798" y="6456612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B19880D-50CC-47B0-843C-A461C105B3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3327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A8067-C26A-46F1-BB19-8372C1A690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1319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C671E-DFCB-4D1F-B539-2B718F3FCF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08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48450" y="609600"/>
            <a:ext cx="211455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619125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5329C-72D2-474A-9924-C1842BF8ABE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826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458200" cy="6858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334DB-52E5-4B34-A6BB-58ABEB50DB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8425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70326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268413"/>
            <a:ext cx="4038600" cy="486251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86251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 anchor="b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2E9F5DD-92D4-41FD-9147-B464E99D4B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3468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34138"/>
            <a:ext cx="1905000" cy="457200"/>
          </a:xfrm>
        </p:spPr>
        <p:txBody>
          <a:bodyPr anchor="b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9068705-8CD4-4201-A137-3B41D5C6704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9962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36DF8-CA86-4029-9A90-6C89F4053A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015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E15C8-DDA8-4396-9F1A-7E8ABA1757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2115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AF273-BCCF-4EEB-861E-00EBAD858C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778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3C1A3-04ED-45E5-8B36-27B1680BD04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0496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AB3F7-85E2-40D5-B369-7851739AD6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266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A85C0-A071-407B-B44B-3BA4B52EE6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251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823EC-FBAE-451F-A4A0-FD7CE4AA226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994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F10CBEA-BF6F-45DE-B6F6-B406F0A4407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762000" y="1219200"/>
            <a:ext cx="7620000" cy="762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tint val="20392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tint val="20392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5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6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8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2.wmf"/><Relationship Id="rId17" Type="http://schemas.openxmlformats.org/officeDocument/2006/relationships/image" Target="../media/image5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4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5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30.wmf"/><Relationship Id="rId18" Type="http://schemas.openxmlformats.org/officeDocument/2006/relationships/oleObject" Target="../embeddings/oleObject27.bin"/><Relationship Id="rId3" Type="http://schemas.openxmlformats.org/officeDocument/2006/relationships/oleObject" Target="../embeddings/oleObject19.bin"/><Relationship Id="rId21" Type="http://schemas.openxmlformats.org/officeDocument/2006/relationships/image" Target="../media/image58.png"/><Relationship Id="rId7" Type="http://schemas.openxmlformats.org/officeDocument/2006/relationships/oleObject" Target="../embeddings/oleObject21.bin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25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6.bin"/><Relationship Id="rId20" Type="http://schemas.openxmlformats.org/officeDocument/2006/relationships/image" Target="../media/image57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image" Target="../media/image31.wmf"/><Relationship Id="rId10" Type="http://schemas.openxmlformats.org/officeDocument/2006/relationships/image" Target="../media/image29.wmf"/><Relationship Id="rId19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5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32.bin"/><Relationship Id="rId18" Type="http://schemas.openxmlformats.org/officeDocument/2006/relationships/oleObject" Target="../embeddings/oleObject35.bin"/><Relationship Id="rId26" Type="http://schemas.openxmlformats.org/officeDocument/2006/relationships/image" Target="../media/image79.png"/><Relationship Id="rId3" Type="http://schemas.openxmlformats.org/officeDocument/2006/relationships/oleObject" Target="../embeddings/oleObject28.bin"/><Relationship Id="rId21" Type="http://schemas.openxmlformats.org/officeDocument/2006/relationships/image" Target="../media/image41.wmf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7.wmf"/><Relationship Id="rId17" Type="http://schemas.openxmlformats.org/officeDocument/2006/relationships/oleObject" Target="../embeddings/oleObject34.bin"/><Relationship Id="rId25" Type="http://schemas.openxmlformats.org/officeDocument/2006/relationships/image" Target="../media/image78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9.wmf"/><Relationship Id="rId20" Type="http://schemas.openxmlformats.org/officeDocument/2006/relationships/oleObject" Target="../embeddings/oleObject36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3.bin"/><Relationship Id="rId23" Type="http://schemas.openxmlformats.org/officeDocument/2006/relationships/image" Target="../media/image42.wmf"/><Relationship Id="rId10" Type="http://schemas.openxmlformats.org/officeDocument/2006/relationships/image" Target="../media/image36.emf"/><Relationship Id="rId19" Type="http://schemas.openxmlformats.org/officeDocument/2006/relationships/image" Target="../media/image40.wmf"/><Relationship Id="rId4" Type="http://schemas.openxmlformats.org/officeDocument/2006/relationships/image" Target="../media/image33.wmf"/><Relationship Id="rId9" Type="http://schemas.openxmlformats.org/officeDocument/2006/relationships/oleObject" Target="../embeddings/Microsoft_Word_97_-_2003_Document1.doc"/><Relationship Id="rId14" Type="http://schemas.openxmlformats.org/officeDocument/2006/relationships/image" Target="../media/image38.wmf"/><Relationship Id="rId22" Type="http://schemas.openxmlformats.org/officeDocument/2006/relationships/oleObject" Target="../embeddings/oleObject37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47.wmf"/><Relationship Id="rId18" Type="http://schemas.openxmlformats.org/officeDocument/2006/relationships/oleObject" Target="../embeddings/oleObject45.bin"/><Relationship Id="rId3" Type="http://schemas.openxmlformats.org/officeDocument/2006/relationships/oleObject" Target="../embeddings/oleObject38.bin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49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44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44.wmf"/><Relationship Id="rId11" Type="http://schemas.openxmlformats.org/officeDocument/2006/relationships/image" Target="../media/image46.wmf"/><Relationship Id="rId5" Type="http://schemas.openxmlformats.org/officeDocument/2006/relationships/oleObject" Target="../embeddings/oleObject39.bin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41.bin"/><Relationship Id="rId19" Type="http://schemas.openxmlformats.org/officeDocument/2006/relationships/image" Target="../media/image50.wmf"/><Relationship Id="rId4" Type="http://schemas.openxmlformats.org/officeDocument/2006/relationships/image" Target="../media/image43.wmf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4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2.png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3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6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3.wmf"/><Relationship Id="rId11" Type="http://schemas.openxmlformats.org/officeDocument/2006/relationships/image" Target="../media/image66.png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49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72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9.wmf"/><Relationship Id="rId11" Type="http://schemas.openxmlformats.org/officeDocument/2006/relationships/image" Target="../media/image71.png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65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53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7.wmf"/><Relationship Id="rId11" Type="http://schemas.openxmlformats.org/officeDocument/2006/relationships/image" Target="../media/image78.wmf"/><Relationship Id="rId5" Type="http://schemas.openxmlformats.org/officeDocument/2006/relationships/image" Target="../media/image76.wmf"/><Relationship Id="rId10" Type="http://schemas.openxmlformats.org/officeDocument/2006/relationships/image" Target="../media/image75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56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oleObject" Target="../embeddings/oleObject62.bin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8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1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5" Type="http://schemas.openxmlformats.org/officeDocument/2006/relationships/image" Target="../media/image86.png"/><Relationship Id="rId10" Type="http://schemas.openxmlformats.org/officeDocument/2006/relationships/image" Target="../media/image83.wmf"/><Relationship Id="rId4" Type="http://schemas.openxmlformats.org/officeDocument/2006/relationships/image" Target="../media/image80.wmf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85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oleObject" Target="../embeddings/oleObject68.bin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90.wmf"/><Relationship Id="rId17" Type="http://schemas.openxmlformats.org/officeDocument/2006/relationships/oleObject" Target="../embeddings/oleObject70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92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4.bin"/><Relationship Id="rId15" Type="http://schemas.openxmlformats.org/officeDocument/2006/relationships/oleObject" Target="../embeddings/oleObject69.bin"/><Relationship Id="rId10" Type="http://schemas.openxmlformats.org/officeDocument/2006/relationships/image" Target="../media/image89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66.bin"/><Relationship Id="rId14" Type="http://schemas.openxmlformats.org/officeDocument/2006/relationships/image" Target="../media/image91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93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94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oleObject" Target="../embeddings/oleObject78.bin"/><Relationship Id="rId18" Type="http://schemas.openxmlformats.org/officeDocument/2006/relationships/image" Target="../media/image102.wmf"/><Relationship Id="rId26" Type="http://schemas.openxmlformats.org/officeDocument/2006/relationships/oleObject" Target="../embeddings/oleObject85.bin"/><Relationship Id="rId3" Type="http://schemas.openxmlformats.org/officeDocument/2006/relationships/oleObject" Target="../embeddings/oleObject73.bin"/><Relationship Id="rId21" Type="http://schemas.openxmlformats.org/officeDocument/2006/relationships/oleObject" Target="../embeddings/oleObject82.bin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99.wmf"/><Relationship Id="rId17" Type="http://schemas.openxmlformats.org/officeDocument/2006/relationships/oleObject" Target="../embeddings/oleObject80.bin"/><Relationship Id="rId25" Type="http://schemas.openxmlformats.org/officeDocument/2006/relationships/image" Target="../media/image105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01.wmf"/><Relationship Id="rId20" Type="http://schemas.openxmlformats.org/officeDocument/2006/relationships/image" Target="../media/image103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6.wmf"/><Relationship Id="rId11" Type="http://schemas.openxmlformats.org/officeDocument/2006/relationships/oleObject" Target="../embeddings/oleObject77.bin"/><Relationship Id="rId24" Type="http://schemas.openxmlformats.org/officeDocument/2006/relationships/oleObject" Target="../embeddings/oleObject84.bin"/><Relationship Id="rId5" Type="http://schemas.openxmlformats.org/officeDocument/2006/relationships/oleObject" Target="../embeddings/oleObject74.bin"/><Relationship Id="rId15" Type="http://schemas.openxmlformats.org/officeDocument/2006/relationships/oleObject" Target="../embeddings/oleObject79.bin"/><Relationship Id="rId23" Type="http://schemas.openxmlformats.org/officeDocument/2006/relationships/image" Target="../media/image104.wmf"/><Relationship Id="rId28" Type="http://schemas.openxmlformats.org/officeDocument/2006/relationships/image" Target="../media/image108.png"/><Relationship Id="rId10" Type="http://schemas.openxmlformats.org/officeDocument/2006/relationships/image" Target="../media/image98.wmf"/><Relationship Id="rId19" Type="http://schemas.openxmlformats.org/officeDocument/2006/relationships/oleObject" Target="../embeddings/oleObject81.bin"/><Relationship Id="rId4" Type="http://schemas.openxmlformats.org/officeDocument/2006/relationships/image" Target="../media/image95.wmf"/><Relationship Id="rId9" Type="http://schemas.openxmlformats.org/officeDocument/2006/relationships/oleObject" Target="../embeddings/oleObject76.bin"/><Relationship Id="rId14" Type="http://schemas.openxmlformats.org/officeDocument/2006/relationships/image" Target="../media/image100.wmf"/><Relationship Id="rId22" Type="http://schemas.openxmlformats.org/officeDocument/2006/relationships/oleObject" Target="../embeddings/oleObject83.bin"/><Relationship Id="rId27" Type="http://schemas.openxmlformats.org/officeDocument/2006/relationships/image" Target="../media/image106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13" Type="http://schemas.openxmlformats.org/officeDocument/2006/relationships/oleObject" Target="../embeddings/oleObject91.bin"/><Relationship Id="rId18" Type="http://schemas.openxmlformats.org/officeDocument/2006/relationships/image" Target="../media/image113.wmf"/><Relationship Id="rId26" Type="http://schemas.openxmlformats.org/officeDocument/2006/relationships/image" Target="../media/image116.wmf"/><Relationship Id="rId3" Type="http://schemas.openxmlformats.org/officeDocument/2006/relationships/oleObject" Target="../embeddings/oleObject86.bin"/><Relationship Id="rId21" Type="http://schemas.openxmlformats.org/officeDocument/2006/relationships/oleObject" Target="../embeddings/oleObject94.bin"/><Relationship Id="rId7" Type="http://schemas.openxmlformats.org/officeDocument/2006/relationships/oleObject" Target="../embeddings/oleObject88.bin"/><Relationship Id="rId12" Type="http://schemas.openxmlformats.org/officeDocument/2006/relationships/image" Target="../media/image110.wmf"/><Relationship Id="rId17" Type="http://schemas.openxmlformats.org/officeDocument/2006/relationships/oleObject" Target="../embeddings/oleObject92.bin"/><Relationship Id="rId25" Type="http://schemas.openxmlformats.org/officeDocument/2006/relationships/oleObject" Target="../embeddings/oleObject96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12.emf"/><Relationship Id="rId20" Type="http://schemas.openxmlformats.org/officeDocument/2006/relationships/image" Target="../media/image39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8.wmf"/><Relationship Id="rId11" Type="http://schemas.openxmlformats.org/officeDocument/2006/relationships/oleObject" Target="../embeddings/oleObject90.bin"/><Relationship Id="rId24" Type="http://schemas.openxmlformats.org/officeDocument/2006/relationships/image" Target="../media/image115.wmf"/><Relationship Id="rId5" Type="http://schemas.openxmlformats.org/officeDocument/2006/relationships/oleObject" Target="../embeddings/oleObject87.bin"/><Relationship Id="rId15" Type="http://schemas.openxmlformats.org/officeDocument/2006/relationships/oleObject" Target="../embeddings/Microsoft_Word_97_-_2003_Document2.doc"/><Relationship Id="rId23" Type="http://schemas.openxmlformats.org/officeDocument/2006/relationships/oleObject" Target="../embeddings/oleObject95.bin"/><Relationship Id="rId28" Type="http://schemas.openxmlformats.org/officeDocument/2006/relationships/image" Target="../media/image119.png"/><Relationship Id="rId10" Type="http://schemas.openxmlformats.org/officeDocument/2006/relationships/image" Target="../media/image41.wmf"/><Relationship Id="rId19" Type="http://schemas.openxmlformats.org/officeDocument/2006/relationships/oleObject" Target="../embeddings/oleObject93.bin"/><Relationship Id="rId4" Type="http://schemas.openxmlformats.org/officeDocument/2006/relationships/image" Target="../media/image107.wmf"/><Relationship Id="rId9" Type="http://schemas.openxmlformats.org/officeDocument/2006/relationships/oleObject" Target="../embeddings/oleObject89.bin"/><Relationship Id="rId14" Type="http://schemas.openxmlformats.org/officeDocument/2006/relationships/image" Target="../media/image111.wmf"/><Relationship Id="rId22" Type="http://schemas.openxmlformats.org/officeDocument/2006/relationships/image" Target="../media/image114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7" Type="http://schemas.openxmlformats.org/officeDocument/2006/relationships/image" Target="../media/image12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20.png"/><Relationship Id="rId5" Type="http://schemas.openxmlformats.org/officeDocument/2006/relationships/image" Target="../media/image118.png"/><Relationship Id="rId4" Type="http://schemas.openxmlformats.org/officeDocument/2006/relationships/image" Target="../media/image117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22.wmf"/><Relationship Id="rId5" Type="http://schemas.openxmlformats.org/officeDocument/2006/relationships/oleObject" Target="../embeddings/oleObject99.bin"/><Relationship Id="rId4" Type="http://schemas.openxmlformats.org/officeDocument/2006/relationships/image" Target="../media/image117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13" Type="http://schemas.openxmlformats.org/officeDocument/2006/relationships/image" Target="../media/image127.wmf"/><Relationship Id="rId18" Type="http://schemas.openxmlformats.org/officeDocument/2006/relationships/oleObject" Target="../embeddings/oleObject107.bin"/><Relationship Id="rId3" Type="http://schemas.openxmlformats.org/officeDocument/2006/relationships/oleObject" Target="../embeddings/oleObject100.bin"/><Relationship Id="rId21" Type="http://schemas.openxmlformats.org/officeDocument/2006/relationships/image" Target="../media/image131.wmf"/><Relationship Id="rId7" Type="http://schemas.openxmlformats.org/officeDocument/2006/relationships/image" Target="../media/image124.wmf"/><Relationship Id="rId12" Type="http://schemas.openxmlformats.org/officeDocument/2006/relationships/oleObject" Target="../embeddings/oleObject104.bin"/><Relationship Id="rId17" Type="http://schemas.openxmlformats.org/officeDocument/2006/relationships/image" Target="../media/image129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06.bin"/><Relationship Id="rId20" Type="http://schemas.openxmlformats.org/officeDocument/2006/relationships/oleObject" Target="../embeddings/oleObject108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01.bin"/><Relationship Id="rId11" Type="http://schemas.openxmlformats.org/officeDocument/2006/relationships/image" Target="../media/image126.wmf"/><Relationship Id="rId5" Type="http://schemas.openxmlformats.org/officeDocument/2006/relationships/image" Target="../media/image17.wmf"/><Relationship Id="rId15" Type="http://schemas.openxmlformats.org/officeDocument/2006/relationships/image" Target="../media/image128.wmf"/><Relationship Id="rId23" Type="http://schemas.openxmlformats.org/officeDocument/2006/relationships/image" Target="../media/image132.wmf"/><Relationship Id="rId10" Type="http://schemas.openxmlformats.org/officeDocument/2006/relationships/oleObject" Target="../embeddings/oleObject103.bin"/><Relationship Id="rId19" Type="http://schemas.openxmlformats.org/officeDocument/2006/relationships/image" Target="../media/image130.wmf"/><Relationship Id="rId4" Type="http://schemas.openxmlformats.org/officeDocument/2006/relationships/image" Target="../media/image123.wmf"/><Relationship Id="rId9" Type="http://schemas.openxmlformats.org/officeDocument/2006/relationships/image" Target="../media/image125.wmf"/><Relationship Id="rId14" Type="http://schemas.openxmlformats.org/officeDocument/2006/relationships/oleObject" Target="../embeddings/oleObject105.bin"/><Relationship Id="rId22" Type="http://schemas.openxmlformats.org/officeDocument/2006/relationships/oleObject" Target="../embeddings/oleObject109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33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3" Type="http://schemas.openxmlformats.org/officeDocument/2006/relationships/oleObject" Target="../embeddings/oleObject111.bin"/><Relationship Id="rId7" Type="http://schemas.openxmlformats.org/officeDocument/2006/relationships/oleObject" Target="../embeddings/oleObject113.bin"/><Relationship Id="rId12" Type="http://schemas.openxmlformats.org/officeDocument/2006/relationships/image" Target="../media/image138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35.wmf"/><Relationship Id="rId11" Type="http://schemas.openxmlformats.org/officeDocument/2006/relationships/oleObject" Target="../embeddings/oleObject115.bin"/><Relationship Id="rId5" Type="http://schemas.openxmlformats.org/officeDocument/2006/relationships/oleObject" Target="../embeddings/oleObject112.bin"/><Relationship Id="rId10" Type="http://schemas.openxmlformats.org/officeDocument/2006/relationships/image" Target="../media/image137.wmf"/><Relationship Id="rId4" Type="http://schemas.openxmlformats.org/officeDocument/2006/relationships/image" Target="../media/image134.wmf"/><Relationship Id="rId9" Type="http://schemas.openxmlformats.org/officeDocument/2006/relationships/oleObject" Target="../embeddings/oleObject114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3" Type="http://schemas.openxmlformats.org/officeDocument/2006/relationships/oleObject" Target="../embeddings/oleObject116.bin"/><Relationship Id="rId7" Type="http://schemas.openxmlformats.org/officeDocument/2006/relationships/oleObject" Target="../embeddings/oleObject1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39.wmf"/><Relationship Id="rId5" Type="http://schemas.openxmlformats.org/officeDocument/2006/relationships/oleObject" Target="../embeddings/oleObject117.bin"/><Relationship Id="rId10" Type="http://schemas.openxmlformats.org/officeDocument/2006/relationships/image" Target="../media/image141.wmf"/><Relationship Id="rId4" Type="http://schemas.openxmlformats.org/officeDocument/2006/relationships/image" Target="../media/image133.wmf"/><Relationship Id="rId9" Type="http://schemas.openxmlformats.org/officeDocument/2006/relationships/oleObject" Target="../embeddings/oleObject119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42.png"/><Relationship Id="rId4" Type="http://schemas.openxmlformats.org/officeDocument/2006/relationships/image" Target="../media/image133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7" Type="http://schemas.openxmlformats.org/officeDocument/2006/relationships/image" Target="../media/image14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560.png"/><Relationship Id="rId5" Type="http://schemas.openxmlformats.org/officeDocument/2006/relationships/image" Target="../media/image155.png"/><Relationship Id="rId10" Type="http://schemas.openxmlformats.org/officeDocument/2006/relationships/image" Target="../media/image147.png"/><Relationship Id="rId9" Type="http://schemas.openxmlformats.org/officeDocument/2006/relationships/image" Target="../media/image143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7" Type="http://schemas.openxmlformats.org/officeDocument/2006/relationships/image" Target="../media/image1600.png"/><Relationship Id="rId12" Type="http://schemas.openxmlformats.org/officeDocument/2006/relationships/image" Target="../media/image14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59.png"/><Relationship Id="rId11" Type="http://schemas.openxmlformats.org/officeDocument/2006/relationships/oleObject" Target="../embeddings/oleObject122.bin"/><Relationship Id="rId5" Type="http://schemas.openxmlformats.org/officeDocument/2006/relationships/image" Target="../media/image1580.png"/><Relationship Id="rId10" Type="http://schemas.openxmlformats.org/officeDocument/2006/relationships/image" Target="../media/image163.png"/><Relationship Id="rId9" Type="http://schemas.openxmlformats.org/officeDocument/2006/relationships/image" Target="../media/image16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43.wmf"/><Relationship Id="rId4" Type="http://schemas.openxmlformats.org/officeDocument/2006/relationships/oleObject" Target="../embeddings/oleObject123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66.png"/><Relationship Id="rId7" Type="http://schemas.openxmlformats.org/officeDocument/2006/relationships/image" Target="../media/image16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67.png"/><Relationship Id="rId5" Type="http://schemas.openxmlformats.org/officeDocument/2006/relationships/image" Target="../media/image144.wmf"/><Relationship Id="rId10" Type="http://schemas.openxmlformats.org/officeDocument/2006/relationships/image" Target="../media/image171.png"/><Relationship Id="rId4" Type="http://schemas.openxmlformats.org/officeDocument/2006/relationships/oleObject" Target="../embeddings/oleObject124.bin"/><Relationship Id="rId9" Type="http://schemas.openxmlformats.org/officeDocument/2006/relationships/image" Target="../media/image17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133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0.png"/><Relationship Id="rId3" Type="http://schemas.openxmlformats.org/officeDocument/2006/relationships/image" Target="../media/image148.png"/><Relationship Id="rId7" Type="http://schemas.openxmlformats.org/officeDocument/2006/relationships/image" Target="../media/image14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27.bin"/><Relationship Id="rId5" Type="http://schemas.openxmlformats.org/officeDocument/2006/relationships/image" Target="../media/image146.wmf"/><Relationship Id="rId4" Type="http://schemas.openxmlformats.org/officeDocument/2006/relationships/oleObject" Target="../embeddings/oleObject126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chart" Target="../charts/chart1.xml"/><Relationship Id="rId7" Type="http://schemas.openxmlformats.org/officeDocument/2006/relationships/image" Target="../media/image156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29.bin"/><Relationship Id="rId11" Type="http://schemas.openxmlformats.org/officeDocument/2006/relationships/image" Target="../media/image158.png"/><Relationship Id="rId5" Type="http://schemas.openxmlformats.org/officeDocument/2006/relationships/image" Target="../media/image155.wmf"/><Relationship Id="rId10" Type="http://schemas.openxmlformats.org/officeDocument/2006/relationships/image" Target="../media/image157.png"/><Relationship Id="rId4" Type="http://schemas.openxmlformats.org/officeDocument/2006/relationships/oleObject" Target="../embeddings/oleObject128.bin"/><Relationship Id="rId9" Type="http://schemas.openxmlformats.org/officeDocument/2006/relationships/chart" Target="../charts/char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wmf"/><Relationship Id="rId13" Type="http://schemas.openxmlformats.org/officeDocument/2006/relationships/oleObject" Target="../embeddings/oleObject135.bin"/><Relationship Id="rId3" Type="http://schemas.openxmlformats.org/officeDocument/2006/relationships/oleObject" Target="../embeddings/oleObject130.bin"/><Relationship Id="rId7" Type="http://schemas.openxmlformats.org/officeDocument/2006/relationships/oleObject" Target="../embeddings/oleObject132.bin"/><Relationship Id="rId12" Type="http://schemas.openxmlformats.org/officeDocument/2006/relationships/image" Target="../media/image16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58.wmf"/><Relationship Id="rId11" Type="http://schemas.openxmlformats.org/officeDocument/2006/relationships/oleObject" Target="../embeddings/oleObject134.bin"/><Relationship Id="rId5" Type="http://schemas.openxmlformats.org/officeDocument/2006/relationships/oleObject" Target="../embeddings/oleObject131.bin"/><Relationship Id="rId10" Type="http://schemas.openxmlformats.org/officeDocument/2006/relationships/image" Target="../media/image160.wmf"/><Relationship Id="rId4" Type="http://schemas.openxmlformats.org/officeDocument/2006/relationships/image" Target="../media/image157.wmf"/><Relationship Id="rId9" Type="http://schemas.openxmlformats.org/officeDocument/2006/relationships/oleObject" Target="../embeddings/oleObject133.bin"/><Relationship Id="rId14" Type="http://schemas.openxmlformats.org/officeDocument/2006/relationships/image" Target="../media/image16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157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157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8.bin"/><Relationship Id="rId7" Type="http://schemas.openxmlformats.org/officeDocument/2006/relationships/image" Target="../media/image173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72.png"/><Relationship Id="rId5" Type="http://schemas.openxmlformats.org/officeDocument/2006/relationships/image" Target="../media/image164.png"/><Relationship Id="rId4" Type="http://schemas.openxmlformats.org/officeDocument/2006/relationships/image" Target="../media/image163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58.wmf"/><Relationship Id="rId5" Type="http://schemas.openxmlformats.org/officeDocument/2006/relationships/oleObject" Target="../embeddings/oleObject140.bin"/><Relationship Id="rId4" Type="http://schemas.openxmlformats.org/officeDocument/2006/relationships/image" Target="../media/image157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58.wmf"/><Relationship Id="rId5" Type="http://schemas.openxmlformats.org/officeDocument/2006/relationships/oleObject" Target="../embeddings/oleObject142.bin"/><Relationship Id="rId4" Type="http://schemas.openxmlformats.org/officeDocument/2006/relationships/image" Target="../media/image170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3.bin"/><Relationship Id="rId7" Type="http://schemas.openxmlformats.org/officeDocument/2006/relationships/image" Target="../media/image18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microsoft.com/office/2007/relationships/hdphoto" Target="../media/hdphoto1.wdp"/><Relationship Id="rId5" Type="http://schemas.openxmlformats.org/officeDocument/2006/relationships/image" Target="../media/image174.png"/><Relationship Id="rId4" Type="http://schemas.openxmlformats.org/officeDocument/2006/relationships/image" Target="../media/image171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175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wmf"/><Relationship Id="rId3" Type="http://schemas.openxmlformats.org/officeDocument/2006/relationships/oleObject" Target="../embeddings/oleObject145.bin"/><Relationship Id="rId7" Type="http://schemas.openxmlformats.org/officeDocument/2006/relationships/oleObject" Target="../embeddings/oleObject147.bin"/><Relationship Id="rId12" Type="http://schemas.openxmlformats.org/officeDocument/2006/relationships/image" Target="../media/image18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77.wmf"/><Relationship Id="rId11" Type="http://schemas.openxmlformats.org/officeDocument/2006/relationships/oleObject" Target="../embeddings/oleObject149.bin"/><Relationship Id="rId5" Type="http://schemas.openxmlformats.org/officeDocument/2006/relationships/oleObject" Target="../embeddings/oleObject146.bin"/><Relationship Id="rId10" Type="http://schemas.openxmlformats.org/officeDocument/2006/relationships/image" Target="../media/image179.wmf"/><Relationship Id="rId4" Type="http://schemas.openxmlformats.org/officeDocument/2006/relationships/image" Target="../media/image176.wmf"/><Relationship Id="rId9" Type="http://schemas.openxmlformats.org/officeDocument/2006/relationships/oleObject" Target="../embeddings/oleObject148.bin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81.wmf"/><Relationship Id="rId5" Type="http://schemas.openxmlformats.org/officeDocument/2006/relationships/oleObject" Target="../embeddings/oleObject150.bin"/><Relationship Id="rId4" Type="http://schemas.openxmlformats.org/officeDocument/2006/relationships/image" Target="../media/image18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7" Type="http://schemas.openxmlformats.org/officeDocument/2006/relationships/image" Target="../media/image18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85.png"/><Relationship Id="rId5" Type="http://schemas.openxmlformats.org/officeDocument/2006/relationships/image" Target="../media/image184.wmf"/><Relationship Id="rId4" Type="http://schemas.openxmlformats.org/officeDocument/2006/relationships/oleObject" Target="../embeddings/oleObject151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0.pn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0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137.wmf"/><Relationship Id="rId4" Type="http://schemas.openxmlformats.org/officeDocument/2006/relationships/oleObject" Target="../embeddings/oleObject152.bin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wmf"/><Relationship Id="rId3" Type="http://schemas.openxmlformats.org/officeDocument/2006/relationships/oleObject" Target="../embeddings/oleObject153.bin"/><Relationship Id="rId7" Type="http://schemas.openxmlformats.org/officeDocument/2006/relationships/oleObject" Target="../embeddings/oleObject15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22.wmf"/><Relationship Id="rId11" Type="http://schemas.openxmlformats.org/officeDocument/2006/relationships/image" Target="../media/image2020.png"/><Relationship Id="rId5" Type="http://schemas.openxmlformats.org/officeDocument/2006/relationships/oleObject" Target="../embeddings/oleObject154.bin"/><Relationship Id="rId10" Type="http://schemas.openxmlformats.org/officeDocument/2006/relationships/image" Target="../media/image189.wmf"/><Relationship Id="rId4" Type="http://schemas.openxmlformats.org/officeDocument/2006/relationships/image" Target="../media/image187.wmf"/><Relationship Id="rId9" Type="http://schemas.openxmlformats.org/officeDocument/2006/relationships/oleObject" Target="../embeddings/oleObject156.bin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8.png"/><Relationship Id="rId5" Type="http://schemas.openxmlformats.org/officeDocument/2006/relationships/image" Target="../media/image197.png"/><Relationship Id="rId4" Type="http://schemas.openxmlformats.org/officeDocument/2006/relationships/image" Target="../media/image19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1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1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8.png"/><Relationship Id="rId5" Type="http://schemas.openxmlformats.org/officeDocument/2006/relationships/image" Target="../media/image197.png"/><Relationship Id="rId4" Type="http://schemas.openxmlformats.org/officeDocument/2006/relationships/image" Target="../media/image194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7.bin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0.png"/><Relationship Id="rId3" Type="http://schemas.openxmlformats.org/officeDocument/2006/relationships/image" Target="../media/image208.png"/><Relationship Id="rId7" Type="http://schemas.openxmlformats.org/officeDocument/2006/relationships/image" Target="../media/image211.png"/><Relationship Id="rId2" Type="http://schemas.openxmlformats.org/officeDocument/2006/relationships/image" Target="../media/image22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0.png"/><Relationship Id="rId5" Type="http://schemas.openxmlformats.org/officeDocument/2006/relationships/image" Target="../media/image209.png"/><Relationship Id="rId4" Type="http://schemas.openxmlformats.org/officeDocument/2006/relationships/image" Target="../media/image2250.png"/><Relationship Id="rId9" Type="http://schemas.openxmlformats.org/officeDocument/2006/relationships/image" Target="../media/image21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2.png"/><Relationship Id="rId5" Type="http://schemas.openxmlformats.org/officeDocument/2006/relationships/image" Target="../media/image215.png"/><Relationship Id="rId4" Type="http://schemas.openxmlformats.org/officeDocument/2006/relationships/image" Target="../media/image230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895600"/>
            <a:ext cx="8458200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sz="2400" dirty="0" smtClean="0"/>
              <a:t>Estatística: Aplicação ao Sensoriamento Remoto</a:t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SER 204 </a:t>
            </a:r>
            <a:r>
              <a:rPr lang="pt-BR" sz="2400" dirty="0"/>
              <a:t>- </a:t>
            </a:r>
            <a:r>
              <a:rPr lang="pt-BR" sz="2400"/>
              <a:t>ANO  </a:t>
            </a:r>
            <a:r>
              <a:rPr lang="pt-BR" sz="2400" smtClean="0"/>
              <a:t>2023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Análise de Regressão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500688" y="5903913"/>
            <a:ext cx="34147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800" kern="0" dirty="0">
                <a:latin typeface="+mn-lt"/>
                <a:cs typeface="+mn-cs"/>
              </a:rPr>
              <a:t>Camilo </a:t>
            </a:r>
            <a:r>
              <a:rPr lang="pt-BR" sz="1800" kern="0" dirty="0" err="1">
                <a:latin typeface="+mn-lt"/>
                <a:cs typeface="+mn-cs"/>
              </a:rPr>
              <a:t>Daleles</a:t>
            </a:r>
            <a:r>
              <a:rPr lang="pt-BR" sz="1800" kern="0" dirty="0">
                <a:latin typeface="+mn-lt"/>
                <a:cs typeface="+mn-cs"/>
              </a:rPr>
              <a:t> </a:t>
            </a:r>
            <a:r>
              <a:rPr lang="pt-BR" sz="1800" kern="0" dirty="0" err="1">
                <a:latin typeface="+mn-lt"/>
                <a:cs typeface="+mn-cs"/>
              </a:rPr>
              <a:t>Rennó</a:t>
            </a:r>
            <a:endParaRPr lang="pt-BR" sz="1800" kern="0" dirty="0"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200" kern="0" dirty="0">
                <a:latin typeface="Arial Unicode MS" pitchFamily="34" charset="-128"/>
              </a:rPr>
              <a:t>camilo.renno@inpe.br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200" kern="0" dirty="0" smtClean="0">
                <a:latin typeface="Arial Unicode MS" pitchFamily="34" charset="-128"/>
                <a:cs typeface="+mn-cs"/>
              </a:rPr>
              <a:t>http</a:t>
            </a:r>
            <a:r>
              <a:rPr lang="pt-BR" sz="1200" kern="0" dirty="0">
                <a:latin typeface="Arial Unicode MS" pitchFamily="34" charset="-128"/>
                <a:cs typeface="+mn-cs"/>
              </a:rPr>
              <a:t>://</a:t>
            </a:r>
            <a:r>
              <a:rPr lang="pt-BR" sz="1200" kern="0" dirty="0" smtClean="0">
                <a:latin typeface="Arial Unicode MS" pitchFamily="34" charset="-128"/>
                <a:cs typeface="+mn-cs"/>
              </a:rPr>
              <a:t>www.dpi.inpe.br</a:t>
            </a:r>
            <a:r>
              <a:rPr lang="pt-BR" sz="1200" kern="0" dirty="0">
                <a:latin typeface="Arial Unicode MS" pitchFamily="34" charset="-128"/>
                <a:cs typeface="+mn-cs"/>
              </a:rPr>
              <a:t>/~camilo/estatistica/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>
                <a:cs typeface="Times New Roman" pitchFamily="18" charset="0"/>
              </a:rPr>
              <a:t>Coeficiente de Correlação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54F5B-1625-4E3A-B6E3-A97282658F01}" type="slidenum">
              <a:rPr lang="pt-BR"/>
              <a:pPr>
                <a:defRPr/>
              </a:pPr>
              <a:t>10</a:t>
            </a:fld>
            <a:endParaRPr lang="pt-BR"/>
          </a:p>
        </p:txBody>
      </p:sp>
      <p:sp>
        <p:nvSpPr>
          <p:cNvPr id="14" name="Retângulo 2"/>
          <p:cNvSpPr>
            <a:spLocks noChangeArrowheads="1"/>
          </p:cNvSpPr>
          <p:nvPr/>
        </p:nvSpPr>
        <p:spPr bwMode="auto">
          <a:xfrm>
            <a:off x="179512" y="6624687"/>
            <a:ext cx="70987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altLang="pt-BR" sz="700" dirty="0" smtClean="0"/>
              <a:t>*Fonte</a:t>
            </a:r>
            <a:r>
              <a:rPr lang="pt-BR" altLang="pt-BR" sz="700" dirty="0"/>
              <a:t>: </a:t>
            </a:r>
            <a:r>
              <a:rPr lang="pt-BR" altLang="pt-BR" sz="700" dirty="0" smtClean="0"/>
              <a:t>Souza e Guimarães et al. (2005)  - </a:t>
            </a:r>
            <a:r>
              <a:rPr lang="pt-BR" sz="700" dirty="0" smtClean="0"/>
              <a:t>http</a:t>
            </a:r>
            <a:r>
              <a:rPr lang="pt-BR" sz="700" dirty="0"/>
              <a:t>://marte.sid.inpe.br/col/ltid.inpe.br/sbsr/2004/11.20.17.44/doc/2665.pdf</a:t>
            </a:r>
            <a:endParaRPr lang="pt-BR" sz="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700" dirty="0"/>
          </a:p>
        </p:txBody>
      </p:sp>
      <p:sp>
        <p:nvSpPr>
          <p:cNvPr id="23" name="Retângulo 22"/>
          <p:cNvSpPr/>
          <p:nvPr/>
        </p:nvSpPr>
        <p:spPr bwMode="auto">
          <a:xfrm>
            <a:off x="313899" y="1700805"/>
            <a:ext cx="5347902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5" name="Retângulo 44"/>
          <p:cNvSpPr/>
          <p:nvPr/>
        </p:nvSpPr>
        <p:spPr bwMode="auto">
          <a:xfrm rot="5400000">
            <a:off x="3795447" y="3313578"/>
            <a:ext cx="3585579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6" name="Retângulo 45"/>
          <p:cNvSpPr/>
          <p:nvPr/>
        </p:nvSpPr>
        <p:spPr bwMode="auto">
          <a:xfrm rot="5400000">
            <a:off x="-1392314" y="3389351"/>
            <a:ext cx="3585579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t="2395" r="1328" b="1718"/>
          <a:stretch/>
        </p:blipFill>
        <p:spPr bwMode="auto">
          <a:xfrm>
            <a:off x="313899" y="1600200"/>
            <a:ext cx="6476139" cy="462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313899" y="2060845"/>
            <a:ext cx="5824394" cy="4160782"/>
            <a:chOff x="313899" y="2060845"/>
            <a:chExt cx="5824394" cy="4160782"/>
          </a:xfrm>
        </p:grpSpPr>
        <p:sp>
          <p:nvSpPr>
            <p:cNvPr id="2" name="Retângulo 1"/>
            <p:cNvSpPr/>
            <p:nvPr/>
          </p:nvSpPr>
          <p:spPr bwMode="auto">
            <a:xfrm>
              <a:off x="313899" y="2060845"/>
              <a:ext cx="657701" cy="416078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3" name="Retângulo 52"/>
            <p:cNvSpPr/>
            <p:nvPr/>
          </p:nvSpPr>
          <p:spPr bwMode="auto">
            <a:xfrm>
              <a:off x="959736" y="2510205"/>
              <a:ext cx="657701" cy="371142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3" name="Retângulo 62"/>
            <p:cNvSpPr/>
            <p:nvPr/>
          </p:nvSpPr>
          <p:spPr bwMode="auto">
            <a:xfrm>
              <a:off x="1605573" y="2997843"/>
              <a:ext cx="657701" cy="322378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4" name="Retângulo 63"/>
            <p:cNvSpPr/>
            <p:nvPr/>
          </p:nvSpPr>
          <p:spPr bwMode="auto">
            <a:xfrm>
              <a:off x="2251410" y="3437681"/>
              <a:ext cx="657701" cy="278394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5" name="Retângulo 64"/>
            <p:cNvSpPr/>
            <p:nvPr/>
          </p:nvSpPr>
          <p:spPr bwMode="auto">
            <a:xfrm>
              <a:off x="2897247" y="3912243"/>
              <a:ext cx="657701" cy="230938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6" name="Retângulo 65"/>
            <p:cNvSpPr/>
            <p:nvPr/>
          </p:nvSpPr>
          <p:spPr bwMode="auto">
            <a:xfrm>
              <a:off x="3543084" y="4363657"/>
              <a:ext cx="657701" cy="185797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7" name="Retângulo 66"/>
            <p:cNvSpPr/>
            <p:nvPr/>
          </p:nvSpPr>
          <p:spPr bwMode="auto">
            <a:xfrm>
              <a:off x="4188921" y="4815067"/>
              <a:ext cx="657701" cy="14065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8" name="Retângulo 67"/>
            <p:cNvSpPr/>
            <p:nvPr/>
          </p:nvSpPr>
          <p:spPr bwMode="auto">
            <a:xfrm>
              <a:off x="4834758" y="5289630"/>
              <a:ext cx="657701" cy="93199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9" name="Retângulo 68"/>
            <p:cNvSpPr/>
            <p:nvPr/>
          </p:nvSpPr>
          <p:spPr bwMode="auto">
            <a:xfrm>
              <a:off x="5480592" y="5764192"/>
              <a:ext cx="657701" cy="45743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70" name="Grupo 69"/>
          <p:cNvGrpSpPr/>
          <p:nvPr/>
        </p:nvGrpSpPr>
        <p:grpSpPr>
          <a:xfrm>
            <a:off x="3553987" y="3887765"/>
            <a:ext cx="1942545" cy="1399312"/>
            <a:chOff x="3153527" y="4361336"/>
            <a:chExt cx="2503549" cy="1501118"/>
          </a:xfrm>
        </p:grpSpPr>
        <p:sp>
          <p:nvSpPr>
            <p:cNvPr id="71" name="Retângulo 70"/>
            <p:cNvSpPr/>
            <p:nvPr/>
          </p:nvSpPr>
          <p:spPr bwMode="auto">
            <a:xfrm>
              <a:off x="4829074" y="4363753"/>
              <a:ext cx="828000" cy="504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2" name="Retângulo 71"/>
            <p:cNvSpPr/>
            <p:nvPr/>
          </p:nvSpPr>
          <p:spPr bwMode="auto">
            <a:xfrm>
              <a:off x="3153527" y="4361336"/>
              <a:ext cx="828000" cy="504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3" name="Retângulo 72"/>
            <p:cNvSpPr/>
            <p:nvPr/>
          </p:nvSpPr>
          <p:spPr bwMode="auto">
            <a:xfrm>
              <a:off x="4829075" y="5358455"/>
              <a:ext cx="828001" cy="503999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74" name="Grupo 73"/>
          <p:cNvGrpSpPr/>
          <p:nvPr/>
        </p:nvGrpSpPr>
        <p:grpSpPr>
          <a:xfrm>
            <a:off x="977590" y="2038370"/>
            <a:ext cx="5815083" cy="4187367"/>
            <a:chOff x="3153527" y="4361336"/>
            <a:chExt cx="7494477" cy="4492020"/>
          </a:xfrm>
        </p:grpSpPr>
        <p:sp>
          <p:nvSpPr>
            <p:cNvPr id="75" name="Retângulo 74"/>
            <p:cNvSpPr/>
            <p:nvPr/>
          </p:nvSpPr>
          <p:spPr bwMode="auto">
            <a:xfrm>
              <a:off x="9819999" y="4363753"/>
              <a:ext cx="828001" cy="504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6" name="Retângulo 75"/>
            <p:cNvSpPr/>
            <p:nvPr/>
          </p:nvSpPr>
          <p:spPr bwMode="auto">
            <a:xfrm>
              <a:off x="3153527" y="4361336"/>
              <a:ext cx="828000" cy="504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7" name="Retângulo 76"/>
            <p:cNvSpPr/>
            <p:nvPr/>
          </p:nvSpPr>
          <p:spPr bwMode="auto">
            <a:xfrm>
              <a:off x="9820002" y="8349356"/>
              <a:ext cx="828002" cy="504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78" name="Grupo 77"/>
          <p:cNvGrpSpPr/>
          <p:nvPr/>
        </p:nvGrpSpPr>
        <p:grpSpPr>
          <a:xfrm>
            <a:off x="1623844" y="2491676"/>
            <a:ext cx="4526722" cy="3256200"/>
            <a:chOff x="3153527" y="4361336"/>
            <a:chExt cx="5834036" cy="3493106"/>
          </a:xfrm>
        </p:grpSpPr>
        <p:sp>
          <p:nvSpPr>
            <p:cNvPr id="79" name="Retângulo 78"/>
            <p:cNvSpPr/>
            <p:nvPr/>
          </p:nvSpPr>
          <p:spPr bwMode="auto">
            <a:xfrm>
              <a:off x="8159558" y="4363753"/>
              <a:ext cx="828001" cy="504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80" name="Retângulo 79"/>
            <p:cNvSpPr/>
            <p:nvPr/>
          </p:nvSpPr>
          <p:spPr bwMode="auto">
            <a:xfrm>
              <a:off x="3153527" y="4361336"/>
              <a:ext cx="828000" cy="504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81" name="Retângulo 80"/>
            <p:cNvSpPr/>
            <p:nvPr/>
          </p:nvSpPr>
          <p:spPr bwMode="auto">
            <a:xfrm>
              <a:off x="8159561" y="7350442"/>
              <a:ext cx="828002" cy="504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82" name="CaixaDeTexto 81"/>
          <p:cNvSpPr txBox="1"/>
          <p:nvPr/>
        </p:nvSpPr>
        <p:spPr>
          <a:xfrm>
            <a:off x="323528" y="3540151"/>
            <a:ext cx="2467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lang="pt-BR" sz="1400" dirty="0" smtClean="0"/>
              <a:t>Relação entre EVI, NDVI e frações do modelo de mistura (vegetação, solo e sombra) em 2 datas</a:t>
            </a:r>
            <a:endParaRPr lang="pt-BR" sz="1400" dirty="0" smtClean="0"/>
          </a:p>
        </p:txBody>
      </p:sp>
      <p:sp>
        <p:nvSpPr>
          <p:cNvPr id="83" name="CaixaDeTexto 82"/>
          <p:cNvSpPr txBox="1"/>
          <p:nvPr/>
        </p:nvSpPr>
        <p:spPr>
          <a:xfrm>
            <a:off x="323528" y="4829653"/>
            <a:ext cx="38653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lang="pt-BR" sz="1400" dirty="0" smtClean="0"/>
              <a:t>É fundamental analisar o </a:t>
            </a:r>
            <a:r>
              <a:rPr lang="pt-BR" sz="1400" dirty="0" smtClean="0">
                <a:solidFill>
                  <a:srgbClr val="FF0000"/>
                </a:solidFill>
              </a:rPr>
              <a:t>gráfico de dispersão </a:t>
            </a:r>
            <a:r>
              <a:rPr lang="pt-BR" sz="1400" dirty="0" smtClean="0"/>
              <a:t>para verificar se a relação é linear e os pontos estão bem distribuídos!</a:t>
            </a:r>
          </a:p>
        </p:txBody>
      </p:sp>
      <p:grpSp>
        <p:nvGrpSpPr>
          <p:cNvPr id="84" name="Grupo 83"/>
          <p:cNvGrpSpPr/>
          <p:nvPr/>
        </p:nvGrpSpPr>
        <p:grpSpPr>
          <a:xfrm>
            <a:off x="4202056" y="4357094"/>
            <a:ext cx="1942545" cy="1399312"/>
            <a:chOff x="3153527" y="4361336"/>
            <a:chExt cx="2503549" cy="1501118"/>
          </a:xfrm>
        </p:grpSpPr>
        <p:sp>
          <p:nvSpPr>
            <p:cNvPr id="85" name="Retângulo 84"/>
            <p:cNvSpPr/>
            <p:nvPr/>
          </p:nvSpPr>
          <p:spPr bwMode="auto">
            <a:xfrm>
              <a:off x="4829074" y="4363753"/>
              <a:ext cx="828000" cy="504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86" name="Retângulo 85"/>
            <p:cNvSpPr/>
            <p:nvPr/>
          </p:nvSpPr>
          <p:spPr bwMode="auto">
            <a:xfrm>
              <a:off x="3153527" y="4361336"/>
              <a:ext cx="828000" cy="504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87" name="Retângulo 86"/>
            <p:cNvSpPr/>
            <p:nvPr/>
          </p:nvSpPr>
          <p:spPr bwMode="auto">
            <a:xfrm>
              <a:off x="4829075" y="5358455"/>
              <a:ext cx="828001" cy="503999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>
                <a:cs typeface="Times New Roman" pitchFamily="18" charset="0"/>
              </a:rPr>
              <a:t>Coeficiente de Correlação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54F5B-1625-4E3A-B6E3-A97282658F01}" type="slidenum">
              <a:rPr lang="pt-BR"/>
              <a:pPr>
                <a:defRPr/>
              </a:pPr>
              <a:t>11</a:t>
            </a:fld>
            <a:endParaRPr lang="pt-BR"/>
          </a:p>
        </p:txBody>
      </p:sp>
      <p:sp>
        <p:nvSpPr>
          <p:cNvPr id="14" name="Retângulo 2"/>
          <p:cNvSpPr>
            <a:spLocks noChangeArrowheads="1"/>
          </p:cNvSpPr>
          <p:nvPr/>
        </p:nvSpPr>
        <p:spPr bwMode="auto">
          <a:xfrm>
            <a:off x="179512" y="6624687"/>
            <a:ext cx="70987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altLang="pt-BR" sz="700" dirty="0" smtClean="0"/>
              <a:t>*Fonte</a:t>
            </a:r>
            <a:r>
              <a:rPr lang="pt-BR" altLang="pt-BR" sz="700" dirty="0"/>
              <a:t>: </a:t>
            </a:r>
            <a:r>
              <a:rPr lang="pt-BR" altLang="pt-BR" sz="700" dirty="0" smtClean="0"/>
              <a:t>Souza e Guimarães et al. (2005)  - </a:t>
            </a:r>
            <a:r>
              <a:rPr lang="pt-BR" sz="700" dirty="0" smtClean="0"/>
              <a:t>http</a:t>
            </a:r>
            <a:r>
              <a:rPr lang="pt-BR" sz="700" dirty="0"/>
              <a:t>://marte.sid.inpe.br/col/ltid.inpe.br/sbsr/2004/11.20.17.44/doc/2665.pdf</a:t>
            </a:r>
            <a:endParaRPr lang="pt-BR" sz="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700" dirty="0"/>
          </a:p>
        </p:txBody>
      </p:sp>
      <p:sp>
        <p:nvSpPr>
          <p:cNvPr id="23" name="Retângulo 22"/>
          <p:cNvSpPr/>
          <p:nvPr/>
        </p:nvSpPr>
        <p:spPr bwMode="auto">
          <a:xfrm>
            <a:off x="313899" y="1700805"/>
            <a:ext cx="5347902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5" name="Retângulo 44"/>
          <p:cNvSpPr/>
          <p:nvPr/>
        </p:nvSpPr>
        <p:spPr bwMode="auto">
          <a:xfrm rot="5400000">
            <a:off x="3795447" y="3313578"/>
            <a:ext cx="3585579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6" name="Retângulo 45"/>
          <p:cNvSpPr/>
          <p:nvPr/>
        </p:nvSpPr>
        <p:spPr bwMode="auto">
          <a:xfrm rot="5400000">
            <a:off x="-1392314" y="3389351"/>
            <a:ext cx="3585579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t="2395" r="1328" b="1718"/>
          <a:stretch/>
        </p:blipFill>
        <p:spPr bwMode="auto">
          <a:xfrm>
            <a:off x="313899" y="1600200"/>
            <a:ext cx="6476139" cy="462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0" name="Grupo 69"/>
          <p:cNvGrpSpPr/>
          <p:nvPr/>
        </p:nvGrpSpPr>
        <p:grpSpPr>
          <a:xfrm>
            <a:off x="3553987" y="3887765"/>
            <a:ext cx="1942545" cy="1399312"/>
            <a:chOff x="3153527" y="4361336"/>
            <a:chExt cx="2503549" cy="1501118"/>
          </a:xfrm>
        </p:grpSpPr>
        <p:sp>
          <p:nvSpPr>
            <p:cNvPr id="71" name="Retângulo 70"/>
            <p:cNvSpPr/>
            <p:nvPr/>
          </p:nvSpPr>
          <p:spPr bwMode="auto">
            <a:xfrm>
              <a:off x="4829074" y="4363753"/>
              <a:ext cx="828000" cy="504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2" name="Retângulo 71"/>
            <p:cNvSpPr/>
            <p:nvPr/>
          </p:nvSpPr>
          <p:spPr bwMode="auto">
            <a:xfrm>
              <a:off x="3153527" y="4361336"/>
              <a:ext cx="828000" cy="504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3" name="Retângulo 72"/>
            <p:cNvSpPr/>
            <p:nvPr/>
          </p:nvSpPr>
          <p:spPr bwMode="auto">
            <a:xfrm>
              <a:off x="4829075" y="5358455"/>
              <a:ext cx="828001" cy="503999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8" name="Retângulo 37"/>
            <p:cNvSpPr/>
            <p:nvPr/>
          </p:nvSpPr>
          <p:spPr bwMode="auto">
            <a:xfrm>
              <a:off x="3174940" y="5357028"/>
              <a:ext cx="828000" cy="504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74" name="Grupo 73"/>
          <p:cNvGrpSpPr/>
          <p:nvPr/>
        </p:nvGrpSpPr>
        <p:grpSpPr>
          <a:xfrm>
            <a:off x="977590" y="2038370"/>
            <a:ext cx="5815083" cy="4188342"/>
            <a:chOff x="3153527" y="4361336"/>
            <a:chExt cx="7494477" cy="4493066"/>
          </a:xfrm>
        </p:grpSpPr>
        <p:sp>
          <p:nvSpPr>
            <p:cNvPr id="75" name="Retângulo 74"/>
            <p:cNvSpPr/>
            <p:nvPr/>
          </p:nvSpPr>
          <p:spPr bwMode="auto">
            <a:xfrm>
              <a:off x="9819999" y="4363753"/>
              <a:ext cx="828001" cy="504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6" name="Retângulo 75"/>
            <p:cNvSpPr/>
            <p:nvPr/>
          </p:nvSpPr>
          <p:spPr bwMode="auto">
            <a:xfrm>
              <a:off x="3153527" y="4361336"/>
              <a:ext cx="828000" cy="504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7" name="Retângulo 76"/>
            <p:cNvSpPr/>
            <p:nvPr/>
          </p:nvSpPr>
          <p:spPr bwMode="auto">
            <a:xfrm>
              <a:off x="9820002" y="8349356"/>
              <a:ext cx="828002" cy="504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4" name="Retângulo 53"/>
            <p:cNvSpPr/>
            <p:nvPr/>
          </p:nvSpPr>
          <p:spPr bwMode="auto">
            <a:xfrm>
              <a:off x="3153686" y="8350402"/>
              <a:ext cx="828001" cy="504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78" name="Grupo 77"/>
          <p:cNvGrpSpPr/>
          <p:nvPr/>
        </p:nvGrpSpPr>
        <p:grpSpPr>
          <a:xfrm>
            <a:off x="1620048" y="2491675"/>
            <a:ext cx="4530518" cy="3263890"/>
            <a:chOff x="3148635" y="4361336"/>
            <a:chExt cx="5838928" cy="3501356"/>
          </a:xfrm>
        </p:grpSpPr>
        <p:sp>
          <p:nvSpPr>
            <p:cNvPr id="79" name="Retângulo 78"/>
            <p:cNvSpPr/>
            <p:nvPr/>
          </p:nvSpPr>
          <p:spPr bwMode="auto">
            <a:xfrm>
              <a:off x="8159558" y="4363753"/>
              <a:ext cx="828001" cy="504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80" name="Retângulo 79"/>
            <p:cNvSpPr/>
            <p:nvPr/>
          </p:nvSpPr>
          <p:spPr bwMode="auto">
            <a:xfrm>
              <a:off x="3153527" y="4361336"/>
              <a:ext cx="828000" cy="504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81" name="Retângulo 80"/>
            <p:cNvSpPr/>
            <p:nvPr/>
          </p:nvSpPr>
          <p:spPr bwMode="auto">
            <a:xfrm>
              <a:off x="8159561" y="7350442"/>
              <a:ext cx="828002" cy="504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2" name="Retângulo 51"/>
            <p:cNvSpPr/>
            <p:nvPr/>
          </p:nvSpPr>
          <p:spPr bwMode="auto">
            <a:xfrm>
              <a:off x="3148635" y="7358692"/>
              <a:ext cx="827999" cy="504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84" name="Grupo 83"/>
          <p:cNvGrpSpPr/>
          <p:nvPr/>
        </p:nvGrpSpPr>
        <p:grpSpPr>
          <a:xfrm>
            <a:off x="4202056" y="4357093"/>
            <a:ext cx="1942545" cy="1399801"/>
            <a:chOff x="3153527" y="4361336"/>
            <a:chExt cx="2503549" cy="1501643"/>
          </a:xfrm>
        </p:grpSpPr>
        <p:sp>
          <p:nvSpPr>
            <p:cNvPr id="85" name="Retângulo 84"/>
            <p:cNvSpPr/>
            <p:nvPr/>
          </p:nvSpPr>
          <p:spPr bwMode="auto">
            <a:xfrm>
              <a:off x="4829074" y="4363753"/>
              <a:ext cx="828000" cy="504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86" name="Retângulo 85"/>
            <p:cNvSpPr/>
            <p:nvPr/>
          </p:nvSpPr>
          <p:spPr bwMode="auto">
            <a:xfrm>
              <a:off x="3153527" y="4361336"/>
              <a:ext cx="828000" cy="504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87" name="Retângulo 86"/>
            <p:cNvSpPr/>
            <p:nvPr/>
          </p:nvSpPr>
          <p:spPr bwMode="auto">
            <a:xfrm>
              <a:off x="4829075" y="5358455"/>
              <a:ext cx="828001" cy="503999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1" name="Retângulo 50"/>
            <p:cNvSpPr/>
            <p:nvPr/>
          </p:nvSpPr>
          <p:spPr bwMode="auto">
            <a:xfrm>
              <a:off x="3167710" y="5358979"/>
              <a:ext cx="828000" cy="504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087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>
                <a:cs typeface="Times New Roman" pitchFamily="18" charset="0"/>
              </a:rPr>
              <a:t>Coeficiente de Correlação</a:t>
            </a:r>
          </a:p>
        </p:txBody>
      </p:sp>
      <p:sp>
        <p:nvSpPr>
          <p:cNvPr id="4100" name="Text Box 66"/>
          <p:cNvSpPr txBox="1">
            <a:spLocks noChangeArrowheads="1"/>
          </p:cNvSpPr>
          <p:nvPr/>
        </p:nvSpPr>
        <p:spPr bwMode="auto">
          <a:xfrm>
            <a:off x="468313" y="1340768"/>
            <a:ext cx="7924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  <a:defRPr/>
            </a:pPr>
            <a:r>
              <a:rPr lang="pt-BR" dirty="0">
                <a:solidFill>
                  <a:srgbClr val="FF0000"/>
                </a:solidFill>
              </a:rPr>
              <a:t>Interpretações errôneas </a:t>
            </a:r>
            <a:r>
              <a:rPr lang="pt-BR" dirty="0" smtClean="0">
                <a:solidFill>
                  <a:srgbClr val="FF0000"/>
                </a:solidFill>
              </a:rPr>
              <a:t>do coeficiente </a:t>
            </a:r>
            <a:r>
              <a:rPr lang="pt-BR" dirty="0">
                <a:solidFill>
                  <a:srgbClr val="FF0000"/>
                </a:solidFill>
              </a:rPr>
              <a:t>de correlação</a:t>
            </a:r>
          </a:p>
          <a:p>
            <a:pPr marL="177800" indent="-177800" eaLnBrk="0" hangingPunct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t-BR" dirty="0"/>
              <a:t>Um alto coeficiente de </a:t>
            </a:r>
            <a:r>
              <a:rPr lang="pt-BR" dirty="0" smtClean="0"/>
              <a:t>correlação (em módulo) </a:t>
            </a:r>
            <a:r>
              <a:rPr lang="pt-BR" dirty="0"/>
              <a:t>nem sempre indica que a equação de regressão estimada está bem ajustada aos dados. </a:t>
            </a:r>
          </a:p>
        </p:txBody>
      </p:sp>
      <p:grpSp>
        <p:nvGrpSpPr>
          <p:cNvPr id="2" name="Group 115"/>
          <p:cNvGrpSpPr>
            <a:grpSpLocks noChangeAspect="1"/>
          </p:cNvGrpSpPr>
          <p:nvPr/>
        </p:nvGrpSpPr>
        <p:grpSpPr bwMode="auto">
          <a:xfrm>
            <a:off x="1544240" y="2422500"/>
            <a:ext cx="2093913" cy="1779588"/>
            <a:chOff x="339" y="1797"/>
            <a:chExt cx="1597" cy="1357"/>
          </a:xfrm>
        </p:grpSpPr>
        <p:sp>
          <p:nvSpPr>
            <p:cNvPr id="9283" name="Oval 70"/>
            <p:cNvSpPr>
              <a:spLocks noChangeAspect="1" noChangeArrowheads="1"/>
            </p:cNvSpPr>
            <p:nvPr/>
          </p:nvSpPr>
          <p:spPr bwMode="auto">
            <a:xfrm>
              <a:off x="930" y="2387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9284" name="Oval 71"/>
            <p:cNvSpPr>
              <a:spLocks noChangeAspect="1" noChangeArrowheads="1"/>
            </p:cNvSpPr>
            <p:nvPr/>
          </p:nvSpPr>
          <p:spPr bwMode="auto">
            <a:xfrm>
              <a:off x="1535" y="1894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9285" name="Oval 74"/>
            <p:cNvSpPr>
              <a:spLocks noChangeAspect="1" noChangeArrowheads="1"/>
            </p:cNvSpPr>
            <p:nvPr/>
          </p:nvSpPr>
          <p:spPr bwMode="auto">
            <a:xfrm>
              <a:off x="683" y="2648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9286" name="Oval 77"/>
            <p:cNvSpPr>
              <a:spLocks noChangeAspect="1" noChangeArrowheads="1"/>
            </p:cNvSpPr>
            <p:nvPr/>
          </p:nvSpPr>
          <p:spPr bwMode="auto">
            <a:xfrm>
              <a:off x="1359" y="2202"/>
              <a:ext cx="28" cy="3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grpSp>
          <p:nvGrpSpPr>
            <p:cNvPr id="9287" name="Group 78"/>
            <p:cNvGrpSpPr>
              <a:grpSpLocks noChangeAspect="1"/>
            </p:cNvGrpSpPr>
            <p:nvPr/>
          </p:nvGrpSpPr>
          <p:grpSpPr bwMode="auto">
            <a:xfrm>
              <a:off x="339" y="1797"/>
              <a:ext cx="1597" cy="1357"/>
              <a:chOff x="1238" y="1162"/>
              <a:chExt cx="1597" cy="1357"/>
            </a:xfrm>
          </p:grpSpPr>
          <p:sp>
            <p:nvSpPr>
              <p:cNvPr id="9288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2064" y="2333"/>
                <a:ext cx="103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i="1">
                    <a:latin typeface="Times New Roman" charset="0"/>
                  </a:rPr>
                  <a:t>X</a:t>
                </a:r>
                <a:endParaRPr lang="pt-BR" altLang="pt-BR" sz="1600" i="1"/>
              </a:p>
            </p:txBody>
          </p:sp>
          <p:sp>
            <p:nvSpPr>
              <p:cNvPr id="9289" name="Rectangle 80"/>
              <p:cNvSpPr>
                <a:spLocks noChangeAspect="1" noChangeArrowheads="1"/>
              </p:cNvSpPr>
              <p:nvPr/>
            </p:nvSpPr>
            <p:spPr bwMode="auto">
              <a:xfrm rot="-5400000">
                <a:off x="1283" y="1630"/>
                <a:ext cx="95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i="1">
                    <a:latin typeface="Times New Roman" charset="0"/>
                  </a:rPr>
                  <a:t>Y</a:t>
                </a:r>
                <a:endParaRPr lang="pt-BR" altLang="pt-BR" sz="1600" i="1"/>
              </a:p>
            </p:txBody>
          </p:sp>
          <p:sp>
            <p:nvSpPr>
              <p:cNvPr id="9290" name="Freeform 81"/>
              <p:cNvSpPr>
                <a:spLocks noChangeAspect="1"/>
              </p:cNvSpPr>
              <p:nvPr/>
            </p:nvSpPr>
            <p:spPr bwMode="auto">
              <a:xfrm>
                <a:off x="1429" y="1162"/>
                <a:ext cx="1406" cy="1134"/>
              </a:xfrm>
              <a:custGeom>
                <a:avLst/>
                <a:gdLst>
                  <a:gd name="T0" fmla="*/ 0 w 1271"/>
                  <a:gd name="T1" fmla="*/ 0 h 1179"/>
                  <a:gd name="T2" fmla="*/ 0 w 1271"/>
                  <a:gd name="T3" fmla="*/ 303 h 1179"/>
                  <a:gd name="T4" fmla="*/ 43509 w 1271"/>
                  <a:gd name="T5" fmla="*/ 303 h 1179"/>
                  <a:gd name="T6" fmla="*/ 0 60000 65536"/>
                  <a:gd name="T7" fmla="*/ 0 60000 65536"/>
                  <a:gd name="T8" fmla="*/ 0 60000 65536"/>
                  <a:gd name="T9" fmla="*/ 0 w 1271"/>
                  <a:gd name="T10" fmla="*/ 0 h 1179"/>
                  <a:gd name="T11" fmla="*/ 1271 w 1271"/>
                  <a:gd name="T12" fmla="*/ 1179 h 1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1" h="1179">
                    <a:moveTo>
                      <a:pt x="0" y="0"/>
                    </a:moveTo>
                    <a:lnTo>
                      <a:pt x="0" y="1179"/>
                    </a:lnTo>
                    <a:lnTo>
                      <a:pt x="1271" y="1179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4" name="Group 114"/>
          <p:cNvGrpSpPr>
            <a:grpSpLocks noChangeAspect="1"/>
          </p:cNvGrpSpPr>
          <p:nvPr/>
        </p:nvGrpSpPr>
        <p:grpSpPr bwMode="auto">
          <a:xfrm>
            <a:off x="3557190" y="2368525"/>
            <a:ext cx="2166938" cy="1833563"/>
            <a:chOff x="1874" y="1797"/>
            <a:chExt cx="1596" cy="1351"/>
          </a:xfrm>
        </p:grpSpPr>
        <p:sp>
          <p:nvSpPr>
            <p:cNvPr id="9269" name="Oval 83"/>
            <p:cNvSpPr>
              <a:spLocks noChangeAspect="1" noChangeArrowheads="1"/>
            </p:cNvSpPr>
            <p:nvPr/>
          </p:nvSpPr>
          <p:spPr bwMode="auto">
            <a:xfrm>
              <a:off x="2925" y="1979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9270" name="Oval 84"/>
            <p:cNvSpPr>
              <a:spLocks noChangeAspect="1" noChangeArrowheads="1"/>
            </p:cNvSpPr>
            <p:nvPr/>
          </p:nvSpPr>
          <p:spPr bwMode="auto">
            <a:xfrm>
              <a:off x="2393" y="2545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9271" name="Oval 85"/>
            <p:cNvSpPr>
              <a:spLocks noChangeAspect="1" noChangeArrowheads="1"/>
            </p:cNvSpPr>
            <p:nvPr/>
          </p:nvSpPr>
          <p:spPr bwMode="auto">
            <a:xfrm>
              <a:off x="2290" y="2659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9272" name="Oval 86"/>
            <p:cNvSpPr>
              <a:spLocks noChangeAspect="1" noChangeArrowheads="1"/>
            </p:cNvSpPr>
            <p:nvPr/>
          </p:nvSpPr>
          <p:spPr bwMode="auto">
            <a:xfrm>
              <a:off x="3069" y="1894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9273" name="Oval 87"/>
            <p:cNvSpPr>
              <a:spLocks noChangeAspect="1" noChangeArrowheads="1"/>
            </p:cNvSpPr>
            <p:nvPr/>
          </p:nvSpPr>
          <p:spPr bwMode="auto">
            <a:xfrm>
              <a:off x="2971" y="1888"/>
              <a:ext cx="27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9274" name="Oval 88"/>
            <p:cNvSpPr>
              <a:spLocks noChangeAspect="1" noChangeArrowheads="1"/>
            </p:cNvSpPr>
            <p:nvPr/>
          </p:nvSpPr>
          <p:spPr bwMode="auto">
            <a:xfrm>
              <a:off x="2336" y="2614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9275" name="Oval 89"/>
            <p:cNvSpPr>
              <a:spLocks noChangeAspect="1" noChangeArrowheads="1"/>
            </p:cNvSpPr>
            <p:nvPr/>
          </p:nvSpPr>
          <p:spPr bwMode="auto">
            <a:xfrm>
              <a:off x="2217" y="2648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9276" name="Oval 90"/>
            <p:cNvSpPr>
              <a:spLocks noChangeAspect="1" noChangeArrowheads="1"/>
            </p:cNvSpPr>
            <p:nvPr/>
          </p:nvSpPr>
          <p:spPr bwMode="auto">
            <a:xfrm>
              <a:off x="2283" y="2523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9277" name="Oval 91"/>
            <p:cNvSpPr>
              <a:spLocks noChangeAspect="1" noChangeArrowheads="1"/>
            </p:cNvSpPr>
            <p:nvPr/>
          </p:nvSpPr>
          <p:spPr bwMode="auto">
            <a:xfrm>
              <a:off x="2971" y="2024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9278" name="Oval 92"/>
            <p:cNvSpPr>
              <a:spLocks noChangeAspect="1" noChangeArrowheads="1"/>
            </p:cNvSpPr>
            <p:nvPr/>
          </p:nvSpPr>
          <p:spPr bwMode="auto">
            <a:xfrm>
              <a:off x="3016" y="1979"/>
              <a:ext cx="28" cy="3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grpSp>
          <p:nvGrpSpPr>
            <p:cNvPr id="9279" name="Group 93"/>
            <p:cNvGrpSpPr>
              <a:grpSpLocks noChangeAspect="1"/>
            </p:cNvGrpSpPr>
            <p:nvPr/>
          </p:nvGrpSpPr>
          <p:grpSpPr bwMode="auto">
            <a:xfrm>
              <a:off x="1874" y="1797"/>
              <a:ext cx="1596" cy="1351"/>
              <a:chOff x="1239" y="1162"/>
              <a:chExt cx="1596" cy="1351"/>
            </a:xfrm>
          </p:grpSpPr>
          <p:sp>
            <p:nvSpPr>
              <p:cNvPr id="9280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2064" y="2333"/>
                <a:ext cx="100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i="1">
                    <a:latin typeface="Times New Roman" charset="0"/>
                  </a:rPr>
                  <a:t>X</a:t>
                </a:r>
                <a:endParaRPr lang="pt-BR" altLang="pt-BR" sz="1600" i="1"/>
              </a:p>
            </p:txBody>
          </p:sp>
          <p:sp>
            <p:nvSpPr>
              <p:cNvPr id="9281" name="Rectangle 95"/>
              <p:cNvSpPr>
                <a:spLocks noChangeAspect="1" noChangeArrowheads="1"/>
              </p:cNvSpPr>
              <p:nvPr/>
            </p:nvSpPr>
            <p:spPr bwMode="auto">
              <a:xfrm rot="-5400000">
                <a:off x="1283" y="1635"/>
                <a:ext cx="91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i="1">
                    <a:latin typeface="Times New Roman" charset="0"/>
                  </a:rPr>
                  <a:t>Y</a:t>
                </a:r>
                <a:endParaRPr lang="pt-BR" altLang="pt-BR" sz="1600" i="1"/>
              </a:p>
            </p:txBody>
          </p:sp>
          <p:sp>
            <p:nvSpPr>
              <p:cNvPr id="9282" name="Freeform 96"/>
              <p:cNvSpPr>
                <a:spLocks noChangeAspect="1"/>
              </p:cNvSpPr>
              <p:nvPr/>
            </p:nvSpPr>
            <p:spPr bwMode="auto">
              <a:xfrm>
                <a:off x="1429" y="1162"/>
                <a:ext cx="1406" cy="1134"/>
              </a:xfrm>
              <a:custGeom>
                <a:avLst/>
                <a:gdLst>
                  <a:gd name="T0" fmla="*/ 0 w 1271"/>
                  <a:gd name="T1" fmla="*/ 0 h 1179"/>
                  <a:gd name="T2" fmla="*/ 0 w 1271"/>
                  <a:gd name="T3" fmla="*/ 303 h 1179"/>
                  <a:gd name="T4" fmla="*/ 43509 w 1271"/>
                  <a:gd name="T5" fmla="*/ 303 h 1179"/>
                  <a:gd name="T6" fmla="*/ 0 60000 65536"/>
                  <a:gd name="T7" fmla="*/ 0 60000 65536"/>
                  <a:gd name="T8" fmla="*/ 0 60000 65536"/>
                  <a:gd name="T9" fmla="*/ 0 w 1271"/>
                  <a:gd name="T10" fmla="*/ 0 h 1179"/>
                  <a:gd name="T11" fmla="*/ 1271 w 1271"/>
                  <a:gd name="T12" fmla="*/ 1179 h 1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1" h="1179">
                    <a:moveTo>
                      <a:pt x="0" y="0"/>
                    </a:moveTo>
                    <a:lnTo>
                      <a:pt x="0" y="1179"/>
                    </a:lnTo>
                    <a:lnTo>
                      <a:pt x="1271" y="1179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12404" name="Oval 116"/>
          <p:cNvSpPr>
            <a:spLocks noChangeArrowheads="1"/>
          </p:cNvSpPr>
          <p:nvPr/>
        </p:nvSpPr>
        <p:spPr bwMode="auto">
          <a:xfrm>
            <a:off x="4011215" y="3324200"/>
            <a:ext cx="296863" cy="2952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12405" name="Oval 117"/>
          <p:cNvSpPr>
            <a:spLocks noChangeArrowheads="1"/>
          </p:cNvSpPr>
          <p:nvPr/>
        </p:nvSpPr>
        <p:spPr bwMode="auto">
          <a:xfrm>
            <a:off x="4952603" y="2457425"/>
            <a:ext cx="296862" cy="2952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grpSp>
        <p:nvGrpSpPr>
          <p:cNvPr id="8" name="Group 139"/>
          <p:cNvGrpSpPr>
            <a:grpSpLocks/>
          </p:cNvGrpSpPr>
          <p:nvPr/>
        </p:nvGrpSpPr>
        <p:grpSpPr bwMode="auto">
          <a:xfrm>
            <a:off x="2411760" y="4625107"/>
            <a:ext cx="2166938" cy="1833563"/>
            <a:chOff x="2786" y="1821"/>
            <a:chExt cx="1365" cy="1155"/>
          </a:xfrm>
        </p:grpSpPr>
        <p:sp>
          <p:nvSpPr>
            <p:cNvPr id="9241" name="Oval 123"/>
            <p:cNvSpPr>
              <a:spLocks noChangeAspect="1" noChangeArrowheads="1"/>
            </p:cNvSpPr>
            <p:nvPr/>
          </p:nvSpPr>
          <p:spPr bwMode="auto">
            <a:xfrm>
              <a:off x="3297" y="2296"/>
              <a:ext cx="24" cy="29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9242" name="Oval 124"/>
            <p:cNvSpPr>
              <a:spLocks noChangeAspect="1" noChangeArrowheads="1"/>
            </p:cNvSpPr>
            <p:nvPr/>
          </p:nvSpPr>
          <p:spPr bwMode="auto">
            <a:xfrm>
              <a:off x="3143" y="2523"/>
              <a:ext cx="24" cy="29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9243" name="Oval 125"/>
            <p:cNvSpPr>
              <a:spLocks noChangeAspect="1" noChangeArrowheads="1"/>
            </p:cNvSpPr>
            <p:nvPr/>
          </p:nvSpPr>
          <p:spPr bwMode="auto">
            <a:xfrm>
              <a:off x="3238" y="2387"/>
              <a:ext cx="24" cy="29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9244" name="Oval 126"/>
            <p:cNvSpPr>
              <a:spLocks noChangeAspect="1" noChangeArrowheads="1"/>
            </p:cNvSpPr>
            <p:nvPr/>
          </p:nvSpPr>
          <p:spPr bwMode="auto">
            <a:xfrm>
              <a:off x="3787" y="2205"/>
              <a:ext cx="23" cy="29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9245" name="Oval 127"/>
            <p:cNvSpPr>
              <a:spLocks noChangeAspect="1" noChangeArrowheads="1"/>
            </p:cNvSpPr>
            <p:nvPr/>
          </p:nvSpPr>
          <p:spPr bwMode="auto">
            <a:xfrm>
              <a:off x="3651" y="2205"/>
              <a:ext cx="24" cy="29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9246" name="Oval 128"/>
            <p:cNvSpPr>
              <a:spLocks noChangeAspect="1" noChangeArrowheads="1"/>
            </p:cNvSpPr>
            <p:nvPr/>
          </p:nvSpPr>
          <p:spPr bwMode="auto">
            <a:xfrm>
              <a:off x="3197" y="2478"/>
              <a:ext cx="23" cy="29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9247" name="Oval 129"/>
            <p:cNvSpPr>
              <a:spLocks noChangeAspect="1" noChangeArrowheads="1"/>
            </p:cNvSpPr>
            <p:nvPr/>
          </p:nvSpPr>
          <p:spPr bwMode="auto">
            <a:xfrm>
              <a:off x="2987" y="2721"/>
              <a:ext cx="24" cy="29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9248" name="Oval 130"/>
            <p:cNvSpPr>
              <a:spLocks noChangeAspect="1" noChangeArrowheads="1"/>
            </p:cNvSpPr>
            <p:nvPr/>
          </p:nvSpPr>
          <p:spPr bwMode="auto">
            <a:xfrm>
              <a:off x="3065" y="2630"/>
              <a:ext cx="24" cy="29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9249" name="Oval 131"/>
            <p:cNvSpPr>
              <a:spLocks noChangeAspect="1" noChangeArrowheads="1"/>
            </p:cNvSpPr>
            <p:nvPr/>
          </p:nvSpPr>
          <p:spPr bwMode="auto">
            <a:xfrm>
              <a:off x="3414" y="2222"/>
              <a:ext cx="24" cy="29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9250" name="Oval 132"/>
            <p:cNvSpPr>
              <a:spLocks noChangeAspect="1" noChangeArrowheads="1"/>
            </p:cNvSpPr>
            <p:nvPr/>
          </p:nvSpPr>
          <p:spPr bwMode="auto">
            <a:xfrm>
              <a:off x="3515" y="2251"/>
              <a:ext cx="24" cy="30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grpSp>
          <p:nvGrpSpPr>
            <p:cNvPr id="9251" name="Group 133"/>
            <p:cNvGrpSpPr>
              <a:grpSpLocks noChangeAspect="1"/>
            </p:cNvGrpSpPr>
            <p:nvPr/>
          </p:nvGrpSpPr>
          <p:grpSpPr bwMode="auto">
            <a:xfrm>
              <a:off x="2786" y="1821"/>
              <a:ext cx="1365" cy="1155"/>
              <a:chOff x="1239" y="1162"/>
              <a:chExt cx="1596" cy="1351"/>
            </a:xfrm>
          </p:grpSpPr>
          <p:sp>
            <p:nvSpPr>
              <p:cNvPr id="9252" name="Rectangle 134"/>
              <p:cNvSpPr>
                <a:spLocks noChangeAspect="1" noChangeArrowheads="1"/>
              </p:cNvSpPr>
              <p:nvPr/>
            </p:nvSpPr>
            <p:spPr bwMode="auto">
              <a:xfrm>
                <a:off x="2064" y="2333"/>
                <a:ext cx="100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i="1">
                    <a:latin typeface="Times New Roman" charset="0"/>
                  </a:rPr>
                  <a:t>X</a:t>
                </a:r>
                <a:endParaRPr lang="pt-BR" altLang="pt-BR" sz="1600" i="1"/>
              </a:p>
            </p:txBody>
          </p:sp>
          <p:sp>
            <p:nvSpPr>
              <p:cNvPr id="9253" name="Rectangle 135"/>
              <p:cNvSpPr>
                <a:spLocks noChangeAspect="1" noChangeArrowheads="1"/>
              </p:cNvSpPr>
              <p:nvPr/>
            </p:nvSpPr>
            <p:spPr bwMode="auto">
              <a:xfrm rot="-5400000">
                <a:off x="1283" y="1635"/>
                <a:ext cx="91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i="1">
                    <a:latin typeface="Times New Roman" charset="0"/>
                  </a:rPr>
                  <a:t>Y</a:t>
                </a:r>
                <a:endParaRPr lang="pt-BR" altLang="pt-BR" sz="1600" i="1"/>
              </a:p>
            </p:txBody>
          </p:sp>
          <p:sp>
            <p:nvSpPr>
              <p:cNvPr id="9254" name="Freeform 136"/>
              <p:cNvSpPr>
                <a:spLocks noChangeAspect="1"/>
              </p:cNvSpPr>
              <p:nvPr/>
            </p:nvSpPr>
            <p:spPr bwMode="auto">
              <a:xfrm>
                <a:off x="1429" y="1162"/>
                <a:ext cx="1406" cy="1134"/>
              </a:xfrm>
              <a:custGeom>
                <a:avLst/>
                <a:gdLst>
                  <a:gd name="T0" fmla="*/ 0 w 1271"/>
                  <a:gd name="T1" fmla="*/ 0 h 1179"/>
                  <a:gd name="T2" fmla="*/ 0 w 1271"/>
                  <a:gd name="T3" fmla="*/ 303 h 1179"/>
                  <a:gd name="T4" fmla="*/ 43509 w 1271"/>
                  <a:gd name="T5" fmla="*/ 303 h 1179"/>
                  <a:gd name="T6" fmla="*/ 0 60000 65536"/>
                  <a:gd name="T7" fmla="*/ 0 60000 65536"/>
                  <a:gd name="T8" fmla="*/ 0 60000 65536"/>
                  <a:gd name="T9" fmla="*/ 0 w 1271"/>
                  <a:gd name="T10" fmla="*/ 0 h 1179"/>
                  <a:gd name="T11" fmla="*/ 1271 w 1271"/>
                  <a:gd name="T12" fmla="*/ 1179 h 1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1" h="1179">
                    <a:moveTo>
                      <a:pt x="0" y="0"/>
                    </a:moveTo>
                    <a:lnTo>
                      <a:pt x="0" y="1179"/>
                    </a:lnTo>
                    <a:lnTo>
                      <a:pt x="1271" y="1179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12428" name="Line 140"/>
          <p:cNvSpPr>
            <a:spLocks noChangeShapeType="1"/>
          </p:cNvSpPr>
          <p:nvPr/>
        </p:nvSpPr>
        <p:spPr bwMode="auto">
          <a:xfrm flipV="1">
            <a:off x="1976040" y="2595538"/>
            <a:ext cx="1208088" cy="1031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10" name="Group 143"/>
          <p:cNvGrpSpPr>
            <a:grpSpLocks/>
          </p:cNvGrpSpPr>
          <p:nvPr/>
        </p:nvGrpSpPr>
        <p:grpSpPr bwMode="auto">
          <a:xfrm>
            <a:off x="1976040" y="2330425"/>
            <a:ext cx="1223963" cy="1368425"/>
            <a:chOff x="476" y="1797"/>
            <a:chExt cx="771" cy="862"/>
          </a:xfrm>
        </p:grpSpPr>
        <p:sp>
          <p:nvSpPr>
            <p:cNvPr id="9239" name="Freeform 141"/>
            <p:cNvSpPr>
              <a:spLocks/>
            </p:cNvSpPr>
            <p:nvPr/>
          </p:nvSpPr>
          <p:spPr bwMode="auto">
            <a:xfrm>
              <a:off x="476" y="1827"/>
              <a:ext cx="771" cy="832"/>
            </a:xfrm>
            <a:custGeom>
              <a:avLst/>
              <a:gdLst>
                <a:gd name="T0" fmla="*/ 0 w 771"/>
                <a:gd name="T1" fmla="*/ 832 h 832"/>
                <a:gd name="T2" fmla="*/ 91 w 771"/>
                <a:gd name="T3" fmla="*/ 424 h 832"/>
                <a:gd name="T4" fmla="*/ 408 w 771"/>
                <a:gd name="T5" fmla="*/ 741 h 832"/>
                <a:gd name="T6" fmla="*/ 680 w 771"/>
                <a:gd name="T7" fmla="*/ 15 h 832"/>
                <a:gd name="T8" fmla="*/ 771 w 771"/>
                <a:gd name="T9" fmla="*/ 651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1"/>
                <a:gd name="T16" fmla="*/ 0 h 832"/>
                <a:gd name="T17" fmla="*/ 771 w 771"/>
                <a:gd name="T18" fmla="*/ 832 h 8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1" h="832">
                  <a:moveTo>
                    <a:pt x="0" y="832"/>
                  </a:moveTo>
                  <a:cubicBezTo>
                    <a:pt x="11" y="635"/>
                    <a:pt x="23" y="439"/>
                    <a:pt x="91" y="424"/>
                  </a:cubicBezTo>
                  <a:cubicBezTo>
                    <a:pt x="159" y="409"/>
                    <a:pt x="310" y="809"/>
                    <a:pt x="408" y="741"/>
                  </a:cubicBezTo>
                  <a:cubicBezTo>
                    <a:pt x="506" y="673"/>
                    <a:pt x="620" y="30"/>
                    <a:pt x="680" y="15"/>
                  </a:cubicBezTo>
                  <a:cubicBezTo>
                    <a:pt x="740" y="0"/>
                    <a:pt x="755" y="325"/>
                    <a:pt x="771" y="65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40" name="Text Box 142"/>
            <p:cNvSpPr txBox="1">
              <a:spLocks noChangeArrowheads="1"/>
            </p:cNvSpPr>
            <p:nvPr/>
          </p:nvSpPr>
          <p:spPr bwMode="auto">
            <a:xfrm>
              <a:off x="793" y="1797"/>
              <a:ext cx="1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?</a:t>
              </a:r>
            </a:p>
          </p:txBody>
        </p:sp>
      </p:grpSp>
      <p:sp>
        <p:nvSpPr>
          <p:cNvPr id="12432" name="Line 144"/>
          <p:cNvSpPr>
            <a:spLocks noChangeShapeType="1"/>
          </p:cNvSpPr>
          <p:nvPr/>
        </p:nvSpPr>
        <p:spPr bwMode="auto">
          <a:xfrm flipV="1">
            <a:off x="3920728" y="2401863"/>
            <a:ext cx="1439862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11" name="Group 147"/>
          <p:cNvGrpSpPr>
            <a:grpSpLocks/>
          </p:cNvGrpSpPr>
          <p:nvPr/>
        </p:nvGrpSpPr>
        <p:grpSpPr bwMode="auto">
          <a:xfrm>
            <a:off x="4423965" y="3122588"/>
            <a:ext cx="863600" cy="366712"/>
            <a:chOff x="2018" y="2296"/>
            <a:chExt cx="544" cy="231"/>
          </a:xfrm>
        </p:grpSpPr>
        <p:sp>
          <p:nvSpPr>
            <p:cNvPr id="9237" name="AutoShape 145"/>
            <p:cNvSpPr>
              <a:spLocks/>
            </p:cNvSpPr>
            <p:nvPr/>
          </p:nvSpPr>
          <p:spPr bwMode="auto">
            <a:xfrm rot="2731348">
              <a:off x="2267" y="2092"/>
              <a:ext cx="46" cy="544"/>
            </a:xfrm>
            <a:prstGeom prst="rightBrace">
              <a:avLst>
                <a:gd name="adj1" fmla="val 98551"/>
                <a:gd name="adj2" fmla="val 5110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9238" name="Text Box 146"/>
            <p:cNvSpPr txBox="1">
              <a:spLocks noChangeArrowheads="1"/>
            </p:cNvSpPr>
            <p:nvPr/>
          </p:nvSpPr>
          <p:spPr bwMode="auto">
            <a:xfrm>
              <a:off x="2290" y="2296"/>
              <a:ext cx="1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?</a:t>
              </a:r>
            </a:p>
          </p:txBody>
        </p:sp>
      </p:grpSp>
      <p:sp>
        <p:nvSpPr>
          <p:cNvPr id="12436" name="Line 148"/>
          <p:cNvSpPr>
            <a:spLocks noChangeShapeType="1"/>
          </p:cNvSpPr>
          <p:nvPr/>
        </p:nvSpPr>
        <p:spPr bwMode="auto">
          <a:xfrm flipV="1">
            <a:off x="2705448" y="5091832"/>
            <a:ext cx="1223962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438" name="Freeform 150"/>
          <p:cNvSpPr>
            <a:spLocks/>
          </p:cNvSpPr>
          <p:nvPr/>
        </p:nvSpPr>
        <p:spPr bwMode="auto">
          <a:xfrm>
            <a:off x="2772123" y="5234707"/>
            <a:ext cx="1228725" cy="869950"/>
          </a:xfrm>
          <a:custGeom>
            <a:avLst/>
            <a:gdLst>
              <a:gd name="T0" fmla="*/ 0 w 774"/>
              <a:gd name="T1" fmla="*/ 2147483647 h 548"/>
              <a:gd name="T2" fmla="*/ 2147483647 w 774"/>
              <a:gd name="T3" fmla="*/ 2147483647 h 548"/>
              <a:gd name="T4" fmla="*/ 2147483647 w 774"/>
              <a:gd name="T5" fmla="*/ 0 h 548"/>
              <a:gd name="T6" fmla="*/ 0 60000 65536"/>
              <a:gd name="T7" fmla="*/ 0 60000 65536"/>
              <a:gd name="T8" fmla="*/ 0 60000 65536"/>
              <a:gd name="T9" fmla="*/ 0 w 774"/>
              <a:gd name="T10" fmla="*/ 0 h 548"/>
              <a:gd name="T11" fmla="*/ 774 w 774"/>
              <a:gd name="T12" fmla="*/ 548 h 5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4" h="548">
                <a:moveTo>
                  <a:pt x="0" y="548"/>
                </a:moveTo>
                <a:cubicBezTo>
                  <a:pt x="52" y="479"/>
                  <a:pt x="175" y="227"/>
                  <a:pt x="304" y="136"/>
                </a:cubicBezTo>
                <a:cubicBezTo>
                  <a:pt x="433" y="45"/>
                  <a:pt x="599" y="22"/>
                  <a:pt x="774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54F5B-1625-4E3A-B6E3-A97282658F01}" type="slidenum">
              <a:rPr lang="pt-BR"/>
              <a:pPr>
                <a:defRPr/>
              </a:pPr>
              <a:t>12</a:t>
            </a:fld>
            <a:endParaRPr lang="pt-BR" dirty="0"/>
          </a:p>
        </p:txBody>
      </p:sp>
      <p:grpSp>
        <p:nvGrpSpPr>
          <p:cNvPr id="76" name="Group 143"/>
          <p:cNvGrpSpPr>
            <a:grpSpLocks/>
          </p:cNvGrpSpPr>
          <p:nvPr/>
        </p:nvGrpSpPr>
        <p:grpSpPr bwMode="auto">
          <a:xfrm>
            <a:off x="4159646" y="2601887"/>
            <a:ext cx="958850" cy="892175"/>
            <a:chOff x="476" y="1968"/>
            <a:chExt cx="604" cy="562"/>
          </a:xfrm>
        </p:grpSpPr>
        <p:sp>
          <p:nvSpPr>
            <p:cNvPr id="77" name="Freeform 141"/>
            <p:cNvSpPr>
              <a:spLocks/>
            </p:cNvSpPr>
            <p:nvPr/>
          </p:nvSpPr>
          <p:spPr bwMode="auto">
            <a:xfrm>
              <a:off x="476" y="1968"/>
              <a:ext cx="604" cy="562"/>
            </a:xfrm>
            <a:custGeom>
              <a:avLst/>
              <a:gdLst>
                <a:gd name="T0" fmla="*/ 0 w 771"/>
                <a:gd name="T1" fmla="*/ 832 h 832"/>
                <a:gd name="T2" fmla="*/ 91 w 771"/>
                <a:gd name="T3" fmla="*/ 424 h 832"/>
                <a:gd name="T4" fmla="*/ 408 w 771"/>
                <a:gd name="T5" fmla="*/ 741 h 832"/>
                <a:gd name="T6" fmla="*/ 680 w 771"/>
                <a:gd name="T7" fmla="*/ 15 h 832"/>
                <a:gd name="T8" fmla="*/ 771 w 771"/>
                <a:gd name="T9" fmla="*/ 651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1"/>
                <a:gd name="T16" fmla="*/ 0 h 832"/>
                <a:gd name="T17" fmla="*/ 771 w 771"/>
                <a:gd name="T18" fmla="*/ 832 h 832"/>
                <a:gd name="connsiteX0" fmla="*/ 0 w 8820"/>
                <a:gd name="connsiteY0" fmla="*/ 9820 h 9820"/>
                <a:gd name="connsiteX1" fmla="*/ 1180 w 8820"/>
                <a:gd name="connsiteY1" fmla="*/ 4916 h 9820"/>
                <a:gd name="connsiteX2" fmla="*/ 5292 w 8820"/>
                <a:gd name="connsiteY2" fmla="*/ 8726 h 9820"/>
                <a:gd name="connsiteX3" fmla="*/ 8820 w 8820"/>
                <a:gd name="connsiteY3" fmla="*/ 0 h 9820"/>
                <a:gd name="connsiteX0" fmla="*/ 0 w 10000"/>
                <a:gd name="connsiteY0" fmla="*/ 10000 h 10000"/>
                <a:gd name="connsiteX1" fmla="*/ 1338 w 10000"/>
                <a:gd name="connsiteY1" fmla="*/ 5006 h 10000"/>
                <a:gd name="connsiteX2" fmla="*/ 6446 w 10000"/>
                <a:gd name="connsiteY2" fmla="*/ 6165 h 10000"/>
                <a:gd name="connsiteX3" fmla="*/ 10000 w 10000"/>
                <a:gd name="connsiteY3" fmla="*/ 0 h 10000"/>
                <a:gd name="connsiteX0" fmla="*/ 0 w 8885"/>
                <a:gd name="connsiteY0" fmla="*/ 8454 h 8454"/>
                <a:gd name="connsiteX1" fmla="*/ 1338 w 8885"/>
                <a:gd name="connsiteY1" fmla="*/ 3460 h 8454"/>
                <a:gd name="connsiteX2" fmla="*/ 6446 w 8885"/>
                <a:gd name="connsiteY2" fmla="*/ 4619 h 8454"/>
                <a:gd name="connsiteX3" fmla="*/ 8885 w 8885"/>
                <a:gd name="connsiteY3" fmla="*/ 0 h 8454"/>
                <a:gd name="connsiteX0" fmla="*/ 0 w 10000"/>
                <a:gd name="connsiteY0" fmla="*/ 8135 h 8135"/>
                <a:gd name="connsiteX1" fmla="*/ 1506 w 10000"/>
                <a:gd name="connsiteY1" fmla="*/ 4093 h 8135"/>
                <a:gd name="connsiteX2" fmla="*/ 7255 w 10000"/>
                <a:gd name="connsiteY2" fmla="*/ 5464 h 8135"/>
                <a:gd name="connsiteX3" fmla="*/ 10000 w 10000"/>
                <a:gd name="connsiteY3" fmla="*/ 0 h 8135"/>
                <a:gd name="connsiteX0" fmla="*/ 0 w 10000"/>
                <a:gd name="connsiteY0" fmla="*/ 10000 h 10000"/>
                <a:gd name="connsiteX1" fmla="*/ 1506 w 10000"/>
                <a:gd name="connsiteY1" fmla="*/ 5031 h 10000"/>
                <a:gd name="connsiteX2" fmla="*/ 7255 w 10000"/>
                <a:gd name="connsiteY2" fmla="*/ 6717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506 w 10000"/>
                <a:gd name="connsiteY1" fmla="*/ 5031 h 10000"/>
                <a:gd name="connsiteX2" fmla="*/ 6879 w 10000"/>
                <a:gd name="connsiteY2" fmla="*/ 694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506 w 10000"/>
                <a:gd name="connsiteY1" fmla="*/ 5031 h 10000"/>
                <a:gd name="connsiteX2" fmla="*/ 6879 w 10000"/>
                <a:gd name="connsiteY2" fmla="*/ 694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77 w 10000"/>
                <a:gd name="connsiteY1" fmla="*/ 4986 h 10000"/>
                <a:gd name="connsiteX2" fmla="*/ 6879 w 10000"/>
                <a:gd name="connsiteY2" fmla="*/ 694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77 w 10000"/>
                <a:gd name="connsiteY1" fmla="*/ 4986 h 10000"/>
                <a:gd name="connsiteX2" fmla="*/ 6879 w 10000"/>
                <a:gd name="connsiteY2" fmla="*/ 694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77 w 10000"/>
                <a:gd name="connsiteY1" fmla="*/ 4986 h 10000"/>
                <a:gd name="connsiteX2" fmla="*/ 6879 w 10000"/>
                <a:gd name="connsiteY2" fmla="*/ 694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77 w 10000"/>
                <a:gd name="connsiteY1" fmla="*/ 4986 h 10000"/>
                <a:gd name="connsiteX2" fmla="*/ 6879 w 10000"/>
                <a:gd name="connsiteY2" fmla="*/ 6942 h 10000"/>
                <a:gd name="connsiteX3" fmla="*/ 10000 w 10000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cubicBezTo>
                    <a:pt x="307" y="6359"/>
                    <a:pt x="1364" y="5046"/>
                    <a:pt x="2677" y="4986"/>
                  </a:cubicBezTo>
                  <a:cubicBezTo>
                    <a:pt x="3990" y="4926"/>
                    <a:pt x="5868" y="6874"/>
                    <a:pt x="6879" y="6942"/>
                  </a:cubicBezTo>
                  <a:cubicBezTo>
                    <a:pt x="7890" y="7010"/>
                    <a:pt x="8882" y="3864"/>
                    <a:pt x="1000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8" name="Text Box 142"/>
            <p:cNvSpPr txBox="1">
              <a:spLocks noChangeArrowheads="1"/>
            </p:cNvSpPr>
            <p:nvPr/>
          </p:nvSpPr>
          <p:spPr bwMode="auto">
            <a:xfrm>
              <a:off x="547" y="2050"/>
              <a:ext cx="1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/>
                <a:t>?</a:t>
              </a:r>
            </a:p>
          </p:txBody>
        </p:sp>
      </p:grpSp>
      <p:sp>
        <p:nvSpPr>
          <p:cNvPr id="5" name="Retângulo 4"/>
          <p:cNvSpPr/>
          <p:nvPr/>
        </p:nvSpPr>
        <p:spPr>
          <a:xfrm>
            <a:off x="2021355" y="4249017"/>
            <a:ext cx="13468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dirty="0" smtClean="0"/>
              <a:t>Poucos pontos</a:t>
            </a:r>
            <a:endParaRPr lang="pt-BR" sz="1400" dirty="0"/>
          </a:p>
        </p:txBody>
      </p:sp>
      <p:sp>
        <p:nvSpPr>
          <p:cNvPr id="80" name="Retângulo 79"/>
          <p:cNvSpPr/>
          <p:nvPr/>
        </p:nvSpPr>
        <p:spPr>
          <a:xfrm>
            <a:off x="3931521" y="4249017"/>
            <a:ext cx="1627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dirty="0" smtClean="0"/>
              <a:t>Grupos de pontos</a:t>
            </a:r>
            <a:endParaRPr lang="pt-BR" sz="1400" dirty="0"/>
          </a:p>
        </p:txBody>
      </p:sp>
      <p:sp>
        <p:nvSpPr>
          <p:cNvPr id="81" name="Retângulo 80"/>
          <p:cNvSpPr/>
          <p:nvPr/>
        </p:nvSpPr>
        <p:spPr>
          <a:xfrm>
            <a:off x="2673082" y="6505599"/>
            <a:ext cx="18533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dirty="0" smtClean="0"/>
              <a:t>Relação quase linear</a:t>
            </a:r>
            <a:endParaRPr lang="pt-BR" sz="1400" dirty="0"/>
          </a:p>
        </p:txBody>
      </p:sp>
      <p:grpSp>
        <p:nvGrpSpPr>
          <p:cNvPr id="83" name="Group 114"/>
          <p:cNvGrpSpPr>
            <a:grpSpLocks noChangeAspect="1"/>
          </p:cNvGrpSpPr>
          <p:nvPr/>
        </p:nvGrpSpPr>
        <p:grpSpPr bwMode="auto">
          <a:xfrm>
            <a:off x="5724128" y="2361237"/>
            <a:ext cx="2166938" cy="1833563"/>
            <a:chOff x="1874" y="1797"/>
            <a:chExt cx="1596" cy="1351"/>
          </a:xfrm>
        </p:grpSpPr>
        <p:sp>
          <p:nvSpPr>
            <p:cNvPr id="84" name="Oval 83"/>
            <p:cNvSpPr>
              <a:spLocks noChangeAspect="1" noChangeArrowheads="1"/>
            </p:cNvSpPr>
            <p:nvPr/>
          </p:nvSpPr>
          <p:spPr bwMode="auto">
            <a:xfrm>
              <a:off x="2364" y="2666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5" name="Oval 84"/>
            <p:cNvSpPr>
              <a:spLocks noChangeAspect="1" noChangeArrowheads="1"/>
            </p:cNvSpPr>
            <p:nvPr/>
          </p:nvSpPr>
          <p:spPr bwMode="auto">
            <a:xfrm>
              <a:off x="2393" y="2545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6" name="Oval 85"/>
            <p:cNvSpPr>
              <a:spLocks noChangeAspect="1" noChangeArrowheads="1"/>
            </p:cNvSpPr>
            <p:nvPr/>
          </p:nvSpPr>
          <p:spPr bwMode="auto">
            <a:xfrm>
              <a:off x="2290" y="2659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7" name="Oval 86"/>
            <p:cNvSpPr>
              <a:spLocks noChangeAspect="1" noChangeArrowheads="1"/>
            </p:cNvSpPr>
            <p:nvPr/>
          </p:nvSpPr>
          <p:spPr bwMode="auto">
            <a:xfrm>
              <a:off x="3069" y="1894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9" name="Oval 88"/>
            <p:cNvSpPr>
              <a:spLocks noChangeAspect="1" noChangeArrowheads="1"/>
            </p:cNvSpPr>
            <p:nvPr/>
          </p:nvSpPr>
          <p:spPr bwMode="auto">
            <a:xfrm>
              <a:off x="2336" y="2614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90" name="Oval 89"/>
            <p:cNvSpPr>
              <a:spLocks noChangeAspect="1" noChangeArrowheads="1"/>
            </p:cNvSpPr>
            <p:nvPr/>
          </p:nvSpPr>
          <p:spPr bwMode="auto">
            <a:xfrm>
              <a:off x="2217" y="2648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91" name="Oval 90"/>
            <p:cNvSpPr>
              <a:spLocks noChangeAspect="1" noChangeArrowheads="1"/>
            </p:cNvSpPr>
            <p:nvPr/>
          </p:nvSpPr>
          <p:spPr bwMode="auto">
            <a:xfrm>
              <a:off x="2283" y="2523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92" name="Oval 91"/>
            <p:cNvSpPr>
              <a:spLocks noChangeAspect="1" noChangeArrowheads="1"/>
            </p:cNvSpPr>
            <p:nvPr/>
          </p:nvSpPr>
          <p:spPr bwMode="auto">
            <a:xfrm>
              <a:off x="2334" y="2528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93" name="Oval 92"/>
            <p:cNvSpPr>
              <a:spLocks noChangeAspect="1" noChangeArrowheads="1"/>
            </p:cNvSpPr>
            <p:nvPr/>
          </p:nvSpPr>
          <p:spPr bwMode="auto">
            <a:xfrm>
              <a:off x="2262" y="2580"/>
              <a:ext cx="28" cy="3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grpSp>
          <p:nvGrpSpPr>
            <p:cNvPr id="94" name="Group 93"/>
            <p:cNvGrpSpPr>
              <a:grpSpLocks noChangeAspect="1"/>
            </p:cNvGrpSpPr>
            <p:nvPr/>
          </p:nvGrpSpPr>
          <p:grpSpPr bwMode="auto">
            <a:xfrm>
              <a:off x="1874" y="1797"/>
              <a:ext cx="1596" cy="1351"/>
              <a:chOff x="1239" y="1162"/>
              <a:chExt cx="1596" cy="1351"/>
            </a:xfrm>
          </p:grpSpPr>
          <p:sp>
            <p:nvSpPr>
              <p:cNvPr id="95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2064" y="2333"/>
                <a:ext cx="100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i="1">
                    <a:latin typeface="Times New Roman" charset="0"/>
                  </a:rPr>
                  <a:t>X</a:t>
                </a:r>
                <a:endParaRPr lang="pt-BR" altLang="pt-BR" sz="1600" i="1"/>
              </a:p>
            </p:txBody>
          </p:sp>
          <p:sp>
            <p:nvSpPr>
              <p:cNvPr id="96" name="Rectangle 95"/>
              <p:cNvSpPr>
                <a:spLocks noChangeAspect="1" noChangeArrowheads="1"/>
              </p:cNvSpPr>
              <p:nvPr/>
            </p:nvSpPr>
            <p:spPr bwMode="auto">
              <a:xfrm rot="-5400000">
                <a:off x="1283" y="1635"/>
                <a:ext cx="91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i="1">
                    <a:latin typeface="Times New Roman" charset="0"/>
                  </a:rPr>
                  <a:t>Y</a:t>
                </a:r>
                <a:endParaRPr lang="pt-BR" altLang="pt-BR" sz="1600" i="1"/>
              </a:p>
            </p:txBody>
          </p:sp>
          <p:sp>
            <p:nvSpPr>
              <p:cNvPr id="97" name="Freeform 96"/>
              <p:cNvSpPr>
                <a:spLocks noChangeAspect="1"/>
              </p:cNvSpPr>
              <p:nvPr/>
            </p:nvSpPr>
            <p:spPr bwMode="auto">
              <a:xfrm>
                <a:off x="1429" y="1162"/>
                <a:ext cx="1406" cy="1134"/>
              </a:xfrm>
              <a:custGeom>
                <a:avLst/>
                <a:gdLst>
                  <a:gd name="T0" fmla="*/ 0 w 1271"/>
                  <a:gd name="T1" fmla="*/ 0 h 1179"/>
                  <a:gd name="T2" fmla="*/ 0 w 1271"/>
                  <a:gd name="T3" fmla="*/ 303 h 1179"/>
                  <a:gd name="T4" fmla="*/ 43509 w 1271"/>
                  <a:gd name="T5" fmla="*/ 303 h 1179"/>
                  <a:gd name="T6" fmla="*/ 0 60000 65536"/>
                  <a:gd name="T7" fmla="*/ 0 60000 65536"/>
                  <a:gd name="T8" fmla="*/ 0 60000 65536"/>
                  <a:gd name="T9" fmla="*/ 0 w 1271"/>
                  <a:gd name="T10" fmla="*/ 0 h 1179"/>
                  <a:gd name="T11" fmla="*/ 1271 w 1271"/>
                  <a:gd name="T12" fmla="*/ 1179 h 1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1" h="1179">
                    <a:moveTo>
                      <a:pt x="0" y="0"/>
                    </a:moveTo>
                    <a:lnTo>
                      <a:pt x="0" y="1179"/>
                    </a:lnTo>
                    <a:lnTo>
                      <a:pt x="1271" y="1179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100" name="Line 144"/>
          <p:cNvSpPr>
            <a:spLocks noChangeShapeType="1"/>
          </p:cNvSpPr>
          <p:nvPr/>
        </p:nvSpPr>
        <p:spPr bwMode="auto">
          <a:xfrm flipV="1">
            <a:off x="6087666" y="2394575"/>
            <a:ext cx="1439862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7" name="Retângulo 106"/>
          <p:cNvSpPr/>
          <p:nvPr/>
        </p:nvSpPr>
        <p:spPr>
          <a:xfrm>
            <a:off x="5646419" y="4241729"/>
            <a:ext cx="25314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dirty="0" smtClean="0"/>
              <a:t>Ponto </a:t>
            </a:r>
            <a:r>
              <a:rPr lang="pt-BR" sz="1400" dirty="0" smtClean="0"/>
              <a:t>de alavanca (</a:t>
            </a:r>
            <a:r>
              <a:rPr lang="pt-BR" sz="1400" i="1" dirty="0" err="1" smtClean="0"/>
              <a:t>leverage</a:t>
            </a:r>
            <a:r>
              <a:rPr lang="pt-BR" sz="1400" dirty="0" smtClean="0"/>
              <a:t>)</a:t>
            </a:r>
            <a:endParaRPr lang="pt-BR" sz="1400" dirty="0"/>
          </a:p>
        </p:txBody>
      </p:sp>
      <p:grpSp>
        <p:nvGrpSpPr>
          <p:cNvPr id="108" name="Group 151"/>
          <p:cNvGrpSpPr>
            <a:grpSpLocks/>
          </p:cNvGrpSpPr>
          <p:nvPr/>
        </p:nvGrpSpPr>
        <p:grpSpPr bwMode="auto">
          <a:xfrm>
            <a:off x="4941565" y="4625840"/>
            <a:ext cx="2166938" cy="1833562"/>
            <a:chOff x="4100" y="1830"/>
            <a:chExt cx="1365" cy="1155"/>
          </a:xfrm>
        </p:grpSpPr>
        <p:sp>
          <p:nvSpPr>
            <p:cNvPr id="109" name="Oval 98"/>
            <p:cNvSpPr>
              <a:spLocks noChangeAspect="1" noChangeArrowheads="1"/>
            </p:cNvSpPr>
            <p:nvPr/>
          </p:nvSpPr>
          <p:spPr bwMode="auto">
            <a:xfrm>
              <a:off x="4641" y="2341"/>
              <a:ext cx="24" cy="29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10" name="Oval 99"/>
            <p:cNvSpPr>
              <a:spLocks noChangeAspect="1" noChangeArrowheads="1"/>
            </p:cNvSpPr>
            <p:nvPr/>
          </p:nvSpPr>
          <p:spPr bwMode="auto">
            <a:xfrm>
              <a:off x="4457" y="2538"/>
              <a:ext cx="24" cy="29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11" name="Oval 100"/>
            <p:cNvSpPr>
              <a:spLocks noChangeAspect="1" noChangeArrowheads="1"/>
            </p:cNvSpPr>
            <p:nvPr/>
          </p:nvSpPr>
          <p:spPr bwMode="auto">
            <a:xfrm>
              <a:off x="4552" y="2408"/>
              <a:ext cx="24" cy="29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12" name="Oval 101"/>
            <p:cNvSpPr>
              <a:spLocks noChangeAspect="1" noChangeArrowheads="1"/>
            </p:cNvSpPr>
            <p:nvPr/>
          </p:nvSpPr>
          <p:spPr bwMode="auto">
            <a:xfrm>
              <a:off x="5102" y="1995"/>
              <a:ext cx="23" cy="29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13" name="Oval 102"/>
            <p:cNvSpPr>
              <a:spLocks noChangeAspect="1" noChangeArrowheads="1"/>
            </p:cNvSpPr>
            <p:nvPr/>
          </p:nvSpPr>
          <p:spPr bwMode="auto">
            <a:xfrm>
              <a:off x="4954" y="2087"/>
              <a:ext cx="24" cy="29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14" name="Oval 103"/>
            <p:cNvSpPr>
              <a:spLocks noChangeAspect="1" noChangeArrowheads="1"/>
            </p:cNvSpPr>
            <p:nvPr/>
          </p:nvSpPr>
          <p:spPr bwMode="auto">
            <a:xfrm>
              <a:off x="4511" y="2460"/>
              <a:ext cx="23" cy="29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15" name="Oval 104"/>
            <p:cNvSpPr>
              <a:spLocks noChangeAspect="1" noChangeArrowheads="1"/>
            </p:cNvSpPr>
            <p:nvPr/>
          </p:nvSpPr>
          <p:spPr bwMode="auto">
            <a:xfrm>
              <a:off x="4301" y="2713"/>
              <a:ext cx="24" cy="29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16" name="Oval 105"/>
            <p:cNvSpPr>
              <a:spLocks noChangeAspect="1" noChangeArrowheads="1"/>
            </p:cNvSpPr>
            <p:nvPr/>
          </p:nvSpPr>
          <p:spPr bwMode="auto">
            <a:xfrm>
              <a:off x="4379" y="2616"/>
              <a:ext cx="24" cy="29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17" name="Oval 106"/>
            <p:cNvSpPr>
              <a:spLocks noChangeAspect="1" noChangeArrowheads="1"/>
            </p:cNvSpPr>
            <p:nvPr/>
          </p:nvSpPr>
          <p:spPr bwMode="auto">
            <a:xfrm>
              <a:off x="4728" y="2260"/>
              <a:ext cx="24" cy="29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18" name="Oval 107"/>
            <p:cNvSpPr>
              <a:spLocks noChangeAspect="1" noChangeArrowheads="1"/>
            </p:cNvSpPr>
            <p:nvPr/>
          </p:nvSpPr>
          <p:spPr bwMode="auto">
            <a:xfrm>
              <a:off x="4806" y="2176"/>
              <a:ext cx="24" cy="30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grpSp>
          <p:nvGrpSpPr>
            <p:cNvPr id="119" name="Group 108"/>
            <p:cNvGrpSpPr>
              <a:grpSpLocks noChangeAspect="1"/>
            </p:cNvGrpSpPr>
            <p:nvPr/>
          </p:nvGrpSpPr>
          <p:grpSpPr bwMode="auto">
            <a:xfrm>
              <a:off x="4100" y="1830"/>
              <a:ext cx="1365" cy="1155"/>
              <a:chOff x="1239" y="1162"/>
              <a:chExt cx="1596" cy="1351"/>
            </a:xfrm>
          </p:grpSpPr>
          <p:sp>
            <p:nvSpPr>
              <p:cNvPr id="120" name="Rectangle 109"/>
              <p:cNvSpPr>
                <a:spLocks noChangeAspect="1" noChangeArrowheads="1"/>
              </p:cNvSpPr>
              <p:nvPr/>
            </p:nvSpPr>
            <p:spPr bwMode="auto">
              <a:xfrm>
                <a:off x="2064" y="2333"/>
                <a:ext cx="100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i="1">
                    <a:latin typeface="Times New Roman" charset="0"/>
                  </a:rPr>
                  <a:t>X</a:t>
                </a:r>
                <a:endParaRPr lang="pt-BR" altLang="pt-BR" sz="1600" i="1"/>
              </a:p>
            </p:txBody>
          </p:sp>
          <p:sp>
            <p:nvSpPr>
              <p:cNvPr id="121" name="Rectangle 110"/>
              <p:cNvSpPr>
                <a:spLocks noChangeAspect="1" noChangeArrowheads="1"/>
              </p:cNvSpPr>
              <p:nvPr/>
            </p:nvSpPr>
            <p:spPr bwMode="auto">
              <a:xfrm rot="-5400000">
                <a:off x="1283" y="1635"/>
                <a:ext cx="91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i="1">
                    <a:latin typeface="Times New Roman" charset="0"/>
                  </a:rPr>
                  <a:t>Y</a:t>
                </a:r>
                <a:endParaRPr lang="pt-BR" altLang="pt-BR" sz="1600" i="1"/>
              </a:p>
            </p:txBody>
          </p:sp>
          <p:sp>
            <p:nvSpPr>
              <p:cNvPr id="122" name="Freeform 111"/>
              <p:cNvSpPr>
                <a:spLocks noChangeAspect="1"/>
              </p:cNvSpPr>
              <p:nvPr/>
            </p:nvSpPr>
            <p:spPr bwMode="auto">
              <a:xfrm>
                <a:off x="1429" y="1162"/>
                <a:ext cx="1406" cy="1134"/>
              </a:xfrm>
              <a:custGeom>
                <a:avLst/>
                <a:gdLst>
                  <a:gd name="T0" fmla="*/ 0 w 1271"/>
                  <a:gd name="T1" fmla="*/ 0 h 1179"/>
                  <a:gd name="T2" fmla="*/ 0 w 1271"/>
                  <a:gd name="T3" fmla="*/ 303 h 1179"/>
                  <a:gd name="T4" fmla="*/ 43509 w 1271"/>
                  <a:gd name="T5" fmla="*/ 303 h 1179"/>
                  <a:gd name="T6" fmla="*/ 0 60000 65536"/>
                  <a:gd name="T7" fmla="*/ 0 60000 65536"/>
                  <a:gd name="T8" fmla="*/ 0 60000 65536"/>
                  <a:gd name="T9" fmla="*/ 0 w 1271"/>
                  <a:gd name="T10" fmla="*/ 0 h 1179"/>
                  <a:gd name="T11" fmla="*/ 1271 w 1271"/>
                  <a:gd name="T12" fmla="*/ 1179 h 1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1" h="1179">
                    <a:moveTo>
                      <a:pt x="0" y="0"/>
                    </a:moveTo>
                    <a:lnTo>
                      <a:pt x="0" y="1179"/>
                    </a:lnTo>
                    <a:lnTo>
                      <a:pt x="1271" y="1179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graphicFrame>
        <p:nvGraphicFramePr>
          <p:cNvPr id="123" name="Object 1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258445"/>
              </p:ext>
            </p:extLst>
          </p:nvPr>
        </p:nvGraphicFramePr>
        <p:xfrm>
          <a:off x="6635886" y="5261695"/>
          <a:ext cx="18256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7" name="Equation" r:id="rId3" imgW="1524000" imgH="457200" progId="Equation.DSMT4">
                  <p:embed/>
                </p:oleObj>
              </mc:Choice>
              <mc:Fallback>
                <p:oleObj name="Equation" r:id="rId3" imgW="1524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886" y="5261695"/>
                        <a:ext cx="182562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" name="Rectangle 119"/>
          <p:cNvSpPr>
            <a:spLocks noChangeArrowheads="1"/>
          </p:cNvSpPr>
          <p:nvPr/>
        </p:nvSpPr>
        <p:spPr bwMode="auto">
          <a:xfrm>
            <a:off x="5852790" y="6219690"/>
            <a:ext cx="439738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Times New Roman" charset="0"/>
                <a:sym typeface="Symbol" pitchFamily="18" charset="2"/>
              </a:rPr>
              <a:t></a:t>
            </a:r>
            <a:r>
              <a:rPr lang="pt-BR" altLang="pt-BR" sz="1600" b="1" i="1">
                <a:latin typeface="Times New Roman" charset="0"/>
              </a:rPr>
              <a:t>X</a:t>
            </a:r>
          </a:p>
        </p:txBody>
      </p:sp>
      <p:sp>
        <p:nvSpPr>
          <p:cNvPr id="125" name="Rectangle 120"/>
          <p:cNvSpPr>
            <a:spLocks noChangeArrowheads="1"/>
          </p:cNvSpPr>
          <p:nvPr/>
        </p:nvSpPr>
        <p:spPr bwMode="auto">
          <a:xfrm rot="16200000">
            <a:off x="4839965" y="5340215"/>
            <a:ext cx="428625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Times New Roman" charset="0"/>
                <a:sym typeface="Symbol" pitchFamily="18" charset="2"/>
              </a:rPr>
              <a:t></a:t>
            </a:r>
            <a:r>
              <a:rPr lang="pt-BR" altLang="pt-BR" sz="1600" b="1" i="1">
                <a:latin typeface="Times New Roman" charset="0"/>
              </a:rPr>
              <a:t>Y</a:t>
            </a:r>
          </a:p>
        </p:txBody>
      </p:sp>
      <p:sp>
        <p:nvSpPr>
          <p:cNvPr id="126" name="Line 149"/>
          <p:cNvSpPr>
            <a:spLocks noChangeShapeType="1"/>
          </p:cNvSpPr>
          <p:nvPr/>
        </p:nvSpPr>
        <p:spPr bwMode="auto">
          <a:xfrm flipV="1">
            <a:off x="5309865" y="4840152"/>
            <a:ext cx="1171575" cy="1173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7" name="Retângulo 126"/>
          <p:cNvSpPr/>
          <p:nvPr/>
        </p:nvSpPr>
        <p:spPr>
          <a:xfrm>
            <a:off x="5151595" y="6492044"/>
            <a:ext cx="19559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dirty="0" smtClean="0"/>
              <a:t>Variáveis cumulativas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52527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04" grpId="0" animBg="1"/>
      <p:bldP spid="12405" grpId="0" animBg="1"/>
      <p:bldP spid="12428" grpId="0" animBg="1"/>
      <p:bldP spid="12432" grpId="0" animBg="1"/>
      <p:bldP spid="12436" grpId="0" animBg="1"/>
      <p:bldP spid="12438" grpId="0" animBg="1"/>
      <p:bldP spid="5" grpId="0"/>
      <p:bldP spid="80" grpId="0"/>
      <p:bldP spid="81" grpId="0"/>
      <p:bldP spid="100" grpId="0" animBg="1"/>
      <p:bldP spid="107" grpId="0"/>
      <p:bldP spid="124" grpId="0" animBg="1"/>
      <p:bldP spid="125" grpId="0" animBg="1"/>
      <p:bldP spid="126" grpId="0" animBg="1"/>
      <p:bldP spid="1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>
                <a:cs typeface="Times New Roman" pitchFamily="18" charset="0"/>
              </a:rPr>
              <a:t>Coeficiente de Correlação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68313" y="1484784"/>
            <a:ext cx="7924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  <a:defRPr/>
            </a:pPr>
            <a:r>
              <a:rPr lang="pt-BR" dirty="0">
                <a:solidFill>
                  <a:srgbClr val="FF0000"/>
                </a:solidFill>
              </a:rPr>
              <a:t>Interpretações </a:t>
            </a:r>
            <a:r>
              <a:rPr lang="pt-BR" dirty="0" smtClean="0">
                <a:solidFill>
                  <a:srgbClr val="FF0000"/>
                </a:solidFill>
              </a:rPr>
              <a:t>errônea do coeficiente </a:t>
            </a:r>
            <a:r>
              <a:rPr lang="pt-BR" dirty="0">
                <a:solidFill>
                  <a:srgbClr val="FF0000"/>
                </a:solidFill>
              </a:rPr>
              <a:t>de correlação</a:t>
            </a:r>
          </a:p>
          <a:p>
            <a:pPr marL="285750" indent="-285750" eaLnBrk="0" hangingPunct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t-BR" dirty="0"/>
              <a:t>Um coeficiente de correlação próximo de zero nem sempre indica que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t-BR" i="1" dirty="0"/>
              <a:t> </a:t>
            </a:r>
            <a:r>
              <a:rPr lang="pt-BR" dirty="0"/>
              <a:t>e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t-BR" dirty="0"/>
              <a:t> não são relacionadas.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683568" y="2573012"/>
            <a:ext cx="2095200" cy="1778400"/>
            <a:chOff x="567" y="1797"/>
            <a:chExt cx="1596" cy="1325"/>
          </a:xfrm>
        </p:grpSpPr>
        <p:sp>
          <p:nvSpPr>
            <p:cNvPr id="10311" name="Oval 5"/>
            <p:cNvSpPr>
              <a:spLocks noChangeArrowheads="1"/>
            </p:cNvSpPr>
            <p:nvPr/>
          </p:nvSpPr>
          <p:spPr bwMode="auto">
            <a:xfrm>
              <a:off x="1165" y="2160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0312" name="Oval 6"/>
            <p:cNvSpPr>
              <a:spLocks noChangeArrowheads="1"/>
            </p:cNvSpPr>
            <p:nvPr/>
          </p:nvSpPr>
          <p:spPr bwMode="auto">
            <a:xfrm>
              <a:off x="984" y="2625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0313" name="Oval 7"/>
            <p:cNvSpPr>
              <a:spLocks noChangeArrowheads="1"/>
            </p:cNvSpPr>
            <p:nvPr/>
          </p:nvSpPr>
          <p:spPr bwMode="auto">
            <a:xfrm>
              <a:off x="984" y="2438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0314" name="Oval 8"/>
            <p:cNvSpPr>
              <a:spLocks noChangeArrowheads="1"/>
            </p:cNvSpPr>
            <p:nvPr/>
          </p:nvSpPr>
          <p:spPr bwMode="auto">
            <a:xfrm>
              <a:off x="1738" y="2716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0315" name="Oval 9"/>
            <p:cNvSpPr>
              <a:spLocks noChangeArrowheads="1"/>
            </p:cNvSpPr>
            <p:nvPr/>
          </p:nvSpPr>
          <p:spPr bwMode="auto">
            <a:xfrm>
              <a:off x="1566" y="2217"/>
              <a:ext cx="27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0316" name="Oval 10"/>
            <p:cNvSpPr>
              <a:spLocks noChangeArrowheads="1"/>
            </p:cNvSpPr>
            <p:nvPr/>
          </p:nvSpPr>
          <p:spPr bwMode="auto">
            <a:xfrm>
              <a:off x="1047" y="2296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0317" name="Oval 11"/>
            <p:cNvSpPr>
              <a:spLocks noChangeArrowheads="1"/>
            </p:cNvSpPr>
            <p:nvPr/>
          </p:nvSpPr>
          <p:spPr bwMode="auto">
            <a:xfrm>
              <a:off x="1718" y="2523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0318" name="Oval 12"/>
            <p:cNvSpPr>
              <a:spLocks noChangeArrowheads="1"/>
            </p:cNvSpPr>
            <p:nvPr/>
          </p:nvSpPr>
          <p:spPr bwMode="auto">
            <a:xfrm>
              <a:off x="893" y="2716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0319" name="Oval 13"/>
            <p:cNvSpPr>
              <a:spLocks noChangeArrowheads="1"/>
            </p:cNvSpPr>
            <p:nvPr/>
          </p:nvSpPr>
          <p:spPr bwMode="auto">
            <a:xfrm>
              <a:off x="1301" y="1970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0320" name="Oval 14"/>
            <p:cNvSpPr>
              <a:spLocks noChangeArrowheads="1"/>
            </p:cNvSpPr>
            <p:nvPr/>
          </p:nvSpPr>
          <p:spPr bwMode="auto">
            <a:xfrm>
              <a:off x="1392" y="2067"/>
              <a:ext cx="28" cy="3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grpSp>
          <p:nvGrpSpPr>
            <p:cNvPr id="10321" name="Group 15"/>
            <p:cNvGrpSpPr>
              <a:grpSpLocks/>
            </p:cNvGrpSpPr>
            <p:nvPr/>
          </p:nvGrpSpPr>
          <p:grpSpPr bwMode="auto">
            <a:xfrm>
              <a:off x="567" y="1797"/>
              <a:ext cx="1596" cy="1325"/>
              <a:chOff x="1239" y="1162"/>
              <a:chExt cx="1596" cy="1325"/>
            </a:xfrm>
          </p:grpSpPr>
          <p:sp>
            <p:nvSpPr>
              <p:cNvPr id="10323" name="Rectangle 16"/>
              <p:cNvSpPr>
                <a:spLocks noChangeArrowheads="1"/>
              </p:cNvSpPr>
              <p:nvPr/>
            </p:nvSpPr>
            <p:spPr bwMode="auto">
              <a:xfrm>
                <a:off x="2064" y="2333"/>
                <a:ext cx="85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i="1">
                    <a:latin typeface="Times New Roman" charset="0"/>
                  </a:rPr>
                  <a:t>X</a:t>
                </a:r>
                <a:endParaRPr lang="pt-BR" altLang="pt-BR" sz="1600" i="1"/>
              </a:p>
            </p:txBody>
          </p:sp>
          <p:sp>
            <p:nvSpPr>
              <p:cNvPr id="10324" name="Rectangle 17"/>
              <p:cNvSpPr>
                <a:spLocks noChangeArrowheads="1"/>
              </p:cNvSpPr>
              <p:nvPr/>
            </p:nvSpPr>
            <p:spPr bwMode="auto">
              <a:xfrm rot="-5400000">
                <a:off x="1277" y="1655"/>
                <a:ext cx="7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i="1">
                    <a:latin typeface="Times New Roman" charset="0"/>
                  </a:rPr>
                  <a:t>Y</a:t>
                </a:r>
                <a:endParaRPr lang="pt-BR" altLang="pt-BR" sz="1600" i="1"/>
              </a:p>
            </p:txBody>
          </p:sp>
          <p:sp>
            <p:nvSpPr>
              <p:cNvPr id="10325" name="Freeform 18"/>
              <p:cNvSpPr>
                <a:spLocks/>
              </p:cNvSpPr>
              <p:nvPr/>
            </p:nvSpPr>
            <p:spPr bwMode="auto">
              <a:xfrm>
                <a:off x="1429" y="1162"/>
                <a:ext cx="1406" cy="1134"/>
              </a:xfrm>
              <a:custGeom>
                <a:avLst/>
                <a:gdLst>
                  <a:gd name="T0" fmla="*/ 0 w 1271"/>
                  <a:gd name="T1" fmla="*/ 0 h 1179"/>
                  <a:gd name="T2" fmla="*/ 0 w 1271"/>
                  <a:gd name="T3" fmla="*/ 303 h 1179"/>
                  <a:gd name="T4" fmla="*/ 43509 w 1271"/>
                  <a:gd name="T5" fmla="*/ 303 h 1179"/>
                  <a:gd name="T6" fmla="*/ 0 60000 65536"/>
                  <a:gd name="T7" fmla="*/ 0 60000 65536"/>
                  <a:gd name="T8" fmla="*/ 0 60000 65536"/>
                  <a:gd name="T9" fmla="*/ 0 w 1271"/>
                  <a:gd name="T10" fmla="*/ 0 h 1179"/>
                  <a:gd name="T11" fmla="*/ 1271 w 1271"/>
                  <a:gd name="T12" fmla="*/ 1179 h 1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1" h="1179">
                    <a:moveTo>
                      <a:pt x="0" y="0"/>
                    </a:moveTo>
                    <a:lnTo>
                      <a:pt x="0" y="1179"/>
                    </a:lnTo>
                    <a:lnTo>
                      <a:pt x="1271" y="1179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0322" name="Oval 35"/>
            <p:cNvSpPr>
              <a:spLocks noChangeArrowheads="1"/>
            </p:cNvSpPr>
            <p:nvPr/>
          </p:nvSpPr>
          <p:spPr bwMode="auto">
            <a:xfrm>
              <a:off x="1610" y="2478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3247373" y="2568075"/>
            <a:ext cx="2138840" cy="1776779"/>
            <a:chOff x="2147" y="1797"/>
            <a:chExt cx="1595" cy="1325"/>
          </a:xfrm>
        </p:grpSpPr>
        <p:grpSp>
          <p:nvGrpSpPr>
            <p:cNvPr id="10285" name="Group 37"/>
            <p:cNvGrpSpPr>
              <a:grpSpLocks/>
            </p:cNvGrpSpPr>
            <p:nvPr/>
          </p:nvGrpSpPr>
          <p:grpSpPr bwMode="auto">
            <a:xfrm>
              <a:off x="2147" y="1797"/>
              <a:ext cx="1595" cy="1325"/>
              <a:chOff x="2064" y="1162"/>
              <a:chExt cx="1595" cy="1325"/>
            </a:xfrm>
          </p:grpSpPr>
          <p:sp>
            <p:nvSpPr>
              <p:cNvPr id="10297" name="Oval 38"/>
              <p:cNvSpPr>
                <a:spLocks noChangeArrowheads="1"/>
              </p:cNvSpPr>
              <p:nvPr/>
            </p:nvSpPr>
            <p:spPr bwMode="auto">
              <a:xfrm>
                <a:off x="2744" y="1480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0298" name="Oval 39"/>
              <p:cNvSpPr>
                <a:spLocks noChangeArrowheads="1"/>
              </p:cNvSpPr>
              <p:nvPr/>
            </p:nvSpPr>
            <p:spPr bwMode="auto">
              <a:xfrm>
                <a:off x="2744" y="1933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0299" name="Oval 40"/>
              <p:cNvSpPr>
                <a:spLocks noChangeArrowheads="1"/>
              </p:cNvSpPr>
              <p:nvPr/>
            </p:nvSpPr>
            <p:spPr bwMode="auto">
              <a:xfrm>
                <a:off x="2881" y="1797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0300" name="Oval 41"/>
              <p:cNvSpPr>
                <a:spLocks noChangeArrowheads="1"/>
              </p:cNvSpPr>
              <p:nvPr/>
            </p:nvSpPr>
            <p:spPr bwMode="auto">
              <a:xfrm>
                <a:off x="3288" y="1434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0301" name="Oval 42"/>
              <p:cNvSpPr>
                <a:spLocks noChangeArrowheads="1"/>
              </p:cNvSpPr>
              <p:nvPr/>
            </p:nvSpPr>
            <p:spPr bwMode="auto">
              <a:xfrm>
                <a:off x="3016" y="1344"/>
                <a:ext cx="27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0302" name="Oval 43"/>
              <p:cNvSpPr>
                <a:spLocks noChangeArrowheads="1"/>
              </p:cNvSpPr>
              <p:nvPr/>
            </p:nvSpPr>
            <p:spPr bwMode="auto">
              <a:xfrm>
                <a:off x="2693" y="1773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0303" name="Oval 44"/>
              <p:cNvSpPr>
                <a:spLocks noChangeArrowheads="1"/>
              </p:cNvSpPr>
              <p:nvPr/>
            </p:nvSpPr>
            <p:spPr bwMode="auto">
              <a:xfrm>
                <a:off x="2406" y="2013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0304" name="Oval 45"/>
              <p:cNvSpPr>
                <a:spLocks noChangeArrowheads="1"/>
              </p:cNvSpPr>
              <p:nvPr/>
            </p:nvSpPr>
            <p:spPr bwMode="auto">
              <a:xfrm>
                <a:off x="2472" y="1752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0305" name="Oval 46"/>
              <p:cNvSpPr>
                <a:spLocks noChangeArrowheads="1"/>
              </p:cNvSpPr>
              <p:nvPr/>
            </p:nvSpPr>
            <p:spPr bwMode="auto">
              <a:xfrm>
                <a:off x="3061" y="1616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0306" name="Oval 47"/>
              <p:cNvSpPr>
                <a:spLocks noChangeArrowheads="1"/>
              </p:cNvSpPr>
              <p:nvPr/>
            </p:nvSpPr>
            <p:spPr bwMode="auto">
              <a:xfrm>
                <a:off x="2880" y="1570"/>
                <a:ext cx="28" cy="35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grpSp>
            <p:nvGrpSpPr>
              <p:cNvPr id="10307" name="Group 48"/>
              <p:cNvGrpSpPr>
                <a:grpSpLocks/>
              </p:cNvGrpSpPr>
              <p:nvPr/>
            </p:nvGrpSpPr>
            <p:grpSpPr bwMode="auto">
              <a:xfrm>
                <a:off x="2064" y="1162"/>
                <a:ext cx="1595" cy="1325"/>
                <a:chOff x="1240" y="1162"/>
                <a:chExt cx="1595" cy="1325"/>
              </a:xfrm>
            </p:grpSpPr>
            <p:sp>
              <p:nvSpPr>
                <p:cNvPr id="10308" name="Rectangle 49"/>
                <p:cNvSpPr>
                  <a:spLocks noChangeArrowheads="1"/>
                </p:cNvSpPr>
                <p:nvPr/>
              </p:nvSpPr>
              <p:spPr bwMode="auto">
                <a:xfrm>
                  <a:off x="2064" y="2333"/>
                  <a:ext cx="85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 b="1" i="1">
                      <a:latin typeface="Times New Roman" charset="0"/>
                    </a:rPr>
                    <a:t>X</a:t>
                  </a:r>
                  <a:endParaRPr lang="pt-BR" altLang="pt-BR" sz="1600" i="1"/>
                </a:p>
              </p:txBody>
            </p:sp>
            <p:sp>
              <p:nvSpPr>
                <p:cNvPr id="10309" name="Rectangle 50"/>
                <p:cNvSpPr>
                  <a:spLocks noChangeArrowheads="1"/>
                </p:cNvSpPr>
                <p:nvPr/>
              </p:nvSpPr>
              <p:spPr bwMode="auto">
                <a:xfrm rot="-5400000">
                  <a:off x="1278" y="1655"/>
                  <a:ext cx="78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 b="1" i="1">
                      <a:latin typeface="Times New Roman" charset="0"/>
                    </a:rPr>
                    <a:t>Y</a:t>
                  </a:r>
                  <a:endParaRPr lang="pt-BR" altLang="pt-BR" sz="1600" i="1"/>
                </a:p>
              </p:txBody>
            </p:sp>
            <p:sp>
              <p:nvSpPr>
                <p:cNvPr id="10310" name="Freeform 51"/>
                <p:cNvSpPr>
                  <a:spLocks/>
                </p:cNvSpPr>
                <p:nvPr/>
              </p:nvSpPr>
              <p:spPr bwMode="auto">
                <a:xfrm>
                  <a:off x="1429" y="1162"/>
                  <a:ext cx="1406" cy="1134"/>
                </a:xfrm>
                <a:custGeom>
                  <a:avLst/>
                  <a:gdLst>
                    <a:gd name="T0" fmla="*/ 0 w 1271"/>
                    <a:gd name="T1" fmla="*/ 0 h 1179"/>
                    <a:gd name="T2" fmla="*/ 0 w 1271"/>
                    <a:gd name="T3" fmla="*/ 303 h 1179"/>
                    <a:gd name="T4" fmla="*/ 43509 w 1271"/>
                    <a:gd name="T5" fmla="*/ 303 h 1179"/>
                    <a:gd name="T6" fmla="*/ 0 60000 65536"/>
                    <a:gd name="T7" fmla="*/ 0 60000 65536"/>
                    <a:gd name="T8" fmla="*/ 0 60000 65536"/>
                    <a:gd name="T9" fmla="*/ 0 w 1271"/>
                    <a:gd name="T10" fmla="*/ 0 h 1179"/>
                    <a:gd name="T11" fmla="*/ 1271 w 1271"/>
                    <a:gd name="T12" fmla="*/ 1179 h 117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71" h="1179">
                      <a:moveTo>
                        <a:pt x="0" y="0"/>
                      </a:moveTo>
                      <a:lnTo>
                        <a:pt x="0" y="1179"/>
                      </a:lnTo>
                      <a:lnTo>
                        <a:pt x="1271" y="1179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10286" name="Group 67"/>
            <p:cNvGrpSpPr>
              <a:grpSpLocks/>
            </p:cNvGrpSpPr>
            <p:nvPr/>
          </p:nvGrpSpPr>
          <p:grpSpPr bwMode="auto">
            <a:xfrm flipH="1">
              <a:off x="2378" y="2047"/>
              <a:ext cx="910" cy="703"/>
              <a:chOff x="4084" y="2024"/>
              <a:chExt cx="910" cy="703"/>
            </a:xfrm>
          </p:grpSpPr>
          <p:sp>
            <p:nvSpPr>
              <p:cNvPr id="10287" name="Oval 53"/>
              <p:cNvSpPr>
                <a:spLocks noChangeArrowheads="1"/>
              </p:cNvSpPr>
              <p:nvPr/>
            </p:nvSpPr>
            <p:spPr bwMode="auto">
              <a:xfrm>
                <a:off x="4422" y="2160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0288" name="Oval 54"/>
              <p:cNvSpPr>
                <a:spLocks noChangeArrowheads="1"/>
              </p:cNvSpPr>
              <p:nvPr/>
            </p:nvSpPr>
            <p:spPr bwMode="auto">
              <a:xfrm>
                <a:off x="4422" y="2613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0289" name="Oval 55"/>
              <p:cNvSpPr>
                <a:spLocks noChangeArrowheads="1"/>
              </p:cNvSpPr>
              <p:nvPr/>
            </p:nvSpPr>
            <p:spPr bwMode="auto">
              <a:xfrm>
                <a:off x="4559" y="2477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0290" name="Oval 56"/>
              <p:cNvSpPr>
                <a:spLocks noChangeArrowheads="1"/>
              </p:cNvSpPr>
              <p:nvPr/>
            </p:nvSpPr>
            <p:spPr bwMode="auto">
              <a:xfrm>
                <a:off x="4966" y="2114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0291" name="Oval 57"/>
              <p:cNvSpPr>
                <a:spLocks noChangeArrowheads="1"/>
              </p:cNvSpPr>
              <p:nvPr/>
            </p:nvSpPr>
            <p:spPr bwMode="auto">
              <a:xfrm>
                <a:off x="4694" y="2024"/>
                <a:ext cx="27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0292" name="Oval 58"/>
              <p:cNvSpPr>
                <a:spLocks noChangeArrowheads="1"/>
              </p:cNvSpPr>
              <p:nvPr/>
            </p:nvSpPr>
            <p:spPr bwMode="auto">
              <a:xfrm>
                <a:off x="4371" y="2453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0293" name="Oval 59"/>
              <p:cNvSpPr>
                <a:spLocks noChangeArrowheads="1"/>
              </p:cNvSpPr>
              <p:nvPr/>
            </p:nvSpPr>
            <p:spPr bwMode="auto">
              <a:xfrm>
                <a:off x="4084" y="2693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0294" name="Oval 60"/>
              <p:cNvSpPr>
                <a:spLocks noChangeArrowheads="1"/>
              </p:cNvSpPr>
              <p:nvPr/>
            </p:nvSpPr>
            <p:spPr bwMode="auto">
              <a:xfrm>
                <a:off x="4150" y="2432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0295" name="Oval 61"/>
              <p:cNvSpPr>
                <a:spLocks noChangeArrowheads="1"/>
              </p:cNvSpPr>
              <p:nvPr/>
            </p:nvSpPr>
            <p:spPr bwMode="auto">
              <a:xfrm>
                <a:off x="4739" y="2296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0296" name="Oval 62"/>
              <p:cNvSpPr>
                <a:spLocks noChangeArrowheads="1"/>
              </p:cNvSpPr>
              <p:nvPr/>
            </p:nvSpPr>
            <p:spPr bwMode="auto">
              <a:xfrm>
                <a:off x="4558" y="2250"/>
                <a:ext cx="28" cy="35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</p:grpSp>
      </p:grpSp>
      <p:grpSp>
        <p:nvGrpSpPr>
          <p:cNvPr id="8" name="Group 129"/>
          <p:cNvGrpSpPr>
            <a:grpSpLocks/>
          </p:cNvGrpSpPr>
          <p:nvPr/>
        </p:nvGrpSpPr>
        <p:grpSpPr bwMode="auto">
          <a:xfrm>
            <a:off x="5654379" y="2407196"/>
            <a:ext cx="1661457" cy="1279281"/>
            <a:chOff x="3923" y="1480"/>
            <a:chExt cx="1239" cy="954"/>
          </a:xfrm>
        </p:grpSpPr>
        <p:sp>
          <p:nvSpPr>
            <p:cNvPr id="10271" name="Oval 71"/>
            <p:cNvSpPr>
              <a:spLocks noChangeArrowheads="1"/>
            </p:cNvSpPr>
            <p:nvPr/>
          </p:nvSpPr>
          <p:spPr bwMode="auto">
            <a:xfrm>
              <a:off x="4432" y="1697"/>
              <a:ext cx="20" cy="23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0272" name="Oval 72"/>
            <p:cNvSpPr>
              <a:spLocks noChangeArrowheads="1"/>
            </p:cNvSpPr>
            <p:nvPr/>
          </p:nvSpPr>
          <p:spPr bwMode="auto">
            <a:xfrm>
              <a:off x="4432" y="2007"/>
              <a:ext cx="20" cy="23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0273" name="Oval 73"/>
            <p:cNvSpPr>
              <a:spLocks noChangeArrowheads="1"/>
            </p:cNvSpPr>
            <p:nvPr/>
          </p:nvSpPr>
          <p:spPr bwMode="auto">
            <a:xfrm>
              <a:off x="4526" y="1914"/>
              <a:ext cx="19" cy="23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0274" name="Oval 74"/>
            <p:cNvSpPr>
              <a:spLocks noChangeArrowheads="1"/>
            </p:cNvSpPr>
            <p:nvPr/>
          </p:nvSpPr>
          <p:spPr bwMode="auto">
            <a:xfrm>
              <a:off x="4804" y="1666"/>
              <a:ext cx="19" cy="23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0275" name="Oval 75"/>
            <p:cNvSpPr>
              <a:spLocks noChangeArrowheads="1"/>
            </p:cNvSpPr>
            <p:nvPr/>
          </p:nvSpPr>
          <p:spPr bwMode="auto">
            <a:xfrm>
              <a:off x="4618" y="1604"/>
              <a:ext cx="19" cy="2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0276" name="Oval 76"/>
            <p:cNvSpPr>
              <a:spLocks noChangeArrowheads="1"/>
            </p:cNvSpPr>
            <p:nvPr/>
          </p:nvSpPr>
          <p:spPr bwMode="auto">
            <a:xfrm>
              <a:off x="4398" y="1897"/>
              <a:ext cx="19" cy="23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0277" name="Oval 77"/>
            <p:cNvSpPr>
              <a:spLocks noChangeArrowheads="1"/>
            </p:cNvSpPr>
            <p:nvPr/>
          </p:nvSpPr>
          <p:spPr bwMode="auto">
            <a:xfrm>
              <a:off x="4202" y="2061"/>
              <a:ext cx="19" cy="23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0278" name="Oval 78"/>
            <p:cNvSpPr>
              <a:spLocks noChangeArrowheads="1"/>
            </p:cNvSpPr>
            <p:nvPr/>
          </p:nvSpPr>
          <p:spPr bwMode="auto">
            <a:xfrm>
              <a:off x="4247" y="1883"/>
              <a:ext cx="19" cy="23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0279" name="Oval 79"/>
            <p:cNvSpPr>
              <a:spLocks noChangeArrowheads="1"/>
            </p:cNvSpPr>
            <p:nvPr/>
          </p:nvSpPr>
          <p:spPr bwMode="auto">
            <a:xfrm>
              <a:off x="4649" y="1790"/>
              <a:ext cx="19" cy="23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0280" name="Oval 80"/>
            <p:cNvSpPr>
              <a:spLocks noChangeArrowheads="1"/>
            </p:cNvSpPr>
            <p:nvPr/>
          </p:nvSpPr>
          <p:spPr bwMode="auto">
            <a:xfrm>
              <a:off x="4525" y="1759"/>
              <a:ext cx="19" cy="2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0281" name="Rectangle 82"/>
            <p:cNvSpPr>
              <a:spLocks noChangeArrowheads="1"/>
            </p:cNvSpPr>
            <p:nvPr/>
          </p:nvSpPr>
          <p:spPr bwMode="auto">
            <a:xfrm>
              <a:off x="4531" y="2280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b="1" i="1">
                  <a:latin typeface="Times New Roman" charset="0"/>
                </a:rPr>
                <a:t>X</a:t>
              </a:r>
              <a:endParaRPr lang="pt-BR" altLang="pt-BR" sz="1600" i="1"/>
            </a:p>
          </p:txBody>
        </p:sp>
        <p:sp>
          <p:nvSpPr>
            <p:cNvPr id="10282" name="Rectangle 83"/>
            <p:cNvSpPr>
              <a:spLocks noChangeArrowheads="1"/>
            </p:cNvSpPr>
            <p:nvPr/>
          </p:nvSpPr>
          <p:spPr bwMode="auto">
            <a:xfrm rot="-5400000">
              <a:off x="3961" y="1779"/>
              <a:ext cx="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b="1" i="1">
                  <a:latin typeface="Times New Roman" charset="0"/>
                </a:rPr>
                <a:t>Y</a:t>
              </a:r>
              <a:endParaRPr lang="pt-BR" altLang="pt-BR" sz="1600" i="1"/>
            </a:p>
          </p:txBody>
        </p:sp>
        <p:sp>
          <p:nvSpPr>
            <p:cNvPr id="10283" name="Freeform 84"/>
            <p:cNvSpPr>
              <a:spLocks/>
            </p:cNvSpPr>
            <p:nvPr/>
          </p:nvSpPr>
          <p:spPr bwMode="auto">
            <a:xfrm>
              <a:off x="4097" y="1480"/>
              <a:ext cx="960" cy="774"/>
            </a:xfrm>
            <a:custGeom>
              <a:avLst/>
              <a:gdLst>
                <a:gd name="T0" fmla="*/ 0 w 1271"/>
                <a:gd name="T1" fmla="*/ 0 h 1179"/>
                <a:gd name="T2" fmla="*/ 0 w 1271"/>
                <a:gd name="T3" fmla="*/ 1 h 1179"/>
                <a:gd name="T4" fmla="*/ 2 w 1271"/>
                <a:gd name="T5" fmla="*/ 1 h 1179"/>
                <a:gd name="T6" fmla="*/ 0 60000 65536"/>
                <a:gd name="T7" fmla="*/ 0 60000 65536"/>
                <a:gd name="T8" fmla="*/ 0 60000 65536"/>
                <a:gd name="T9" fmla="*/ 0 w 1271"/>
                <a:gd name="T10" fmla="*/ 0 h 1179"/>
                <a:gd name="T11" fmla="*/ 1271 w 1271"/>
                <a:gd name="T12" fmla="*/ 1179 h 1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1" h="1179">
                  <a:moveTo>
                    <a:pt x="0" y="0"/>
                  </a:moveTo>
                  <a:lnTo>
                    <a:pt x="0" y="1179"/>
                  </a:lnTo>
                  <a:lnTo>
                    <a:pt x="1271" y="117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4" name="Text Box 123"/>
            <p:cNvSpPr txBox="1">
              <a:spLocks noChangeArrowheads="1"/>
            </p:cNvSpPr>
            <p:nvPr/>
          </p:nvSpPr>
          <p:spPr bwMode="auto">
            <a:xfrm>
              <a:off x="4942" y="1765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A</a:t>
              </a:r>
            </a:p>
          </p:txBody>
        </p:sp>
      </p:grpSp>
      <p:grpSp>
        <p:nvGrpSpPr>
          <p:cNvPr id="9" name="Group 130"/>
          <p:cNvGrpSpPr>
            <a:grpSpLocks/>
          </p:cNvGrpSpPr>
          <p:nvPr/>
        </p:nvGrpSpPr>
        <p:grpSpPr bwMode="auto">
          <a:xfrm>
            <a:off x="5652120" y="3775348"/>
            <a:ext cx="1652070" cy="1279281"/>
            <a:chOff x="3923" y="2523"/>
            <a:chExt cx="1232" cy="954"/>
          </a:xfrm>
        </p:grpSpPr>
        <p:sp>
          <p:nvSpPr>
            <p:cNvPr id="10256" name="Rectangle 109"/>
            <p:cNvSpPr>
              <a:spLocks noChangeArrowheads="1"/>
            </p:cNvSpPr>
            <p:nvPr/>
          </p:nvSpPr>
          <p:spPr bwMode="auto">
            <a:xfrm>
              <a:off x="4531" y="3323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b="1" i="1">
                  <a:latin typeface="Times New Roman" charset="0"/>
                </a:rPr>
                <a:t>X</a:t>
              </a:r>
              <a:endParaRPr lang="pt-BR" altLang="pt-BR" sz="1600" i="1"/>
            </a:p>
          </p:txBody>
        </p:sp>
        <p:sp>
          <p:nvSpPr>
            <p:cNvPr id="10257" name="Rectangle 110"/>
            <p:cNvSpPr>
              <a:spLocks noChangeArrowheads="1"/>
            </p:cNvSpPr>
            <p:nvPr/>
          </p:nvSpPr>
          <p:spPr bwMode="auto">
            <a:xfrm rot="-5400000">
              <a:off x="3961" y="2822"/>
              <a:ext cx="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b="1" i="1">
                  <a:latin typeface="Times New Roman" charset="0"/>
                </a:rPr>
                <a:t>Y</a:t>
              </a:r>
              <a:endParaRPr lang="pt-BR" altLang="pt-BR" sz="1600" i="1"/>
            </a:p>
          </p:txBody>
        </p:sp>
        <p:sp>
          <p:nvSpPr>
            <p:cNvPr id="10258" name="Freeform 111"/>
            <p:cNvSpPr>
              <a:spLocks/>
            </p:cNvSpPr>
            <p:nvPr/>
          </p:nvSpPr>
          <p:spPr bwMode="auto">
            <a:xfrm>
              <a:off x="4097" y="2523"/>
              <a:ext cx="960" cy="774"/>
            </a:xfrm>
            <a:custGeom>
              <a:avLst/>
              <a:gdLst>
                <a:gd name="T0" fmla="*/ 0 w 1271"/>
                <a:gd name="T1" fmla="*/ 0 h 1179"/>
                <a:gd name="T2" fmla="*/ 0 w 1271"/>
                <a:gd name="T3" fmla="*/ 1 h 1179"/>
                <a:gd name="T4" fmla="*/ 2 w 1271"/>
                <a:gd name="T5" fmla="*/ 1 h 1179"/>
                <a:gd name="T6" fmla="*/ 0 60000 65536"/>
                <a:gd name="T7" fmla="*/ 0 60000 65536"/>
                <a:gd name="T8" fmla="*/ 0 60000 65536"/>
                <a:gd name="T9" fmla="*/ 0 w 1271"/>
                <a:gd name="T10" fmla="*/ 0 h 1179"/>
                <a:gd name="T11" fmla="*/ 1271 w 1271"/>
                <a:gd name="T12" fmla="*/ 1179 h 1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1" h="1179">
                  <a:moveTo>
                    <a:pt x="0" y="0"/>
                  </a:moveTo>
                  <a:lnTo>
                    <a:pt x="0" y="1179"/>
                  </a:lnTo>
                  <a:lnTo>
                    <a:pt x="1271" y="117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0259" name="Group 112"/>
            <p:cNvGrpSpPr>
              <a:grpSpLocks/>
            </p:cNvGrpSpPr>
            <p:nvPr/>
          </p:nvGrpSpPr>
          <p:grpSpPr bwMode="auto">
            <a:xfrm flipH="1">
              <a:off x="4126" y="2694"/>
              <a:ext cx="621" cy="480"/>
              <a:chOff x="4084" y="2024"/>
              <a:chExt cx="910" cy="703"/>
            </a:xfrm>
          </p:grpSpPr>
          <p:sp>
            <p:nvSpPr>
              <p:cNvPr id="10261" name="Oval 113"/>
              <p:cNvSpPr>
                <a:spLocks noChangeArrowheads="1"/>
              </p:cNvSpPr>
              <p:nvPr/>
            </p:nvSpPr>
            <p:spPr bwMode="auto">
              <a:xfrm>
                <a:off x="4422" y="2160"/>
                <a:ext cx="28" cy="34"/>
              </a:xfrm>
              <a:prstGeom prst="ellipse">
                <a:avLst/>
              </a:prstGeom>
              <a:solidFill>
                <a:srgbClr val="FF0000"/>
              </a:solidFill>
              <a:ln w="1428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0262" name="Oval 114"/>
              <p:cNvSpPr>
                <a:spLocks noChangeArrowheads="1"/>
              </p:cNvSpPr>
              <p:nvPr/>
            </p:nvSpPr>
            <p:spPr bwMode="auto">
              <a:xfrm>
                <a:off x="4422" y="2613"/>
                <a:ext cx="28" cy="34"/>
              </a:xfrm>
              <a:prstGeom prst="ellipse">
                <a:avLst/>
              </a:prstGeom>
              <a:solidFill>
                <a:srgbClr val="FF0000"/>
              </a:solidFill>
              <a:ln w="1428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0263" name="Oval 115"/>
              <p:cNvSpPr>
                <a:spLocks noChangeArrowheads="1"/>
              </p:cNvSpPr>
              <p:nvPr/>
            </p:nvSpPr>
            <p:spPr bwMode="auto">
              <a:xfrm>
                <a:off x="4559" y="2477"/>
                <a:ext cx="28" cy="34"/>
              </a:xfrm>
              <a:prstGeom prst="ellipse">
                <a:avLst/>
              </a:prstGeom>
              <a:solidFill>
                <a:srgbClr val="FF0000"/>
              </a:solidFill>
              <a:ln w="1428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0264" name="Oval 116"/>
              <p:cNvSpPr>
                <a:spLocks noChangeArrowheads="1"/>
              </p:cNvSpPr>
              <p:nvPr/>
            </p:nvSpPr>
            <p:spPr bwMode="auto">
              <a:xfrm>
                <a:off x="4966" y="2114"/>
                <a:ext cx="28" cy="34"/>
              </a:xfrm>
              <a:prstGeom prst="ellipse">
                <a:avLst/>
              </a:prstGeom>
              <a:solidFill>
                <a:srgbClr val="FF0000"/>
              </a:solidFill>
              <a:ln w="1428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0265" name="Oval 117"/>
              <p:cNvSpPr>
                <a:spLocks noChangeArrowheads="1"/>
              </p:cNvSpPr>
              <p:nvPr/>
            </p:nvSpPr>
            <p:spPr bwMode="auto">
              <a:xfrm>
                <a:off x="4694" y="2024"/>
                <a:ext cx="27" cy="34"/>
              </a:xfrm>
              <a:prstGeom prst="ellipse">
                <a:avLst/>
              </a:prstGeom>
              <a:solidFill>
                <a:srgbClr val="FF0000"/>
              </a:solidFill>
              <a:ln w="1428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0266" name="Oval 118"/>
              <p:cNvSpPr>
                <a:spLocks noChangeArrowheads="1"/>
              </p:cNvSpPr>
              <p:nvPr/>
            </p:nvSpPr>
            <p:spPr bwMode="auto">
              <a:xfrm>
                <a:off x="4371" y="2453"/>
                <a:ext cx="28" cy="34"/>
              </a:xfrm>
              <a:prstGeom prst="ellipse">
                <a:avLst/>
              </a:prstGeom>
              <a:solidFill>
                <a:srgbClr val="FF0000"/>
              </a:solidFill>
              <a:ln w="1428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0267" name="Oval 119"/>
              <p:cNvSpPr>
                <a:spLocks noChangeArrowheads="1"/>
              </p:cNvSpPr>
              <p:nvPr/>
            </p:nvSpPr>
            <p:spPr bwMode="auto">
              <a:xfrm>
                <a:off x="4084" y="2693"/>
                <a:ext cx="28" cy="34"/>
              </a:xfrm>
              <a:prstGeom prst="ellipse">
                <a:avLst/>
              </a:prstGeom>
              <a:solidFill>
                <a:srgbClr val="FF0000"/>
              </a:solidFill>
              <a:ln w="1428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0268" name="Oval 120"/>
              <p:cNvSpPr>
                <a:spLocks noChangeArrowheads="1"/>
              </p:cNvSpPr>
              <p:nvPr/>
            </p:nvSpPr>
            <p:spPr bwMode="auto">
              <a:xfrm>
                <a:off x="4150" y="2432"/>
                <a:ext cx="28" cy="34"/>
              </a:xfrm>
              <a:prstGeom prst="ellipse">
                <a:avLst/>
              </a:prstGeom>
              <a:solidFill>
                <a:srgbClr val="FF0000"/>
              </a:solidFill>
              <a:ln w="1428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0269" name="Oval 121"/>
              <p:cNvSpPr>
                <a:spLocks noChangeArrowheads="1"/>
              </p:cNvSpPr>
              <p:nvPr/>
            </p:nvSpPr>
            <p:spPr bwMode="auto">
              <a:xfrm>
                <a:off x="4739" y="2296"/>
                <a:ext cx="28" cy="34"/>
              </a:xfrm>
              <a:prstGeom prst="ellipse">
                <a:avLst/>
              </a:prstGeom>
              <a:solidFill>
                <a:srgbClr val="FF0000"/>
              </a:solidFill>
              <a:ln w="1428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0270" name="Oval 122"/>
              <p:cNvSpPr>
                <a:spLocks noChangeArrowheads="1"/>
              </p:cNvSpPr>
              <p:nvPr/>
            </p:nvSpPr>
            <p:spPr bwMode="auto">
              <a:xfrm>
                <a:off x="4558" y="2250"/>
                <a:ext cx="28" cy="35"/>
              </a:xfrm>
              <a:prstGeom prst="ellipse">
                <a:avLst/>
              </a:prstGeom>
              <a:solidFill>
                <a:srgbClr val="FF0000"/>
              </a:solidFill>
              <a:ln w="1428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</p:grpSp>
        <p:sp>
          <p:nvSpPr>
            <p:cNvPr id="10260" name="Text Box 124"/>
            <p:cNvSpPr txBox="1">
              <a:spLocks noChangeArrowheads="1"/>
            </p:cNvSpPr>
            <p:nvPr/>
          </p:nvSpPr>
          <p:spPr bwMode="auto">
            <a:xfrm>
              <a:off x="4943" y="2791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B</a:t>
              </a:r>
            </a:p>
          </p:txBody>
        </p:sp>
      </p:grpSp>
      <p:sp>
        <p:nvSpPr>
          <p:cNvPr id="13439" name="Line 127"/>
          <p:cNvSpPr>
            <a:spLocks noChangeShapeType="1"/>
          </p:cNvSpPr>
          <p:nvPr/>
        </p:nvSpPr>
        <p:spPr bwMode="auto">
          <a:xfrm flipV="1">
            <a:off x="5054999" y="2903316"/>
            <a:ext cx="461949" cy="130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440" name="Line 128"/>
          <p:cNvSpPr>
            <a:spLocks noChangeShapeType="1"/>
          </p:cNvSpPr>
          <p:nvPr/>
        </p:nvSpPr>
        <p:spPr bwMode="auto">
          <a:xfrm>
            <a:off x="5054997" y="3449904"/>
            <a:ext cx="460800" cy="3043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443" name="Line 131"/>
          <p:cNvSpPr>
            <a:spLocks noChangeShapeType="1"/>
          </p:cNvSpPr>
          <p:nvPr/>
        </p:nvSpPr>
        <p:spPr bwMode="auto">
          <a:xfrm>
            <a:off x="1043087" y="3451574"/>
            <a:ext cx="144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444" name="Line 132"/>
          <p:cNvSpPr>
            <a:spLocks noChangeShapeType="1"/>
          </p:cNvSpPr>
          <p:nvPr/>
        </p:nvSpPr>
        <p:spPr bwMode="auto">
          <a:xfrm flipV="1">
            <a:off x="3628230" y="3325884"/>
            <a:ext cx="1260000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445" name="Line 133"/>
          <p:cNvSpPr>
            <a:spLocks noChangeShapeType="1"/>
          </p:cNvSpPr>
          <p:nvPr/>
        </p:nvSpPr>
        <p:spPr bwMode="auto">
          <a:xfrm flipV="1">
            <a:off x="6043224" y="2492852"/>
            <a:ext cx="791170" cy="7308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446" name="Line 134"/>
          <p:cNvSpPr>
            <a:spLocks noChangeShapeType="1"/>
          </p:cNvSpPr>
          <p:nvPr/>
        </p:nvSpPr>
        <p:spPr bwMode="auto">
          <a:xfrm>
            <a:off x="5998897" y="3982821"/>
            <a:ext cx="791170" cy="7308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447" name="Freeform 135"/>
          <p:cNvSpPr>
            <a:spLocks/>
          </p:cNvSpPr>
          <p:nvPr/>
        </p:nvSpPr>
        <p:spPr bwMode="auto">
          <a:xfrm>
            <a:off x="1087800" y="2884316"/>
            <a:ext cx="1206844" cy="1102203"/>
          </a:xfrm>
          <a:custGeom>
            <a:avLst/>
            <a:gdLst>
              <a:gd name="T0" fmla="*/ 0 w 862"/>
              <a:gd name="T1" fmla="*/ 2147483647 h 771"/>
              <a:gd name="T2" fmla="*/ 2147483647 w 862"/>
              <a:gd name="T3" fmla="*/ 0 h 771"/>
              <a:gd name="T4" fmla="*/ 2147483647 w 862"/>
              <a:gd name="T5" fmla="*/ 2147483647 h 771"/>
              <a:gd name="T6" fmla="*/ 0 60000 65536"/>
              <a:gd name="T7" fmla="*/ 0 60000 65536"/>
              <a:gd name="T8" fmla="*/ 0 60000 65536"/>
              <a:gd name="T9" fmla="*/ 0 w 862"/>
              <a:gd name="T10" fmla="*/ 0 h 771"/>
              <a:gd name="T11" fmla="*/ 862 w 862"/>
              <a:gd name="T12" fmla="*/ 771 h 7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2" h="771">
                <a:moveTo>
                  <a:pt x="0" y="771"/>
                </a:moveTo>
                <a:cubicBezTo>
                  <a:pt x="155" y="385"/>
                  <a:pt x="310" y="0"/>
                  <a:pt x="454" y="0"/>
                </a:cubicBezTo>
                <a:cubicBezTo>
                  <a:pt x="598" y="0"/>
                  <a:pt x="730" y="385"/>
                  <a:pt x="862" y="771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6" name="Retângulo 85"/>
          <p:cNvSpPr/>
          <p:nvPr/>
        </p:nvSpPr>
        <p:spPr>
          <a:xfrm>
            <a:off x="1029142" y="4423420"/>
            <a:ext cx="16706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dirty="0" smtClean="0"/>
              <a:t>Relação não linear</a:t>
            </a:r>
            <a:endParaRPr lang="pt-BR" sz="1400" dirty="0"/>
          </a:p>
        </p:txBody>
      </p:sp>
      <p:sp>
        <p:nvSpPr>
          <p:cNvPr id="87" name="Retângulo 86"/>
          <p:cNvSpPr/>
          <p:nvPr/>
        </p:nvSpPr>
        <p:spPr>
          <a:xfrm>
            <a:off x="3419872" y="4374090"/>
            <a:ext cx="2097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 smtClean="0"/>
              <a:t>Mistura de grupos com relações diferentes</a:t>
            </a:r>
            <a:endParaRPr lang="pt-BR" sz="1400" dirty="0"/>
          </a:p>
        </p:txBody>
      </p:sp>
      <p:grpSp>
        <p:nvGrpSpPr>
          <p:cNvPr id="92" name="Group 112"/>
          <p:cNvGrpSpPr>
            <a:grpSpLocks/>
          </p:cNvGrpSpPr>
          <p:nvPr/>
        </p:nvGrpSpPr>
        <p:grpSpPr bwMode="auto">
          <a:xfrm flipH="1">
            <a:off x="3553588" y="2906680"/>
            <a:ext cx="1223323" cy="941240"/>
            <a:chOff x="4088" y="2028"/>
            <a:chExt cx="906" cy="688"/>
          </a:xfrm>
          <a:solidFill>
            <a:srgbClr val="FF0000"/>
          </a:solidFill>
        </p:grpSpPr>
        <p:sp>
          <p:nvSpPr>
            <p:cNvPr id="94" name="Oval 113"/>
            <p:cNvSpPr>
              <a:spLocks noChangeArrowheads="1"/>
            </p:cNvSpPr>
            <p:nvPr/>
          </p:nvSpPr>
          <p:spPr bwMode="auto">
            <a:xfrm>
              <a:off x="4422" y="2159"/>
              <a:ext cx="27" cy="34"/>
            </a:xfrm>
            <a:prstGeom prst="ellipse">
              <a:avLst/>
            </a:prstGeom>
            <a:grpFill/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95" name="Oval 114"/>
            <p:cNvSpPr>
              <a:spLocks noChangeArrowheads="1"/>
            </p:cNvSpPr>
            <p:nvPr/>
          </p:nvSpPr>
          <p:spPr bwMode="auto">
            <a:xfrm>
              <a:off x="4422" y="2605"/>
              <a:ext cx="27" cy="34"/>
            </a:xfrm>
            <a:prstGeom prst="ellipse">
              <a:avLst/>
            </a:prstGeom>
            <a:grpFill/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96" name="Oval 115"/>
            <p:cNvSpPr>
              <a:spLocks noChangeArrowheads="1"/>
            </p:cNvSpPr>
            <p:nvPr/>
          </p:nvSpPr>
          <p:spPr bwMode="auto">
            <a:xfrm>
              <a:off x="4559" y="2474"/>
              <a:ext cx="27" cy="34"/>
            </a:xfrm>
            <a:prstGeom prst="ellipse">
              <a:avLst/>
            </a:prstGeom>
            <a:grpFill/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97" name="Oval 116"/>
            <p:cNvSpPr>
              <a:spLocks noChangeArrowheads="1"/>
            </p:cNvSpPr>
            <p:nvPr/>
          </p:nvSpPr>
          <p:spPr bwMode="auto">
            <a:xfrm>
              <a:off x="4967" y="2114"/>
              <a:ext cx="27" cy="34"/>
            </a:xfrm>
            <a:prstGeom prst="ellipse">
              <a:avLst/>
            </a:prstGeom>
            <a:grpFill/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98" name="Oval 117"/>
            <p:cNvSpPr>
              <a:spLocks noChangeArrowheads="1"/>
            </p:cNvSpPr>
            <p:nvPr/>
          </p:nvSpPr>
          <p:spPr bwMode="auto">
            <a:xfrm>
              <a:off x="4693" y="2028"/>
              <a:ext cx="27" cy="34"/>
            </a:xfrm>
            <a:prstGeom prst="ellipse">
              <a:avLst/>
            </a:prstGeom>
            <a:grpFill/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99" name="Oval 118"/>
            <p:cNvSpPr>
              <a:spLocks noChangeArrowheads="1"/>
            </p:cNvSpPr>
            <p:nvPr/>
          </p:nvSpPr>
          <p:spPr bwMode="auto">
            <a:xfrm>
              <a:off x="4369" y="2450"/>
              <a:ext cx="27" cy="34"/>
            </a:xfrm>
            <a:prstGeom prst="ellipse">
              <a:avLst/>
            </a:prstGeom>
            <a:grpFill/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00" name="Oval 119"/>
            <p:cNvSpPr>
              <a:spLocks noChangeArrowheads="1"/>
            </p:cNvSpPr>
            <p:nvPr/>
          </p:nvSpPr>
          <p:spPr bwMode="auto">
            <a:xfrm>
              <a:off x="4088" y="2682"/>
              <a:ext cx="27" cy="34"/>
            </a:xfrm>
            <a:prstGeom prst="ellipse">
              <a:avLst/>
            </a:prstGeom>
            <a:grpFill/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01" name="Oval 120"/>
            <p:cNvSpPr>
              <a:spLocks noChangeArrowheads="1"/>
            </p:cNvSpPr>
            <p:nvPr/>
          </p:nvSpPr>
          <p:spPr bwMode="auto">
            <a:xfrm>
              <a:off x="4151" y="2429"/>
              <a:ext cx="27" cy="34"/>
            </a:xfrm>
            <a:prstGeom prst="ellipse">
              <a:avLst/>
            </a:prstGeom>
            <a:grpFill/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02" name="Oval 121"/>
            <p:cNvSpPr>
              <a:spLocks noChangeArrowheads="1"/>
            </p:cNvSpPr>
            <p:nvPr/>
          </p:nvSpPr>
          <p:spPr bwMode="auto">
            <a:xfrm>
              <a:off x="4739" y="2293"/>
              <a:ext cx="27" cy="34"/>
            </a:xfrm>
            <a:prstGeom prst="ellipse">
              <a:avLst/>
            </a:prstGeom>
            <a:grpFill/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03" name="Oval 122"/>
            <p:cNvSpPr>
              <a:spLocks noChangeArrowheads="1"/>
            </p:cNvSpPr>
            <p:nvPr/>
          </p:nvSpPr>
          <p:spPr bwMode="auto">
            <a:xfrm>
              <a:off x="4559" y="2250"/>
              <a:ext cx="27" cy="34"/>
            </a:xfrm>
            <a:prstGeom prst="ellipse">
              <a:avLst/>
            </a:prstGeom>
            <a:grpFill/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2042294" y="5182935"/>
            <a:ext cx="756726" cy="529476"/>
            <a:chOff x="1907704" y="5412651"/>
            <a:chExt cx="756726" cy="529476"/>
          </a:xfrm>
        </p:grpSpPr>
        <p:sp>
          <p:nvSpPr>
            <p:cNvPr id="115" name="Oval 72"/>
            <p:cNvSpPr>
              <a:spLocks noChangeArrowheads="1"/>
            </p:cNvSpPr>
            <p:nvPr/>
          </p:nvSpPr>
          <p:spPr bwMode="auto">
            <a:xfrm>
              <a:off x="2097406" y="5833715"/>
              <a:ext cx="36000" cy="36000"/>
            </a:xfrm>
            <a:prstGeom prst="ellipse">
              <a:avLst/>
            </a:prstGeom>
            <a:solidFill>
              <a:srgbClr val="FF0000"/>
            </a:solidFill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17" name="Oval 74"/>
            <p:cNvSpPr>
              <a:spLocks noChangeArrowheads="1"/>
            </p:cNvSpPr>
            <p:nvPr/>
          </p:nvSpPr>
          <p:spPr bwMode="auto">
            <a:xfrm>
              <a:off x="2628430" y="5413993"/>
              <a:ext cx="36000" cy="36000"/>
            </a:xfrm>
            <a:prstGeom prst="ellipse">
              <a:avLst/>
            </a:prstGeom>
            <a:solidFill>
              <a:srgbClr val="FF0000"/>
            </a:solidFill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18" name="Oval 75"/>
            <p:cNvSpPr>
              <a:spLocks noChangeArrowheads="1"/>
            </p:cNvSpPr>
            <p:nvPr/>
          </p:nvSpPr>
          <p:spPr bwMode="auto">
            <a:xfrm>
              <a:off x="2521153" y="5412651"/>
              <a:ext cx="36000" cy="36000"/>
            </a:xfrm>
            <a:prstGeom prst="ellipse">
              <a:avLst/>
            </a:prstGeom>
            <a:solidFill>
              <a:srgbClr val="FF0000"/>
            </a:solidFill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20" name="Oval 77"/>
            <p:cNvSpPr>
              <a:spLocks noChangeArrowheads="1"/>
            </p:cNvSpPr>
            <p:nvPr/>
          </p:nvSpPr>
          <p:spPr bwMode="auto">
            <a:xfrm>
              <a:off x="1963311" y="5906127"/>
              <a:ext cx="36000" cy="36000"/>
            </a:xfrm>
            <a:prstGeom prst="ellipse">
              <a:avLst/>
            </a:prstGeom>
            <a:solidFill>
              <a:srgbClr val="FF0000"/>
            </a:solidFill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21" name="Oval 78"/>
            <p:cNvSpPr>
              <a:spLocks noChangeArrowheads="1"/>
            </p:cNvSpPr>
            <p:nvPr/>
          </p:nvSpPr>
          <p:spPr bwMode="auto">
            <a:xfrm>
              <a:off x="2023654" y="5774712"/>
              <a:ext cx="36000" cy="36000"/>
            </a:xfrm>
            <a:prstGeom prst="ellipse">
              <a:avLst/>
            </a:prstGeom>
            <a:solidFill>
              <a:srgbClr val="FF0000"/>
            </a:solidFill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22" name="Oval 79"/>
            <p:cNvSpPr>
              <a:spLocks noChangeArrowheads="1"/>
            </p:cNvSpPr>
            <p:nvPr/>
          </p:nvSpPr>
          <p:spPr bwMode="auto">
            <a:xfrm>
              <a:off x="2562723" y="5542725"/>
              <a:ext cx="36000" cy="36000"/>
            </a:xfrm>
            <a:prstGeom prst="ellipse">
              <a:avLst/>
            </a:prstGeom>
            <a:solidFill>
              <a:srgbClr val="FF0000"/>
            </a:solidFill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23" name="Oval 80"/>
            <p:cNvSpPr>
              <a:spLocks noChangeArrowheads="1"/>
            </p:cNvSpPr>
            <p:nvPr/>
          </p:nvSpPr>
          <p:spPr bwMode="auto">
            <a:xfrm>
              <a:off x="2396443" y="5501154"/>
              <a:ext cx="36000" cy="36000"/>
            </a:xfrm>
            <a:prstGeom prst="ellipse">
              <a:avLst/>
            </a:prstGeom>
            <a:solidFill>
              <a:srgbClr val="FF0000"/>
            </a:solidFill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29" name="Oval 74"/>
            <p:cNvSpPr>
              <a:spLocks noChangeArrowheads="1"/>
            </p:cNvSpPr>
            <p:nvPr/>
          </p:nvSpPr>
          <p:spPr bwMode="auto">
            <a:xfrm>
              <a:off x="2195736" y="5782806"/>
              <a:ext cx="36000" cy="36000"/>
            </a:xfrm>
            <a:prstGeom prst="ellipse">
              <a:avLst/>
            </a:prstGeom>
            <a:solidFill>
              <a:srgbClr val="FF0000"/>
            </a:solidFill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31" name="Oval 74"/>
            <p:cNvSpPr>
              <a:spLocks noChangeArrowheads="1"/>
            </p:cNvSpPr>
            <p:nvPr/>
          </p:nvSpPr>
          <p:spPr bwMode="auto">
            <a:xfrm>
              <a:off x="2123728" y="5733256"/>
              <a:ext cx="36000" cy="36000"/>
            </a:xfrm>
            <a:prstGeom prst="ellipse">
              <a:avLst/>
            </a:prstGeom>
            <a:solidFill>
              <a:srgbClr val="FF0000"/>
            </a:solidFill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33" name="Oval 74"/>
            <p:cNvSpPr>
              <a:spLocks noChangeArrowheads="1"/>
            </p:cNvSpPr>
            <p:nvPr/>
          </p:nvSpPr>
          <p:spPr bwMode="auto">
            <a:xfrm>
              <a:off x="2458290" y="5589240"/>
              <a:ext cx="36000" cy="36000"/>
            </a:xfrm>
            <a:prstGeom prst="ellipse">
              <a:avLst/>
            </a:prstGeom>
            <a:solidFill>
              <a:srgbClr val="FF0000"/>
            </a:solidFill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35" name="Oval 74"/>
            <p:cNvSpPr>
              <a:spLocks noChangeArrowheads="1"/>
            </p:cNvSpPr>
            <p:nvPr/>
          </p:nvSpPr>
          <p:spPr bwMode="auto">
            <a:xfrm>
              <a:off x="2483768" y="5486390"/>
              <a:ext cx="36000" cy="36000"/>
            </a:xfrm>
            <a:prstGeom prst="ellipse">
              <a:avLst/>
            </a:prstGeom>
            <a:solidFill>
              <a:srgbClr val="FF0000"/>
            </a:solidFill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36" name="Oval 74"/>
            <p:cNvSpPr>
              <a:spLocks noChangeArrowheads="1"/>
            </p:cNvSpPr>
            <p:nvPr/>
          </p:nvSpPr>
          <p:spPr bwMode="auto">
            <a:xfrm>
              <a:off x="1954234" y="5805264"/>
              <a:ext cx="36000" cy="36000"/>
            </a:xfrm>
            <a:prstGeom prst="ellipse">
              <a:avLst/>
            </a:prstGeom>
            <a:solidFill>
              <a:srgbClr val="FF0000"/>
            </a:solidFill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37" name="Oval 74"/>
            <p:cNvSpPr>
              <a:spLocks noChangeArrowheads="1"/>
            </p:cNvSpPr>
            <p:nvPr/>
          </p:nvSpPr>
          <p:spPr bwMode="auto">
            <a:xfrm>
              <a:off x="2026242" y="5877272"/>
              <a:ext cx="36000" cy="36000"/>
            </a:xfrm>
            <a:prstGeom prst="ellipse">
              <a:avLst/>
            </a:prstGeom>
            <a:solidFill>
              <a:srgbClr val="FF0000"/>
            </a:solidFill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38" name="Oval 74"/>
            <p:cNvSpPr>
              <a:spLocks noChangeArrowheads="1"/>
            </p:cNvSpPr>
            <p:nvPr/>
          </p:nvSpPr>
          <p:spPr bwMode="auto">
            <a:xfrm>
              <a:off x="1907704" y="5877272"/>
              <a:ext cx="36000" cy="36000"/>
            </a:xfrm>
            <a:prstGeom prst="ellipse">
              <a:avLst/>
            </a:prstGeom>
            <a:solidFill>
              <a:srgbClr val="FF0000"/>
            </a:solidFill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39" name="Oval 74"/>
            <p:cNvSpPr>
              <a:spLocks noChangeArrowheads="1"/>
            </p:cNvSpPr>
            <p:nvPr/>
          </p:nvSpPr>
          <p:spPr bwMode="auto">
            <a:xfrm>
              <a:off x="2555776" y="5486390"/>
              <a:ext cx="36000" cy="36000"/>
            </a:xfrm>
            <a:prstGeom prst="ellipse">
              <a:avLst/>
            </a:prstGeom>
            <a:solidFill>
              <a:srgbClr val="FF0000"/>
            </a:solidFill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41" name="Oval 74"/>
            <p:cNvSpPr>
              <a:spLocks noChangeArrowheads="1"/>
            </p:cNvSpPr>
            <p:nvPr/>
          </p:nvSpPr>
          <p:spPr bwMode="auto">
            <a:xfrm>
              <a:off x="2492152" y="5517232"/>
              <a:ext cx="36000" cy="36000"/>
            </a:xfrm>
            <a:prstGeom prst="ellipse">
              <a:avLst/>
            </a:prstGeom>
            <a:solidFill>
              <a:srgbClr val="FF0000"/>
            </a:solidFill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44" name="Oval 74"/>
            <p:cNvSpPr>
              <a:spLocks noChangeArrowheads="1"/>
            </p:cNvSpPr>
            <p:nvPr/>
          </p:nvSpPr>
          <p:spPr bwMode="auto">
            <a:xfrm>
              <a:off x="2090800" y="5776812"/>
              <a:ext cx="36000" cy="36000"/>
            </a:xfrm>
            <a:prstGeom prst="ellipse">
              <a:avLst/>
            </a:prstGeom>
            <a:solidFill>
              <a:srgbClr val="FF0000"/>
            </a:solidFill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45" name="Oval 74"/>
            <p:cNvSpPr>
              <a:spLocks noChangeArrowheads="1"/>
            </p:cNvSpPr>
            <p:nvPr/>
          </p:nvSpPr>
          <p:spPr bwMode="auto">
            <a:xfrm>
              <a:off x="2007068" y="5828712"/>
              <a:ext cx="36000" cy="36000"/>
            </a:xfrm>
            <a:prstGeom prst="ellipse">
              <a:avLst/>
            </a:prstGeom>
            <a:solidFill>
              <a:srgbClr val="FF0000"/>
            </a:solidFill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46" name="Oval 74"/>
            <p:cNvSpPr>
              <a:spLocks noChangeArrowheads="1"/>
            </p:cNvSpPr>
            <p:nvPr/>
          </p:nvSpPr>
          <p:spPr bwMode="auto">
            <a:xfrm>
              <a:off x="2393056" y="5564128"/>
              <a:ext cx="36000" cy="36000"/>
            </a:xfrm>
            <a:prstGeom prst="ellipse">
              <a:avLst/>
            </a:prstGeom>
            <a:solidFill>
              <a:srgbClr val="FF0000"/>
            </a:solidFill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1589181" y="4897310"/>
            <a:ext cx="1520656" cy="1279281"/>
            <a:chOff x="1589181" y="4897310"/>
            <a:chExt cx="1520656" cy="1279281"/>
          </a:xfrm>
        </p:grpSpPr>
        <p:sp>
          <p:nvSpPr>
            <p:cNvPr id="124" name="Rectangle 82"/>
            <p:cNvSpPr>
              <a:spLocks noChangeArrowheads="1"/>
            </p:cNvSpPr>
            <p:nvPr/>
          </p:nvSpPr>
          <p:spPr bwMode="auto">
            <a:xfrm>
              <a:off x="2404489" y="5970082"/>
              <a:ext cx="113982" cy="206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b="1" i="1">
                  <a:latin typeface="Times New Roman" charset="0"/>
                </a:rPr>
                <a:t>X</a:t>
              </a:r>
              <a:endParaRPr lang="pt-BR" altLang="pt-BR" sz="1600" i="1"/>
            </a:p>
          </p:txBody>
        </p:sp>
        <p:sp>
          <p:nvSpPr>
            <p:cNvPr id="125" name="Rectangle 83"/>
            <p:cNvSpPr>
              <a:spLocks noChangeArrowheads="1"/>
            </p:cNvSpPr>
            <p:nvPr/>
          </p:nvSpPr>
          <p:spPr bwMode="auto">
            <a:xfrm rot="16200000">
              <a:off x="1640138" y="5298259"/>
              <a:ext cx="104595" cy="206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b="1" i="1" dirty="0">
                  <a:latin typeface="Times New Roman" charset="0"/>
                </a:rPr>
                <a:t>Y</a:t>
              </a:r>
              <a:endParaRPr lang="pt-BR" altLang="pt-BR" sz="1600" i="1" dirty="0"/>
            </a:p>
          </p:txBody>
        </p:sp>
        <p:sp>
          <p:nvSpPr>
            <p:cNvPr id="126" name="Freeform 84"/>
            <p:cNvSpPr>
              <a:spLocks/>
            </p:cNvSpPr>
            <p:nvPr/>
          </p:nvSpPr>
          <p:spPr bwMode="auto">
            <a:xfrm>
              <a:off x="1822509" y="4897310"/>
              <a:ext cx="1287328" cy="1037907"/>
            </a:xfrm>
            <a:custGeom>
              <a:avLst/>
              <a:gdLst>
                <a:gd name="T0" fmla="*/ 0 w 1271"/>
                <a:gd name="T1" fmla="*/ 0 h 1179"/>
                <a:gd name="T2" fmla="*/ 0 w 1271"/>
                <a:gd name="T3" fmla="*/ 1 h 1179"/>
                <a:gd name="T4" fmla="*/ 2 w 1271"/>
                <a:gd name="T5" fmla="*/ 1 h 1179"/>
                <a:gd name="T6" fmla="*/ 0 60000 65536"/>
                <a:gd name="T7" fmla="*/ 0 60000 65536"/>
                <a:gd name="T8" fmla="*/ 0 60000 65536"/>
                <a:gd name="T9" fmla="*/ 0 w 1271"/>
                <a:gd name="T10" fmla="*/ 0 h 1179"/>
                <a:gd name="T11" fmla="*/ 1271 w 1271"/>
                <a:gd name="T12" fmla="*/ 1179 h 1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1" h="1179">
                  <a:moveTo>
                    <a:pt x="0" y="0"/>
                  </a:moveTo>
                  <a:lnTo>
                    <a:pt x="0" y="1179"/>
                  </a:lnTo>
                  <a:lnTo>
                    <a:pt x="1271" y="117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5" name="Grupo 4"/>
            <p:cNvGrpSpPr/>
            <p:nvPr/>
          </p:nvGrpSpPr>
          <p:grpSpPr>
            <a:xfrm>
              <a:off x="2302970" y="5329101"/>
              <a:ext cx="265404" cy="213251"/>
              <a:chOff x="2168380" y="5558817"/>
              <a:chExt cx="265404" cy="213251"/>
            </a:xfrm>
          </p:grpSpPr>
          <p:sp>
            <p:nvSpPr>
              <p:cNvPr id="114" name="Oval 71"/>
              <p:cNvSpPr>
                <a:spLocks noChangeArrowheads="1"/>
              </p:cNvSpPr>
              <p:nvPr/>
            </p:nvSpPr>
            <p:spPr bwMode="auto">
              <a:xfrm>
                <a:off x="2271732" y="5558817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16" name="Oval 73"/>
              <p:cNvSpPr>
                <a:spLocks noChangeArrowheads="1"/>
              </p:cNvSpPr>
              <p:nvPr/>
            </p:nvSpPr>
            <p:spPr bwMode="auto">
              <a:xfrm>
                <a:off x="2397784" y="5709005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19" name="Oval 76"/>
              <p:cNvSpPr>
                <a:spLocks noChangeArrowheads="1"/>
              </p:cNvSpPr>
              <p:nvPr/>
            </p:nvSpPr>
            <p:spPr bwMode="auto">
              <a:xfrm>
                <a:off x="2226140" y="5686209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28" name="Oval 74"/>
              <p:cNvSpPr>
                <a:spLocks noChangeArrowheads="1"/>
              </p:cNvSpPr>
              <p:nvPr/>
            </p:nvSpPr>
            <p:spPr bwMode="auto">
              <a:xfrm>
                <a:off x="2386282" y="5630406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30" name="Oval 74"/>
              <p:cNvSpPr>
                <a:spLocks noChangeArrowheads="1"/>
              </p:cNvSpPr>
              <p:nvPr/>
            </p:nvSpPr>
            <p:spPr bwMode="auto">
              <a:xfrm>
                <a:off x="2314274" y="5661248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32" name="Oval 74"/>
              <p:cNvSpPr>
                <a:spLocks noChangeArrowheads="1"/>
              </p:cNvSpPr>
              <p:nvPr/>
            </p:nvSpPr>
            <p:spPr bwMode="auto">
              <a:xfrm>
                <a:off x="2276128" y="5733256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34" name="Oval 74"/>
              <p:cNvSpPr>
                <a:spLocks noChangeArrowheads="1"/>
              </p:cNvSpPr>
              <p:nvPr/>
            </p:nvSpPr>
            <p:spPr bwMode="auto">
              <a:xfrm>
                <a:off x="2195736" y="5630406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40" name="Oval 74"/>
              <p:cNvSpPr>
                <a:spLocks noChangeArrowheads="1"/>
              </p:cNvSpPr>
              <p:nvPr/>
            </p:nvSpPr>
            <p:spPr bwMode="auto">
              <a:xfrm>
                <a:off x="2339752" y="5589240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42" name="Oval 74"/>
              <p:cNvSpPr>
                <a:spLocks noChangeArrowheads="1"/>
              </p:cNvSpPr>
              <p:nvPr/>
            </p:nvSpPr>
            <p:spPr bwMode="auto">
              <a:xfrm>
                <a:off x="2168380" y="5701992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43" name="Oval 74"/>
              <p:cNvSpPr>
                <a:spLocks noChangeArrowheads="1"/>
              </p:cNvSpPr>
              <p:nvPr/>
            </p:nvSpPr>
            <p:spPr bwMode="auto">
              <a:xfrm>
                <a:off x="2262160" y="5624412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47" name="Oval 74"/>
              <p:cNvSpPr>
                <a:spLocks noChangeArrowheads="1"/>
              </p:cNvSpPr>
              <p:nvPr/>
            </p:nvSpPr>
            <p:spPr bwMode="auto">
              <a:xfrm>
                <a:off x="2208296" y="5736068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</p:grpSp>
      </p:grpSp>
      <p:sp>
        <p:nvSpPr>
          <p:cNvPr id="148" name="Retângulo 147"/>
          <p:cNvSpPr/>
          <p:nvPr/>
        </p:nvSpPr>
        <p:spPr>
          <a:xfrm>
            <a:off x="1700549" y="6203875"/>
            <a:ext cx="1566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dirty="0" smtClean="0"/>
              <a:t>Amostragem não</a:t>
            </a:r>
          </a:p>
          <a:p>
            <a:pPr algn="ctr"/>
            <a:r>
              <a:rPr lang="pt-BR" sz="1400" dirty="0" smtClean="0"/>
              <a:t>representativa</a:t>
            </a:r>
            <a:endParaRPr lang="pt-BR" sz="1400" dirty="0"/>
          </a:p>
        </p:txBody>
      </p:sp>
      <p:sp>
        <p:nvSpPr>
          <p:cNvPr id="149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239000" y="6434138"/>
            <a:ext cx="1905000" cy="457200"/>
          </a:xfrm>
        </p:spPr>
        <p:txBody>
          <a:bodyPr/>
          <a:lstStyle/>
          <a:p>
            <a:pPr>
              <a:defRPr/>
            </a:pPr>
            <a:fld id="{68554F5B-1625-4E3A-B6E3-A97282658F01}" type="slidenum">
              <a:rPr lang="pt-BR"/>
              <a:pPr>
                <a:defRPr/>
              </a:pPr>
              <a:t>13</a:t>
            </a:fld>
            <a:endParaRPr lang="pt-BR" dirty="0"/>
          </a:p>
        </p:txBody>
      </p:sp>
      <p:cxnSp>
        <p:nvCxnSpPr>
          <p:cNvPr id="11" name="Conector reto 10"/>
          <p:cNvCxnSpPr>
            <a:endCxn id="117" idx="7"/>
          </p:cNvCxnSpPr>
          <p:nvPr/>
        </p:nvCxnSpPr>
        <p:spPr bwMode="auto">
          <a:xfrm flipV="1">
            <a:off x="1995037" y="5189549"/>
            <a:ext cx="798711" cy="5228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85" name="Grupo 184"/>
          <p:cNvGrpSpPr/>
          <p:nvPr/>
        </p:nvGrpSpPr>
        <p:grpSpPr>
          <a:xfrm>
            <a:off x="4190322" y="4896456"/>
            <a:ext cx="1520656" cy="1279281"/>
            <a:chOff x="1589181" y="4897310"/>
            <a:chExt cx="1520656" cy="1279281"/>
          </a:xfrm>
        </p:grpSpPr>
        <p:sp>
          <p:nvSpPr>
            <p:cNvPr id="186" name="Rectangle 82"/>
            <p:cNvSpPr>
              <a:spLocks noChangeArrowheads="1"/>
            </p:cNvSpPr>
            <p:nvPr/>
          </p:nvSpPr>
          <p:spPr bwMode="auto">
            <a:xfrm>
              <a:off x="2404489" y="5970082"/>
              <a:ext cx="113982" cy="206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b="1" i="1">
                  <a:latin typeface="Times New Roman" charset="0"/>
                </a:rPr>
                <a:t>X</a:t>
              </a:r>
              <a:endParaRPr lang="pt-BR" altLang="pt-BR" sz="1600" i="1"/>
            </a:p>
          </p:txBody>
        </p:sp>
        <p:sp>
          <p:nvSpPr>
            <p:cNvPr id="187" name="Rectangle 83"/>
            <p:cNvSpPr>
              <a:spLocks noChangeArrowheads="1"/>
            </p:cNvSpPr>
            <p:nvPr/>
          </p:nvSpPr>
          <p:spPr bwMode="auto">
            <a:xfrm rot="16200000">
              <a:off x="1640138" y="5298259"/>
              <a:ext cx="104595" cy="206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b="1" i="1" dirty="0">
                  <a:latin typeface="Times New Roman" charset="0"/>
                </a:rPr>
                <a:t>Y</a:t>
              </a:r>
              <a:endParaRPr lang="pt-BR" altLang="pt-BR" sz="1600" i="1" dirty="0"/>
            </a:p>
          </p:txBody>
        </p:sp>
        <p:sp>
          <p:nvSpPr>
            <p:cNvPr id="188" name="Freeform 84"/>
            <p:cNvSpPr>
              <a:spLocks/>
            </p:cNvSpPr>
            <p:nvPr/>
          </p:nvSpPr>
          <p:spPr bwMode="auto">
            <a:xfrm>
              <a:off x="1822509" y="4897310"/>
              <a:ext cx="1287328" cy="1037907"/>
            </a:xfrm>
            <a:custGeom>
              <a:avLst/>
              <a:gdLst>
                <a:gd name="T0" fmla="*/ 0 w 1271"/>
                <a:gd name="T1" fmla="*/ 0 h 1179"/>
                <a:gd name="T2" fmla="*/ 0 w 1271"/>
                <a:gd name="T3" fmla="*/ 1 h 1179"/>
                <a:gd name="T4" fmla="*/ 2 w 1271"/>
                <a:gd name="T5" fmla="*/ 1 h 1179"/>
                <a:gd name="T6" fmla="*/ 0 60000 65536"/>
                <a:gd name="T7" fmla="*/ 0 60000 65536"/>
                <a:gd name="T8" fmla="*/ 0 60000 65536"/>
                <a:gd name="T9" fmla="*/ 0 w 1271"/>
                <a:gd name="T10" fmla="*/ 0 h 1179"/>
                <a:gd name="T11" fmla="*/ 1271 w 1271"/>
                <a:gd name="T12" fmla="*/ 1179 h 1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1" h="1179">
                  <a:moveTo>
                    <a:pt x="0" y="0"/>
                  </a:moveTo>
                  <a:lnTo>
                    <a:pt x="0" y="1179"/>
                  </a:lnTo>
                  <a:lnTo>
                    <a:pt x="1271" y="117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89" name="Grupo 188"/>
            <p:cNvGrpSpPr/>
            <p:nvPr/>
          </p:nvGrpSpPr>
          <p:grpSpPr>
            <a:xfrm>
              <a:off x="2078875" y="5233683"/>
              <a:ext cx="792080" cy="572435"/>
              <a:chOff x="1944285" y="5463399"/>
              <a:chExt cx="792080" cy="572435"/>
            </a:xfrm>
          </p:grpSpPr>
          <p:sp>
            <p:nvSpPr>
              <p:cNvPr id="190" name="Oval 71"/>
              <p:cNvSpPr>
                <a:spLocks noChangeArrowheads="1"/>
              </p:cNvSpPr>
              <p:nvPr/>
            </p:nvSpPr>
            <p:spPr bwMode="auto">
              <a:xfrm>
                <a:off x="2052293" y="5755350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91" name="Oval 73"/>
              <p:cNvSpPr>
                <a:spLocks noChangeArrowheads="1"/>
              </p:cNvSpPr>
              <p:nvPr/>
            </p:nvSpPr>
            <p:spPr bwMode="auto">
              <a:xfrm>
                <a:off x="2448341" y="5531778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92" name="Oval 76"/>
              <p:cNvSpPr>
                <a:spLocks noChangeArrowheads="1"/>
              </p:cNvSpPr>
              <p:nvPr/>
            </p:nvSpPr>
            <p:spPr bwMode="auto">
              <a:xfrm>
                <a:off x="2226140" y="5686209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93" name="Oval 74"/>
              <p:cNvSpPr>
                <a:spLocks noChangeArrowheads="1"/>
              </p:cNvSpPr>
              <p:nvPr/>
            </p:nvSpPr>
            <p:spPr bwMode="auto">
              <a:xfrm>
                <a:off x="2508890" y="5463399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94" name="Oval 74"/>
              <p:cNvSpPr>
                <a:spLocks noChangeArrowheads="1"/>
              </p:cNvSpPr>
              <p:nvPr/>
            </p:nvSpPr>
            <p:spPr bwMode="auto">
              <a:xfrm>
                <a:off x="2314274" y="5661248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95" name="Oval 74"/>
              <p:cNvSpPr>
                <a:spLocks noChangeArrowheads="1"/>
              </p:cNvSpPr>
              <p:nvPr/>
            </p:nvSpPr>
            <p:spPr bwMode="auto">
              <a:xfrm>
                <a:off x="1944285" y="5891818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96" name="Oval 74"/>
              <p:cNvSpPr>
                <a:spLocks noChangeArrowheads="1"/>
              </p:cNvSpPr>
              <p:nvPr/>
            </p:nvSpPr>
            <p:spPr bwMode="auto">
              <a:xfrm>
                <a:off x="2137672" y="5755060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97" name="Oval 74"/>
              <p:cNvSpPr>
                <a:spLocks noChangeArrowheads="1"/>
              </p:cNvSpPr>
              <p:nvPr/>
            </p:nvSpPr>
            <p:spPr bwMode="auto">
              <a:xfrm>
                <a:off x="2339752" y="5589240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98" name="Oval 74"/>
              <p:cNvSpPr>
                <a:spLocks noChangeArrowheads="1"/>
              </p:cNvSpPr>
              <p:nvPr/>
            </p:nvSpPr>
            <p:spPr bwMode="auto">
              <a:xfrm>
                <a:off x="2268317" y="5999834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99" name="Oval 74"/>
              <p:cNvSpPr>
                <a:spLocks noChangeArrowheads="1"/>
              </p:cNvSpPr>
              <p:nvPr/>
            </p:nvSpPr>
            <p:spPr bwMode="auto">
              <a:xfrm>
                <a:off x="2700365" y="5855818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200" name="Oval 74"/>
              <p:cNvSpPr>
                <a:spLocks noChangeArrowheads="1"/>
              </p:cNvSpPr>
              <p:nvPr/>
            </p:nvSpPr>
            <p:spPr bwMode="auto">
              <a:xfrm>
                <a:off x="2005688" y="5820100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</p:grpSp>
      </p:grpSp>
      <p:sp>
        <p:nvSpPr>
          <p:cNvPr id="201" name="Retângulo 200"/>
          <p:cNvSpPr/>
          <p:nvPr/>
        </p:nvSpPr>
        <p:spPr>
          <a:xfrm>
            <a:off x="4096510" y="6203021"/>
            <a:ext cx="1976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dirty="0" smtClean="0"/>
              <a:t>Presença de </a:t>
            </a:r>
            <a:r>
              <a:rPr lang="pt-BR" sz="1400" dirty="0" err="1" smtClean="0"/>
              <a:t>outliers</a:t>
            </a:r>
            <a:endParaRPr lang="pt-BR" sz="1400" dirty="0" smtClean="0"/>
          </a:p>
          <a:p>
            <a:pPr algn="ctr"/>
            <a:r>
              <a:rPr lang="pt-BR" sz="1400" dirty="0" smtClean="0"/>
              <a:t>ou pontos de alavanca</a:t>
            </a:r>
            <a:endParaRPr lang="pt-BR" sz="1400" dirty="0"/>
          </a:p>
        </p:txBody>
      </p:sp>
      <p:cxnSp>
        <p:nvCxnSpPr>
          <p:cNvPr id="202" name="Conector reto 201"/>
          <p:cNvCxnSpPr/>
          <p:nvPr/>
        </p:nvCxnSpPr>
        <p:spPr bwMode="auto">
          <a:xfrm flipV="1">
            <a:off x="4655388" y="5515290"/>
            <a:ext cx="864000" cy="1099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0992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39" grpId="0" animBg="1"/>
      <p:bldP spid="13440" grpId="0" animBg="1"/>
      <p:bldP spid="13443" grpId="0" animBg="1"/>
      <p:bldP spid="13444" grpId="0" animBg="1"/>
      <p:bldP spid="13445" grpId="0" animBg="1"/>
      <p:bldP spid="13446" grpId="0" animBg="1"/>
      <p:bldP spid="13447" grpId="0" animBg="1"/>
      <p:bldP spid="86" grpId="0"/>
      <p:bldP spid="87" grpId="0"/>
      <p:bldP spid="148" grpId="0"/>
      <p:bldP spid="2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99201"/>
            <a:ext cx="4895850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395288" y="1565549"/>
            <a:ext cx="8353425" cy="79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 smtClean="0"/>
              <a:t>“</a:t>
            </a:r>
            <a:r>
              <a:rPr lang="pt-BR" altLang="pt-BR" sz="1600" dirty="0"/>
              <a:t>M</a:t>
            </a:r>
            <a:r>
              <a:rPr lang="pt-BR" altLang="pt-BR" sz="1600" dirty="0" smtClean="0"/>
              <a:t>étodo </a:t>
            </a:r>
            <a:r>
              <a:rPr lang="pt-BR" altLang="pt-BR" sz="1600" dirty="0"/>
              <a:t>estatístico que utiliza a relação entre duas ou mais variáveis para que uma variável possa ser estimada (ou predita) a partir da outra ou das outras”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Análise de Regressão</a:t>
            </a:r>
          </a:p>
        </p:txBody>
      </p:sp>
      <p:sp>
        <p:nvSpPr>
          <p:cNvPr id="5126" name="Text Box 21"/>
          <p:cNvSpPr txBox="1">
            <a:spLocks noChangeArrowheads="1"/>
          </p:cNvSpPr>
          <p:nvPr/>
        </p:nvSpPr>
        <p:spPr bwMode="auto">
          <a:xfrm>
            <a:off x="-3175" y="6554788"/>
            <a:ext cx="590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 err="1"/>
              <a:t>Neter</a:t>
            </a:r>
            <a:r>
              <a:rPr lang="pt-BR" altLang="pt-BR" sz="1400" dirty="0"/>
              <a:t>, J, et al, </a:t>
            </a:r>
            <a:r>
              <a:rPr lang="pt-BR" altLang="pt-BR" sz="1400" dirty="0" err="1"/>
              <a:t>Applied</a:t>
            </a:r>
            <a:r>
              <a:rPr lang="pt-BR" altLang="pt-BR" sz="1400" dirty="0"/>
              <a:t> Linear </a:t>
            </a:r>
            <a:r>
              <a:rPr lang="pt-BR" altLang="pt-BR" sz="1400" dirty="0" err="1"/>
              <a:t>Statistical</a:t>
            </a:r>
            <a:r>
              <a:rPr lang="pt-BR" altLang="pt-BR" sz="1400" dirty="0"/>
              <a:t> </a:t>
            </a:r>
            <a:r>
              <a:rPr lang="pt-BR" altLang="pt-BR" sz="1400" dirty="0" err="1"/>
              <a:t>Models</a:t>
            </a:r>
            <a:r>
              <a:rPr lang="pt-BR" altLang="pt-BR" sz="1400" dirty="0"/>
              <a:t>, McGraw Hill, 1996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CD28-78FA-407F-A4F3-134BA6092B9D}" type="slidenum">
              <a:rPr lang="pt-BR"/>
              <a:pPr>
                <a:defRPr/>
              </a:pPr>
              <a:t>14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55577" y="5755322"/>
            <a:ext cx="48958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/>
            <a:r>
              <a:rPr lang="pt-BR" altLang="pt-BR" sz="1000" dirty="0" smtClean="0"/>
              <a:t>Fonte: Adaptado de Santos, F.C.; Pereira Filho, W.; </a:t>
            </a:r>
            <a:r>
              <a:rPr lang="pt-BR" altLang="pt-BR" sz="1000" dirty="0" err="1" smtClean="0"/>
              <a:t>Toniolo</a:t>
            </a:r>
            <a:r>
              <a:rPr lang="pt-BR" altLang="pt-BR" sz="1000" dirty="0" smtClean="0"/>
              <a:t>, G.R.. </a:t>
            </a:r>
            <a:r>
              <a:rPr lang="pt-BR" altLang="pt-BR" sz="1000" dirty="0"/>
              <a:t>Transparência associada à </a:t>
            </a:r>
            <a:r>
              <a:rPr lang="pt-BR" altLang="pt-BR" sz="1000" dirty="0" err="1"/>
              <a:t>reflectância</a:t>
            </a:r>
            <a:r>
              <a:rPr lang="pt-BR" altLang="pt-BR" sz="1000" dirty="0"/>
              <a:t> da água do reservatório Passo Real. </a:t>
            </a:r>
            <a:r>
              <a:rPr lang="pt-BR" altLang="pt-BR" sz="1000" dirty="0" smtClean="0"/>
              <a:t>In: XVII SBSR</a:t>
            </a:r>
            <a:r>
              <a:rPr lang="pt-BR" altLang="pt-BR" sz="1000" dirty="0"/>
              <a:t>, 2015. p. 6653-6659</a:t>
            </a:r>
            <a:endParaRPr lang="pt-BR" sz="1000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903341" y="3284984"/>
            <a:ext cx="32051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A existência de uma relação estatística entre a variável </a:t>
            </a:r>
            <a:r>
              <a:rPr lang="pt-BR" altLang="pt-BR" sz="1600" dirty="0">
                <a:solidFill>
                  <a:srgbClr val="FF0000"/>
                </a:solidFill>
              </a:rPr>
              <a:t>dependente </a:t>
            </a:r>
            <a:r>
              <a:rPr lang="pt-BR" altLang="pt-BR" sz="1600" i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Y</a:t>
            </a:r>
            <a:r>
              <a:rPr lang="pt-BR" altLang="pt-BR" sz="1600" dirty="0"/>
              <a:t> e a variável </a:t>
            </a:r>
            <a:r>
              <a:rPr lang="pt-BR" altLang="pt-BR" sz="1600" dirty="0">
                <a:solidFill>
                  <a:srgbClr val="FF0000"/>
                </a:solidFill>
              </a:rPr>
              <a:t>independente </a:t>
            </a:r>
            <a:r>
              <a:rPr lang="pt-BR" altLang="pt-BR" sz="1600" i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X</a:t>
            </a:r>
            <a:r>
              <a:rPr lang="pt-BR" altLang="pt-BR" sz="1600" dirty="0"/>
              <a:t> não implica que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Y</a:t>
            </a:r>
            <a:r>
              <a:rPr lang="pt-BR" altLang="pt-BR" sz="1600" dirty="0"/>
              <a:t> </a:t>
            </a:r>
            <a:r>
              <a:rPr lang="pt-BR" altLang="pt-BR" sz="1600" dirty="0" smtClean="0"/>
              <a:t>realmente dependa </a:t>
            </a:r>
            <a:r>
              <a:rPr lang="pt-BR" altLang="pt-BR" sz="1600" dirty="0"/>
              <a:t>de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X</a:t>
            </a:r>
            <a:r>
              <a:rPr lang="pt-BR" altLang="pt-BR" sz="1600" dirty="0"/>
              <a:t>, ou que exista uma relação de causa-efeito entre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X</a:t>
            </a:r>
            <a:r>
              <a:rPr lang="pt-BR" altLang="pt-BR" sz="1600" dirty="0"/>
              <a:t> e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Y</a:t>
            </a:r>
            <a:r>
              <a:rPr lang="pt-BR" altLang="pt-BR" sz="16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>
                <a:cs typeface="Times New Roman" pitchFamily="18" charset="0"/>
              </a:rPr>
              <a:t>Análise de Regressão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51520" y="1659864"/>
            <a:ext cx="8712968" cy="318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dirty="0" smtClean="0"/>
              <a:t>Para que serve uma análise de regressão?</a:t>
            </a:r>
          </a:p>
          <a:p>
            <a:pPr eaLnBrk="0" hangingPunct="0">
              <a:spcBef>
                <a:spcPct val="50000"/>
              </a:spcBef>
              <a:defRPr/>
            </a:pPr>
            <a:endParaRPr lang="pt-BR" dirty="0" smtClean="0"/>
          </a:p>
          <a:p>
            <a:pPr marL="177800" indent="-177800" eaLnBrk="0" hangingPunct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t-BR" dirty="0"/>
              <a:t>Encontrar as variáveis mais relevantes que se relacionam com a variável dependente (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t-BR" dirty="0" smtClean="0"/>
              <a:t>)</a:t>
            </a:r>
          </a:p>
          <a:p>
            <a:pPr marL="177800" indent="-177800" eaLnBrk="0" hangingPunct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Encontrar a função que descreve </a:t>
            </a:r>
            <a:r>
              <a:rPr lang="pt-BR" dirty="0"/>
              <a:t>como </a:t>
            </a:r>
            <a:r>
              <a:rPr lang="pt-BR" dirty="0" smtClean="0"/>
              <a:t>uma </a:t>
            </a:r>
            <a:r>
              <a:rPr lang="pt-BR" dirty="0"/>
              <a:t>ou mais variáveis se </a:t>
            </a:r>
            <a:r>
              <a:rPr lang="pt-BR" dirty="0" smtClean="0"/>
              <a:t>relacionam </a:t>
            </a:r>
            <a:r>
              <a:rPr lang="pt-BR" dirty="0"/>
              <a:t>com a variável dependente (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t-BR" dirty="0"/>
              <a:t>) e </a:t>
            </a:r>
            <a:r>
              <a:rPr lang="pt-BR" dirty="0" smtClean="0"/>
              <a:t>estimar </a:t>
            </a:r>
            <a:r>
              <a:rPr lang="pt-BR" dirty="0"/>
              <a:t>os </a:t>
            </a:r>
            <a:r>
              <a:rPr lang="pt-BR" dirty="0" smtClean="0"/>
              <a:t>parâmetros que </a:t>
            </a:r>
            <a:r>
              <a:rPr lang="pt-BR" dirty="0"/>
              <a:t>definem esta </a:t>
            </a:r>
            <a:r>
              <a:rPr lang="pt-BR" dirty="0" smtClean="0"/>
              <a:t>função (equação ajustada)</a:t>
            </a:r>
            <a:endParaRPr lang="pt-BR" dirty="0"/>
          </a:p>
          <a:p>
            <a:pPr marL="177800" indent="-177800" eaLnBrk="0" hangingPunct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Usar </a:t>
            </a:r>
            <a:r>
              <a:rPr lang="pt-BR" dirty="0"/>
              <a:t>a equação ajustada para prever valores da variável dependente (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t-BR" dirty="0" smtClean="0"/>
              <a:t>)</a:t>
            </a:r>
            <a:endParaRPr lang="pt-BR" dirty="0"/>
          </a:p>
          <a:p>
            <a:pPr marL="342900" indent="-342900" eaLnBrk="0" hangingPunct="0">
              <a:spcBef>
                <a:spcPct val="50000"/>
              </a:spcBef>
              <a:defRPr/>
            </a:pPr>
            <a:endParaRPr lang="pt-BR" sz="1800" dirty="0"/>
          </a:p>
          <a:p>
            <a:pPr marL="342900" indent="-342900"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FF0000"/>
                </a:solidFill>
              </a:rPr>
              <a:t>Regressão Linear </a:t>
            </a:r>
            <a:r>
              <a:rPr lang="pt-BR" sz="2000" dirty="0" smtClean="0">
                <a:solidFill>
                  <a:srgbClr val="FF0000"/>
                </a:solidFill>
              </a:rPr>
              <a:t>Simples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144BA4-CFF7-47B7-9F7F-0A0883599F2E}" type="slidenum">
              <a:rPr lang="pt-BR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814388" y="3323078"/>
            <a:ext cx="4211637" cy="3462219"/>
            <a:chOff x="814388" y="3323078"/>
            <a:chExt cx="4211637" cy="3462219"/>
          </a:xfrm>
        </p:grpSpPr>
        <p:pic>
          <p:nvPicPr>
            <p:cNvPr id="12393" name="Picture 10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879" y="3323078"/>
              <a:ext cx="3425588" cy="3084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296" name="Text Box 34"/>
            <p:cNvSpPr txBox="1">
              <a:spLocks noChangeArrowheads="1"/>
            </p:cNvSpPr>
            <p:nvPr/>
          </p:nvSpPr>
          <p:spPr bwMode="auto">
            <a:xfrm>
              <a:off x="4702175" y="6418585"/>
              <a:ext cx="3238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  <a:cs typeface="Times New Roman" charset="0"/>
                </a:rPr>
                <a:t>X</a:t>
              </a:r>
            </a:p>
          </p:txBody>
        </p:sp>
        <p:sp>
          <p:nvSpPr>
            <p:cNvPr id="12297" name="Text Box 35"/>
            <p:cNvSpPr txBox="1">
              <a:spLocks noChangeArrowheads="1"/>
            </p:cNvSpPr>
            <p:nvPr/>
          </p:nvSpPr>
          <p:spPr bwMode="auto">
            <a:xfrm>
              <a:off x="814388" y="3977010"/>
              <a:ext cx="311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  <a:cs typeface="Times New Roman" charset="0"/>
                </a:rPr>
                <a:t>Y</a:t>
              </a:r>
            </a:p>
          </p:txBody>
        </p:sp>
        <p:sp>
          <p:nvSpPr>
            <p:cNvPr id="12299" name="Line 41"/>
            <p:cNvSpPr>
              <a:spLocks noChangeShapeType="1"/>
            </p:cNvSpPr>
            <p:nvPr/>
          </p:nvSpPr>
          <p:spPr bwMode="auto">
            <a:xfrm>
              <a:off x="1136650" y="6334447"/>
              <a:ext cx="3692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00" name="Line 42"/>
            <p:cNvSpPr>
              <a:spLocks noChangeShapeType="1"/>
            </p:cNvSpPr>
            <p:nvPr/>
          </p:nvSpPr>
          <p:spPr bwMode="auto">
            <a:xfrm flipV="1">
              <a:off x="1136650" y="3707135"/>
              <a:ext cx="0" cy="2627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>
                <a:cs typeface="Times New Roman" pitchFamily="18" charset="0"/>
              </a:rPr>
              <a:t>Modelo de Regressão Linear Simples</a:t>
            </a:r>
          </a:p>
        </p:txBody>
      </p:sp>
      <p:sp>
        <p:nvSpPr>
          <p:cNvPr id="15399" name="Line 39"/>
          <p:cNvSpPr>
            <a:spLocks noChangeShapeType="1"/>
          </p:cNvSpPr>
          <p:nvPr/>
        </p:nvSpPr>
        <p:spPr bwMode="auto">
          <a:xfrm flipV="1">
            <a:off x="1131888" y="4186560"/>
            <a:ext cx="3233737" cy="12525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07" name="Rectangle 47"/>
              <p:cNvSpPr>
                <a:spLocks noChangeArrowheads="1"/>
              </p:cNvSpPr>
              <p:nvPr/>
            </p:nvSpPr>
            <p:spPr bwMode="auto">
              <a:xfrm>
                <a:off x="4599384" y="3957960"/>
                <a:ext cx="34290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2000" i="1" smtClean="0">
                              <a:latin typeface="Cambria Math"/>
                              <a:ea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𝐸</m:t>
                          </m:r>
                          <m:d>
                            <m:dPr>
                              <m:ctrlPr>
                                <a:rPr lang="pt-BR" altLang="pt-BR" sz="2000" i="1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altLang="pt-BR" sz="2000" i="1"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pt-BR" altLang="pt-BR" sz="2000" i="1"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pt-BR" altLang="pt-BR" sz="2000" i="1"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=</m:t>
                          </m:r>
                          <m: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𝛽</m:t>
                          </m:r>
                        </m:e>
                        <m:sub>
                          <m: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0</m:t>
                          </m:r>
                        </m:sub>
                      </m:sSub>
                      <m:r>
                        <a:rPr lang="pt-BR" altLang="pt-BR" sz="2000" i="1">
                          <a:latin typeface="Cambria Math"/>
                          <a:ea typeface="Cambria Math"/>
                          <a:sym typeface="Symbol" pitchFamily="18" charset="2"/>
                        </a:rPr>
                        <m:t>+</m:t>
                      </m:r>
                      <m:sSub>
                        <m:sSubPr>
                          <m:ctrlP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𝛽</m:t>
                          </m:r>
                        </m:e>
                        <m:sub>
                          <m: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𝑋</m:t>
                          </m:r>
                        </m:e>
                        <m:sub>
                          <m: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altLang="pt-BR" sz="2000" i="1" baseline="-25000" dirty="0"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15407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99384" y="3957960"/>
                <a:ext cx="3429000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51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FA9B6-0F88-4304-A378-795B21144094}" type="slidenum">
              <a:rPr lang="pt-BR"/>
              <a:pPr>
                <a:defRPr/>
              </a:pPr>
              <a:t>16</a:t>
            </a:fld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5026025" y="4472129"/>
            <a:ext cx="35064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/>
            <a:r>
              <a:rPr lang="pt-BR" dirty="0" smtClean="0"/>
              <a:t>A reta representa o valor médio da variável dependente (</a:t>
            </a:r>
            <a:r>
              <a:rPr lang="pt-BR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Y</a:t>
            </a:r>
            <a:r>
              <a:rPr lang="pt-BR" dirty="0" smtClean="0"/>
              <a:t>) para todos os níveis da variável independente (</a:t>
            </a:r>
            <a:r>
              <a:rPr lang="pt-BR" i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pt-BR" dirty="0" smtClean="0"/>
              <a:t>)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3"/>
              <p:cNvSpPr txBox="1">
                <a:spLocks noChangeArrowheads="1"/>
              </p:cNvSpPr>
              <p:nvPr/>
            </p:nvSpPr>
            <p:spPr bwMode="auto">
              <a:xfrm>
                <a:off x="251520" y="1377049"/>
                <a:ext cx="871296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342900" indent="-342900" algn="ctr" eaLnBrk="0" hangingPunct="0"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1800" i="1" smtClean="0">
                              <a:latin typeface="Cambria Math"/>
                              <a:ea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altLang="pt-BR" sz="1800" i="1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pt-BR" altLang="pt-BR" sz="1800" b="0" i="1" smtClean="0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pt-BR" altLang="pt-BR" sz="1800" i="1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altLang="pt-BR" sz="1800" b="0" i="1" smtClean="0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=</m:t>
                          </m:r>
                          <m:r>
                            <a:rPr lang="pt-BR" altLang="pt-BR" sz="18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𝛽</m:t>
                          </m:r>
                        </m:e>
                        <m:sub>
                          <m:r>
                            <a:rPr lang="pt-BR" altLang="pt-BR" sz="18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0</m:t>
                          </m:r>
                        </m:sub>
                      </m:sSub>
                      <m:r>
                        <a:rPr lang="pt-BR" altLang="pt-BR" sz="1800" i="1">
                          <a:latin typeface="Cambria Math"/>
                          <a:ea typeface="Cambria Math"/>
                          <a:sym typeface="Symbol" pitchFamily="18" charset="2"/>
                        </a:rPr>
                        <m:t>+</m:t>
                      </m:r>
                      <m:sSub>
                        <m:sSubPr>
                          <m:ctrlPr>
                            <a:rPr lang="pt-BR" altLang="pt-BR" sz="18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pt-BR" altLang="pt-BR" sz="18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𝛽</m:t>
                          </m:r>
                        </m:e>
                        <m:sub>
                          <m:r>
                            <a:rPr lang="pt-BR" altLang="pt-BR" sz="18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altLang="pt-BR" sz="18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pt-BR" altLang="pt-BR" sz="18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𝑋</m:t>
                          </m:r>
                        </m:e>
                        <m:sub>
                          <m:r>
                            <a:rPr lang="pt-BR" altLang="pt-BR" sz="18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𝑖</m:t>
                          </m:r>
                        </m:sub>
                      </m:sSub>
                      <m:r>
                        <a:rPr lang="pt-BR" altLang="pt-BR" sz="1800" b="0" i="1" smtClean="0">
                          <a:latin typeface="Cambria Math"/>
                          <a:ea typeface="Cambria Math"/>
                          <a:sym typeface="Symbol" pitchFamily="18" charset="2"/>
                        </a:rPr>
                        <m:t>+</m:t>
                      </m:r>
                      <m:sSub>
                        <m:sSubPr>
                          <m:ctrlPr>
                            <a:rPr lang="pt-BR" altLang="pt-BR" sz="1800" b="0" i="1" smtClean="0">
                              <a:latin typeface="Cambria Math"/>
                              <a:ea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pt-BR" altLang="pt-BR" sz="1800" b="0" i="1" smtClean="0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𝜀</m:t>
                          </m:r>
                        </m:e>
                        <m:sub>
                          <m:r>
                            <a:rPr lang="pt-BR" altLang="pt-BR" sz="1800" b="0" i="1" smtClean="0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1800" i="1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377049"/>
                <a:ext cx="871296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5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upo 10"/>
          <p:cNvGrpSpPr>
            <a:grpSpLocks/>
          </p:cNvGrpSpPr>
          <p:nvPr/>
        </p:nvGrpSpPr>
        <p:grpSpPr bwMode="auto">
          <a:xfrm>
            <a:off x="5131559" y="1179300"/>
            <a:ext cx="3832929" cy="5370145"/>
            <a:chOff x="4981467" y="4214818"/>
            <a:chExt cx="3831164" cy="5367923"/>
          </a:xfrm>
        </p:grpSpPr>
        <p:sp>
          <p:nvSpPr>
            <p:cNvPr id="29" name="Arco 28"/>
            <p:cNvSpPr/>
            <p:nvPr/>
          </p:nvSpPr>
          <p:spPr bwMode="auto">
            <a:xfrm>
              <a:off x="4981467" y="4214818"/>
              <a:ext cx="1276482" cy="1257419"/>
            </a:xfrm>
            <a:prstGeom prst="arc">
              <a:avLst>
                <a:gd name="adj1" fmla="val 5269980"/>
                <a:gd name="adj2" fmla="val 11034734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0" name="CaixaDeTexto 7"/>
            <p:cNvSpPr txBox="1">
              <a:spLocks noChangeArrowheads="1"/>
            </p:cNvSpPr>
            <p:nvPr/>
          </p:nvSpPr>
          <p:spPr bwMode="auto">
            <a:xfrm>
              <a:off x="5366921" y="5331774"/>
              <a:ext cx="2352445" cy="523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 smtClean="0"/>
                <a:t>    variável independente*</a:t>
              </a:r>
              <a:endParaRPr lang="pt-BR" altLang="pt-BR" sz="1400" dirty="0">
                <a:solidFill>
                  <a:srgbClr val="FF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 smtClean="0"/>
                <a:t>(variável explicativa)</a:t>
              </a:r>
              <a:endParaRPr lang="pt-BR" altLang="pt-BR" sz="1400" dirty="0"/>
            </a:p>
          </p:txBody>
        </p:sp>
        <p:sp>
          <p:nvSpPr>
            <p:cNvPr id="41" name="CaixaDeTexto 7"/>
            <p:cNvSpPr txBox="1">
              <a:spLocks noChangeArrowheads="1"/>
            </p:cNvSpPr>
            <p:nvPr/>
          </p:nvSpPr>
          <p:spPr bwMode="auto">
            <a:xfrm>
              <a:off x="5067816" y="8982825"/>
              <a:ext cx="3744815" cy="599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123825" indent="-123825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100" dirty="0" smtClean="0"/>
                <a:t>* na regressão clássica, a </a:t>
              </a:r>
              <a:r>
                <a:rPr lang="pt-BR" altLang="pt-BR" sz="1100" dirty="0" smtClean="0">
                  <a:solidFill>
                    <a:srgbClr val="FF0000"/>
                  </a:solidFill>
                </a:rPr>
                <a:t>variável independente</a:t>
              </a:r>
              <a:r>
                <a:rPr lang="pt-BR" altLang="pt-BR" sz="1100" dirty="0" smtClean="0"/>
                <a:t> não é considerada uma </a:t>
              </a:r>
              <a:r>
                <a:rPr lang="pt-BR" altLang="pt-BR" sz="1100" dirty="0"/>
                <a:t>variável aleatória</a:t>
              </a:r>
              <a:r>
                <a:rPr lang="pt-BR" altLang="pt-BR" sz="1100" dirty="0" smtClean="0"/>
                <a:t>, ou seja, supõe-se que seus  </a:t>
              </a:r>
              <a:r>
                <a:rPr lang="pt-BR" altLang="pt-BR" sz="1100" dirty="0" smtClean="0">
                  <a:solidFill>
                    <a:srgbClr val="FF0000"/>
                  </a:solidFill>
                </a:rPr>
                <a:t>valores são fixos conhecidos</a:t>
              </a:r>
              <a:endParaRPr lang="pt-BR" altLang="pt-BR" sz="11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Grupo 9"/>
          <p:cNvGrpSpPr>
            <a:grpSpLocks/>
          </p:cNvGrpSpPr>
          <p:nvPr/>
        </p:nvGrpSpPr>
        <p:grpSpPr bwMode="auto">
          <a:xfrm>
            <a:off x="5596830" y="1520621"/>
            <a:ext cx="2219296" cy="751867"/>
            <a:chOff x="5446150" y="4625081"/>
            <a:chExt cx="2219781" cy="751067"/>
          </a:xfrm>
        </p:grpSpPr>
        <p:sp>
          <p:nvSpPr>
            <p:cNvPr id="32" name="Arco 31"/>
            <p:cNvSpPr/>
            <p:nvPr/>
          </p:nvSpPr>
          <p:spPr bwMode="auto">
            <a:xfrm>
              <a:off x="5446150" y="4625081"/>
              <a:ext cx="559467" cy="395577"/>
            </a:xfrm>
            <a:prstGeom prst="arc">
              <a:avLst>
                <a:gd name="adj1" fmla="val 5269980"/>
                <a:gd name="adj2" fmla="val 10754393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3" name="CaixaDeTexto 8"/>
            <p:cNvSpPr txBox="1">
              <a:spLocks noChangeArrowheads="1"/>
            </p:cNvSpPr>
            <p:nvPr/>
          </p:nvSpPr>
          <p:spPr bwMode="auto">
            <a:xfrm>
              <a:off x="5699899" y="4853487"/>
              <a:ext cx="1966032" cy="522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/>
                <a:t>componente </a:t>
              </a:r>
              <a:r>
                <a:rPr lang="pt-BR" altLang="pt-BR" sz="1400" dirty="0" smtClean="0"/>
                <a:t>aleatório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 smtClean="0"/>
                <a:t>(erro ou resíduo)</a:t>
              </a:r>
              <a:endParaRPr lang="pt-BR" altLang="pt-BR" sz="1400" dirty="0"/>
            </a:p>
          </p:txBody>
        </p:sp>
      </p:grpSp>
      <p:grpSp>
        <p:nvGrpSpPr>
          <p:cNvPr id="34" name="Grupo 11"/>
          <p:cNvGrpSpPr>
            <a:grpSpLocks/>
          </p:cNvGrpSpPr>
          <p:nvPr/>
        </p:nvGrpSpPr>
        <p:grpSpPr bwMode="auto">
          <a:xfrm>
            <a:off x="3858613" y="507736"/>
            <a:ext cx="3791446" cy="2857885"/>
            <a:chOff x="3690445" y="2971752"/>
            <a:chExt cx="3791475" cy="2857211"/>
          </a:xfrm>
        </p:grpSpPr>
        <p:sp>
          <p:nvSpPr>
            <p:cNvPr id="35" name="Arco 34"/>
            <p:cNvSpPr/>
            <p:nvPr/>
          </p:nvSpPr>
          <p:spPr bwMode="auto">
            <a:xfrm>
              <a:off x="3690445" y="2971752"/>
              <a:ext cx="3791475" cy="2487408"/>
            </a:xfrm>
            <a:prstGeom prst="arc">
              <a:avLst>
                <a:gd name="adj1" fmla="val 5269980"/>
                <a:gd name="adj2" fmla="val 10754393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6" name="CaixaDeTexto 13"/>
            <p:cNvSpPr txBox="1">
              <a:spLocks noChangeArrowheads="1"/>
            </p:cNvSpPr>
            <p:nvPr/>
          </p:nvSpPr>
          <p:spPr bwMode="auto">
            <a:xfrm>
              <a:off x="5585589" y="5305743"/>
              <a:ext cx="185018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/>
                <a:t>variável dependente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/>
                <a:t>(variável resposta)</a:t>
              </a:r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2195736" y="2849161"/>
            <a:ext cx="2184705" cy="625412"/>
            <a:chOff x="2051720" y="6182720"/>
            <a:chExt cx="2184705" cy="625412"/>
          </a:xfrm>
        </p:grpSpPr>
        <p:sp>
          <p:nvSpPr>
            <p:cNvPr id="39" name="Retângulo 38"/>
            <p:cNvSpPr/>
            <p:nvPr/>
          </p:nvSpPr>
          <p:spPr>
            <a:xfrm>
              <a:off x="2339752" y="6500355"/>
              <a:ext cx="189667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dirty="0"/>
                <a:t>e</a:t>
              </a:r>
              <a:r>
                <a:rPr lang="pt-BR" sz="1400" dirty="0" smtClean="0"/>
                <a:t>rros independentes</a:t>
              </a:r>
              <a:endParaRPr lang="pt-BR" sz="1400" dirty="0"/>
            </a:p>
          </p:txBody>
        </p:sp>
        <p:sp>
          <p:nvSpPr>
            <p:cNvPr id="40" name="Arco 39"/>
            <p:cNvSpPr/>
            <p:nvPr/>
          </p:nvSpPr>
          <p:spPr bwMode="auto">
            <a:xfrm>
              <a:off x="2051720" y="6182720"/>
              <a:ext cx="559345" cy="466227"/>
            </a:xfrm>
            <a:prstGeom prst="arc">
              <a:avLst>
                <a:gd name="adj1" fmla="val 5269980"/>
                <a:gd name="adj2" fmla="val 10754393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37" name="CaixaDeTexto 8"/>
          <p:cNvSpPr txBox="1">
            <a:spLocks noChangeArrowheads="1"/>
          </p:cNvSpPr>
          <p:nvPr/>
        </p:nvSpPr>
        <p:spPr bwMode="auto">
          <a:xfrm>
            <a:off x="682136" y="1597722"/>
            <a:ext cx="16690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smtClean="0"/>
              <a:t>Pressuposições:</a:t>
            </a:r>
            <a:endParaRPr lang="pt-BR" altLang="pt-BR" sz="1600" dirty="0"/>
          </a:p>
        </p:txBody>
      </p:sp>
      <p:sp>
        <p:nvSpPr>
          <p:cNvPr id="3" name="Retângulo 2"/>
          <p:cNvSpPr/>
          <p:nvPr/>
        </p:nvSpPr>
        <p:spPr>
          <a:xfrm>
            <a:off x="5698731" y="3443068"/>
            <a:ext cx="30107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pt-BR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t-BR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pt-BR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e </a:t>
            </a:r>
            <a:r>
              <a:rPr lang="pt-BR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pt-BR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são parâmetros (fixos)</a:t>
            </a:r>
            <a:endParaRPr lang="pt-BR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675038" y="1811054"/>
                <a:ext cx="2789546" cy="14019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altLang="pt-BR" sz="1800" b="0" i="1" smtClean="0">
                          <a:latin typeface="Cambria Math"/>
                          <a:ea typeface="Cambria Math"/>
                          <a:sym typeface="Symbol" pitchFamily="18" charset="2"/>
                        </a:rPr>
                        <m:t>𝐸</m:t>
                      </m:r>
                      <m:d>
                        <m:dPr>
                          <m:ctrlPr>
                            <a:rPr lang="pt-BR" altLang="pt-BR" sz="1800" b="0" i="1" smtClean="0">
                              <a:latin typeface="Cambria Math"/>
                              <a:ea typeface="Cambria Math"/>
                              <a:sym typeface="Symbol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altLang="pt-BR" sz="1800" b="0" i="1" smtClean="0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pt-BR" altLang="pt-BR" sz="1800" b="0" i="1" smtClean="0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altLang="pt-BR" sz="1800" b="0" i="1" smtClean="0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BR" altLang="pt-BR" sz="1800" b="0" i="1" smtClean="0">
                          <a:latin typeface="Cambria Math"/>
                          <a:ea typeface="Cambria Math"/>
                          <a:sym typeface="Symbol" pitchFamily="18" charset="2"/>
                        </a:rPr>
                        <m:t>=0</m:t>
                      </m:r>
                    </m:oMath>
                  </m:oMathPara>
                </a14:m>
                <a:endParaRPr lang="pt-BR" altLang="pt-BR" sz="1800" b="0" dirty="0" smtClean="0">
                  <a:ea typeface="Cambria Math"/>
                  <a:sym typeface="Symbol" pitchFamily="18" charset="2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800" b="0" i="1" smtClean="0">
                          <a:latin typeface="Cambria Math"/>
                        </a:rPr>
                        <m:t>𝑉𝑎𝑟</m:t>
                      </m:r>
                      <m:d>
                        <m:dPr>
                          <m:ctrlPr>
                            <a:rPr lang="pt-BR" sz="1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altLang="pt-BR" sz="1800" i="1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pt-BR" altLang="pt-BR" sz="1800" i="1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altLang="pt-BR" sz="1800" i="1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BR" sz="1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BR" sz="1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18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pt-BR" sz="1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80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800" b="0" i="1" smtClean="0">
                          <a:latin typeface="Cambria Math"/>
                        </a:rPr>
                        <m:t>𝐶𝑜𝑣</m:t>
                      </m:r>
                      <m:d>
                        <m:dPr>
                          <m:ctrlPr>
                            <a:rPr lang="pt-BR" sz="1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altLang="pt-BR" sz="1800" i="1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pt-BR" altLang="pt-BR" sz="1800" i="1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altLang="pt-BR" sz="1800" b="0" i="1" smtClean="0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𝑘</m:t>
                              </m:r>
                            </m:sub>
                          </m:sSub>
                          <m:r>
                            <a:rPr lang="pt-BR" altLang="pt-BR" sz="1800" b="0" i="1" smtClean="0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altLang="pt-BR" sz="1800" i="1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pt-BR" altLang="pt-BR" sz="1800" i="1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altLang="pt-BR" sz="1800" b="0" i="1" smtClean="0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pt-BR" sz="1800" b="0" i="1" smtClean="0">
                          <a:latin typeface="Cambria Math"/>
                        </a:rPr>
                        <m:t>=0       </m:t>
                      </m:r>
                      <m:r>
                        <a:rPr lang="pt-BR" sz="1800" b="0" i="1" smtClean="0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pt-BR" sz="18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pt-BR" sz="1800" b="0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pt-BR" sz="1800" b="0" i="1" smtClean="0">
                          <a:latin typeface="Cambria Math"/>
                          <a:ea typeface="Cambria Math"/>
                        </a:rPr>
                        <m:t>𝑗</m:t>
                      </m:r>
                    </m:oMath>
                  </m:oMathPara>
                </a14:m>
                <a:endParaRPr lang="pt-BR" sz="1800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38" y="1811054"/>
                <a:ext cx="2789546" cy="140192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9" grpId="0" animBg="1"/>
      <p:bldP spid="15407" grpId="0"/>
      <p:bldP spid="9" grpId="0"/>
      <p:bldP spid="37" grpId="0"/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>
                <a:cs typeface="Times New Roman" pitchFamily="18" charset="0"/>
              </a:rPr>
              <a:t>Modelo de Regressão Linear Simples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274395" y="2518915"/>
            <a:ext cx="1177925" cy="1054101"/>
            <a:chOff x="3697" y="2135"/>
            <a:chExt cx="742" cy="664"/>
          </a:xfrm>
        </p:grpSpPr>
        <p:sp>
          <p:nvSpPr>
            <p:cNvPr id="10271" name="Text Box 8"/>
            <p:cNvSpPr txBox="1">
              <a:spLocks noChangeArrowheads="1"/>
            </p:cNvSpPr>
            <p:nvPr/>
          </p:nvSpPr>
          <p:spPr bwMode="auto">
            <a:xfrm>
              <a:off x="3697" y="2469"/>
              <a:ext cx="74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1400" dirty="0" smtClean="0">
                  <a:latin typeface="+mn-lt"/>
                </a:rPr>
                <a:t>Inclinação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1400" dirty="0" smtClean="0">
                  <a:latin typeface="+mn-lt"/>
                </a:rPr>
                <a:t>populacional</a:t>
              </a:r>
            </a:p>
          </p:txBody>
        </p:sp>
        <p:sp>
          <p:nvSpPr>
            <p:cNvPr id="12323" name="Line 9"/>
            <p:cNvSpPr>
              <a:spLocks noChangeShapeType="1"/>
            </p:cNvSpPr>
            <p:nvPr/>
          </p:nvSpPr>
          <p:spPr bwMode="auto">
            <a:xfrm>
              <a:off x="3697" y="2135"/>
              <a:ext cx="318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1400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939257" y="2518915"/>
            <a:ext cx="1177925" cy="1054102"/>
            <a:chOff x="2890" y="2480"/>
            <a:chExt cx="742" cy="664"/>
          </a:xfrm>
        </p:grpSpPr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2890" y="2814"/>
              <a:ext cx="74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1400" dirty="0" smtClean="0">
                  <a:latin typeface="+mn-lt"/>
                </a:rPr>
                <a:t>Intercepto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1400" dirty="0" smtClean="0">
                  <a:latin typeface="+mn-lt"/>
                </a:rPr>
                <a:t>populacional</a:t>
              </a:r>
            </a:p>
          </p:txBody>
        </p:sp>
        <p:sp>
          <p:nvSpPr>
            <p:cNvPr id="12321" name="Line 12"/>
            <p:cNvSpPr>
              <a:spLocks noChangeShapeType="1"/>
            </p:cNvSpPr>
            <p:nvPr/>
          </p:nvSpPr>
          <p:spPr bwMode="auto">
            <a:xfrm flipH="1">
              <a:off x="3261" y="2480"/>
              <a:ext cx="97" cy="3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1400"/>
            </a:p>
          </p:txBody>
        </p:sp>
      </p:grpSp>
      <p:sp>
        <p:nvSpPr>
          <p:cNvPr id="12319" name="AutoShape 28"/>
          <p:cNvSpPr>
            <a:spLocks noChangeAspect="1" noChangeArrowheads="1"/>
          </p:cNvSpPr>
          <p:nvPr/>
        </p:nvSpPr>
        <p:spPr bwMode="auto">
          <a:xfrm>
            <a:off x="3462354" y="2276872"/>
            <a:ext cx="90488" cy="90488"/>
          </a:xfrm>
          <a:prstGeom prst="flowChartConnector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3013078" y="2217748"/>
            <a:ext cx="587375" cy="523877"/>
            <a:chOff x="1603" y="1409"/>
            <a:chExt cx="370" cy="330"/>
          </a:xfrm>
        </p:grpSpPr>
        <p:sp>
          <p:nvSpPr>
            <p:cNvPr id="12311" name="Line 30"/>
            <p:cNvSpPr>
              <a:spLocks noChangeShapeType="1"/>
            </p:cNvSpPr>
            <p:nvPr/>
          </p:nvSpPr>
          <p:spPr bwMode="auto">
            <a:xfrm>
              <a:off x="1916" y="1491"/>
              <a:ext cx="0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12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603" y="1409"/>
                  <a:ext cx="370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 i="1" baseline="-25000" dirty="0" smtClean="0">
                      <a:latin typeface="Times New Roman" charset="0"/>
                      <a:cs typeface="Times New Roman" charset="0"/>
                      <a:sym typeface="Mathematica1" pitchFamily="2" charset="2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altLang="pt-BR" sz="18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pt-BR" altLang="pt-BR" sz="18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𝜀</m:t>
                          </m:r>
                        </m:e>
                        <m:sub>
                          <m:r>
                            <a:rPr lang="pt-BR" altLang="pt-BR" sz="18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pt-BR" altLang="pt-BR" dirty="0" smtClean="0">
                      <a:latin typeface="Times New Roman" charset="0"/>
                      <a:cs typeface="Times New Roman" charset="0"/>
                      <a:sym typeface="Mathematica1" pitchFamily="2" charset="2"/>
                    </a:rPr>
                    <a:t>{</a:t>
                  </a:r>
                  <a:endParaRPr lang="pt-BR" altLang="pt-BR" sz="1600" baseline="-25000" dirty="0">
                    <a:latin typeface="Times New Roman" charset="0"/>
                    <a:cs typeface="Times New Roman" charset="0"/>
                    <a:sym typeface="Mathematica1" pitchFamily="2" charset="2"/>
                  </a:endParaRPr>
                </a:p>
              </p:txBody>
            </p:sp>
          </mc:Choice>
          <mc:Fallback xmlns="">
            <p:sp>
              <p:nvSpPr>
                <p:cNvPr id="12312" name="Text 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03" y="1409"/>
                  <a:ext cx="370" cy="33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11628" r="-16495" b="-3139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296" name="Text Box 34"/>
          <p:cNvSpPr txBox="1">
            <a:spLocks noChangeArrowheads="1"/>
          </p:cNvSpPr>
          <p:nvPr/>
        </p:nvSpPr>
        <p:spPr bwMode="auto">
          <a:xfrm>
            <a:off x="4702175" y="458311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  <a:cs typeface="Times New Roman" charset="0"/>
              </a:rPr>
              <a:t>X</a:t>
            </a:r>
          </a:p>
        </p:txBody>
      </p:sp>
      <p:sp>
        <p:nvSpPr>
          <p:cNvPr id="12297" name="Text Box 35"/>
          <p:cNvSpPr txBox="1">
            <a:spLocks noChangeArrowheads="1"/>
          </p:cNvSpPr>
          <p:nvPr/>
        </p:nvSpPr>
        <p:spPr bwMode="auto">
          <a:xfrm>
            <a:off x="814388" y="21415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  <a:cs typeface="Times New Roman" charset="0"/>
              </a:rPr>
              <a:t>Y</a:t>
            </a:r>
          </a:p>
        </p:txBody>
      </p:sp>
      <p:sp>
        <p:nvSpPr>
          <p:cNvPr id="12299" name="Line 41"/>
          <p:cNvSpPr>
            <a:spLocks noChangeShapeType="1"/>
          </p:cNvSpPr>
          <p:nvPr/>
        </p:nvSpPr>
        <p:spPr bwMode="auto">
          <a:xfrm>
            <a:off x="1136650" y="4498975"/>
            <a:ext cx="369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00" name="Line 42"/>
          <p:cNvSpPr>
            <a:spLocks noChangeShapeType="1"/>
          </p:cNvSpPr>
          <p:nvPr/>
        </p:nvSpPr>
        <p:spPr bwMode="auto">
          <a:xfrm flipV="1">
            <a:off x="1136650" y="1871663"/>
            <a:ext cx="0" cy="262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1731021" y="3080998"/>
            <a:ext cx="733425" cy="300038"/>
            <a:chOff x="1205" y="1828"/>
            <a:chExt cx="462" cy="189"/>
          </a:xfrm>
        </p:grpSpPr>
        <p:sp>
          <p:nvSpPr>
            <p:cNvPr id="12309" name="Line 37"/>
            <p:cNvSpPr>
              <a:spLocks noChangeShapeType="1"/>
            </p:cNvSpPr>
            <p:nvPr/>
          </p:nvSpPr>
          <p:spPr bwMode="auto">
            <a:xfrm flipV="1">
              <a:off x="1667" y="1828"/>
              <a:ext cx="0" cy="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10" name="Line 43"/>
            <p:cNvSpPr>
              <a:spLocks noChangeShapeType="1"/>
            </p:cNvSpPr>
            <p:nvPr/>
          </p:nvSpPr>
          <p:spPr bwMode="auto">
            <a:xfrm>
              <a:off x="1205" y="2017"/>
              <a:ext cx="4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404" name="Rectangle 44"/>
          <p:cNvSpPr>
            <a:spLocks noChangeArrowheads="1"/>
          </p:cNvSpPr>
          <p:nvPr/>
        </p:nvSpPr>
        <p:spPr bwMode="auto">
          <a:xfrm>
            <a:off x="764513" y="3413434"/>
            <a:ext cx="4812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Times New Roman" charset="0"/>
              </a:rPr>
              <a:t> </a:t>
            </a:r>
            <a:r>
              <a:rPr lang="pt-BR" altLang="pt-BR" sz="1600" i="1" dirty="0">
                <a:latin typeface="Symbol" pitchFamily="18" charset="2"/>
                <a:sym typeface="Mathematica1" pitchFamily="2" charset="2"/>
              </a:rPr>
              <a:t>b</a:t>
            </a:r>
            <a:r>
              <a:rPr lang="pt-BR" altLang="pt-BR" sz="1600" baseline="-25000" dirty="0">
                <a:latin typeface="Times New Roman" charset="0"/>
                <a:sym typeface="Mathematica1" pitchFamily="2" charset="2"/>
              </a:rPr>
              <a:t>0</a:t>
            </a:r>
            <a:r>
              <a:rPr lang="pt-BR" altLang="pt-BR" sz="1800" dirty="0">
                <a:latin typeface="Times New Roman" charset="0"/>
              </a:rPr>
              <a:t> </a:t>
            </a:r>
          </a:p>
        </p:txBody>
      </p:sp>
      <p:sp>
        <p:nvSpPr>
          <p:cNvPr id="15405" name="Rectangle 45"/>
          <p:cNvSpPr>
            <a:spLocks noChangeArrowheads="1"/>
          </p:cNvSpPr>
          <p:nvPr/>
        </p:nvSpPr>
        <p:spPr bwMode="auto">
          <a:xfrm>
            <a:off x="2411760" y="3183359"/>
            <a:ext cx="442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sym typeface="Symbol" pitchFamily="18" charset="2"/>
              </a:rPr>
              <a:t></a:t>
            </a:r>
            <a:r>
              <a:rPr lang="pt-BR" altLang="pt-BR" sz="1600" baseline="-25000" dirty="0">
                <a:latin typeface="Times New Roman" charset="0"/>
                <a:sym typeface="Mathematica1" pitchFamily="2" charset="2"/>
              </a:rPr>
              <a:t>1</a:t>
            </a:r>
            <a:r>
              <a:rPr lang="pt-BR" altLang="pt-BR" sz="2400" dirty="0">
                <a:latin typeface="Times New Roman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>
                <a:spLocks noChangeArrowheads="1"/>
              </p:cNvSpPr>
              <p:nvPr/>
            </p:nvSpPr>
            <p:spPr bwMode="auto">
              <a:xfrm>
                <a:off x="682625" y="5373688"/>
                <a:ext cx="4572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 i="1" dirty="0" smtClean="0">
                    <a:sym typeface="Symbol" pitchFamily="18" charset="2"/>
                  </a:rPr>
                  <a:t></a:t>
                </a:r>
                <a:r>
                  <a:rPr lang="pt-BR" altLang="pt-BR" sz="1800" baseline="-25000" dirty="0">
                    <a:latin typeface="Times New Roman" charset="0"/>
                    <a:cs typeface="Times New Roman" charset="0"/>
                  </a:rPr>
                  <a:t>0</a:t>
                </a:r>
                <a:r>
                  <a:rPr lang="pt-BR" altLang="pt-BR" sz="1600" dirty="0"/>
                  <a:t> representa o valor de </a:t>
                </a:r>
                <a14:m>
                  <m:oMath xmlns:m="http://schemas.openxmlformats.org/officeDocument/2006/math">
                    <m:r>
                      <a:rPr lang="pt-BR" altLang="pt-BR" sz="1600" i="1">
                        <a:latin typeface="Cambria Math"/>
                        <a:ea typeface="Cambria Math"/>
                        <a:sym typeface="Symbol" pitchFamily="18" charset="2"/>
                      </a:rPr>
                      <m:t>𝐸</m:t>
                    </m:r>
                    <m:d>
                      <m:dPr>
                        <m:ctrlPr>
                          <a:rPr lang="pt-BR" altLang="pt-BR" sz="1600" i="1">
                            <a:latin typeface="Cambria Math"/>
                            <a:ea typeface="Cambria Math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altLang="pt-BR" sz="16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pt-BR" altLang="pt-BR" sz="16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𝑌</m:t>
                            </m:r>
                          </m:e>
                          <m:sub>
                            <m:r>
                              <a:rPr lang="pt-BR" altLang="pt-BR" sz="16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altLang="pt-BR" sz="1600" dirty="0"/>
                  <a:t> quando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1600" i="1">
                            <a:latin typeface="Cambria Math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𝑋</m:t>
                        </m:r>
                      </m:e>
                      <m:sub>
                        <m:r>
                          <a:rPr lang="pt-BR" altLang="pt-BR" sz="1600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pt-BR" altLang="pt-BR" sz="1600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=0</m:t>
                    </m:r>
                  </m:oMath>
                </a14:m>
                <a:endParaRPr lang="pt-BR" altLang="pt-BR" sz="1600" dirty="0">
                  <a:latin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2625" y="5373688"/>
                <a:ext cx="4572000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200" t="-8333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>
                <a:spLocks noChangeArrowheads="1"/>
              </p:cNvSpPr>
              <p:nvPr/>
            </p:nvSpPr>
            <p:spPr bwMode="auto">
              <a:xfrm>
                <a:off x="682625" y="5838825"/>
                <a:ext cx="4572000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55600" indent="-355600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 i="1" dirty="0">
                    <a:sym typeface="Symbol" pitchFamily="18" charset="2"/>
                  </a:rPr>
                  <a:t></a:t>
                </a:r>
                <a:r>
                  <a:rPr lang="pt-BR" altLang="pt-BR" sz="1800" baseline="-25000" dirty="0">
                    <a:latin typeface="Times New Roman" charset="0"/>
                    <a:cs typeface="Times New Roman" charset="0"/>
                  </a:rPr>
                  <a:t>1</a:t>
                </a:r>
                <a:r>
                  <a:rPr lang="pt-BR" altLang="pt-BR" sz="1600" dirty="0"/>
                  <a:t> </a:t>
                </a:r>
                <a:r>
                  <a:rPr lang="pt-BR" altLang="pt-BR" sz="1600" dirty="0" smtClean="0"/>
                  <a:t>é o coeficiente angular da reta e representa </a:t>
                </a:r>
                <a:r>
                  <a:rPr lang="pt-BR" altLang="pt-BR" sz="1600" dirty="0"/>
                  <a:t>o </a:t>
                </a:r>
                <a:r>
                  <a:rPr lang="pt-BR" altLang="pt-BR" sz="1600" dirty="0" smtClean="0"/>
                  <a:t>alteração </a:t>
                </a:r>
                <a:r>
                  <a:rPr lang="pt-BR" altLang="pt-BR" sz="1600" dirty="0"/>
                  <a:t>em </a:t>
                </a:r>
                <a14:m>
                  <m:oMath xmlns:m="http://schemas.openxmlformats.org/officeDocument/2006/math">
                    <m:r>
                      <a:rPr lang="pt-BR" altLang="pt-BR" sz="1600" i="1">
                        <a:latin typeface="Cambria Math"/>
                        <a:ea typeface="Cambria Math"/>
                        <a:sym typeface="Symbol" pitchFamily="18" charset="2"/>
                      </a:rPr>
                      <m:t>𝐸</m:t>
                    </m:r>
                    <m:d>
                      <m:dPr>
                        <m:ctrlPr>
                          <a:rPr lang="pt-BR" altLang="pt-BR" sz="1600" i="1">
                            <a:latin typeface="Cambria Math"/>
                            <a:ea typeface="Cambria Math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altLang="pt-BR" sz="16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pt-BR" altLang="pt-BR" sz="16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𝑌</m:t>
                            </m:r>
                          </m:e>
                          <m:sub>
                            <m:r>
                              <a:rPr lang="pt-BR" altLang="pt-BR" sz="16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altLang="pt-BR" sz="1600" dirty="0"/>
                  <a:t> quando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1600" i="1">
                            <a:latin typeface="Cambria Math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𝑋</m:t>
                        </m:r>
                      </m:e>
                      <m:sub>
                        <m:r>
                          <a:rPr lang="pt-BR" altLang="pt-BR" sz="1600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altLang="pt-BR" sz="1600" dirty="0">
                    <a:latin typeface="Times New Roman" charset="0"/>
                    <a:cs typeface="Times New Roman" charset="0"/>
                  </a:rPr>
                  <a:t> </a:t>
                </a:r>
                <a:r>
                  <a:rPr lang="pt-BR" altLang="pt-BR" sz="1600" dirty="0"/>
                  <a:t>é </a:t>
                </a:r>
                <a:r>
                  <a:rPr lang="pt-BR" altLang="pt-BR" sz="1600" dirty="0" smtClean="0"/>
                  <a:t>incrementado </a:t>
                </a:r>
                <a:r>
                  <a:rPr lang="pt-BR" altLang="pt-BR" sz="1600" dirty="0"/>
                  <a:t>em uma unidade</a:t>
                </a:r>
                <a:endParaRPr lang="pt-BR" altLang="pt-BR" sz="1600" dirty="0">
                  <a:latin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2625" y="5838825"/>
                <a:ext cx="4572000" cy="861774"/>
              </a:xfrm>
              <a:prstGeom prst="rect">
                <a:avLst/>
              </a:prstGeom>
              <a:blipFill rotWithShape="1">
                <a:blip r:embed="rId4"/>
                <a:stretch>
                  <a:fillRect l="-1200" t="-3546" b="-92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FA9B6-0F88-4304-A378-795B21144094}" type="slidenum">
              <a:rPr lang="pt-BR"/>
              <a:pPr>
                <a:defRPr/>
              </a:pPr>
              <a:t>17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47"/>
              <p:cNvSpPr>
                <a:spLocks noChangeArrowheads="1"/>
              </p:cNvSpPr>
              <p:nvPr/>
            </p:nvSpPr>
            <p:spPr bwMode="auto">
              <a:xfrm>
                <a:off x="4599384" y="2122488"/>
                <a:ext cx="3429000" cy="392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𝐸</m:t>
                          </m:r>
                          <m:d>
                            <m:dPr>
                              <m:ctrlPr>
                                <a:rPr lang="pt-BR" altLang="pt-BR" sz="2000" i="1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altLang="pt-BR" sz="2000" i="1"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pt-BR" altLang="pt-BR" sz="2000" i="1"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pt-BR" altLang="pt-BR" sz="2000" i="1"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=</m:t>
                          </m:r>
                          <m: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𝛽</m:t>
                          </m:r>
                        </m:e>
                        <m:sub>
                          <m: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0</m:t>
                          </m:r>
                        </m:sub>
                      </m:sSub>
                      <m:r>
                        <a:rPr lang="pt-BR" altLang="pt-BR" sz="2000" i="1">
                          <a:latin typeface="Cambria Math"/>
                          <a:ea typeface="Cambria Math"/>
                          <a:sym typeface="Symbol" pitchFamily="18" charset="2"/>
                        </a:rPr>
                        <m:t>+</m:t>
                      </m:r>
                      <m:sSub>
                        <m:sSubPr>
                          <m:ctrlP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𝛽</m:t>
                          </m:r>
                        </m:e>
                        <m:sub>
                          <m: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𝑋</m:t>
                          </m:r>
                        </m:e>
                        <m:sub>
                          <m: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altLang="pt-BR" sz="2000" i="1" baseline="-25000" dirty="0"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30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99384" y="2122488"/>
                <a:ext cx="3429000" cy="392993"/>
              </a:xfrm>
              <a:prstGeom prst="rect">
                <a:avLst/>
              </a:prstGeom>
              <a:blipFill rotWithShape="1">
                <a:blip r:embed="rId5"/>
                <a:stretch>
                  <a:fillRect b="-169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Line 39"/>
          <p:cNvSpPr>
            <a:spLocks noChangeShapeType="1"/>
          </p:cNvSpPr>
          <p:nvPr/>
        </p:nvSpPr>
        <p:spPr bwMode="auto">
          <a:xfrm flipV="1">
            <a:off x="1619672" y="2351088"/>
            <a:ext cx="2745953" cy="106234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11" name="Grupo 10"/>
          <p:cNvGrpSpPr/>
          <p:nvPr/>
        </p:nvGrpSpPr>
        <p:grpSpPr>
          <a:xfrm>
            <a:off x="3332495" y="2671768"/>
            <a:ext cx="348172" cy="2193548"/>
            <a:chOff x="3332495" y="2671768"/>
            <a:chExt cx="348172" cy="2193548"/>
          </a:xfrm>
        </p:grpSpPr>
        <p:cxnSp>
          <p:nvCxnSpPr>
            <p:cNvPr id="10" name="Conector reto 9"/>
            <p:cNvCxnSpPr/>
            <p:nvPr/>
          </p:nvCxnSpPr>
          <p:spPr bwMode="auto">
            <a:xfrm>
              <a:off x="3507598" y="2671768"/>
              <a:ext cx="0" cy="18272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Text Box 34"/>
            <p:cNvSpPr txBox="1">
              <a:spLocks noChangeArrowheads="1"/>
            </p:cNvSpPr>
            <p:nvPr/>
          </p:nvSpPr>
          <p:spPr bwMode="auto">
            <a:xfrm>
              <a:off x="3332495" y="4526762"/>
              <a:ext cx="34817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 smtClean="0">
                  <a:latin typeface="Times New Roman" charset="0"/>
                  <a:cs typeface="Times New Roman" charset="0"/>
                </a:rPr>
                <a:t>X</a:t>
              </a:r>
              <a:r>
                <a:rPr lang="pt-BR" altLang="pt-BR" sz="1600" i="1" baseline="-25000" dirty="0" smtClean="0">
                  <a:latin typeface="Times New Roman" charset="0"/>
                  <a:cs typeface="Times New Roman" charset="0"/>
                </a:rPr>
                <a:t>i</a:t>
              </a:r>
              <a:endParaRPr lang="pt-BR" altLang="pt-BR" sz="1600" i="1" baseline="-25000" dirty="0">
                <a:latin typeface="Times New Roman" charset="0"/>
                <a:cs typeface="Times New Roman" charset="0"/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1370183" y="3026951"/>
            <a:ext cx="2193705" cy="707680"/>
            <a:chOff x="1370183" y="3026951"/>
            <a:chExt cx="2193705" cy="707680"/>
          </a:xfrm>
        </p:grpSpPr>
        <p:grpSp>
          <p:nvGrpSpPr>
            <p:cNvPr id="13" name="Grupo 12"/>
            <p:cNvGrpSpPr/>
            <p:nvPr/>
          </p:nvGrpSpPr>
          <p:grpSpPr>
            <a:xfrm>
              <a:off x="1370183" y="3026951"/>
              <a:ext cx="914271" cy="707680"/>
              <a:chOff x="1370183" y="3026951"/>
              <a:chExt cx="914271" cy="707680"/>
            </a:xfrm>
          </p:grpSpPr>
          <p:sp>
            <p:nvSpPr>
              <p:cNvPr id="9" name="Arco 8"/>
              <p:cNvSpPr/>
              <p:nvPr/>
            </p:nvSpPr>
            <p:spPr bwMode="auto">
              <a:xfrm>
                <a:off x="1370183" y="3026951"/>
                <a:ext cx="733425" cy="707680"/>
              </a:xfrm>
              <a:prstGeom prst="arc">
                <a:avLst>
                  <a:gd name="adj1" fmla="val 20300363"/>
                  <a:gd name="adj2" fmla="val 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2019638" y="3151915"/>
                <a:ext cx="2648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i="1" dirty="0" smtClean="0">
                    <a:sym typeface="Symbol"/>
                  </a:rPr>
                  <a:t></a:t>
                </a:r>
                <a:endParaRPr lang="pt-BR" sz="1200" i="1" dirty="0"/>
              </a:p>
            </p:txBody>
          </p:sp>
        </p:grpSp>
        <p:sp>
          <p:nvSpPr>
            <p:cNvPr id="33" name="Rectangle 45"/>
            <p:cNvSpPr>
              <a:spLocks noChangeArrowheads="1"/>
            </p:cNvSpPr>
            <p:nvPr/>
          </p:nvSpPr>
          <p:spPr bwMode="auto">
            <a:xfrm>
              <a:off x="2536043" y="3183359"/>
              <a:ext cx="10278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pt-BR" altLang="pt-BR" sz="16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 </a:t>
              </a:r>
              <a:r>
                <a:rPr lang="pt-BR" altLang="pt-BR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 </a:t>
              </a:r>
              <a:r>
                <a:rPr lang="pt-BR" altLang="pt-BR" sz="16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= </a:t>
              </a:r>
              <a:r>
                <a:rPr lang="pt-BR" altLang="pt-BR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tan</a:t>
              </a:r>
              <a:r>
                <a:rPr lang="pt-BR" altLang="pt-BR" sz="16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(</a:t>
              </a:r>
              <a:r>
                <a:rPr lang="pt-BR" sz="1600" i="1" dirty="0" smtClean="0">
                  <a:sym typeface="Symbol"/>
                </a:rPr>
                <a:t></a:t>
              </a:r>
              <a:r>
                <a:rPr lang="pt-BR" sz="16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)</a:t>
              </a:r>
              <a:r>
                <a:rPr lang="pt-BR" altLang="pt-BR" sz="2400" dirty="0" smtClean="0">
                  <a:latin typeface="Times New Roman" charset="0"/>
                </a:rPr>
                <a:t> </a:t>
              </a:r>
              <a:endParaRPr lang="pt-BR" altLang="pt-BR" sz="2400" dirty="0">
                <a:latin typeface="Times New Roman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47"/>
              <p:cNvSpPr>
                <a:spLocks noChangeArrowheads="1"/>
              </p:cNvSpPr>
              <p:nvPr/>
            </p:nvSpPr>
            <p:spPr bwMode="auto">
              <a:xfrm>
                <a:off x="4932127" y="1663973"/>
                <a:ext cx="2401793" cy="392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altLang="pt-BR" sz="2000" i="1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pt-BR" altLang="pt-BR" sz="2000" i="1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pt-BR" altLang="pt-BR" sz="2000" i="1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=</m:t>
                          </m:r>
                          <m: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𝛽</m:t>
                          </m:r>
                        </m:e>
                        <m:sub>
                          <m: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0</m:t>
                          </m:r>
                        </m:sub>
                      </m:sSub>
                      <m:r>
                        <a:rPr lang="pt-BR" altLang="pt-BR" sz="2000" i="1">
                          <a:latin typeface="Cambria Math"/>
                          <a:ea typeface="Cambria Math"/>
                          <a:sym typeface="Symbol" pitchFamily="18" charset="2"/>
                        </a:rPr>
                        <m:t>+</m:t>
                      </m:r>
                      <m:sSub>
                        <m:sSubPr>
                          <m:ctrlP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𝛽</m:t>
                          </m:r>
                        </m:e>
                        <m:sub>
                          <m: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𝑋</m:t>
                          </m:r>
                        </m:e>
                        <m:sub>
                          <m: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𝑖</m:t>
                          </m:r>
                        </m:sub>
                      </m:sSub>
                      <m:r>
                        <a:rPr lang="pt-BR" altLang="pt-BR" sz="2000" i="1">
                          <a:latin typeface="Cambria Math"/>
                          <a:ea typeface="Cambria Math"/>
                          <a:sym typeface="Symbol" pitchFamily="18" charset="2"/>
                        </a:rPr>
                        <m:t>+</m:t>
                      </m:r>
                      <m:sSub>
                        <m:sSubPr>
                          <m:ctrlP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𝜀</m:t>
                          </m:r>
                        </m:e>
                        <m:sub>
                          <m: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altLang="pt-BR" sz="2000" i="1" baseline="-25000" dirty="0"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36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32127" y="1663973"/>
                <a:ext cx="2401793" cy="392993"/>
              </a:xfrm>
              <a:prstGeom prst="rect">
                <a:avLst/>
              </a:prstGeom>
              <a:blipFill rotWithShape="1">
                <a:blip r:embed="rId6"/>
                <a:stretch>
                  <a:fillRect b="-187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Line 39"/>
          <p:cNvSpPr>
            <a:spLocks noChangeShapeType="1"/>
          </p:cNvSpPr>
          <p:nvPr/>
        </p:nvSpPr>
        <p:spPr bwMode="auto">
          <a:xfrm flipV="1">
            <a:off x="1136650" y="3413434"/>
            <a:ext cx="483021" cy="184666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138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9" grpId="0" animBg="1"/>
      <p:bldP spid="15404" grpId="0"/>
      <p:bldP spid="15405" grpId="0"/>
      <p:bldP spid="4" grpId="0"/>
      <p:bldP spid="34" grpId="0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46125" y="1575296"/>
                <a:ext cx="8002588" cy="3827463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pt-BR" altLang="pt-BR" sz="1600" dirty="0" smtClean="0"/>
                  <a:t>Em geral não se conhece os valores de </a:t>
                </a:r>
                <a:r>
                  <a:rPr lang="pt-BR" altLang="pt-BR" sz="1800" i="1" dirty="0" smtClean="0">
                    <a:sym typeface="Symbol" pitchFamily="18" charset="2"/>
                  </a:rPr>
                  <a:t></a:t>
                </a:r>
                <a:r>
                  <a:rPr lang="pt-BR" altLang="pt-BR" sz="1800" baseline="-25000" dirty="0" smtClean="0">
                    <a:latin typeface="Times New Roman" charset="0"/>
                    <a:cs typeface="Times New Roman" charset="0"/>
                    <a:sym typeface="Mathematica1" pitchFamily="2" charset="2"/>
                  </a:rPr>
                  <a:t>0</a:t>
                </a:r>
                <a:r>
                  <a:rPr lang="pt-BR" altLang="pt-BR" sz="1800" dirty="0" smtClean="0">
                    <a:sym typeface="Mathematica1" pitchFamily="2" charset="2"/>
                  </a:rPr>
                  <a:t>, </a:t>
                </a:r>
                <a:r>
                  <a:rPr lang="pt-BR" altLang="pt-BR" sz="1800" i="1" dirty="0" smtClean="0">
                    <a:sym typeface="Symbol" pitchFamily="18" charset="2"/>
                  </a:rPr>
                  <a:t></a:t>
                </a:r>
                <a:r>
                  <a:rPr lang="pt-BR" altLang="pt-BR" sz="1800" baseline="-25000" dirty="0" smtClean="0">
                    <a:latin typeface="Times New Roman" charset="0"/>
                    <a:cs typeface="Times New Roman" charset="0"/>
                  </a:rPr>
                  <a:t>1</a:t>
                </a:r>
                <a:r>
                  <a:rPr lang="pt-BR" altLang="pt-BR" sz="1600" dirty="0" smtClean="0">
                    <a:latin typeface="Times New Roman" charset="0"/>
                    <a:cs typeface="Times New Roman" charset="0"/>
                  </a:rPr>
                  <a:t> </a:t>
                </a:r>
                <a:r>
                  <a:rPr lang="pt-BR" altLang="pt-BR" sz="1600" dirty="0" smtClean="0"/>
                  <a:t>e </a:t>
                </a:r>
                <a:r>
                  <a:rPr lang="pt-BR" altLang="pt-BR" sz="1600" i="1" dirty="0" smtClean="0">
                    <a:sym typeface="Symbol" pitchFamily="18" charset="2"/>
                  </a:rPr>
                  <a:t></a:t>
                </a:r>
                <a:r>
                  <a:rPr lang="pt-BR" altLang="pt-BR" sz="1600" baseline="30000" dirty="0" smtClean="0">
                    <a:latin typeface="Times New Roman" charset="0"/>
                    <a:cs typeface="Times New Roman" charset="0"/>
                    <a:sym typeface="Symbol" pitchFamily="18" charset="2"/>
                  </a:rPr>
                  <a:t>2</a:t>
                </a:r>
                <a:r>
                  <a:rPr lang="pt-BR" altLang="pt-BR" sz="1600" dirty="0" smtClean="0"/>
                  <a:t> </a:t>
                </a:r>
              </a:p>
              <a:p>
                <a:pPr eaLnBrk="1" hangingPunct="1">
                  <a:buFontTx/>
                  <a:buNone/>
                </a:pPr>
                <a:endParaRPr lang="pt-BR" altLang="pt-BR" sz="1600" dirty="0" smtClean="0"/>
              </a:p>
              <a:p>
                <a:pPr eaLnBrk="1" hangingPunct="1">
                  <a:buFontTx/>
                  <a:buNone/>
                </a:pPr>
                <a:r>
                  <a:rPr lang="pt-BR" altLang="pt-BR" sz="1600" dirty="0" smtClean="0"/>
                  <a:t>Eles podem ser estimados através de dados obtidos por amostras</a:t>
                </a:r>
              </a:p>
              <a:p>
                <a:pPr eaLnBrk="1" hangingPunct="1">
                  <a:buFontTx/>
                  <a:buNone/>
                </a:pPr>
                <a:endParaRPr lang="pt-BR" altLang="pt-BR" sz="1600" dirty="0" smtClean="0"/>
              </a:p>
              <a:p>
                <a:pPr eaLnBrk="1" hangingPunct="1">
                  <a:buFontTx/>
                  <a:buNone/>
                </a:pPr>
                <a:r>
                  <a:rPr lang="pt-BR" altLang="pt-BR" sz="1600" dirty="0" smtClean="0"/>
                  <a:t>O método comumente utilizado na estimação dos parâmetros é o </a:t>
                </a:r>
                <a:r>
                  <a:rPr lang="pt-BR" altLang="pt-BR" sz="1600" dirty="0" smtClean="0">
                    <a:solidFill>
                      <a:srgbClr val="FF0000"/>
                    </a:solidFill>
                  </a:rPr>
                  <a:t>método dos mínimos quadrados</a:t>
                </a:r>
                <a:r>
                  <a:rPr lang="pt-BR" altLang="pt-BR" sz="1600" dirty="0" smtClean="0"/>
                  <a:t>, o qual considera os desvios quadráticos dos </a:t>
                </a:r>
                <a:r>
                  <a:rPr lang="pt-BR" altLang="pt-BR" sz="1600" i="1" dirty="0" smtClean="0">
                    <a:latin typeface="Times New Roman" charset="0"/>
                    <a:cs typeface="Times New Roman" charset="0"/>
                  </a:rPr>
                  <a:t>Y</a:t>
                </a:r>
                <a:r>
                  <a:rPr lang="pt-BR" altLang="pt-BR" sz="1600" i="1" baseline="-25000" dirty="0" smtClean="0">
                    <a:latin typeface="Times New Roman" charset="0"/>
                    <a:cs typeface="Times New Roman" charset="0"/>
                  </a:rPr>
                  <a:t>i</a:t>
                </a:r>
                <a:r>
                  <a:rPr lang="pt-BR" altLang="pt-BR" sz="1600" i="1" dirty="0" smtClean="0"/>
                  <a:t> </a:t>
                </a:r>
                <a:r>
                  <a:rPr lang="pt-BR" altLang="pt-BR" sz="1600" dirty="0" smtClean="0"/>
                  <a:t> em relação a seu valor esperado:</a:t>
                </a:r>
              </a:p>
              <a:p>
                <a:pPr algn="ctr" eaLnBrk="1" hangingPunct="1">
                  <a:buFontTx/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2000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pt-BR" altLang="pt-BR" sz="200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𝜀</m:t>
                        </m:r>
                      </m:e>
                      <m:sub>
                        <m:r>
                          <a:rPr lang="pt-BR" altLang="pt-BR" sz="2000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𝑖</m:t>
                        </m:r>
                      </m:sub>
                      <m:sup>
                        <m:r>
                          <a:rPr lang="pt-BR" altLang="pt-BR" sz="2000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2</m:t>
                        </m:r>
                      </m:sup>
                    </m:sSubSup>
                    <m:r>
                      <a:rPr lang="pt-BR" altLang="pt-BR" sz="2000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pt-BR" altLang="pt-BR" sz="2000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BR" altLang="pt-BR" sz="2000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altLang="pt-BR" sz="2000" i="1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pt-BR" altLang="pt-BR" sz="2000" i="1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pt-BR" altLang="pt-BR" sz="2000" i="1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altLang="pt-BR" sz="20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pt-BR" altLang="pt-BR" sz="20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𝐸</m:t>
                            </m:r>
                            <m:r>
                              <a:rPr lang="pt-BR" altLang="pt-BR" sz="20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pt-BR" altLang="pt-BR" sz="2000" i="1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pt-BR" altLang="pt-BR" sz="2000" i="1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pt-BR" altLang="pt-BR" sz="2000" i="1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altLang="pt-BR" sz="20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pt-BR" altLang="pt-BR" sz="2000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altLang="pt-BR" sz="2000" dirty="0" smtClean="0">
                    <a:latin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2000" i="1">
                            <a:latin typeface="Cambria Math"/>
                            <a:ea typeface="Cambria Math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pt-BR" altLang="pt-BR" sz="2000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                 </m:t>
                        </m:r>
                        <m:r>
                          <a:rPr lang="pt-BR" altLang="pt-BR" sz="2000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𝜀</m:t>
                        </m:r>
                      </m:e>
                      <m:sub>
                        <m:r>
                          <a:rPr lang="pt-BR" altLang="pt-BR" sz="2000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𝑖</m:t>
                        </m:r>
                      </m:sub>
                      <m:sup>
                        <m:r>
                          <a:rPr lang="pt-BR" altLang="pt-BR" sz="2000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2</m:t>
                        </m:r>
                      </m:sup>
                    </m:sSubSup>
                    <m:r>
                      <a:rPr lang="pt-BR" altLang="pt-BR" sz="2000" i="1">
                        <a:latin typeface="Cambria Math"/>
                        <a:ea typeface="Cambria Math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pt-BR" altLang="pt-BR" sz="2000" i="1">
                            <a:latin typeface="Cambria Math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BR" altLang="pt-BR" sz="20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altLang="pt-BR" sz="2000" i="1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pt-BR" altLang="pt-BR" sz="2000" i="1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pt-BR" altLang="pt-BR" sz="2000" i="1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altLang="pt-BR" sz="20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−(</m:t>
                            </m:r>
                            <m:sSub>
                              <m:sSubPr>
                                <m:ctrlPr>
                                  <a:rPr lang="pt-BR" altLang="pt-BR" sz="2000" b="0" i="1" smtClean="0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pt-BR" altLang="pt-BR" sz="2000" i="1" smtClean="0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pt-BR" altLang="pt-BR" sz="2000" b="0" i="1" smtClean="0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pt-BR" altLang="pt-BR" sz="2000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altLang="pt-BR" sz="2000" b="0" i="1" smtClean="0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pt-BR" altLang="pt-BR" sz="2000" b="0" i="1" smtClean="0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pt-BR" altLang="pt-BR" sz="2000" b="0" i="1" smtClean="0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altLang="pt-BR" sz="2000" b="0" i="1" smtClean="0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pt-BR" altLang="pt-BR" sz="2000" b="0" i="1" smtClean="0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pt-BR" altLang="pt-BR" sz="2000" b="0" i="1" smtClean="0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altLang="pt-BR" sz="20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pt-BR" altLang="pt-BR" sz="2000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2</m:t>
                        </m:r>
                      </m:sup>
                    </m:sSup>
                  </m:oMath>
                </a14:m>
                <a:endParaRPr lang="pt-BR" altLang="pt-BR" sz="2000" dirty="0" smtClean="0">
                  <a:latin typeface="Times New Roman" charset="0"/>
                  <a:cs typeface="Times New Roman" charset="0"/>
                </a:endParaRPr>
              </a:p>
              <a:p>
                <a:pPr algn="ctr" eaLnBrk="1" hangingPunct="1">
                  <a:buFontTx/>
                  <a:buNone/>
                </a:pPr>
                <a:endParaRPr lang="pt-BR" altLang="pt-BR" sz="1600" dirty="0" smtClean="0">
                  <a:latin typeface="Times New Roman" charset="0"/>
                  <a:cs typeface="Times New Roman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pt-BR" altLang="pt-BR" sz="1600" dirty="0" smtClean="0"/>
                  <a:t>Em particular, o método dos mínimos quadrados requer que consideremos a soma de </a:t>
                </a:r>
                <a:r>
                  <a:rPr lang="pt-BR" altLang="pt-BR" sz="1600" i="1" dirty="0" smtClean="0">
                    <a:latin typeface="Times New Roman" charset="0"/>
                    <a:cs typeface="Times New Roman" charset="0"/>
                  </a:rPr>
                  <a:t>n</a:t>
                </a:r>
                <a:r>
                  <a:rPr lang="pt-BR" altLang="pt-BR" sz="1600" i="1" dirty="0" smtClean="0"/>
                  <a:t> </a:t>
                </a:r>
                <a:r>
                  <a:rPr lang="pt-BR" altLang="pt-BR" sz="1600" dirty="0" smtClean="0"/>
                  <a:t>desvios quadrados, denotado por </a:t>
                </a:r>
                <a:r>
                  <a:rPr lang="pt-BR" altLang="pt-BR" sz="1600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charset="0"/>
                  </a:rPr>
                  <a:t>Q</a:t>
                </a:r>
                <a:r>
                  <a:rPr lang="pt-BR" altLang="pt-BR" sz="1600" dirty="0" smtClean="0"/>
                  <a:t>: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46125" y="1575296"/>
                <a:ext cx="8002588" cy="3827463"/>
              </a:xfrm>
              <a:blipFill rotWithShape="1">
                <a:blip r:embed="rId2"/>
                <a:stretch>
                  <a:fillRect l="-381" t="-955" r="-9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4800" y="6096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+mj-ea"/>
                <a:cs typeface="+mj-cs"/>
              </a:rPr>
              <a:t>Estimação dos </a:t>
            </a:r>
            <a:r>
              <a:rPr lang="pt-BR" sz="3200" kern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+mj-ea"/>
                <a:cs typeface="+mj-cs"/>
              </a:rPr>
              <a:t>parâmetros </a:t>
            </a:r>
            <a:r>
              <a:rPr lang="pt-BR" sz="3200" i="1" kern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+mj-ea"/>
                <a:cs typeface="+mj-cs"/>
                <a:sym typeface="Symbol"/>
              </a:rPr>
              <a:t></a:t>
            </a:r>
            <a:r>
              <a:rPr lang="pt-BR" sz="3200" kern="0" baseline="-25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Symbol"/>
              </a:rPr>
              <a:t>0</a:t>
            </a:r>
            <a:r>
              <a:rPr lang="pt-BR" sz="3200" kern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+mj-ea"/>
                <a:cs typeface="+mj-cs"/>
                <a:sym typeface="Symbol"/>
              </a:rPr>
              <a:t> e </a:t>
            </a:r>
            <a:r>
              <a:rPr lang="pt-BR" sz="3200" i="1" kern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sym typeface="Symbol"/>
              </a:rPr>
              <a:t></a:t>
            </a:r>
            <a:r>
              <a:rPr lang="pt-BR" sz="3200" kern="0" baseline="-25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</a:t>
            </a:r>
            <a:endParaRPr lang="pt-BR" sz="3200" kern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9AD16-41C9-45F7-B8C3-CEC7A4BBFC5D}" type="slidenum">
              <a:rPr lang="pt-BR"/>
              <a:pPr>
                <a:defRPr/>
              </a:pPr>
              <a:t>18</a:t>
            </a:fld>
            <a:endParaRPr lang="pt-BR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46125" y="5533008"/>
            <a:ext cx="8016875" cy="113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sz="1600" kern="0" dirty="0" smtClean="0"/>
              <a:t>De acordo com o método dos mínimos quadrados, os estimadores de </a:t>
            </a:r>
            <a:r>
              <a:rPr lang="pt-BR" altLang="pt-BR" sz="1800" i="1" kern="0" dirty="0" smtClean="0">
                <a:sym typeface="Symbol" pitchFamily="18" charset="2"/>
              </a:rPr>
              <a:t></a:t>
            </a:r>
            <a:r>
              <a:rPr lang="pt-BR" altLang="pt-BR" sz="1800" kern="0" baseline="-25000" dirty="0" smtClean="0">
                <a:latin typeface="Times New Roman" charset="0"/>
                <a:cs typeface="Times New Roman" charset="0"/>
                <a:sym typeface="Mathematica1" pitchFamily="2" charset="2"/>
              </a:rPr>
              <a:t>0</a:t>
            </a:r>
            <a:r>
              <a:rPr lang="pt-BR" altLang="pt-BR" sz="1600" kern="0" dirty="0" smtClean="0">
                <a:sym typeface="Mathematica1" pitchFamily="2" charset="2"/>
              </a:rPr>
              <a:t> e </a:t>
            </a:r>
            <a:r>
              <a:rPr lang="pt-BR" altLang="pt-BR" sz="1800" i="1" kern="0" dirty="0" smtClean="0">
                <a:sym typeface="Symbol" pitchFamily="18" charset="2"/>
              </a:rPr>
              <a:t></a:t>
            </a:r>
            <a:r>
              <a:rPr lang="pt-BR" altLang="pt-BR" sz="1800" kern="0" baseline="-25000" dirty="0" smtClean="0">
                <a:latin typeface="Times New Roman" charset="0"/>
                <a:cs typeface="Times New Roman" charset="0"/>
              </a:rPr>
              <a:t>1</a:t>
            </a:r>
            <a:r>
              <a:rPr lang="pt-BR" altLang="pt-BR" sz="1600" kern="0" dirty="0" smtClean="0"/>
              <a:t>  são aqueles, denotados por </a:t>
            </a:r>
            <a:r>
              <a:rPr lang="pt-BR" altLang="pt-BR" sz="1600" i="1" kern="0" dirty="0" smtClean="0">
                <a:latin typeface="Times New Roman" charset="0"/>
                <a:cs typeface="Times New Roman" charset="0"/>
                <a:sym typeface="Mathematica1" pitchFamily="2" charset="2"/>
              </a:rPr>
              <a:t>b</a:t>
            </a:r>
            <a:r>
              <a:rPr lang="pt-BR" altLang="pt-BR" sz="1600" kern="0" baseline="-25000" dirty="0" smtClean="0">
                <a:latin typeface="Times New Roman" charset="0"/>
                <a:cs typeface="Times New Roman" charset="0"/>
                <a:sym typeface="Mathematica1" pitchFamily="2" charset="2"/>
              </a:rPr>
              <a:t>0</a:t>
            </a:r>
            <a:r>
              <a:rPr lang="pt-BR" altLang="pt-BR" sz="1600" i="1" kern="0" dirty="0" smtClean="0">
                <a:sym typeface="Mathematica1" pitchFamily="2" charset="2"/>
              </a:rPr>
              <a:t> </a:t>
            </a:r>
            <a:r>
              <a:rPr lang="pt-BR" altLang="pt-BR" sz="1600" kern="0" dirty="0" smtClean="0">
                <a:sym typeface="Mathematica1" pitchFamily="2" charset="2"/>
              </a:rPr>
              <a:t>e </a:t>
            </a:r>
            <a:r>
              <a:rPr lang="pt-BR" altLang="pt-BR" sz="1600" i="1" kern="0" dirty="0" smtClean="0">
                <a:latin typeface="Times New Roman" charset="0"/>
                <a:cs typeface="Times New Roman" charset="0"/>
                <a:sym typeface="Mathematica1" pitchFamily="2" charset="2"/>
              </a:rPr>
              <a:t>b</a:t>
            </a:r>
            <a:r>
              <a:rPr lang="pt-BR" altLang="pt-BR" sz="1600" kern="0" baseline="-25000" dirty="0" smtClean="0">
                <a:latin typeface="Times New Roman" charset="0"/>
                <a:cs typeface="Times New Roman" charset="0"/>
              </a:rPr>
              <a:t>1</a:t>
            </a:r>
            <a:r>
              <a:rPr lang="pt-BR" altLang="pt-BR" sz="1600" kern="0" dirty="0" smtClean="0"/>
              <a:t>, que tornam mínimo o valor de </a:t>
            </a:r>
            <a:r>
              <a:rPr lang="pt-BR" altLang="pt-BR" sz="1600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charset="0"/>
              </a:rPr>
              <a:t>Q</a:t>
            </a:r>
            <a:r>
              <a:rPr lang="pt-BR" altLang="pt-BR" sz="1600" kern="0" dirty="0" smtClean="0"/>
              <a:t>. Isso é feito derivando-se </a:t>
            </a:r>
            <a:r>
              <a:rPr lang="pt-BR" altLang="pt-BR" sz="1800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charset="0"/>
              </a:rPr>
              <a:t>Q</a:t>
            </a:r>
            <a:r>
              <a:rPr lang="pt-BR" altLang="pt-BR" sz="1600" kern="0" dirty="0" smtClean="0"/>
              <a:t> em relação a </a:t>
            </a:r>
            <a:r>
              <a:rPr lang="pt-BR" altLang="pt-BR" sz="1800" i="1" kern="0" dirty="0">
                <a:solidFill>
                  <a:srgbClr val="000000"/>
                </a:solidFill>
                <a:latin typeface="Comic Sans MS" pitchFamily="66" charset="0"/>
                <a:cs typeface="Arial" charset="0"/>
                <a:sym typeface="Symbol" pitchFamily="18" charset="2"/>
              </a:rPr>
              <a:t></a:t>
            </a:r>
            <a:r>
              <a:rPr lang="pt-BR" altLang="pt-BR" sz="1800" kern="0" baseline="-250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Mathematica1" pitchFamily="2" charset="2"/>
              </a:rPr>
              <a:t>0</a:t>
            </a:r>
            <a:r>
              <a:rPr lang="pt-BR" altLang="pt-BR" sz="1600" kern="0" dirty="0">
                <a:solidFill>
                  <a:srgbClr val="000000"/>
                </a:solidFill>
                <a:latin typeface="Comic Sans MS" pitchFamily="66" charset="0"/>
                <a:cs typeface="Arial" charset="0"/>
                <a:sym typeface="Mathematica1" pitchFamily="2" charset="2"/>
              </a:rPr>
              <a:t> e </a:t>
            </a:r>
            <a:r>
              <a:rPr lang="pt-BR" altLang="pt-BR" sz="1800" i="1" kern="0" dirty="0">
                <a:solidFill>
                  <a:srgbClr val="000000"/>
                </a:solidFill>
                <a:latin typeface="Comic Sans MS" pitchFamily="66" charset="0"/>
                <a:cs typeface="Arial" charset="0"/>
                <a:sym typeface="Symbol" pitchFamily="18" charset="2"/>
              </a:rPr>
              <a:t></a:t>
            </a:r>
            <a:r>
              <a:rPr lang="pt-BR" altLang="pt-BR" sz="1800" kern="0" baseline="-250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1</a:t>
            </a:r>
            <a:r>
              <a:rPr lang="pt-BR" altLang="pt-BR" sz="1600" kern="0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pt-BR" altLang="pt-BR" sz="1600" kern="0" dirty="0" smtClean="0"/>
              <a:t>e igualando-se as expressões encontradas a zero.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892117" y="4797439"/>
                <a:ext cx="3359766" cy="764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𝑄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pt-BR" altLang="pt-BR" i="1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altLang="pt-BR" i="1"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altLang="pt-BR" i="1">
                                          <a:latin typeface="Cambria Math"/>
                                          <a:ea typeface="Cambria Math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altLang="pt-BR" i="1">
                                          <a:latin typeface="Cambria Math"/>
                                          <a:ea typeface="Cambria Math"/>
                                          <a:sym typeface="Symbol" pitchFamily="18" charset="2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pt-BR" altLang="pt-BR" i="1">
                                          <a:latin typeface="Cambria Math"/>
                                          <a:ea typeface="Cambria Math"/>
                                          <a:sym typeface="Symbol" pitchFamily="18" charset="2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altLang="pt-BR" i="1"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−(</m:t>
                                  </m:r>
                                  <m:sSub>
                                    <m:sSubPr>
                                      <m:ctrlPr>
                                        <a:rPr lang="pt-BR" altLang="pt-BR" i="1">
                                          <a:latin typeface="Cambria Math"/>
                                          <a:ea typeface="Cambria Math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altLang="pt-BR" i="1">
                                          <a:latin typeface="Cambria Math"/>
                                          <a:ea typeface="Cambria Math"/>
                                          <a:sym typeface="Symbol" pitchFamily="18" charset="2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pt-BR" altLang="pt-BR" i="1">
                                          <a:latin typeface="Cambria Math"/>
                                          <a:ea typeface="Cambria Math"/>
                                          <a:sym typeface="Symbol" pitchFamily="18" charset="2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pt-BR" altLang="pt-BR" i="1"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pt-BR" altLang="pt-BR" i="1">
                                          <a:latin typeface="Cambria Math"/>
                                          <a:ea typeface="Cambria Math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altLang="pt-BR" i="1">
                                          <a:latin typeface="Cambria Math"/>
                                          <a:ea typeface="Cambria Math"/>
                                          <a:sym typeface="Symbol" pitchFamily="18" charset="2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pt-BR" altLang="pt-BR" i="1">
                                          <a:latin typeface="Cambria Math"/>
                                          <a:ea typeface="Cambria Math"/>
                                          <a:sym typeface="Symbol" pitchFamily="18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pt-BR" altLang="pt-BR" i="1">
                                          <a:latin typeface="Cambria Math"/>
                                          <a:ea typeface="Cambria Math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altLang="pt-BR" i="1">
                                          <a:latin typeface="Cambria Math"/>
                                          <a:ea typeface="Cambria Math"/>
                                          <a:sym typeface="Symbol" pitchFamily="18" charset="2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pt-BR" altLang="pt-BR" i="1">
                                          <a:latin typeface="Cambria Math"/>
                                          <a:ea typeface="Cambria Math"/>
                                          <a:sym typeface="Symbol" pitchFamily="18" charset="2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altLang="pt-BR" i="1"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altLang="pt-BR" i="1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117" y="4797439"/>
                <a:ext cx="3359766" cy="7645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6" grpId="0" build="p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0"/>
          <p:cNvGrpSpPr>
            <a:grpSpLocks/>
          </p:cNvGrpSpPr>
          <p:nvPr/>
        </p:nvGrpSpPr>
        <p:grpSpPr bwMode="auto">
          <a:xfrm>
            <a:off x="4833719" y="1691313"/>
            <a:ext cx="328613" cy="338138"/>
            <a:chOff x="1706" y="1355"/>
            <a:chExt cx="207" cy="213"/>
          </a:xfrm>
        </p:grpSpPr>
        <p:sp>
          <p:nvSpPr>
            <p:cNvPr id="24" name="Line 30"/>
            <p:cNvSpPr>
              <a:spLocks noChangeShapeType="1"/>
            </p:cNvSpPr>
            <p:nvPr/>
          </p:nvSpPr>
          <p:spPr bwMode="auto">
            <a:xfrm>
              <a:off x="1913" y="1391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1706" y="1355"/>
              <a:ext cx="19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e</a:t>
              </a:r>
              <a:r>
                <a:rPr lang="pt-BR" altLang="pt-BR" sz="1600" i="1" baseline="-25000" dirty="0" smtClean="0">
                  <a:latin typeface="Times New Roman" charset="0"/>
                  <a:cs typeface="Times New Roman" charset="0"/>
                  <a:sym typeface="Mathematica1" pitchFamily="2" charset="2"/>
                </a:rPr>
                <a:t>i</a:t>
              </a:r>
              <a:endParaRPr lang="pt-BR" altLang="pt-BR" sz="1600" i="1" baseline="-25000" dirty="0">
                <a:latin typeface="Times New Roman" charset="0"/>
                <a:cs typeface="Times New Roman" charset="0"/>
                <a:sym typeface="Mathematica1" pitchFamily="2" charset="2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2789216" y="1682328"/>
            <a:ext cx="2694612" cy="1969364"/>
            <a:chOff x="2789216" y="1682328"/>
            <a:chExt cx="2694612" cy="1969364"/>
          </a:xfrm>
        </p:grpSpPr>
        <p:sp>
          <p:nvSpPr>
            <p:cNvPr id="17" name="AutoShape 24"/>
            <p:cNvSpPr>
              <a:spLocks noChangeAspect="1" noChangeArrowheads="1"/>
            </p:cNvSpPr>
            <p:nvPr/>
          </p:nvSpPr>
          <p:spPr bwMode="auto">
            <a:xfrm>
              <a:off x="2789216" y="3344068"/>
              <a:ext cx="90488" cy="90488"/>
            </a:xfrm>
            <a:prstGeom prst="flowChartConnector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9" name="AutoShape 24"/>
            <p:cNvSpPr>
              <a:spLocks noChangeAspect="1" noChangeArrowheads="1"/>
            </p:cNvSpPr>
            <p:nvPr/>
          </p:nvSpPr>
          <p:spPr bwMode="auto">
            <a:xfrm>
              <a:off x="2825328" y="3561204"/>
              <a:ext cx="90488" cy="90488"/>
            </a:xfrm>
            <a:prstGeom prst="flowChartConnector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0" name="AutoShape 24"/>
            <p:cNvSpPr>
              <a:spLocks noChangeAspect="1" noChangeArrowheads="1"/>
            </p:cNvSpPr>
            <p:nvPr/>
          </p:nvSpPr>
          <p:spPr bwMode="auto">
            <a:xfrm>
              <a:off x="3560631" y="3068960"/>
              <a:ext cx="90488" cy="90488"/>
            </a:xfrm>
            <a:prstGeom prst="flowChartConnector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1" name="AutoShape 24"/>
            <p:cNvSpPr>
              <a:spLocks noChangeAspect="1" noChangeArrowheads="1"/>
            </p:cNvSpPr>
            <p:nvPr/>
          </p:nvSpPr>
          <p:spPr bwMode="auto">
            <a:xfrm>
              <a:off x="3081576" y="3555484"/>
              <a:ext cx="90488" cy="90488"/>
            </a:xfrm>
            <a:prstGeom prst="flowChartConnector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2" name="AutoShape 24"/>
            <p:cNvSpPr>
              <a:spLocks noChangeAspect="1" noChangeArrowheads="1"/>
            </p:cNvSpPr>
            <p:nvPr/>
          </p:nvSpPr>
          <p:spPr bwMode="auto">
            <a:xfrm>
              <a:off x="3266344" y="3348900"/>
              <a:ext cx="90488" cy="90488"/>
            </a:xfrm>
            <a:prstGeom prst="flowChartConnector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3" name="AutoShape 24"/>
            <p:cNvSpPr>
              <a:spLocks noChangeAspect="1" noChangeArrowheads="1"/>
            </p:cNvSpPr>
            <p:nvPr/>
          </p:nvSpPr>
          <p:spPr bwMode="auto">
            <a:xfrm>
              <a:off x="3131840" y="3365084"/>
              <a:ext cx="90488" cy="90488"/>
            </a:xfrm>
            <a:prstGeom prst="flowChartConnector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4" name="AutoShape 24"/>
            <p:cNvSpPr>
              <a:spLocks noChangeAspect="1" noChangeArrowheads="1"/>
            </p:cNvSpPr>
            <p:nvPr/>
          </p:nvSpPr>
          <p:spPr bwMode="auto">
            <a:xfrm>
              <a:off x="3180449" y="3064352"/>
              <a:ext cx="90488" cy="90488"/>
            </a:xfrm>
            <a:prstGeom prst="flowChartConnector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5" name="AutoShape 24"/>
            <p:cNvSpPr>
              <a:spLocks noChangeAspect="1" noChangeArrowheads="1"/>
            </p:cNvSpPr>
            <p:nvPr/>
          </p:nvSpPr>
          <p:spPr bwMode="auto">
            <a:xfrm>
              <a:off x="3601232" y="2708920"/>
              <a:ext cx="90488" cy="90488"/>
            </a:xfrm>
            <a:prstGeom prst="flowChartConnector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6" name="AutoShape 24"/>
            <p:cNvSpPr>
              <a:spLocks noChangeAspect="1" noChangeArrowheads="1"/>
            </p:cNvSpPr>
            <p:nvPr/>
          </p:nvSpPr>
          <p:spPr bwMode="auto">
            <a:xfrm>
              <a:off x="5117088" y="1703219"/>
              <a:ext cx="90488" cy="90488"/>
            </a:xfrm>
            <a:prstGeom prst="flowChartConnector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7" name="AutoShape 24"/>
            <p:cNvSpPr>
              <a:spLocks noChangeAspect="1" noChangeArrowheads="1"/>
            </p:cNvSpPr>
            <p:nvPr/>
          </p:nvSpPr>
          <p:spPr bwMode="auto">
            <a:xfrm>
              <a:off x="4067944" y="2851880"/>
              <a:ext cx="90488" cy="90488"/>
            </a:xfrm>
            <a:prstGeom prst="flowChartConnector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8" name="AutoShape 24"/>
            <p:cNvSpPr>
              <a:spLocks noChangeAspect="1" noChangeArrowheads="1"/>
            </p:cNvSpPr>
            <p:nvPr/>
          </p:nvSpPr>
          <p:spPr bwMode="auto">
            <a:xfrm>
              <a:off x="3915836" y="2684644"/>
              <a:ext cx="90488" cy="90488"/>
            </a:xfrm>
            <a:prstGeom prst="flowChartConnector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9" name="AutoShape 24"/>
            <p:cNvSpPr>
              <a:spLocks noChangeAspect="1" noChangeArrowheads="1"/>
            </p:cNvSpPr>
            <p:nvPr/>
          </p:nvSpPr>
          <p:spPr bwMode="auto">
            <a:xfrm>
              <a:off x="5305578" y="2117876"/>
              <a:ext cx="90488" cy="90488"/>
            </a:xfrm>
            <a:prstGeom prst="flowChartConnector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50" name="AutoShape 24"/>
            <p:cNvSpPr>
              <a:spLocks noChangeAspect="1" noChangeArrowheads="1"/>
            </p:cNvSpPr>
            <p:nvPr/>
          </p:nvSpPr>
          <p:spPr bwMode="auto">
            <a:xfrm>
              <a:off x="4220636" y="2540628"/>
              <a:ext cx="90488" cy="90488"/>
            </a:xfrm>
            <a:prstGeom prst="flowChartConnector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51" name="AutoShape 24"/>
            <p:cNvSpPr>
              <a:spLocks noChangeAspect="1" noChangeArrowheads="1"/>
            </p:cNvSpPr>
            <p:nvPr/>
          </p:nvSpPr>
          <p:spPr bwMode="auto">
            <a:xfrm>
              <a:off x="3987844" y="2428980"/>
              <a:ext cx="90488" cy="90488"/>
            </a:xfrm>
            <a:prstGeom prst="flowChartConnector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52" name="AutoShape 24"/>
            <p:cNvSpPr>
              <a:spLocks noChangeAspect="1" noChangeArrowheads="1"/>
            </p:cNvSpPr>
            <p:nvPr/>
          </p:nvSpPr>
          <p:spPr bwMode="auto">
            <a:xfrm>
              <a:off x="4345588" y="2348880"/>
              <a:ext cx="90488" cy="90488"/>
            </a:xfrm>
            <a:prstGeom prst="flowChartConnector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53" name="AutoShape 24"/>
            <p:cNvSpPr>
              <a:spLocks noChangeAspect="1" noChangeArrowheads="1"/>
            </p:cNvSpPr>
            <p:nvPr/>
          </p:nvSpPr>
          <p:spPr bwMode="auto">
            <a:xfrm>
              <a:off x="4489896" y="2237232"/>
              <a:ext cx="90488" cy="90488"/>
            </a:xfrm>
            <a:prstGeom prst="flowChartConnector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54" name="AutoShape 24"/>
            <p:cNvSpPr>
              <a:spLocks noChangeAspect="1" noChangeArrowheads="1"/>
            </p:cNvSpPr>
            <p:nvPr/>
          </p:nvSpPr>
          <p:spPr bwMode="auto">
            <a:xfrm>
              <a:off x="4860032" y="2454368"/>
              <a:ext cx="90488" cy="90488"/>
            </a:xfrm>
            <a:prstGeom prst="flowChartConnector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55" name="AutoShape 24"/>
            <p:cNvSpPr>
              <a:spLocks noChangeAspect="1" noChangeArrowheads="1"/>
            </p:cNvSpPr>
            <p:nvPr/>
          </p:nvSpPr>
          <p:spPr bwMode="auto">
            <a:xfrm>
              <a:off x="4988156" y="2276872"/>
              <a:ext cx="90488" cy="90488"/>
            </a:xfrm>
            <a:prstGeom prst="flowChartConnector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56" name="AutoShape 24"/>
            <p:cNvSpPr>
              <a:spLocks noChangeAspect="1" noChangeArrowheads="1"/>
            </p:cNvSpPr>
            <p:nvPr/>
          </p:nvSpPr>
          <p:spPr bwMode="auto">
            <a:xfrm>
              <a:off x="4771840" y="2068940"/>
              <a:ext cx="90488" cy="90488"/>
            </a:xfrm>
            <a:prstGeom prst="flowChartConnector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57" name="AutoShape 24"/>
            <p:cNvSpPr>
              <a:spLocks noChangeAspect="1" noChangeArrowheads="1"/>
            </p:cNvSpPr>
            <p:nvPr/>
          </p:nvSpPr>
          <p:spPr bwMode="auto">
            <a:xfrm>
              <a:off x="5393340" y="1682328"/>
              <a:ext cx="90488" cy="90488"/>
            </a:xfrm>
            <a:prstGeom prst="flowChartConnector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685800" y="4267200"/>
            <a:ext cx="7772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 eaLnBrk="1" hangingPunct="1">
              <a:buClr>
                <a:schemeClr val="bg2"/>
              </a:buClr>
              <a:buFontTx/>
              <a:buNone/>
            </a:pPr>
            <a:endParaRPr lang="en-US" altLang="pt-BR" sz="200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04800" y="6096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Estimação dos parâmetros </a:t>
            </a:r>
            <a:r>
              <a:rPr lang="pt-BR" sz="3200" i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sym typeface="Symbol"/>
              </a:rPr>
              <a:t></a:t>
            </a:r>
            <a:r>
              <a:rPr lang="pt-BR" sz="3200" kern="0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0</a:t>
            </a:r>
            <a:r>
              <a:rPr lang="pt-BR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sym typeface="Symbol"/>
              </a:rPr>
              <a:t> e </a:t>
            </a:r>
            <a:r>
              <a:rPr lang="pt-BR" sz="3200" i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sym typeface="Symbol"/>
              </a:rPr>
              <a:t></a:t>
            </a:r>
            <a:r>
              <a:rPr lang="pt-BR" sz="3200" kern="0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</a:t>
            </a:r>
            <a:endParaRPr lang="pt-BR" sz="3200" kern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5580112" y="1800112"/>
            <a:ext cx="29638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</a:rPr>
              <a:t>(reta de regressão estimada)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96C61-3F1E-4207-8ED7-4997CF47841B}" type="slidenum">
              <a:rPr lang="pt-BR"/>
              <a:pPr>
                <a:defRPr/>
              </a:pPr>
              <a:t>19</a:t>
            </a:fld>
            <a:endParaRPr lang="pt-BR"/>
          </a:p>
        </p:txBody>
      </p: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6359302" y="4142408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  <a:cs typeface="Times New Roman" charset="0"/>
              </a:rPr>
              <a:t>X</a:t>
            </a:r>
          </a:p>
        </p:txBody>
      </p:sp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2471515" y="170083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  <a:cs typeface="Times New Roman" charset="0"/>
              </a:rPr>
              <a:t>Y</a:t>
            </a:r>
          </a:p>
        </p:txBody>
      </p:sp>
      <p:sp>
        <p:nvSpPr>
          <p:cNvPr id="28" name="Line 39"/>
          <p:cNvSpPr>
            <a:spLocks noChangeShapeType="1"/>
          </p:cNvSpPr>
          <p:nvPr/>
        </p:nvSpPr>
        <p:spPr bwMode="auto">
          <a:xfrm flipV="1">
            <a:off x="2793777" y="1745283"/>
            <a:ext cx="2782889" cy="17716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" name="Line 41"/>
          <p:cNvSpPr>
            <a:spLocks noChangeShapeType="1"/>
          </p:cNvSpPr>
          <p:nvPr/>
        </p:nvSpPr>
        <p:spPr bwMode="auto">
          <a:xfrm>
            <a:off x="2793777" y="4058270"/>
            <a:ext cx="369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" name="Line 42"/>
          <p:cNvSpPr>
            <a:spLocks noChangeShapeType="1"/>
          </p:cNvSpPr>
          <p:nvPr/>
        </p:nvSpPr>
        <p:spPr bwMode="auto">
          <a:xfrm flipV="1">
            <a:off x="2793777" y="1430958"/>
            <a:ext cx="0" cy="262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" name="Rectangle 44"/>
          <p:cNvSpPr>
            <a:spLocks noChangeArrowheads="1"/>
          </p:cNvSpPr>
          <p:nvPr/>
        </p:nvSpPr>
        <p:spPr bwMode="auto">
          <a:xfrm>
            <a:off x="2339752" y="3250343"/>
            <a:ext cx="5645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Times New Roman" charset="0"/>
              </a:rPr>
              <a:t> </a:t>
            </a:r>
            <a:r>
              <a:rPr lang="pt-BR" altLang="pt-BR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Mathematica1" pitchFamily="2" charset="2"/>
              </a:rPr>
              <a:t>b</a:t>
            </a:r>
            <a:r>
              <a:rPr lang="pt-BR" altLang="pt-BR" sz="2000" baseline="-25000" dirty="0" smtClean="0">
                <a:latin typeface="Times New Roman" charset="0"/>
                <a:sym typeface="Mathematica1" pitchFamily="2" charset="2"/>
              </a:rPr>
              <a:t>0</a:t>
            </a:r>
            <a:r>
              <a:rPr lang="pt-BR" altLang="pt-BR" sz="2400" dirty="0" smtClean="0">
                <a:latin typeface="Times New Roman" charset="0"/>
              </a:rPr>
              <a:t> </a:t>
            </a:r>
            <a:endParaRPr lang="pt-BR" altLang="pt-BR" sz="2400" dirty="0">
              <a:latin typeface="Times New Roman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4047902" y="2259194"/>
            <a:ext cx="1214175" cy="698588"/>
            <a:chOff x="4047902" y="2259194"/>
            <a:chExt cx="1214175" cy="698588"/>
          </a:xfrm>
        </p:grpSpPr>
        <p:grpSp>
          <p:nvGrpSpPr>
            <p:cNvPr id="31" name="Group 48"/>
            <p:cNvGrpSpPr>
              <a:grpSpLocks/>
            </p:cNvGrpSpPr>
            <p:nvPr/>
          </p:nvGrpSpPr>
          <p:grpSpPr bwMode="auto">
            <a:xfrm>
              <a:off x="4047902" y="2259194"/>
              <a:ext cx="733425" cy="461732"/>
              <a:chOff x="1205" y="1828"/>
              <a:chExt cx="462" cy="189"/>
            </a:xfrm>
          </p:grpSpPr>
          <p:sp>
            <p:nvSpPr>
              <p:cNvPr id="32" name="Line 37"/>
              <p:cNvSpPr>
                <a:spLocks noChangeShapeType="1"/>
              </p:cNvSpPr>
              <p:nvPr/>
            </p:nvSpPr>
            <p:spPr bwMode="auto">
              <a:xfrm flipV="1">
                <a:off x="1667" y="1828"/>
                <a:ext cx="0" cy="1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" name="Line 43"/>
              <p:cNvSpPr>
                <a:spLocks noChangeShapeType="1"/>
              </p:cNvSpPr>
              <p:nvPr/>
            </p:nvSpPr>
            <p:spPr bwMode="auto">
              <a:xfrm>
                <a:off x="1205" y="2017"/>
                <a:ext cx="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35" name="Rectangle 45"/>
            <p:cNvSpPr>
              <a:spLocks noChangeArrowheads="1"/>
            </p:cNvSpPr>
            <p:nvPr/>
          </p:nvSpPr>
          <p:spPr bwMode="auto">
            <a:xfrm>
              <a:off x="4761619" y="2373007"/>
              <a:ext cx="50045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b</a:t>
              </a:r>
              <a:r>
                <a:rPr lang="pt-BR" altLang="pt-BR" sz="2000" baseline="-25000" dirty="0" smtClean="0">
                  <a:latin typeface="Times New Roman" charset="0"/>
                  <a:sym typeface="Mathematica1" pitchFamily="2" charset="2"/>
                </a:rPr>
                <a:t>1</a:t>
              </a:r>
              <a:r>
                <a:rPr lang="pt-BR" altLang="pt-BR" sz="3200" dirty="0" smtClean="0">
                  <a:latin typeface="Times New Roman" charset="0"/>
                </a:rPr>
                <a:t> </a:t>
              </a:r>
              <a:endParaRPr lang="pt-BR" altLang="pt-BR" sz="3200" dirty="0">
                <a:latin typeface="Times New Roman" charset="0"/>
              </a:endParaRPr>
            </a:p>
          </p:txBody>
        </p:sp>
      </p:grpSp>
      <p:sp>
        <p:nvSpPr>
          <p:cNvPr id="7" name="Retângulo 6"/>
          <p:cNvSpPr/>
          <p:nvPr/>
        </p:nvSpPr>
        <p:spPr>
          <a:xfrm>
            <a:off x="4032448" y="44690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5600" indent="-355600"/>
            <a:r>
              <a:rPr lang="pt-BR" altLang="pt-BR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athematica1" pitchFamily="2" charset="2"/>
              </a:rPr>
              <a:t>b</a:t>
            </a:r>
            <a:r>
              <a:rPr lang="pt-BR" altLang="pt-BR" sz="2000" baseline="-25000" dirty="0">
                <a:solidFill>
                  <a:srgbClr val="000000"/>
                </a:solidFill>
                <a:latin typeface="Times New Roman" charset="0"/>
                <a:sym typeface="Mathematica1" pitchFamily="2" charset="2"/>
              </a:rPr>
              <a:t>0</a:t>
            </a:r>
            <a:r>
              <a:rPr lang="pt-BR" altLang="pt-BR" dirty="0" smtClean="0"/>
              <a:t> e </a:t>
            </a:r>
            <a:r>
              <a:rPr lang="pt-BR" altLang="pt-BR" sz="2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athematica1" pitchFamily="2" charset="2"/>
              </a:rPr>
              <a:t>b</a:t>
            </a:r>
            <a:r>
              <a:rPr lang="pt-BR" altLang="pt-BR" sz="2000" baseline="-25000" dirty="0" smtClean="0">
                <a:solidFill>
                  <a:srgbClr val="000000"/>
                </a:solidFill>
                <a:latin typeface="Times New Roman" charset="0"/>
                <a:sym typeface="Mathematica1" pitchFamily="2" charset="2"/>
              </a:rPr>
              <a:t>1</a:t>
            </a:r>
            <a:r>
              <a:rPr lang="pt-BR" altLang="pt-BR" dirty="0" smtClean="0"/>
              <a:t> são </a:t>
            </a:r>
            <a:r>
              <a:rPr lang="pt-BR" altLang="pt-BR" dirty="0" err="1" smtClean="0"/>
              <a:t>v.a</a:t>
            </a:r>
            <a:r>
              <a:rPr lang="pt-BR" altLang="pt-BR" dirty="0" smtClean="0"/>
              <a:t>. </a:t>
            </a:r>
            <a:r>
              <a:rPr lang="pt-BR" altLang="pt-BR" dirty="0" smtClean="0">
                <a:solidFill>
                  <a:srgbClr val="FF0000"/>
                </a:solidFill>
              </a:rPr>
              <a:t>(não independentes!) </a:t>
            </a:r>
            <a:r>
              <a:rPr lang="pt-BR" altLang="pt-BR" dirty="0" smtClean="0"/>
              <a:t>e portanto variam de amostra para amostra</a:t>
            </a:r>
            <a:endParaRPr lang="pt-B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5568207" y="1484784"/>
                <a:ext cx="1575303" cy="376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1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sz="1800" b="0" i="1" smtClean="0">
                              <a:latin typeface="Cambria Math"/>
                            </a:rPr>
                            <m:t>𝑌</m:t>
                          </m:r>
                        </m:e>
                      </m:acc>
                      <m:r>
                        <a:rPr lang="pt-BR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pt-BR" sz="1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t-BR" sz="1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pt-BR" sz="1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t-BR" sz="1800" b="0" i="1" smtClean="0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pt-BR" sz="18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207" y="1484784"/>
                <a:ext cx="1575303" cy="376770"/>
              </a:xfrm>
              <a:prstGeom prst="rect">
                <a:avLst/>
              </a:prstGeom>
              <a:blipFill rotWithShape="1">
                <a:blip r:embed="rId2"/>
                <a:stretch>
                  <a:fillRect t="-1639" b="-16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/>
              <p:cNvSpPr txBox="1"/>
              <p:nvPr/>
            </p:nvSpPr>
            <p:spPr>
              <a:xfrm>
                <a:off x="207452" y="4817657"/>
                <a:ext cx="3140219" cy="788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00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20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sz="20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20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pt-BR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b="0" i="1" smtClean="0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pt-BR" sz="20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000" b="0" i="1" smtClean="0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pt-BR" sz="20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000" b="0" i="1" smtClean="0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pt-BR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b="0" i="1" smtClean="0">
                                          <a:latin typeface="Cambria Math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000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pt-BR" sz="20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000" b="0" i="1" smtClean="0">
                                          <a:latin typeface="Cambria Math"/>
                                        </a:rPr>
                                        <m:t>𝑌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pt-BR" sz="20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20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sz="20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2000" i="1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pt-BR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000" i="1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pt-BR" sz="20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pt-BR" sz="2000" i="1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pt-BR" sz="2000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sz="2000" i="1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pt-BR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58" name="CaixaDeTexto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52" y="4817657"/>
                <a:ext cx="3140219" cy="7889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ixaDeTexto 58"/>
              <p:cNvSpPr txBox="1"/>
              <p:nvPr/>
            </p:nvSpPr>
            <p:spPr>
              <a:xfrm>
                <a:off x="207452" y="6156915"/>
                <a:ext cx="17271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00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BR" sz="20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sz="2000" i="1">
                              <a:latin typeface="Cambria Math"/>
                            </a:rPr>
                            <m:t>𝑌</m:t>
                          </m:r>
                        </m:e>
                      </m:acc>
                      <m:r>
                        <a:rPr lang="pt-BR" sz="20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59" name="CaixaDeTexto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52" y="6156915"/>
                <a:ext cx="1727139" cy="400110"/>
              </a:xfrm>
              <a:prstGeom prst="rect">
                <a:avLst/>
              </a:prstGeom>
              <a:blipFill rotWithShape="1">
                <a:blip r:embed="rId4"/>
                <a:stretch>
                  <a:fillRect r="-12721" b="-15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/>
              <p:cNvSpPr txBox="1"/>
              <p:nvPr/>
            </p:nvSpPr>
            <p:spPr>
              <a:xfrm>
                <a:off x="4032448" y="5173161"/>
                <a:ext cx="14865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pt-BR" sz="200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t-BR" sz="2000" b="0" i="1" smtClean="0"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60" name="CaixaDe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448" y="5173161"/>
                <a:ext cx="1486561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60"/>
              <p:cNvSpPr txBox="1"/>
              <p:nvPr/>
            </p:nvSpPr>
            <p:spPr>
              <a:xfrm>
                <a:off x="4032448" y="5589240"/>
                <a:ext cx="14746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pt-BR" sz="200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t-BR" sz="2000" b="0" i="1" smtClean="0"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61" name="CaixaDeTexto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448" y="5589240"/>
                <a:ext cx="1474634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upo 8"/>
          <p:cNvGrpSpPr/>
          <p:nvPr/>
        </p:nvGrpSpPr>
        <p:grpSpPr>
          <a:xfrm>
            <a:off x="4032448" y="6152747"/>
            <a:ext cx="3419872" cy="408445"/>
            <a:chOff x="4032448" y="6152747"/>
            <a:chExt cx="3419872" cy="408445"/>
          </a:xfrm>
        </p:grpSpPr>
        <p:sp>
          <p:nvSpPr>
            <p:cNvPr id="17432" name="Text Box 24"/>
            <p:cNvSpPr txBox="1">
              <a:spLocks noChangeArrowheads="1"/>
            </p:cNvSpPr>
            <p:nvPr/>
          </p:nvSpPr>
          <p:spPr bwMode="auto">
            <a:xfrm>
              <a:off x="5523508" y="6203652"/>
              <a:ext cx="1928812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rgbClr val="FF0000"/>
                  </a:solidFill>
                </a:rPr>
                <a:t>(resíduo amostral)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CaixaDeTexto 61"/>
                <p:cNvSpPr txBox="1"/>
                <p:nvPr/>
              </p:nvSpPr>
              <p:spPr>
                <a:xfrm>
                  <a:off x="4032448" y="6152747"/>
                  <a:ext cx="1493935" cy="4084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sz="20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pt-BR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sz="20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pt-BR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20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𝑌</m:t>
                                </m:r>
                              </m:e>
                            </m:acc>
                          </m:e>
                          <m:sub>
                            <m:r>
                              <a:rPr lang="pt-BR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sz="2000" dirty="0"/>
                </a:p>
              </p:txBody>
            </p:sp>
          </mc:Choice>
          <mc:Fallback xmlns="">
            <p:sp>
              <p:nvSpPr>
                <p:cNvPr id="62" name="CaixaDeTexto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2448" y="6152747"/>
                  <a:ext cx="1493935" cy="40844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955" r="-13821" b="-149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 animBg="1"/>
      <p:bldP spid="34" grpId="0"/>
      <p:bldP spid="7" grpId="0"/>
      <p:bldP spid="8" grpId="0"/>
      <p:bldP spid="58" grpId="0"/>
      <p:bldP spid="59" grpId="0"/>
      <p:bldP spid="60" grpId="0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>
                <a:cs typeface="Times New Roman" pitchFamily="18" charset="0"/>
              </a:rPr>
              <a:t>Relacionamento entre Variáveis</a:t>
            </a:r>
            <a:endParaRPr lang="pt-BR" dirty="0"/>
          </a:p>
        </p:txBody>
      </p:sp>
      <p:grpSp>
        <p:nvGrpSpPr>
          <p:cNvPr id="5123" name="Group 37"/>
          <p:cNvGrpSpPr>
            <a:grpSpLocks/>
          </p:cNvGrpSpPr>
          <p:nvPr/>
        </p:nvGrpSpPr>
        <p:grpSpPr bwMode="auto">
          <a:xfrm>
            <a:off x="914400" y="1501676"/>
            <a:ext cx="1563688" cy="2138363"/>
            <a:chOff x="576" y="1872"/>
            <a:chExt cx="985" cy="1347"/>
          </a:xfrm>
        </p:grpSpPr>
        <p:sp>
          <p:nvSpPr>
            <p:cNvPr id="5128" name="Rectangle 38"/>
            <p:cNvSpPr>
              <a:spLocks noChangeArrowheads="1"/>
            </p:cNvSpPr>
            <p:nvPr/>
          </p:nvSpPr>
          <p:spPr bwMode="auto">
            <a:xfrm>
              <a:off x="576" y="1872"/>
              <a:ext cx="960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5129" name="Text Box 39"/>
            <p:cNvSpPr txBox="1">
              <a:spLocks noChangeArrowheads="1"/>
            </p:cNvSpPr>
            <p:nvPr/>
          </p:nvSpPr>
          <p:spPr bwMode="auto">
            <a:xfrm>
              <a:off x="1296" y="2928"/>
              <a:ext cx="26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charset="0"/>
                  <a:sym typeface="Symbol" pitchFamily="18" charset="2"/>
                </a:rPr>
                <a:t></a:t>
              </a:r>
              <a:endParaRPr lang="pt-BR" altLang="pt-BR" sz="2400" i="1">
                <a:latin typeface="Times New Roman" charset="0"/>
              </a:endParaRPr>
            </a:p>
          </p:txBody>
        </p:sp>
      </p:grpSp>
      <p:sp>
        <p:nvSpPr>
          <p:cNvPr id="5124" name="Line 48"/>
          <p:cNvSpPr>
            <a:spLocks noChangeShapeType="1"/>
          </p:cNvSpPr>
          <p:nvPr/>
        </p:nvSpPr>
        <p:spPr bwMode="auto">
          <a:xfrm>
            <a:off x="1981200" y="2035076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125" name="Text Box 49"/>
          <p:cNvSpPr txBox="1">
            <a:spLocks noChangeArrowheads="1"/>
          </p:cNvSpPr>
          <p:nvPr/>
        </p:nvSpPr>
        <p:spPr bwMode="auto">
          <a:xfrm>
            <a:off x="2554288" y="1854101"/>
            <a:ext cx="10759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smtClean="0"/>
              <a:t>atributos</a:t>
            </a:r>
            <a:endParaRPr lang="pt-BR" altLang="pt-BR" sz="1600" dirty="0"/>
          </a:p>
        </p:txBody>
      </p:sp>
      <p:sp>
        <p:nvSpPr>
          <p:cNvPr id="5126" name="Text Box 64"/>
          <p:cNvSpPr txBox="1">
            <a:spLocks noChangeArrowheads="1"/>
          </p:cNvSpPr>
          <p:nvPr/>
        </p:nvSpPr>
        <p:spPr bwMode="auto">
          <a:xfrm>
            <a:off x="3708400" y="1412776"/>
            <a:ext cx="4967288" cy="152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indent="-4445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Em qualquer tipo de estudo, há sempre a necessidade de se focar em um ou mais atributos (características) dos elementos que compõem esta população (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</a:t>
            </a:r>
            <a:r>
              <a:rPr lang="pt-BR" altLang="pt-BR" sz="1600" dirty="0" smtClean="0"/>
              <a:t>)</a:t>
            </a:r>
            <a:endParaRPr lang="pt-BR" altLang="pt-BR" sz="16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652CC4-27B0-48CE-BE62-1E2281540BC2}" type="slidenum">
              <a:rPr lang="pt-BR"/>
              <a:pPr>
                <a:defRPr/>
              </a:pPr>
              <a:t>2</a:t>
            </a:fld>
            <a:endParaRPr lang="pt-BR" dirty="0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5" y="4207993"/>
            <a:ext cx="1640229" cy="206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1763688" y="3960492"/>
            <a:ext cx="274466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atributos quantitativos:</a:t>
            </a:r>
          </a:p>
          <a:p>
            <a:r>
              <a:rPr lang="pt-BR" dirty="0" smtClean="0"/>
              <a:t>. altura total</a:t>
            </a:r>
          </a:p>
          <a:p>
            <a:r>
              <a:rPr lang="pt-BR" dirty="0" smtClean="0"/>
              <a:t>. diâmetro da copa</a:t>
            </a:r>
          </a:p>
          <a:p>
            <a:r>
              <a:rPr lang="pt-BR" dirty="0" smtClean="0"/>
              <a:t>. diâmetro do tronco (DAP)</a:t>
            </a:r>
          </a:p>
          <a:p>
            <a:r>
              <a:rPr lang="pt-BR" dirty="0" smtClean="0"/>
              <a:t>. biomassa</a:t>
            </a:r>
          </a:p>
          <a:p>
            <a:r>
              <a:rPr lang="pt-BR" dirty="0" smtClean="0"/>
              <a:t>. </a:t>
            </a:r>
            <a:r>
              <a:rPr lang="pt-BR" dirty="0" err="1" smtClean="0"/>
              <a:t>etc</a:t>
            </a:r>
            <a:endParaRPr lang="pt-BR" dirty="0" smtClean="0"/>
          </a:p>
        </p:txBody>
      </p:sp>
      <p:sp>
        <p:nvSpPr>
          <p:cNvPr id="13" name="Retângulo 12"/>
          <p:cNvSpPr/>
          <p:nvPr/>
        </p:nvSpPr>
        <p:spPr>
          <a:xfrm>
            <a:off x="4788024" y="4349422"/>
            <a:ext cx="4176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85738"/>
            <a:r>
              <a:rPr lang="pt-BR" dirty="0" smtClean="0"/>
              <a:t>Quando </a:t>
            </a:r>
            <a:r>
              <a:rPr lang="pt-BR" dirty="0" smtClean="0"/>
              <a:t>adquiridas sobre o mesmo indivíduo, estas variáveis guardam alguma relação entre si?</a:t>
            </a:r>
          </a:p>
          <a:p>
            <a:pPr marL="185738" indent="-185738"/>
            <a:endParaRPr lang="pt-BR" dirty="0"/>
          </a:p>
          <a:p>
            <a:pPr marL="185738" indent="-185738"/>
            <a:r>
              <a:rPr lang="pt-BR" dirty="0" smtClean="0"/>
              <a:t>Há como aproveitar o conhecimento dessas relações em estudos dessa população</a:t>
            </a:r>
            <a:r>
              <a:rPr lang="pt-BR" dirty="0" smtClean="0"/>
              <a:t>?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811996" y="5719831"/>
            <a:ext cx="24258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Estes atributos constituem as variáveis em estudo</a:t>
            </a:r>
            <a:r>
              <a:rPr lang="pt-BR" dirty="0" smtClean="0"/>
              <a:t>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24985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 build="p"/>
      <p:bldP spid="1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911472" y="2808511"/>
                <a:ext cx="4826065" cy="764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𝑆𝑄𝐸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pt-BR" b="0" i="1" smtClean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b="0" i="1" smtClean="0">
                                              <a:latin typeface="Cambria Math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i="1">
                              <a:latin typeface="Cambria Math"/>
                            </a:rPr>
                            <m:t>𝑖</m:t>
                          </m:r>
                          <m:r>
                            <a:rPr lang="pt-BR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i="1">
                              <a:latin typeface="Cambria Math"/>
                            </a:rPr>
                            <m:t>𝑖</m:t>
                          </m:r>
                          <m:r>
                            <a:rPr lang="pt-BR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472" y="2808511"/>
                <a:ext cx="4826065" cy="76450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2438" y="2439930"/>
            <a:ext cx="8291512" cy="4238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1600" dirty="0" smtClean="0">
                <a:solidFill>
                  <a:srgbClr val="FF0000"/>
                </a:solidFill>
              </a:rPr>
              <a:t>Soma dos quadrados dos erros ou resíduos (</a:t>
            </a:r>
            <a:r>
              <a:rPr lang="pt-BR" altLang="pt-BR" sz="1600" i="1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SQE</a:t>
            </a:r>
            <a:r>
              <a:rPr lang="pt-BR" altLang="pt-BR" sz="1600" dirty="0" smtClean="0">
                <a:solidFill>
                  <a:srgbClr val="FF0000"/>
                </a:solidFill>
              </a:rPr>
              <a:t>):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458200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Estimação da Variância do Erro (</a:t>
            </a:r>
            <a:r>
              <a:rPr lang="pt-BR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pt-BR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pt-BR" dirty="0" smtClean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 bwMode="auto">
              <a:xfrm>
                <a:off x="452438" y="6017830"/>
                <a:ext cx="4098943" cy="291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pt-BR" kern="0" dirty="0" smtClean="0">
                    <a:solidFill>
                      <a:srgbClr val="000000"/>
                    </a:solidFill>
                    <a:latin typeface="Comic Sans MS"/>
                    <a:cs typeface="+mn-cs"/>
                  </a:rPr>
                  <a:t>Pode ser demonstrado que </a:t>
                </a:r>
                <a14:m>
                  <m:oMath xmlns:m="http://schemas.openxmlformats.org/officeDocument/2006/math">
                    <m:r>
                      <a:rPr lang="pt-BR" b="0" i="1" kern="0" smtClean="0">
                        <a:solidFill>
                          <a:srgbClr val="000000"/>
                        </a:solidFill>
                        <a:latin typeface="Cambria Math"/>
                        <a:cs typeface="+mn-cs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pt-BR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+mn-cs"/>
                          </a:rPr>
                        </m:ctrlPr>
                      </m:dPr>
                      <m:e>
                        <m:r>
                          <a:rPr lang="pt-BR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+mn-cs"/>
                          </a:rPr>
                          <m:t>𝑄𝑀𝐸</m:t>
                        </m:r>
                      </m:e>
                    </m:d>
                    <m:r>
                      <a:rPr lang="pt-BR" b="0" i="1" kern="0" smtClean="0">
                        <a:solidFill>
                          <a:srgbClr val="000000"/>
                        </a:solidFill>
                        <a:latin typeface="Cambria Math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pt-BR" b="0" i="1" kern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</m:ctrlPr>
                      </m:sSupPr>
                      <m:e>
                        <m:r>
                          <a:rPr lang="pt-BR" b="0" i="1" kern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𝜎</m:t>
                        </m:r>
                      </m:e>
                      <m:sup>
                        <m:r>
                          <a:rPr lang="pt-BR" b="0" i="1" kern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lang="pt-BR" kern="0" dirty="0">
                  <a:solidFill>
                    <a:srgbClr val="000000"/>
                  </a:solidFill>
                  <a:latin typeface="Comic Sans MS"/>
                  <a:cs typeface="+mn-cs"/>
                </a:endParaRP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438" y="6017830"/>
                <a:ext cx="4098943" cy="291490"/>
              </a:xfrm>
              <a:prstGeom prst="rect">
                <a:avLst/>
              </a:prstGeom>
              <a:blipFill rotWithShape="1">
                <a:blip r:embed="rId3"/>
                <a:stretch>
                  <a:fillRect l="-743" t="-20833" b="-270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 8"/>
          <p:cNvSpPr/>
          <p:nvPr/>
        </p:nvSpPr>
        <p:spPr>
          <a:xfrm>
            <a:off x="452438" y="4631168"/>
            <a:ext cx="8532440" cy="487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kern="0" dirty="0">
                <a:solidFill>
                  <a:srgbClr val="000000"/>
                </a:solidFill>
                <a:latin typeface="Comic Sans MS"/>
                <a:cs typeface="+mn-cs"/>
              </a:rPr>
              <a:t>Portanto, o estimador de </a:t>
            </a:r>
            <a:r>
              <a:rPr lang="pt-BR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pt-BR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Mathematica1" pitchFamily="2" charset="2"/>
              </a:rPr>
              <a:t>2</a:t>
            </a:r>
            <a:r>
              <a:rPr lang="pt-BR" kern="0" dirty="0">
                <a:solidFill>
                  <a:srgbClr val="000000"/>
                </a:solidFill>
                <a:latin typeface="Comic Sans MS"/>
                <a:cs typeface="+mn-cs"/>
              </a:rPr>
              <a:t>, denominado de </a:t>
            </a:r>
            <a:r>
              <a:rPr lang="pt-BR" kern="0" dirty="0">
                <a:solidFill>
                  <a:srgbClr val="FF0000"/>
                </a:solidFill>
                <a:latin typeface="Comic Sans MS"/>
                <a:cs typeface="+mn-cs"/>
              </a:rPr>
              <a:t>Quadrado Médio do </a:t>
            </a:r>
            <a:r>
              <a:rPr lang="pt-BR" kern="0" dirty="0" smtClean="0">
                <a:solidFill>
                  <a:srgbClr val="FF0000"/>
                </a:solidFill>
                <a:latin typeface="Comic Sans MS"/>
                <a:cs typeface="+mn-cs"/>
              </a:rPr>
              <a:t>Erro ou Resíduo </a:t>
            </a:r>
            <a:r>
              <a:rPr lang="pt-BR" kern="0" dirty="0">
                <a:solidFill>
                  <a:srgbClr val="FF0000"/>
                </a:solidFill>
                <a:latin typeface="Comic Sans MS"/>
                <a:cs typeface="+mn-cs"/>
              </a:rPr>
              <a:t>(</a:t>
            </a:r>
            <a:r>
              <a:rPr lang="pt-BR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QME</a:t>
            </a:r>
            <a:r>
              <a:rPr lang="pt-BR" kern="0" dirty="0">
                <a:solidFill>
                  <a:srgbClr val="FF0000"/>
                </a:solidFill>
                <a:latin typeface="Comic Sans MS"/>
                <a:cs typeface="+mn-cs"/>
              </a:rPr>
              <a:t>)</a:t>
            </a:r>
            <a:r>
              <a:rPr lang="pt-BR" kern="0" dirty="0">
                <a:solidFill>
                  <a:srgbClr val="000000"/>
                </a:solidFill>
                <a:latin typeface="Comic Sans MS"/>
                <a:cs typeface="+mn-cs"/>
              </a:rPr>
              <a:t>, é dado pela razão entre a </a:t>
            </a:r>
            <a:r>
              <a:rPr lang="pt-BR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SQE</a:t>
            </a:r>
            <a:r>
              <a:rPr lang="pt-BR" kern="0" dirty="0" smtClean="0">
                <a:solidFill>
                  <a:srgbClr val="000000"/>
                </a:solidFill>
                <a:latin typeface="Comic Sans MS"/>
                <a:cs typeface="+mn-cs"/>
              </a:rPr>
              <a:t> </a:t>
            </a:r>
            <a:r>
              <a:rPr lang="pt-BR" kern="0" dirty="0">
                <a:solidFill>
                  <a:srgbClr val="000000"/>
                </a:solidFill>
                <a:latin typeface="Comic Sans MS"/>
                <a:cs typeface="+mn-cs"/>
              </a:rPr>
              <a:t>e </a:t>
            </a:r>
            <a:r>
              <a:rPr lang="pt-BR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t-BR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pt-BR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kern="0" dirty="0" smtClean="0">
                <a:solidFill>
                  <a:srgbClr val="000000"/>
                </a:solidFill>
                <a:latin typeface="Comic Sans MS"/>
                <a:cs typeface="+mn-cs"/>
              </a:rPr>
              <a:t>:</a:t>
            </a:r>
            <a:endParaRPr lang="pt-BR" kern="0" dirty="0">
              <a:solidFill>
                <a:srgbClr val="000000"/>
              </a:solidFill>
              <a:latin typeface="Comic Sans MS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52438" y="3972174"/>
            <a:ext cx="8075612" cy="4870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kern="0" dirty="0">
                <a:solidFill>
                  <a:srgbClr val="000000"/>
                </a:solidFill>
                <a:latin typeface="Comic Sans MS"/>
                <a:cs typeface="+mn-cs"/>
              </a:rPr>
              <a:t>A soma dos quadrados dos </a:t>
            </a:r>
            <a:r>
              <a:rPr lang="pt-BR" kern="0" dirty="0" smtClean="0">
                <a:solidFill>
                  <a:srgbClr val="000000"/>
                </a:solidFill>
                <a:latin typeface="Comic Sans MS"/>
                <a:cs typeface="+mn-cs"/>
              </a:rPr>
              <a:t>erros </a:t>
            </a:r>
            <a:r>
              <a:rPr lang="pt-BR" kern="0" dirty="0">
                <a:solidFill>
                  <a:srgbClr val="000000"/>
                </a:solidFill>
                <a:latin typeface="Comic Sans MS"/>
                <a:cs typeface="+mn-cs"/>
              </a:rPr>
              <a:t>tem </a:t>
            </a:r>
            <a:r>
              <a:rPr lang="pt-BR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 – </a:t>
            </a:r>
            <a:r>
              <a:rPr lang="pt-BR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kern="0" dirty="0">
                <a:solidFill>
                  <a:srgbClr val="000000"/>
                </a:solidFill>
                <a:latin typeface="Comic Sans MS"/>
                <a:cs typeface="+mn-cs"/>
              </a:rPr>
              <a:t> graus de liberdade, pois 2 graus de liberdade foram perdidos por estimar </a:t>
            </a:r>
            <a:r>
              <a:rPr lang="pt-BR" i="1" kern="0" dirty="0">
                <a:solidFill>
                  <a:srgbClr val="000000"/>
                </a:solidFill>
                <a:latin typeface="Symbol" pitchFamily="18" charset="2"/>
                <a:cs typeface="+mn-cs"/>
              </a:rPr>
              <a:t>b</a:t>
            </a:r>
            <a:r>
              <a:rPr lang="pt-BR" kern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t-BR" kern="0" dirty="0">
                <a:solidFill>
                  <a:srgbClr val="000000"/>
                </a:solidFill>
                <a:latin typeface="Comic Sans MS"/>
                <a:cs typeface="+mn-cs"/>
              </a:rPr>
              <a:t> e </a:t>
            </a:r>
            <a:r>
              <a:rPr lang="pt-BR" i="1" kern="0" dirty="0">
                <a:solidFill>
                  <a:srgbClr val="000000"/>
                </a:solidFill>
                <a:latin typeface="Symbol" pitchFamily="18" charset="2"/>
                <a:cs typeface="+mn-cs"/>
              </a:rPr>
              <a:t>b</a:t>
            </a:r>
            <a:r>
              <a:rPr lang="pt-BR" kern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kern="0" dirty="0">
                <a:solidFill>
                  <a:srgbClr val="000000"/>
                </a:solidFill>
                <a:latin typeface="Comic Sans MS"/>
                <a:cs typeface="+mn-cs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 bwMode="auto">
              <a:xfrm>
                <a:off x="452438" y="1484316"/>
                <a:ext cx="8296275" cy="78367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pt-BR" kern="0" dirty="0" smtClean="0">
                    <a:solidFill>
                      <a:srgbClr val="000000"/>
                    </a:solidFill>
                    <a:latin typeface="Comic Sans MS"/>
                    <a:cs typeface="+mn-cs"/>
                  </a:rPr>
                  <a:t>A variância dos erros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i="1">
                            <a:latin typeface="Cambria Math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pt-BR" altLang="pt-B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𝜀</m:t>
                        </m:r>
                      </m:e>
                      <m:sub>
                        <m:r>
                          <a:rPr lang="pt-BR" altLang="pt-B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kern="0" dirty="0" smtClean="0">
                    <a:solidFill>
                      <a:srgbClr val="000000"/>
                    </a:solidFill>
                    <a:latin typeface="Comic Sans MS"/>
                    <a:cs typeface="+mn-cs"/>
                  </a:rPr>
                  <a:t>, </a:t>
                </a:r>
                <a:r>
                  <a:rPr lang="pt-BR" kern="0" dirty="0">
                    <a:solidFill>
                      <a:srgbClr val="000000"/>
                    </a:solidFill>
                    <a:latin typeface="Comic Sans MS"/>
                    <a:cs typeface="+mn-cs"/>
                  </a:rPr>
                  <a:t>denotada por </a:t>
                </a:r>
                <a:r>
                  <a:rPr lang="pt-BR" i="1" kern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</a:t>
                </a:r>
                <a:r>
                  <a:rPr lang="pt-BR" kern="0" baseline="30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Mathematica1" pitchFamily="2" charset="2"/>
                  </a:rPr>
                  <a:t>2</a:t>
                </a:r>
                <a:r>
                  <a:rPr lang="pt-BR" kern="0" dirty="0">
                    <a:solidFill>
                      <a:srgbClr val="000000"/>
                    </a:solidFill>
                    <a:latin typeface="Comic Sans MS"/>
                    <a:cs typeface="+mn-cs"/>
                  </a:rPr>
                  <a:t>, é um parâmetro do modelo de regressão, e necessita ser estimada através dos </a:t>
                </a:r>
                <a:r>
                  <a:rPr lang="pt-BR" kern="0" dirty="0" smtClean="0">
                    <a:solidFill>
                      <a:srgbClr val="000000"/>
                    </a:solidFill>
                    <a:latin typeface="Comic Sans MS"/>
                    <a:cs typeface="+mn-cs"/>
                  </a:rPr>
                  <a:t>desvios quadráticos </a:t>
                </a:r>
                <a:r>
                  <a:rPr lang="pt-BR" kern="0" dirty="0">
                    <a:solidFill>
                      <a:srgbClr val="000000"/>
                    </a:solidFill>
                    <a:latin typeface="Comic Sans MS"/>
                    <a:cs typeface="+mn-cs"/>
                  </a:rPr>
                  <a:t>de </a:t>
                </a:r>
                <a:r>
                  <a:rPr lang="pt-BR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Y</a:t>
                </a:r>
                <a:r>
                  <a:rPr lang="pt-BR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i</a:t>
                </a:r>
                <a:r>
                  <a:rPr lang="pt-BR" kern="0" dirty="0">
                    <a:solidFill>
                      <a:srgbClr val="000000"/>
                    </a:solidFill>
                    <a:latin typeface="Comic Sans MS"/>
                    <a:cs typeface="+mn-cs"/>
                  </a:rPr>
                  <a:t> em torno de sua própria média estimada</a:t>
                </a:r>
                <a:r>
                  <a:rPr lang="pt-BR" kern="0" dirty="0" smtClean="0">
                    <a:solidFill>
                      <a:srgbClr val="000000"/>
                    </a:solidFill>
                    <a:latin typeface="Comic Sans MS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 kern="0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lang="pt-BR" b="0" i="1" kern="0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+mn-cs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pt-BR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kern="0" dirty="0" smtClean="0">
                    <a:solidFill>
                      <a:srgbClr val="000000"/>
                    </a:solidFill>
                    <a:latin typeface="Comic Sans MS"/>
                    <a:cs typeface="+mn-cs"/>
                  </a:rPr>
                  <a:t>.</a:t>
                </a:r>
                <a:endParaRPr lang="pt-BR" kern="0" dirty="0">
                  <a:solidFill>
                    <a:srgbClr val="000000"/>
                  </a:solidFill>
                  <a:latin typeface="Comic Sans MS"/>
                  <a:cs typeface="+mn-cs"/>
                </a:endParaRPr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438" y="1484316"/>
                <a:ext cx="8296275" cy="783676"/>
              </a:xfrm>
              <a:prstGeom prst="rect">
                <a:avLst/>
              </a:prstGeom>
              <a:blipFill rotWithShape="1">
                <a:blip r:embed="rId4"/>
                <a:stretch>
                  <a:fillRect l="-367" t="-6202" b="-69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13268-A7D0-4A25-9F50-3C6A0BA43FD6}" type="slidenum">
              <a:rPr lang="pt-BR"/>
              <a:pPr>
                <a:defRPr/>
              </a:pPr>
              <a:t>20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1911472" y="5290932"/>
                <a:ext cx="1443344" cy="554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𝑄𝑀𝐸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𝑆𝑄𝐸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472" y="5290932"/>
                <a:ext cx="1443344" cy="5549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221" grpId="0" build="p"/>
      <p:bldP spid="7" grpId="0"/>
      <p:bldP spid="9" grpId="0"/>
      <p:bldP spid="10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Inferência em Análise de Regressão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61" name="Rectangle 9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51520" y="1801490"/>
                <a:ext cx="8748464" cy="1987550"/>
              </a:xfrm>
              <a:noFill/>
            </p:spPr>
            <p:txBody>
              <a:bodyPr/>
              <a:lstStyle/>
              <a:p>
                <a:pPr marL="182563" indent="-182563">
                  <a:buNone/>
                </a:pPr>
                <a:r>
                  <a:rPr lang="pt-BR" altLang="pt-BR" sz="1600" dirty="0" smtClean="0">
                    <a:latin typeface="Comic Sans MS" panose="030F0702030302020204" pitchFamily="66" charset="0"/>
                  </a:rPr>
                  <a:t>Para a estimação dos parâmetros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1600" i="1">
                            <a:latin typeface="Cambria Math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𝛽</m:t>
                        </m:r>
                      </m:e>
                      <m:sub>
                        <m:r>
                          <a:rPr lang="pt-BR" altLang="pt-BR" sz="1600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altLang="pt-BR" sz="1600" dirty="0" smtClean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1600" i="1">
                            <a:latin typeface="Cambria Math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𝛽</m:t>
                        </m:r>
                      </m:e>
                      <m:sub>
                        <m:r>
                          <a:rPr lang="pt-BR" altLang="pt-BR" sz="1600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altLang="pt-BR" sz="1600" dirty="0" smtClean="0">
                    <a:latin typeface="Comic Sans MS" panose="030F0702030302020204" pitchFamily="66" charset="0"/>
                  </a:rPr>
                  <a:t> 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sz="16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altLang="pt-BR" sz="160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pt-BR" altLang="pt-BR" sz="1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altLang="pt-BR" sz="1600" dirty="0" smtClean="0">
                    <a:latin typeface="Comic Sans MS" panose="030F0702030302020204" pitchFamily="66" charset="0"/>
                  </a:rPr>
                  <a:t>, foi adotado o </a:t>
                </a:r>
                <a:r>
                  <a:rPr lang="pt-BR" altLang="pt-BR" sz="1600" dirty="0">
                    <a:latin typeface="Comic Sans MS" panose="030F0702030302020204" pitchFamily="66" charset="0"/>
                  </a:rPr>
                  <a:t>método dos mínimos </a:t>
                </a:r>
                <a:r>
                  <a:rPr lang="pt-BR" altLang="pt-BR" sz="1600" dirty="0" smtClean="0">
                    <a:latin typeface="Comic Sans MS" panose="030F0702030302020204" pitchFamily="66" charset="0"/>
                  </a:rPr>
                  <a:t>quadrados e para tanto foi considerado que </a:t>
                </a:r>
                <a14:m>
                  <m:oMath xmlns:m="http://schemas.openxmlformats.org/officeDocument/2006/math">
                    <m:r>
                      <a:rPr lang="pt-BR" altLang="pt-BR" sz="1600" i="1">
                        <a:latin typeface="Cambria Math"/>
                        <a:ea typeface="Cambria Math"/>
                        <a:sym typeface="Symbol" pitchFamily="18" charset="2"/>
                      </a:rPr>
                      <m:t>𝐸</m:t>
                    </m:r>
                    <m:d>
                      <m:dPr>
                        <m:ctrlPr>
                          <a:rPr lang="pt-BR" altLang="pt-BR" sz="1600" i="1">
                            <a:latin typeface="Cambria Math"/>
                            <a:ea typeface="Cambria Math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altLang="pt-BR" sz="16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pt-BR" altLang="pt-BR" sz="16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𝜀</m:t>
                            </m:r>
                          </m:e>
                          <m:sub>
                            <m:r>
                              <a:rPr lang="pt-BR" altLang="pt-BR" sz="16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BR" altLang="pt-BR" sz="1600" i="1">
                        <a:latin typeface="Cambria Math"/>
                        <a:ea typeface="Cambria Math"/>
                        <a:sym typeface="Symbol" pitchFamily="18" charset="2"/>
                      </a:rPr>
                      <m:t>=0</m:t>
                    </m:r>
                  </m:oMath>
                </a14:m>
                <a:r>
                  <a:rPr lang="pt-BR" altLang="pt-BR" sz="1600" dirty="0" smtClean="0">
                    <a:latin typeface="Comic Sans MS" panose="030F0702030302020204" pitchFamily="66" charset="0"/>
                    <a:ea typeface="Cambria Math"/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/>
                      </a:rPr>
                      <m:t>𝑉𝑎𝑟</m:t>
                    </m:r>
                    <m:d>
                      <m:dPr>
                        <m:ctrlPr>
                          <a:rPr lang="pt-BR" sz="16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altLang="pt-BR" sz="16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pt-BR" altLang="pt-BR" sz="16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𝜀</m:t>
                            </m:r>
                          </m:e>
                          <m:sub>
                            <m:r>
                              <a:rPr lang="pt-BR" altLang="pt-BR" sz="16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BR" sz="1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sz="16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sz="16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pt-BR" sz="16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1600" dirty="0" smtClean="0">
                    <a:latin typeface="Comic Sans MS" panose="030F0702030302020204" pitchFamily="66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/>
                      </a:rPr>
                      <m:t>𝐶𝑜𝑣</m:t>
                    </m:r>
                    <m:d>
                      <m:dPr>
                        <m:ctrlPr>
                          <a:rPr lang="pt-BR" sz="16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altLang="pt-BR" sz="16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pt-BR" altLang="pt-BR" sz="16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𝜀</m:t>
                            </m:r>
                          </m:e>
                          <m:sub>
                            <m:r>
                              <a:rPr lang="pt-BR" altLang="pt-BR" sz="16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𝑘</m:t>
                            </m:r>
                          </m:sub>
                        </m:sSub>
                        <m:r>
                          <a:rPr lang="pt-BR" altLang="pt-BR" sz="1600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,</m:t>
                        </m:r>
                        <m:sSub>
                          <m:sSubPr>
                            <m:ctrlPr>
                              <a:rPr lang="pt-BR" altLang="pt-BR" sz="16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pt-BR" altLang="pt-BR" sz="16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𝜀</m:t>
                            </m:r>
                          </m:e>
                          <m:sub>
                            <m:r>
                              <a:rPr lang="pt-BR" altLang="pt-BR" sz="16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pt-BR" sz="1600" i="1">
                        <a:latin typeface="Cambria Math"/>
                      </a:rPr>
                      <m:t>=0</m:t>
                    </m:r>
                    <m:r>
                      <a:rPr lang="pt-BR" sz="1600" b="0" i="1" smtClean="0">
                        <a:latin typeface="Cambria Math"/>
                      </a:rPr>
                      <m:t>   </m:t>
                    </m:r>
                    <m:r>
                      <a:rPr lang="pt-BR" sz="1600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pt-BR" sz="1600" i="1">
                        <a:latin typeface="Cambria Math"/>
                        <a:ea typeface="Cambria Math"/>
                      </a:rPr>
                      <m:t>𝑘</m:t>
                    </m:r>
                    <m:r>
                      <a:rPr lang="pt-BR" sz="1600" i="1">
                        <a:latin typeface="Cambria Math"/>
                        <a:ea typeface="Cambria Math"/>
                      </a:rPr>
                      <m:t>≠</m:t>
                    </m:r>
                    <m:r>
                      <a:rPr lang="pt-BR" sz="1600" i="1">
                        <a:latin typeface="Cambria Math"/>
                        <a:ea typeface="Cambria Math"/>
                      </a:rPr>
                      <m:t>𝑗</m:t>
                    </m:r>
                  </m:oMath>
                </a14:m>
                <a:r>
                  <a:rPr lang="pt-BR" sz="1600" dirty="0" smtClean="0">
                    <a:latin typeface="Comic Sans MS" panose="030F0702030302020204" pitchFamily="66" charset="0"/>
                  </a:rPr>
                  <a:t>. Note que </a:t>
                </a:r>
                <a:r>
                  <a:rPr lang="pt-BR" altLang="pt-BR" sz="1600" dirty="0">
                    <a:latin typeface="Comic Sans MS" panose="030F0702030302020204" pitchFamily="66" charset="0"/>
                  </a:rPr>
                  <a:t>nenhuma consideração foi feita a respeito da distribuição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1600" i="1">
                            <a:latin typeface="Cambria Math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𝜀</m:t>
                        </m:r>
                      </m:e>
                      <m:sub>
                        <m:r>
                          <a:rPr lang="pt-BR" altLang="pt-BR" sz="1600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altLang="pt-BR" sz="1600" dirty="0" smtClean="0">
                    <a:latin typeface="Comic Sans MS" panose="030F0702030302020204" pitchFamily="66" charset="0"/>
                  </a:rPr>
                  <a:t>.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 smtClean="0">
                  <a:latin typeface="Comic Sans MS" panose="030F0702030302020204" pitchFamily="66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 smtClean="0">
                    <a:latin typeface="Comic Sans MS" panose="030F0702030302020204" pitchFamily="66" charset="0"/>
                  </a:rPr>
                  <a:t>Qualquer inferência que se faça a partir da equação ajustada utilizando-se uma amostra, deve pressupor a existência de uma distribuição associada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1600" i="1">
                            <a:latin typeface="Cambria Math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𝜀</m:t>
                        </m:r>
                      </m:e>
                      <m:sub>
                        <m:r>
                          <a:rPr lang="pt-BR" altLang="pt-BR" sz="1600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altLang="pt-BR" sz="1600" dirty="0" smtClean="0">
                    <a:latin typeface="Comic Sans MS" panose="030F0702030302020204" pitchFamily="66" charset="0"/>
                  </a:rPr>
                  <a:t>. A distribuição mais comum de ser adotada nesse caso é a </a:t>
                </a:r>
                <a:r>
                  <a:rPr lang="pt-BR" altLang="pt-BR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distribuição normal</a:t>
                </a:r>
                <a:r>
                  <a:rPr lang="pt-BR" altLang="pt-BR" sz="1600" dirty="0" smtClean="0">
                    <a:latin typeface="Comic Sans MS" panose="030F0702030302020204" pitchFamily="66" charset="0"/>
                  </a:rPr>
                  <a:t>, ou seja</a:t>
                </a:r>
                <a:endParaRPr lang="pt-BR" altLang="pt-BR" sz="1600" dirty="0">
                  <a:latin typeface="Comic Sans MS" panose="030F0702030302020204" pitchFamily="66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i="1" dirty="0" smtClean="0">
                  <a:latin typeface="Comic Sans MS" panose="030F0702030302020204" pitchFamily="66" charset="0"/>
                  <a:cs typeface="Times New Roman" charset="0"/>
                  <a:sym typeface="Symbol" pitchFamily="18" charset="2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i="1" dirty="0" smtClean="0">
                    <a:latin typeface="Comic Sans MS" panose="030F0702030302020204" pitchFamily="66" charset="0"/>
                    <a:cs typeface="Times New Roman" charset="0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1600" i="1">
                            <a:latin typeface="Cambria Math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𝜀</m:t>
                        </m:r>
                      </m:e>
                      <m:sub>
                        <m:r>
                          <a:rPr lang="pt-BR" altLang="pt-BR" sz="1600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pt-BR" altLang="pt-BR" sz="1600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~</m:t>
                    </m:r>
                    <m:r>
                      <a:rPr lang="pt-BR" altLang="pt-BR" sz="1600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𝑁</m:t>
                    </m:r>
                    <m:d>
                      <m:dPr>
                        <m:ctrlPr>
                          <a:rPr lang="pt-BR" altLang="pt-BR" sz="1600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pt-BR" altLang="pt-BR" sz="1600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0,</m:t>
                        </m:r>
                        <m:sSup>
                          <m:sSupPr>
                            <m:ctrlPr>
                              <a:rPr lang="pt-BR" altLang="pt-BR" sz="1600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pt-BR" altLang="pt-BR" sz="1600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𝜎</m:t>
                            </m:r>
                          </m:e>
                          <m:sup>
                            <m:r>
                              <a:rPr lang="pt-BR" altLang="pt-BR" sz="1600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pt-BR" altLang="pt-BR" sz="1600" i="1" baseline="30000" dirty="0" smtClean="0">
                    <a:latin typeface="Comic Sans MS" panose="030F0702030302020204" pitchFamily="66" charset="0"/>
                    <a:cs typeface="Times New Roman" charset="0"/>
                    <a:sym typeface="Mathematica1" pitchFamily="2" charset="2"/>
                  </a:rPr>
                  <a:t> </a:t>
                </a:r>
                <a:r>
                  <a:rPr lang="pt-BR" altLang="pt-BR" sz="1600" dirty="0" smtClean="0">
                    <a:latin typeface="Comic Sans MS" panose="030F0702030302020204" pitchFamily="66" charset="0"/>
                    <a:cs typeface="Times New Roman" charset="0"/>
                    <a:sym typeface="Mathematica1" pitchFamily="2" charset="2"/>
                  </a:rPr>
                  <a:t>e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/>
                      </a:rPr>
                      <m:t>𝐶𝑜𝑣</m:t>
                    </m:r>
                    <m:d>
                      <m:dPr>
                        <m:ctrlPr>
                          <a:rPr lang="pt-BR" sz="16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altLang="pt-BR" sz="16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pt-BR" altLang="pt-BR" sz="16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𝜀</m:t>
                            </m:r>
                          </m:e>
                          <m:sub>
                            <m:r>
                              <a:rPr lang="pt-BR" altLang="pt-BR" sz="16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𝑘</m:t>
                            </m:r>
                          </m:sub>
                        </m:sSub>
                        <m:r>
                          <a:rPr lang="pt-BR" altLang="pt-BR" sz="1600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,</m:t>
                        </m:r>
                        <m:sSub>
                          <m:sSubPr>
                            <m:ctrlPr>
                              <a:rPr lang="pt-BR" altLang="pt-BR" sz="16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pt-BR" altLang="pt-BR" sz="16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𝜀</m:t>
                            </m:r>
                          </m:e>
                          <m:sub>
                            <m:r>
                              <a:rPr lang="pt-BR" altLang="pt-BR" sz="16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pt-BR" sz="1600" i="1">
                        <a:latin typeface="Cambria Math"/>
                      </a:rPr>
                      <m:t>=0</m:t>
                    </m:r>
                    <m:r>
                      <a:rPr lang="pt-BR" sz="1600" b="0" i="1" smtClean="0">
                        <a:latin typeface="Cambria Math"/>
                      </a:rPr>
                      <m:t>  </m:t>
                    </m:r>
                    <m:r>
                      <a:rPr lang="pt-BR" sz="1600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pt-BR" sz="1600" i="1">
                        <a:latin typeface="Cambria Math"/>
                        <a:ea typeface="Cambria Math"/>
                      </a:rPr>
                      <m:t>𝑘</m:t>
                    </m:r>
                    <m:r>
                      <a:rPr lang="pt-BR" sz="1600" i="1">
                        <a:latin typeface="Cambria Math"/>
                        <a:ea typeface="Cambria Math"/>
                      </a:rPr>
                      <m:t>≠</m:t>
                    </m:r>
                    <m:r>
                      <a:rPr lang="pt-BR" sz="1600" i="1">
                        <a:latin typeface="Cambria Math"/>
                        <a:ea typeface="Cambria Math"/>
                      </a:rPr>
                      <m:t>𝑗</m:t>
                    </m:r>
                  </m:oMath>
                </a14:m>
                <a:endParaRPr lang="pt-BR" altLang="pt-BR" sz="1600" dirty="0" smtClean="0">
                  <a:latin typeface="Comic Sans MS" panose="030F0702030302020204" pitchFamily="66" charset="0"/>
                  <a:cs typeface="Times New Roman" charset="0"/>
                  <a:sym typeface="Mathematica1" pitchFamily="2" charset="2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561" name="Rectangle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520" y="1801490"/>
                <a:ext cx="8748464" cy="1987550"/>
              </a:xfrm>
              <a:blipFill rotWithShape="1">
                <a:blip r:embed="rId2"/>
                <a:stretch>
                  <a:fillRect l="-348" t="-613" r="-139" b="-220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63" name="Oval 11"/>
          <p:cNvSpPr>
            <a:spLocks noChangeArrowheads="1"/>
          </p:cNvSpPr>
          <p:nvPr/>
        </p:nvSpPr>
        <p:spPr bwMode="auto">
          <a:xfrm>
            <a:off x="639534" y="3612400"/>
            <a:ext cx="1094181" cy="7207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grpSp>
        <p:nvGrpSpPr>
          <p:cNvPr id="5" name="Grupo 4"/>
          <p:cNvGrpSpPr/>
          <p:nvPr/>
        </p:nvGrpSpPr>
        <p:grpSpPr>
          <a:xfrm>
            <a:off x="179512" y="4590277"/>
            <a:ext cx="6120680" cy="2151091"/>
            <a:chOff x="179512" y="4590277"/>
            <a:chExt cx="6120680" cy="21510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98" name="Rectangle 47"/>
                <p:cNvSpPr>
                  <a:spLocks noChangeArrowheads="1"/>
                </p:cNvSpPr>
                <p:nvPr/>
              </p:nvSpPr>
              <p:spPr bwMode="auto">
                <a:xfrm>
                  <a:off x="4069429" y="4950600"/>
                  <a:ext cx="2230763" cy="3629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pt-BR" sz="18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pt-BR" altLang="pt-BR" sz="18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pt-BR" altLang="pt-BR" sz="1800" i="1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altLang="pt-BR" sz="1800" i="1">
                                        <a:latin typeface="Cambria Math"/>
                                        <a:ea typeface="Cambria Math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altLang="pt-BR" sz="1800" i="1">
                                        <a:latin typeface="Cambria Math"/>
                                        <a:ea typeface="Cambria Math"/>
                                        <a:sym typeface="Symbol" pitchFamily="18" charset="2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pt-BR" altLang="pt-BR" sz="1800" i="1">
                                        <a:latin typeface="Cambria Math"/>
                                        <a:ea typeface="Cambria Math"/>
                                        <a:sym typeface="Symbol" pitchFamily="18" charset="2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t-BR" altLang="pt-BR" sz="18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=</m:t>
                            </m:r>
                            <m:r>
                              <a:rPr lang="pt-BR" altLang="pt-BR" sz="18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𝛽</m:t>
                            </m:r>
                          </m:e>
                          <m:sub>
                            <m:r>
                              <a:rPr lang="pt-BR" altLang="pt-BR" sz="18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0</m:t>
                            </m:r>
                          </m:sub>
                        </m:sSub>
                        <m:r>
                          <a:rPr lang="pt-BR" altLang="pt-BR" sz="1800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+</m:t>
                        </m:r>
                        <m:sSub>
                          <m:sSubPr>
                            <m:ctrlPr>
                              <a:rPr lang="pt-BR" altLang="pt-BR" sz="18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pt-BR" altLang="pt-BR" sz="18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𝛽</m:t>
                            </m:r>
                          </m:e>
                          <m:sub>
                            <m:r>
                              <a:rPr lang="pt-BR" altLang="pt-BR" sz="18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BR" altLang="pt-BR" sz="18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pt-BR" altLang="pt-BR" sz="18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𝑋</m:t>
                            </m:r>
                          </m:e>
                          <m:sub>
                            <m:r>
                              <a:rPr lang="pt-BR" altLang="pt-BR" sz="18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altLang="pt-BR" sz="1800" i="1" baseline="-25000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639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69429" y="4950600"/>
                  <a:ext cx="2230763" cy="36298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5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Grupo 2"/>
            <p:cNvGrpSpPr/>
            <p:nvPr/>
          </p:nvGrpSpPr>
          <p:grpSpPr>
            <a:xfrm>
              <a:off x="179512" y="4590277"/>
              <a:ext cx="4138932" cy="2151091"/>
              <a:chOff x="719584" y="3766529"/>
              <a:chExt cx="5501193" cy="2859087"/>
            </a:xfrm>
          </p:grpSpPr>
          <p:cxnSp>
            <p:nvCxnSpPr>
              <p:cNvPr id="16392" name="Conector de seta reta 3"/>
              <p:cNvCxnSpPr>
                <a:cxnSpLocks noChangeShapeType="1"/>
              </p:cNvCxnSpPr>
              <p:nvPr/>
            </p:nvCxnSpPr>
            <p:spPr bwMode="auto">
              <a:xfrm flipV="1">
                <a:off x="719584" y="3910558"/>
                <a:ext cx="2376579" cy="237647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393" name="Conector de seta reta 5"/>
              <p:cNvCxnSpPr>
                <a:cxnSpLocks noChangeShapeType="1"/>
              </p:cNvCxnSpPr>
              <p:nvPr/>
            </p:nvCxnSpPr>
            <p:spPr bwMode="auto">
              <a:xfrm>
                <a:off x="719584" y="6287032"/>
                <a:ext cx="5004664" cy="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394" name="Conector reto 8"/>
              <p:cNvCxnSpPr>
                <a:cxnSpLocks noChangeShapeType="1"/>
              </p:cNvCxnSpPr>
              <p:nvPr/>
            </p:nvCxnSpPr>
            <p:spPr bwMode="auto">
              <a:xfrm flipV="1">
                <a:off x="1655812" y="4486673"/>
                <a:ext cx="4321053" cy="1368273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6395" name="Grupo 11"/>
              <p:cNvGrpSpPr>
                <a:grpSpLocks/>
              </p:cNvGrpSpPr>
              <p:nvPr/>
            </p:nvGrpSpPr>
            <p:grpSpPr bwMode="auto">
              <a:xfrm>
                <a:off x="1703902" y="5159663"/>
                <a:ext cx="857364" cy="972509"/>
                <a:chOff x="3051810" y="4513977"/>
                <a:chExt cx="857250" cy="972423"/>
              </a:xfrm>
            </p:grpSpPr>
            <p:sp>
              <p:nvSpPr>
                <p:cNvPr id="16408" name="Forma livre 6"/>
                <p:cNvSpPr>
                  <a:spLocks/>
                </p:cNvSpPr>
                <p:nvPr/>
              </p:nvSpPr>
              <p:spPr bwMode="auto">
                <a:xfrm>
                  <a:off x="3051810" y="4514850"/>
                  <a:ext cx="857250" cy="971550"/>
                </a:xfrm>
                <a:custGeom>
                  <a:avLst/>
                  <a:gdLst>
                    <a:gd name="T0" fmla="*/ 0 w 857250"/>
                    <a:gd name="T1" fmla="*/ 971550 h 971550"/>
                    <a:gd name="T2" fmla="*/ 91440 w 857250"/>
                    <a:gd name="T3" fmla="*/ 880110 h 971550"/>
                    <a:gd name="T4" fmla="*/ 148590 w 857250"/>
                    <a:gd name="T5" fmla="*/ 777240 h 971550"/>
                    <a:gd name="T6" fmla="*/ 217170 w 857250"/>
                    <a:gd name="T7" fmla="*/ 640080 h 971550"/>
                    <a:gd name="T8" fmla="*/ 262890 w 857250"/>
                    <a:gd name="T9" fmla="*/ 468630 h 971550"/>
                    <a:gd name="T10" fmla="*/ 320040 w 857250"/>
                    <a:gd name="T11" fmla="*/ 297180 h 971550"/>
                    <a:gd name="T12" fmla="*/ 354330 w 857250"/>
                    <a:gd name="T13" fmla="*/ 160020 h 971550"/>
                    <a:gd name="T14" fmla="*/ 400050 w 857250"/>
                    <a:gd name="T15" fmla="*/ 68580 h 971550"/>
                    <a:gd name="T16" fmla="*/ 445770 w 857250"/>
                    <a:gd name="T17" fmla="*/ 11430 h 971550"/>
                    <a:gd name="T18" fmla="*/ 468630 w 857250"/>
                    <a:gd name="T19" fmla="*/ 0 h 971550"/>
                    <a:gd name="T20" fmla="*/ 537210 w 857250"/>
                    <a:gd name="T21" fmla="*/ 34290 h 971550"/>
                    <a:gd name="T22" fmla="*/ 594360 w 857250"/>
                    <a:gd name="T23" fmla="*/ 148590 h 971550"/>
                    <a:gd name="T24" fmla="*/ 674370 w 857250"/>
                    <a:gd name="T25" fmla="*/ 205740 h 971550"/>
                    <a:gd name="T26" fmla="*/ 754380 w 857250"/>
                    <a:gd name="T27" fmla="*/ 205740 h 971550"/>
                    <a:gd name="T28" fmla="*/ 857250 w 857250"/>
                    <a:gd name="T29" fmla="*/ 137160 h 971550"/>
                    <a:gd name="T30" fmla="*/ 857250 w 857250"/>
                    <a:gd name="T31" fmla="*/ 137160 h 97155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857250" h="971550">
                      <a:moveTo>
                        <a:pt x="0" y="971550"/>
                      </a:moveTo>
                      <a:lnTo>
                        <a:pt x="91440" y="880110"/>
                      </a:lnTo>
                      <a:lnTo>
                        <a:pt x="148590" y="777240"/>
                      </a:lnTo>
                      <a:lnTo>
                        <a:pt x="217170" y="640080"/>
                      </a:lnTo>
                      <a:lnTo>
                        <a:pt x="262890" y="468630"/>
                      </a:lnTo>
                      <a:lnTo>
                        <a:pt x="320040" y="297180"/>
                      </a:lnTo>
                      <a:lnTo>
                        <a:pt x="354330" y="160020"/>
                      </a:lnTo>
                      <a:lnTo>
                        <a:pt x="400050" y="68580"/>
                      </a:lnTo>
                      <a:lnTo>
                        <a:pt x="445770" y="11430"/>
                      </a:lnTo>
                      <a:lnTo>
                        <a:pt x="468630" y="0"/>
                      </a:lnTo>
                      <a:lnTo>
                        <a:pt x="537210" y="34290"/>
                      </a:lnTo>
                      <a:lnTo>
                        <a:pt x="594360" y="148590"/>
                      </a:lnTo>
                      <a:lnTo>
                        <a:pt x="674370" y="205740"/>
                      </a:lnTo>
                      <a:lnTo>
                        <a:pt x="754380" y="205740"/>
                      </a:lnTo>
                      <a:lnTo>
                        <a:pt x="857250" y="137160"/>
                      </a:lnTo>
                    </a:path>
                  </a:pathLst>
                </a:cu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cxnSp>
              <p:nvCxnSpPr>
                <p:cNvPr id="16409" name="Conector reto 10"/>
                <p:cNvCxnSpPr>
                  <a:cxnSpLocks noChangeShapeType="1"/>
                </p:cNvCxnSpPr>
                <p:nvPr/>
              </p:nvCxnSpPr>
              <p:spPr bwMode="auto">
                <a:xfrm flipH="1">
                  <a:off x="3513238" y="4513977"/>
                  <a:ext cx="0" cy="5400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6396" name="Grupo 41"/>
              <p:cNvGrpSpPr>
                <a:grpSpLocks/>
              </p:cNvGrpSpPr>
              <p:nvPr/>
            </p:nvGrpSpPr>
            <p:grpSpPr bwMode="auto">
              <a:xfrm>
                <a:off x="3352502" y="4634759"/>
                <a:ext cx="857364" cy="972509"/>
                <a:chOff x="3051810" y="4513977"/>
                <a:chExt cx="857250" cy="972423"/>
              </a:xfrm>
            </p:grpSpPr>
            <p:sp>
              <p:nvSpPr>
                <p:cNvPr id="16406" name="Forma livre 42"/>
                <p:cNvSpPr>
                  <a:spLocks/>
                </p:cNvSpPr>
                <p:nvPr/>
              </p:nvSpPr>
              <p:spPr bwMode="auto">
                <a:xfrm>
                  <a:off x="3051810" y="4514850"/>
                  <a:ext cx="857250" cy="971550"/>
                </a:xfrm>
                <a:custGeom>
                  <a:avLst/>
                  <a:gdLst>
                    <a:gd name="T0" fmla="*/ 0 w 857250"/>
                    <a:gd name="T1" fmla="*/ 971550 h 971550"/>
                    <a:gd name="T2" fmla="*/ 91440 w 857250"/>
                    <a:gd name="T3" fmla="*/ 880110 h 971550"/>
                    <a:gd name="T4" fmla="*/ 148590 w 857250"/>
                    <a:gd name="T5" fmla="*/ 777240 h 971550"/>
                    <a:gd name="T6" fmla="*/ 217170 w 857250"/>
                    <a:gd name="T7" fmla="*/ 640080 h 971550"/>
                    <a:gd name="T8" fmla="*/ 262890 w 857250"/>
                    <a:gd name="T9" fmla="*/ 468630 h 971550"/>
                    <a:gd name="T10" fmla="*/ 320040 w 857250"/>
                    <a:gd name="T11" fmla="*/ 297180 h 971550"/>
                    <a:gd name="T12" fmla="*/ 354330 w 857250"/>
                    <a:gd name="T13" fmla="*/ 160020 h 971550"/>
                    <a:gd name="T14" fmla="*/ 400050 w 857250"/>
                    <a:gd name="T15" fmla="*/ 68580 h 971550"/>
                    <a:gd name="T16" fmla="*/ 445770 w 857250"/>
                    <a:gd name="T17" fmla="*/ 11430 h 971550"/>
                    <a:gd name="T18" fmla="*/ 468630 w 857250"/>
                    <a:gd name="T19" fmla="*/ 0 h 971550"/>
                    <a:gd name="T20" fmla="*/ 537210 w 857250"/>
                    <a:gd name="T21" fmla="*/ 34290 h 971550"/>
                    <a:gd name="T22" fmla="*/ 594360 w 857250"/>
                    <a:gd name="T23" fmla="*/ 148590 h 971550"/>
                    <a:gd name="T24" fmla="*/ 674370 w 857250"/>
                    <a:gd name="T25" fmla="*/ 205740 h 971550"/>
                    <a:gd name="T26" fmla="*/ 754380 w 857250"/>
                    <a:gd name="T27" fmla="*/ 205740 h 971550"/>
                    <a:gd name="T28" fmla="*/ 857250 w 857250"/>
                    <a:gd name="T29" fmla="*/ 137160 h 971550"/>
                    <a:gd name="T30" fmla="*/ 857250 w 857250"/>
                    <a:gd name="T31" fmla="*/ 137160 h 97155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857250" h="971550">
                      <a:moveTo>
                        <a:pt x="0" y="971550"/>
                      </a:moveTo>
                      <a:lnTo>
                        <a:pt x="91440" y="880110"/>
                      </a:lnTo>
                      <a:lnTo>
                        <a:pt x="148590" y="777240"/>
                      </a:lnTo>
                      <a:lnTo>
                        <a:pt x="217170" y="640080"/>
                      </a:lnTo>
                      <a:lnTo>
                        <a:pt x="262890" y="468630"/>
                      </a:lnTo>
                      <a:lnTo>
                        <a:pt x="320040" y="297180"/>
                      </a:lnTo>
                      <a:lnTo>
                        <a:pt x="354330" y="160020"/>
                      </a:lnTo>
                      <a:lnTo>
                        <a:pt x="400050" y="68580"/>
                      </a:lnTo>
                      <a:lnTo>
                        <a:pt x="445770" y="11430"/>
                      </a:lnTo>
                      <a:lnTo>
                        <a:pt x="468630" y="0"/>
                      </a:lnTo>
                      <a:lnTo>
                        <a:pt x="537210" y="34290"/>
                      </a:lnTo>
                      <a:lnTo>
                        <a:pt x="594360" y="148590"/>
                      </a:lnTo>
                      <a:lnTo>
                        <a:pt x="674370" y="205740"/>
                      </a:lnTo>
                      <a:lnTo>
                        <a:pt x="754380" y="205740"/>
                      </a:lnTo>
                      <a:lnTo>
                        <a:pt x="857250" y="137160"/>
                      </a:lnTo>
                    </a:path>
                  </a:pathLst>
                </a:cu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cxnSp>
              <p:nvCxnSpPr>
                <p:cNvPr id="16407" name="Conector reto 43"/>
                <p:cNvCxnSpPr>
                  <a:cxnSpLocks noChangeShapeType="1"/>
                </p:cNvCxnSpPr>
                <p:nvPr/>
              </p:nvCxnSpPr>
              <p:spPr bwMode="auto">
                <a:xfrm flipH="1">
                  <a:off x="3513238" y="4513977"/>
                  <a:ext cx="0" cy="5400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6397" name="Grupo 44"/>
              <p:cNvGrpSpPr>
                <a:grpSpLocks/>
              </p:cNvGrpSpPr>
              <p:nvPr/>
            </p:nvGrpSpPr>
            <p:grpSpPr bwMode="auto">
              <a:xfrm>
                <a:off x="5050313" y="4093452"/>
                <a:ext cx="857364" cy="972509"/>
                <a:chOff x="3051810" y="4513977"/>
                <a:chExt cx="857250" cy="972423"/>
              </a:xfrm>
            </p:grpSpPr>
            <p:sp>
              <p:nvSpPr>
                <p:cNvPr id="16404" name="Forma livre 45"/>
                <p:cNvSpPr>
                  <a:spLocks/>
                </p:cNvSpPr>
                <p:nvPr/>
              </p:nvSpPr>
              <p:spPr bwMode="auto">
                <a:xfrm>
                  <a:off x="3051810" y="4514850"/>
                  <a:ext cx="857250" cy="971550"/>
                </a:xfrm>
                <a:custGeom>
                  <a:avLst/>
                  <a:gdLst>
                    <a:gd name="T0" fmla="*/ 0 w 857250"/>
                    <a:gd name="T1" fmla="*/ 971550 h 971550"/>
                    <a:gd name="T2" fmla="*/ 91440 w 857250"/>
                    <a:gd name="T3" fmla="*/ 880110 h 971550"/>
                    <a:gd name="T4" fmla="*/ 148590 w 857250"/>
                    <a:gd name="T5" fmla="*/ 777240 h 971550"/>
                    <a:gd name="T6" fmla="*/ 217170 w 857250"/>
                    <a:gd name="T7" fmla="*/ 640080 h 971550"/>
                    <a:gd name="T8" fmla="*/ 262890 w 857250"/>
                    <a:gd name="T9" fmla="*/ 468630 h 971550"/>
                    <a:gd name="T10" fmla="*/ 320040 w 857250"/>
                    <a:gd name="T11" fmla="*/ 297180 h 971550"/>
                    <a:gd name="T12" fmla="*/ 354330 w 857250"/>
                    <a:gd name="T13" fmla="*/ 160020 h 971550"/>
                    <a:gd name="T14" fmla="*/ 400050 w 857250"/>
                    <a:gd name="T15" fmla="*/ 68580 h 971550"/>
                    <a:gd name="T16" fmla="*/ 445770 w 857250"/>
                    <a:gd name="T17" fmla="*/ 11430 h 971550"/>
                    <a:gd name="T18" fmla="*/ 468630 w 857250"/>
                    <a:gd name="T19" fmla="*/ 0 h 971550"/>
                    <a:gd name="T20" fmla="*/ 537210 w 857250"/>
                    <a:gd name="T21" fmla="*/ 34290 h 971550"/>
                    <a:gd name="T22" fmla="*/ 594360 w 857250"/>
                    <a:gd name="T23" fmla="*/ 148590 h 971550"/>
                    <a:gd name="T24" fmla="*/ 674370 w 857250"/>
                    <a:gd name="T25" fmla="*/ 205740 h 971550"/>
                    <a:gd name="T26" fmla="*/ 754380 w 857250"/>
                    <a:gd name="T27" fmla="*/ 205740 h 971550"/>
                    <a:gd name="T28" fmla="*/ 857250 w 857250"/>
                    <a:gd name="T29" fmla="*/ 137160 h 971550"/>
                    <a:gd name="T30" fmla="*/ 857250 w 857250"/>
                    <a:gd name="T31" fmla="*/ 137160 h 97155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857250" h="971550">
                      <a:moveTo>
                        <a:pt x="0" y="971550"/>
                      </a:moveTo>
                      <a:lnTo>
                        <a:pt x="91440" y="880110"/>
                      </a:lnTo>
                      <a:lnTo>
                        <a:pt x="148590" y="777240"/>
                      </a:lnTo>
                      <a:lnTo>
                        <a:pt x="217170" y="640080"/>
                      </a:lnTo>
                      <a:lnTo>
                        <a:pt x="262890" y="468630"/>
                      </a:lnTo>
                      <a:lnTo>
                        <a:pt x="320040" y="297180"/>
                      </a:lnTo>
                      <a:lnTo>
                        <a:pt x="354330" y="160020"/>
                      </a:lnTo>
                      <a:lnTo>
                        <a:pt x="400050" y="68580"/>
                      </a:lnTo>
                      <a:lnTo>
                        <a:pt x="445770" y="11430"/>
                      </a:lnTo>
                      <a:lnTo>
                        <a:pt x="468630" y="0"/>
                      </a:lnTo>
                      <a:lnTo>
                        <a:pt x="537210" y="34290"/>
                      </a:lnTo>
                      <a:lnTo>
                        <a:pt x="594360" y="148590"/>
                      </a:lnTo>
                      <a:lnTo>
                        <a:pt x="674370" y="205740"/>
                      </a:lnTo>
                      <a:lnTo>
                        <a:pt x="754380" y="205740"/>
                      </a:lnTo>
                      <a:lnTo>
                        <a:pt x="857250" y="137160"/>
                      </a:lnTo>
                    </a:path>
                  </a:pathLst>
                </a:cu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cxnSp>
              <p:nvCxnSpPr>
                <p:cNvPr id="16405" name="Conector reto 46"/>
                <p:cNvCxnSpPr>
                  <a:cxnSpLocks noChangeShapeType="1"/>
                </p:cNvCxnSpPr>
                <p:nvPr/>
              </p:nvCxnSpPr>
              <p:spPr bwMode="auto">
                <a:xfrm flipH="1">
                  <a:off x="3513238" y="4513977"/>
                  <a:ext cx="0" cy="5400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16399" name="Conector de seta reta 48"/>
              <p:cNvCxnSpPr>
                <a:cxnSpLocks noChangeShapeType="1"/>
              </p:cNvCxnSpPr>
              <p:nvPr/>
            </p:nvCxnSpPr>
            <p:spPr bwMode="auto">
              <a:xfrm flipV="1">
                <a:off x="1583299" y="3910558"/>
                <a:ext cx="2376579" cy="237647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00" name="Conector de seta reta 49"/>
              <p:cNvCxnSpPr>
                <a:cxnSpLocks noChangeShapeType="1"/>
              </p:cNvCxnSpPr>
              <p:nvPr/>
            </p:nvCxnSpPr>
            <p:spPr bwMode="auto">
              <a:xfrm flipV="1">
                <a:off x="2688345" y="3910558"/>
                <a:ext cx="2376579" cy="237647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01" name="Conector de seta reta 50"/>
              <p:cNvCxnSpPr>
                <a:cxnSpLocks noChangeShapeType="1"/>
              </p:cNvCxnSpPr>
              <p:nvPr/>
            </p:nvCxnSpPr>
            <p:spPr bwMode="auto">
              <a:xfrm flipV="1">
                <a:off x="3844198" y="3910558"/>
                <a:ext cx="2376579" cy="237647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402" name="Retângulo 12"/>
              <p:cNvSpPr>
                <a:spLocks noChangeArrowheads="1"/>
              </p:cNvSpPr>
              <p:nvPr/>
            </p:nvSpPr>
            <p:spPr bwMode="auto">
              <a:xfrm>
                <a:off x="2573968" y="3766529"/>
                <a:ext cx="298520" cy="338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i="1">
                    <a:latin typeface="Times New Roman" charset="0"/>
                    <a:sym typeface="Mathematica1" pitchFamily="2" charset="2"/>
                  </a:rPr>
                  <a:t>Y</a:t>
                </a:r>
                <a:endParaRPr lang="pt-BR" altLang="pt-BR" sz="1600"/>
              </a:p>
            </p:txBody>
          </p:sp>
          <p:sp>
            <p:nvSpPr>
              <p:cNvPr id="16403" name="Retângulo 13"/>
              <p:cNvSpPr>
                <a:spLocks noChangeArrowheads="1"/>
              </p:cNvSpPr>
              <p:nvPr/>
            </p:nvSpPr>
            <p:spPr bwMode="auto">
              <a:xfrm>
                <a:off x="5414506" y="6287032"/>
                <a:ext cx="309741" cy="338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i="1">
                    <a:latin typeface="Times New Roman" charset="0"/>
                  </a:rPr>
                  <a:t>X</a:t>
                </a:r>
                <a:endParaRPr lang="pt-BR" altLang="pt-BR" sz="1600"/>
              </a:p>
            </p:txBody>
          </p:sp>
        </p:grp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0A72D4-0AD5-4247-9FE8-771035939C6D}" type="slidenum">
              <a:rPr lang="pt-BR"/>
              <a:pPr>
                <a:defRPr/>
              </a:pPr>
              <a:t>21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4343006" y="5614283"/>
            <a:ext cx="43246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/>
            <a:r>
              <a:rPr lang="pt-BR" altLang="pt-BR" sz="1400" dirty="0" smtClean="0"/>
              <a:t>Os pressupostos devem ser verificados: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normalidade dos erros: teste de Shapiro-</a:t>
            </a:r>
            <a:r>
              <a:rPr lang="pt-BR" sz="1400" dirty="0" err="1" smtClean="0"/>
              <a:t>Wilk</a:t>
            </a:r>
            <a:endParaRPr lang="pt-BR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variância constante: teste </a:t>
            </a:r>
            <a:r>
              <a:rPr lang="pt-BR" sz="1400" dirty="0" err="1" smtClean="0"/>
              <a:t>Breusch-Pagan</a:t>
            </a:r>
            <a:endParaRPr lang="pt-BR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independência: garantida pela amostragem</a:t>
            </a:r>
            <a:endParaRPr lang="pt-BR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3"/>
              <p:cNvSpPr txBox="1">
                <a:spLocks noChangeArrowheads="1"/>
              </p:cNvSpPr>
              <p:nvPr/>
            </p:nvSpPr>
            <p:spPr bwMode="auto">
              <a:xfrm>
                <a:off x="251520" y="1377049"/>
                <a:ext cx="871296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342900" indent="-342900" algn="ctr" eaLnBrk="0" hangingPunct="0"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1800" i="1" smtClean="0">
                              <a:latin typeface="Cambria Math"/>
                              <a:ea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altLang="pt-BR" sz="1800" i="1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pt-BR" altLang="pt-BR" sz="1800" b="0" i="1" smtClean="0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pt-BR" altLang="pt-BR" sz="1800" i="1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altLang="pt-BR" sz="1800" b="0" i="1" smtClean="0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=</m:t>
                          </m:r>
                          <m:r>
                            <a:rPr lang="pt-BR" altLang="pt-BR" sz="18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𝛽</m:t>
                          </m:r>
                        </m:e>
                        <m:sub>
                          <m:r>
                            <a:rPr lang="pt-BR" altLang="pt-BR" sz="18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0</m:t>
                          </m:r>
                        </m:sub>
                      </m:sSub>
                      <m:r>
                        <a:rPr lang="pt-BR" altLang="pt-BR" sz="1800" i="1">
                          <a:latin typeface="Cambria Math"/>
                          <a:ea typeface="Cambria Math"/>
                          <a:sym typeface="Symbol" pitchFamily="18" charset="2"/>
                        </a:rPr>
                        <m:t>+</m:t>
                      </m:r>
                      <m:sSub>
                        <m:sSubPr>
                          <m:ctrlPr>
                            <a:rPr lang="pt-BR" altLang="pt-BR" sz="18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pt-BR" altLang="pt-BR" sz="18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𝛽</m:t>
                          </m:r>
                        </m:e>
                        <m:sub>
                          <m:r>
                            <a:rPr lang="pt-BR" altLang="pt-BR" sz="18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altLang="pt-BR" sz="18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pt-BR" altLang="pt-BR" sz="18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𝑋</m:t>
                          </m:r>
                        </m:e>
                        <m:sub>
                          <m:r>
                            <a:rPr lang="pt-BR" altLang="pt-BR" sz="18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𝑖</m:t>
                          </m:r>
                        </m:sub>
                      </m:sSub>
                      <m:r>
                        <a:rPr lang="pt-BR" altLang="pt-BR" sz="1800" b="0" i="1" smtClean="0">
                          <a:latin typeface="Cambria Math"/>
                          <a:ea typeface="Cambria Math"/>
                          <a:sym typeface="Symbol" pitchFamily="18" charset="2"/>
                        </a:rPr>
                        <m:t>+</m:t>
                      </m:r>
                      <m:sSub>
                        <m:sSubPr>
                          <m:ctrlPr>
                            <a:rPr lang="pt-BR" altLang="pt-BR" sz="1800" b="0" i="1" smtClean="0">
                              <a:latin typeface="Cambria Math"/>
                              <a:ea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pt-BR" altLang="pt-BR" sz="1800" b="0" i="1" smtClean="0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𝜀</m:t>
                          </m:r>
                        </m:e>
                        <m:sub>
                          <m:r>
                            <a:rPr lang="pt-BR" altLang="pt-BR" sz="1800" b="0" i="1" smtClean="0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1800" i="1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377049"/>
                <a:ext cx="871296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5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 animBg="1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394541" y="3052864"/>
                <a:ext cx="1965859" cy="581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𝑡</m:t>
                    </m:r>
                    <m:r>
                      <a:rPr lang="pt-BR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20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pt-BR" sz="20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pt-BR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pt-BR" sz="2000" b="0" i="1" smtClean="0">
                            <a:latin typeface="Cambria Math"/>
                          </a:rPr>
                          <m:t>𝑠</m:t>
                        </m:r>
                        <m:d>
                          <m:dPr>
                            <m:ctrlPr>
                              <a:rPr lang="pt-BR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pt-BR" sz="2000" b="0" i="1" smtClean="0"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pt-BR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</a:rPr>
                          <m:t>𝑛</m:t>
                        </m:r>
                        <m:r>
                          <a:rPr lang="pt-BR" sz="2000" b="0" i="1" smtClean="0">
                            <a:latin typeface="Cambria Math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pt-BR" sz="2000" dirty="0" smtClean="0"/>
                  <a:t> </a:t>
                </a:r>
                <a:endParaRPr lang="pt-BR" sz="2000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41" y="3052864"/>
                <a:ext cx="1965859" cy="5811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CaixaDeTexto 87"/>
              <p:cNvSpPr txBox="1"/>
              <p:nvPr/>
            </p:nvSpPr>
            <p:spPr>
              <a:xfrm>
                <a:off x="312653" y="3988778"/>
                <a:ext cx="2583207" cy="684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18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pt-BR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pt-BR" sz="1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18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1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pt-BR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1800" b="0" i="1" smtClean="0">
                              <a:latin typeface="Cambria Math"/>
                            </a:rPr>
                            <m:t>𝑄𝑀𝐸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pt-BR" sz="18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18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sz="18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18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pt-BR" sz="1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sz="18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sz="18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1800" b="0" i="1" smtClean="0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pt-BR" sz="18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pt-BR" sz="18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pt-BR" sz="1800" b="0" i="1" smtClean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sz="1800" b="0" i="1" smtClean="0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pt-BR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pt-BR" sz="1800" dirty="0"/>
              </a:p>
            </p:txBody>
          </p:sp>
        </mc:Choice>
        <mc:Fallback xmlns="">
          <p:sp>
            <p:nvSpPr>
              <p:cNvPr id="88" name="CaixaDeTexto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53" y="3988778"/>
                <a:ext cx="2583207" cy="68429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462" name="Group 50"/>
          <p:cNvGrpSpPr>
            <a:grpSpLocks/>
          </p:cNvGrpSpPr>
          <p:nvPr/>
        </p:nvGrpSpPr>
        <p:grpSpPr bwMode="auto">
          <a:xfrm>
            <a:off x="5105400" y="2622623"/>
            <a:ext cx="4000500" cy="2657473"/>
            <a:chOff x="3264" y="2113"/>
            <a:chExt cx="2520" cy="1674"/>
          </a:xfrm>
        </p:grpSpPr>
        <p:grpSp>
          <p:nvGrpSpPr>
            <p:cNvPr id="17464" name="Group 24"/>
            <p:cNvGrpSpPr>
              <a:grpSpLocks/>
            </p:cNvGrpSpPr>
            <p:nvPr/>
          </p:nvGrpSpPr>
          <p:grpSpPr bwMode="auto">
            <a:xfrm>
              <a:off x="3264" y="2113"/>
              <a:ext cx="2520" cy="1674"/>
              <a:chOff x="2988" y="1815"/>
              <a:chExt cx="2520" cy="1674"/>
            </a:xfrm>
          </p:grpSpPr>
          <p:pic>
            <p:nvPicPr>
              <p:cNvPr id="17466" name="Picture 2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6" t="9618" r="18376" b="11877"/>
              <a:stretch>
                <a:fillRect/>
              </a:stretch>
            </p:blipFill>
            <p:spPr bwMode="auto">
              <a:xfrm>
                <a:off x="3026" y="1872"/>
                <a:ext cx="2432" cy="1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67" name="Text Box 26"/>
              <p:cNvSpPr txBox="1">
                <a:spLocks noChangeArrowheads="1"/>
              </p:cNvSpPr>
              <p:nvPr/>
            </p:nvSpPr>
            <p:spPr bwMode="auto">
              <a:xfrm>
                <a:off x="2988" y="3158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2000" dirty="0">
                    <a:latin typeface="Times New Roman" charset="0"/>
                  </a:rPr>
                  <a:t>-</a:t>
                </a:r>
                <a:r>
                  <a:rPr lang="pt-BR" altLang="pt-BR" sz="2000" dirty="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2000" dirty="0">
                  <a:latin typeface="Times New Roman" charset="0"/>
                </a:endParaRPr>
              </a:p>
            </p:txBody>
          </p:sp>
          <p:sp>
            <p:nvSpPr>
              <p:cNvPr id="17468" name="Text Box 27"/>
              <p:cNvSpPr txBox="1">
                <a:spLocks noChangeArrowheads="1"/>
              </p:cNvSpPr>
              <p:nvPr/>
            </p:nvSpPr>
            <p:spPr bwMode="auto">
              <a:xfrm>
                <a:off x="5188" y="3160"/>
                <a:ext cx="32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2000" dirty="0">
                    <a:latin typeface="Times New Roman" charset="0"/>
                  </a:rPr>
                  <a:t>+</a:t>
                </a:r>
                <a:r>
                  <a:rPr lang="pt-BR" altLang="pt-BR" sz="2000" dirty="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2000" dirty="0">
                  <a:latin typeface="Times New Roman" charset="0"/>
                </a:endParaRPr>
              </a:p>
            </p:txBody>
          </p:sp>
          <p:sp>
            <p:nvSpPr>
              <p:cNvPr id="17469" name="Text Box 28"/>
              <p:cNvSpPr txBox="1">
                <a:spLocks noChangeArrowheads="1"/>
              </p:cNvSpPr>
              <p:nvPr/>
            </p:nvSpPr>
            <p:spPr bwMode="auto">
              <a:xfrm>
                <a:off x="4158" y="3239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2000">
                    <a:latin typeface="Times New Roman" charset="0"/>
                  </a:rPr>
                  <a:t>0</a:t>
                </a:r>
              </a:p>
            </p:txBody>
          </p:sp>
          <p:sp>
            <p:nvSpPr>
              <p:cNvPr id="17470" name="Line 29"/>
              <p:cNvSpPr>
                <a:spLocks noChangeShapeType="1"/>
              </p:cNvSpPr>
              <p:nvPr/>
            </p:nvSpPr>
            <p:spPr bwMode="auto">
              <a:xfrm>
                <a:off x="3024" y="3226"/>
                <a:ext cx="24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" name="Text Box 26"/>
              <p:cNvSpPr txBox="1">
                <a:spLocks noChangeArrowheads="1"/>
              </p:cNvSpPr>
              <p:nvPr/>
            </p:nvSpPr>
            <p:spPr bwMode="auto">
              <a:xfrm>
                <a:off x="4630" y="1815"/>
                <a:ext cx="32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20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pt-BR" altLang="pt-BR" sz="2000" i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pt-BR" altLang="pt-BR" sz="2000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-2</a:t>
                </a:r>
                <a:endParaRPr lang="pt-BR" altLang="pt-BR" sz="2000" baseline="-25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sp>
          <p:nvSpPr>
            <p:cNvPr id="17465" name="Line 30"/>
            <p:cNvSpPr>
              <a:spLocks noChangeShapeType="1"/>
            </p:cNvSpPr>
            <p:nvPr/>
          </p:nvSpPr>
          <p:spPr bwMode="auto">
            <a:xfrm flipH="1">
              <a:off x="4788" y="2266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Teste de Hipótese para </a:t>
            </a:r>
            <a:r>
              <a:rPr lang="pt-BR" altLang="pt-BR" i="1" dirty="0" smtClean="0">
                <a:latin typeface="Times New Roman" charset="0"/>
                <a:cs typeface="Times New Roman" charset="0"/>
                <a:sym typeface="Symbol" pitchFamily="18" charset="2"/>
              </a:rPr>
              <a:t></a:t>
            </a:r>
            <a:r>
              <a:rPr lang="pt-BR" altLang="pt-BR" baseline="-25000" dirty="0" smtClean="0">
                <a:latin typeface="Times New Roman" charset="0"/>
                <a:cs typeface="Times New Roman" charset="0"/>
                <a:sym typeface="Mathematica1" pitchFamily="2" charset="2"/>
              </a:rPr>
              <a:t>1</a:t>
            </a:r>
            <a:endParaRPr lang="pt-BR" dirty="0" smtClean="0"/>
          </a:p>
        </p:txBody>
      </p:sp>
      <p:sp>
        <p:nvSpPr>
          <p:cNvPr id="17415" name="Rectangle 20"/>
          <p:cNvSpPr>
            <a:spLocks noChangeArrowheads="1"/>
          </p:cNvSpPr>
          <p:nvPr/>
        </p:nvSpPr>
        <p:spPr bwMode="auto">
          <a:xfrm>
            <a:off x="4137868" y="2840038"/>
            <a:ext cx="1362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i="1">
                <a:latin typeface="Times New Roman" charset="0"/>
              </a:rPr>
              <a:t>X</a:t>
            </a:r>
            <a:endParaRPr lang="pt-BR" altLang="pt-BR" sz="1600" i="1"/>
          </a:p>
        </p:txBody>
      </p:sp>
      <p:sp>
        <p:nvSpPr>
          <p:cNvPr id="17416" name="Rectangle 21"/>
          <p:cNvSpPr>
            <a:spLocks noChangeArrowheads="1"/>
          </p:cNvSpPr>
          <p:nvPr/>
        </p:nvSpPr>
        <p:spPr bwMode="auto">
          <a:xfrm rot="-5400000">
            <a:off x="2976563" y="2044700"/>
            <a:ext cx="123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i="1">
                <a:latin typeface="Times New Roman" charset="0"/>
              </a:rPr>
              <a:t>Y</a:t>
            </a:r>
            <a:endParaRPr lang="pt-BR" altLang="pt-BR" sz="1600" i="1"/>
          </a:p>
        </p:txBody>
      </p:sp>
      <p:grpSp>
        <p:nvGrpSpPr>
          <p:cNvPr id="6" name="Grupo 5"/>
          <p:cNvGrpSpPr>
            <a:grpSpLocks/>
          </p:cNvGrpSpPr>
          <p:nvPr/>
        </p:nvGrpSpPr>
        <p:grpSpPr bwMode="auto">
          <a:xfrm>
            <a:off x="3347864" y="1838151"/>
            <a:ext cx="3156245" cy="338554"/>
            <a:chOff x="3758210" y="2103753"/>
            <a:chExt cx="3156247" cy="338555"/>
          </a:xfrm>
        </p:grpSpPr>
        <p:sp>
          <p:nvSpPr>
            <p:cNvPr id="17450" name="Line 37"/>
            <p:cNvSpPr>
              <a:spLocks noChangeShapeType="1"/>
            </p:cNvSpPr>
            <p:nvPr/>
          </p:nvSpPr>
          <p:spPr bwMode="auto">
            <a:xfrm>
              <a:off x="3758210" y="2314891"/>
              <a:ext cx="12239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51" name="Text Box 38"/>
            <p:cNvSpPr txBox="1">
              <a:spLocks noChangeArrowheads="1"/>
            </p:cNvSpPr>
            <p:nvPr/>
          </p:nvSpPr>
          <p:spPr bwMode="auto">
            <a:xfrm>
              <a:off x="5053609" y="2103753"/>
              <a:ext cx="1860848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pt-BR" altLang="pt-BR" sz="1600" dirty="0" smtClean="0"/>
                <a:t>?</a:t>
              </a:r>
              <a:endParaRPr lang="pt-BR" altLang="pt-BR" sz="1600" dirty="0"/>
            </a:p>
          </p:txBody>
        </p:sp>
      </p:grp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3332163" y="4077022"/>
            <a:ext cx="18891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se 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  <a:cs typeface="Times New Roman" charset="0"/>
              </a:rPr>
              <a:t>0</a:t>
            </a:r>
            <a:r>
              <a:rPr lang="pt-BR" altLang="pt-BR" sz="1600" dirty="0"/>
              <a:t> verdadeira: </a:t>
            </a:r>
          </a:p>
        </p:txBody>
      </p:sp>
      <p:sp>
        <p:nvSpPr>
          <p:cNvPr id="39" name="Text Box 33"/>
          <p:cNvSpPr txBox="1">
            <a:spLocks noChangeArrowheads="1"/>
          </p:cNvSpPr>
          <p:nvPr/>
        </p:nvSpPr>
        <p:spPr bwMode="auto">
          <a:xfrm>
            <a:off x="7551738" y="4778449"/>
            <a:ext cx="493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i="1" dirty="0" err="1">
                <a:latin typeface="Times New Roman" charset="0"/>
              </a:rPr>
              <a:t>t</a:t>
            </a:r>
            <a:r>
              <a:rPr lang="pt-BR" altLang="pt-BR" sz="2000" i="1" baseline="-25000" dirty="0" err="1">
                <a:latin typeface="Times New Roman" charset="0"/>
              </a:rPr>
              <a:t>crít</a:t>
            </a:r>
            <a:endParaRPr lang="pt-BR" altLang="pt-BR" sz="2000" i="1" baseline="-25000" dirty="0">
              <a:latin typeface="Times New Roman" charset="0"/>
            </a:endParaRPr>
          </a:p>
        </p:txBody>
      </p:sp>
      <p:sp>
        <p:nvSpPr>
          <p:cNvPr id="40" name="Text Box 34"/>
          <p:cNvSpPr txBox="1">
            <a:spLocks noChangeArrowheads="1"/>
          </p:cNvSpPr>
          <p:nvPr/>
        </p:nvSpPr>
        <p:spPr bwMode="auto">
          <a:xfrm>
            <a:off x="6324600" y="4778449"/>
            <a:ext cx="579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i="1" dirty="0">
                <a:latin typeface="Times New Roman" charset="0"/>
              </a:rPr>
              <a:t>-</a:t>
            </a:r>
            <a:r>
              <a:rPr lang="pt-BR" altLang="pt-BR" sz="2000" i="1" dirty="0" err="1">
                <a:latin typeface="Times New Roman" charset="0"/>
              </a:rPr>
              <a:t>t</a:t>
            </a:r>
            <a:r>
              <a:rPr lang="pt-BR" altLang="pt-BR" sz="2000" i="1" baseline="-25000" dirty="0" err="1">
                <a:latin typeface="Times New Roman" charset="0"/>
              </a:rPr>
              <a:t>crít</a:t>
            </a:r>
            <a:endParaRPr lang="pt-BR" altLang="pt-BR" sz="2000" i="1" baseline="-25000" dirty="0">
              <a:latin typeface="Times New Roman" charset="0"/>
            </a:endParaRPr>
          </a:p>
        </p:txBody>
      </p:sp>
      <p:grpSp>
        <p:nvGrpSpPr>
          <p:cNvPr id="60" name="Grupo 34"/>
          <p:cNvGrpSpPr>
            <a:grpSpLocks/>
          </p:cNvGrpSpPr>
          <p:nvPr/>
        </p:nvGrpSpPr>
        <p:grpSpPr bwMode="auto">
          <a:xfrm>
            <a:off x="179512" y="5085184"/>
            <a:ext cx="5715000" cy="917575"/>
            <a:chOff x="714348" y="5940449"/>
            <a:chExt cx="5715000" cy="917575"/>
          </a:xfrm>
        </p:grpSpPr>
        <p:sp>
          <p:nvSpPr>
            <p:cNvPr id="17442" name="Text Box 62"/>
            <p:cNvSpPr txBox="1">
              <a:spLocks noChangeArrowheads="1"/>
            </p:cNvSpPr>
            <p:nvPr/>
          </p:nvSpPr>
          <p:spPr bwMode="auto">
            <a:xfrm>
              <a:off x="714348" y="5940449"/>
              <a:ext cx="3124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/>
                <a:t>Região Crítica:</a:t>
              </a:r>
            </a:p>
          </p:txBody>
        </p:sp>
        <p:sp>
          <p:nvSpPr>
            <p:cNvPr id="17443" name="Text Box 64"/>
            <p:cNvSpPr txBox="1">
              <a:spLocks noChangeArrowheads="1"/>
            </p:cNvSpPr>
            <p:nvPr/>
          </p:nvSpPr>
          <p:spPr bwMode="auto">
            <a:xfrm>
              <a:off x="1123923" y="6276999"/>
              <a:ext cx="530542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pt-BR" altLang="pt-BR" sz="1600" dirty="0"/>
                <a:t>aceito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r>
                <a:rPr lang="pt-BR" altLang="pt-BR" sz="1600" dirty="0"/>
                <a:t> se </a:t>
              </a:r>
              <a:r>
                <a:rPr lang="pt-BR" altLang="pt-BR" sz="1600" dirty="0">
                  <a:latin typeface="Times New Roman" charset="0"/>
                </a:rPr>
                <a:t>–</a:t>
              </a:r>
              <a:r>
                <a:rPr lang="pt-BR" altLang="pt-BR" sz="1600" i="1" dirty="0" err="1">
                  <a:latin typeface="Times New Roman" charset="0"/>
                </a:rPr>
                <a:t>t</a:t>
              </a:r>
              <a:r>
                <a:rPr lang="pt-BR" altLang="pt-BR" sz="1600" i="1" baseline="-25000" dirty="0" err="1">
                  <a:latin typeface="Times New Roman" charset="0"/>
                </a:rPr>
                <a:t>crít</a:t>
              </a:r>
              <a:r>
                <a:rPr lang="pt-BR" altLang="pt-BR" sz="1600" dirty="0">
                  <a:latin typeface="Times New Roman" charset="0"/>
                </a:rPr>
                <a:t> &lt; </a:t>
              </a:r>
              <a:r>
                <a:rPr lang="pt-BR" altLang="pt-BR" sz="1600" i="1" dirty="0">
                  <a:latin typeface="Times New Roman" charset="0"/>
                </a:rPr>
                <a:t>t</a:t>
              </a:r>
              <a:r>
                <a:rPr lang="pt-BR" altLang="pt-BR" sz="1600" dirty="0">
                  <a:latin typeface="Times New Roman" charset="0"/>
                </a:rPr>
                <a:t> &lt; </a:t>
              </a:r>
              <a:r>
                <a:rPr lang="pt-BR" altLang="pt-BR" sz="1600" i="1" dirty="0" err="1">
                  <a:latin typeface="Times New Roman" charset="0"/>
                </a:rPr>
                <a:t>t</a:t>
              </a:r>
              <a:r>
                <a:rPr lang="pt-BR" altLang="pt-BR" sz="1600" i="1" baseline="-25000" dirty="0" err="1">
                  <a:latin typeface="Times New Roman" charset="0"/>
                </a:rPr>
                <a:t>crít</a:t>
              </a:r>
              <a:r>
                <a:rPr lang="pt-BR" altLang="pt-BR" sz="1600" dirty="0"/>
                <a:t>    </a:t>
              </a:r>
              <a:r>
                <a:rPr lang="pt-BR" altLang="pt-BR" sz="1600" dirty="0">
                  <a:sym typeface="Symbol" pitchFamily="18" charset="2"/>
                </a:rPr>
                <a:t> </a:t>
              </a:r>
              <a:r>
                <a:rPr lang="pt-BR" altLang="pt-BR" sz="1600" i="1" dirty="0">
                  <a:latin typeface="Times New Roman" charset="0"/>
                  <a:sym typeface="Symbol" pitchFamily="18" charset="2"/>
                </a:rPr>
                <a:t>P</a:t>
              </a: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(</a:t>
              </a:r>
              <a:r>
                <a:rPr lang="pt-BR" altLang="pt-BR" sz="1600" dirty="0">
                  <a:latin typeface="Times New Roman" charset="0"/>
                </a:rPr>
                <a:t>–</a:t>
              </a:r>
              <a:r>
                <a:rPr lang="pt-BR" altLang="pt-BR" sz="1600" i="1" dirty="0" err="1">
                  <a:latin typeface="Times New Roman" charset="0"/>
                </a:rPr>
                <a:t>t</a:t>
              </a:r>
              <a:r>
                <a:rPr lang="pt-BR" altLang="pt-BR" sz="1600" i="1" baseline="-25000" dirty="0" err="1">
                  <a:latin typeface="Times New Roman" charset="0"/>
                </a:rPr>
                <a:t>crít</a:t>
              </a:r>
              <a:r>
                <a:rPr lang="pt-BR" altLang="pt-BR" sz="1600" dirty="0">
                  <a:latin typeface="Times New Roman" charset="0"/>
                </a:rPr>
                <a:t> &lt; </a:t>
              </a:r>
              <a:r>
                <a:rPr lang="pt-BR" altLang="pt-BR" sz="1600" i="1" dirty="0">
                  <a:latin typeface="Times New Roman" charset="0"/>
                </a:rPr>
                <a:t>t</a:t>
              </a:r>
              <a:r>
                <a:rPr lang="pt-BR" altLang="pt-BR" sz="1600" dirty="0">
                  <a:latin typeface="Times New Roman" charset="0"/>
                </a:rPr>
                <a:t> &lt; </a:t>
              </a:r>
              <a:r>
                <a:rPr lang="pt-BR" altLang="pt-BR" sz="1600" i="1" dirty="0" err="1">
                  <a:latin typeface="Times New Roman" charset="0"/>
                </a:rPr>
                <a:t>t</a:t>
              </a:r>
              <a:r>
                <a:rPr lang="pt-BR" altLang="pt-BR" sz="1600" i="1" baseline="-25000" dirty="0" err="1">
                  <a:latin typeface="Times New Roman" charset="0"/>
                </a:rPr>
                <a:t>crít</a:t>
              </a:r>
              <a:r>
                <a:rPr lang="pt-BR" altLang="pt-BR" sz="1600" dirty="0">
                  <a:latin typeface="Times New Roman" charset="0"/>
                </a:rPr>
                <a:t>) = </a:t>
              </a: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1 -</a:t>
              </a:r>
              <a:r>
                <a:rPr lang="pt-BR" altLang="pt-BR" sz="1600" dirty="0">
                  <a:sym typeface="Symbol" pitchFamily="18" charset="2"/>
                </a:rPr>
                <a:t> </a:t>
              </a:r>
              <a:r>
                <a:rPr lang="pt-BR" altLang="pt-BR" sz="1600" i="1" dirty="0">
                  <a:sym typeface="Symbol" pitchFamily="18" charset="2"/>
                </a:rPr>
                <a:t></a:t>
              </a:r>
              <a:endParaRPr lang="pt-BR" altLang="pt-BR" sz="1600" i="1" baseline="-25000" dirty="0">
                <a:latin typeface="Times New Roman" charset="0"/>
              </a:endParaRPr>
            </a:p>
            <a:p>
              <a:pPr eaLnBrk="1" hangingPunct="1">
                <a:spcBef>
                  <a:spcPct val="0"/>
                </a:spcBef>
              </a:pPr>
              <a:r>
                <a:rPr lang="pt-BR" altLang="pt-BR" sz="1600" dirty="0"/>
                <a:t>rejeito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r>
                <a:rPr lang="pt-BR" altLang="pt-BR" sz="1600" dirty="0"/>
                <a:t> caso contrário    </a:t>
              </a:r>
              <a:r>
                <a:rPr lang="pt-BR" altLang="pt-BR" sz="1600" dirty="0">
                  <a:sym typeface="Symbol" pitchFamily="18" charset="2"/>
                </a:rPr>
                <a:t> </a:t>
              </a:r>
              <a:r>
                <a:rPr lang="pt-BR" altLang="pt-BR" sz="1600" i="1" dirty="0">
                  <a:latin typeface="Times New Roman" charset="0"/>
                  <a:sym typeface="Symbol" pitchFamily="18" charset="2"/>
                </a:rPr>
                <a:t>P</a:t>
              </a:r>
              <a:r>
                <a:rPr lang="pt-BR" altLang="pt-BR" sz="1600" dirty="0">
                  <a:latin typeface="Times New Roman" charset="0"/>
                </a:rPr>
                <a:t>(|</a:t>
              </a:r>
              <a:r>
                <a:rPr lang="pt-BR" altLang="pt-BR" sz="1600" i="1" dirty="0">
                  <a:latin typeface="Times New Roman" charset="0"/>
                </a:rPr>
                <a:t>t|</a:t>
              </a:r>
              <a:r>
                <a:rPr lang="pt-BR" altLang="pt-BR" sz="1600" dirty="0">
                  <a:latin typeface="Times New Roman" charset="0"/>
                </a:rPr>
                <a:t> &gt; </a:t>
              </a:r>
              <a:r>
                <a:rPr lang="pt-BR" altLang="pt-BR" sz="1600" i="1" dirty="0" err="1">
                  <a:latin typeface="Times New Roman" charset="0"/>
                </a:rPr>
                <a:t>t</a:t>
              </a:r>
              <a:r>
                <a:rPr lang="pt-BR" altLang="pt-BR" sz="1600" i="1" baseline="-25000" dirty="0" err="1">
                  <a:latin typeface="Times New Roman" charset="0"/>
                </a:rPr>
                <a:t>crít</a:t>
              </a:r>
              <a:r>
                <a:rPr lang="pt-BR" altLang="pt-BR" sz="1600" dirty="0">
                  <a:latin typeface="Times New Roman" charset="0"/>
                </a:rPr>
                <a:t>) = </a:t>
              </a:r>
              <a:r>
                <a:rPr lang="pt-BR" altLang="pt-BR" sz="1600" i="1" dirty="0">
                  <a:sym typeface="Symbol" pitchFamily="18" charset="2"/>
                </a:rPr>
                <a:t></a:t>
              </a:r>
            </a:p>
          </p:txBody>
        </p:sp>
      </p:grpSp>
      <p:sp>
        <p:nvSpPr>
          <p:cNvPr id="63" name="Rectangle 47"/>
          <p:cNvSpPr>
            <a:spLocks noChangeArrowheads="1"/>
          </p:cNvSpPr>
          <p:nvPr/>
        </p:nvSpPr>
        <p:spPr bwMode="auto">
          <a:xfrm>
            <a:off x="5796136" y="1487959"/>
            <a:ext cx="2085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Times New Roman" charset="0"/>
                <a:sym typeface="Mathematica1" pitchFamily="2" charset="2"/>
              </a:rPr>
              <a:t>E(</a:t>
            </a:r>
            <a:r>
              <a:rPr lang="pt-BR" altLang="pt-BR" sz="2000" i="1" dirty="0">
                <a:latin typeface="Times New Roman" charset="0"/>
                <a:sym typeface="Mathematica1" pitchFamily="2" charset="2"/>
              </a:rPr>
              <a:t>Y</a:t>
            </a:r>
            <a:r>
              <a:rPr lang="pt-BR" altLang="pt-BR" sz="2000" i="1" baseline="-25000" dirty="0">
                <a:latin typeface="Times New Roman" charset="0"/>
                <a:sym typeface="Mathematica1" pitchFamily="2" charset="2"/>
              </a:rPr>
              <a:t>i</a:t>
            </a:r>
            <a:r>
              <a:rPr lang="pt-BR" altLang="pt-BR" sz="2000" dirty="0">
                <a:latin typeface="Times New Roman" charset="0"/>
                <a:sym typeface="Mathematica1" pitchFamily="2" charset="2"/>
              </a:rPr>
              <a:t>) = </a:t>
            </a:r>
            <a:r>
              <a:rPr lang="pt-BR" altLang="pt-BR" sz="2000" i="1" dirty="0">
                <a:latin typeface="Times New Roman" charset="0"/>
                <a:sym typeface="Symbol" pitchFamily="18" charset="2"/>
              </a:rPr>
              <a:t></a:t>
            </a:r>
            <a:r>
              <a:rPr lang="pt-BR" altLang="pt-BR" sz="2000" baseline="-25000" dirty="0">
                <a:latin typeface="Times New Roman" charset="0"/>
                <a:sym typeface="Mathematica1" pitchFamily="2" charset="2"/>
              </a:rPr>
              <a:t>0</a:t>
            </a:r>
            <a:r>
              <a:rPr lang="pt-BR" altLang="pt-BR" sz="20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Mathematica1" pitchFamily="2" charset="2"/>
              </a:rPr>
              <a:t> ?</a:t>
            </a:r>
            <a:endParaRPr lang="pt-BR" altLang="pt-BR" sz="2000" i="1" baseline="-25000" dirty="0">
              <a:latin typeface="Times New Roman" charset="0"/>
            </a:endParaRPr>
          </a:p>
        </p:txBody>
      </p:sp>
      <p:grpSp>
        <p:nvGrpSpPr>
          <p:cNvPr id="53" name="Grupo 52"/>
          <p:cNvGrpSpPr>
            <a:grpSpLocks/>
          </p:cNvGrpSpPr>
          <p:nvPr/>
        </p:nvGrpSpPr>
        <p:grpSpPr bwMode="auto">
          <a:xfrm>
            <a:off x="6529388" y="5189612"/>
            <a:ext cx="1189037" cy="361950"/>
            <a:chOff x="6529932" y="5627017"/>
            <a:chExt cx="1188000" cy="362758"/>
          </a:xfrm>
        </p:grpSpPr>
        <p:sp>
          <p:nvSpPr>
            <p:cNvPr id="17440" name="Rectangle 136"/>
            <p:cNvSpPr>
              <a:spLocks noChangeArrowheads="1"/>
            </p:cNvSpPr>
            <p:nvPr/>
          </p:nvSpPr>
          <p:spPr bwMode="auto">
            <a:xfrm>
              <a:off x="6761811" y="5650830"/>
              <a:ext cx="724246" cy="338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ac. </a:t>
              </a: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</a:t>
              </a:r>
              <a:endParaRPr lang="en-US" altLang="pt-BR" sz="1600"/>
            </a:p>
          </p:txBody>
        </p:sp>
        <p:sp>
          <p:nvSpPr>
            <p:cNvPr id="17441" name="AutoShape 137"/>
            <p:cNvSpPr>
              <a:spLocks/>
            </p:cNvSpPr>
            <p:nvPr/>
          </p:nvSpPr>
          <p:spPr bwMode="auto">
            <a:xfrm rot="-5400000">
              <a:off x="7089007" y="5067942"/>
              <a:ext cx="69850" cy="1188000"/>
            </a:xfrm>
            <a:prstGeom prst="leftBrace">
              <a:avLst>
                <a:gd name="adj1" fmla="val 10299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grpSp>
        <p:nvGrpSpPr>
          <p:cNvPr id="56" name="Grupo 55"/>
          <p:cNvGrpSpPr>
            <a:grpSpLocks/>
          </p:cNvGrpSpPr>
          <p:nvPr/>
        </p:nvGrpSpPr>
        <p:grpSpPr bwMode="auto">
          <a:xfrm>
            <a:off x="7715250" y="5189612"/>
            <a:ext cx="863600" cy="361950"/>
            <a:chOff x="7721600" y="5588917"/>
            <a:chExt cx="863600" cy="362758"/>
          </a:xfrm>
        </p:grpSpPr>
        <p:sp>
          <p:nvSpPr>
            <p:cNvPr id="17438" name="Rectangle 139"/>
            <p:cNvSpPr>
              <a:spLocks noChangeArrowheads="1"/>
            </p:cNvSpPr>
            <p:nvPr/>
          </p:nvSpPr>
          <p:spPr bwMode="auto">
            <a:xfrm>
              <a:off x="7747695" y="5612730"/>
              <a:ext cx="808235" cy="338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rej. </a:t>
              </a: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</a:t>
              </a:r>
              <a:endParaRPr lang="en-US" altLang="pt-BR" sz="1600"/>
            </a:p>
          </p:txBody>
        </p:sp>
        <p:sp>
          <p:nvSpPr>
            <p:cNvPr id="17439" name="AutoShape 140"/>
            <p:cNvSpPr>
              <a:spLocks/>
            </p:cNvSpPr>
            <p:nvPr/>
          </p:nvSpPr>
          <p:spPr bwMode="auto">
            <a:xfrm rot="-5400000">
              <a:off x="8118475" y="5192042"/>
              <a:ext cx="69850" cy="863600"/>
            </a:xfrm>
            <a:prstGeom prst="leftBrace">
              <a:avLst>
                <a:gd name="adj1" fmla="val 10303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grpSp>
        <p:nvGrpSpPr>
          <p:cNvPr id="59" name="Grupo 58"/>
          <p:cNvGrpSpPr>
            <a:grpSpLocks/>
          </p:cNvGrpSpPr>
          <p:nvPr/>
        </p:nvGrpSpPr>
        <p:grpSpPr bwMode="auto">
          <a:xfrm>
            <a:off x="5667375" y="5189612"/>
            <a:ext cx="863600" cy="361950"/>
            <a:chOff x="5868144" y="5589241"/>
            <a:chExt cx="863600" cy="362368"/>
          </a:xfrm>
        </p:grpSpPr>
        <p:sp>
          <p:nvSpPr>
            <p:cNvPr id="17436" name="Rectangle 139"/>
            <p:cNvSpPr>
              <a:spLocks noChangeArrowheads="1"/>
            </p:cNvSpPr>
            <p:nvPr/>
          </p:nvSpPr>
          <p:spPr bwMode="auto">
            <a:xfrm>
              <a:off x="5891835" y="5613054"/>
              <a:ext cx="813044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rej. </a:t>
              </a: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</a:t>
              </a:r>
              <a:endParaRPr lang="en-US" altLang="pt-BR" sz="1600"/>
            </a:p>
          </p:txBody>
        </p:sp>
        <p:sp>
          <p:nvSpPr>
            <p:cNvPr id="17437" name="AutoShape 140"/>
            <p:cNvSpPr>
              <a:spLocks/>
            </p:cNvSpPr>
            <p:nvPr/>
          </p:nvSpPr>
          <p:spPr bwMode="auto">
            <a:xfrm rot="-5400000">
              <a:off x="6265019" y="5192366"/>
              <a:ext cx="69850" cy="863600"/>
            </a:xfrm>
            <a:prstGeom prst="leftBrace">
              <a:avLst>
                <a:gd name="adj1" fmla="val 10303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A1B3E-0824-48F3-A93E-08D00FCA676C}" type="slidenum">
              <a:rPr lang="pt-BR"/>
              <a:pPr>
                <a:defRPr/>
              </a:pPr>
              <a:t>22</a:t>
            </a:fld>
            <a:endParaRPr lang="pt-BR"/>
          </a:p>
        </p:txBody>
      </p:sp>
      <p:sp>
        <p:nvSpPr>
          <p:cNvPr id="64" name="Rectangle 20"/>
          <p:cNvSpPr>
            <a:spLocks noChangeArrowheads="1"/>
          </p:cNvSpPr>
          <p:nvPr/>
        </p:nvSpPr>
        <p:spPr bwMode="auto">
          <a:xfrm>
            <a:off x="4133105" y="2840038"/>
            <a:ext cx="134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i="1">
                <a:latin typeface="Times New Roman" charset="0"/>
              </a:rPr>
              <a:t>X</a:t>
            </a:r>
            <a:endParaRPr lang="pt-BR" altLang="pt-BR" sz="1600" i="1"/>
          </a:p>
        </p:txBody>
      </p:sp>
      <p:sp>
        <p:nvSpPr>
          <p:cNvPr id="65" name="Rectangle 21"/>
          <p:cNvSpPr>
            <a:spLocks noChangeArrowheads="1"/>
          </p:cNvSpPr>
          <p:nvPr/>
        </p:nvSpPr>
        <p:spPr bwMode="auto">
          <a:xfrm rot="16200000">
            <a:off x="2971800" y="2044700"/>
            <a:ext cx="123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i="1">
                <a:latin typeface="Times New Roman" charset="0"/>
              </a:rPr>
              <a:t>Y</a:t>
            </a:r>
            <a:endParaRPr lang="pt-BR" altLang="pt-BR" sz="1600" i="1"/>
          </a:p>
        </p:txBody>
      </p:sp>
      <p:sp>
        <p:nvSpPr>
          <p:cNvPr id="66" name="Freeform 22"/>
          <p:cNvSpPr>
            <a:spLocks/>
          </p:cNvSpPr>
          <p:nvPr/>
        </p:nvSpPr>
        <p:spPr bwMode="auto">
          <a:xfrm>
            <a:off x="3187700" y="1570038"/>
            <a:ext cx="1524000" cy="1228725"/>
          </a:xfrm>
          <a:custGeom>
            <a:avLst/>
            <a:gdLst>
              <a:gd name="T0" fmla="*/ 0 w 1271"/>
              <a:gd name="T1" fmla="*/ 0 h 1179"/>
              <a:gd name="T2" fmla="*/ 0 w 1271"/>
              <a:gd name="T3" fmla="*/ 2147483647 h 1179"/>
              <a:gd name="T4" fmla="*/ 2147483647 w 1271"/>
              <a:gd name="T5" fmla="*/ 2147483647 h 1179"/>
              <a:gd name="T6" fmla="*/ 0 60000 65536"/>
              <a:gd name="T7" fmla="*/ 0 60000 65536"/>
              <a:gd name="T8" fmla="*/ 0 60000 65536"/>
              <a:gd name="T9" fmla="*/ 0 w 1271"/>
              <a:gd name="T10" fmla="*/ 0 h 1179"/>
              <a:gd name="T11" fmla="*/ 1271 w 1271"/>
              <a:gd name="T12" fmla="*/ 1179 h 11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1" h="1179">
                <a:moveTo>
                  <a:pt x="0" y="0"/>
                </a:moveTo>
                <a:lnTo>
                  <a:pt x="0" y="1179"/>
                </a:lnTo>
                <a:lnTo>
                  <a:pt x="1271" y="1179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67" name="Group 23"/>
          <p:cNvGrpSpPr>
            <a:grpSpLocks/>
          </p:cNvGrpSpPr>
          <p:nvPr/>
        </p:nvGrpSpPr>
        <p:grpSpPr bwMode="auto">
          <a:xfrm rot="17259631" flipH="1">
            <a:off x="3509169" y="1840706"/>
            <a:ext cx="808038" cy="498475"/>
            <a:chOff x="4084" y="2024"/>
            <a:chExt cx="910" cy="703"/>
          </a:xfrm>
        </p:grpSpPr>
        <p:sp>
          <p:nvSpPr>
            <p:cNvPr id="68" name="Oval 24"/>
            <p:cNvSpPr>
              <a:spLocks noChangeArrowheads="1"/>
            </p:cNvSpPr>
            <p:nvPr/>
          </p:nvSpPr>
          <p:spPr bwMode="auto">
            <a:xfrm>
              <a:off x="4422" y="2160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4422" y="2613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70" name="Oval 26"/>
            <p:cNvSpPr>
              <a:spLocks noChangeArrowheads="1"/>
            </p:cNvSpPr>
            <p:nvPr/>
          </p:nvSpPr>
          <p:spPr bwMode="auto">
            <a:xfrm>
              <a:off x="4559" y="2477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71" name="Oval 27"/>
            <p:cNvSpPr>
              <a:spLocks noChangeArrowheads="1"/>
            </p:cNvSpPr>
            <p:nvPr/>
          </p:nvSpPr>
          <p:spPr bwMode="auto">
            <a:xfrm>
              <a:off x="4966" y="2114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72" name="Oval 28"/>
            <p:cNvSpPr>
              <a:spLocks noChangeArrowheads="1"/>
            </p:cNvSpPr>
            <p:nvPr/>
          </p:nvSpPr>
          <p:spPr bwMode="auto">
            <a:xfrm>
              <a:off x="4694" y="2024"/>
              <a:ext cx="27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73" name="Oval 29"/>
            <p:cNvSpPr>
              <a:spLocks noChangeArrowheads="1"/>
            </p:cNvSpPr>
            <p:nvPr/>
          </p:nvSpPr>
          <p:spPr bwMode="auto">
            <a:xfrm>
              <a:off x="4371" y="2453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74" name="Oval 30"/>
            <p:cNvSpPr>
              <a:spLocks noChangeArrowheads="1"/>
            </p:cNvSpPr>
            <p:nvPr/>
          </p:nvSpPr>
          <p:spPr bwMode="auto">
            <a:xfrm>
              <a:off x="4084" y="2693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75" name="Oval 31"/>
            <p:cNvSpPr>
              <a:spLocks noChangeArrowheads="1"/>
            </p:cNvSpPr>
            <p:nvPr/>
          </p:nvSpPr>
          <p:spPr bwMode="auto">
            <a:xfrm>
              <a:off x="4150" y="2432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76" name="Oval 32"/>
            <p:cNvSpPr>
              <a:spLocks noChangeArrowheads="1"/>
            </p:cNvSpPr>
            <p:nvPr/>
          </p:nvSpPr>
          <p:spPr bwMode="auto">
            <a:xfrm>
              <a:off x="4739" y="2296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77" name="Oval 33"/>
            <p:cNvSpPr>
              <a:spLocks noChangeArrowheads="1"/>
            </p:cNvSpPr>
            <p:nvPr/>
          </p:nvSpPr>
          <p:spPr bwMode="auto">
            <a:xfrm>
              <a:off x="4558" y="2250"/>
              <a:ext cx="28" cy="3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sp>
        <p:nvSpPr>
          <p:cNvPr id="78" name="Line 35"/>
          <p:cNvSpPr>
            <a:spLocks noChangeShapeType="1"/>
          </p:cNvSpPr>
          <p:nvPr/>
        </p:nvSpPr>
        <p:spPr bwMode="auto">
          <a:xfrm rot="20247635" flipV="1">
            <a:off x="3392488" y="1905000"/>
            <a:ext cx="1125537" cy="30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" name="Rectangle 20"/>
          <p:cNvSpPr>
            <a:spLocks noChangeArrowheads="1"/>
          </p:cNvSpPr>
          <p:nvPr/>
        </p:nvSpPr>
        <p:spPr bwMode="auto">
          <a:xfrm>
            <a:off x="4133105" y="2840038"/>
            <a:ext cx="134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i="1" dirty="0">
                <a:latin typeface="Times New Roman" charset="0"/>
              </a:rPr>
              <a:t>X</a:t>
            </a:r>
            <a:endParaRPr lang="pt-BR" altLang="pt-BR" sz="1600" i="1" dirty="0"/>
          </a:p>
        </p:txBody>
      </p:sp>
      <p:sp>
        <p:nvSpPr>
          <p:cNvPr id="79" name="Retângulo 78"/>
          <p:cNvSpPr>
            <a:spLocks noChangeArrowheads="1"/>
          </p:cNvSpPr>
          <p:nvPr/>
        </p:nvSpPr>
        <p:spPr bwMode="auto">
          <a:xfrm>
            <a:off x="179512" y="6158235"/>
            <a:ext cx="87649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534988" indent="-53498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smtClean="0"/>
              <a:t>OBS: se </a:t>
            </a:r>
            <a:r>
              <a:rPr lang="pt-BR" alt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altLang="pt-BR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t-BR" altLang="pt-BR" sz="1600" dirty="0" smtClean="0"/>
              <a:t> for aceita, então a regressão não é significativa e, portanto, não há relação entre as variáveis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dirty="0" smtClean="0"/>
              <a:t> 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altLang="pt-BR" sz="1600" dirty="0" smtClean="0"/>
              <a:t> (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dirty="0" smtClean="0"/>
              <a:t> 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altLang="pt-BR" sz="1600" dirty="0" smtClean="0"/>
              <a:t> podem ser consideradas independentes).</a:t>
            </a:r>
            <a:endParaRPr lang="pt-BR" altLang="pt-BR" sz="1600" dirty="0"/>
          </a:p>
        </p:txBody>
      </p:sp>
      <p:sp>
        <p:nvSpPr>
          <p:cNvPr id="80" name="Retângulo 79"/>
          <p:cNvSpPr>
            <a:spLocks noChangeArrowheads="1"/>
          </p:cNvSpPr>
          <p:nvPr/>
        </p:nvSpPr>
        <p:spPr bwMode="auto">
          <a:xfrm>
            <a:off x="5796136" y="1879425"/>
            <a:ext cx="32512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smtClean="0"/>
              <a:t>existe uma relação entre </a:t>
            </a:r>
            <a:r>
              <a:rPr lang="pt-BR" altLang="pt-BR" sz="1600" i="1" dirty="0">
                <a:latin typeface="Times New Roman" charset="0"/>
                <a:sym typeface="Mathematica1" pitchFamily="2" charset="2"/>
              </a:rPr>
              <a:t>Y</a:t>
            </a:r>
            <a:r>
              <a:rPr lang="pt-BR" altLang="pt-BR" sz="1600" dirty="0" smtClean="0"/>
              <a:t> e </a:t>
            </a:r>
            <a:r>
              <a:rPr lang="pt-BR" altLang="pt-BR" sz="1600" i="1" dirty="0" smtClean="0">
                <a:latin typeface="Times New Roman" charset="0"/>
                <a:sym typeface="Mathematica1" pitchFamily="2" charset="2"/>
              </a:rPr>
              <a:t>X </a:t>
            </a:r>
            <a:r>
              <a:rPr lang="pt-BR" altLang="pt-BR" sz="1600" dirty="0" smtClean="0">
                <a:sym typeface="Mathematica1" pitchFamily="2" charset="2"/>
              </a:rPr>
              <a:t>?</a:t>
            </a:r>
            <a:endParaRPr lang="pt-BR" altLang="pt-B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aixaDeTexto 80"/>
              <p:cNvSpPr txBox="1"/>
              <p:nvPr/>
            </p:nvSpPr>
            <p:spPr>
              <a:xfrm>
                <a:off x="4338560" y="1541896"/>
                <a:ext cx="1260281" cy="313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1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sz="1400" b="0" i="1" smtClean="0">
                              <a:latin typeface="Cambria Math"/>
                            </a:rPr>
                            <m:t>𝑌</m:t>
                          </m:r>
                        </m:e>
                      </m:acc>
                      <m:r>
                        <a:rPr lang="pt-BR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t-BR" sz="1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t-BR" sz="1400" b="0" i="1" smtClean="0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81" name="CaixaDeTexto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560" y="1541896"/>
                <a:ext cx="1260281" cy="313612"/>
              </a:xfrm>
              <a:prstGeom prst="rect">
                <a:avLst/>
              </a:prstGeom>
              <a:blipFill rotWithShape="1">
                <a:blip r:embed="rId5"/>
                <a:stretch>
                  <a:fillRect t="-19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3187700" y="3094741"/>
                <a:ext cx="13438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pt-BR" sz="20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pt-BR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pt-BR" sz="2000" i="1">
                          <a:latin typeface="Cambria Math"/>
                          <a:ea typeface="Cambria Math"/>
                        </a:rPr>
                        <m:t>= ?</m:t>
                      </m:r>
                    </m:oMath>
                  </m:oMathPara>
                </a14:m>
                <a:endParaRPr lang="pt-BR" sz="2000" dirty="0">
                  <a:ea typeface="Cambria Math"/>
                </a:endParaRP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700" y="3094741"/>
                <a:ext cx="1343894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aixaDeTexto 83"/>
              <p:cNvSpPr txBox="1"/>
              <p:nvPr/>
            </p:nvSpPr>
            <p:spPr>
              <a:xfrm>
                <a:off x="3187700" y="3094741"/>
                <a:ext cx="132061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pt-BR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pt-B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pt-BR" sz="20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pt-BR" sz="2000" i="1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pt-BR" sz="2000" dirty="0">
                  <a:ea typeface="Cambria Math"/>
                </a:endParaRPr>
              </a:p>
              <a:p>
                <a:r>
                  <a:rPr lang="pt-B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pt-BR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pt-B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pt-BR" sz="20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pt-BR" sz="20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pt-BR" sz="2000" i="1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endParaRPr lang="pt-BR" sz="2000" dirty="0">
                  <a:ea typeface="Cambria Math"/>
                </a:endParaRPr>
              </a:p>
            </p:txBody>
          </p:sp>
        </mc:Choice>
        <mc:Fallback xmlns="">
          <p:sp>
            <p:nvSpPr>
              <p:cNvPr id="84" name="CaixaDeTexto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700" y="3094741"/>
                <a:ext cx="1320618" cy="707886"/>
              </a:xfrm>
              <a:prstGeom prst="rect">
                <a:avLst/>
              </a:prstGeom>
              <a:blipFill rotWithShape="1">
                <a:blip r:embed="rId7"/>
                <a:stretch>
                  <a:fillRect l="-5069" t="-4310" b="-1465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upo 10"/>
          <p:cNvGrpSpPr/>
          <p:nvPr/>
        </p:nvGrpSpPr>
        <p:grpSpPr>
          <a:xfrm>
            <a:off x="7981944" y="3933534"/>
            <a:ext cx="766520" cy="684578"/>
            <a:chOff x="7981944" y="3933534"/>
            <a:chExt cx="766520" cy="684578"/>
          </a:xfrm>
        </p:grpSpPr>
        <p:sp>
          <p:nvSpPr>
            <p:cNvPr id="17448" name="Line 36"/>
            <p:cNvSpPr>
              <a:spLocks noChangeShapeType="1"/>
            </p:cNvSpPr>
            <p:nvPr/>
          </p:nvSpPr>
          <p:spPr bwMode="auto">
            <a:xfrm flipV="1">
              <a:off x="7981944" y="4237112"/>
              <a:ext cx="304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Retângulo 3"/>
            <p:cNvSpPr/>
            <p:nvPr/>
          </p:nvSpPr>
          <p:spPr>
            <a:xfrm>
              <a:off x="8219152" y="3933534"/>
              <a:ext cx="52931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i="1" dirty="0">
                  <a:latin typeface="Cambria Math" panose="02040503050406030204" pitchFamily="18" charset="0"/>
                  <a:ea typeface="Cambria Math" panose="02040503050406030204" pitchFamily="18" charset="0"/>
                  <a:sym typeface="Symbol"/>
                </a:rPr>
                <a:t></a:t>
              </a:r>
              <a:r>
                <a:rPr lang="pt-BR" altLang="pt-BR" dirty="0">
                  <a:latin typeface="Cambria Math" panose="02040503050406030204" pitchFamily="18" charset="0"/>
                  <a:ea typeface="Cambria Math" panose="02040503050406030204" pitchFamily="18" charset="0"/>
                  <a:sym typeface="Symbol"/>
                </a:rPr>
                <a:t>/2</a:t>
              </a:r>
              <a:endParaRPr lang="pt-BR" altLang="pt-BR" baseline="-250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5554663" y="3906238"/>
            <a:ext cx="750891" cy="695999"/>
            <a:chOff x="5554663" y="3906238"/>
            <a:chExt cx="750891" cy="695999"/>
          </a:xfrm>
        </p:grpSpPr>
        <p:sp>
          <p:nvSpPr>
            <p:cNvPr id="17446" name="Line 39"/>
            <p:cNvSpPr>
              <a:spLocks noChangeShapeType="1"/>
            </p:cNvSpPr>
            <p:nvPr/>
          </p:nvSpPr>
          <p:spPr bwMode="auto">
            <a:xfrm flipH="1" flipV="1">
              <a:off x="6000754" y="4221237"/>
              <a:ext cx="304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7" name="Retângulo 86"/>
            <p:cNvSpPr/>
            <p:nvPr/>
          </p:nvSpPr>
          <p:spPr>
            <a:xfrm>
              <a:off x="5554663" y="3906238"/>
              <a:ext cx="52931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i="1" dirty="0">
                  <a:latin typeface="Cambria Math" panose="02040503050406030204" pitchFamily="18" charset="0"/>
                  <a:ea typeface="Cambria Math" panose="02040503050406030204" pitchFamily="18" charset="0"/>
                  <a:sym typeface="Symbol"/>
                </a:rPr>
                <a:t></a:t>
              </a:r>
              <a:r>
                <a:rPr lang="pt-BR" altLang="pt-BR" dirty="0">
                  <a:latin typeface="Cambria Math" panose="02040503050406030204" pitchFamily="18" charset="0"/>
                  <a:ea typeface="Cambria Math" panose="02040503050406030204" pitchFamily="18" charset="0"/>
                  <a:sym typeface="Symbol"/>
                </a:rPr>
                <a:t>/2</a:t>
              </a:r>
              <a:endParaRPr lang="pt-BR" altLang="pt-BR" baseline="-250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6530975" y="2782962"/>
            <a:ext cx="1184275" cy="2073275"/>
            <a:chOff x="6530975" y="2782962"/>
            <a:chExt cx="1184275" cy="2073275"/>
          </a:xfrm>
        </p:grpSpPr>
        <p:sp>
          <p:nvSpPr>
            <p:cNvPr id="17444" name="Freeform 32"/>
            <p:cNvSpPr>
              <a:spLocks/>
            </p:cNvSpPr>
            <p:nvPr/>
          </p:nvSpPr>
          <p:spPr bwMode="auto">
            <a:xfrm>
              <a:off x="6530975" y="2782962"/>
              <a:ext cx="1184275" cy="2073275"/>
            </a:xfrm>
            <a:custGeom>
              <a:avLst/>
              <a:gdLst>
                <a:gd name="T0" fmla="*/ 0 w 440"/>
                <a:gd name="T1" fmla="*/ 2147483647 h 771"/>
                <a:gd name="T2" fmla="*/ 2147483647 w 440"/>
                <a:gd name="T3" fmla="*/ 2147483647 h 771"/>
                <a:gd name="T4" fmla="*/ 2147483647 w 440"/>
                <a:gd name="T5" fmla="*/ 2147483647 h 771"/>
                <a:gd name="T6" fmla="*/ 2147483647 w 440"/>
                <a:gd name="T7" fmla="*/ 2147483647 h 771"/>
                <a:gd name="T8" fmla="*/ 2147483647 w 440"/>
                <a:gd name="T9" fmla="*/ 2147483647 h 771"/>
                <a:gd name="T10" fmla="*/ 2147483647 w 440"/>
                <a:gd name="T11" fmla="*/ 2147483647 h 771"/>
                <a:gd name="T12" fmla="*/ 2147483647 w 440"/>
                <a:gd name="T13" fmla="*/ 2147483647 h 771"/>
                <a:gd name="T14" fmla="*/ 2147483647 w 440"/>
                <a:gd name="T15" fmla="*/ 2147483647 h 771"/>
                <a:gd name="T16" fmla="*/ 2147483647 w 440"/>
                <a:gd name="T17" fmla="*/ 2147483647 h 771"/>
                <a:gd name="T18" fmla="*/ 2147483647 w 440"/>
                <a:gd name="T19" fmla="*/ 2147483647 h 771"/>
                <a:gd name="T20" fmla="*/ 2147483647 w 440"/>
                <a:gd name="T21" fmla="*/ 0 h 771"/>
                <a:gd name="T22" fmla="*/ 2147483647 w 440"/>
                <a:gd name="T23" fmla="*/ 0 h 771"/>
                <a:gd name="T24" fmla="*/ 2147483647 w 440"/>
                <a:gd name="T25" fmla="*/ 2147483647 h 771"/>
                <a:gd name="T26" fmla="*/ 2147483647 w 440"/>
                <a:gd name="T27" fmla="*/ 2147483647 h 771"/>
                <a:gd name="T28" fmla="*/ 2147483647 w 440"/>
                <a:gd name="T29" fmla="*/ 2147483647 h 771"/>
                <a:gd name="T30" fmla="*/ 2147483647 w 440"/>
                <a:gd name="T31" fmla="*/ 2147483647 h 771"/>
                <a:gd name="T32" fmla="*/ 2147483647 w 440"/>
                <a:gd name="T33" fmla="*/ 2147483647 h 771"/>
                <a:gd name="T34" fmla="*/ 2147483647 w 440"/>
                <a:gd name="T35" fmla="*/ 2147483647 h 771"/>
                <a:gd name="T36" fmla="*/ 2147483647 w 440"/>
                <a:gd name="T37" fmla="*/ 2147483647 h 771"/>
                <a:gd name="T38" fmla="*/ 2147483647 w 440"/>
                <a:gd name="T39" fmla="*/ 2147483647 h 771"/>
                <a:gd name="T40" fmla="*/ 2147483647 w 440"/>
                <a:gd name="T41" fmla="*/ 2147483647 h 771"/>
                <a:gd name="T42" fmla="*/ 2147483647 w 440"/>
                <a:gd name="T43" fmla="*/ 2147483647 h 771"/>
                <a:gd name="T44" fmla="*/ 2147483647 w 440"/>
                <a:gd name="T45" fmla="*/ 2147483647 h 771"/>
                <a:gd name="T46" fmla="*/ 0 w 440"/>
                <a:gd name="T47" fmla="*/ 2147483647 h 771"/>
                <a:gd name="T48" fmla="*/ 0 w 440"/>
                <a:gd name="T49" fmla="*/ 2147483647 h 7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0"/>
                <a:gd name="T76" fmla="*/ 0 h 771"/>
                <a:gd name="T77" fmla="*/ 440 w 440"/>
                <a:gd name="T78" fmla="*/ 771 h 7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0" h="771">
                  <a:moveTo>
                    <a:pt x="0" y="406"/>
                  </a:moveTo>
                  <a:lnTo>
                    <a:pt x="22" y="353"/>
                  </a:lnTo>
                  <a:lnTo>
                    <a:pt x="41" y="298"/>
                  </a:lnTo>
                  <a:lnTo>
                    <a:pt x="63" y="240"/>
                  </a:lnTo>
                  <a:lnTo>
                    <a:pt x="89" y="180"/>
                  </a:lnTo>
                  <a:lnTo>
                    <a:pt x="111" y="130"/>
                  </a:lnTo>
                  <a:lnTo>
                    <a:pt x="132" y="82"/>
                  </a:lnTo>
                  <a:lnTo>
                    <a:pt x="156" y="44"/>
                  </a:lnTo>
                  <a:lnTo>
                    <a:pt x="176" y="20"/>
                  </a:lnTo>
                  <a:lnTo>
                    <a:pt x="200" y="3"/>
                  </a:lnTo>
                  <a:lnTo>
                    <a:pt x="216" y="0"/>
                  </a:lnTo>
                  <a:lnTo>
                    <a:pt x="236" y="0"/>
                  </a:lnTo>
                  <a:lnTo>
                    <a:pt x="252" y="12"/>
                  </a:lnTo>
                  <a:lnTo>
                    <a:pt x="276" y="34"/>
                  </a:lnTo>
                  <a:lnTo>
                    <a:pt x="303" y="72"/>
                  </a:lnTo>
                  <a:lnTo>
                    <a:pt x="324" y="123"/>
                  </a:lnTo>
                  <a:lnTo>
                    <a:pt x="346" y="173"/>
                  </a:lnTo>
                  <a:lnTo>
                    <a:pt x="375" y="243"/>
                  </a:lnTo>
                  <a:lnTo>
                    <a:pt x="396" y="298"/>
                  </a:lnTo>
                  <a:lnTo>
                    <a:pt x="420" y="348"/>
                  </a:lnTo>
                  <a:lnTo>
                    <a:pt x="432" y="382"/>
                  </a:lnTo>
                  <a:lnTo>
                    <a:pt x="440" y="404"/>
                  </a:lnTo>
                  <a:lnTo>
                    <a:pt x="440" y="771"/>
                  </a:lnTo>
                  <a:lnTo>
                    <a:pt x="0" y="771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6895796" y="3958738"/>
              <a:ext cx="4972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dirty="0" smtClean="0">
                  <a:latin typeface="Cambria Math" panose="02040503050406030204" pitchFamily="18" charset="0"/>
                  <a:ea typeface="Cambria Math" panose="02040503050406030204" pitchFamily="18" charset="0"/>
                  <a:sym typeface="Symbol"/>
                </a:rPr>
                <a:t>1-</a:t>
              </a:r>
              <a:r>
                <a:rPr lang="pt-BR" altLang="pt-BR" i="1" dirty="0" smtClean="0">
                  <a:latin typeface="Cambria Math" panose="02040503050406030204" pitchFamily="18" charset="0"/>
                  <a:ea typeface="Cambria Math" panose="02040503050406030204" pitchFamily="18" charset="0"/>
                  <a:sym typeface="Symbol"/>
                </a:rPr>
                <a:t></a:t>
              </a:r>
              <a:endParaRPr lang="pt-BR" altLang="pt-BR" baseline="-250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CaixaDeTexto 88"/>
              <p:cNvSpPr txBox="1"/>
              <p:nvPr/>
            </p:nvSpPr>
            <p:spPr>
              <a:xfrm>
                <a:off x="3303712" y="4581128"/>
                <a:ext cx="1692579" cy="524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800" b="0" i="1" smtClean="0">
                        <a:latin typeface="Cambria Math"/>
                      </a:rPr>
                      <m:t>𝑡</m:t>
                    </m:r>
                    <m:r>
                      <a:rPr lang="pt-BR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18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18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pt-BR" sz="1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pt-BR" sz="1800" b="0" i="1" smtClean="0">
                            <a:latin typeface="Cambria Math"/>
                          </a:rPr>
                          <m:t>𝑠</m:t>
                        </m:r>
                        <m:d>
                          <m:dPr>
                            <m:ctrlPr>
                              <a:rPr lang="pt-BR" sz="1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18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pt-BR" sz="18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pt-BR" sz="1800" b="0" i="1" smtClean="0"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pt-BR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pt-BR" sz="1800" b="0" i="1" smtClean="0">
                            <a:latin typeface="Cambria Math"/>
                          </a:rPr>
                          <m:t>𝑛</m:t>
                        </m:r>
                        <m:r>
                          <a:rPr lang="pt-BR" sz="1800" b="0" i="1" smtClean="0">
                            <a:latin typeface="Cambria Math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pt-BR" sz="1800" dirty="0" smtClean="0"/>
                  <a:t> </a:t>
                </a:r>
                <a:endParaRPr lang="pt-BR" sz="2000" dirty="0"/>
              </a:p>
            </p:txBody>
          </p:sp>
        </mc:Choice>
        <mc:Fallback xmlns="">
          <p:sp>
            <p:nvSpPr>
              <p:cNvPr id="89" name="CaixaDeTexto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712" y="4581128"/>
                <a:ext cx="1692579" cy="52411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781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8" grpId="0"/>
      <p:bldP spid="7" grpId="0"/>
      <p:bldP spid="39" grpId="0"/>
      <p:bldP spid="40" grpId="0"/>
      <p:bldP spid="63" grpId="0"/>
      <p:bldP spid="79" grpId="0"/>
      <p:bldP spid="80" grpId="0"/>
      <p:bldP spid="3" grpId="0"/>
      <p:bldP spid="84" grpId="0"/>
      <p:bldP spid="8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aixaDeTexto 75"/>
              <p:cNvSpPr txBox="1"/>
              <p:nvPr/>
            </p:nvSpPr>
            <p:spPr>
              <a:xfrm>
                <a:off x="382265" y="3052864"/>
                <a:ext cx="1965859" cy="581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𝑡</m:t>
                    </m:r>
                    <m:r>
                      <a:rPr lang="pt-BR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20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pt-BR" sz="20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pt-BR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pt-BR" sz="2000" b="0" i="1" smtClean="0">
                            <a:latin typeface="Cambria Math"/>
                          </a:rPr>
                          <m:t>𝑠</m:t>
                        </m:r>
                        <m:d>
                          <m:dPr>
                            <m:ctrlPr>
                              <a:rPr lang="pt-BR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pt-BR" sz="2000" b="0" i="1" smtClean="0"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pt-BR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</a:rPr>
                          <m:t>𝑛</m:t>
                        </m:r>
                        <m:r>
                          <a:rPr lang="pt-BR" sz="2000" b="0" i="1" smtClean="0">
                            <a:latin typeface="Cambria Math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pt-BR" sz="2000" dirty="0" smtClean="0"/>
                  <a:t> </a:t>
                </a:r>
                <a:endParaRPr lang="pt-BR" sz="2000" dirty="0"/>
              </a:p>
            </p:txBody>
          </p:sp>
        </mc:Choice>
        <mc:Fallback xmlns="">
          <p:sp>
            <p:nvSpPr>
              <p:cNvPr id="76" name="CaixaDeTexto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65" y="3052864"/>
                <a:ext cx="1965859" cy="5811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aixaDeTexto 76"/>
              <p:cNvSpPr txBox="1"/>
              <p:nvPr/>
            </p:nvSpPr>
            <p:spPr>
              <a:xfrm>
                <a:off x="-108520" y="3988778"/>
                <a:ext cx="3328091" cy="6499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𝑄𝑀𝐸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pt-BR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pt-BR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pt-BR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pt-BR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pt-BR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i="1">
                                                  <a:latin typeface="Cambria Math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pt-BR" i="1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pt-BR" i="1">
                                                  <a:latin typeface="Cambria Math"/>
                                                </a:rPr>
                                                <m:t>𝑋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den>
                          </m:f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7" name="CaixaDeTexto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3988778"/>
                <a:ext cx="3328091" cy="6499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upo 34"/>
          <p:cNvGrpSpPr>
            <a:grpSpLocks/>
          </p:cNvGrpSpPr>
          <p:nvPr/>
        </p:nvGrpSpPr>
        <p:grpSpPr bwMode="auto">
          <a:xfrm>
            <a:off x="179512" y="5085184"/>
            <a:ext cx="5715000" cy="917575"/>
            <a:chOff x="714348" y="5940449"/>
            <a:chExt cx="5715000" cy="917575"/>
          </a:xfrm>
        </p:grpSpPr>
        <p:sp>
          <p:nvSpPr>
            <p:cNvPr id="18467" name="Text Box 62"/>
            <p:cNvSpPr txBox="1">
              <a:spLocks noChangeArrowheads="1"/>
            </p:cNvSpPr>
            <p:nvPr/>
          </p:nvSpPr>
          <p:spPr bwMode="auto">
            <a:xfrm>
              <a:off x="714348" y="5940449"/>
              <a:ext cx="3124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/>
                <a:t>Região Crítica:</a:t>
              </a:r>
            </a:p>
          </p:txBody>
        </p:sp>
        <p:sp>
          <p:nvSpPr>
            <p:cNvPr id="18468" name="Text Box 64"/>
            <p:cNvSpPr txBox="1">
              <a:spLocks noChangeArrowheads="1"/>
            </p:cNvSpPr>
            <p:nvPr/>
          </p:nvSpPr>
          <p:spPr bwMode="auto">
            <a:xfrm>
              <a:off x="1123923" y="6276999"/>
              <a:ext cx="530542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pt-BR" altLang="pt-BR" sz="1600" dirty="0"/>
                <a:t>aceito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r>
                <a:rPr lang="pt-BR" altLang="pt-BR" sz="1600" dirty="0"/>
                <a:t> se </a:t>
              </a:r>
              <a:r>
                <a:rPr lang="pt-BR" altLang="pt-BR" sz="1600" dirty="0">
                  <a:latin typeface="Times New Roman" charset="0"/>
                </a:rPr>
                <a:t>–</a:t>
              </a:r>
              <a:r>
                <a:rPr lang="pt-BR" altLang="pt-BR" sz="1600" i="1" dirty="0" err="1">
                  <a:latin typeface="Times New Roman" charset="0"/>
                </a:rPr>
                <a:t>t</a:t>
              </a:r>
              <a:r>
                <a:rPr lang="pt-BR" altLang="pt-BR" sz="1600" i="1" baseline="-25000" dirty="0" err="1">
                  <a:latin typeface="Times New Roman" charset="0"/>
                </a:rPr>
                <a:t>crít</a:t>
              </a:r>
              <a:r>
                <a:rPr lang="pt-BR" altLang="pt-BR" sz="1600" dirty="0">
                  <a:latin typeface="Times New Roman" charset="0"/>
                </a:rPr>
                <a:t> &lt; </a:t>
              </a:r>
              <a:r>
                <a:rPr lang="pt-BR" altLang="pt-BR" sz="1600" i="1" dirty="0">
                  <a:latin typeface="Times New Roman" charset="0"/>
                </a:rPr>
                <a:t>t</a:t>
              </a:r>
              <a:r>
                <a:rPr lang="pt-BR" altLang="pt-BR" sz="1600" dirty="0">
                  <a:latin typeface="Times New Roman" charset="0"/>
                </a:rPr>
                <a:t> &lt; </a:t>
              </a:r>
              <a:r>
                <a:rPr lang="pt-BR" altLang="pt-BR" sz="1600" i="1" dirty="0" err="1">
                  <a:latin typeface="Times New Roman" charset="0"/>
                </a:rPr>
                <a:t>t</a:t>
              </a:r>
              <a:r>
                <a:rPr lang="pt-BR" altLang="pt-BR" sz="1600" i="1" baseline="-25000" dirty="0" err="1">
                  <a:latin typeface="Times New Roman" charset="0"/>
                </a:rPr>
                <a:t>crít</a:t>
              </a:r>
              <a:r>
                <a:rPr lang="pt-BR" altLang="pt-BR" sz="1600" dirty="0"/>
                <a:t>    </a:t>
              </a:r>
              <a:r>
                <a:rPr lang="pt-BR" altLang="pt-BR" sz="1600" dirty="0">
                  <a:sym typeface="Symbol" pitchFamily="18" charset="2"/>
                </a:rPr>
                <a:t> </a:t>
              </a:r>
              <a:r>
                <a:rPr lang="pt-BR" altLang="pt-BR" sz="1600" i="1" dirty="0">
                  <a:latin typeface="Times New Roman" charset="0"/>
                  <a:sym typeface="Symbol" pitchFamily="18" charset="2"/>
                </a:rPr>
                <a:t>P</a:t>
              </a: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(</a:t>
              </a:r>
              <a:r>
                <a:rPr lang="pt-BR" altLang="pt-BR" sz="1600" dirty="0">
                  <a:latin typeface="Times New Roman" charset="0"/>
                </a:rPr>
                <a:t>–</a:t>
              </a:r>
              <a:r>
                <a:rPr lang="pt-BR" altLang="pt-BR" sz="1600" i="1" dirty="0" err="1">
                  <a:latin typeface="Times New Roman" charset="0"/>
                </a:rPr>
                <a:t>t</a:t>
              </a:r>
              <a:r>
                <a:rPr lang="pt-BR" altLang="pt-BR" sz="1600" i="1" baseline="-25000" dirty="0" err="1">
                  <a:latin typeface="Times New Roman" charset="0"/>
                </a:rPr>
                <a:t>crít</a:t>
              </a:r>
              <a:r>
                <a:rPr lang="pt-BR" altLang="pt-BR" sz="1600" dirty="0">
                  <a:latin typeface="Times New Roman" charset="0"/>
                </a:rPr>
                <a:t> &lt; </a:t>
              </a:r>
              <a:r>
                <a:rPr lang="pt-BR" altLang="pt-BR" sz="1600" i="1" dirty="0">
                  <a:latin typeface="Times New Roman" charset="0"/>
                </a:rPr>
                <a:t>t</a:t>
              </a:r>
              <a:r>
                <a:rPr lang="pt-BR" altLang="pt-BR" sz="1600" dirty="0">
                  <a:latin typeface="Times New Roman" charset="0"/>
                </a:rPr>
                <a:t> &lt; </a:t>
              </a:r>
              <a:r>
                <a:rPr lang="pt-BR" altLang="pt-BR" sz="1600" i="1" dirty="0" err="1">
                  <a:latin typeface="Times New Roman" charset="0"/>
                </a:rPr>
                <a:t>t</a:t>
              </a:r>
              <a:r>
                <a:rPr lang="pt-BR" altLang="pt-BR" sz="1600" i="1" baseline="-25000" dirty="0" err="1">
                  <a:latin typeface="Times New Roman" charset="0"/>
                </a:rPr>
                <a:t>crít</a:t>
              </a:r>
              <a:r>
                <a:rPr lang="pt-BR" altLang="pt-BR" sz="1600" dirty="0">
                  <a:latin typeface="Times New Roman" charset="0"/>
                </a:rPr>
                <a:t>) = </a:t>
              </a: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1 -</a:t>
              </a:r>
              <a:r>
                <a:rPr lang="pt-BR" altLang="pt-BR" sz="1600" dirty="0">
                  <a:sym typeface="Symbol" pitchFamily="18" charset="2"/>
                </a:rPr>
                <a:t> </a:t>
              </a:r>
              <a:r>
                <a:rPr lang="pt-BR" altLang="pt-BR" sz="1600" i="1" dirty="0">
                  <a:sym typeface="Symbol" pitchFamily="18" charset="2"/>
                </a:rPr>
                <a:t></a:t>
              </a:r>
              <a:endParaRPr lang="pt-BR" altLang="pt-BR" sz="1600" i="1" baseline="-25000" dirty="0">
                <a:latin typeface="Times New Roman" charset="0"/>
              </a:endParaRPr>
            </a:p>
            <a:p>
              <a:pPr eaLnBrk="1" hangingPunct="1">
                <a:spcBef>
                  <a:spcPct val="0"/>
                </a:spcBef>
              </a:pPr>
              <a:r>
                <a:rPr lang="pt-BR" altLang="pt-BR" sz="1600" dirty="0"/>
                <a:t>rejeito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r>
                <a:rPr lang="pt-BR" altLang="pt-BR" sz="1600" dirty="0"/>
                <a:t> caso contrário    </a:t>
              </a:r>
              <a:r>
                <a:rPr lang="pt-BR" altLang="pt-BR" sz="1600" dirty="0">
                  <a:sym typeface="Symbol" pitchFamily="18" charset="2"/>
                </a:rPr>
                <a:t> </a:t>
              </a:r>
              <a:r>
                <a:rPr lang="pt-BR" altLang="pt-BR" sz="1600" i="1" dirty="0">
                  <a:latin typeface="Times New Roman" charset="0"/>
                  <a:sym typeface="Symbol" pitchFamily="18" charset="2"/>
                </a:rPr>
                <a:t>P</a:t>
              </a:r>
              <a:r>
                <a:rPr lang="pt-BR" altLang="pt-BR" sz="1600" dirty="0">
                  <a:latin typeface="Times New Roman" charset="0"/>
                </a:rPr>
                <a:t>(|</a:t>
              </a:r>
              <a:r>
                <a:rPr lang="pt-BR" altLang="pt-BR" sz="1600" i="1" dirty="0">
                  <a:latin typeface="Times New Roman" charset="0"/>
                </a:rPr>
                <a:t>t|</a:t>
              </a:r>
              <a:r>
                <a:rPr lang="pt-BR" altLang="pt-BR" sz="1600" dirty="0">
                  <a:latin typeface="Times New Roman" charset="0"/>
                </a:rPr>
                <a:t> &gt; </a:t>
              </a:r>
              <a:r>
                <a:rPr lang="pt-BR" altLang="pt-BR" sz="1600" i="1" dirty="0" err="1">
                  <a:latin typeface="Times New Roman" charset="0"/>
                </a:rPr>
                <a:t>t</a:t>
              </a:r>
              <a:r>
                <a:rPr lang="pt-BR" altLang="pt-BR" sz="1600" i="1" baseline="-25000" dirty="0" err="1">
                  <a:latin typeface="Times New Roman" charset="0"/>
                </a:rPr>
                <a:t>crít</a:t>
              </a:r>
              <a:r>
                <a:rPr lang="pt-BR" altLang="pt-BR" sz="1600" dirty="0">
                  <a:latin typeface="Times New Roman" charset="0"/>
                </a:rPr>
                <a:t>) = </a:t>
              </a:r>
              <a:r>
                <a:rPr lang="pt-BR" altLang="pt-BR" sz="1600" i="1" dirty="0">
                  <a:sym typeface="Symbol" pitchFamily="18" charset="2"/>
                </a:rPr>
                <a:t></a:t>
              </a:r>
            </a:p>
          </p:txBody>
        </p:sp>
      </p:grpSp>
      <p:sp>
        <p:nvSpPr>
          <p:cNvPr id="111" name="Retângulo 110"/>
          <p:cNvSpPr>
            <a:spLocks noChangeArrowheads="1"/>
          </p:cNvSpPr>
          <p:nvPr/>
        </p:nvSpPr>
        <p:spPr bwMode="auto">
          <a:xfrm>
            <a:off x="179512" y="6021288"/>
            <a:ext cx="87649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534988" indent="-53498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smtClean="0"/>
              <a:t>OBS: se </a:t>
            </a:r>
            <a:r>
              <a:rPr lang="pt-BR" alt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altLang="pt-BR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t-BR" altLang="pt-BR" sz="1600" dirty="0" smtClean="0"/>
              <a:t> for aceita, então a reta de regressão passa pela origem. Isso não tem qualquer relação com a existência ou não de relação entre </a:t>
            </a:r>
            <a:r>
              <a:rPr lang="pt-BR" altLang="pt-B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dirty="0" smtClean="0"/>
              <a:t> e </a:t>
            </a:r>
            <a:r>
              <a:rPr lang="pt-BR" altLang="pt-B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altLang="pt-BR" sz="1600" dirty="0" smtClean="0"/>
              <a:t>. Muitas vezes este teste é irrelevante (especialmente quando </a:t>
            </a:r>
            <a:r>
              <a:rPr lang="pt-BR" altLang="pt-B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pt-BR" altLang="pt-BR" sz="1600" dirty="0" smtClean="0"/>
              <a:t> não tem significado prático)</a:t>
            </a:r>
            <a:endParaRPr lang="pt-BR" altLang="pt-BR" sz="1600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Hipótese</a:t>
            </a:r>
            <a:r>
              <a:rPr lang="pt-BR" dirty="0" smtClean="0"/>
              <a:t> para </a:t>
            </a:r>
            <a:r>
              <a:rPr lang="pt-BR" altLang="pt-BR" i="1" dirty="0" smtClean="0">
                <a:latin typeface="Times New Roman" charset="0"/>
                <a:cs typeface="Times New Roman" charset="0"/>
                <a:sym typeface="Symbol" pitchFamily="18" charset="2"/>
              </a:rPr>
              <a:t></a:t>
            </a:r>
            <a:r>
              <a:rPr lang="pt-BR" altLang="pt-BR" baseline="-25000" dirty="0" smtClean="0">
                <a:latin typeface="Times New Roman" charset="0"/>
                <a:cs typeface="Times New Roman" charset="0"/>
                <a:sym typeface="Mathematica1" pitchFamily="2" charset="2"/>
              </a:rPr>
              <a:t>0</a:t>
            </a:r>
            <a:endParaRPr lang="pt-BR" dirty="0" smtClean="0"/>
          </a:p>
        </p:txBody>
      </p:sp>
      <p:sp>
        <p:nvSpPr>
          <p:cNvPr id="18438" name="Rectangle 21"/>
          <p:cNvSpPr>
            <a:spLocks noChangeArrowheads="1"/>
          </p:cNvSpPr>
          <p:nvPr/>
        </p:nvSpPr>
        <p:spPr bwMode="auto">
          <a:xfrm rot="-5400000">
            <a:off x="2971800" y="2044700"/>
            <a:ext cx="123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i="1">
                <a:latin typeface="Times New Roman" charset="0"/>
              </a:rPr>
              <a:t>Y</a:t>
            </a:r>
            <a:endParaRPr lang="pt-BR" altLang="pt-BR" sz="1600" i="1"/>
          </a:p>
        </p:txBody>
      </p:sp>
      <p:sp>
        <p:nvSpPr>
          <p:cNvPr id="18439" name="Freeform 22"/>
          <p:cNvSpPr>
            <a:spLocks/>
          </p:cNvSpPr>
          <p:nvPr/>
        </p:nvSpPr>
        <p:spPr bwMode="auto">
          <a:xfrm>
            <a:off x="3187700" y="1570038"/>
            <a:ext cx="1524000" cy="1228725"/>
          </a:xfrm>
          <a:custGeom>
            <a:avLst/>
            <a:gdLst>
              <a:gd name="T0" fmla="*/ 0 w 1271"/>
              <a:gd name="T1" fmla="*/ 0 h 1179"/>
              <a:gd name="T2" fmla="*/ 0 w 1271"/>
              <a:gd name="T3" fmla="*/ 2147483647 h 1179"/>
              <a:gd name="T4" fmla="*/ 2147483647 w 1271"/>
              <a:gd name="T5" fmla="*/ 2147483647 h 1179"/>
              <a:gd name="T6" fmla="*/ 0 60000 65536"/>
              <a:gd name="T7" fmla="*/ 0 60000 65536"/>
              <a:gd name="T8" fmla="*/ 0 60000 65536"/>
              <a:gd name="T9" fmla="*/ 0 w 1271"/>
              <a:gd name="T10" fmla="*/ 0 h 1179"/>
              <a:gd name="T11" fmla="*/ 1271 w 1271"/>
              <a:gd name="T12" fmla="*/ 1179 h 11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1" h="1179">
                <a:moveTo>
                  <a:pt x="0" y="0"/>
                </a:moveTo>
                <a:lnTo>
                  <a:pt x="0" y="1179"/>
                </a:lnTo>
                <a:lnTo>
                  <a:pt x="1271" y="1179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18440" name="Group 23"/>
          <p:cNvGrpSpPr>
            <a:grpSpLocks/>
          </p:cNvGrpSpPr>
          <p:nvPr/>
        </p:nvGrpSpPr>
        <p:grpSpPr bwMode="auto">
          <a:xfrm rot="17259631" flipH="1">
            <a:off x="3509169" y="1840706"/>
            <a:ext cx="808038" cy="498475"/>
            <a:chOff x="4084" y="2024"/>
            <a:chExt cx="910" cy="703"/>
          </a:xfrm>
        </p:grpSpPr>
        <p:sp>
          <p:nvSpPr>
            <p:cNvPr id="18486" name="Oval 24"/>
            <p:cNvSpPr>
              <a:spLocks noChangeArrowheads="1"/>
            </p:cNvSpPr>
            <p:nvPr/>
          </p:nvSpPr>
          <p:spPr bwMode="auto">
            <a:xfrm>
              <a:off x="4422" y="2160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8487" name="Oval 25"/>
            <p:cNvSpPr>
              <a:spLocks noChangeArrowheads="1"/>
            </p:cNvSpPr>
            <p:nvPr/>
          </p:nvSpPr>
          <p:spPr bwMode="auto">
            <a:xfrm>
              <a:off x="4422" y="2613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8488" name="Oval 26"/>
            <p:cNvSpPr>
              <a:spLocks noChangeArrowheads="1"/>
            </p:cNvSpPr>
            <p:nvPr/>
          </p:nvSpPr>
          <p:spPr bwMode="auto">
            <a:xfrm>
              <a:off x="4559" y="2477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8489" name="Oval 27"/>
            <p:cNvSpPr>
              <a:spLocks noChangeArrowheads="1"/>
            </p:cNvSpPr>
            <p:nvPr/>
          </p:nvSpPr>
          <p:spPr bwMode="auto">
            <a:xfrm>
              <a:off x="4966" y="2114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8490" name="Oval 28"/>
            <p:cNvSpPr>
              <a:spLocks noChangeArrowheads="1"/>
            </p:cNvSpPr>
            <p:nvPr/>
          </p:nvSpPr>
          <p:spPr bwMode="auto">
            <a:xfrm>
              <a:off x="4694" y="2024"/>
              <a:ext cx="27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8491" name="Oval 29"/>
            <p:cNvSpPr>
              <a:spLocks noChangeArrowheads="1"/>
            </p:cNvSpPr>
            <p:nvPr/>
          </p:nvSpPr>
          <p:spPr bwMode="auto">
            <a:xfrm>
              <a:off x="4371" y="2453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8492" name="Oval 30"/>
            <p:cNvSpPr>
              <a:spLocks noChangeArrowheads="1"/>
            </p:cNvSpPr>
            <p:nvPr/>
          </p:nvSpPr>
          <p:spPr bwMode="auto">
            <a:xfrm>
              <a:off x="4084" y="2693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8493" name="Oval 31"/>
            <p:cNvSpPr>
              <a:spLocks noChangeArrowheads="1"/>
            </p:cNvSpPr>
            <p:nvPr/>
          </p:nvSpPr>
          <p:spPr bwMode="auto">
            <a:xfrm>
              <a:off x="4150" y="2432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8494" name="Oval 32"/>
            <p:cNvSpPr>
              <a:spLocks noChangeArrowheads="1"/>
            </p:cNvSpPr>
            <p:nvPr/>
          </p:nvSpPr>
          <p:spPr bwMode="auto">
            <a:xfrm>
              <a:off x="4739" y="2296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8495" name="Oval 33"/>
            <p:cNvSpPr>
              <a:spLocks noChangeArrowheads="1"/>
            </p:cNvSpPr>
            <p:nvPr/>
          </p:nvSpPr>
          <p:spPr bwMode="auto">
            <a:xfrm>
              <a:off x="4558" y="2250"/>
              <a:ext cx="28" cy="3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grpSp>
        <p:nvGrpSpPr>
          <p:cNvPr id="7" name="Grupo 6"/>
          <p:cNvGrpSpPr>
            <a:grpSpLocks/>
          </p:cNvGrpSpPr>
          <p:nvPr/>
        </p:nvGrpSpPr>
        <p:grpSpPr bwMode="auto">
          <a:xfrm>
            <a:off x="2896389" y="2405396"/>
            <a:ext cx="628622" cy="338554"/>
            <a:chOff x="3327022" y="2413006"/>
            <a:chExt cx="627966" cy="338604"/>
          </a:xfrm>
        </p:grpSpPr>
        <p:sp>
          <p:nvSpPr>
            <p:cNvPr id="18484" name="Line 35"/>
            <p:cNvSpPr>
              <a:spLocks noChangeShapeType="1"/>
            </p:cNvSpPr>
            <p:nvPr/>
          </p:nvSpPr>
          <p:spPr bwMode="auto">
            <a:xfrm rot="20247635" flipV="1">
              <a:off x="3592044" y="2485364"/>
              <a:ext cx="362944" cy="884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485" name="Retângulo 3"/>
            <p:cNvSpPr>
              <a:spLocks noChangeArrowheads="1"/>
            </p:cNvSpPr>
            <p:nvPr/>
          </p:nvSpPr>
          <p:spPr bwMode="auto">
            <a:xfrm>
              <a:off x="3327022" y="2413006"/>
              <a:ext cx="355817" cy="338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Symbol" pitchFamily="18" charset="2"/>
                </a:rPr>
                <a:t>b</a:t>
              </a:r>
              <a:r>
                <a:rPr lang="pt-BR" altLang="pt-BR" sz="1600" baseline="-25000" dirty="0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Mathematica1" pitchFamily="2" charset="2"/>
                </a:rPr>
                <a:t>0</a:t>
              </a:r>
              <a:endParaRPr lang="pt-BR" altLang="pt-BR" sz="1200" dirty="0"/>
            </a:p>
          </p:txBody>
        </p:sp>
      </p:grpSp>
      <p:sp>
        <p:nvSpPr>
          <p:cNvPr id="38" name="Rectangle 47"/>
          <p:cNvSpPr>
            <a:spLocks noChangeArrowheads="1"/>
          </p:cNvSpPr>
          <p:nvPr/>
        </p:nvSpPr>
        <p:spPr bwMode="auto">
          <a:xfrm>
            <a:off x="5796136" y="1502422"/>
            <a:ext cx="2087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Times New Roman" charset="0"/>
                <a:sym typeface="Mathematica1" pitchFamily="2" charset="2"/>
              </a:rPr>
              <a:t>E(</a:t>
            </a:r>
            <a:r>
              <a:rPr lang="pt-BR" altLang="pt-BR" sz="2000" i="1" dirty="0">
                <a:latin typeface="Times New Roman" charset="0"/>
                <a:sym typeface="Mathematica1" pitchFamily="2" charset="2"/>
              </a:rPr>
              <a:t>Y</a:t>
            </a:r>
            <a:r>
              <a:rPr lang="pt-BR" altLang="pt-BR" sz="2000" i="1" baseline="-25000" dirty="0">
                <a:latin typeface="Times New Roman" charset="0"/>
                <a:sym typeface="Mathematica1" pitchFamily="2" charset="2"/>
              </a:rPr>
              <a:t>i</a:t>
            </a:r>
            <a:r>
              <a:rPr lang="pt-BR" altLang="pt-BR" sz="2000" dirty="0">
                <a:latin typeface="Times New Roman" charset="0"/>
                <a:sym typeface="Mathematica1" pitchFamily="2" charset="2"/>
              </a:rPr>
              <a:t>) = </a:t>
            </a:r>
            <a:r>
              <a:rPr lang="pt-BR" altLang="pt-BR" sz="2000" i="1" dirty="0">
                <a:sym typeface="Symbol" pitchFamily="18" charset="2"/>
              </a:rPr>
              <a:t></a:t>
            </a:r>
            <a:r>
              <a:rPr lang="pt-BR" altLang="pt-BR" sz="2000" baseline="-25000" dirty="0">
                <a:latin typeface="Times New Roman" charset="0"/>
              </a:rPr>
              <a:t>1</a:t>
            </a:r>
            <a:r>
              <a:rPr lang="pt-BR" altLang="pt-BR" sz="2000" i="1" dirty="0">
                <a:latin typeface="Times New Roman" charset="0"/>
              </a:rPr>
              <a:t> X</a:t>
            </a:r>
            <a:r>
              <a:rPr lang="pt-BR" altLang="pt-BR" sz="2000" i="1" baseline="-25000" dirty="0">
                <a:latin typeface="Times New Roman" charset="0"/>
              </a:rPr>
              <a:t>i</a:t>
            </a:r>
            <a:r>
              <a:rPr lang="pt-BR" altLang="pt-BR" sz="20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Mathematica1" pitchFamily="2" charset="2"/>
              </a:rPr>
              <a:t> ?</a:t>
            </a:r>
            <a:endParaRPr lang="pt-BR" altLang="pt-BR" sz="2000" i="1" baseline="-25000" dirty="0">
              <a:latin typeface="Times New Roman" charset="0"/>
            </a:endParaRPr>
          </a:p>
        </p:txBody>
      </p:sp>
      <p:sp>
        <p:nvSpPr>
          <p:cNvPr id="55" name="Retângulo 54"/>
          <p:cNvSpPr>
            <a:spLocks noChangeArrowheads="1"/>
          </p:cNvSpPr>
          <p:nvPr/>
        </p:nvSpPr>
        <p:spPr bwMode="auto">
          <a:xfrm>
            <a:off x="3337984" y="4077162"/>
            <a:ext cx="18875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se 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  <a:cs typeface="Times New Roman" charset="0"/>
              </a:rPr>
              <a:t>0</a:t>
            </a:r>
            <a:r>
              <a:rPr lang="pt-BR" altLang="pt-BR" sz="1600" dirty="0"/>
              <a:t> verdadeira: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D612F-D459-4072-BCC6-13767AFCA69C}" type="slidenum">
              <a:rPr lang="pt-BR"/>
              <a:pPr>
                <a:defRPr/>
              </a:pPr>
              <a:t>23</a:t>
            </a:fld>
            <a:endParaRPr lang="pt-BR"/>
          </a:p>
        </p:txBody>
      </p:sp>
      <p:grpSp>
        <p:nvGrpSpPr>
          <p:cNvPr id="8" name="Grupo 7"/>
          <p:cNvGrpSpPr/>
          <p:nvPr/>
        </p:nvGrpSpPr>
        <p:grpSpPr>
          <a:xfrm>
            <a:off x="2759868" y="1875814"/>
            <a:ext cx="1889292" cy="1327879"/>
            <a:chOff x="2759868" y="1875814"/>
            <a:chExt cx="1889292" cy="1327879"/>
          </a:xfrm>
        </p:grpSpPr>
        <p:sp>
          <p:nvSpPr>
            <p:cNvPr id="112" name="Line 35"/>
            <p:cNvSpPr>
              <a:spLocks noChangeShapeType="1"/>
            </p:cNvSpPr>
            <p:nvPr/>
          </p:nvSpPr>
          <p:spPr bwMode="auto">
            <a:xfrm rot="20247635" flipV="1">
              <a:off x="2829813" y="1875814"/>
              <a:ext cx="1819347" cy="752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" name="Text Box 38"/>
            <p:cNvSpPr txBox="1">
              <a:spLocks noChangeArrowheads="1"/>
            </p:cNvSpPr>
            <p:nvPr/>
          </p:nvSpPr>
          <p:spPr bwMode="auto">
            <a:xfrm>
              <a:off x="2759868" y="2836981"/>
              <a:ext cx="30321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/>
                <a:t>?</a:t>
              </a:r>
            </a:p>
          </p:txBody>
        </p:sp>
      </p:grpSp>
      <p:sp>
        <p:nvSpPr>
          <p:cNvPr id="114" name="Line 35"/>
          <p:cNvSpPr>
            <a:spLocks noChangeShapeType="1"/>
          </p:cNvSpPr>
          <p:nvPr/>
        </p:nvSpPr>
        <p:spPr bwMode="auto">
          <a:xfrm rot="20247635" flipV="1">
            <a:off x="3392488" y="1905000"/>
            <a:ext cx="1125537" cy="30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aixaDeTexto 68"/>
              <p:cNvSpPr txBox="1"/>
              <p:nvPr/>
            </p:nvSpPr>
            <p:spPr>
              <a:xfrm>
                <a:off x="4338560" y="1541896"/>
                <a:ext cx="1260281" cy="313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1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sz="1400" b="0" i="1" smtClean="0">
                              <a:latin typeface="Cambria Math"/>
                            </a:rPr>
                            <m:t>𝑌</m:t>
                          </m:r>
                        </m:e>
                      </m:acc>
                      <m:r>
                        <a:rPr lang="pt-BR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t-BR" sz="1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t-BR" sz="1400" b="0" i="1" smtClean="0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69" name="CaixaDeTexto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560" y="1541896"/>
                <a:ext cx="1260281" cy="313612"/>
              </a:xfrm>
              <a:prstGeom prst="rect">
                <a:avLst/>
              </a:prstGeom>
              <a:blipFill rotWithShape="1">
                <a:blip r:embed="rId4"/>
                <a:stretch>
                  <a:fillRect t="-19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aixaDeTexto 72"/>
              <p:cNvSpPr txBox="1"/>
              <p:nvPr/>
            </p:nvSpPr>
            <p:spPr>
              <a:xfrm>
                <a:off x="3187700" y="3112321"/>
                <a:ext cx="13547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pt-BR" sz="20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pt-BR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t-BR" sz="20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pt-BR" sz="20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2000" b="0" i="1" smtClean="0">
                          <a:latin typeface="Cambria Math"/>
                          <a:ea typeface="Cambria Math"/>
                        </a:rPr>
                        <m:t> ?</m:t>
                      </m:r>
                    </m:oMath>
                  </m:oMathPara>
                </a14:m>
                <a:endParaRPr lang="pt-BR" sz="2000" dirty="0">
                  <a:ea typeface="Cambria Math"/>
                </a:endParaRPr>
              </a:p>
            </p:txBody>
          </p:sp>
        </mc:Choice>
        <mc:Fallback xmlns="">
          <p:sp>
            <p:nvSpPr>
              <p:cNvPr id="73" name="CaixaDeTexto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700" y="3112321"/>
                <a:ext cx="1354730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aixaDeTexto 73"/>
              <p:cNvSpPr txBox="1"/>
              <p:nvPr/>
            </p:nvSpPr>
            <p:spPr>
              <a:xfrm>
                <a:off x="3187700" y="3112321"/>
                <a:ext cx="132061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pt-BR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pt-B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pt-BR" sz="2000" i="1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pt-BR" sz="2000" dirty="0">
                  <a:ea typeface="Cambria Math"/>
                </a:endParaRPr>
              </a:p>
              <a:p>
                <a:r>
                  <a:rPr lang="pt-B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pt-BR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pt-B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pt-BR" sz="20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pt-BR" sz="2000" i="1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endParaRPr lang="pt-BR" sz="2000" dirty="0">
                  <a:ea typeface="Cambria Math"/>
                </a:endParaRPr>
              </a:p>
            </p:txBody>
          </p:sp>
        </mc:Choice>
        <mc:Fallback xmlns="">
          <p:sp>
            <p:nvSpPr>
              <p:cNvPr id="74" name="CaixaDeTexto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700" y="3112321"/>
                <a:ext cx="1320618" cy="707886"/>
              </a:xfrm>
              <a:prstGeom prst="rect">
                <a:avLst/>
              </a:prstGeom>
              <a:blipFill rotWithShape="1">
                <a:blip r:embed="rId6"/>
                <a:stretch>
                  <a:fillRect l="-5069" t="-4310" b="-1465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tângulo 74"/>
          <p:cNvSpPr>
            <a:spLocks noChangeArrowheads="1"/>
          </p:cNvSpPr>
          <p:nvPr/>
        </p:nvSpPr>
        <p:spPr bwMode="auto">
          <a:xfrm>
            <a:off x="5796136" y="1879425"/>
            <a:ext cx="31838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smtClean="0"/>
              <a:t>a regressão passa pela origem</a:t>
            </a:r>
            <a:r>
              <a:rPr lang="pt-BR" altLang="pt-BR" sz="1600" i="1" dirty="0" smtClean="0">
                <a:latin typeface="Times New Roman" charset="0"/>
                <a:sym typeface="Mathematica1" pitchFamily="2" charset="2"/>
              </a:rPr>
              <a:t> </a:t>
            </a:r>
            <a:r>
              <a:rPr lang="pt-BR" altLang="pt-BR" sz="1600" dirty="0" smtClean="0">
                <a:sym typeface="Mathematica1" pitchFamily="2" charset="2"/>
              </a:rPr>
              <a:t>?</a:t>
            </a:r>
            <a:endParaRPr lang="pt-BR" altLang="pt-B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aixaDeTexto 77"/>
              <p:cNvSpPr txBox="1"/>
              <p:nvPr/>
            </p:nvSpPr>
            <p:spPr>
              <a:xfrm>
                <a:off x="3303712" y="4581128"/>
                <a:ext cx="1692579" cy="524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800" b="0" i="1" smtClean="0">
                        <a:latin typeface="Cambria Math"/>
                      </a:rPr>
                      <m:t>𝑡</m:t>
                    </m:r>
                    <m:r>
                      <a:rPr lang="pt-BR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18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18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pt-BR" sz="18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pt-BR" sz="1800" b="0" i="1" smtClean="0">
                            <a:latin typeface="Cambria Math"/>
                          </a:rPr>
                          <m:t>𝑠</m:t>
                        </m:r>
                        <m:d>
                          <m:dPr>
                            <m:ctrlPr>
                              <a:rPr lang="pt-BR" sz="1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18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pt-BR" sz="18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pt-BR" sz="1800" b="0" i="1" smtClean="0"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pt-BR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pt-BR" sz="1800" b="0" i="1" smtClean="0">
                            <a:latin typeface="Cambria Math"/>
                          </a:rPr>
                          <m:t>𝑛</m:t>
                        </m:r>
                        <m:r>
                          <a:rPr lang="pt-BR" sz="1800" b="0" i="1" smtClean="0">
                            <a:latin typeface="Cambria Math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pt-BR" sz="1800" dirty="0" smtClean="0"/>
                  <a:t> </a:t>
                </a:r>
                <a:endParaRPr lang="pt-BR" sz="2000" dirty="0"/>
              </a:p>
            </p:txBody>
          </p:sp>
        </mc:Choice>
        <mc:Fallback xmlns="">
          <p:sp>
            <p:nvSpPr>
              <p:cNvPr id="78" name="CaixaDeTexto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712" y="4581128"/>
                <a:ext cx="1692579" cy="52411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Rectangle 20"/>
          <p:cNvSpPr>
            <a:spLocks noChangeArrowheads="1"/>
          </p:cNvSpPr>
          <p:nvPr/>
        </p:nvSpPr>
        <p:spPr bwMode="auto">
          <a:xfrm>
            <a:off x="3876675" y="2840038"/>
            <a:ext cx="134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i="1" dirty="0">
                <a:latin typeface="Times New Roman" charset="0"/>
              </a:rPr>
              <a:t>X</a:t>
            </a:r>
            <a:endParaRPr lang="pt-BR" altLang="pt-BR" sz="1600" i="1" dirty="0"/>
          </a:p>
        </p:txBody>
      </p:sp>
      <p:grpSp>
        <p:nvGrpSpPr>
          <p:cNvPr id="109" name="Group 50"/>
          <p:cNvGrpSpPr>
            <a:grpSpLocks/>
          </p:cNvGrpSpPr>
          <p:nvPr/>
        </p:nvGrpSpPr>
        <p:grpSpPr bwMode="auto">
          <a:xfrm>
            <a:off x="5105400" y="2622623"/>
            <a:ext cx="4000500" cy="2657473"/>
            <a:chOff x="3264" y="2113"/>
            <a:chExt cx="2520" cy="1674"/>
          </a:xfrm>
        </p:grpSpPr>
        <p:grpSp>
          <p:nvGrpSpPr>
            <p:cNvPr id="110" name="Group 24"/>
            <p:cNvGrpSpPr>
              <a:grpSpLocks/>
            </p:cNvGrpSpPr>
            <p:nvPr/>
          </p:nvGrpSpPr>
          <p:grpSpPr bwMode="auto">
            <a:xfrm>
              <a:off x="3264" y="2113"/>
              <a:ext cx="2520" cy="1674"/>
              <a:chOff x="2988" y="1815"/>
              <a:chExt cx="2520" cy="1674"/>
            </a:xfrm>
          </p:grpSpPr>
          <p:pic>
            <p:nvPicPr>
              <p:cNvPr id="116" name="Picture 25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6" t="9618" r="18376" b="11877"/>
              <a:stretch>
                <a:fillRect/>
              </a:stretch>
            </p:blipFill>
            <p:spPr bwMode="auto">
              <a:xfrm>
                <a:off x="3026" y="1872"/>
                <a:ext cx="2432" cy="1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7" name="Text Box 26"/>
              <p:cNvSpPr txBox="1">
                <a:spLocks noChangeArrowheads="1"/>
              </p:cNvSpPr>
              <p:nvPr/>
            </p:nvSpPr>
            <p:spPr bwMode="auto">
              <a:xfrm>
                <a:off x="2988" y="3158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2000" dirty="0">
                    <a:latin typeface="Times New Roman" charset="0"/>
                  </a:rPr>
                  <a:t>-</a:t>
                </a:r>
                <a:r>
                  <a:rPr lang="pt-BR" altLang="pt-BR" sz="2000" dirty="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2000" dirty="0">
                  <a:latin typeface="Times New Roman" charset="0"/>
                </a:endParaRPr>
              </a:p>
            </p:txBody>
          </p:sp>
          <p:sp>
            <p:nvSpPr>
              <p:cNvPr id="118" name="Text Box 27"/>
              <p:cNvSpPr txBox="1">
                <a:spLocks noChangeArrowheads="1"/>
              </p:cNvSpPr>
              <p:nvPr/>
            </p:nvSpPr>
            <p:spPr bwMode="auto">
              <a:xfrm>
                <a:off x="5188" y="3160"/>
                <a:ext cx="32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2000" dirty="0">
                    <a:latin typeface="Times New Roman" charset="0"/>
                  </a:rPr>
                  <a:t>+</a:t>
                </a:r>
                <a:r>
                  <a:rPr lang="pt-BR" altLang="pt-BR" sz="2000" dirty="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2000" dirty="0">
                  <a:latin typeface="Times New Roman" charset="0"/>
                </a:endParaRPr>
              </a:p>
            </p:txBody>
          </p:sp>
          <p:sp>
            <p:nvSpPr>
              <p:cNvPr id="119" name="Text Box 28"/>
              <p:cNvSpPr txBox="1">
                <a:spLocks noChangeArrowheads="1"/>
              </p:cNvSpPr>
              <p:nvPr/>
            </p:nvSpPr>
            <p:spPr bwMode="auto">
              <a:xfrm>
                <a:off x="4158" y="3239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2000">
                    <a:latin typeface="Times New Roman" charset="0"/>
                  </a:rPr>
                  <a:t>0</a:t>
                </a:r>
              </a:p>
            </p:txBody>
          </p:sp>
          <p:sp>
            <p:nvSpPr>
              <p:cNvPr id="120" name="Line 29"/>
              <p:cNvSpPr>
                <a:spLocks noChangeShapeType="1"/>
              </p:cNvSpPr>
              <p:nvPr/>
            </p:nvSpPr>
            <p:spPr bwMode="auto">
              <a:xfrm>
                <a:off x="3024" y="3226"/>
                <a:ext cx="24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1" name="Text Box 26"/>
              <p:cNvSpPr txBox="1">
                <a:spLocks noChangeArrowheads="1"/>
              </p:cNvSpPr>
              <p:nvPr/>
            </p:nvSpPr>
            <p:spPr bwMode="auto">
              <a:xfrm>
                <a:off x="4630" y="1815"/>
                <a:ext cx="32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20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pt-BR" altLang="pt-BR" sz="2000" i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pt-BR" altLang="pt-BR" sz="2000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-2</a:t>
                </a:r>
                <a:endParaRPr lang="pt-BR" altLang="pt-BR" sz="2000" baseline="-25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sp>
          <p:nvSpPr>
            <p:cNvPr id="115" name="Line 30"/>
            <p:cNvSpPr>
              <a:spLocks noChangeShapeType="1"/>
            </p:cNvSpPr>
            <p:nvPr/>
          </p:nvSpPr>
          <p:spPr bwMode="auto">
            <a:xfrm flipH="1">
              <a:off x="4788" y="2266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22" name="Text Box 33"/>
          <p:cNvSpPr txBox="1">
            <a:spLocks noChangeArrowheads="1"/>
          </p:cNvSpPr>
          <p:nvPr/>
        </p:nvSpPr>
        <p:spPr bwMode="auto">
          <a:xfrm>
            <a:off x="7551738" y="4778449"/>
            <a:ext cx="493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i="1" dirty="0" err="1">
                <a:latin typeface="Times New Roman" charset="0"/>
              </a:rPr>
              <a:t>t</a:t>
            </a:r>
            <a:r>
              <a:rPr lang="pt-BR" altLang="pt-BR" sz="2000" i="1" baseline="-25000" dirty="0" err="1">
                <a:latin typeface="Times New Roman" charset="0"/>
              </a:rPr>
              <a:t>crít</a:t>
            </a:r>
            <a:endParaRPr lang="pt-BR" altLang="pt-BR" sz="2000" i="1" baseline="-25000" dirty="0">
              <a:latin typeface="Times New Roman" charset="0"/>
            </a:endParaRPr>
          </a:p>
        </p:txBody>
      </p:sp>
      <p:sp>
        <p:nvSpPr>
          <p:cNvPr id="123" name="Text Box 34"/>
          <p:cNvSpPr txBox="1">
            <a:spLocks noChangeArrowheads="1"/>
          </p:cNvSpPr>
          <p:nvPr/>
        </p:nvSpPr>
        <p:spPr bwMode="auto">
          <a:xfrm>
            <a:off x="6324600" y="4778449"/>
            <a:ext cx="579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i="1" dirty="0">
                <a:latin typeface="Times New Roman" charset="0"/>
              </a:rPr>
              <a:t>-</a:t>
            </a:r>
            <a:r>
              <a:rPr lang="pt-BR" altLang="pt-BR" sz="2000" i="1" dirty="0" err="1">
                <a:latin typeface="Times New Roman" charset="0"/>
              </a:rPr>
              <a:t>t</a:t>
            </a:r>
            <a:r>
              <a:rPr lang="pt-BR" altLang="pt-BR" sz="2000" i="1" baseline="-25000" dirty="0" err="1">
                <a:latin typeface="Times New Roman" charset="0"/>
              </a:rPr>
              <a:t>crít</a:t>
            </a:r>
            <a:endParaRPr lang="pt-BR" altLang="pt-BR" sz="2000" i="1" baseline="-25000" dirty="0">
              <a:latin typeface="Times New Roman" charset="0"/>
            </a:endParaRPr>
          </a:p>
        </p:txBody>
      </p:sp>
      <p:grpSp>
        <p:nvGrpSpPr>
          <p:cNvPr id="124" name="Grupo 123"/>
          <p:cNvGrpSpPr>
            <a:grpSpLocks/>
          </p:cNvGrpSpPr>
          <p:nvPr/>
        </p:nvGrpSpPr>
        <p:grpSpPr bwMode="auto">
          <a:xfrm>
            <a:off x="6529388" y="5189612"/>
            <a:ext cx="1189037" cy="361950"/>
            <a:chOff x="6529932" y="5627017"/>
            <a:chExt cx="1188000" cy="362758"/>
          </a:xfrm>
        </p:grpSpPr>
        <p:sp>
          <p:nvSpPr>
            <p:cNvPr id="125" name="Rectangle 136"/>
            <p:cNvSpPr>
              <a:spLocks noChangeArrowheads="1"/>
            </p:cNvSpPr>
            <p:nvPr/>
          </p:nvSpPr>
          <p:spPr bwMode="auto">
            <a:xfrm>
              <a:off x="6761811" y="5650830"/>
              <a:ext cx="724246" cy="338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ac. </a:t>
              </a: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</a:t>
              </a:r>
              <a:endParaRPr lang="en-US" altLang="pt-BR" sz="1600"/>
            </a:p>
          </p:txBody>
        </p:sp>
        <p:sp>
          <p:nvSpPr>
            <p:cNvPr id="126" name="AutoShape 137"/>
            <p:cNvSpPr>
              <a:spLocks/>
            </p:cNvSpPr>
            <p:nvPr/>
          </p:nvSpPr>
          <p:spPr bwMode="auto">
            <a:xfrm rot="-5400000">
              <a:off x="7089007" y="5067942"/>
              <a:ext cx="69850" cy="1188000"/>
            </a:xfrm>
            <a:prstGeom prst="leftBrace">
              <a:avLst>
                <a:gd name="adj1" fmla="val 10299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grpSp>
        <p:nvGrpSpPr>
          <p:cNvPr id="127" name="Grupo 126"/>
          <p:cNvGrpSpPr>
            <a:grpSpLocks/>
          </p:cNvGrpSpPr>
          <p:nvPr/>
        </p:nvGrpSpPr>
        <p:grpSpPr bwMode="auto">
          <a:xfrm>
            <a:off x="7715250" y="5189612"/>
            <a:ext cx="863600" cy="361950"/>
            <a:chOff x="7721600" y="5588917"/>
            <a:chExt cx="863600" cy="362758"/>
          </a:xfrm>
        </p:grpSpPr>
        <p:sp>
          <p:nvSpPr>
            <p:cNvPr id="128" name="Rectangle 139"/>
            <p:cNvSpPr>
              <a:spLocks noChangeArrowheads="1"/>
            </p:cNvSpPr>
            <p:nvPr/>
          </p:nvSpPr>
          <p:spPr bwMode="auto">
            <a:xfrm>
              <a:off x="7747695" y="5612730"/>
              <a:ext cx="808235" cy="338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rej. </a:t>
              </a: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</a:t>
              </a:r>
              <a:endParaRPr lang="en-US" altLang="pt-BR" sz="1600"/>
            </a:p>
          </p:txBody>
        </p:sp>
        <p:sp>
          <p:nvSpPr>
            <p:cNvPr id="129" name="AutoShape 140"/>
            <p:cNvSpPr>
              <a:spLocks/>
            </p:cNvSpPr>
            <p:nvPr/>
          </p:nvSpPr>
          <p:spPr bwMode="auto">
            <a:xfrm rot="-5400000">
              <a:off x="8118475" y="5192042"/>
              <a:ext cx="69850" cy="863600"/>
            </a:xfrm>
            <a:prstGeom prst="leftBrace">
              <a:avLst>
                <a:gd name="adj1" fmla="val 10303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grpSp>
        <p:nvGrpSpPr>
          <p:cNvPr id="130" name="Grupo 129"/>
          <p:cNvGrpSpPr>
            <a:grpSpLocks/>
          </p:cNvGrpSpPr>
          <p:nvPr/>
        </p:nvGrpSpPr>
        <p:grpSpPr bwMode="auto">
          <a:xfrm>
            <a:off x="5667375" y="5189612"/>
            <a:ext cx="863600" cy="361950"/>
            <a:chOff x="5868144" y="5589241"/>
            <a:chExt cx="863600" cy="362368"/>
          </a:xfrm>
        </p:grpSpPr>
        <p:sp>
          <p:nvSpPr>
            <p:cNvPr id="131" name="Rectangle 139"/>
            <p:cNvSpPr>
              <a:spLocks noChangeArrowheads="1"/>
            </p:cNvSpPr>
            <p:nvPr/>
          </p:nvSpPr>
          <p:spPr bwMode="auto">
            <a:xfrm>
              <a:off x="5891835" y="5613054"/>
              <a:ext cx="813044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rej. </a:t>
              </a: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</a:t>
              </a:r>
              <a:endParaRPr lang="en-US" altLang="pt-BR" sz="1600"/>
            </a:p>
          </p:txBody>
        </p:sp>
        <p:sp>
          <p:nvSpPr>
            <p:cNvPr id="132" name="AutoShape 140"/>
            <p:cNvSpPr>
              <a:spLocks/>
            </p:cNvSpPr>
            <p:nvPr/>
          </p:nvSpPr>
          <p:spPr bwMode="auto">
            <a:xfrm rot="-5400000">
              <a:off x="6265019" y="5192366"/>
              <a:ext cx="69850" cy="863600"/>
            </a:xfrm>
            <a:prstGeom prst="leftBrace">
              <a:avLst>
                <a:gd name="adj1" fmla="val 10303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grpSp>
        <p:nvGrpSpPr>
          <p:cNvPr id="133" name="Grupo 132"/>
          <p:cNvGrpSpPr/>
          <p:nvPr/>
        </p:nvGrpSpPr>
        <p:grpSpPr>
          <a:xfrm>
            <a:off x="7981944" y="3933534"/>
            <a:ext cx="766520" cy="684578"/>
            <a:chOff x="7981944" y="3933534"/>
            <a:chExt cx="766520" cy="684578"/>
          </a:xfrm>
        </p:grpSpPr>
        <p:sp>
          <p:nvSpPr>
            <p:cNvPr id="134" name="Line 36"/>
            <p:cNvSpPr>
              <a:spLocks noChangeShapeType="1"/>
            </p:cNvSpPr>
            <p:nvPr/>
          </p:nvSpPr>
          <p:spPr bwMode="auto">
            <a:xfrm flipV="1">
              <a:off x="7981944" y="4237112"/>
              <a:ext cx="304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5" name="Retângulo 134"/>
            <p:cNvSpPr/>
            <p:nvPr/>
          </p:nvSpPr>
          <p:spPr>
            <a:xfrm>
              <a:off x="8219152" y="3933534"/>
              <a:ext cx="52931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i="1" dirty="0">
                  <a:latin typeface="Cambria Math" panose="02040503050406030204" pitchFamily="18" charset="0"/>
                  <a:ea typeface="Cambria Math" panose="02040503050406030204" pitchFamily="18" charset="0"/>
                  <a:sym typeface="Symbol"/>
                </a:rPr>
                <a:t></a:t>
              </a:r>
              <a:r>
                <a:rPr lang="pt-BR" altLang="pt-BR" dirty="0">
                  <a:latin typeface="Cambria Math" panose="02040503050406030204" pitchFamily="18" charset="0"/>
                  <a:ea typeface="Cambria Math" panose="02040503050406030204" pitchFamily="18" charset="0"/>
                  <a:sym typeface="Symbol"/>
                </a:rPr>
                <a:t>/2</a:t>
              </a:r>
              <a:endParaRPr lang="pt-BR" altLang="pt-BR" baseline="-250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136" name="Grupo 135"/>
          <p:cNvGrpSpPr/>
          <p:nvPr/>
        </p:nvGrpSpPr>
        <p:grpSpPr>
          <a:xfrm>
            <a:off x="5554663" y="3906238"/>
            <a:ext cx="750891" cy="695999"/>
            <a:chOff x="5554663" y="3906238"/>
            <a:chExt cx="750891" cy="695999"/>
          </a:xfrm>
        </p:grpSpPr>
        <p:sp>
          <p:nvSpPr>
            <p:cNvPr id="137" name="Line 39"/>
            <p:cNvSpPr>
              <a:spLocks noChangeShapeType="1"/>
            </p:cNvSpPr>
            <p:nvPr/>
          </p:nvSpPr>
          <p:spPr bwMode="auto">
            <a:xfrm flipH="1" flipV="1">
              <a:off x="6000754" y="4221237"/>
              <a:ext cx="304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8" name="Retângulo 137"/>
            <p:cNvSpPr/>
            <p:nvPr/>
          </p:nvSpPr>
          <p:spPr>
            <a:xfrm>
              <a:off x="5554663" y="3906238"/>
              <a:ext cx="52931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i="1" dirty="0">
                  <a:latin typeface="Cambria Math" panose="02040503050406030204" pitchFamily="18" charset="0"/>
                  <a:ea typeface="Cambria Math" panose="02040503050406030204" pitchFamily="18" charset="0"/>
                  <a:sym typeface="Symbol"/>
                </a:rPr>
                <a:t></a:t>
              </a:r>
              <a:r>
                <a:rPr lang="pt-BR" altLang="pt-BR" dirty="0">
                  <a:latin typeface="Cambria Math" panose="02040503050406030204" pitchFamily="18" charset="0"/>
                  <a:ea typeface="Cambria Math" panose="02040503050406030204" pitchFamily="18" charset="0"/>
                  <a:sym typeface="Symbol"/>
                </a:rPr>
                <a:t>/2</a:t>
              </a:r>
              <a:endParaRPr lang="pt-BR" altLang="pt-BR" baseline="-250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139" name="Grupo 138"/>
          <p:cNvGrpSpPr/>
          <p:nvPr/>
        </p:nvGrpSpPr>
        <p:grpSpPr>
          <a:xfrm>
            <a:off x="6530975" y="2782962"/>
            <a:ext cx="1184275" cy="2073275"/>
            <a:chOff x="6530975" y="2782962"/>
            <a:chExt cx="1184275" cy="2073275"/>
          </a:xfrm>
        </p:grpSpPr>
        <p:sp>
          <p:nvSpPr>
            <p:cNvPr id="140" name="Freeform 32"/>
            <p:cNvSpPr>
              <a:spLocks/>
            </p:cNvSpPr>
            <p:nvPr/>
          </p:nvSpPr>
          <p:spPr bwMode="auto">
            <a:xfrm>
              <a:off x="6530975" y="2782962"/>
              <a:ext cx="1184275" cy="2073275"/>
            </a:xfrm>
            <a:custGeom>
              <a:avLst/>
              <a:gdLst>
                <a:gd name="T0" fmla="*/ 0 w 440"/>
                <a:gd name="T1" fmla="*/ 2147483647 h 771"/>
                <a:gd name="T2" fmla="*/ 2147483647 w 440"/>
                <a:gd name="T3" fmla="*/ 2147483647 h 771"/>
                <a:gd name="T4" fmla="*/ 2147483647 w 440"/>
                <a:gd name="T5" fmla="*/ 2147483647 h 771"/>
                <a:gd name="T6" fmla="*/ 2147483647 w 440"/>
                <a:gd name="T7" fmla="*/ 2147483647 h 771"/>
                <a:gd name="T8" fmla="*/ 2147483647 w 440"/>
                <a:gd name="T9" fmla="*/ 2147483647 h 771"/>
                <a:gd name="T10" fmla="*/ 2147483647 w 440"/>
                <a:gd name="T11" fmla="*/ 2147483647 h 771"/>
                <a:gd name="T12" fmla="*/ 2147483647 w 440"/>
                <a:gd name="T13" fmla="*/ 2147483647 h 771"/>
                <a:gd name="T14" fmla="*/ 2147483647 w 440"/>
                <a:gd name="T15" fmla="*/ 2147483647 h 771"/>
                <a:gd name="T16" fmla="*/ 2147483647 w 440"/>
                <a:gd name="T17" fmla="*/ 2147483647 h 771"/>
                <a:gd name="T18" fmla="*/ 2147483647 w 440"/>
                <a:gd name="T19" fmla="*/ 2147483647 h 771"/>
                <a:gd name="T20" fmla="*/ 2147483647 w 440"/>
                <a:gd name="T21" fmla="*/ 0 h 771"/>
                <a:gd name="T22" fmla="*/ 2147483647 w 440"/>
                <a:gd name="T23" fmla="*/ 0 h 771"/>
                <a:gd name="T24" fmla="*/ 2147483647 w 440"/>
                <a:gd name="T25" fmla="*/ 2147483647 h 771"/>
                <a:gd name="T26" fmla="*/ 2147483647 w 440"/>
                <a:gd name="T27" fmla="*/ 2147483647 h 771"/>
                <a:gd name="T28" fmla="*/ 2147483647 w 440"/>
                <a:gd name="T29" fmla="*/ 2147483647 h 771"/>
                <a:gd name="T30" fmla="*/ 2147483647 w 440"/>
                <a:gd name="T31" fmla="*/ 2147483647 h 771"/>
                <a:gd name="T32" fmla="*/ 2147483647 w 440"/>
                <a:gd name="T33" fmla="*/ 2147483647 h 771"/>
                <a:gd name="T34" fmla="*/ 2147483647 w 440"/>
                <a:gd name="T35" fmla="*/ 2147483647 h 771"/>
                <a:gd name="T36" fmla="*/ 2147483647 w 440"/>
                <a:gd name="T37" fmla="*/ 2147483647 h 771"/>
                <a:gd name="T38" fmla="*/ 2147483647 w 440"/>
                <a:gd name="T39" fmla="*/ 2147483647 h 771"/>
                <a:gd name="T40" fmla="*/ 2147483647 w 440"/>
                <a:gd name="T41" fmla="*/ 2147483647 h 771"/>
                <a:gd name="T42" fmla="*/ 2147483647 w 440"/>
                <a:gd name="T43" fmla="*/ 2147483647 h 771"/>
                <a:gd name="T44" fmla="*/ 2147483647 w 440"/>
                <a:gd name="T45" fmla="*/ 2147483647 h 771"/>
                <a:gd name="T46" fmla="*/ 0 w 440"/>
                <a:gd name="T47" fmla="*/ 2147483647 h 771"/>
                <a:gd name="T48" fmla="*/ 0 w 440"/>
                <a:gd name="T49" fmla="*/ 2147483647 h 7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0"/>
                <a:gd name="T76" fmla="*/ 0 h 771"/>
                <a:gd name="T77" fmla="*/ 440 w 440"/>
                <a:gd name="T78" fmla="*/ 771 h 7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0" h="771">
                  <a:moveTo>
                    <a:pt x="0" y="406"/>
                  </a:moveTo>
                  <a:lnTo>
                    <a:pt x="22" y="353"/>
                  </a:lnTo>
                  <a:lnTo>
                    <a:pt x="41" y="298"/>
                  </a:lnTo>
                  <a:lnTo>
                    <a:pt x="63" y="240"/>
                  </a:lnTo>
                  <a:lnTo>
                    <a:pt x="89" y="180"/>
                  </a:lnTo>
                  <a:lnTo>
                    <a:pt x="111" y="130"/>
                  </a:lnTo>
                  <a:lnTo>
                    <a:pt x="132" y="82"/>
                  </a:lnTo>
                  <a:lnTo>
                    <a:pt x="156" y="44"/>
                  </a:lnTo>
                  <a:lnTo>
                    <a:pt x="176" y="20"/>
                  </a:lnTo>
                  <a:lnTo>
                    <a:pt x="200" y="3"/>
                  </a:lnTo>
                  <a:lnTo>
                    <a:pt x="216" y="0"/>
                  </a:lnTo>
                  <a:lnTo>
                    <a:pt x="236" y="0"/>
                  </a:lnTo>
                  <a:lnTo>
                    <a:pt x="252" y="12"/>
                  </a:lnTo>
                  <a:lnTo>
                    <a:pt x="276" y="34"/>
                  </a:lnTo>
                  <a:lnTo>
                    <a:pt x="303" y="72"/>
                  </a:lnTo>
                  <a:lnTo>
                    <a:pt x="324" y="123"/>
                  </a:lnTo>
                  <a:lnTo>
                    <a:pt x="346" y="173"/>
                  </a:lnTo>
                  <a:lnTo>
                    <a:pt x="375" y="243"/>
                  </a:lnTo>
                  <a:lnTo>
                    <a:pt x="396" y="298"/>
                  </a:lnTo>
                  <a:lnTo>
                    <a:pt x="420" y="348"/>
                  </a:lnTo>
                  <a:lnTo>
                    <a:pt x="432" y="382"/>
                  </a:lnTo>
                  <a:lnTo>
                    <a:pt x="440" y="404"/>
                  </a:lnTo>
                  <a:lnTo>
                    <a:pt x="440" y="771"/>
                  </a:lnTo>
                  <a:lnTo>
                    <a:pt x="0" y="771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1" name="Retângulo 140"/>
            <p:cNvSpPr/>
            <p:nvPr/>
          </p:nvSpPr>
          <p:spPr>
            <a:xfrm>
              <a:off x="6895796" y="3958738"/>
              <a:ext cx="4972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dirty="0" smtClean="0">
                  <a:latin typeface="Cambria Math" panose="02040503050406030204" pitchFamily="18" charset="0"/>
                  <a:ea typeface="Cambria Math" panose="02040503050406030204" pitchFamily="18" charset="0"/>
                  <a:sym typeface="Symbol"/>
                </a:rPr>
                <a:t>1-</a:t>
              </a:r>
              <a:r>
                <a:rPr lang="pt-BR" altLang="pt-BR" i="1" dirty="0" smtClean="0">
                  <a:latin typeface="Cambria Math" panose="02040503050406030204" pitchFamily="18" charset="0"/>
                  <a:ea typeface="Cambria Math" panose="02040503050406030204" pitchFamily="18" charset="0"/>
                  <a:sym typeface="Symbol"/>
                </a:rPr>
                <a:t></a:t>
              </a:r>
              <a:endParaRPr lang="pt-BR" altLang="pt-BR" baseline="-250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111" grpId="0"/>
      <p:bldP spid="38" grpId="0"/>
      <p:bldP spid="55" grpId="0"/>
      <p:bldP spid="73" grpId="0"/>
      <p:bldP spid="74" grpId="0"/>
      <p:bldP spid="75" grpId="0"/>
      <p:bldP spid="78" grpId="0"/>
      <p:bldP spid="122" grpId="0"/>
      <p:bldP spid="1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Inferências para </a:t>
            </a:r>
            <a:r>
              <a:rPr lang="pt-BR" altLang="pt-BR" dirty="0" smtClean="0">
                <a:latin typeface="Times New Roman" charset="0"/>
                <a:cs typeface="Times New Roman" charset="0"/>
                <a:sym typeface="Symbol" pitchFamily="18" charset="2"/>
              </a:rPr>
              <a:t>E(</a:t>
            </a:r>
            <a:r>
              <a:rPr lang="pt-BR" altLang="pt-BR" i="1" dirty="0" err="1" smtClean="0">
                <a:latin typeface="Times New Roman" charset="0"/>
                <a:cs typeface="Times New Roman" charset="0"/>
                <a:sym typeface="Symbol" pitchFamily="18" charset="2"/>
              </a:rPr>
              <a:t>Y</a:t>
            </a:r>
            <a:r>
              <a:rPr lang="pt-BR" altLang="pt-BR" i="1" baseline="-25000" dirty="0" err="1" smtClean="0">
                <a:latin typeface="Times New Roman" charset="0"/>
                <a:cs typeface="Times New Roman" charset="0"/>
                <a:sym typeface="Symbol" pitchFamily="18" charset="2"/>
              </a:rPr>
              <a:t>h</a:t>
            </a:r>
            <a:r>
              <a:rPr lang="pt-BR" altLang="pt-BR" dirty="0" smtClean="0">
                <a:latin typeface="Times New Roman" charset="0"/>
                <a:cs typeface="Times New Roman" charset="0"/>
                <a:sym typeface="Symbol" pitchFamily="18" charset="2"/>
              </a:rPr>
              <a:t>)</a:t>
            </a:r>
            <a:endParaRPr lang="pt-BR" baseline="-25000" dirty="0" smtClean="0"/>
          </a:p>
        </p:txBody>
      </p:sp>
      <p:sp>
        <p:nvSpPr>
          <p:cNvPr id="1945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60413" y="1657350"/>
            <a:ext cx="7772400" cy="763588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pt-BR" altLang="pt-BR" sz="1600" dirty="0" smtClean="0"/>
              <a:t>Considerando um determinado valor de </a:t>
            </a:r>
            <a:r>
              <a:rPr lang="pt-BR" altLang="pt-BR" sz="1600" i="1" dirty="0" err="1" smtClean="0">
                <a:latin typeface="Times New Roman" charset="0"/>
                <a:cs typeface="Times New Roman" charset="0"/>
                <a:sym typeface="Symbol" pitchFamily="18" charset="2"/>
              </a:rPr>
              <a:t>X</a:t>
            </a:r>
            <a:r>
              <a:rPr lang="pt-BR" altLang="pt-BR" sz="1600" i="1" baseline="-25000" dirty="0" err="1" smtClean="0">
                <a:latin typeface="Times New Roman" charset="0"/>
                <a:cs typeface="Times New Roman" charset="0"/>
                <a:sym typeface="Symbol" pitchFamily="18" charset="2"/>
              </a:rPr>
              <a:t>h</a:t>
            </a:r>
            <a:r>
              <a:rPr lang="pt-BR" altLang="pt-BR" sz="1600" dirty="0" smtClean="0"/>
              <a:t>, quais as incertezas relacionadas às estimativas de </a:t>
            </a:r>
            <a:r>
              <a:rPr lang="pt-BR" altLang="pt-BR" sz="1600" dirty="0" smtClean="0">
                <a:latin typeface="Times New Roman" charset="0"/>
                <a:cs typeface="Times New Roman" charset="0"/>
                <a:sym typeface="Symbol" pitchFamily="18" charset="2"/>
              </a:rPr>
              <a:t>E(</a:t>
            </a:r>
            <a:r>
              <a:rPr lang="pt-BR" altLang="pt-BR" sz="1600" i="1" dirty="0" err="1" smtClean="0">
                <a:latin typeface="Times New Roman" charset="0"/>
                <a:cs typeface="Times New Roman" charset="0"/>
                <a:sym typeface="Symbol" pitchFamily="18" charset="2"/>
              </a:rPr>
              <a:t>Y</a:t>
            </a:r>
            <a:r>
              <a:rPr lang="pt-BR" altLang="pt-BR" sz="1600" i="1" baseline="-25000" dirty="0" err="1" smtClean="0">
                <a:latin typeface="Times New Roman" charset="0"/>
                <a:cs typeface="Times New Roman" charset="0"/>
                <a:sym typeface="Symbol" pitchFamily="18" charset="2"/>
              </a:rPr>
              <a:t>h</a:t>
            </a:r>
            <a:r>
              <a:rPr lang="pt-BR" altLang="pt-BR" sz="1600" dirty="0" smtClean="0">
                <a:latin typeface="Times New Roman" charset="0"/>
                <a:cs typeface="Times New Roman" charset="0"/>
                <a:sym typeface="Symbol" pitchFamily="18" charset="2"/>
              </a:rPr>
              <a:t>)</a:t>
            </a:r>
            <a:r>
              <a:rPr lang="pt-BR" altLang="pt-BR" sz="1600" dirty="0" smtClean="0"/>
              <a:t>?</a:t>
            </a:r>
          </a:p>
        </p:txBody>
      </p: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957263" y="2865438"/>
            <a:ext cx="3479800" cy="3092450"/>
            <a:chOff x="3120607" y="3353621"/>
            <a:chExt cx="1701996" cy="1512459"/>
          </a:xfrm>
        </p:grpSpPr>
        <p:sp>
          <p:nvSpPr>
            <p:cNvPr id="19472" name="Rectangle 21"/>
            <p:cNvSpPr>
              <a:spLocks noChangeArrowheads="1"/>
            </p:cNvSpPr>
            <p:nvPr/>
          </p:nvSpPr>
          <p:spPr bwMode="auto">
            <a:xfrm rot="-5400000">
              <a:off x="3180932" y="3293296"/>
              <a:ext cx="1238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b="1" i="1">
                  <a:latin typeface="Times New Roman" charset="0"/>
                </a:rPr>
                <a:t>Y</a:t>
              </a:r>
              <a:endParaRPr lang="pt-BR" altLang="pt-BR" sz="1600" i="1"/>
            </a:p>
          </p:txBody>
        </p:sp>
        <p:sp>
          <p:nvSpPr>
            <p:cNvPr id="19473" name="Freeform 22"/>
            <p:cNvSpPr>
              <a:spLocks/>
            </p:cNvSpPr>
            <p:nvPr/>
          </p:nvSpPr>
          <p:spPr bwMode="auto">
            <a:xfrm>
              <a:off x="3286120" y="3356992"/>
              <a:ext cx="1524000" cy="1228725"/>
            </a:xfrm>
            <a:custGeom>
              <a:avLst/>
              <a:gdLst>
                <a:gd name="T0" fmla="*/ 0 w 1271"/>
                <a:gd name="T1" fmla="*/ 0 h 1179"/>
                <a:gd name="T2" fmla="*/ 0 w 1271"/>
                <a:gd name="T3" fmla="*/ 2147483647 h 1179"/>
                <a:gd name="T4" fmla="*/ 2147483647 w 1271"/>
                <a:gd name="T5" fmla="*/ 2147483647 h 1179"/>
                <a:gd name="T6" fmla="*/ 0 60000 65536"/>
                <a:gd name="T7" fmla="*/ 0 60000 65536"/>
                <a:gd name="T8" fmla="*/ 0 60000 65536"/>
                <a:gd name="T9" fmla="*/ 0 w 1271"/>
                <a:gd name="T10" fmla="*/ 0 h 1179"/>
                <a:gd name="T11" fmla="*/ 1271 w 1271"/>
                <a:gd name="T12" fmla="*/ 1179 h 1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1" h="1179">
                  <a:moveTo>
                    <a:pt x="0" y="0"/>
                  </a:moveTo>
                  <a:lnTo>
                    <a:pt x="0" y="1179"/>
                  </a:lnTo>
                  <a:lnTo>
                    <a:pt x="1271" y="117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9474" name="Group 23"/>
            <p:cNvGrpSpPr>
              <a:grpSpLocks/>
            </p:cNvGrpSpPr>
            <p:nvPr/>
          </p:nvGrpSpPr>
          <p:grpSpPr bwMode="auto">
            <a:xfrm rot="17259631" flipH="1">
              <a:off x="3607060" y="3626648"/>
              <a:ext cx="807952" cy="498773"/>
              <a:chOff x="4084" y="2024"/>
              <a:chExt cx="910" cy="703"/>
            </a:xfrm>
          </p:grpSpPr>
          <p:sp>
            <p:nvSpPr>
              <p:cNvPr id="19477" name="Oval 24"/>
              <p:cNvSpPr>
                <a:spLocks noChangeArrowheads="1"/>
              </p:cNvSpPr>
              <p:nvPr/>
            </p:nvSpPr>
            <p:spPr bwMode="auto">
              <a:xfrm>
                <a:off x="4422" y="2160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9478" name="Oval 25"/>
              <p:cNvSpPr>
                <a:spLocks noChangeArrowheads="1"/>
              </p:cNvSpPr>
              <p:nvPr/>
            </p:nvSpPr>
            <p:spPr bwMode="auto">
              <a:xfrm>
                <a:off x="4422" y="2613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9479" name="Oval 26"/>
              <p:cNvSpPr>
                <a:spLocks noChangeArrowheads="1"/>
              </p:cNvSpPr>
              <p:nvPr/>
            </p:nvSpPr>
            <p:spPr bwMode="auto">
              <a:xfrm>
                <a:off x="4559" y="2477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9480" name="Oval 27"/>
              <p:cNvSpPr>
                <a:spLocks noChangeArrowheads="1"/>
              </p:cNvSpPr>
              <p:nvPr/>
            </p:nvSpPr>
            <p:spPr bwMode="auto">
              <a:xfrm>
                <a:off x="4966" y="2114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9481" name="Oval 28"/>
              <p:cNvSpPr>
                <a:spLocks noChangeArrowheads="1"/>
              </p:cNvSpPr>
              <p:nvPr/>
            </p:nvSpPr>
            <p:spPr bwMode="auto">
              <a:xfrm>
                <a:off x="4694" y="2024"/>
                <a:ext cx="27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9482" name="Oval 29"/>
              <p:cNvSpPr>
                <a:spLocks noChangeArrowheads="1"/>
              </p:cNvSpPr>
              <p:nvPr/>
            </p:nvSpPr>
            <p:spPr bwMode="auto">
              <a:xfrm>
                <a:off x="4371" y="2453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9483" name="Oval 30"/>
              <p:cNvSpPr>
                <a:spLocks noChangeArrowheads="1"/>
              </p:cNvSpPr>
              <p:nvPr/>
            </p:nvSpPr>
            <p:spPr bwMode="auto">
              <a:xfrm>
                <a:off x="4084" y="2693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9484" name="Oval 31"/>
              <p:cNvSpPr>
                <a:spLocks noChangeArrowheads="1"/>
              </p:cNvSpPr>
              <p:nvPr/>
            </p:nvSpPr>
            <p:spPr bwMode="auto">
              <a:xfrm>
                <a:off x="4150" y="2432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9485" name="Oval 32"/>
              <p:cNvSpPr>
                <a:spLocks noChangeArrowheads="1"/>
              </p:cNvSpPr>
              <p:nvPr/>
            </p:nvSpPr>
            <p:spPr bwMode="auto">
              <a:xfrm>
                <a:off x="4739" y="2296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9486" name="Oval 33"/>
              <p:cNvSpPr>
                <a:spLocks noChangeArrowheads="1"/>
              </p:cNvSpPr>
              <p:nvPr/>
            </p:nvSpPr>
            <p:spPr bwMode="auto">
              <a:xfrm>
                <a:off x="4558" y="2250"/>
                <a:ext cx="28" cy="35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</p:grpSp>
        <p:sp>
          <p:nvSpPr>
            <p:cNvPr id="19475" name="Line 35"/>
            <p:cNvSpPr>
              <a:spLocks noChangeShapeType="1"/>
            </p:cNvSpPr>
            <p:nvPr/>
          </p:nvSpPr>
          <p:spPr bwMode="auto">
            <a:xfrm rot="20247635" flipV="1">
              <a:off x="3490664" y="3691555"/>
              <a:ext cx="1125524" cy="3039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476" name="Rectangle 20"/>
            <p:cNvSpPr>
              <a:spLocks noChangeArrowheads="1"/>
            </p:cNvSpPr>
            <p:nvPr/>
          </p:nvSpPr>
          <p:spPr bwMode="auto">
            <a:xfrm>
              <a:off x="4687665" y="4621605"/>
              <a:ext cx="134938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b="1" i="1">
                  <a:latin typeface="Times New Roman" charset="0"/>
                </a:rPr>
                <a:t>X</a:t>
              </a:r>
              <a:endParaRPr lang="pt-BR" altLang="pt-BR" sz="1600" i="1"/>
            </a:p>
          </p:txBody>
        </p:sp>
      </p:grpSp>
      <p:sp>
        <p:nvSpPr>
          <p:cNvPr id="90" name="Rectangle 9"/>
          <p:cNvSpPr txBox="1">
            <a:spLocks noChangeArrowheads="1"/>
          </p:cNvSpPr>
          <p:nvPr/>
        </p:nvSpPr>
        <p:spPr bwMode="auto">
          <a:xfrm>
            <a:off x="4787900" y="3573463"/>
            <a:ext cx="2808288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77800" indent="-177800" eaLnBrk="1" hangingPunct="1">
              <a:buFontTx/>
              <a:buNone/>
              <a:defRPr/>
            </a:pPr>
            <a:r>
              <a:rPr lang="pt-BR" altLang="pt-BR" sz="1600" kern="0" dirty="0" smtClean="0"/>
              <a:t>Se </a:t>
            </a:r>
            <a:r>
              <a:rPr lang="pt-BR" altLang="pt-BR" sz="1600" i="1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b</a:t>
            </a:r>
            <a:r>
              <a:rPr lang="pt-BR" altLang="pt-BR" sz="1600" baseline="-250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Mathematica1" pitchFamily="2" charset="2"/>
              </a:rPr>
              <a:t>0</a:t>
            </a:r>
            <a:r>
              <a:rPr lang="pt-BR" altLang="pt-BR" sz="1600" kern="0" dirty="0" smtClean="0"/>
              <a:t> e </a:t>
            </a:r>
            <a:r>
              <a:rPr lang="pt-BR" altLang="pt-BR" sz="1600" i="1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b</a:t>
            </a:r>
            <a:r>
              <a:rPr lang="pt-BR" altLang="pt-BR" sz="1600" baseline="-25000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Mathematica1" pitchFamily="2" charset="2"/>
              </a:rPr>
              <a:t>1</a:t>
            </a:r>
            <a:r>
              <a:rPr lang="pt-BR" altLang="pt-BR" sz="1600" kern="0" dirty="0" smtClean="0"/>
              <a:t> são variáveis aleatórias, então eles podem variar de amostra para amostra...</a:t>
            </a:r>
          </a:p>
        </p:txBody>
      </p:sp>
      <p:grpSp>
        <p:nvGrpSpPr>
          <p:cNvPr id="11" name="Grupo 10"/>
          <p:cNvGrpSpPr>
            <a:grpSpLocks/>
          </p:cNvGrpSpPr>
          <p:nvPr/>
        </p:nvGrpSpPr>
        <p:grpSpPr bwMode="auto">
          <a:xfrm>
            <a:off x="1760538" y="3481388"/>
            <a:ext cx="2238375" cy="817562"/>
            <a:chOff x="3129481" y="3480921"/>
            <a:chExt cx="2236965" cy="818694"/>
          </a:xfrm>
        </p:grpSpPr>
        <p:sp>
          <p:nvSpPr>
            <p:cNvPr id="19470" name="Line 35"/>
            <p:cNvSpPr>
              <a:spLocks noChangeShapeType="1"/>
            </p:cNvSpPr>
            <p:nvPr/>
          </p:nvSpPr>
          <p:spPr bwMode="auto">
            <a:xfrm rot="20247635" flipV="1">
              <a:off x="3129481" y="3702559"/>
              <a:ext cx="2236965" cy="3179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471" name="Line 35"/>
            <p:cNvSpPr>
              <a:spLocks noChangeShapeType="1"/>
            </p:cNvSpPr>
            <p:nvPr/>
          </p:nvSpPr>
          <p:spPr bwMode="auto">
            <a:xfrm rot="20247635" flipV="1">
              <a:off x="3184479" y="3480921"/>
              <a:ext cx="2054963" cy="8186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" name="Grupo 9"/>
          <p:cNvGrpSpPr>
            <a:grpSpLocks/>
          </p:cNvGrpSpPr>
          <p:nvPr/>
        </p:nvGrpSpPr>
        <p:grpSpPr bwMode="auto">
          <a:xfrm>
            <a:off x="982663" y="3673475"/>
            <a:ext cx="2070100" cy="2039938"/>
            <a:chOff x="2350252" y="3674037"/>
            <a:chExt cx="2070841" cy="2039677"/>
          </a:xfrm>
        </p:grpSpPr>
        <p:graphicFrame>
          <p:nvGraphicFramePr>
            <p:cNvPr id="19466" name="Objeto 93"/>
            <p:cNvGraphicFramePr>
              <a:graphicFrameLocks noChangeAspect="1"/>
            </p:cNvGraphicFramePr>
            <p:nvPr/>
          </p:nvGraphicFramePr>
          <p:xfrm>
            <a:off x="4154393" y="5427964"/>
            <a:ext cx="2667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377" name="Equação" r:id="rId3" imgW="177646" imgH="190335" progId="Equation.3">
                    <p:embed/>
                  </p:oleObj>
                </mc:Choice>
                <mc:Fallback>
                  <p:oleObj name="Equação" r:id="rId3" imgW="177646" imgH="190335" progId="Equation.3">
                    <p:embed/>
                    <p:pic>
                      <p:nvPicPr>
                        <p:cNvPr id="0" name="Objeto 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4393" y="5427964"/>
                          <a:ext cx="266700" cy="285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7" name="Objeto 5"/>
            <p:cNvGraphicFramePr>
              <a:graphicFrameLocks noChangeAspect="1"/>
            </p:cNvGraphicFramePr>
            <p:nvPr/>
          </p:nvGraphicFramePr>
          <p:xfrm>
            <a:off x="2350252" y="3674037"/>
            <a:ext cx="2286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378" name="Equação" r:id="rId5" imgW="152334" imgH="190417" progId="Equation.3">
                    <p:embed/>
                  </p:oleObj>
                </mc:Choice>
                <mc:Fallback>
                  <p:oleObj name="Equação" r:id="rId5" imgW="152334" imgH="190417" progId="Equation.3">
                    <p:embed/>
                    <p:pic>
                      <p:nvPicPr>
                        <p:cNvPr id="0" name="Objeto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0252" y="3674037"/>
                          <a:ext cx="228600" cy="285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468" name="Conector de seta reta 8"/>
            <p:cNvCxnSpPr>
              <a:cxnSpLocks noChangeShapeType="1"/>
            </p:cNvCxnSpPr>
            <p:nvPr/>
          </p:nvCxnSpPr>
          <p:spPr bwMode="auto">
            <a:xfrm>
              <a:off x="4291670" y="3873494"/>
              <a:ext cx="0" cy="146581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9" name="Conector de seta reta 95"/>
            <p:cNvCxnSpPr>
              <a:cxnSpLocks noChangeShapeType="1"/>
            </p:cNvCxnSpPr>
            <p:nvPr/>
          </p:nvCxnSpPr>
          <p:spPr bwMode="auto">
            <a:xfrm rot="5400000">
              <a:off x="3500364" y="3089787"/>
              <a:ext cx="0" cy="146581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83A05-0094-4684-ADBD-7E595778FA21}" type="slidenum">
              <a:rPr lang="pt-BR"/>
              <a:pPr>
                <a:defRPr/>
              </a:pPr>
              <a:t>24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3752330" y="2913416"/>
                <a:ext cx="1418593" cy="345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/>
                            </a:rPr>
                            <m:t>𝑌</m:t>
                          </m:r>
                        </m:e>
                      </m:acc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330" y="2913416"/>
                <a:ext cx="1418593" cy="34522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build="p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Inferências para </a:t>
            </a:r>
            <a:r>
              <a:rPr lang="pt-BR" altLang="pt-BR" dirty="0" smtClean="0">
                <a:latin typeface="Times New Roman" charset="0"/>
                <a:cs typeface="Times New Roman" charset="0"/>
                <a:sym typeface="Symbol" pitchFamily="18" charset="2"/>
              </a:rPr>
              <a:t>E(</a:t>
            </a:r>
            <a:r>
              <a:rPr lang="pt-BR" altLang="pt-BR" i="1" dirty="0" err="1" smtClean="0">
                <a:latin typeface="Times New Roman" charset="0"/>
                <a:cs typeface="Times New Roman" charset="0"/>
                <a:sym typeface="Symbol" pitchFamily="18" charset="2"/>
              </a:rPr>
              <a:t>Y</a:t>
            </a:r>
            <a:r>
              <a:rPr lang="pt-BR" altLang="pt-BR" i="1" baseline="-25000" dirty="0" err="1" smtClean="0">
                <a:latin typeface="Times New Roman" charset="0"/>
                <a:cs typeface="Times New Roman" charset="0"/>
                <a:sym typeface="Symbol" pitchFamily="18" charset="2"/>
              </a:rPr>
              <a:t>h</a:t>
            </a:r>
            <a:r>
              <a:rPr lang="pt-BR" altLang="pt-BR" dirty="0" smtClean="0">
                <a:latin typeface="Times New Roman" charset="0"/>
                <a:cs typeface="Times New Roman" charset="0"/>
                <a:sym typeface="Symbol" pitchFamily="18" charset="2"/>
              </a:rPr>
              <a:t>)</a:t>
            </a:r>
            <a:endParaRPr lang="pt-BR" baseline="-25000" dirty="0" smtClean="0"/>
          </a:p>
        </p:txBody>
      </p:sp>
      <p:grpSp>
        <p:nvGrpSpPr>
          <p:cNvPr id="20483" name="Grupo 29"/>
          <p:cNvGrpSpPr>
            <a:grpSpLocks/>
          </p:cNvGrpSpPr>
          <p:nvPr/>
        </p:nvGrpSpPr>
        <p:grpSpPr bwMode="auto">
          <a:xfrm>
            <a:off x="957263" y="2865438"/>
            <a:ext cx="3479800" cy="3092450"/>
            <a:chOff x="3120607" y="3353621"/>
            <a:chExt cx="1701996" cy="1512459"/>
          </a:xfrm>
        </p:grpSpPr>
        <p:sp>
          <p:nvSpPr>
            <p:cNvPr id="20503" name="Rectangle 21"/>
            <p:cNvSpPr>
              <a:spLocks noChangeArrowheads="1"/>
            </p:cNvSpPr>
            <p:nvPr/>
          </p:nvSpPr>
          <p:spPr bwMode="auto">
            <a:xfrm rot="-5400000">
              <a:off x="3180932" y="3293296"/>
              <a:ext cx="1238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b="1" i="1">
                  <a:latin typeface="Times New Roman" charset="0"/>
                </a:rPr>
                <a:t>Y</a:t>
              </a:r>
              <a:endParaRPr lang="pt-BR" altLang="pt-BR" sz="1600" i="1"/>
            </a:p>
          </p:txBody>
        </p:sp>
        <p:sp>
          <p:nvSpPr>
            <p:cNvPr id="20504" name="Freeform 22"/>
            <p:cNvSpPr>
              <a:spLocks/>
            </p:cNvSpPr>
            <p:nvPr/>
          </p:nvSpPr>
          <p:spPr bwMode="auto">
            <a:xfrm>
              <a:off x="3286120" y="3356992"/>
              <a:ext cx="1524000" cy="1228725"/>
            </a:xfrm>
            <a:custGeom>
              <a:avLst/>
              <a:gdLst>
                <a:gd name="T0" fmla="*/ 0 w 1271"/>
                <a:gd name="T1" fmla="*/ 0 h 1179"/>
                <a:gd name="T2" fmla="*/ 0 w 1271"/>
                <a:gd name="T3" fmla="*/ 2147483647 h 1179"/>
                <a:gd name="T4" fmla="*/ 2147483647 w 1271"/>
                <a:gd name="T5" fmla="*/ 2147483647 h 1179"/>
                <a:gd name="T6" fmla="*/ 0 60000 65536"/>
                <a:gd name="T7" fmla="*/ 0 60000 65536"/>
                <a:gd name="T8" fmla="*/ 0 60000 65536"/>
                <a:gd name="T9" fmla="*/ 0 w 1271"/>
                <a:gd name="T10" fmla="*/ 0 h 1179"/>
                <a:gd name="T11" fmla="*/ 1271 w 1271"/>
                <a:gd name="T12" fmla="*/ 1179 h 1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1" h="1179">
                  <a:moveTo>
                    <a:pt x="0" y="0"/>
                  </a:moveTo>
                  <a:lnTo>
                    <a:pt x="0" y="1179"/>
                  </a:lnTo>
                  <a:lnTo>
                    <a:pt x="1271" y="117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20505" name="Group 23"/>
            <p:cNvGrpSpPr>
              <a:grpSpLocks/>
            </p:cNvGrpSpPr>
            <p:nvPr/>
          </p:nvGrpSpPr>
          <p:grpSpPr bwMode="auto">
            <a:xfrm rot="17259631" flipH="1">
              <a:off x="3607060" y="3626648"/>
              <a:ext cx="807952" cy="498773"/>
              <a:chOff x="4084" y="2024"/>
              <a:chExt cx="910" cy="703"/>
            </a:xfrm>
          </p:grpSpPr>
          <p:sp>
            <p:nvSpPr>
              <p:cNvPr id="20508" name="Oval 24"/>
              <p:cNvSpPr>
                <a:spLocks noChangeArrowheads="1"/>
              </p:cNvSpPr>
              <p:nvPr/>
            </p:nvSpPr>
            <p:spPr bwMode="auto">
              <a:xfrm>
                <a:off x="4422" y="2160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20509" name="Oval 25"/>
              <p:cNvSpPr>
                <a:spLocks noChangeArrowheads="1"/>
              </p:cNvSpPr>
              <p:nvPr/>
            </p:nvSpPr>
            <p:spPr bwMode="auto">
              <a:xfrm>
                <a:off x="4422" y="2613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20510" name="Oval 26"/>
              <p:cNvSpPr>
                <a:spLocks noChangeArrowheads="1"/>
              </p:cNvSpPr>
              <p:nvPr/>
            </p:nvSpPr>
            <p:spPr bwMode="auto">
              <a:xfrm>
                <a:off x="4559" y="2477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20511" name="Oval 27"/>
              <p:cNvSpPr>
                <a:spLocks noChangeArrowheads="1"/>
              </p:cNvSpPr>
              <p:nvPr/>
            </p:nvSpPr>
            <p:spPr bwMode="auto">
              <a:xfrm>
                <a:off x="4966" y="2114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20512" name="Oval 28"/>
              <p:cNvSpPr>
                <a:spLocks noChangeArrowheads="1"/>
              </p:cNvSpPr>
              <p:nvPr/>
            </p:nvSpPr>
            <p:spPr bwMode="auto">
              <a:xfrm>
                <a:off x="4694" y="2024"/>
                <a:ext cx="27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20513" name="Oval 29"/>
              <p:cNvSpPr>
                <a:spLocks noChangeArrowheads="1"/>
              </p:cNvSpPr>
              <p:nvPr/>
            </p:nvSpPr>
            <p:spPr bwMode="auto">
              <a:xfrm>
                <a:off x="4371" y="2453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20514" name="Oval 30"/>
              <p:cNvSpPr>
                <a:spLocks noChangeArrowheads="1"/>
              </p:cNvSpPr>
              <p:nvPr/>
            </p:nvSpPr>
            <p:spPr bwMode="auto">
              <a:xfrm>
                <a:off x="4084" y="2693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20515" name="Oval 31"/>
              <p:cNvSpPr>
                <a:spLocks noChangeArrowheads="1"/>
              </p:cNvSpPr>
              <p:nvPr/>
            </p:nvSpPr>
            <p:spPr bwMode="auto">
              <a:xfrm>
                <a:off x="4150" y="2432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20516" name="Oval 32"/>
              <p:cNvSpPr>
                <a:spLocks noChangeArrowheads="1"/>
              </p:cNvSpPr>
              <p:nvPr/>
            </p:nvSpPr>
            <p:spPr bwMode="auto">
              <a:xfrm>
                <a:off x="4739" y="2296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20517" name="Oval 33"/>
              <p:cNvSpPr>
                <a:spLocks noChangeArrowheads="1"/>
              </p:cNvSpPr>
              <p:nvPr/>
            </p:nvSpPr>
            <p:spPr bwMode="auto">
              <a:xfrm>
                <a:off x="4558" y="2250"/>
                <a:ext cx="28" cy="35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</p:grpSp>
        <p:sp>
          <p:nvSpPr>
            <p:cNvPr id="20506" name="Line 35"/>
            <p:cNvSpPr>
              <a:spLocks noChangeShapeType="1"/>
            </p:cNvSpPr>
            <p:nvPr/>
          </p:nvSpPr>
          <p:spPr bwMode="auto">
            <a:xfrm rot="20247635" flipV="1">
              <a:off x="3490664" y="3691555"/>
              <a:ext cx="1125524" cy="3039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507" name="Rectangle 20"/>
            <p:cNvSpPr>
              <a:spLocks noChangeArrowheads="1"/>
            </p:cNvSpPr>
            <p:nvPr/>
          </p:nvSpPr>
          <p:spPr bwMode="auto">
            <a:xfrm>
              <a:off x="4687665" y="4621605"/>
              <a:ext cx="134938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b="1" i="1">
                  <a:latin typeface="Times New Roman" charset="0"/>
                </a:rPr>
                <a:t>X</a:t>
              </a:r>
              <a:endParaRPr lang="pt-BR" altLang="pt-BR" sz="1600" i="1"/>
            </a:p>
          </p:txBody>
        </p:sp>
      </p:grpSp>
      <p:grpSp>
        <p:nvGrpSpPr>
          <p:cNvPr id="20485" name="Grupo 46"/>
          <p:cNvGrpSpPr>
            <a:grpSpLocks/>
          </p:cNvGrpSpPr>
          <p:nvPr/>
        </p:nvGrpSpPr>
        <p:grpSpPr bwMode="auto">
          <a:xfrm>
            <a:off x="1760538" y="3481388"/>
            <a:ext cx="2238375" cy="817562"/>
            <a:chOff x="3129481" y="3480921"/>
            <a:chExt cx="2236965" cy="818694"/>
          </a:xfrm>
        </p:grpSpPr>
        <p:sp>
          <p:nvSpPr>
            <p:cNvPr id="20501" name="Line 35"/>
            <p:cNvSpPr>
              <a:spLocks noChangeShapeType="1"/>
            </p:cNvSpPr>
            <p:nvPr/>
          </p:nvSpPr>
          <p:spPr bwMode="auto">
            <a:xfrm rot="20247635" flipV="1">
              <a:off x="3129481" y="3702559"/>
              <a:ext cx="2236965" cy="3179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502" name="Line 35"/>
            <p:cNvSpPr>
              <a:spLocks noChangeShapeType="1"/>
            </p:cNvSpPr>
            <p:nvPr/>
          </p:nvSpPr>
          <p:spPr bwMode="auto">
            <a:xfrm rot="20247635" flipV="1">
              <a:off x="3184479" y="3480921"/>
              <a:ext cx="2054963" cy="8186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0486" name="Grupo 49"/>
          <p:cNvGrpSpPr>
            <a:grpSpLocks/>
          </p:cNvGrpSpPr>
          <p:nvPr/>
        </p:nvGrpSpPr>
        <p:grpSpPr bwMode="auto">
          <a:xfrm>
            <a:off x="982663" y="3673475"/>
            <a:ext cx="2070100" cy="2039938"/>
            <a:chOff x="2350252" y="3674037"/>
            <a:chExt cx="2070841" cy="2039677"/>
          </a:xfrm>
        </p:grpSpPr>
        <p:graphicFrame>
          <p:nvGraphicFramePr>
            <p:cNvPr id="20497" name="Objeto 50"/>
            <p:cNvGraphicFramePr>
              <a:graphicFrameLocks noChangeAspect="1"/>
            </p:cNvGraphicFramePr>
            <p:nvPr/>
          </p:nvGraphicFramePr>
          <p:xfrm>
            <a:off x="4154393" y="5427964"/>
            <a:ext cx="2667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153" name="Equação" r:id="rId3" imgW="177646" imgH="190335" progId="Equation.3">
                    <p:embed/>
                  </p:oleObj>
                </mc:Choice>
                <mc:Fallback>
                  <p:oleObj name="Equação" r:id="rId3" imgW="177646" imgH="190335" progId="Equation.3">
                    <p:embed/>
                    <p:pic>
                      <p:nvPicPr>
                        <p:cNvPr id="0" name="Objeto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4393" y="5427964"/>
                          <a:ext cx="266700" cy="285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8" name="Objeto 51"/>
            <p:cNvGraphicFramePr>
              <a:graphicFrameLocks noChangeAspect="1"/>
            </p:cNvGraphicFramePr>
            <p:nvPr/>
          </p:nvGraphicFramePr>
          <p:xfrm>
            <a:off x="2350252" y="3674037"/>
            <a:ext cx="2286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154" name="Equação" r:id="rId5" imgW="152334" imgH="190417" progId="Equation.3">
                    <p:embed/>
                  </p:oleObj>
                </mc:Choice>
                <mc:Fallback>
                  <p:oleObj name="Equação" r:id="rId5" imgW="152334" imgH="190417" progId="Equation.3">
                    <p:embed/>
                    <p:pic>
                      <p:nvPicPr>
                        <p:cNvPr id="0" name="Objeto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0252" y="3674037"/>
                          <a:ext cx="228600" cy="285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0499" name="Conector de seta reta 52"/>
            <p:cNvCxnSpPr>
              <a:cxnSpLocks noChangeShapeType="1"/>
            </p:cNvCxnSpPr>
            <p:nvPr/>
          </p:nvCxnSpPr>
          <p:spPr bwMode="auto">
            <a:xfrm>
              <a:off x="4291670" y="3873494"/>
              <a:ext cx="0" cy="146581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0" name="Conector de seta reta 53"/>
            <p:cNvCxnSpPr>
              <a:cxnSpLocks noChangeShapeType="1"/>
            </p:cNvCxnSpPr>
            <p:nvPr/>
          </p:nvCxnSpPr>
          <p:spPr bwMode="auto">
            <a:xfrm rot="5400000">
              <a:off x="3500364" y="3089787"/>
              <a:ext cx="0" cy="146581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4" name="Obje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1911246"/>
              </p:ext>
            </p:extLst>
          </p:nvPr>
        </p:nvGraphicFramePr>
        <p:xfrm>
          <a:off x="5445125" y="3397895"/>
          <a:ext cx="3208338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55" name="Equação" r:id="rId7" imgW="2133600" imgH="863600" progId="Equation.3">
                  <p:embed/>
                </p:oleObj>
              </mc:Choice>
              <mc:Fallback>
                <p:oleObj name="Equação" r:id="rId7" imgW="2133600" imgH="863600" progId="Equation.3">
                  <p:embed/>
                  <p:pic>
                    <p:nvPicPr>
                      <p:cNvPr id="0" name="Objeto 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25" y="3397895"/>
                        <a:ext cx="3208338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554153"/>
              </p:ext>
            </p:extLst>
          </p:nvPr>
        </p:nvGraphicFramePr>
        <p:xfrm>
          <a:off x="5386388" y="2708920"/>
          <a:ext cx="15430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56" name="Equação" r:id="rId9" imgW="1028254" imgH="482391" progId="Equation.3">
                  <p:embed/>
                </p:oleObj>
              </mc:Choice>
              <mc:Fallback>
                <p:oleObj name="Equação" r:id="rId9" imgW="1028254" imgH="482391" progId="Equation.3">
                  <p:embed/>
                  <p:pic>
                    <p:nvPicPr>
                      <p:cNvPr id="0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388" y="2708920"/>
                        <a:ext cx="154305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60413" y="1657350"/>
            <a:ext cx="7772400" cy="763588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pt-BR" altLang="pt-BR" sz="1600" dirty="0" smtClean="0"/>
              <a:t>Considerando um determinado valor de </a:t>
            </a:r>
            <a:r>
              <a:rPr lang="pt-BR" altLang="pt-BR" sz="1600" i="1" dirty="0" err="1" smtClean="0">
                <a:latin typeface="Times New Roman" charset="0"/>
                <a:cs typeface="Times New Roman" charset="0"/>
                <a:sym typeface="Symbol" pitchFamily="18" charset="2"/>
              </a:rPr>
              <a:t>X</a:t>
            </a:r>
            <a:r>
              <a:rPr lang="pt-BR" altLang="pt-BR" sz="1600" i="1" baseline="-25000" dirty="0" err="1" smtClean="0">
                <a:latin typeface="Times New Roman" charset="0"/>
                <a:cs typeface="Times New Roman" charset="0"/>
                <a:sym typeface="Symbol" pitchFamily="18" charset="2"/>
              </a:rPr>
              <a:t>h</a:t>
            </a:r>
            <a:r>
              <a:rPr lang="pt-BR" altLang="pt-BR" sz="1600" dirty="0" smtClean="0"/>
              <a:t>, quais as incertezas relacionadas às estimativas de </a:t>
            </a:r>
            <a:r>
              <a:rPr lang="pt-BR" altLang="pt-BR" sz="1600" dirty="0" smtClean="0">
                <a:latin typeface="Times New Roman" charset="0"/>
                <a:cs typeface="Times New Roman" charset="0"/>
                <a:sym typeface="Symbol" pitchFamily="18" charset="2"/>
              </a:rPr>
              <a:t>E(</a:t>
            </a:r>
            <a:r>
              <a:rPr lang="pt-BR" altLang="pt-BR" sz="1600" i="1" dirty="0" err="1" smtClean="0">
                <a:latin typeface="Times New Roman" charset="0"/>
                <a:cs typeface="Times New Roman" charset="0"/>
                <a:sym typeface="Symbol" pitchFamily="18" charset="2"/>
              </a:rPr>
              <a:t>Y</a:t>
            </a:r>
            <a:r>
              <a:rPr lang="pt-BR" altLang="pt-BR" sz="1600" i="1" baseline="-25000" dirty="0" err="1" smtClean="0">
                <a:latin typeface="Times New Roman" charset="0"/>
                <a:cs typeface="Times New Roman" charset="0"/>
                <a:sym typeface="Symbol" pitchFamily="18" charset="2"/>
              </a:rPr>
              <a:t>h</a:t>
            </a:r>
            <a:r>
              <a:rPr lang="pt-BR" altLang="pt-BR" sz="1600" dirty="0" smtClean="0">
                <a:latin typeface="Times New Roman" charset="0"/>
                <a:cs typeface="Times New Roman" charset="0"/>
                <a:sym typeface="Symbol" pitchFamily="18" charset="2"/>
              </a:rPr>
              <a:t>)</a:t>
            </a:r>
            <a:r>
              <a:rPr lang="pt-BR" altLang="pt-BR" sz="1600" dirty="0" smtClean="0"/>
              <a:t>?</a:t>
            </a:r>
          </a:p>
        </p:txBody>
      </p:sp>
      <p:sp>
        <p:nvSpPr>
          <p:cNvPr id="12" name="Seta para baixo 11"/>
          <p:cNvSpPr>
            <a:spLocks noChangeArrowheads="1"/>
          </p:cNvSpPr>
          <p:nvPr/>
        </p:nvSpPr>
        <p:spPr bwMode="auto">
          <a:xfrm rot="2302243">
            <a:off x="8310563" y="3215332"/>
            <a:ext cx="360362" cy="569913"/>
          </a:xfrm>
          <a:prstGeom prst="downArrow">
            <a:avLst>
              <a:gd name="adj1" fmla="val 50000"/>
              <a:gd name="adj2" fmla="val 49978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4806950" y="5042818"/>
            <a:ext cx="3859213" cy="906462"/>
            <a:chOff x="4806976" y="5427860"/>
            <a:chExt cx="3859186" cy="905970"/>
          </a:xfrm>
        </p:grpSpPr>
        <p:graphicFrame>
          <p:nvGraphicFramePr>
            <p:cNvPr id="20493" name="Objeto 32"/>
            <p:cNvGraphicFramePr>
              <a:graphicFrameLocks/>
            </p:cNvGraphicFramePr>
            <p:nvPr/>
          </p:nvGraphicFramePr>
          <p:xfrm>
            <a:off x="8340725" y="5431974"/>
            <a:ext cx="325437" cy="341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157" name="Equação" r:id="rId11" imgW="215806" imgH="228501" progId="Equation.3">
                    <p:embed/>
                  </p:oleObj>
                </mc:Choice>
                <mc:Fallback>
                  <p:oleObj name="Equação" r:id="rId11" imgW="215806" imgH="228501" progId="Equation.3">
                    <p:embed/>
                    <p:pic>
                      <p:nvPicPr>
                        <p:cNvPr id="0" name="Objeto 3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40725" y="5431974"/>
                          <a:ext cx="325437" cy="341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4" name="Objeto 33"/>
            <p:cNvGraphicFramePr>
              <a:graphicFrameLocks/>
            </p:cNvGraphicFramePr>
            <p:nvPr/>
          </p:nvGraphicFramePr>
          <p:xfrm>
            <a:off x="8074050" y="5934076"/>
            <a:ext cx="554038" cy="341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158" name="Equação" r:id="rId13" imgW="368300" imgH="228600" progId="Equation.3">
                    <p:embed/>
                  </p:oleObj>
                </mc:Choice>
                <mc:Fallback>
                  <p:oleObj name="Equação" r:id="rId13" imgW="368300" imgH="228600" progId="Equation.3">
                    <p:embed/>
                    <p:pic>
                      <p:nvPicPr>
                        <p:cNvPr id="0" name="Objeto 3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74050" y="5934076"/>
                          <a:ext cx="554038" cy="341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5" name="Objeto 34"/>
            <p:cNvGraphicFramePr>
              <a:graphicFrameLocks/>
            </p:cNvGraphicFramePr>
            <p:nvPr/>
          </p:nvGraphicFramePr>
          <p:xfrm>
            <a:off x="6236816" y="5660925"/>
            <a:ext cx="266700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159" name="Equação" r:id="rId15" imgW="177646" imgH="190335" progId="Equation.3">
                    <p:embed/>
                  </p:oleObj>
                </mc:Choice>
                <mc:Fallback>
                  <p:oleObj name="Equação" r:id="rId15" imgW="177646" imgH="190335" progId="Equation.3">
                    <p:embed/>
                    <p:pic>
                      <p:nvPicPr>
                        <p:cNvPr id="0" name="Objeto 3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36816" y="5660925"/>
                          <a:ext cx="266700" cy="284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96" name="Rectangle 252"/>
            <p:cNvSpPr>
              <a:spLocks noChangeArrowheads="1"/>
            </p:cNvSpPr>
            <p:nvPr/>
          </p:nvSpPr>
          <p:spPr bwMode="auto">
            <a:xfrm>
              <a:off x="4806976" y="5427860"/>
              <a:ext cx="3744912" cy="90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55600" indent="-355600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rgbClr val="FF0000"/>
                  </a:solidFill>
                  <a:cs typeface="Times New Roman" charset="0"/>
                </a:rPr>
                <a:t>Interpretação:</a:t>
              </a:r>
              <a:r>
                <a:rPr lang="pt-BR" altLang="pt-BR" sz="1600" dirty="0">
                  <a:cs typeface="Times New Roman" charset="0"/>
                </a:rPr>
                <a:t> quanto mais distante estiver de    , maiores serão as incertezas nas estimativas </a:t>
              </a:r>
              <a:r>
                <a:rPr lang="pt-BR" altLang="pt-BR" sz="1600" dirty="0" smtClean="0">
                  <a:cs typeface="Times New Roman" charset="0"/>
                </a:rPr>
                <a:t>de</a:t>
              </a:r>
            </a:p>
            <a:p>
              <a:pPr indent="0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 smtClean="0">
                  <a:cs typeface="Times New Roman" charset="0"/>
                </a:rPr>
                <a:t>Por isso, extrapolações para faixa de valores de </a:t>
              </a:r>
              <a:r>
                <a:rPr lang="pt-BR" altLang="pt-BR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pt-BR" altLang="pt-BR" sz="1600" dirty="0" smtClean="0">
                  <a:cs typeface="Times New Roman" charset="0"/>
                </a:rPr>
                <a:t> extremos ou não observados devem ser evitadas!</a:t>
              </a:r>
              <a:endParaRPr lang="pt-BR" altLang="pt-BR" sz="1600" dirty="0">
                <a:cs typeface="Times New Roman" charset="0"/>
              </a:endParaRPr>
            </a:p>
          </p:txBody>
        </p:sp>
      </p:grp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A6FEEC-E9C8-4E0D-979A-2A31CC885952}" type="slidenum">
              <a:rPr lang="pt-BR"/>
              <a:pPr>
                <a:defRPr/>
              </a:pPr>
              <a:t>25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3752330" y="2913416"/>
                <a:ext cx="1418593" cy="345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/>
                            </a:rPr>
                            <m:t>𝑌</m:t>
                          </m:r>
                        </m:e>
                      </m:acc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330" y="2913416"/>
                <a:ext cx="1418593" cy="345223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err="1" smtClean="0"/>
              <a:t>Particionamento</a:t>
            </a:r>
            <a:r>
              <a:rPr lang="pt-BR" dirty="0" smtClean="0"/>
              <a:t> do Erro</a:t>
            </a:r>
          </a:p>
        </p:txBody>
      </p:sp>
      <p:sp>
        <p:nvSpPr>
          <p:cNvPr id="21512" name="Rectangle 118"/>
          <p:cNvSpPr>
            <a:spLocks noChangeAspect="1" noChangeArrowheads="1"/>
          </p:cNvSpPr>
          <p:nvPr/>
        </p:nvSpPr>
        <p:spPr bwMode="auto">
          <a:xfrm>
            <a:off x="869950" y="1657350"/>
            <a:ext cx="3479800" cy="4144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1514" name="Line 121"/>
          <p:cNvSpPr>
            <a:spLocks noChangeAspect="1" noChangeShapeType="1"/>
          </p:cNvSpPr>
          <p:nvPr/>
        </p:nvSpPr>
        <p:spPr bwMode="auto">
          <a:xfrm flipV="1">
            <a:off x="1060450" y="1851025"/>
            <a:ext cx="3284538" cy="3663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1517" name="Group 124"/>
          <p:cNvGrpSpPr>
            <a:grpSpLocks/>
          </p:cNvGrpSpPr>
          <p:nvPr/>
        </p:nvGrpSpPr>
        <p:grpSpPr bwMode="auto">
          <a:xfrm>
            <a:off x="784225" y="5722938"/>
            <a:ext cx="3498850" cy="369887"/>
            <a:chOff x="3407" y="3786"/>
            <a:chExt cx="2204" cy="233"/>
          </a:xfrm>
        </p:grpSpPr>
        <p:sp>
          <p:nvSpPr>
            <p:cNvPr id="21543" name="Line 125"/>
            <p:cNvSpPr>
              <a:spLocks noChangeAspect="1" noChangeShapeType="1"/>
            </p:cNvSpPr>
            <p:nvPr/>
          </p:nvSpPr>
          <p:spPr bwMode="auto">
            <a:xfrm>
              <a:off x="3748" y="379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44" name="Line 126"/>
            <p:cNvSpPr>
              <a:spLocks noChangeAspect="1" noChangeShapeType="1"/>
            </p:cNvSpPr>
            <p:nvPr/>
          </p:nvSpPr>
          <p:spPr bwMode="auto">
            <a:xfrm>
              <a:off x="4313" y="379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45" name="Line 127"/>
            <p:cNvSpPr>
              <a:spLocks noChangeAspect="1" noChangeShapeType="1"/>
            </p:cNvSpPr>
            <p:nvPr/>
          </p:nvSpPr>
          <p:spPr bwMode="auto">
            <a:xfrm>
              <a:off x="4591" y="3786"/>
              <a:ext cx="0" cy="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46" name="Line 128"/>
            <p:cNvSpPr>
              <a:spLocks noChangeAspect="1" noChangeShapeType="1"/>
            </p:cNvSpPr>
            <p:nvPr/>
          </p:nvSpPr>
          <p:spPr bwMode="auto">
            <a:xfrm>
              <a:off x="4017" y="3786"/>
              <a:ext cx="0" cy="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47" name="Line 129"/>
            <p:cNvSpPr>
              <a:spLocks noChangeAspect="1" noChangeShapeType="1"/>
            </p:cNvSpPr>
            <p:nvPr/>
          </p:nvSpPr>
          <p:spPr bwMode="auto">
            <a:xfrm>
              <a:off x="4851" y="3786"/>
              <a:ext cx="0" cy="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48" name="Line 130"/>
            <p:cNvSpPr>
              <a:spLocks noChangeAspect="1" noChangeShapeType="1"/>
            </p:cNvSpPr>
            <p:nvPr/>
          </p:nvSpPr>
          <p:spPr bwMode="auto">
            <a:xfrm>
              <a:off x="5138" y="3786"/>
              <a:ext cx="0" cy="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49" name="Line 131"/>
            <p:cNvSpPr>
              <a:spLocks noChangeAspect="1" noChangeShapeType="1"/>
            </p:cNvSpPr>
            <p:nvPr/>
          </p:nvSpPr>
          <p:spPr bwMode="auto">
            <a:xfrm>
              <a:off x="5433" y="3786"/>
              <a:ext cx="0" cy="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50" name="Rectangle 132"/>
            <p:cNvSpPr>
              <a:spLocks noChangeAspect="1" noChangeArrowheads="1"/>
            </p:cNvSpPr>
            <p:nvPr/>
          </p:nvSpPr>
          <p:spPr bwMode="auto">
            <a:xfrm>
              <a:off x="3589" y="3804"/>
              <a:ext cx="69" cy="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grpSp>
          <p:nvGrpSpPr>
            <p:cNvPr id="21551" name="Group 133"/>
            <p:cNvGrpSpPr>
              <a:grpSpLocks noChangeAspect="1"/>
            </p:cNvGrpSpPr>
            <p:nvPr/>
          </p:nvGrpSpPr>
          <p:grpSpPr bwMode="auto">
            <a:xfrm>
              <a:off x="3581" y="3804"/>
              <a:ext cx="79" cy="48"/>
              <a:chOff x="579" y="2508"/>
              <a:chExt cx="54" cy="30"/>
            </a:xfrm>
          </p:grpSpPr>
          <p:sp>
            <p:nvSpPr>
              <p:cNvPr id="21553" name="Line 134"/>
              <p:cNvSpPr>
                <a:spLocks noChangeAspect="1" noChangeShapeType="1"/>
              </p:cNvSpPr>
              <p:nvPr/>
            </p:nvSpPr>
            <p:spPr bwMode="auto">
              <a:xfrm>
                <a:off x="609" y="2508"/>
                <a:ext cx="0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554" name="Line 135"/>
              <p:cNvSpPr>
                <a:spLocks noChangeAspect="1" noChangeShapeType="1"/>
              </p:cNvSpPr>
              <p:nvPr/>
            </p:nvSpPr>
            <p:spPr bwMode="auto">
              <a:xfrm flipH="1">
                <a:off x="609" y="2517"/>
                <a:ext cx="24" cy="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555" name="Line 136"/>
              <p:cNvSpPr>
                <a:spLocks noChangeAspect="1" noChangeShapeType="1"/>
              </p:cNvSpPr>
              <p:nvPr/>
            </p:nvSpPr>
            <p:spPr bwMode="auto">
              <a:xfrm flipH="1">
                <a:off x="579" y="2511"/>
                <a:ext cx="24" cy="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1552" name="Text Box 137"/>
            <p:cNvSpPr txBox="1">
              <a:spLocks noChangeAspect="1" noChangeArrowheads="1"/>
            </p:cNvSpPr>
            <p:nvPr/>
          </p:nvSpPr>
          <p:spPr bwMode="auto">
            <a:xfrm>
              <a:off x="3407" y="3788"/>
              <a:ext cx="2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0     20           40           60            80 </a:t>
              </a:r>
            </a:p>
          </p:txBody>
        </p:sp>
      </p:grpSp>
      <p:sp>
        <p:nvSpPr>
          <p:cNvPr id="21518" name="Text Box 141"/>
          <p:cNvSpPr txBox="1">
            <a:spLocks noChangeAspect="1" noChangeArrowheads="1"/>
          </p:cNvSpPr>
          <p:nvPr/>
        </p:nvSpPr>
        <p:spPr bwMode="auto">
          <a:xfrm>
            <a:off x="4211638" y="594995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i="1">
                <a:latin typeface="Times New Roman" charset="0"/>
              </a:rPr>
              <a:t>X</a:t>
            </a:r>
          </a:p>
        </p:txBody>
      </p:sp>
      <p:sp>
        <p:nvSpPr>
          <p:cNvPr id="21519" name="Text Box 142"/>
          <p:cNvSpPr txBox="1">
            <a:spLocks noChangeAspect="1" noChangeArrowheads="1"/>
          </p:cNvSpPr>
          <p:nvPr/>
        </p:nvSpPr>
        <p:spPr bwMode="auto">
          <a:xfrm>
            <a:off x="473075" y="1460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i="1">
                <a:latin typeface="Times New Roman" charset="0"/>
              </a:rPr>
              <a:t>Y</a:t>
            </a:r>
          </a:p>
        </p:txBody>
      </p:sp>
      <p:grpSp>
        <p:nvGrpSpPr>
          <p:cNvPr id="21524" name="Group 240"/>
          <p:cNvGrpSpPr>
            <a:grpSpLocks/>
          </p:cNvGrpSpPr>
          <p:nvPr/>
        </p:nvGrpSpPr>
        <p:grpSpPr bwMode="auto">
          <a:xfrm>
            <a:off x="1476375" y="5141913"/>
            <a:ext cx="1797050" cy="447675"/>
            <a:chOff x="930" y="3239"/>
            <a:chExt cx="1132" cy="282"/>
          </a:xfrm>
        </p:grpSpPr>
        <p:sp>
          <p:nvSpPr>
            <p:cNvPr id="21541" name="Line 139"/>
            <p:cNvSpPr>
              <a:spLocks noChangeAspect="1" noChangeShapeType="1"/>
            </p:cNvSpPr>
            <p:nvPr/>
          </p:nvSpPr>
          <p:spPr bwMode="auto">
            <a:xfrm flipH="1" flipV="1">
              <a:off x="930" y="3268"/>
              <a:ext cx="302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21542" name="Object 223"/>
            <p:cNvGraphicFramePr>
              <a:graphicFrameLocks noChangeAspect="1"/>
            </p:cNvGraphicFramePr>
            <p:nvPr/>
          </p:nvGraphicFramePr>
          <p:xfrm>
            <a:off x="1260" y="3239"/>
            <a:ext cx="80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563" name="Equation" r:id="rId3" imgW="799753" imgH="253890" progId="Equation.3">
                    <p:embed/>
                  </p:oleObj>
                </mc:Choice>
                <mc:Fallback>
                  <p:oleObj name="Equation" r:id="rId3" imgW="799753" imgH="253890" progId="Equation.3">
                    <p:embed/>
                    <p:pic>
                      <p:nvPicPr>
                        <p:cNvPr id="0" name="Object 2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0" y="3239"/>
                          <a:ext cx="80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251"/>
          <p:cNvGrpSpPr>
            <a:grpSpLocks/>
          </p:cNvGrpSpPr>
          <p:nvPr/>
        </p:nvGrpSpPr>
        <p:grpSpPr bwMode="auto">
          <a:xfrm>
            <a:off x="1476375" y="2205038"/>
            <a:ext cx="2735263" cy="3168650"/>
            <a:chOff x="930" y="1389"/>
            <a:chExt cx="1723" cy="1996"/>
          </a:xfrm>
        </p:grpSpPr>
        <p:sp>
          <p:nvSpPr>
            <p:cNvPr id="21529" name="Oval 241"/>
            <p:cNvSpPr>
              <a:spLocks noChangeAspect="1" noChangeArrowheads="1"/>
            </p:cNvSpPr>
            <p:nvPr/>
          </p:nvSpPr>
          <p:spPr bwMode="auto">
            <a:xfrm>
              <a:off x="1791" y="1933"/>
              <a:ext cx="66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21530" name="Oval 242"/>
            <p:cNvSpPr>
              <a:spLocks noChangeAspect="1" noChangeArrowheads="1"/>
            </p:cNvSpPr>
            <p:nvPr/>
          </p:nvSpPr>
          <p:spPr bwMode="auto">
            <a:xfrm>
              <a:off x="1701" y="2432"/>
              <a:ext cx="66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21531" name="Oval 243"/>
            <p:cNvSpPr>
              <a:spLocks noChangeAspect="1" noChangeArrowheads="1"/>
            </p:cNvSpPr>
            <p:nvPr/>
          </p:nvSpPr>
          <p:spPr bwMode="auto">
            <a:xfrm>
              <a:off x="1247" y="2568"/>
              <a:ext cx="66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21532" name="Oval 244"/>
            <p:cNvSpPr>
              <a:spLocks noChangeAspect="1" noChangeArrowheads="1"/>
            </p:cNvSpPr>
            <p:nvPr/>
          </p:nvSpPr>
          <p:spPr bwMode="auto">
            <a:xfrm>
              <a:off x="1383" y="2830"/>
              <a:ext cx="66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21533" name="Oval 245"/>
            <p:cNvSpPr>
              <a:spLocks noChangeAspect="1" noChangeArrowheads="1"/>
            </p:cNvSpPr>
            <p:nvPr/>
          </p:nvSpPr>
          <p:spPr bwMode="auto">
            <a:xfrm>
              <a:off x="930" y="2966"/>
              <a:ext cx="66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21534" name="Oval 246"/>
            <p:cNvSpPr>
              <a:spLocks noChangeAspect="1" noChangeArrowheads="1"/>
            </p:cNvSpPr>
            <p:nvPr/>
          </p:nvSpPr>
          <p:spPr bwMode="auto">
            <a:xfrm>
              <a:off x="930" y="3329"/>
              <a:ext cx="66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21535" name="Oval 247"/>
            <p:cNvSpPr>
              <a:spLocks noChangeAspect="1" noChangeArrowheads="1"/>
            </p:cNvSpPr>
            <p:nvPr/>
          </p:nvSpPr>
          <p:spPr bwMode="auto">
            <a:xfrm>
              <a:off x="2179" y="1933"/>
              <a:ext cx="66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21536" name="Oval 248"/>
            <p:cNvSpPr>
              <a:spLocks noChangeAspect="1" noChangeArrowheads="1"/>
            </p:cNvSpPr>
            <p:nvPr/>
          </p:nvSpPr>
          <p:spPr bwMode="auto">
            <a:xfrm>
              <a:off x="2406" y="1389"/>
              <a:ext cx="66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21537" name="Oval 249"/>
            <p:cNvSpPr>
              <a:spLocks noChangeAspect="1" noChangeArrowheads="1"/>
            </p:cNvSpPr>
            <p:nvPr/>
          </p:nvSpPr>
          <p:spPr bwMode="auto">
            <a:xfrm>
              <a:off x="2587" y="1389"/>
              <a:ext cx="66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21538" name="Oval 250"/>
            <p:cNvSpPr>
              <a:spLocks noChangeAspect="1" noChangeArrowheads="1"/>
            </p:cNvSpPr>
            <p:nvPr/>
          </p:nvSpPr>
          <p:spPr bwMode="auto">
            <a:xfrm>
              <a:off x="2134" y="1471"/>
              <a:ext cx="66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A48A3-6665-498E-8B71-E163EC5620E4}" type="slidenum">
              <a:rPr lang="pt-BR"/>
              <a:pPr>
                <a:defRPr/>
              </a:pPr>
              <a:t>26</a:t>
            </a:fld>
            <a:endParaRPr lang="pt-BR"/>
          </a:p>
        </p:txBody>
      </p:sp>
      <p:sp>
        <p:nvSpPr>
          <p:cNvPr id="61" name="Rectangle 9"/>
          <p:cNvSpPr txBox="1">
            <a:spLocks noChangeArrowheads="1"/>
          </p:cNvSpPr>
          <p:nvPr/>
        </p:nvSpPr>
        <p:spPr bwMode="auto">
          <a:xfrm>
            <a:off x="4716016" y="1529557"/>
            <a:ext cx="4032448" cy="90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77800" indent="-177800" eaLnBrk="1" hangingPunct="1">
              <a:buFontTx/>
              <a:buNone/>
              <a:defRPr/>
            </a:pPr>
            <a:r>
              <a:rPr lang="pt-BR" altLang="pt-BR" sz="1600" kern="0" dirty="0" smtClean="0"/>
              <a:t>Assim como na Análise de Variância, </a:t>
            </a:r>
            <a:r>
              <a:rPr lang="pt-BR" altLang="pt-BR" sz="1600" kern="0" dirty="0" smtClean="0"/>
              <a:t>na Análise de Regressão podemos </a:t>
            </a:r>
            <a:r>
              <a:rPr lang="pt-BR" altLang="pt-BR" sz="1600" kern="0" dirty="0" smtClean="0"/>
              <a:t>analisar o erro (ou resíduo) sob diferentes aspectos...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9"/>
          <p:cNvGrpSpPr>
            <a:grpSpLocks/>
          </p:cNvGrpSpPr>
          <p:nvPr/>
        </p:nvGrpSpPr>
        <p:grpSpPr bwMode="auto">
          <a:xfrm>
            <a:off x="3332163" y="2278063"/>
            <a:ext cx="1057275" cy="1522412"/>
            <a:chOff x="2099" y="1435"/>
            <a:chExt cx="666" cy="959"/>
          </a:xfrm>
        </p:grpSpPr>
        <p:graphicFrame>
          <p:nvGraphicFramePr>
            <p:cNvPr id="21566" name="Object 202"/>
            <p:cNvGraphicFramePr>
              <a:graphicFrameLocks noChangeAspect="1"/>
            </p:cNvGraphicFramePr>
            <p:nvPr/>
          </p:nvGraphicFramePr>
          <p:xfrm>
            <a:off x="2099" y="1435"/>
            <a:ext cx="293" cy="9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008" name="Equação" r:id="rId3" imgW="164885" imgH="215619" progId="Equation.3">
                    <p:embed/>
                  </p:oleObj>
                </mc:Choice>
                <mc:Fallback>
                  <p:oleObj name="Equação" r:id="rId3" imgW="164885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9" y="1435"/>
                          <a:ext cx="293" cy="9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67" name="Object 229"/>
            <p:cNvGraphicFramePr>
              <a:graphicFrameLocks noChangeAspect="1"/>
            </p:cNvGraphicFramePr>
            <p:nvPr/>
          </p:nvGraphicFramePr>
          <p:xfrm>
            <a:off x="2357" y="1770"/>
            <a:ext cx="408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009" name="Equation" r:id="rId5" imgW="406224" imgH="241195" progId="Equation.3">
                    <p:embed/>
                  </p:oleObj>
                </mc:Choice>
                <mc:Fallback>
                  <p:oleObj name="Equation" r:id="rId5" imgW="406224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7" y="1770"/>
                          <a:ext cx="408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30"/>
          <p:cNvGrpSpPr>
            <a:grpSpLocks/>
          </p:cNvGrpSpPr>
          <p:nvPr/>
        </p:nvGrpSpPr>
        <p:grpSpPr bwMode="auto">
          <a:xfrm>
            <a:off x="2395538" y="1628775"/>
            <a:ext cx="931862" cy="668338"/>
            <a:chOff x="1509" y="1026"/>
            <a:chExt cx="587" cy="421"/>
          </a:xfrm>
        </p:grpSpPr>
        <p:sp>
          <p:nvSpPr>
            <p:cNvPr id="21564" name="Text Box 143"/>
            <p:cNvSpPr txBox="1">
              <a:spLocks noChangeAspect="1" noChangeArrowheads="1"/>
            </p:cNvSpPr>
            <p:nvPr/>
          </p:nvSpPr>
          <p:spPr bwMode="auto">
            <a:xfrm>
              <a:off x="1509" y="1026"/>
              <a:ext cx="2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2000" i="1" dirty="0">
                  <a:latin typeface="Times New Roman" charset="0"/>
                </a:rPr>
                <a:t>Y</a:t>
              </a:r>
              <a:r>
                <a:rPr lang="pt-BR" altLang="pt-BR" sz="2000" i="1" baseline="-25000" dirty="0">
                  <a:latin typeface="Times New Roman" charset="0"/>
                </a:rPr>
                <a:t>i</a:t>
              </a:r>
              <a:endParaRPr lang="pt-BR" altLang="pt-BR" sz="2000" i="1" dirty="0">
                <a:latin typeface="Times New Roman" charset="0"/>
              </a:endParaRPr>
            </a:p>
          </p:txBody>
        </p:sp>
        <p:sp>
          <p:nvSpPr>
            <p:cNvPr id="21565" name="Line 146"/>
            <p:cNvSpPr>
              <a:spLocks noChangeAspect="1" noChangeShapeType="1"/>
            </p:cNvSpPr>
            <p:nvPr/>
          </p:nvSpPr>
          <p:spPr bwMode="auto">
            <a:xfrm>
              <a:off x="1766" y="1255"/>
              <a:ext cx="33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" name="Group 231"/>
          <p:cNvGrpSpPr>
            <a:grpSpLocks/>
          </p:cNvGrpSpPr>
          <p:nvPr/>
        </p:nvGrpSpPr>
        <p:grpSpPr bwMode="auto">
          <a:xfrm>
            <a:off x="1331913" y="2060575"/>
            <a:ext cx="2222500" cy="811213"/>
            <a:chOff x="839" y="1298"/>
            <a:chExt cx="1400" cy="511"/>
          </a:xfrm>
        </p:grpSpPr>
        <p:graphicFrame>
          <p:nvGraphicFramePr>
            <p:cNvPr id="21561" name="Object 148"/>
            <p:cNvGraphicFramePr>
              <a:graphicFrameLocks noChangeAspect="1"/>
            </p:cNvGraphicFramePr>
            <p:nvPr/>
          </p:nvGraphicFramePr>
          <p:xfrm>
            <a:off x="2010" y="1483"/>
            <a:ext cx="229" cy="3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010" name="Equação" r:id="rId7" imgW="164885" imgH="215619" progId="Equation.3">
                    <p:embed/>
                  </p:oleObj>
                </mc:Choice>
                <mc:Fallback>
                  <p:oleObj name="Equação" r:id="rId7" imgW="164885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0" y="1483"/>
                          <a:ext cx="229" cy="3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62" name="Line 163"/>
            <p:cNvSpPr>
              <a:spLocks noChangeAspect="1" noChangeShapeType="1"/>
            </p:cNvSpPr>
            <p:nvPr/>
          </p:nvSpPr>
          <p:spPr bwMode="auto">
            <a:xfrm rot="809128">
              <a:off x="1259" y="1533"/>
              <a:ext cx="7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21563" name="Object 224"/>
            <p:cNvGraphicFramePr>
              <a:graphicFrameLocks noChangeAspect="1"/>
            </p:cNvGraphicFramePr>
            <p:nvPr/>
          </p:nvGraphicFramePr>
          <p:xfrm>
            <a:off x="839" y="1298"/>
            <a:ext cx="394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011" name="Equation" r:id="rId9" imgW="393529" imgH="253890" progId="Equation.3">
                    <p:embed/>
                  </p:oleObj>
                </mc:Choice>
                <mc:Fallback>
                  <p:oleObj name="Equation" r:id="rId9" imgW="393529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9" y="1298"/>
                          <a:ext cx="394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234"/>
          <p:cNvGrpSpPr>
            <a:grpSpLocks/>
          </p:cNvGrpSpPr>
          <p:nvPr/>
        </p:nvGrpSpPr>
        <p:grpSpPr bwMode="auto">
          <a:xfrm>
            <a:off x="1268413" y="2854325"/>
            <a:ext cx="2279650" cy="892175"/>
            <a:chOff x="799" y="1798"/>
            <a:chExt cx="1436" cy="562"/>
          </a:xfrm>
        </p:grpSpPr>
        <p:graphicFrame>
          <p:nvGraphicFramePr>
            <p:cNvPr id="21558" name="Object 210"/>
            <p:cNvGraphicFramePr>
              <a:graphicFrameLocks noChangeAspect="1"/>
            </p:cNvGraphicFramePr>
            <p:nvPr/>
          </p:nvGraphicFramePr>
          <p:xfrm>
            <a:off x="2006" y="1798"/>
            <a:ext cx="229" cy="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012" name="Equação" r:id="rId11" imgW="164885" imgH="215619" progId="Equation.3">
                    <p:embed/>
                  </p:oleObj>
                </mc:Choice>
                <mc:Fallback>
                  <p:oleObj name="Equação" r:id="rId11" imgW="164885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6" y="1798"/>
                          <a:ext cx="229" cy="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59" name="Line 218"/>
            <p:cNvSpPr>
              <a:spLocks noChangeAspect="1" noChangeShapeType="1"/>
            </p:cNvSpPr>
            <p:nvPr/>
          </p:nvSpPr>
          <p:spPr bwMode="auto">
            <a:xfrm flipV="1">
              <a:off x="1218" y="2069"/>
              <a:ext cx="7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21560" name="Object 225"/>
            <p:cNvGraphicFramePr>
              <a:graphicFrameLocks noChangeAspect="1"/>
            </p:cNvGraphicFramePr>
            <p:nvPr/>
          </p:nvGraphicFramePr>
          <p:xfrm>
            <a:off x="799" y="1933"/>
            <a:ext cx="407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013" name="Equation" r:id="rId12" imgW="406048" imgH="253780" progId="Equation.3">
                    <p:embed/>
                  </p:oleObj>
                </mc:Choice>
                <mc:Fallback>
                  <p:oleObj name="Equation" r:id="rId12" imgW="406048" imgH="2537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9" y="1933"/>
                          <a:ext cx="407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233"/>
          <p:cNvGrpSpPr>
            <a:grpSpLocks/>
          </p:cNvGrpSpPr>
          <p:nvPr/>
        </p:nvGrpSpPr>
        <p:grpSpPr bwMode="auto">
          <a:xfrm>
            <a:off x="1379538" y="2636838"/>
            <a:ext cx="1846262" cy="447675"/>
            <a:chOff x="869" y="1661"/>
            <a:chExt cx="1163" cy="282"/>
          </a:xfrm>
        </p:grpSpPr>
        <p:sp>
          <p:nvSpPr>
            <p:cNvPr id="21556" name="Line 162"/>
            <p:cNvSpPr>
              <a:spLocks noChangeAspect="1" noChangeShapeType="1"/>
            </p:cNvSpPr>
            <p:nvPr/>
          </p:nvSpPr>
          <p:spPr bwMode="auto">
            <a:xfrm>
              <a:off x="1053" y="1802"/>
              <a:ext cx="9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21557" name="Object 226"/>
            <p:cNvGraphicFramePr>
              <a:graphicFrameLocks noChangeAspect="1"/>
            </p:cNvGraphicFramePr>
            <p:nvPr/>
          </p:nvGraphicFramePr>
          <p:xfrm>
            <a:off x="869" y="1661"/>
            <a:ext cx="153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014" name="Equation" r:id="rId14" imgW="152268" imgH="253780" progId="Equation.3">
                    <p:embed/>
                  </p:oleObj>
                </mc:Choice>
                <mc:Fallback>
                  <p:oleObj name="Equation" r:id="rId14" imgW="152268" imgH="2537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9" y="1661"/>
                          <a:ext cx="153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err="1" smtClean="0"/>
              <a:t>Particionamento</a:t>
            </a:r>
            <a:r>
              <a:rPr lang="pt-BR" dirty="0" smtClean="0"/>
              <a:t> do Erro</a:t>
            </a:r>
          </a:p>
        </p:txBody>
      </p:sp>
      <p:sp>
        <p:nvSpPr>
          <p:cNvPr id="21512" name="Rectangle 118"/>
          <p:cNvSpPr>
            <a:spLocks noChangeAspect="1" noChangeArrowheads="1"/>
          </p:cNvSpPr>
          <p:nvPr/>
        </p:nvSpPr>
        <p:spPr bwMode="auto">
          <a:xfrm>
            <a:off x="869950" y="1657350"/>
            <a:ext cx="3479800" cy="4144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4696" name="Line 120"/>
          <p:cNvSpPr>
            <a:spLocks noChangeAspect="1" noChangeShapeType="1"/>
          </p:cNvSpPr>
          <p:nvPr/>
        </p:nvSpPr>
        <p:spPr bwMode="auto">
          <a:xfrm flipH="1">
            <a:off x="3424238" y="2335213"/>
            <a:ext cx="23812" cy="3470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14" name="Line 121"/>
          <p:cNvSpPr>
            <a:spLocks noChangeAspect="1" noChangeShapeType="1"/>
          </p:cNvSpPr>
          <p:nvPr/>
        </p:nvSpPr>
        <p:spPr bwMode="auto">
          <a:xfrm flipV="1">
            <a:off x="1060450" y="1851025"/>
            <a:ext cx="3284538" cy="3663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4698" name="Rectangle 122"/>
          <p:cNvSpPr>
            <a:spLocks noChangeAspect="1" noChangeArrowheads="1"/>
          </p:cNvSpPr>
          <p:nvPr/>
        </p:nvSpPr>
        <p:spPr bwMode="auto">
          <a:xfrm>
            <a:off x="3371850" y="2790825"/>
            <a:ext cx="160338" cy="1000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4699" name="Oval 123"/>
          <p:cNvSpPr>
            <a:spLocks noChangeAspect="1" noChangeArrowheads="1"/>
          </p:cNvSpPr>
          <p:nvPr/>
        </p:nvSpPr>
        <p:spPr bwMode="auto">
          <a:xfrm>
            <a:off x="3397250" y="2332038"/>
            <a:ext cx="104775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grpSp>
        <p:nvGrpSpPr>
          <p:cNvPr id="21517" name="Group 124"/>
          <p:cNvGrpSpPr>
            <a:grpSpLocks/>
          </p:cNvGrpSpPr>
          <p:nvPr/>
        </p:nvGrpSpPr>
        <p:grpSpPr bwMode="auto">
          <a:xfrm>
            <a:off x="784225" y="5722938"/>
            <a:ext cx="3498850" cy="369887"/>
            <a:chOff x="3407" y="3786"/>
            <a:chExt cx="2204" cy="233"/>
          </a:xfrm>
        </p:grpSpPr>
        <p:sp>
          <p:nvSpPr>
            <p:cNvPr id="21543" name="Line 125"/>
            <p:cNvSpPr>
              <a:spLocks noChangeAspect="1" noChangeShapeType="1"/>
            </p:cNvSpPr>
            <p:nvPr/>
          </p:nvSpPr>
          <p:spPr bwMode="auto">
            <a:xfrm>
              <a:off x="3748" y="379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44" name="Line 126"/>
            <p:cNvSpPr>
              <a:spLocks noChangeAspect="1" noChangeShapeType="1"/>
            </p:cNvSpPr>
            <p:nvPr/>
          </p:nvSpPr>
          <p:spPr bwMode="auto">
            <a:xfrm>
              <a:off x="4313" y="379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45" name="Line 127"/>
            <p:cNvSpPr>
              <a:spLocks noChangeAspect="1" noChangeShapeType="1"/>
            </p:cNvSpPr>
            <p:nvPr/>
          </p:nvSpPr>
          <p:spPr bwMode="auto">
            <a:xfrm>
              <a:off x="4591" y="3786"/>
              <a:ext cx="0" cy="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46" name="Line 128"/>
            <p:cNvSpPr>
              <a:spLocks noChangeAspect="1" noChangeShapeType="1"/>
            </p:cNvSpPr>
            <p:nvPr/>
          </p:nvSpPr>
          <p:spPr bwMode="auto">
            <a:xfrm>
              <a:off x="4017" y="3786"/>
              <a:ext cx="0" cy="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47" name="Line 129"/>
            <p:cNvSpPr>
              <a:spLocks noChangeAspect="1" noChangeShapeType="1"/>
            </p:cNvSpPr>
            <p:nvPr/>
          </p:nvSpPr>
          <p:spPr bwMode="auto">
            <a:xfrm>
              <a:off x="4851" y="3786"/>
              <a:ext cx="0" cy="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48" name="Line 130"/>
            <p:cNvSpPr>
              <a:spLocks noChangeAspect="1" noChangeShapeType="1"/>
            </p:cNvSpPr>
            <p:nvPr/>
          </p:nvSpPr>
          <p:spPr bwMode="auto">
            <a:xfrm>
              <a:off x="5138" y="3786"/>
              <a:ext cx="0" cy="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49" name="Line 131"/>
            <p:cNvSpPr>
              <a:spLocks noChangeAspect="1" noChangeShapeType="1"/>
            </p:cNvSpPr>
            <p:nvPr/>
          </p:nvSpPr>
          <p:spPr bwMode="auto">
            <a:xfrm>
              <a:off x="5433" y="3786"/>
              <a:ext cx="0" cy="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50" name="Rectangle 132"/>
            <p:cNvSpPr>
              <a:spLocks noChangeAspect="1" noChangeArrowheads="1"/>
            </p:cNvSpPr>
            <p:nvPr/>
          </p:nvSpPr>
          <p:spPr bwMode="auto">
            <a:xfrm>
              <a:off x="3589" y="3804"/>
              <a:ext cx="69" cy="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grpSp>
          <p:nvGrpSpPr>
            <p:cNvPr id="21551" name="Group 133"/>
            <p:cNvGrpSpPr>
              <a:grpSpLocks noChangeAspect="1"/>
            </p:cNvGrpSpPr>
            <p:nvPr/>
          </p:nvGrpSpPr>
          <p:grpSpPr bwMode="auto">
            <a:xfrm>
              <a:off x="3581" y="3804"/>
              <a:ext cx="79" cy="48"/>
              <a:chOff x="579" y="2508"/>
              <a:chExt cx="54" cy="30"/>
            </a:xfrm>
          </p:grpSpPr>
          <p:sp>
            <p:nvSpPr>
              <p:cNvPr id="21553" name="Line 134"/>
              <p:cNvSpPr>
                <a:spLocks noChangeAspect="1" noChangeShapeType="1"/>
              </p:cNvSpPr>
              <p:nvPr/>
            </p:nvSpPr>
            <p:spPr bwMode="auto">
              <a:xfrm>
                <a:off x="609" y="2508"/>
                <a:ext cx="0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554" name="Line 135"/>
              <p:cNvSpPr>
                <a:spLocks noChangeAspect="1" noChangeShapeType="1"/>
              </p:cNvSpPr>
              <p:nvPr/>
            </p:nvSpPr>
            <p:spPr bwMode="auto">
              <a:xfrm flipH="1">
                <a:off x="609" y="2517"/>
                <a:ext cx="24" cy="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555" name="Line 136"/>
              <p:cNvSpPr>
                <a:spLocks noChangeAspect="1" noChangeShapeType="1"/>
              </p:cNvSpPr>
              <p:nvPr/>
            </p:nvSpPr>
            <p:spPr bwMode="auto">
              <a:xfrm flipH="1">
                <a:off x="579" y="2511"/>
                <a:ext cx="24" cy="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1552" name="Text Box 137"/>
            <p:cNvSpPr txBox="1">
              <a:spLocks noChangeAspect="1" noChangeArrowheads="1"/>
            </p:cNvSpPr>
            <p:nvPr/>
          </p:nvSpPr>
          <p:spPr bwMode="auto">
            <a:xfrm>
              <a:off x="3407" y="3788"/>
              <a:ext cx="2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0     20           40           60            80 </a:t>
              </a:r>
            </a:p>
          </p:txBody>
        </p:sp>
      </p:grpSp>
      <p:sp>
        <p:nvSpPr>
          <p:cNvPr id="21518" name="Text Box 141"/>
          <p:cNvSpPr txBox="1">
            <a:spLocks noChangeAspect="1" noChangeArrowheads="1"/>
          </p:cNvSpPr>
          <p:nvPr/>
        </p:nvSpPr>
        <p:spPr bwMode="auto">
          <a:xfrm>
            <a:off x="4211638" y="594995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i="1">
                <a:latin typeface="Times New Roman" charset="0"/>
              </a:rPr>
              <a:t>X</a:t>
            </a:r>
          </a:p>
        </p:txBody>
      </p:sp>
      <p:sp>
        <p:nvSpPr>
          <p:cNvPr id="21519" name="Text Box 142"/>
          <p:cNvSpPr txBox="1">
            <a:spLocks noChangeAspect="1" noChangeArrowheads="1"/>
          </p:cNvSpPr>
          <p:nvPr/>
        </p:nvSpPr>
        <p:spPr bwMode="auto">
          <a:xfrm>
            <a:off x="473075" y="1460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i="1">
                <a:latin typeface="Times New Roman" charset="0"/>
              </a:rPr>
              <a:t>Y</a:t>
            </a:r>
          </a:p>
        </p:txBody>
      </p:sp>
      <p:sp>
        <p:nvSpPr>
          <p:cNvPr id="24796" name="Rectangle 220"/>
          <p:cNvSpPr>
            <a:spLocks noChangeArrowheads="1"/>
          </p:cNvSpPr>
          <p:nvPr/>
        </p:nvSpPr>
        <p:spPr bwMode="auto">
          <a:xfrm>
            <a:off x="4932040" y="5394702"/>
            <a:ext cx="30471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  <a:cs typeface="Times New Roman" charset="0"/>
              </a:rPr>
              <a:t>SQTO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  </a:t>
            </a:r>
            <a:r>
              <a:rPr lang="pt-BR" altLang="pt-BR" sz="1600" dirty="0" smtClean="0">
                <a:latin typeface="Times New Roman" charset="0"/>
                <a:cs typeface="Times New Roman" charset="0"/>
              </a:rPr>
              <a:t> 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=    </a:t>
            </a:r>
            <a:r>
              <a:rPr lang="pt-BR" altLang="pt-BR" sz="1600" dirty="0" smtClean="0">
                <a:latin typeface="Times New Roman" charset="0"/>
                <a:cs typeface="Times New Roman" charset="0"/>
              </a:rPr>
              <a:t>   </a:t>
            </a:r>
            <a:r>
              <a:rPr lang="pt-BR" altLang="pt-BR" sz="1600" i="1" dirty="0" err="1" smtClean="0">
                <a:latin typeface="Times New Roman" charset="0"/>
                <a:cs typeface="Times New Roman" charset="0"/>
              </a:rPr>
              <a:t>SQReg</a:t>
            </a:r>
            <a:r>
              <a:rPr lang="pt-BR" altLang="pt-BR" sz="1600" dirty="0" smtClean="0">
                <a:latin typeface="Times New Roman" charset="0"/>
                <a:cs typeface="Times New Roman" charset="0"/>
              </a:rPr>
              <a:t>      +      </a:t>
            </a:r>
            <a:r>
              <a:rPr lang="pt-BR" altLang="pt-BR" sz="1600" i="1" dirty="0" smtClean="0">
                <a:latin typeface="Times New Roman" charset="0"/>
                <a:cs typeface="Times New Roman" charset="0"/>
              </a:rPr>
              <a:t>SQE</a:t>
            </a:r>
            <a:endParaRPr lang="pt-BR" altLang="pt-BR" sz="1600" i="1" dirty="0">
              <a:latin typeface="Times New Roman" charset="0"/>
              <a:cs typeface="Times New Roman" charset="0"/>
            </a:endParaRPr>
          </a:p>
        </p:txBody>
      </p:sp>
      <p:grpSp>
        <p:nvGrpSpPr>
          <p:cNvPr id="21524" name="Group 240"/>
          <p:cNvGrpSpPr>
            <a:grpSpLocks/>
          </p:cNvGrpSpPr>
          <p:nvPr/>
        </p:nvGrpSpPr>
        <p:grpSpPr bwMode="auto">
          <a:xfrm>
            <a:off x="1476375" y="5141913"/>
            <a:ext cx="1797050" cy="447675"/>
            <a:chOff x="930" y="3239"/>
            <a:chExt cx="1132" cy="282"/>
          </a:xfrm>
        </p:grpSpPr>
        <p:sp>
          <p:nvSpPr>
            <p:cNvPr id="21541" name="Line 139"/>
            <p:cNvSpPr>
              <a:spLocks noChangeAspect="1" noChangeShapeType="1"/>
            </p:cNvSpPr>
            <p:nvPr/>
          </p:nvSpPr>
          <p:spPr bwMode="auto">
            <a:xfrm flipH="1" flipV="1">
              <a:off x="930" y="3268"/>
              <a:ext cx="302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21542" name="Object 223"/>
            <p:cNvGraphicFramePr>
              <a:graphicFrameLocks noChangeAspect="1"/>
            </p:cNvGraphicFramePr>
            <p:nvPr/>
          </p:nvGraphicFramePr>
          <p:xfrm>
            <a:off x="1260" y="3239"/>
            <a:ext cx="80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015" name="Equation" r:id="rId16" imgW="799753" imgH="253890" progId="Equation.3">
                    <p:embed/>
                  </p:oleObj>
                </mc:Choice>
                <mc:Fallback>
                  <p:oleObj name="Equation" r:id="rId16" imgW="799753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0" y="3239"/>
                          <a:ext cx="80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238"/>
          <p:cNvGrpSpPr>
            <a:grpSpLocks/>
          </p:cNvGrpSpPr>
          <p:nvPr/>
        </p:nvGrpSpPr>
        <p:grpSpPr bwMode="auto">
          <a:xfrm>
            <a:off x="582613" y="3516313"/>
            <a:ext cx="3784600" cy="336550"/>
            <a:chOff x="367" y="2215"/>
            <a:chExt cx="2384" cy="212"/>
          </a:xfrm>
        </p:grpSpPr>
        <p:sp>
          <p:nvSpPr>
            <p:cNvPr id="21539" name="Line 119"/>
            <p:cNvSpPr>
              <a:spLocks noChangeAspect="1" noChangeShapeType="1"/>
            </p:cNvSpPr>
            <p:nvPr/>
          </p:nvSpPr>
          <p:spPr bwMode="auto">
            <a:xfrm>
              <a:off x="548" y="2335"/>
              <a:ext cx="22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21540" name="Object 228"/>
            <p:cNvGraphicFramePr>
              <a:graphicFrameLocks noChangeAspect="1"/>
            </p:cNvGraphicFramePr>
            <p:nvPr/>
          </p:nvGraphicFramePr>
          <p:xfrm>
            <a:off x="367" y="2215"/>
            <a:ext cx="153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016" name="Equation" r:id="rId18" imgW="152334" imgH="190417" progId="Equation.3">
                    <p:embed/>
                  </p:oleObj>
                </mc:Choice>
                <mc:Fallback>
                  <p:oleObj name="Equation" r:id="rId18" imgW="152334" imgH="19041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7" y="2215"/>
                          <a:ext cx="153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A48A3-6665-498E-8B71-E163EC5620E4}" type="slidenum">
              <a:rPr lang="pt-BR"/>
              <a:pPr>
                <a:defRPr/>
              </a:pPr>
              <a:t>27</a:t>
            </a:fld>
            <a:endParaRPr lang="pt-BR"/>
          </a:p>
        </p:txBody>
      </p:sp>
      <p:grpSp>
        <p:nvGrpSpPr>
          <p:cNvPr id="12" name="Grupo 11"/>
          <p:cNvGrpSpPr/>
          <p:nvPr/>
        </p:nvGrpSpPr>
        <p:grpSpPr>
          <a:xfrm>
            <a:off x="4427984" y="3553024"/>
            <a:ext cx="4355312" cy="452040"/>
            <a:chOff x="4427984" y="3553024"/>
            <a:chExt cx="4355312" cy="452040"/>
          </a:xfrm>
        </p:grpSpPr>
        <p:sp>
          <p:nvSpPr>
            <p:cNvPr id="62" name="Rectangle 9"/>
            <p:cNvSpPr txBox="1">
              <a:spLocks noChangeArrowheads="1"/>
            </p:cNvSpPr>
            <p:nvPr/>
          </p:nvSpPr>
          <p:spPr bwMode="auto">
            <a:xfrm>
              <a:off x="4750848" y="3553024"/>
              <a:ext cx="4032448" cy="45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177800" indent="-177800" eaLnBrk="1" hangingPunct="1">
                <a:buFontTx/>
                <a:buNone/>
                <a:defRPr/>
              </a:pPr>
              <a:r>
                <a:rPr lang="pt-BR" altLang="pt-BR" sz="1600" kern="0" dirty="0" smtClean="0"/>
                <a:t>Caso não existisse relação entre </a:t>
              </a:r>
              <a:r>
                <a:rPr lang="pt-BR" altLang="pt-BR" sz="1600" i="1" dirty="0">
                  <a:latin typeface="Times New Roman" charset="0"/>
                  <a:cs typeface="Times New Roman" charset="0"/>
                </a:rPr>
                <a:t>X</a:t>
              </a:r>
              <a:r>
                <a:rPr lang="pt-BR" altLang="pt-BR" sz="1600" kern="0" dirty="0" smtClean="0"/>
                <a:t> e </a:t>
              </a:r>
              <a:r>
                <a:rPr lang="pt-BR" altLang="pt-BR" sz="1600" i="1" dirty="0">
                  <a:latin typeface="Times New Roman" charset="0"/>
                  <a:cs typeface="Times New Roman" charset="0"/>
                </a:rPr>
                <a:t>Y</a:t>
              </a:r>
            </a:p>
          </p:txBody>
        </p:sp>
        <p:cxnSp>
          <p:nvCxnSpPr>
            <p:cNvPr id="9" name="Conector de seta reta 8"/>
            <p:cNvCxnSpPr/>
            <p:nvPr/>
          </p:nvCxnSpPr>
          <p:spPr bwMode="auto">
            <a:xfrm flipH="1">
              <a:off x="4427984" y="3710296"/>
              <a:ext cx="360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5103352" y="4077072"/>
                <a:ext cx="2699137" cy="370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/>
                            </a:rPr>
                            <m:t>𝑌</m:t>
                          </m:r>
                        </m:e>
                      </m:acc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 smtClean="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𝑌</m:t>
                              </m:r>
                            </m:e>
                          </m:acc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352" y="4077072"/>
                <a:ext cx="2699137" cy="370294"/>
              </a:xfrm>
              <a:prstGeom prst="rect">
                <a:avLst/>
              </a:prstGeom>
              <a:blipFill rotWithShape="1">
                <a:blip r:embed="rId20"/>
                <a:stretch>
                  <a:fillRect r="-203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aixaDeTexto 66"/>
              <p:cNvSpPr txBox="1"/>
              <p:nvPr/>
            </p:nvSpPr>
            <p:spPr>
              <a:xfrm>
                <a:off x="4572000" y="4523900"/>
                <a:ext cx="3819892" cy="764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𝑌</m:t>
                              </m:r>
                            </m:e>
                          </m:acc>
                          <m:r>
                            <a:rPr lang="pt-BR" i="1">
                              <a:latin typeface="Cambria Math"/>
                            </a:rPr>
                            <m:t>)</m:t>
                          </m:r>
                          <m:r>
                            <a:rPr lang="pt-BR" i="1" baseline="30000">
                              <a:latin typeface="Cambria Math"/>
                            </a:rPr>
                            <m:t>2</m:t>
                          </m:r>
                        </m:e>
                      </m:nary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𝑌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</m:d>
                          <m:r>
                            <a:rPr lang="pt-BR" b="0" i="1" baseline="30000" smtClean="0">
                              <a:latin typeface="Cambria Math"/>
                            </a:rPr>
                            <m:t>2</m:t>
                          </m:r>
                        </m:e>
                      </m:nary>
                      <m:r>
                        <a:rPr lang="pt-BR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-BR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i="1">
                              <a:latin typeface="Cambria Math"/>
                            </a:rPr>
                            <m:t>𝑖</m:t>
                          </m:r>
                          <m:r>
                            <a:rPr lang="pt-BR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𝑌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pt-BR" b="0" i="1" baseline="30000" smtClean="0">
                              <a:latin typeface="Cambria Math"/>
                            </a:rPr>
                            <m:t>2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7" name="CaixaDeTexto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23900"/>
                <a:ext cx="3819892" cy="76450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9"/>
          <p:cNvSpPr txBox="1">
            <a:spLocks noChangeArrowheads="1"/>
          </p:cNvSpPr>
          <p:nvPr/>
        </p:nvSpPr>
        <p:spPr bwMode="auto">
          <a:xfrm>
            <a:off x="4716016" y="1529557"/>
            <a:ext cx="4032448" cy="90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77800" indent="-177800" eaLnBrk="1" hangingPunct="1">
              <a:buFontTx/>
              <a:buNone/>
              <a:defRPr/>
            </a:pPr>
            <a:r>
              <a:rPr lang="pt-BR" altLang="pt-BR" sz="1600" kern="0" dirty="0" smtClean="0"/>
              <a:t>Assim como na Análise de Variância, </a:t>
            </a:r>
            <a:r>
              <a:rPr lang="pt-BR" altLang="pt-BR" sz="1600" kern="0" dirty="0" smtClean="0"/>
              <a:t>na Análise de Regressão podemos </a:t>
            </a:r>
            <a:r>
              <a:rPr lang="pt-BR" altLang="pt-BR" sz="1600" kern="0" dirty="0" smtClean="0"/>
              <a:t>analisar o erro (ou resíduo) sob diferentes aspectos...</a:t>
            </a:r>
          </a:p>
        </p:txBody>
      </p:sp>
      <p:sp>
        <p:nvSpPr>
          <p:cNvPr id="56" name="Text Box 143"/>
          <p:cNvSpPr txBox="1">
            <a:spLocks noChangeAspect="1" noChangeArrowheads="1"/>
          </p:cNvSpPr>
          <p:nvPr/>
        </p:nvSpPr>
        <p:spPr bwMode="auto">
          <a:xfrm>
            <a:off x="3235016" y="5786769"/>
            <a:ext cx="389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i="1" dirty="0" smtClean="0">
                <a:latin typeface="Times New Roman" charset="0"/>
              </a:rPr>
              <a:t>X</a:t>
            </a:r>
            <a:r>
              <a:rPr lang="pt-BR" altLang="pt-BR" sz="2000" i="1" baseline="-25000" dirty="0" smtClean="0">
                <a:latin typeface="Times New Roman" charset="0"/>
              </a:rPr>
              <a:t>i</a:t>
            </a:r>
            <a:endParaRPr lang="pt-BR" altLang="pt-BR" sz="2000" i="1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45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96" grpId="0" animBg="1"/>
      <p:bldP spid="24698" grpId="0" animBg="1"/>
      <p:bldP spid="24796" grpId="0"/>
      <p:bldP spid="8" grpId="0"/>
      <p:bldP spid="67" grpId="0"/>
      <p:bldP spid="5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783634"/>
              </p:ext>
            </p:extLst>
          </p:nvPr>
        </p:nvGraphicFramePr>
        <p:xfrm>
          <a:off x="5386388" y="2874963"/>
          <a:ext cx="1205100" cy="329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43" name="Equation" r:id="rId3" imgW="927000" imgH="253800" progId="Equation.DSMT4">
                  <p:embed/>
                </p:oleObj>
              </mc:Choice>
              <mc:Fallback>
                <p:oleObj name="Equation" r:id="rId3" imgW="927000" imgH="253800" progId="Equation.DSMT4">
                  <p:embed/>
                  <p:pic>
                    <p:nvPicPr>
                      <p:cNvPr id="0" name="Objeto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388" y="2874963"/>
                        <a:ext cx="1205100" cy="3299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797788"/>
              </p:ext>
            </p:extLst>
          </p:nvPr>
        </p:nvGraphicFramePr>
        <p:xfrm>
          <a:off x="5364163" y="2139950"/>
          <a:ext cx="2839356" cy="561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44" name="Equation" r:id="rId5" imgW="2184120" imgH="431640" progId="Equation.DSMT4">
                  <p:embed/>
                </p:oleObj>
              </mc:Choice>
              <mc:Fallback>
                <p:oleObj name="Equation" r:id="rId5" imgW="2184120" imgH="431640" progId="Equation.DSMT4">
                  <p:embed/>
                  <p:pic>
                    <p:nvPicPr>
                      <p:cNvPr id="0" name="Objeto 3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2139950"/>
                        <a:ext cx="2839356" cy="5611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to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660347"/>
              </p:ext>
            </p:extLst>
          </p:nvPr>
        </p:nvGraphicFramePr>
        <p:xfrm>
          <a:off x="2459038" y="4386585"/>
          <a:ext cx="22510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45" name="Equação" r:id="rId7" imgW="1270000" imgH="419100" progId="Equation.3">
                  <p:embed/>
                </p:oleObj>
              </mc:Choice>
              <mc:Fallback>
                <p:oleObj name="Equação" r:id="rId7" imgW="1270000" imgH="419100" progId="Equation.3">
                  <p:embed/>
                  <p:pic>
                    <p:nvPicPr>
                      <p:cNvPr id="0" name="Objeto 3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9038" y="4386585"/>
                        <a:ext cx="22510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58" name="Group 110"/>
          <p:cNvGrpSpPr>
            <a:grpSpLocks/>
          </p:cNvGrpSpPr>
          <p:nvPr/>
        </p:nvGrpSpPr>
        <p:grpSpPr bwMode="auto">
          <a:xfrm>
            <a:off x="304801" y="1431925"/>
            <a:ext cx="5075238" cy="2622550"/>
            <a:chOff x="571" y="1378"/>
            <a:chExt cx="3197" cy="1652"/>
          </a:xfrm>
        </p:grpSpPr>
        <p:graphicFrame>
          <p:nvGraphicFramePr>
            <p:cNvPr id="23584" name="Object 1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7498543"/>
                </p:ext>
              </p:extLst>
            </p:nvPr>
          </p:nvGraphicFramePr>
          <p:xfrm>
            <a:off x="571" y="1378"/>
            <a:ext cx="3197" cy="16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446" name="Document" r:id="rId9" imgW="5677264" imgH="2927625" progId="Word.Document.8">
                    <p:embed/>
                  </p:oleObj>
                </mc:Choice>
                <mc:Fallback>
                  <p:oleObj name="Document" r:id="rId9" imgW="5677264" imgH="2927625" progId="Word.Document.8">
                    <p:embed/>
                    <p:pic>
                      <p:nvPicPr>
                        <p:cNvPr id="0" name="Object 1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" y="1378"/>
                          <a:ext cx="3197" cy="16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85" name="Object 112"/>
            <p:cNvGraphicFramePr>
              <a:graphicFrameLocks/>
            </p:cNvGraphicFramePr>
            <p:nvPr/>
          </p:nvGraphicFramePr>
          <p:xfrm>
            <a:off x="1413" y="1806"/>
            <a:ext cx="605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447" name="Equação" r:id="rId11" imgW="736600" imgH="431800" progId="Equation.3">
                    <p:embed/>
                  </p:oleObj>
                </mc:Choice>
                <mc:Fallback>
                  <p:oleObj name="Equação" r:id="rId11" imgW="736600" imgH="431800" progId="Equation.3">
                    <p:embed/>
                    <p:pic>
                      <p:nvPicPr>
                        <p:cNvPr id="0" name="Object 11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3" y="1806"/>
                          <a:ext cx="605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86" name="Object 113"/>
            <p:cNvGraphicFramePr>
              <a:graphicFrameLocks/>
            </p:cNvGraphicFramePr>
            <p:nvPr/>
          </p:nvGraphicFramePr>
          <p:xfrm>
            <a:off x="1388" y="2214"/>
            <a:ext cx="630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448" name="Equation" r:id="rId13" imgW="749160" imgH="431640" progId="Equation.DSMT4">
                    <p:embed/>
                  </p:oleObj>
                </mc:Choice>
                <mc:Fallback>
                  <p:oleObj name="Equation" r:id="rId13" imgW="749160" imgH="431640" progId="Equation.DSMT4">
                    <p:embed/>
                    <p:pic>
                      <p:nvPicPr>
                        <p:cNvPr id="0" name="Object 11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8" y="2214"/>
                          <a:ext cx="630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87" name="Object 114"/>
            <p:cNvGraphicFramePr>
              <a:graphicFrameLocks/>
            </p:cNvGraphicFramePr>
            <p:nvPr/>
          </p:nvGraphicFramePr>
          <p:xfrm>
            <a:off x="1413" y="2577"/>
            <a:ext cx="605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449" name="Equação" r:id="rId15" imgW="736600" imgH="431800" progId="Equation.3">
                    <p:embed/>
                  </p:oleObj>
                </mc:Choice>
                <mc:Fallback>
                  <p:oleObj name="Equação" r:id="rId15" imgW="736600" imgH="431800" progId="Equation.3">
                    <p:embed/>
                    <p:pic>
                      <p:nvPicPr>
                        <p:cNvPr id="0" name="Object 11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3" y="2577"/>
                          <a:ext cx="605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88" name="Object 1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49800133"/>
                </p:ext>
              </p:extLst>
            </p:nvPr>
          </p:nvGraphicFramePr>
          <p:xfrm>
            <a:off x="2890" y="1797"/>
            <a:ext cx="605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450" name="Equação" r:id="rId17" imgW="736600" imgH="431800" progId="Equation.3">
                    <p:embed/>
                  </p:oleObj>
                </mc:Choice>
                <mc:Fallback>
                  <p:oleObj name="Equação" r:id="rId17" imgW="736600" imgH="431800" progId="Equation.3">
                    <p:embed/>
                    <p:pic>
                      <p:nvPicPr>
                        <p:cNvPr id="0" name="Object 11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0" y="1797"/>
                          <a:ext cx="605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89" name="Object 11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54239629"/>
                </p:ext>
              </p:extLst>
            </p:nvPr>
          </p:nvGraphicFramePr>
          <p:xfrm>
            <a:off x="2895" y="2160"/>
            <a:ext cx="636" cy="5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451" name="Equation" r:id="rId18" imgW="774360" imgH="609480" progId="Equation.DSMT4">
                    <p:embed/>
                  </p:oleObj>
                </mc:Choice>
                <mc:Fallback>
                  <p:oleObj name="Equation" r:id="rId18" imgW="774360" imgH="609480" progId="Equation.DSMT4">
                    <p:embed/>
                    <p:pic>
                      <p:nvPicPr>
                        <p:cNvPr id="0" name="Object 11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5" y="2160"/>
                          <a:ext cx="636" cy="5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592138"/>
            <a:ext cx="9144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ker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ANOVA x Análise de Regressão</a:t>
            </a:r>
            <a:endParaRPr lang="pt-BR" sz="3200" kern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2397125" y="3953198"/>
            <a:ext cx="18875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se 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  <a:cs typeface="Times New Roman" charset="0"/>
              </a:rPr>
              <a:t>0</a:t>
            </a:r>
            <a:r>
              <a:rPr lang="pt-BR" altLang="pt-BR" sz="1600" dirty="0"/>
              <a:t> verdadeira: </a:t>
            </a:r>
          </a:p>
        </p:txBody>
      </p:sp>
      <p:grpSp>
        <p:nvGrpSpPr>
          <p:cNvPr id="47" name="Grupo 34"/>
          <p:cNvGrpSpPr>
            <a:grpSpLocks/>
          </p:cNvGrpSpPr>
          <p:nvPr/>
        </p:nvGrpSpPr>
        <p:grpSpPr bwMode="auto">
          <a:xfrm>
            <a:off x="179512" y="4869160"/>
            <a:ext cx="5715000" cy="917575"/>
            <a:chOff x="714348" y="5940449"/>
            <a:chExt cx="5715000" cy="917575"/>
          </a:xfrm>
        </p:grpSpPr>
        <p:sp>
          <p:nvSpPr>
            <p:cNvPr id="23582" name="Text Box 62"/>
            <p:cNvSpPr txBox="1">
              <a:spLocks noChangeArrowheads="1"/>
            </p:cNvSpPr>
            <p:nvPr/>
          </p:nvSpPr>
          <p:spPr bwMode="auto">
            <a:xfrm>
              <a:off x="714348" y="5940449"/>
              <a:ext cx="3124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/>
                <a:t>Região Crítica:</a:t>
              </a:r>
            </a:p>
          </p:txBody>
        </p:sp>
        <p:sp>
          <p:nvSpPr>
            <p:cNvPr id="23583" name="Text Box 64"/>
            <p:cNvSpPr txBox="1">
              <a:spLocks noChangeArrowheads="1"/>
            </p:cNvSpPr>
            <p:nvPr/>
          </p:nvSpPr>
          <p:spPr bwMode="auto">
            <a:xfrm>
              <a:off x="1123923" y="6276999"/>
              <a:ext cx="530542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pt-BR" altLang="pt-BR" sz="1600" dirty="0"/>
                <a:t>aceito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r>
                <a:rPr lang="pt-BR" altLang="pt-BR" sz="1600" dirty="0"/>
                <a:t> se </a:t>
              </a:r>
              <a:r>
                <a:rPr lang="pt-BR" altLang="pt-BR" sz="1600" i="1" dirty="0">
                  <a:latin typeface="Times New Roman" charset="0"/>
                </a:rPr>
                <a:t>F</a:t>
              </a:r>
              <a:r>
                <a:rPr lang="pt-BR" altLang="pt-BR" sz="1600" dirty="0">
                  <a:latin typeface="Times New Roman" charset="0"/>
                </a:rPr>
                <a:t> &lt; </a:t>
              </a:r>
              <a:r>
                <a:rPr lang="pt-BR" altLang="pt-BR" sz="1600" i="1" dirty="0" err="1">
                  <a:latin typeface="Times New Roman" charset="0"/>
                </a:rPr>
                <a:t>F</a:t>
              </a:r>
              <a:r>
                <a:rPr lang="pt-BR" altLang="pt-BR" sz="1600" i="1" baseline="-25000" dirty="0" err="1">
                  <a:latin typeface="Times New Roman" charset="0"/>
                </a:rPr>
                <a:t>crít</a:t>
              </a:r>
              <a:r>
                <a:rPr lang="pt-BR" altLang="pt-BR" sz="1600" dirty="0"/>
                <a:t>    </a:t>
              </a:r>
              <a:r>
                <a:rPr lang="pt-BR" altLang="pt-BR" sz="1600" dirty="0">
                  <a:sym typeface="Symbol" pitchFamily="18" charset="2"/>
                </a:rPr>
                <a:t> </a:t>
              </a:r>
              <a:r>
                <a:rPr lang="pt-BR" altLang="pt-BR" sz="1600" i="1" dirty="0">
                  <a:latin typeface="Times New Roman" charset="0"/>
                  <a:sym typeface="Symbol" pitchFamily="18" charset="2"/>
                </a:rPr>
                <a:t>P(</a:t>
              </a:r>
              <a:r>
                <a:rPr lang="pt-BR" altLang="pt-BR" sz="1600" i="1" dirty="0">
                  <a:latin typeface="Times New Roman" charset="0"/>
                </a:rPr>
                <a:t>F</a:t>
              </a:r>
              <a:r>
                <a:rPr lang="pt-BR" altLang="pt-BR" sz="1600" dirty="0">
                  <a:latin typeface="Times New Roman" charset="0"/>
                </a:rPr>
                <a:t> &lt; </a:t>
              </a:r>
              <a:r>
                <a:rPr lang="pt-BR" altLang="pt-BR" sz="1600" i="1" dirty="0" err="1">
                  <a:latin typeface="Times New Roman" charset="0"/>
                </a:rPr>
                <a:t>F</a:t>
              </a:r>
              <a:r>
                <a:rPr lang="pt-BR" altLang="pt-BR" sz="1600" i="1" baseline="-25000" dirty="0" err="1">
                  <a:latin typeface="Times New Roman" charset="0"/>
                </a:rPr>
                <a:t>crít</a:t>
              </a:r>
              <a:r>
                <a:rPr lang="pt-BR" altLang="pt-BR" sz="1600" dirty="0">
                  <a:latin typeface="Times New Roman" charset="0"/>
                </a:rPr>
                <a:t>) = </a:t>
              </a: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1 -</a:t>
              </a:r>
              <a:r>
                <a:rPr lang="pt-BR" altLang="pt-BR" sz="1600" dirty="0">
                  <a:sym typeface="Symbol" pitchFamily="18" charset="2"/>
                </a:rPr>
                <a:t> </a:t>
              </a:r>
              <a:r>
                <a:rPr lang="pt-BR" altLang="pt-BR" sz="1600" i="1" dirty="0">
                  <a:sym typeface="Symbol" pitchFamily="18" charset="2"/>
                </a:rPr>
                <a:t></a:t>
              </a:r>
              <a:endParaRPr lang="pt-BR" altLang="pt-BR" sz="1600" i="1" baseline="-25000" dirty="0">
                <a:latin typeface="Times New Roman" charset="0"/>
              </a:endParaRPr>
            </a:p>
            <a:p>
              <a:pPr eaLnBrk="1" hangingPunct="1">
                <a:spcBef>
                  <a:spcPct val="0"/>
                </a:spcBef>
              </a:pPr>
              <a:r>
                <a:rPr lang="pt-BR" altLang="pt-BR" sz="1600" dirty="0"/>
                <a:t>rejeito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r>
                <a:rPr lang="pt-BR" altLang="pt-BR" sz="1600" dirty="0"/>
                <a:t> caso contrário    </a:t>
              </a:r>
              <a:r>
                <a:rPr lang="pt-BR" altLang="pt-BR" sz="1600" dirty="0">
                  <a:sym typeface="Symbol" pitchFamily="18" charset="2"/>
                </a:rPr>
                <a:t> </a:t>
              </a:r>
              <a:r>
                <a:rPr lang="pt-BR" altLang="pt-BR" sz="1600" i="1" dirty="0">
                  <a:latin typeface="Times New Roman" charset="0"/>
                  <a:sym typeface="Symbol" pitchFamily="18" charset="2"/>
                </a:rPr>
                <a:t>P</a:t>
              </a:r>
              <a:r>
                <a:rPr lang="pt-BR" altLang="pt-BR" sz="1600" dirty="0">
                  <a:latin typeface="Times New Roman" charset="0"/>
                </a:rPr>
                <a:t>(</a:t>
              </a:r>
              <a:r>
                <a:rPr lang="pt-BR" altLang="pt-BR" sz="1600" i="1" dirty="0">
                  <a:latin typeface="Times New Roman" charset="0"/>
                </a:rPr>
                <a:t>F</a:t>
              </a:r>
              <a:r>
                <a:rPr lang="pt-BR" altLang="pt-BR" sz="1600" dirty="0">
                  <a:latin typeface="Times New Roman" charset="0"/>
                </a:rPr>
                <a:t> &gt; </a:t>
              </a:r>
              <a:r>
                <a:rPr lang="pt-BR" altLang="pt-BR" sz="1600" i="1" dirty="0" err="1">
                  <a:latin typeface="Times New Roman" charset="0"/>
                </a:rPr>
                <a:t>F</a:t>
              </a:r>
              <a:r>
                <a:rPr lang="pt-BR" altLang="pt-BR" sz="1600" i="1" baseline="-25000" dirty="0" err="1">
                  <a:latin typeface="Times New Roman" charset="0"/>
                </a:rPr>
                <a:t>crít</a:t>
              </a:r>
              <a:r>
                <a:rPr lang="pt-BR" altLang="pt-BR" sz="1600" dirty="0">
                  <a:latin typeface="Times New Roman" charset="0"/>
                </a:rPr>
                <a:t>) = </a:t>
              </a:r>
              <a:r>
                <a:rPr lang="pt-BR" altLang="pt-BR" sz="1600" i="1" dirty="0">
                  <a:sym typeface="Symbol" pitchFamily="18" charset="2"/>
                </a:rPr>
                <a:t></a:t>
              </a:r>
            </a:p>
          </p:txBody>
        </p:sp>
      </p:grpSp>
      <p:grpSp>
        <p:nvGrpSpPr>
          <p:cNvPr id="60" name="Group 129"/>
          <p:cNvGrpSpPr>
            <a:grpSpLocks/>
          </p:cNvGrpSpPr>
          <p:nvPr/>
        </p:nvGrpSpPr>
        <p:grpSpPr bwMode="auto">
          <a:xfrm>
            <a:off x="5983288" y="4353619"/>
            <a:ext cx="1735137" cy="1309688"/>
            <a:chOff x="4160" y="3377"/>
            <a:chExt cx="1093" cy="825"/>
          </a:xfrm>
        </p:grpSpPr>
        <p:grpSp>
          <p:nvGrpSpPr>
            <p:cNvPr id="23571" name="Group 130"/>
            <p:cNvGrpSpPr>
              <a:grpSpLocks/>
            </p:cNvGrpSpPr>
            <p:nvPr/>
          </p:nvGrpSpPr>
          <p:grpSpPr bwMode="auto">
            <a:xfrm>
              <a:off x="4572" y="3377"/>
              <a:ext cx="543" cy="597"/>
              <a:chOff x="4572" y="3377"/>
              <a:chExt cx="543" cy="597"/>
            </a:xfrm>
          </p:grpSpPr>
          <p:grpSp>
            <p:nvGrpSpPr>
              <p:cNvPr id="23578" name="Group 131"/>
              <p:cNvGrpSpPr>
                <a:grpSpLocks/>
              </p:cNvGrpSpPr>
              <p:nvPr/>
            </p:nvGrpSpPr>
            <p:grpSpPr bwMode="auto">
              <a:xfrm>
                <a:off x="4683" y="3377"/>
                <a:ext cx="432" cy="367"/>
                <a:chOff x="4683" y="3377"/>
                <a:chExt cx="432" cy="367"/>
              </a:xfrm>
            </p:grpSpPr>
            <p:sp>
              <p:nvSpPr>
                <p:cNvPr id="23580" name="Freeform 132" descr="Diagonal para cima clara"/>
                <p:cNvSpPr>
                  <a:spLocks/>
                </p:cNvSpPr>
                <p:nvPr/>
              </p:nvSpPr>
              <p:spPr bwMode="auto">
                <a:xfrm>
                  <a:off x="4683" y="3377"/>
                  <a:ext cx="432" cy="367"/>
                </a:xfrm>
                <a:custGeom>
                  <a:avLst/>
                  <a:gdLst>
                    <a:gd name="T0" fmla="*/ 0 w 432"/>
                    <a:gd name="T1" fmla="*/ 0 h 367"/>
                    <a:gd name="T2" fmla="*/ 0 w 432"/>
                    <a:gd name="T3" fmla="*/ 367 h 367"/>
                    <a:gd name="T4" fmla="*/ 432 w 432"/>
                    <a:gd name="T5" fmla="*/ 367 h 367"/>
                    <a:gd name="T6" fmla="*/ 360 w 432"/>
                    <a:gd name="T7" fmla="*/ 355 h 367"/>
                    <a:gd name="T8" fmla="*/ 310 w 432"/>
                    <a:gd name="T9" fmla="*/ 338 h 367"/>
                    <a:gd name="T10" fmla="*/ 250 w 432"/>
                    <a:gd name="T11" fmla="*/ 305 h 367"/>
                    <a:gd name="T12" fmla="*/ 202 w 432"/>
                    <a:gd name="T13" fmla="*/ 261 h 367"/>
                    <a:gd name="T14" fmla="*/ 154 w 432"/>
                    <a:gd name="T15" fmla="*/ 204 h 367"/>
                    <a:gd name="T16" fmla="*/ 103 w 432"/>
                    <a:gd name="T17" fmla="*/ 141 h 367"/>
                    <a:gd name="T18" fmla="*/ 58 w 432"/>
                    <a:gd name="T19" fmla="*/ 79 h 367"/>
                    <a:gd name="T20" fmla="*/ 14 w 432"/>
                    <a:gd name="T21" fmla="*/ 21 h 367"/>
                    <a:gd name="T22" fmla="*/ 0 w 432"/>
                    <a:gd name="T23" fmla="*/ 0 h 367"/>
                    <a:gd name="T24" fmla="*/ 0 w 432"/>
                    <a:gd name="T25" fmla="*/ 0 h 36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32"/>
                    <a:gd name="T40" fmla="*/ 0 h 367"/>
                    <a:gd name="T41" fmla="*/ 432 w 432"/>
                    <a:gd name="T42" fmla="*/ 367 h 36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32" h="367">
                      <a:moveTo>
                        <a:pt x="0" y="0"/>
                      </a:moveTo>
                      <a:lnTo>
                        <a:pt x="0" y="367"/>
                      </a:lnTo>
                      <a:lnTo>
                        <a:pt x="432" y="367"/>
                      </a:lnTo>
                      <a:lnTo>
                        <a:pt x="360" y="355"/>
                      </a:lnTo>
                      <a:lnTo>
                        <a:pt x="310" y="338"/>
                      </a:lnTo>
                      <a:lnTo>
                        <a:pt x="250" y="305"/>
                      </a:lnTo>
                      <a:lnTo>
                        <a:pt x="202" y="261"/>
                      </a:lnTo>
                      <a:lnTo>
                        <a:pt x="154" y="204"/>
                      </a:lnTo>
                      <a:lnTo>
                        <a:pt x="103" y="141"/>
                      </a:lnTo>
                      <a:lnTo>
                        <a:pt x="58" y="79"/>
                      </a:lnTo>
                      <a:lnTo>
                        <a:pt x="14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pattFill prst="ltUpDiag">
                  <a:fgClr>
                    <a:schemeClr val="tx1"/>
                  </a:fgClr>
                  <a:bgClr>
                    <a:srgbClr val="FFFFFF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581" name="Text Box 133"/>
                <p:cNvSpPr txBox="1">
                  <a:spLocks noChangeArrowheads="1"/>
                </p:cNvSpPr>
                <p:nvPr/>
              </p:nvSpPr>
              <p:spPr bwMode="auto">
                <a:xfrm>
                  <a:off x="4830" y="3410"/>
                  <a:ext cx="19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pt-BR" sz="1600" i="1">
                      <a:latin typeface="Times New Roman" charset="0"/>
                      <a:sym typeface="Symbol" pitchFamily="18" charset="2"/>
                    </a:rPr>
                    <a:t></a:t>
                  </a:r>
                  <a:endParaRPr lang="en-US" altLang="pt-BR" sz="1600">
                    <a:latin typeface="Times New Roman" charset="0"/>
                    <a:sym typeface="Symbol" pitchFamily="18" charset="2"/>
                  </a:endParaRPr>
                </a:p>
              </p:txBody>
            </p:sp>
          </p:grpSp>
          <p:graphicFrame>
            <p:nvGraphicFramePr>
              <p:cNvPr id="23579" name="Object 134"/>
              <p:cNvGraphicFramePr>
                <a:graphicFrameLocks noChangeAspect="1"/>
              </p:cNvGraphicFramePr>
              <p:nvPr/>
            </p:nvGraphicFramePr>
            <p:xfrm>
              <a:off x="4572" y="3767"/>
              <a:ext cx="240" cy="2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5452" name="Equation" r:id="rId20" imgW="266584" imgH="228501" progId="Equation.DSMT4">
                      <p:embed/>
                    </p:oleObj>
                  </mc:Choice>
                  <mc:Fallback>
                    <p:oleObj name="Equation" r:id="rId20" imgW="266584" imgH="228501" progId="Equation.DSMT4">
                      <p:embed/>
                      <p:pic>
                        <p:nvPicPr>
                          <p:cNvPr id="0" name="Object 13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72" y="3767"/>
                            <a:ext cx="240" cy="207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3572" name="Group 135"/>
            <p:cNvGrpSpPr>
              <a:grpSpLocks/>
            </p:cNvGrpSpPr>
            <p:nvPr/>
          </p:nvGrpSpPr>
          <p:grpSpPr bwMode="auto">
            <a:xfrm>
              <a:off x="4160" y="3974"/>
              <a:ext cx="544" cy="228"/>
              <a:chOff x="4160" y="3974"/>
              <a:chExt cx="544" cy="228"/>
            </a:xfrm>
          </p:grpSpPr>
          <p:sp>
            <p:nvSpPr>
              <p:cNvPr id="23576" name="Rectangle 136"/>
              <p:cNvSpPr>
                <a:spLocks noChangeArrowheads="1"/>
              </p:cNvSpPr>
              <p:nvPr/>
            </p:nvSpPr>
            <p:spPr bwMode="auto">
              <a:xfrm>
                <a:off x="4209" y="3989"/>
                <a:ext cx="457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/>
                  <a:t>ac. </a:t>
                </a:r>
                <a:r>
                  <a:rPr lang="pt-BR" altLang="pt-BR" sz="1600">
                    <a:latin typeface="Times New Roman" charset="0"/>
                  </a:rPr>
                  <a:t>H</a:t>
                </a:r>
                <a:r>
                  <a:rPr lang="pt-BR" altLang="pt-BR" sz="1600" baseline="-25000">
                    <a:latin typeface="Times New Roman" charset="0"/>
                  </a:rPr>
                  <a:t>0</a:t>
                </a:r>
                <a:endParaRPr lang="en-US" altLang="pt-BR" sz="1600"/>
              </a:p>
            </p:txBody>
          </p:sp>
          <p:sp>
            <p:nvSpPr>
              <p:cNvPr id="23577" name="AutoShape 137"/>
              <p:cNvSpPr>
                <a:spLocks/>
              </p:cNvSpPr>
              <p:nvPr/>
            </p:nvSpPr>
            <p:spPr bwMode="auto">
              <a:xfrm rot="-5400000">
                <a:off x="4410" y="3724"/>
                <a:ext cx="44" cy="544"/>
              </a:xfrm>
              <a:prstGeom prst="leftBrace">
                <a:avLst>
                  <a:gd name="adj1" fmla="val 10303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</p:grpSp>
        <p:grpSp>
          <p:nvGrpSpPr>
            <p:cNvPr id="23573" name="Group 138"/>
            <p:cNvGrpSpPr>
              <a:grpSpLocks/>
            </p:cNvGrpSpPr>
            <p:nvPr/>
          </p:nvGrpSpPr>
          <p:grpSpPr bwMode="auto">
            <a:xfrm>
              <a:off x="4709" y="3974"/>
              <a:ext cx="544" cy="228"/>
              <a:chOff x="4160" y="3974"/>
              <a:chExt cx="544" cy="228"/>
            </a:xfrm>
          </p:grpSpPr>
          <p:sp>
            <p:nvSpPr>
              <p:cNvPr id="23574" name="Rectangle 139"/>
              <p:cNvSpPr>
                <a:spLocks noChangeArrowheads="1"/>
              </p:cNvSpPr>
              <p:nvPr/>
            </p:nvSpPr>
            <p:spPr bwMode="auto">
              <a:xfrm>
                <a:off x="4167" y="3989"/>
                <a:ext cx="527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/>
                  <a:t>rej. </a:t>
                </a:r>
                <a:r>
                  <a:rPr lang="pt-BR" altLang="pt-BR" sz="1600">
                    <a:latin typeface="Times New Roman" charset="0"/>
                  </a:rPr>
                  <a:t>H</a:t>
                </a:r>
                <a:r>
                  <a:rPr lang="pt-BR" altLang="pt-BR" sz="1600" baseline="-25000">
                    <a:latin typeface="Times New Roman" charset="0"/>
                  </a:rPr>
                  <a:t>0</a:t>
                </a:r>
                <a:endParaRPr lang="en-US" altLang="pt-BR" sz="1600"/>
              </a:p>
            </p:txBody>
          </p:sp>
          <p:sp>
            <p:nvSpPr>
              <p:cNvPr id="23575" name="AutoShape 140"/>
              <p:cNvSpPr>
                <a:spLocks/>
              </p:cNvSpPr>
              <p:nvPr/>
            </p:nvSpPr>
            <p:spPr bwMode="auto">
              <a:xfrm rot="-5400000">
                <a:off x="4410" y="3724"/>
                <a:ext cx="44" cy="544"/>
              </a:xfrm>
              <a:prstGeom prst="leftBrace">
                <a:avLst>
                  <a:gd name="adj1" fmla="val 10303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</p:grpSp>
      </p:grpSp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5822950" y="3717032"/>
            <a:ext cx="2159000" cy="1557337"/>
            <a:chOff x="5822950" y="4097338"/>
            <a:chExt cx="2159000" cy="1557337"/>
          </a:xfrm>
        </p:grpSpPr>
        <p:graphicFrame>
          <p:nvGraphicFramePr>
            <p:cNvPr id="23565" name="Objeto 40"/>
            <p:cNvGraphicFramePr>
              <a:graphicFrameLocks/>
            </p:cNvGraphicFramePr>
            <p:nvPr/>
          </p:nvGraphicFramePr>
          <p:xfrm>
            <a:off x="6780212" y="4265703"/>
            <a:ext cx="608013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453" name="Equação" r:id="rId22" imgW="342751" imgH="241195" progId="Equation.3">
                    <p:embed/>
                  </p:oleObj>
                </mc:Choice>
                <mc:Fallback>
                  <p:oleObj name="Equação" r:id="rId22" imgW="342751" imgH="241195" progId="Equation.3">
                    <p:embed/>
                    <p:pic>
                      <p:nvPicPr>
                        <p:cNvPr id="0" name="Objeto 4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0212" y="4265703"/>
                          <a:ext cx="608013" cy="361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3566" name="Group 117"/>
            <p:cNvGrpSpPr>
              <a:grpSpLocks/>
            </p:cNvGrpSpPr>
            <p:nvPr/>
          </p:nvGrpSpPr>
          <p:grpSpPr bwMode="auto">
            <a:xfrm>
              <a:off x="5822950" y="4097338"/>
              <a:ext cx="2159000" cy="1557337"/>
              <a:chOff x="4059" y="2976"/>
              <a:chExt cx="1360" cy="981"/>
            </a:xfrm>
          </p:grpSpPr>
          <p:sp>
            <p:nvSpPr>
              <p:cNvPr id="23567" name="Freeform 118"/>
              <p:cNvSpPr>
                <a:spLocks/>
              </p:cNvSpPr>
              <p:nvPr/>
            </p:nvSpPr>
            <p:spPr bwMode="auto">
              <a:xfrm>
                <a:off x="4149" y="2976"/>
                <a:ext cx="1104" cy="768"/>
              </a:xfrm>
              <a:custGeom>
                <a:avLst/>
                <a:gdLst>
                  <a:gd name="T0" fmla="*/ 0 w 1104"/>
                  <a:gd name="T1" fmla="*/ 0 h 768"/>
                  <a:gd name="T2" fmla="*/ 0 w 1104"/>
                  <a:gd name="T3" fmla="*/ 768 h 768"/>
                  <a:gd name="T4" fmla="*/ 1104 w 1104"/>
                  <a:gd name="T5" fmla="*/ 768 h 768"/>
                  <a:gd name="T6" fmla="*/ 0 60000 65536"/>
                  <a:gd name="T7" fmla="*/ 0 60000 65536"/>
                  <a:gd name="T8" fmla="*/ 0 60000 65536"/>
                  <a:gd name="T9" fmla="*/ 0 w 1104"/>
                  <a:gd name="T10" fmla="*/ 0 h 768"/>
                  <a:gd name="T11" fmla="*/ 1104 w 1104"/>
                  <a:gd name="T12" fmla="*/ 768 h 7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04" h="768">
                    <a:moveTo>
                      <a:pt x="0" y="0"/>
                    </a:moveTo>
                    <a:lnTo>
                      <a:pt x="0" y="768"/>
                    </a:lnTo>
                    <a:lnTo>
                      <a:pt x="1104" y="76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568" name="Freeform 119"/>
              <p:cNvSpPr>
                <a:spLocks/>
              </p:cNvSpPr>
              <p:nvPr/>
            </p:nvSpPr>
            <p:spPr bwMode="auto">
              <a:xfrm>
                <a:off x="4145" y="3125"/>
                <a:ext cx="1034" cy="645"/>
              </a:xfrm>
              <a:custGeom>
                <a:avLst/>
                <a:gdLst>
                  <a:gd name="T0" fmla="*/ 0 w 1034"/>
                  <a:gd name="T1" fmla="*/ 617 h 645"/>
                  <a:gd name="T2" fmla="*/ 274 w 1034"/>
                  <a:gd name="T3" fmla="*/ 12 h 645"/>
                  <a:gd name="T4" fmla="*/ 773 w 1034"/>
                  <a:gd name="T5" fmla="*/ 545 h 645"/>
                  <a:gd name="T6" fmla="*/ 1034 w 1034"/>
                  <a:gd name="T7" fmla="*/ 614 h 6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34"/>
                  <a:gd name="T13" fmla="*/ 0 h 645"/>
                  <a:gd name="T14" fmla="*/ 1034 w 1034"/>
                  <a:gd name="T15" fmla="*/ 645 h 6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34" h="645">
                    <a:moveTo>
                      <a:pt x="0" y="617"/>
                    </a:moveTo>
                    <a:cubicBezTo>
                      <a:pt x="46" y="516"/>
                      <a:pt x="145" y="24"/>
                      <a:pt x="274" y="12"/>
                    </a:cubicBezTo>
                    <a:cubicBezTo>
                      <a:pt x="403" y="0"/>
                      <a:pt x="646" y="445"/>
                      <a:pt x="773" y="545"/>
                    </a:cubicBezTo>
                    <a:cubicBezTo>
                      <a:pt x="900" y="645"/>
                      <a:pt x="980" y="600"/>
                      <a:pt x="1034" y="614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569" name="Text Box 120"/>
              <p:cNvSpPr txBox="1">
                <a:spLocks noChangeArrowheads="1"/>
              </p:cNvSpPr>
              <p:nvPr/>
            </p:nvSpPr>
            <p:spPr bwMode="auto">
              <a:xfrm>
                <a:off x="4059" y="3735"/>
                <a:ext cx="18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latin typeface="Times New Roman" charset="0"/>
                  </a:rPr>
                  <a:t>0</a:t>
                </a:r>
              </a:p>
            </p:txBody>
          </p:sp>
          <p:sp>
            <p:nvSpPr>
              <p:cNvPr id="23570" name="Text Box 121"/>
              <p:cNvSpPr txBox="1">
                <a:spLocks noChangeArrowheads="1"/>
              </p:cNvSpPr>
              <p:nvPr/>
            </p:nvSpPr>
            <p:spPr bwMode="auto">
              <a:xfrm>
                <a:off x="5119" y="3726"/>
                <a:ext cx="30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+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</p:grpSp>
      </p:grp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EEAC7-77DE-4F83-BD2C-6FF2F4CC0A7F}" type="slidenum">
              <a:rPr lang="pt-BR"/>
              <a:pPr>
                <a:defRPr/>
              </a:pPr>
              <a:t>28</a:t>
            </a:fld>
            <a:endParaRPr lang="pt-BR"/>
          </a:p>
        </p:txBody>
      </p:sp>
      <p:sp>
        <p:nvSpPr>
          <p:cNvPr id="41" name="Retângulo 40"/>
          <p:cNvSpPr>
            <a:spLocks noChangeArrowheads="1"/>
          </p:cNvSpPr>
          <p:nvPr/>
        </p:nvSpPr>
        <p:spPr bwMode="auto">
          <a:xfrm>
            <a:off x="179512" y="5798195"/>
            <a:ext cx="87649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534988" indent="-53498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S</a:t>
            </a:r>
            <a:r>
              <a:rPr lang="pt-BR" altLang="pt-BR" sz="1600" dirty="0" smtClean="0"/>
              <a:t>e </a:t>
            </a:r>
            <a:r>
              <a:rPr lang="pt-BR" alt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altLang="pt-BR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t-BR" altLang="pt-BR" sz="1600" dirty="0" smtClean="0"/>
              <a:t> for aceita, então a regressão não é significativa e, portanto, não há relação entre as variáveis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dirty="0" smtClean="0"/>
              <a:t> 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altLang="pt-BR" sz="1600" dirty="0" smtClean="0"/>
              <a:t> (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dirty="0" smtClean="0"/>
              <a:t> 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altLang="pt-BR" sz="1600" dirty="0" smtClean="0"/>
              <a:t> podem ser consideradas independentes).</a:t>
            </a:r>
            <a:endParaRPr lang="pt-BR" altLang="pt-BR" sz="1600" dirty="0"/>
          </a:p>
        </p:txBody>
      </p:sp>
      <p:grpSp>
        <p:nvGrpSpPr>
          <p:cNvPr id="5" name="Grupo 4"/>
          <p:cNvGrpSpPr/>
          <p:nvPr/>
        </p:nvGrpSpPr>
        <p:grpSpPr>
          <a:xfrm>
            <a:off x="6660232" y="2678455"/>
            <a:ext cx="2261011" cy="1110585"/>
            <a:chOff x="6660232" y="2553603"/>
            <a:chExt cx="2261011" cy="1110585"/>
          </a:xfrm>
        </p:grpSpPr>
        <p:sp>
          <p:nvSpPr>
            <p:cNvPr id="42" name="Seta para baixo 41"/>
            <p:cNvSpPr>
              <a:spLocks noChangeArrowheads="1"/>
            </p:cNvSpPr>
            <p:nvPr/>
          </p:nvSpPr>
          <p:spPr bwMode="auto">
            <a:xfrm rot="9251051">
              <a:off x="7414415" y="2553603"/>
              <a:ext cx="360362" cy="569913"/>
            </a:xfrm>
            <a:prstGeom prst="downArrow">
              <a:avLst>
                <a:gd name="adj1" fmla="val 50000"/>
                <a:gd name="adj2" fmla="val 49978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tângulo 42"/>
                <p:cNvSpPr>
                  <a:spLocks noChangeArrowheads="1"/>
                </p:cNvSpPr>
                <p:nvPr/>
              </p:nvSpPr>
              <p:spPr bwMode="auto">
                <a:xfrm>
                  <a:off x="6660232" y="3140968"/>
                  <a:ext cx="2261011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400" dirty="0" smtClean="0"/>
                    <a:t>estimador tendencioso, exceto se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altLang="pt-BR" sz="1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altLang="pt-BR" sz="1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t-BR" altLang="pt-BR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pt-BR" altLang="pt-BR" sz="14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a14:m>
                  <a:endParaRPr lang="pt-BR" altLang="pt-BR" sz="1400" dirty="0"/>
                </a:p>
              </p:txBody>
            </p:sp>
          </mc:Choice>
          <mc:Fallback xmlns="">
            <p:sp>
              <p:nvSpPr>
                <p:cNvPr id="43" name="Retângulo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60232" y="3140968"/>
                  <a:ext cx="2261011" cy="523220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 t="-1163" b="-1046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330864" y="3933056"/>
                <a:ext cx="120654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pt-BR" sz="1800" b="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pt-BR" sz="1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pt-BR" sz="18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pt-BR" sz="1800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pt-BR" sz="1800" b="0" dirty="0" smtClean="0">
                  <a:ea typeface="Cambria Math"/>
                </a:endParaRPr>
              </a:p>
              <a:p>
                <a:r>
                  <a:rPr lang="pt-B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pt-BR" sz="1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pt-B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pt-BR" sz="18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pt-BR" sz="18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pt-BR" sz="180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pt-BR" sz="1800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pt-BR" sz="1800" dirty="0">
                  <a:ea typeface="Cambria Math"/>
                </a:endParaRPr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64" y="3933056"/>
                <a:ext cx="1206549" cy="646331"/>
              </a:xfrm>
              <a:prstGeom prst="rect">
                <a:avLst/>
              </a:prstGeom>
              <a:blipFill rotWithShape="1">
                <a:blip r:embed="rId26"/>
                <a:stretch>
                  <a:fillRect l="-4040" t="-4717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 Box 162"/>
          <p:cNvSpPr txBox="1">
            <a:spLocks noChangeArrowheads="1"/>
          </p:cNvSpPr>
          <p:nvPr/>
        </p:nvSpPr>
        <p:spPr bwMode="auto">
          <a:xfrm>
            <a:off x="179512" y="6402814"/>
            <a:ext cx="83663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</a:rPr>
              <a:t>OBS:</a:t>
            </a:r>
            <a:r>
              <a:rPr lang="pt-BR" altLang="pt-BR" sz="1600" dirty="0"/>
              <a:t> Para regressão </a:t>
            </a:r>
            <a:r>
              <a:rPr lang="pt-BR" altLang="pt-BR" sz="1600" dirty="0">
                <a:solidFill>
                  <a:srgbClr val="FF0000"/>
                </a:solidFill>
              </a:rPr>
              <a:t>linear simples</a:t>
            </a:r>
            <a:r>
              <a:rPr lang="pt-BR" altLang="pt-BR" sz="1600" dirty="0"/>
              <a:t>: teste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F</a:t>
            </a:r>
            <a:r>
              <a:rPr lang="pt-BR" altLang="pt-BR" sz="1600" dirty="0"/>
              <a:t> </a:t>
            </a:r>
            <a:r>
              <a:rPr lang="pt-BR" altLang="pt-BR" sz="1600" dirty="0" smtClean="0"/>
              <a:t>é equivalente ao </a:t>
            </a:r>
            <a:r>
              <a:rPr lang="pt-BR" altLang="pt-BR" sz="1600" dirty="0"/>
              <a:t>teste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t</a:t>
            </a:r>
            <a:r>
              <a:rPr lang="pt-BR" altLang="pt-BR" sz="1600" dirty="0"/>
              <a:t> </a:t>
            </a:r>
            <a:r>
              <a:rPr lang="pt-BR" altLang="pt-BR" sz="1600" dirty="0" smtClean="0"/>
              <a:t>bilateral </a:t>
            </a:r>
            <a:r>
              <a:rPr lang="pt-BR" altLang="pt-BR" sz="1600" dirty="0"/>
              <a:t>para 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</a:t>
            </a:r>
            <a:r>
              <a:rPr lang="pt-BR" altLang="pt-BR" sz="1600" baseline="-25000" dirty="0" smtClean="0">
                <a:latin typeface="Times New Roman" charset="0"/>
                <a:cs typeface="Times New Roman" charset="0"/>
              </a:rPr>
              <a:t>1</a:t>
            </a:r>
            <a:endParaRPr lang="pt-BR" alt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1" grpId="0"/>
      <p:bldP spid="44" grpId="0"/>
      <p:bldP spid="45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Coeficiente de Determinação</a:t>
            </a:r>
          </a:p>
        </p:txBody>
      </p:sp>
      <p:graphicFrame>
        <p:nvGraphicFramePr>
          <p:cNvPr id="24797" name="Object 2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974647"/>
              </p:ext>
            </p:extLst>
          </p:nvPr>
        </p:nvGraphicFramePr>
        <p:xfrm>
          <a:off x="683568" y="1484784"/>
          <a:ext cx="1141412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73" name="Equation" r:id="rId3" imgW="787320" imgH="419040" progId="Equation.DSMT4">
                  <p:embed/>
                </p:oleObj>
              </mc:Choice>
              <mc:Fallback>
                <p:oleObj name="Equation" r:id="rId3" imgW="787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484784"/>
                        <a:ext cx="1141412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828" name="Rectangle 252"/>
          <p:cNvSpPr>
            <a:spLocks noChangeArrowheads="1"/>
          </p:cNvSpPr>
          <p:nvPr/>
        </p:nvSpPr>
        <p:spPr bwMode="auto">
          <a:xfrm>
            <a:off x="395536" y="2204864"/>
            <a:ext cx="828092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  <a:cs typeface="Times New Roman" charset="0"/>
              </a:rPr>
              <a:t>Interpretação: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r</a:t>
            </a:r>
            <a:r>
              <a:rPr lang="pt-BR" altLang="pt-BR" sz="1600" baseline="30000" dirty="0">
                <a:latin typeface="Times New Roman" charset="0"/>
                <a:cs typeface="Times New Roman" charset="0"/>
              </a:rPr>
              <a:t>2</a:t>
            </a:r>
            <a:r>
              <a:rPr lang="pt-BR" altLang="pt-BR" sz="1600" dirty="0"/>
              <a:t> mede a fração da variação total de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Y</a:t>
            </a:r>
            <a:r>
              <a:rPr lang="pt-BR" altLang="pt-BR" sz="1600" dirty="0"/>
              <a:t> explicada pela regressão e por isso pode ser representada em </a:t>
            </a:r>
            <a:r>
              <a:rPr lang="pt-BR" altLang="pt-BR" sz="1600" dirty="0" smtClean="0"/>
              <a:t>porcentagem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 smtClean="0">
              <a:solidFill>
                <a:srgbClr val="FF0000"/>
              </a:solidFill>
              <a:sym typeface="Mathematica1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smtClean="0">
                <a:solidFill>
                  <a:srgbClr val="FF0000"/>
                </a:solidFill>
                <a:sym typeface="Mathematica1" pitchFamily="2" charset="2"/>
              </a:rPr>
              <a:t>OBS:</a:t>
            </a:r>
            <a:r>
              <a:rPr lang="pt-BR" altLang="pt-BR" sz="1600" dirty="0" smtClean="0">
                <a:sym typeface="Mathematica1" pitchFamily="2" charset="2"/>
              </a:rPr>
              <a:t> o coeficiente de determinação equivale ao quadrado do coeficiente de correlação para regressões </a:t>
            </a:r>
            <a:r>
              <a:rPr lang="pt-BR" altLang="pt-BR" sz="1600" dirty="0" smtClean="0">
                <a:solidFill>
                  <a:srgbClr val="FF0000"/>
                </a:solidFill>
                <a:sym typeface="Mathematica1" pitchFamily="2" charset="2"/>
              </a:rPr>
              <a:t>lineares simples</a:t>
            </a:r>
            <a:endParaRPr lang="pt-BR" altLang="pt-BR" sz="1600" dirty="0">
              <a:solidFill>
                <a:srgbClr val="FF0000"/>
              </a:solidFill>
              <a:sym typeface="Mathematica1" pitchFamily="2" charset="2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A48A3-6665-498E-8B71-E163EC5620E4}" type="slidenum">
              <a:rPr lang="pt-BR"/>
              <a:pPr>
                <a:defRPr/>
              </a:pPr>
              <a:t>29</a:t>
            </a:fld>
            <a:endParaRPr lang="pt-BR"/>
          </a:p>
        </p:txBody>
      </p:sp>
      <p:graphicFrame>
        <p:nvGraphicFramePr>
          <p:cNvPr id="64" name="Object 2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163814"/>
              </p:ext>
            </p:extLst>
          </p:nvPr>
        </p:nvGraphicFramePr>
        <p:xfrm>
          <a:off x="1876102" y="1486033"/>
          <a:ext cx="24860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74" name="Equation" r:id="rId5" imgW="1714320" imgH="419040" progId="Equation.DSMT4">
                  <p:embed/>
                </p:oleObj>
              </mc:Choice>
              <mc:Fallback>
                <p:oleObj name="Equation" r:id="rId5" imgW="1714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102" y="1486033"/>
                        <a:ext cx="24860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 Box 222"/>
          <p:cNvSpPr txBox="1">
            <a:spLocks noChangeArrowheads="1"/>
          </p:cNvSpPr>
          <p:nvPr/>
        </p:nvSpPr>
        <p:spPr bwMode="auto">
          <a:xfrm>
            <a:off x="4860032" y="1558041"/>
            <a:ext cx="18208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smtClean="0">
                <a:latin typeface="Times New Roman" charset="0"/>
                <a:cs typeface="Times New Roman" charset="0"/>
              </a:rPr>
              <a:t>0 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 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r</a:t>
            </a:r>
            <a:r>
              <a:rPr lang="pt-BR" altLang="pt-BR" sz="1600" baseline="30000" dirty="0"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  1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1002893" y="4110368"/>
            <a:ext cx="2898867" cy="2315597"/>
            <a:chOff x="323528" y="3861048"/>
            <a:chExt cx="2898867" cy="2315597"/>
          </a:xfrm>
        </p:grpSpPr>
        <p:pic>
          <p:nvPicPr>
            <p:cNvPr id="66" name="Picture 5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4" b="5855"/>
            <a:stretch/>
          </p:blipFill>
          <p:spPr bwMode="auto">
            <a:xfrm>
              <a:off x="323528" y="3861048"/>
              <a:ext cx="2898867" cy="2315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9" name="Objeto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57219971"/>
                </p:ext>
              </p:extLst>
            </p:nvPr>
          </p:nvGraphicFramePr>
          <p:xfrm>
            <a:off x="899592" y="4149080"/>
            <a:ext cx="653358" cy="4280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75" name="Equation" r:id="rId8" imgW="825480" imgH="482400" progId="Equation.DSMT4">
                    <p:embed/>
                  </p:oleObj>
                </mc:Choice>
                <mc:Fallback>
                  <p:oleObj name="Equation" r:id="rId8" imgW="825480" imgH="482400" progId="Equation.DSMT4">
                    <p:embed/>
                    <p:pic>
                      <p:nvPicPr>
                        <p:cNvPr id="0" name="Object 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9592" y="4149080"/>
                          <a:ext cx="653358" cy="42805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" name="Retângulo 68"/>
            <p:cNvSpPr/>
            <p:nvPr/>
          </p:nvSpPr>
          <p:spPr bwMode="auto">
            <a:xfrm>
              <a:off x="914409" y="4354410"/>
              <a:ext cx="705264" cy="2160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71" name="Rectangle 252"/>
          <p:cNvSpPr>
            <a:spLocks noChangeArrowheads="1"/>
          </p:cNvSpPr>
          <p:nvPr/>
        </p:nvSpPr>
        <p:spPr bwMode="auto">
          <a:xfrm>
            <a:off x="472106" y="3900014"/>
            <a:ext cx="3960440" cy="43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Regressão passando pela origem </a:t>
            </a:r>
            <a:r>
              <a:rPr lang="pt-BR" altLang="pt-BR" sz="1600" dirty="0" smtClean="0"/>
              <a:t>(</a:t>
            </a:r>
            <a:r>
              <a:rPr lang="pt-BR" altLang="pt-BR" sz="1600" i="1" dirty="0" smtClean="0">
                <a:sym typeface="Symbol"/>
              </a:rPr>
              <a:t></a:t>
            </a:r>
            <a:r>
              <a:rPr lang="pt-BR" altLang="pt-BR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0</a:t>
            </a:r>
            <a:r>
              <a:rPr lang="pt-BR" alt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pt-BR" alt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t-BR" altLang="pt-BR" sz="1600" dirty="0" smtClean="0"/>
              <a:t>)</a:t>
            </a:r>
            <a:endParaRPr lang="pt-BR" altLang="pt-BR" sz="1600" dirty="0">
              <a:solidFill>
                <a:srgbClr val="FF0000"/>
              </a:solidFill>
              <a:sym typeface="Mathematica1" pitchFamily="2" charset="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936801" y="3643356"/>
            <a:ext cx="10310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altLang="pt-BR" dirty="0" smtClean="0">
                <a:solidFill>
                  <a:srgbClr val="FF0000"/>
                </a:solidFill>
                <a:cs typeface="Times New Roman" charset="0"/>
              </a:rPr>
              <a:t>Atenção:</a:t>
            </a:r>
            <a:endParaRPr lang="pt-BR" dirty="0"/>
          </a:p>
        </p:txBody>
      </p:sp>
      <p:graphicFrame>
        <p:nvGraphicFramePr>
          <p:cNvPr id="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088109"/>
              </p:ext>
            </p:extLst>
          </p:nvPr>
        </p:nvGraphicFramePr>
        <p:xfrm>
          <a:off x="5584674" y="3954085"/>
          <a:ext cx="1040130" cy="1089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76" name="Equation" r:id="rId10" imgW="800100" imgH="838200" progId="Equation.3">
                  <p:embed/>
                </p:oleObj>
              </mc:Choice>
              <mc:Fallback>
                <p:oleObj name="Equation" r:id="rId10" imgW="8001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4674" y="3954085"/>
                        <a:ext cx="1040130" cy="10896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203855"/>
              </p:ext>
            </p:extLst>
          </p:nvPr>
        </p:nvGraphicFramePr>
        <p:xfrm>
          <a:off x="6839834" y="4235106"/>
          <a:ext cx="1237713" cy="808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77" name="Equação" r:id="rId12" imgW="952087" imgH="622030" progId="Equation.3">
                  <p:embed/>
                </p:oleObj>
              </mc:Choice>
              <mc:Fallback>
                <p:oleObj name="Equação" r:id="rId12" imgW="952087" imgH="62203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9834" y="4235106"/>
                        <a:ext cx="1237713" cy="8086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028547"/>
              </p:ext>
            </p:extLst>
          </p:nvPr>
        </p:nvGraphicFramePr>
        <p:xfrm>
          <a:off x="4360538" y="5094509"/>
          <a:ext cx="1600776" cy="297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78" name="Equação" r:id="rId14" imgW="1231366" imgH="228501" progId="Equation.3">
                  <p:embed/>
                </p:oleObj>
              </mc:Choice>
              <mc:Fallback>
                <p:oleObj name="Equação" r:id="rId14" imgW="1231366" imgH="228501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538" y="5094509"/>
                        <a:ext cx="1600776" cy="2970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Text Box 12"/>
          <p:cNvSpPr txBox="1">
            <a:spLocks noChangeArrowheads="1"/>
          </p:cNvSpPr>
          <p:nvPr/>
        </p:nvSpPr>
        <p:spPr bwMode="auto">
          <a:xfrm>
            <a:off x="6001841" y="5057813"/>
            <a:ext cx="2314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</a:rPr>
              <a:t>(</a:t>
            </a:r>
            <a:r>
              <a:rPr lang="pt-BR" altLang="pt-BR" sz="1600" i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r</a:t>
            </a:r>
            <a:r>
              <a:rPr lang="pt-BR" altLang="pt-BR" sz="1600" baseline="300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2</a:t>
            </a:r>
            <a:r>
              <a:rPr lang="pt-BR" altLang="pt-BR" sz="1600" dirty="0">
                <a:solidFill>
                  <a:srgbClr val="FF0000"/>
                </a:solidFill>
              </a:rPr>
              <a:t> pode ser negativo!)</a:t>
            </a:r>
          </a:p>
        </p:txBody>
      </p:sp>
      <p:grpSp>
        <p:nvGrpSpPr>
          <p:cNvPr id="77" name="Grupo 76"/>
          <p:cNvGrpSpPr>
            <a:grpSpLocks/>
          </p:cNvGrpSpPr>
          <p:nvPr/>
        </p:nvGrpSpPr>
        <p:grpSpPr bwMode="auto">
          <a:xfrm>
            <a:off x="4360538" y="5517232"/>
            <a:ext cx="3631703" cy="1202167"/>
            <a:chOff x="4154488" y="5328799"/>
            <a:chExt cx="3631703" cy="1202167"/>
          </a:xfrm>
        </p:grpSpPr>
        <p:graphicFrame>
          <p:nvGraphicFramePr>
            <p:cNvPr id="78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8244378"/>
                </p:ext>
              </p:extLst>
            </p:nvPr>
          </p:nvGraphicFramePr>
          <p:xfrm>
            <a:off x="6036131" y="5328799"/>
            <a:ext cx="1750060" cy="1155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79" name="Equação" r:id="rId16" imgW="1346200" imgH="889000" progId="Equation.3">
                    <p:embed/>
                  </p:oleObj>
                </mc:Choice>
                <mc:Fallback>
                  <p:oleObj name="Equação" r:id="rId16" imgW="1346200" imgH="8890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36131" y="5328799"/>
                          <a:ext cx="1750060" cy="1155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2613952"/>
                </p:ext>
              </p:extLst>
            </p:nvPr>
          </p:nvGraphicFramePr>
          <p:xfrm>
            <a:off x="4154488" y="5805488"/>
            <a:ext cx="1700530" cy="297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80" name="Equação" r:id="rId18" imgW="1308100" imgH="228600" progId="Equation.3">
                    <p:embed/>
                  </p:oleObj>
                </mc:Choice>
                <mc:Fallback>
                  <p:oleObj name="Equação" r:id="rId18" imgW="1308100" imgH="2286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4488" y="5805488"/>
                          <a:ext cx="1700530" cy="297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0" name="Chave esquerda 2"/>
            <p:cNvSpPr>
              <a:spLocks/>
            </p:cNvSpPr>
            <p:nvPr/>
          </p:nvSpPr>
          <p:spPr bwMode="auto">
            <a:xfrm>
              <a:off x="5841975" y="5378838"/>
              <a:ext cx="216024" cy="1152128"/>
            </a:xfrm>
            <a:prstGeom prst="leftBrace">
              <a:avLst>
                <a:gd name="adj1" fmla="val 8321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grpSp>
        <p:nvGrpSpPr>
          <p:cNvPr id="81" name="Grupo 80"/>
          <p:cNvGrpSpPr>
            <a:grpSpLocks/>
          </p:cNvGrpSpPr>
          <p:nvPr/>
        </p:nvGrpSpPr>
        <p:grpSpPr bwMode="auto">
          <a:xfrm>
            <a:off x="4391593" y="5071004"/>
            <a:ext cx="1497013" cy="324644"/>
            <a:chOff x="4446588" y="4729336"/>
            <a:chExt cx="1497806" cy="648072"/>
          </a:xfrm>
        </p:grpSpPr>
        <p:cxnSp>
          <p:nvCxnSpPr>
            <p:cNvPr id="82" name="Conector reto 5"/>
            <p:cNvCxnSpPr>
              <a:cxnSpLocks noChangeShapeType="1"/>
            </p:cNvCxnSpPr>
            <p:nvPr/>
          </p:nvCxnSpPr>
          <p:spPr bwMode="auto">
            <a:xfrm flipV="1">
              <a:off x="4446588" y="4729336"/>
              <a:ext cx="1497806" cy="648072"/>
            </a:xfrm>
            <a:prstGeom prst="line">
              <a:avLst/>
            </a:prstGeom>
            <a:noFill/>
            <a:ln w="9525" algn="ctr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Conector reto 18"/>
            <p:cNvCxnSpPr>
              <a:cxnSpLocks noChangeShapeType="1"/>
            </p:cNvCxnSpPr>
            <p:nvPr/>
          </p:nvCxnSpPr>
          <p:spPr bwMode="auto">
            <a:xfrm>
              <a:off x="4446588" y="4729336"/>
              <a:ext cx="1497806" cy="648072"/>
            </a:xfrm>
            <a:prstGeom prst="line">
              <a:avLst/>
            </a:prstGeom>
            <a:noFill/>
            <a:ln w="9525" algn="ctr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4" name="Retângulo 83"/>
          <p:cNvSpPr/>
          <p:nvPr/>
        </p:nvSpPr>
        <p:spPr>
          <a:xfrm>
            <a:off x="3856482" y="4265725"/>
            <a:ext cx="1508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defRPr/>
            </a:pPr>
            <a:r>
              <a:rPr lang="pt-BR" altLang="pt-BR" sz="1800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t-BR" altLang="pt-BR" sz="1800" i="1" kern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t-BR" altLang="pt-BR" sz="18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pt-BR" altLang="pt-BR" sz="1800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pt-BR" altLang="pt-BR" sz="1800" kern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altLang="pt-BR" sz="1800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pt-BR" altLang="pt-BR" sz="1800" i="1" kern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t-BR" altLang="pt-BR" sz="2000" kern="0" dirty="0">
                <a:solidFill>
                  <a:srgbClr val="000000"/>
                </a:solidFill>
                <a:latin typeface="Comic Sans MS"/>
                <a:cs typeface="+mn-cs"/>
              </a:rPr>
              <a:t> </a:t>
            </a:r>
            <a:r>
              <a:rPr lang="pt-BR" altLang="pt-BR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pt-BR" altLang="pt-BR" sz="1800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</a:t>
            </a:r>
            <a:r>
              <a:rPr lang="pt-BR" altLang="pt-BR" sz="1800" i="1" kern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Mathematica1" pitchFamily="2" charset="2"/>
              </a:rPr>
              <a:t>i</a:t>
            </a:r>
            <a:endParaRPr lang="pt-BR" altLang="pt-BR" sz="2000" kern="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55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28" grpId="0" build="p"/>
      <p:bldP spid="65" grpId="0" build="p"/>
      <p:bldP spid="71" grpId="0" build="p"/>
      <p:bldP spid="13" grpId="0"/>
      <p:bldP spid="76" grpId="0"/>
      <p:bldP spid="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33" name="Grupo 9232"/>
          <p:cNvGrpSpPr/>
          <p:nvPr/>
        </p:nvGrpSpPr>
        <p:grpSpPr>
          <a:xfrm>
            <a:off x="1140694" y="4238074"/>
            <a:ext cx="6815682" cy="1783214"/>
            <a:chOff x="827584" y="3861048"/>
            <a:chExt cx="7427788" cy="1943362"/>
          </a:xfrm>
        </p:grpSpPr>
        <p:pic>
          <p:nvPicPr>
            <p:cNvPr id="56324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4621" y="3861048"/>
              <a:ext cx="2093714" cy="1943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327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1658" y="3861048"/>
              <a:ext cx="2093714" cy="19388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326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861048"/>
              <a:ext cx="2093714" cy="1943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9228" name="Conector reto 9227"/>
          <p:cNvCxnSpPr/>
          <p:nvPr/>
        </p:nvCxnSpPr>
        <p:spPr bwMode="auto">
          <a:xfrm>
            <a:off x="6613302" y="4598207"/>
            <a:ext cx="1173267" cy="10638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9230" name="Conector reto 9229"/>
          <p:cNvCxnSpPr/>
          <p:nvPr/>
        </p:nvCxnSpPr>
        <p:spPr bwMode="auto">
          <a:xfrm flipV="1">
            <a:off x="1606132" y="4437966"/>
            <a:ext cx="1262754" cy="8948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aphicFrame>
        <p:nvGraphicFramePr>
          <p:cNvPr id="9226" name="Tabela 92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915201"/>
              </p:ext>
            </p:extLst>
          </p:nvPr>
        </p:nvGraphicFramePr>
        <p:xfrm>
          <a:off x="4467046" y="1412776"/>
          <a:ext cx="1231900" cy="428625"/>
        </p:xfrm>
        <a:graphic>
          <a:graphicData uri="http://schemas.openxmlformats.org/drawingml/2006/table">
            <a:tbl>
              <a:tblPr/>
              <a:tblGrid>
                <a:gridCol w="674537"/>
                <a:gridCol w="557363"/>
              </a:tblGrid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Amostra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217" name="Tabela 92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064281"/>
              </p:ext>
            </p:extLst>
          </p:nvPr>
        </p:nvGraphicFramePr>
        <p:xfrm>
          <a:off x="4467046" y="1412776"/>
          <a:ext cx="2908302" cy="428625"/>
        </p:xfrm>
        <a:graphic>
          <a:graphicData uri="http://schemas.openxmlformats.org/drawingml/2006/table">
            <a:tbl>
              <a:tblPr/>
              <a:tblGrid>
                <a:gridCol w="675538"/>
                <a:gridCol w="558191"/>
                <a:gridCol w="558191"/>
                <a:gridCol w="558191"/>
                <a:gridCol w="558191"/>
              </a:tblGrid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Amostra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224" name="Tabela 92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152773"/>
              </p:ext>
            </p:extLst>
          </p:nvPr>
        </p:nvGraphicFramePr>
        <p:xfrm>
          <a:off x="4467046" y="1412776"/>
          <a:ext cx="2908302" cy="2324100"/>
        </p:xfrm>
        <a:graphic>
          <a:graphicData uri="http://schemas.openxmlformats.org/drawingml/2006/table">
            <a:tbl>
              <a:tblPr/>
              <a:tblGrid>
                <a:gridCol w="675538"/>
                <a:gridCol w="558191"/>
                <a:gridCol w="558191"/>
                <a:gridCol w="558191"/>
                <a:gridCol w="558191"/>
              </a:tblGrid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Amostra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>
                <a:cs typeface="Times New Roman" pitchFamily="18" charset="0"/>
              </a:rPr>
              <a:t>Relacionamento entre Variáveis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5924872"/>
            <a:ext cx="8229600" cy="960512"/>
          </a:xfrm>
        </p:spPr>
        <p:txBody>
          <a:bodyPr/>
          <a:lstStyle/>
          <a:p>
            <a:pPr marL="355600" indent="-355600" eaLnBrk="1" hangingPunct="1">
              <a:buFontTx/>
              <a:buNone/>
            </a:pPr>
            <a:r>
              <a:rPr lang="pt-BR" altLang="pt-BR" sz="1600" dirty="0" smtClean="0">
                <a:cs typeface="Times New Roman" charset="0"/>
              </a:rPr>
              <a:t>Muitos estudos buscam entender as relações de dependência entre variáveis de modo a construir modelos que permitam prever o comportamento de uma variável conhecendo-se os valores de outra ou outras variáveis</a:t>
            </a:r>
          </a:p>
          <a:p>
            <a:pPr marL="457200" indent="-457200" eaLnBrk="1" hangingPunct="1">
              <a:buFontTx/>
              <a:buNone/>
            </a:pPr>
            <a:endParaRPr lang="pt-BR" altLang="pt-BR" sz="1600" dirty="0">
              <a:cs typeface="Times New Roman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EC266-2BE8-4058-AA87-83F72D27FD50}" type="slidenum">
              <a:rPr lang="pt-BR"/>
              <a:pPr>
                <a:defRPr/>
              </a:pPr>
              <a:t>3</a:t>
            </a:fld>
            <a:endParaRPr lang="pt-BR"/>
          </a:p>
        </p:txBody>
      </p:sp>
      <p:grpSp>
        <p:nvGrpSpPr>
          <p:cNvPr id="31" name="Grupo 30"/>
          <p:cNvGrpSpPr/>
          <p:nvPr/>
        </p:nvGrpSpPr>
        <p:grpSpPr>
          <a:xfrm>
            <a:off x="1989960" y="1687939"/>
            <a:ext cx="1861960" cy="1862909"/>
            <a:chOff x="853893" y="1710107"/>
            <a:chExt cx="1861960" cy="1862909"/>
          </a:xfrm>
        </p:grpSpPr>
        <p:sp>
          <p:nvSpPr>
            <p:cNvPr id="184" name="Retângulo 121"/>
            <p:cNvSpPr>
              <a:spLocks noChangeArrowheads="1"/>
            </p:cNvSpPr>
            <p:nvPr/>
          </p:nvSpPr>
          <p:spPr bwMode="auto">
            <a:xfrm>
              <a:off x="1511055" y="1710107"/>
              <a:ext cx="1204798" cy="120541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85" name="Retângulo 120"/>
            <p:cNvSpPr>
              <a:spLocks noChangeArrowheads="1"/>
            </p:cNvSpPr>
            <p:nvPr/>
          </p:nvSpPr>
          <p:spPr bwMode="auto">
            <a:xfrm>
              <a:off x="1292001" y="1929273"/>
              <a:ext cx="1204798" cy="120541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86" name="Retângulo 119"/>
            <p:cNvSpPr>
              <a:spLocks noChangeArrowheads="1"/>
            </p:cNvSpPr>
            <p:nvPr/>
          </p:nvSpPr>
          <p:spPr bwMode="auto">
            <a:xfrm>
              <a:off x="1072947" y="2148439"/>
              <a:ext cx="1204798" cy="120541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87" name="Retângulo 117"/>
            <p:cNvSpPr>
              <a:spLocks noChangeArrowheads="1"/>
            </p:cNvSpPr>
            <p:nvPr/>
          </p:nvSpPr>
          <p:spPr bwMode="auto">
            <a:xfrm>
              <a:off x="853893" y="2367604"/>
              <a:ext cx="1204798" cy="120541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cxnSp>
        <p:nvCxnSpPr>
          <p:cNvPr id="26" name="Conector reto 25"/>
          <p:cNvCxnSpPr/>
          <p:nvPr/>
        </p:nvCxnSpPr>
        <p:spPr bwMode="auto">
          <a:xfrm flipV="1">
            <a:off x="1986639" y="1484784"/>
            <a:ext cx="1242036" cy="12579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sp>
        <p:nvSpPr>
          <p:cNvPr id="233" name="Retângulo 122"/>
          <p:cNvSpPr>
            <a:spLocks noChangeArrowheads="1"/>
          </p:cNvSpPr>
          <p:nvPr/>
        </p:nvSpPr>
        <p:spPr bwMode="auto">
          <a:xfrm>
            <a:off x="2362492" y="2284826"/>
            <a:ext cx="55194" cy="55222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45" name="Retângulo 122"/>
          <p:cNvSpPr>
            <a:spLocks noChangeArrowheads="1"/>
          </p:cNvSpPr>
          <p:nvPr/>
        </p:nvSpPr>
        <p:spPr bwMode="auto">
          <a:xfrm>
            <a:off x="2585232" y="2067134"/>
            <a:ext cx="55194" cy="55222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48" name="Retângulo 122"/>
          <p:cNvSpPr>
            <a:spLocks noChangeArrowheads="1"/>
          </p:cNvSpPr>
          <p:nvPr/>
        </p:nvSpPr>
        <p:spPr bwMode="auto">
          <a:xfrm>
            <a:off x="2807972" y="1845568"/>
            <a:ext cx="55194" cy="55222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188" name="Retângulo 122"/>
          <p:cNvSpPr>
            <a:spLocks noChangeArrowheads="1"/>
          </p:cNvSpPr>
          <p:nvPr/>
        </p:nvSpPr>
        <p:spPr bwMode="auto">
          <a:xfrm>
            <a:off x="2153820" y="2509380"/>
            <a:ext cx="55194" cy="55222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grpSp>
        <p:nvGrpSpPr>
          <p:cNvPr id="29" name="Grupo 28"/>
          <p:cNvGrpSpPr/>
          <p:nvPr/>
        </p:nvGrpSpPr>
        <p:grpSpPr>
          <a:xfrm>
            <a:off x="2209014" y="2564602"/>
            <a:ext cx="741560" cy="822302"/>
            <a:chOff x="1072947" y="2586770"/>
            <a:chExt cx="741560" cy="822302"/>
          </a:xfrm>
        </p:grpSpPr>
        <p:sp>
          <p:nvSpPr>
            <p:cNvPr id="189" name="Retângulo 123"/>
            <p:cNvSpPr>
              <a:spLocks noChangeArrowheads="1"/>
            </p:cNvSpPr>
            <p:nvPr/>
          </p:nvSpPr>
          <p:spPr bwMode="auto">
            <a:xfrm>
              <a:off x="1455861" y="2750713"/>
              <a:ext cx="55194" cy="5522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90" name="Retângulo 125"/>
            <p:cNvSpPr>
              <a:spLocks noChangeArrowheads="1"/>
            </p:cNvSpPr>
            <p:nvPr/>
          </p:nvSpPr>
          <p:spPr bwMode="auto">
            <a:xfrm>
              <a:off x="1251409" y="3079462"/>
              <a:ext cx="55194" cy="5522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91" name="Retângulo 126"/>
            <p:cNvSpPr>
              <a:spLocks noChangeArrowheads="1"/>
            </p:cNvSpPr>
            <p:nvPr/>
          </p:nvSpPr>
          <p:spPr bwMode="auto">
            <a:xfrm>
              <a:off x="1292001" y="2765323"/>
              <a:ext cx="55194" cy="5522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92" name="Retângulo 127"/>
            <p:cNvSpPr>
              <a:spLocks noChangeArrowheads="1"/>
            </p:cNvSpPr>
            <p:nvPr/>
          </p:nvSpPr>
          <p:spPr bwMode="auto">
            <a:xfrm>
              <a:off x="1730109" y="2984489"/>
              <a:ext cx="55194" cy="5522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213" name="Retângulo 128"/>
            <p:cNvSpPr>
              <a:spLocks noChangeArrowheads="1"/>
            </p:cNvSpPr>
            <p:nvPr/>
          </p:nvSpPr>
          <p:spPr bwMode="auto">
            <a:xfrm>
              <a:off x="1525657" y="3313237"/>
              <a:ext cx="55194" cy="5522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214" name="Retângulo 129"/>
            <p:cNvSpPr>
              <a:spLocks noChangeArrowheads="1"/>
            </p:cNvSpPr>
            <p:nvPr/>
          </p:nvSpPr>
          <p:spPr bwMode="auto">
            <a:xfrm>
              <a:off x="1759313" y="3353850"/>
              <a:ext cx="55194" cy="5522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216" name="Retângulo 131"/>
            <p:cNvSpPr>
              <a:spLocks noChangeArrowheads="1"/>
            </p:cNvSpPr>
            <p:nvPr/>
          </p:nvSpPr>
          <p:spPr bwMode="auto">
            <a:xfrm>
              <a:off x="1730109" y="2586770"/>
              <a:ext cx="55194" cy="5522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217" name="Retângulo 132"/>
            <p:cNvSpPr>
              <a:spLocks noChangeArrowheads="1"/>
            </p:cNvSpPr>
            <p:nvPr/>
          </p:nvSpPr>
          <p:spPr bwMode="auto">
            <a:xfrm>
              <a:off x="1072947" y="3298628"/>
              <a:ext cx="55194" cy="5522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269" name="Retângulo 127"/>
            <p:cNvSpPr>
              <a:spLocks noChangeArrowheads="1"/>
            </p:cNvSpPr>
            <p:nvPr/>
          </p:nvSpPr>
          <p:spPr bwMode="auto">
            <a:xfrm>
              <a:off x="1525657" y="3050785"/>
              <a:ext cx="55194" cy="5522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sp>
        <p:nvSpPr>
          <p:cNvPr id="9216" name="CaixaDeTexto 9215"/>
          <p:cNvSpPr txBox="1"/>
          <p:nvPr/>
        </p:nvSpPr>
        <p:spPr>
          <a:xfrm>
            <a:off x="2917544" y="2354116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pt-B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0" name="CaixaDeTexto 269"/>
          <p:cNvSpPr txBox="1"/>
          <p:nvPr/>
        </p:nvSpPr>
        <p:spPr>
          <a:xfrm>
            <a:off x="3144186" y="212235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pt-B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1" name="CaixaDeTexto 270"/>
          <p:cNvSpPr txBox="1"/>
          <p:nvPr/>
        </p:nvSpPr>
        <p:spPr>
          <a:xfrm>
            <a:off x="3319960" y="1907105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pt-B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2" name="CaixaDeTexto 271"/>
          <p:cNvSpPr txBox="1"/>
          <p:nvPr/>
        </p:nvSpPr>
        <p:spPr>
          <a:xfrm>
            <a:off x="3582294" y="168793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pt-B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37" name="Grupo 9236"/>
          <p:cNvGrpSpPr/>
          <p:nvPr/>
        </p:nvGrpSpPr>
        <p:grpSpPr>
          <a:xfrm>
            <a:off x="7463246" y="1497184"/>
            <a:ext cx="1573250" cy="461665"/>
            <a:chOff x="7307205" y="1650709"/>
            <a:chExt cx="1573250" cy="461665"/>
          </a:xfrm>
        </p:grpSpPr>
        <p:sp>
          <p:nvSpPr>
            <p:cNvPr id="9234" name="Retângulo 9233"/>
            <p:cNvSpPr/>
            <p:nvPr/>
          </p:nvSpPr>
          <p:spPr>
            <a:xfrm>
              <a:off x="7652234" y="1650709"/>
              <a:ext cx="122822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altLang="pt-BR" sz="1200" dirty="0" smtClean="0">
                  <a:cs typeface="Times New Roman" charset="0"/>
                </a:rPr>
                <a:t>mesma posição</a:t>
              </a:r>
            </a:p>
            <a:p>
              <a:pPr algn="ctr"/>
              <a:r>
                <a:rPr lang="pt-BR" altLang="pt-BR" sz="1200" dirty="0" smtClean="0">
                  <a:cs typeface="Times New Roman" charset="0"/>
                </a:rPr>
                <a:t>geográfica</a:t>
              </a:r>
              <a:endParaRPr lang="pt-BR" sz="1200" dirty="0"/>
            </a:p>
          </p:txBody>
        </p:sp>
        <p:cxnSp>
          <p:nvCxnSpPr>
            <p:cNvPr id="9236" name="Conector de seta reta 9235"/>
            <p:cNvCxnSpPr/>
            <p:nvPr/>
          </p:nvCxnSpPr>
          <p:spPr bwMode="auto">
            <a:xfrm flipH="1">
              <a:off x="7307205" y="1881541"/>
              <a:ext cx="36004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2" name="Retângulo 1"/>
          <p:cNvSpPr/>
          <p:nvPr/>
        </p:nvSpPr>
        <p:spPr>
          <a:xfrm>
            <a:off x="177279" y="1787332"/>
            <a:ext cx="18744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85738"/>
            <a:r>
              <a:rPr lang="pt-BR" altLang="pt-BR" dirty="0" smtClean="0">
                <a:cs typeface="Times New Roman" charset="0"/>
              </a:rPr>
              <a:t>Em imagens ou mapas, o relacionamento aparece pela posição geográfica</a:t>
            </a:r>
            <a:endParaRPr lang="pt-BR" dirty="0"/>
          </a:p>
        </p:txBody>
      </p:sp>
      <p:sp>
        <p:nvSpPr>
          <p:cNvPr id="44" name="Retângulo 43"/>
          <p:cNvSpPr/>
          <p:nvPr/>
        </p:nvSpPr>
        <p:spPr>
          <a:xfrm>
            <a:off x="3347864" y="3882534"/>
            <a:ext cx="25583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85738" algn="ctr"/>
            <a:r>
              <a:rPr lang="pt-BR" altLang="pt-BR" dirty="0" smtClean="0">
                <a:cs typeface="Times New Roman" charset="0"/>
              </a:rPr>
              <a:t>Diagrama de dispersão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233" grpId="0" animBg="1"/>
      <p:bldP spid="245" grpId="0" animBg="1"/>
      <p:bldP spid="248" grpId="0" animBg="1"/>
      <p:bldP spid="188" grpId="0" animBg="1"/>
      <p:bldP spid="4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Análise de Regressão no EXCEL</a:t>
            </a:r>
          </a:p>
        </p:txBody>
      </p:sp>
      <p:graphicFrame>
        <p:nvGraphicFramePr>
          <p:cNvPr id="26761" name="Group 137"/>
          <p:cNvGraphicFramePr>
            <a:graphicFrameLocks noGrp="1"/>
          </p:cNvGraphicFramePr>
          <p:nvPr/>
        </p:nvGraphicFramePr>
        <p:xfrm>
          <a:off x="539750" y="1520825"/>
          <a:ext cx="1219200" cy="30480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pt-BR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kumimoji="0" lang="pt-BR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427F4C-573F-40BD-9D45-6E67DB8161E0}" type="slidenum">
              <a:rPr lang="pt-BR"/>
              <a:pPr>
                <a:defRPr/>
              </a:pPr>
              <a:t>30</a:t>
            </a:fld>
            <a:endParaRPr lang="pt-BR" dirty="0"/>
          </a:p>
        </p:txBody>
      </p:sp>
      <p:pic>
        <p:nvPicPr>
          <p:cNvPr id="25032" name="Picture 4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1470462"/>
            <a:ext cx="4320941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033" name="Picture 45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65713" y="1502191"/>
            <a:ext cx="4305425" cy="353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34" name="Picture 4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1470462"/>
            <a:ext cx="4320941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upo 7"/>
          <p:cNvGrpSpPr/>
          <p:nvPr/>
        </p:nvGrpSpPr>
        <p:grpSpPr>
          <a:xfrm>
            <a:off x="4214937" y="1524608"/>
            <a:ext cx="1501272" cy="367294"/>
            <a:chOff x="4214937" y="1524608"/>
            <a:chExt cx="1501272" cy="367294"/>
          </a:xfrm>
        </p:grpSpPr>
        <p:sp>
          <p:nvSpPr>
            <p:cNvPr id="42" name="Seta para baixo 41"/>
            <p:cNvSpPr/>
            <p:nvPr/>
          </p:nvSpPr>
          <p:spPr>
            <a:xfrm rot="13920000" flipV="1">
              <a:off x="4268912" y="1766490"/>
              <a:ext cx="71437" cy="17938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4297616" y="1524608"/>
                  <a:ext cx="1418593" cy="3452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pt-BR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𝑌</m:t>
                            </m:r>
                          </m:e>
                        </m:acc>
                        <m:r>
                          <a:rPr lang="pt-BR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pt-BR" b="0" i="1" smtClean="0">
                            <a:latin typeface="Cambria Math"/>
                          </a:rPr>
                          <m:t>𝑋</m:t>
                        </m:r>
                        <m:r>
                          <a:rPr lang="pt-BR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7616" y="1524608"/>
                  <a:ext cx="1418593" cy="34522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Análise de Regressão no EXCEL</a:t>
            </a:r>
          </a:p>
        </p:txBody>
      </p:sp>
      <p:graphicFrame>
        <p:nvGraphicFramePr>
          <p:cNvPr id="26761" name="Group 137"/>
          <p:cNvGraphicFramePr>
            <a:graphicFrameLocks noGrp="1"/>
          </p:cNvGraphicFramePr>
          <p:nvPr/>
        </p:nvGraphicFramePr>
        <p:xfrm>
          <a:off x="539750" y="1520825"/>
          <a:ext cx="1219200" cy="30480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pt-BR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kumimoji="0" lang="pt-BR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427F4C-573F-40BD-9D45-6E67DB8161E0}" type="slidenum">
              <a:rPr lang="pt-BR"/>
              <a:pPr>
                <a:defRPr/>
              </a:pPr>
              <a:t>31</a:t>
            </a:fld>
            <a:endParaRPr lang="pt-BR" dirty="0"/>
          </a:p>
        </p:txBody>
      </p:sp>
      <p:pic>
        <p:nvPicPr>
          <p:cNvPr id="25028" name="Picture 4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12920"/>
            <a:ext cx="4255772" cy="418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29" name="Picture 4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60848"/>
            <a:ext cx="39243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27470"/>
            <a:ext cx="39052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o 10"/>
          <p:cNvGrpSpPr>
            <a:grpSpLocks/>
          </p:cNvGrpSpPr>
          <p:nvPr/>
        </p:nvGrpSpPr>
        <p:grpSpPr bwMode="auto">
          <a:xfrm>
            <a:off x="3057099" y="2708918"/>
            <a:ext cx="4014788" cy="1944967"/>
            <a:chOff x="-3415710" y="6486702"/>
            <a:chExt cx="4014797" cy="1944387"/>
          </a:xfrm>
        </p:grpSpPr>
        <p:sp>
          <p:nvSpPr>
            <p:cNvPr id="12" name="Retângulo 11"/>
            <p:cNvSpPr/>
            <p:nvPr/>
          </p:nvSpPr>
          <p:spPr>
            <a:xfrm>
              <a:off x="-3415710" y="6486702"/>
              <a:ext cx="468001" cy="194438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3" name="Seta para baixo 12"/>
            <p:cNvSpPr/>
            <p:nvPr/>
          </p:nvSpPr>
          <p:spPr>
            <a:xfrm rot="7680000">
              <a:off x="473685" y="6920614"/>
              <a:ext cx="71417" cy="17938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14" name="Seta para baixo 13"/>
          <p:cNvSpPr/>
          <p:nvPr/>
        </p:nvSpPr>
        <p:spPr>
          <a:xfrm rot="7680000">
            <a:off x="5349032" y="3710706"/>
            <a:ext cx="71437" cy="17938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15" name="Grupo 14"/>
          <p:cNvGrpSpPr>
            <a:grpSpLocks/>
          </p:cNvGrpSpPr>
          <p:nvPr/>
        </p:nvGrpSpPr>
        <p:grpSpPr bwMode="auto">
          <a:xfrm>
            <a:off x="2583072" y="2708918"/>
            <a:ext cx="4506231" cy="1944967"/>
            <a:chOff x="-4042137" y="6486702"/>
            <a:chExt cx="4506240" cy="1944387"/>
          </a:xfrm>
        </p:grpSpPr>
        <p:sp>
          <p:nvSpPr>
            <p:cNvPr id="16" name="Retângulo 15"/>
            <p:cNvSpPr/>
            <p:nvPr/>
          </p:nvSpPr>
          <p:spPr>
            <a:xfrm>
              <a:off x="-4042137" y="6486702"/>
              <a:ext cx="468001" cy="194438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7" name="Seta para baixo 16"/>
            <p:cNvSpPr/>
            <p:nvPr/>
          </p:nvSpPr>
          <p:spPr>
            <a:xfrm rot="7680000">
              <a:off x="338701" y="7186575"/>
              <a:ext cx="71417" cy="17938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18" name="Seta para baixo 17"/>
          <p:cNvSpPr/>
          <p:nvPr/>
        </p:nvSpPr>
        <p:spPr>
          <a:xfrm rot="7680000">
            <a:off x="6645176" y="4358778"/>
            <a:ext cx="71437" cy="17938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271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e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067483"/>
              </p:ext>
            </p:extLst>
          </p:nvPr>
        </p:nvGraphicFramePr>
        <p:xfrm>
          <a:off x="2143125" y="2211388"/>
          <a:ext cx="6122988" cy="3835406"/>
        </p:xfrm>
        <a:graphic>
          <a:graphicData uri="http://schemas.openxmlformats.org/drawingml/2006/table">
            <a:tbl>
              <a:tblPr/>
              <a:tblGrid>
                <a:gridCol w="866878"/>
                <a:gridCol w="866878"/>
                <a:gridCol w="872330"/>
                <a:gridCol w="872330"/>
                <a:gridCol w="872330"/>
                <a:gridCol w="872330"/>
                <a:gridCol w="899912"/>
              </a:tblGrid>
              <a:tr h="220357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RESUMO DOS RESULTADOS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19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19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Estatística de regressão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1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 múltiplo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0,9745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1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R-Quadrado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0,9496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44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R-quadrado ajustado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0,9424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1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Erro padrão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0,6735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1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Observações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19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1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ANOVA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4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gl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SQ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MQ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 de significação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8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Regressão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59,8002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59,8002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131,8267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8,55E-06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8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Resíduo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3,1754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0,4536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8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62,9756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801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Coeficientes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Erro padrão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Stat t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valor-P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95% inferiores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95% superiores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Interseção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0,1306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0,4893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0,2668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0,7973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-1,0265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1,2876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58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 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0,9983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0,0870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11,4816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8,55E-06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0,7927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1,2039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4" name="Picture 4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968" y="1412776"/>
            <a:ext cx="345713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Análise de Regressão no EXCEL</a:t>
            </a:r>
          </a:p>
        </p:txBody>
      </p:sp>
      <p:graphicFrame>
        <p:nvGraphicFramePr>
          <p:cNvPr id="26761" name="Group 137"/>
          <p:cNvGraphicFramePr>
            <a:graphicFrameLocks noGrp="1"/>
          </p:cNvGraphicFramePr>
          <p:nvPr/>
        </p:nvGraphicFramePr>
        <p:xfrm>
          <a:off x="539750" y="1520825"/>
          <a:ext cx="1219200" cy="30480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pt-BR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kumimoji="0" lang="pt-BR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768" name="Oval 144"/>
          <p:cNvSpPr>
            <a:spLocks noChangeArrowheads="1"/>
          </p:cNvSpPr>
          <p:nvPr/>
        </p:nvSpPr>
        <p:spPr bwMode="auto">
          <a:xfrm>
            <a:off x="3389313" y="3048000"/>
            <a:ext cx="503237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6771" name="Oval 147"/>
          <p:cNvSpPr>
            <a:spLocks noChangeArrowheads="1"/>
          </p:cNvSpPr>
          <p:nvPr/>
        </p:nvSpPr>
        <p:spPr bwMode="auto">
          <a:xfrm>
            <a:off x="5744628" y="4773613"/>
            <a:ext cx="609600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6776" name="Oval 152"/>
          <p:cNvSpPr>
            <a:spLocks noChangeArrowheads="1"/>
          </p:cNvSpPr>
          <p:nvPr/>
        </p:nvSpPr>
        <p:spPr bwMode="auto">
          <a:xfrm>
            <a:off x="4932858" y="5645150"/>
            <a:ext cx="503238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6777" name="Oval 153"/>
          <p:cNvSpPr>
            <a:spLocks noChangeArrowheads="1"/>
          </p:cNvSpPr>
          <p:nvPr/>
        </p:nvSpPr>
        <p:spPr bwMode="auto">
          <a:xfrm>
            <a:off x="5796136" y="5654675"/>
            <a:ext cx="503237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6778" name="Oval 154"/>
          <p:cNvSpPr>
            <a:spLocks noChangeArrowheads="1"/>
          </p:cNvSpPr>
          <p:nvPr/>
        </p:nvSpPr>
        <p:spPr bwMode="auto">
          <a:xfrm>
            <a:off x="4932858" y="5808663"/>
            <a:ext cx="503238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grpSp>
        <p:nvGrpSpPr>
          <p:cNvPr id="3" name="Group 157"/>
          <p:cNvGrpSpPr>
            <a:grpSpLocks/>
          </p:cNvGrpSpPr>
          <p:nvPr/>
        </p:nvGrpSpPr>
        <p:grpSpPr bwMode="auto">
          <a:xfrm>
            <a:off x="3390902" y="3551238"/>
            <a:ext cx="1109663" cy="357187"/>
            <a:chOff x="2375" y="2538"/>
            <a:chExt cx="699" cy="225"/>
          </a:xfrm>
        </p:grpSpPr>
        <p:sp>
          <p:nvSpPr>
            <p:cNvPr id="24773" name="Oval 145"/>
            <p:cNvSpPr>
              <a:spLocks noChangeArrowheads="1"/>
            </p:cNvSpPr>
            <p:nvPr/>
          </p:nvSpPr>
          <p:spPr bwMode="auto">
            <a:xfrm>
              <a:off x="2375" y="2581"/>
              <a:ext cx="317" cy="18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774" name="Text Box 156"/>
                <p:cNvSpPr txBox="1">
                  <a:spLocks noChangeArrowheads="1"/>
                </p:cNvSpPr>
                <p:nvPr/>
              </p:nvSpPr>
              <p:spPr bwMode="auto">
                <a:xfrm>
                  <a:off x="2649" y="2538"/>
                  <a:ext cx="425" cy="1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pt-BR" altLang="pt-BR" sz="120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charset="0"/>
                                <a:sym typeface="Symbol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pt-BR" altLang="pt-BR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charset="0"/>
                                <a:sym typeface="Symbol" pitchFamily="18" charset="2"/>
                              </a:rPr>
                              <m:t>𝑄𝑀𝐸</m:t>
                            </m:r>
                          </m:e>
                        </m:rad>
                      </m:oMath>
                    </m:oMathPara>
                  </a14:m>
                  <a:endParaRPr lang="pt-BR" altLang="pt-BR" sz="1200" i="1" dirty="0">
                    <a:solidFill>
                      <a:srgbClr val="FF0000"/>
                    </a:solidFill>
                    <a:latin typeface="Times New Roman" charset="0"/>
                    <a:cs typeface="Times New Roman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24774" name="Text Box 1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49" y="2538"/>
                  <a:ext cx="425" cy="19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159"/>
          <p:cNvGrpSpPr>
            <a:grpSpLocks/>
          </p:cNvGrpSpPr>
          <p:nvPr/>
        </p:nvGrpSpPr>
        <p:grpSpPr bwMode="auto">
          <a:xfrm>
            <a:off x="6521452" y="4757738"/>
            <a:ext cx="1506538" cy="323850"/>
            <a:chOff x="4194" y="3068"/>
            <a:chExt cx="949" cy="204"/>
          </a:xfrm>
        </p:grpSpPr>
        <p:sp>
          <p:nvSpPr>
            <p:cNvPr id="24771" name="Oval 151"/>
            <p:cNvSpPr>
              <a:spLocks noChangeArrowheads="1"/>
            </p:cNvSpPr>
            <p:nvPr/>
          </p:nvSpPr>
          <p:spPr bwMode="auto">
            <a:xfrm>
              <a:off x="4194" y="3090"/>
              <a:ext cx="482" cy="18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24772" name="Text Box 158"/>
            <p:cNvSpPr txBox="1">
              <a:spLocks noChangeArrowheads="1"/>
            </p:cNvSpPr>
            <p:nvPr/>
          </p:nvSpPr>
          <p:spPr bwMode="auto">
            <a:xfrm>
              <a:off x="4667" y="3068"/>
              <a:ext cx="47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solidFill>
                    <a:srgbClr val="FF0000"/>
                  </a:solidFill>
                </a:rPr>
                <a:t>valor-P</a:t>
              </a:r>
            </a:p>
          </p:txBody>
        </p:sp>
      </p:grpSp>
      <p:sp>
        <p:nvSpPr>
          <p:cNvPr id="26784" name="Oval 160"/>
          <p:cNvSpPr>
            <a:spLocks noChangeArrowheads="1"/>
          </p:cNvSpPr>
          <p:nvPr/>
        </p:nvSpPr>
        <p:spPr bwMode="auto">
          <a:xfrm>
            <a:off x="3187448" y="5656263"/>
            <a:ext cx="503237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6785" name="Oval 161"/>
          <p:cNvSpPr>
            <a:spLocks noChangeArrowheads="1"/>
          </p:cNvSpPr>
          <p:nvPr/>
        </p:nvSpPr>
        <p:spPr bwMode="auto">
          <a:xfrm>
            <a:off x="3187448" y="5818188"/>
            <a:ext cx="503237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6786" name="Text Box 162"/>
          <p:cNvSpPr txBox="1">
            <a:spLocks noChangeArrowheads="1"/>
          </p:cNvSpPr>
          <p:nvPr/>
        </p:nvSpPr>
        <p:spPr bwMode="auto">
          <a:xfrm>
            <a:off x="323528" y="6273800"/>
            <a:ext cx="83663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</a:rPr>
              <a:t>OBS:</a:t>
            </a:r>
            <a:r>
              <a:rPr lang="pt-BR" altLang="pt-BR" sz="1600" dirty="0"/>
              <a:t> Para regressão </a:t>
            </a:r>
            <a:r>
              <a:rPr lang="pt-BR" altLang="pt-BR" sz="1600" dirty="0">
                <a:solidFill>
                  <a:srgbClr val="FF0000"/>
                </a:solidFill>
              </a:rPr>
              <a:t>linear simples</a:t>
            </a:r>
            <a:r>
              <a:rPr lang="pt-BR" altLang="pt-BR" sz="1600" dirty="0"/>
              <a:t>: teste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F</a:t>
            </a:r>
            <a:r>
              <a:rPr lang="pt-BR" altLang="pt-BR" sz="1600" dirty="0"/>
              <a:t> </a:t>
            </a:r>
            <a:r>
              <a:rPr lang="pt-BR" altLang="pt-BR" sz="1600" dirty="0" smtClean="0"/>
              <a:t>é equivalente ao </a:t>
            </a:r>
            <a:r>
              <a:rPr lang="pt-BR" altLang="pt-BR" sz="1600" dirty="0"/>
              <a:t>teste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t</a:t>
            </a:r>
            <a:r>
              <a:rPr lang="pt-BR" altLang="pt-BR" sz="1600" dirty="0"/>
              <a:t> </a:t>
            </a:r>
            <a:r>
              <a:rPr lang="pt-BR" altLang="pt-BR" sz="1600" dirty="0" smtClean="0"/>
              <a:t>bilateral </a:t>
            </a:r>
            <a:r>
              <a:rPr lang="pt-BR" altLang="pt-BR" sz="1600" dirty="0"/>
              <a:t>para 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</a:t>
            </a:r>
            <a:r>
              <a:rPr lang="pt-BR" altLang="pt-BR" sz="1600" baseline="-25000" dirty="0" smtClean="0">
                <a:latin typeface="Times New Roman" charset="0"/>
                <a:cs typeface="Times New Roman" charset="0"/>
              </a:rPr>
              <a:t>1</a:t>
            </a:r>
            <a:endParaRPr lang="pt-BR" altLang="pt-BR" sz="1600" dirty="0"/>
          </a:p>
        </p:txBody>
      </p:sp>
      <p:grpSp>
        <p:nvGrpSpPr>
          <p:cNvPr id="5" name="Group 163"/>
          <p:cNvGrpSpPr>
            <a:grpSpLocks/>
          </p:cNvGrpSpPr>
          <p:nvPr/>
        </p:nvGrpSpPr>
        <p:grpSpPr bwMode="auto">
          <a:xfrm>
            <a:off x="4930250" y="4881563"/>
            <a:ext cx="938213" cy="357187"/>
            <a:chOff x="2375" y="2538"/>
            <a:chExt cx="591" cy="225"/>
          </a:xfrm>
        </p:grpSpPr>
        <p:sp>
          <p:nvSpPr>
            <p:cNvPr id="24769" name="Oval 164"/>
            <p:cNvSpPr>
              <a:spLocks noChangeArrowheads="1"/>
            </p:cNvSpPr>
            <p:nvPr/>
          </p:nvSpPr>
          <p:spPr bwMode="auto">
            <a:xfrm>
              <a:off x="2375" y="2581"/>
              <a:ext cx="317" cy="18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24770" name="Text Box 165"/>
            <p:cNvSpPr txBox="1">
              <a:spLocks noChangeArrowheads="1"/>
            </p:cNvSpPr>
            <p:nvPr/>
          </p:nvSpPr>
          <p:spPr bwMode="auto">
            <a:xfrm>
              <a:off x="2652" y="2538"/>
              <a:ext cx="31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i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charset="0"/>
                  <a:sym typeface="Symbol" pitchFamily="18" charset="2"/>
                </a:rPr>
                <a:t>QME</a:t>
              </a:r>
              <a:endParaRPr lang="pt-BR" altLang="pt-BR" sz="1200" baseline="30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charset="0"/>
                <a:sym typeface="Symbol" pitchFamily="18" charset="2"/>
              </a:endParaRPr>
            </a:p>
          </p:txBody>
        </p:sp>
      </p:grpSp>
      <p:sp>
        <p:nvSpPr>
          <p:cNvPr id="31" name="Oval 144"/>
          <p:cNvSpPr>
            <a:spLocks noChangeArrowheads="1"/>
          </p:cNvSpPr>
          <p:nvPr/>
        </p:nvSpPr>
        <p:spPr bwMode="auto">
          <a:xfrm>
            <a:off x="5830241" y="1906158"/>
            <a:ext cx="613967" cy="1444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32" name="Oval 160"/>
          <p:cNvSpPr>
            <a:spLocks noChangeArrowheads="1"/>
          </p:cNvSpPr>
          <p:nvPr/>
        </p:nvSpPr>
        <p:spPr bwMode="auto">
          <a:xfrm>
            <a:off x="6264547" y="1776374"/>
            <a:ext cx="324000" cy="144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33" name="Oval 161"/>
          <p:cNvSpPr>
            <a:spLocks noChangeArrowheads="1"/>
          </p:cNvSpPr>
          <p:nvPr/>
        </p:nvSpPr>
        <p:spPr bwMode="auto">
          <a:xfrm>
            <a:off x="5851172" y="1778647"/>
            <a:ext cx="324000" cy="144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427F4C-573F-40BD-9D45-6E67DB8161E0}" type="slidenum">
              <a:rPr lang="pt-BR"/>
              <a:pPr>
                <a:defRPr/>
              </a:pPr>
              <a:t>32</a:t>
            </a:fld>
            <a:endParaRPr lang="pt-BR" dirty="0"/>
          </a:p>
        </p:txBody>
      </p:sp>
      <p:sp>
        <p:nvSpPr>
          <p:cNvPr id="26779" name="Oval 155"/>
          <p:cNvSpPr>
            <a:spLocks noChangeArrowheads="1"/>
          </p:cNvSpPr>
          <p:nvPr/>
        </p:nvSpPr>
        <p:spPr bwMode="auto">
          <a:xfrm>
            <a:off x="5759300" y="5818188"/>
            <a:ext cx="584200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35" name="Oval 151"/>
          <p:cNvSpPr>
            <a:spLocks noChangeArrowheads="1"/>
          </p:cNvSpPr>
          <p:nvPr/>
        </p:nvSpPr>
        <p:spPr bwMode="auto">
          <a:xfrm>
            <a:off x="6525566" y="4784422"/>
            <a:ext cx="765175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grpSp>
        <p:nvGrpSpPr>
          <p:cNvPr id="9" name="Grupo 8"/>
          <p:cNvGrpSpPr/>
          <p:nvPr/>
        </p:nvGrpSpPr>
        <p:grpSpPr>
          <a:xfrm>
            <a:off x="3424864" y="2924960"/>
            <a:ext cx="468000" cy="144000"/>
            <a:chOff x="8892480" y="4225280"/>
            <a:chExt cx="792088" cy="288032"/>
          </a:xfrm>
        </p:grpSpPr>
        <p:cxnSp>
          <p:nvCxnSpPr>
            <p:cNvPr id="8" name="Conector reto 7"/>
            <p:cNvCxnSpPr/>
            <p:nvPr/>
          </p:nvCxnSpPr>
          <p:spPr bwMode="auto">
            <a:xfrm>
              <a:off x="8892480" y="4225280"/>
              <a:ext cx="792088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 flipH="1">
              <a:off x="8892480" y="4225280"/>
              <a:ext cx="792088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7" name="Grupo 36"/>
          <p:cNvGrpSpPr/>
          <p:nvPr/>
        </p:nvGrpSpPr>
        <p:grpSpPr>
          <a:xfrm>
            <a:off x="3892550" y="3180574"/>
            <a:ext cx="1951339" cy="461665"/>
            <a:chOff x="4214937" y="1551904"/>
            <a:chExt cx="1951339" cy="461665"/>
          </a:xfrm>
        </p:grpSpPr>
        <p:sp>
          <p:nvSpPr>
            <p:cNvPr id="38" name="Seta para baixo 37"/>
            <p:cNvSpPr/>
            <p:nvPr/>
          </p:nvSpPr>
          <p:spPr>
            <a:xfrm rot="13920000" flipV="1">
              <a:off x="4268912" y="1766490"/>
              <a:ext cx="71437" cy="17938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4347734" y="1551904"/>
              <a:ext cx="1818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0" dirty="0" smtClean="0"/>
                <a:t>importante em regressões múltiplas</a:t>
              </a:r>
              <a:endParaRPr lang="pt-BR" sz="1200" dirty="0"/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6521452" y="5544528"/>
            <a:ext cx="1835652" cy="524438"/>
            <a:chOff x="8892480" y="4225280"/>
            <a:chExt cx="792088" cy="288032"/>
          </a:xfrm>
        </p:grpSpPr>
        <p:cxnSp>
          <p:nvCxnSpPr>
            <p:cNvPr id="41" name="Conector reto 40"/>
            <p:cNvCxnSpPr/>
            <p:nvPr/>
          </p:nvCxnSpPr>
          <p:spPr bwMode="auto">
            <a:xfrm>
              <a:off x="8892480" y="4225280"/>
              <a:ext cx="792088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Conector reto 41"/>
            <p:cNvCxnSpPr/>
            <p:nvPr/>
          </p:nvCxnSpPr>
          <p:spPr bwMode="auto">
            <a:xfrm flipH="1">
              <a:off x="8892480" y="4225280"/>
              <a:ext cx="792088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3" name="Grupo 42"/>
          <p:cNvGrpSpPr/>
          <p:nvPr/>
        </p:nvGrpSpPr>
        <p:grpSpPr>
          <a:xfrm>
            <a:off x="6026820" y="5270144"/>
            <a:ext cx="1951339" cy="276999"/>
            <a:chOff x="4214937" y="1623316"/>
            <a:chExt cx="1951339" cy="276999"/>
          </a:xfrm>
        </p:grpSpPr>
        <p:sp>
          <p:nvSpPr>
            <p:cNvPr id="44" name="Seta para baixo 43"/>
            <p:cNvSpPr/>
            <p:nvPr/>
          </p:nvSpPr>
          <p:spPr>
            <a:xfrm rot="13920000" flipV="1">
              <a:off x="4268912" y="1766490"/>
              <a:ext cx="71437" cy="17938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5" name="CaixaDeTexto 44"/>
            <p:cNvSpPr txBox="1"/>
            <p:nvPr/>
          </p:nvSpPr>
          <p:spPr>
            <a:xfrm>
              <a:off x="4347734" y="1623316"/>
              <a:ext cx="1818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0" dirty="0" smtClean="0"/>
                <a:t>bilateral</a:t>
              </a:r>
              <a:endParaRPr lang="pt-B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2864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68" grpId="0" animBg="1" autoUpdateAnimBg="0"/>
      <p:bldP spid="26771" grpId="0" animBg="1" autoUpdateAnimBg="0"/>
      <p:bldP spid="26776" grpId="0" animBg="1" autoUpdateAnimBg="0"/>
      <p:bldP spid="26777" grpId="0" animBg="1" autoUpdateAnimBg="0"/>
      <p:bldP spid="26778" grpId="0" animBg="1" autoUpdateAnimBg="0"/>
      <p:bldP spid="26784" grpId="0" animBg="1" autoUpdateAnimBg="0"/>
      <p:bldP spid="26785" grpId="0" animBg="1" autoUpdateAnimBg="0"/>
      <p:bldP spid="26786" grpId="0" autoUpdateAnimBg="0"/>
      <p:bldP spid="31" grpId="0" animBg="1" autoUpdateAnimBg="0"/>
      <p:bldP spid="32" grpId="0" animBg="1" autoUpdateAnimBg="0"/>
      <p:bldP spid="33" grpId="0" animBg="1" autoUpdateAnimBg="0"/>
      <p:bldP spid="26779" grpId="0" animBg="1"/>
      <p:bldP spid="3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523" y="1509713"/>
            <a:ext cx="3590925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Análise de Regressão no R</a:t>
            </a:r>
          </a:p>
        </p:txBody>
      </p:sp>
      <p:graphicFrame>
        <p:nvGraphicFramePr>
          <p:cNvPr id="26761" name="Group 1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724270"/>
              </p:ext>
            </p:extLst>
          </p:nvPr>
        </p:nvGraphicFramePr>
        <p:xfrm>
          <a:off x="323528" y="1520825"/>
          <a:ext cx="1219200" cy="30480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pt-BR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kumimoji="0" lang="pt-BR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39" name="Text Box 62"/>
          <p:cNvSpPr txBox="1">
            <a:spLocks noChangeArrowheads="1"/>
          </p:cNvSpPr>
          <p:nvPr/>
        </p:nvSpPr>
        <p:spPr bwMode="auto">
          <a:xfrm>
            <a:off x="1637258" y="1509713"/>
            <a:ext cx="3582988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8900" indent="-88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 typeface="Comic Sans MS" pitchFamily="66" charset="0"/>
              <a:buChar char="&gt;"/>
            </a:pP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x &lt;- c(1,2,3,4,5,6,7,8,9)</a:t>
            </a:r>
          </a:p>
          <a:p>
            <a:pPr eaLnBrk="1" hangingPunct="1">
              <a:spcBef>
                <a:spcPct val="0"/>
              </a:spcBef>
              <a:buFont typeface="Comic Sans MS" pitchFamily="66" charset="0"/>
              <a:buChar char="&gt;"/>
            </a:pP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y &lt;- c(1.1,1.9,2.5,4.3,6.1,6.3,7.8,7,9.1)</a:t>
            </a:r>
          </a:p>
          <a:p>
            <a:pPr eaLnBrk="1" hangingPunct="1">
              <a:spcBef>
                <a:spcPct val="0"/>
              </a:spcBef>
              <a:buFont typeface="Comic Sans MS" pitchFamily="66" charset="0"/>
              <a:buChar char="&gt;"/>
            </a:pPr>
            <a:r>
              <a:rPr lang="pt-BR" alt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plot</a:t>
            </a: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(x, y, </a:t>
            </a:r>
            <a:r>
              <a:rPr lang="pt-BR" alt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xlim</a:t>
            </a: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= c(1,9), </a:t>
            </a:r>
            <a:r>
              <a:rPr lang="pt-BR" alt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ylim</a:t>
            </a: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= c(1,10))</a:t>
            </a:r>
          </a:p>
          <a:p>
            <a:pPr eaLnBrk="1" hangingPunct="1">
              <a:spcBef>
                <a:spcPct val="0"/>
              </a:spcBef>
              <a:buFont typeface="Comic Sans MS" pitchFamily="66" charset="0"/>
              <a:buChar char="&gt;"/>
            </a:pPr>
            <a:r>
              <a:rPr lang="pt-BR" alt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&lt;- </a:t>
            </a:r>
            <a:r>
              <a:rPr lang="pt-BR" alt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lm</a:t>
            </a: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(y ~ x)</a:t>
            </a:r>
          </a:p>
          <a:p>
            <a:pPr eaLnBrk="1" hangingPunct="1">
              <a:spcBef>
                <a:spcPct val="0"/>
              </a:spcBef>
              <a:buFont typeface="Comic Sans MS" pitchFamily="66" charset="0"/>
              <a:buChar char="&gt;"/>
            </a:pPr>
            <a:r>
              <a:rPr lang="pt-BR" altLang="pt-B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abline</a:t>
            </a:r>
            <a:r>
              <a:rPr lang="pt-BR" alt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lang="pt-BR" alt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 typeface="Comic Sans MS" pitchFamily="66" charset="0"/>
              <a:buChar char="&gt;"/>
            </a:pPr>
            <a:r>
              <a:rPr lang="pt-BR" altLang="pt-B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ypred</a:t>
            </a:r>
            <a:r>
              <a:rPr lang="pt-BR" alt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&lt;- </a:t>
            </a:r>
            <a:r>
              <a:rPr lang="pt-BR" alt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predict</a:t>
            </a: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 typeface="Comic Sans MS" pitchFamily="66" charset="0"/>
              <a:buChar char="&gt;"/>
            </a:pPr>
            <a:endParaRPr lang="pt-BR" alt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667421" y="3365500"/>
            <a:ext cx="4776787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lm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(formula = y ~ x)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Residuals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    Min       1Q  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Median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      3Q      Max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-1.11722 -0.22722 -0.01556  0.17944  0.97778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Coefficients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Estimate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(&gt;|t|)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Intercept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  0.13056    0.48930   0.267    0.797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x            	0.99833    0.08695  11.482 8.55e-06 ***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Signif.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codes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:  0 ‘***’ 0.001 ‘**’ 0.01 ‘*’ 0.05 ‘.’ 0.1 ‘ ’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Residual standard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: 0.6735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degrees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freedom</a:t>
            </a: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R-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squared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:  0.9496,   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Adjusted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R-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squared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:  0.9424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F-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statistic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: 131.8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7 DF,  p-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: 8.547e-06</a:t>
            </a:r>
          </a:p>
        </p:txBody>
      </p:sp>
      <p:grpSp>
        <p:nvGrpSpPr>
          <p:cNvPr id="42" name="Group 157"/>
          <p:cNvGrpSpPr>
            <a:grpSpLocks/>
          </p:cNvGrpSpPr>
          <p:nvPr/>
        </p:nvGrpSpPr>
        <p:grpSpPr bwMode="auto">
          <a:xfrm>
            <a:off x="3419041" y="5836894"/>
            <a:ext cx="1271588" cy="357187"/>
            <a:chOff x="2375" y="2538"/>
            <a:chExt cx="801" cy="2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57" name="Text Box 156"/>
                <p:cNvSpPr txBox="1">
                  <a:spLocks noChangeArrowheads="1"/>
                </p:cNvSpPr>
                <p:nvPr/>
              </p:nvSpPr>
              <p:spPr bwMode="auto">
                <a:xfrm>
                  <a:off x="2703" y="2538"/>
                  <a:ext cx="473" cy="22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pt-BR" altLang="pt-BR" sz="1400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charset="0"/>
                                <a:sym typeface="Symbol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pt-BR" altLang="pt-BR" sz="1400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charset="0"/>
                                <a:sym typeface="Symbol" pitchFamily="18" charset="2"/>
                              </a:rPr>
                              <m:t>𝑄𝑀𝐸</m:t>
                            </m:r>
                          </m:e>
                        </m:rad>
                      </m:oMath>
                    </m:oMathPara>
                  </a14:m>
                  <a:endParaRPr lang="pt-BR" altLang="pt-BR" sz="1600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25657" name="Text Box 1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03" y="2538"/>
                  <a:ext cx="473" cy="22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658" name="Oval 145"/>
            <p:cNvSpPr>
              <a:spLocks noChangeArrowheads="1"/>
            </p:cNvSpPr>
            <p:nvPr/>
          </p:nvSpPr>
          <p:spPr bwMode="auto">
            <a:xfrm>
              <a:off x="2375" y="2581"/>
              <a:ext cx="317" cy="18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sp>
        <p:nvSpPr>
          <p:cNvPr id="52" name="Oval 152"/>
          <p:cNvSpPr>
            <a:spLocks noChangeArrowheads="1"/>
          </p:cNvSpPr>
          <p:nvPr/>
        </p:nvSpPr>
        <p:spPr bwMode="auto">
          <a:xfrm>
            <a:off x="3851920" y="4995863"/>
            <a:ext cx="503237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53" name="Oval 153"/>
          <p:cNvSpPr>
            <a:spLocks noChangeArrowheads="1"/>
          </p:cNvSpPr>
          <p:nvPr/>
        </p:nvSpPr>
        <p:spPr bwMode="auto">
          <a:xfrm>
            <a:off x="4427984" y="4995863"/>
            <a:ext cx="503237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54" name="Oval 154"/>
          <p:cNvSpPr>
            <a:spLocks noChangeArrowheads="1"/>
          </p:cNvSpPr>
          <p:nvPr/>
        </p:nvSpPr>
        <p:spPr bwMode="auto">
          <a:xfrm>
            <a:off x="3995936" y="5172075"/>
            <a:ext cx="503237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55" name="Oval 155"/>
          <p:cNvSpPr>
            <a:spLocks noChangeArrowheads="1"/>
          </p:cNvSpPr>
          <p:nvPr/>
        </p:nvSpPr>
        <p:spPr bwMode="auto">
          <a:xfrm>
            <a:off x="4479231" y="5181600"/>
            <a:ext cx="698500" cy="2714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56" name="Oval 160"/>
          <p:cNvSpPr>
            <a:spLocks noChangeArrowheads="1"/>
          </p:cNvSpPr>
          <p:nvPr/>
        </p:nvSpPr>
        <p:spPr bwMode="auto">
          <a:xfrm>
            <a:off x="2502154" y="4995863"/>
            <a:ext cx="596900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57" name="Oval 161"/>
          <p:cNvSpPr>
            <a:spLocks noChangeArrowheads="1"/>
          </p:cNvSpPr>
          <p:nvPr/>
        </p:nvSpPr>
        <p:spPr bwMode="auto">
          <a:xfrm>
            <a:off x="2638634" y="5172075"/>
            <a:ext cx="596900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grpSp>
        <p:nvGrpSpPr>
          <p:cNvPr id="25" name="Group 157"/>
          <p:cNvGrpSpPr>
            <a:grpSpLocks/>
          </p:cNvGrpSpPr>
          <p:nvPr/>
        </p:nvGrpSpPr>
        <p:grpSpPr bwMode="auto">
          <a:xfrm>
            <a:off x="3148884" y="6015038"/>
            <a:ext cx="854075" cy="355600"/>
            <a:chOff x="2375" y="2538"/>
            <a:chExt cx="538" cy="225"/>
          </a:xfrm>
        </p:grpSpPr>
        <p:sp>
          <p:nvSpPr>
            <p:cNvPr id="25653" name="Text Box 156"/>
            <p:cNvSpPr txBox="1">
              <a:spLocks noChangeArrowheads="1"/>
            </p:cNvSpPr>
            <p:nvPr/>
          </p:nvSpPr>
          <p:spPr bwMode="auto">
            <a:xfrm>
              <a:off x="2703" y="2538"/>
              <a:ext cx="210" cy="2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solidFill>
                    <a:srgbClr val="FF0000"/>
                  </a:solidFill>
                  <a:latin typeface="Times New Roman" charset="0"/>
                  <a:cs typeface="Times New Roman" charset="0"/>
                  <a:sym typeface="Symbol" pitchFamily="18" charset="2"/>
                </a:rPr>
                <a:t>r</a:t>
              </a:r>
              <a:r>
                <a:rPr lang="pt-BR" altLang="pt-BR" sz="1600" baseline="30000">
                  <a:solidFill>
                    <a:srgbClr val="FF0000"/>
                  </a:solidFill>
                  <a:latin typeface="Times New Roman" charset="0"/>
                  <a:cs typeface="Times New Roman" charset="0"/>
                  <a:sym typeface="Symbol" pitchFamily="18" charset="2"/>
                </a:rPr>
                <a:t>2</a:t>
              </a:r>
            </a:p>
          </p:txBody>
        </p:sp>
        <p:sp>
          <p:nvSpPr>
            <p:cNvPr id="25654" name="Oval 145"/>
            <p:cNvSpPr>
              <a:spLocks noChangeArrowheads="1"/>
            </p:cNvSpPr>
            <p:nvPr/>
          </p:nvSpPr>
          <p:spPr bwMode="auto">
            <a:xfrm>
              <a:off x="2375" y="2581"/>
              <a:ext cx="317" cy="18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55D8D-EB84-406A-8828-67DF596D2BDB}" type="slidenum">
              <a:rPr lang="pt-BR"/>
              <a:pPr>
                <a:defRPr/>
              </a:pPr>
              <a:t>33</a:t>
            </a:fld>
            <a:endParaRPr lang="pt-BR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434359" y="3556807"/>
            <a:ext cx="381816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Variance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endParaRPr lang="pt-BR" alt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  <a:p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Df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Sum </a:t>
            </a: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Sq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Sq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F </a:t>
            </a: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(&gt;F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1     59.8        59.8     131.8  8.55e-06</a:t>
            </a:r>
            <a:r>
              <a:rPr lang="pt-BR" alt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***</a:t>
            </a:r>
            <a:endParaRPr lang="pt-BR" alt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Residuals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3.175      0.454</a:t>
            </a:r>
          </a:p>
          <a:p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---</a:t>
            </a:r>
          </a:p>
          <a:p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Signif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codes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pt-BR" alt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‘***’ 0.001 ‘**’ 0.01 ‘*’ 0.05 ‘.’ 0.1 ‘ ’ 1</a:t>
            </a:r>
          </a:p>
        </p:txBody>
      </p:sp>
      <p:sp>
        <p:nvSpPr>
          <p:cNvPr id="28" name="Text Box 62"/>
          <p:cNvSpPr txBox="1">
            <a:spLocks noChangeArrowheads="1"/>
          </p:cNvSpPr>
          <p:nvPr/>
        </p:nvSpPr>
        <p:spPr bwMode="auto">
          <a:xfrm>
            <a:off x="1638792" y="2795939"/>
            <a:ext cx="3582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8900" indent="-88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 typeface="Comic Sans MS" pitchFamily="66" charset="0"/>
              <a:buChar char="&gt;"/>
            </a:pPr>
            <a:r>
              <a:rPr lang="pt-BR" altLang="pt-B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r>
              <a:rPr lang="pt-BR" alt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 typeface="Comic Sans MS" pitchFamily="66" charset="0"/>
              <a:buChar char="&gt;"/>
            </a:pP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anova(</a:t>
            </a:r>
            <a:r>
              <a:rPr lang="pt-BR" alt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lang="pt-BR" alt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alt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4537305" y="4107304"/>
            <a:ext cx="4304734" cy="2460184"/>
            <a:chOff x="4537305" y="4107304"/>
            <a:chExt cx="4304734" cy="2460184"/>
          </a:xfrm>
        </p:grpSpPr>
        <p:grpSp>
          <p:nvGrpSpPr>
            <p:cNvPr id="49" name="Group 159"/>
            <p:cNvGrpSpPr>
              <a:grpSpLocks/>
            </p:cNvGrpSpPr>
            <p:nvPr/>
          </p:nvGrpSpPr>
          <p:grpSpPr bwMode="auto">
            <a:xfrm>
              <a:off x="4537305" y="6243638"/>
              <a:ext cx="1474792" cy="323850"/>
              <a:chOff x="4104" y="3068"/>
              <a:chExt cx="929" cy="204"/>
            </a:xfrm>
          </p:grpSpPr>
          <p:sp>
            <p:nvSpPr>
              <p:cNvPr id="25655" name="Text Box 158"/>
              <p:cNvSpPr txBox="1">
                <a:spLocks noChangeArrowheads="1"/>
              </p:cNvSpPr>
              <p:nvPr/>
            </p:nvSpPr>
            <p:spPr bwMode="auto">
              <a:xfrm>
                <a:off x="4557" y="3068"/>
                <a:ext cx="476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dirty="0">
                    <a:solidFill>
                      <a:srgbClr val="FF0000"/>
                    </a:solidFill>
                  </a:rPr>
                  <a:t>valor-P</a:t>
                </a:r>
              </a:p>
            </p:txBody>
          </p:sp>
          <p:sp>
            <p:nvSpPr>
              <p:cNvPr id="25656" name="Oval 151"/>
              <p:cNvSpPr>
                <a:spLocks noChangeArrowheads="1"/>
              </p:cNvSpPr>
              <p:nvPr/>
            </p:nvSpPr>
            <p:spPr bwMode="auto">
              <a:xfrm>
                <a:off x="4104" y="3090"/>
                <a:ext cx="482" cy="182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</p:grpSp>
        <p:sp>
          <p:nvSpPr>
            <p:cNvPr id="31" name="Oval 151"/>
            <p:cNvSpPr>
              <a:spLocks noChangeArrowheads="1"/>
            </p:cNvSpPr>
            <p:nvPr/>
          </p:nvSpPr>
          <p:spPr bwMode="auto">
            <a:xfrm>
              <a:off x="8076864" y="4107304"/>
              <a:ext cx="765175" cy="28892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2460240" y="4108136"/>
            <a:ext cx="5602976" cy="2468877"/>
            <a:chOff x="2460240" y="4108136"/>
            <a:chExt cx="5602976" cy="2468877"/>
          </a:xfrm>
        </p:grpSpPr>
        <p:sp>
          <p:nvSpPr>
            <p:cNvPr id="48" name="Oval 147"/>
            <p:cNvSpPr>
              <a:spLocks noChangeArrowheads="1"/>
            </p:cNvSpPr>
            <p:nvPr/>
          </p:nvSpPr>
          <p:spPr bwMode="auto">
            <a:xfrm>
              <a:off x="2460240" y="6288088"/>
              <a:ext cx="431800" cy="28892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2" name="Oval 147"/>
            <p:cNvSpPr>
              <a:spLocks noChangeArrowheads="1"/>
            </p:cNvSpPr>
            <p:nvPr/>
          </p:nvSpPr>
          <p:spPr bwMode="auto">
            <a:xfrm>
              <a:off x="7631416" y="4108136"/>
              <a:ext cx="431800" cy="28892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grpSp>
        <p:nvGrpSpPr>
          <p:cNvPr id="35" name="Group 163"/>
          <p:cNvGrpSpPr>
            <a:grpSpLocks/>
          </p:cNvGrpSpPr>
          <p:nvPr/>
        </p:nvGrpSpPr>
        <p:grpSpPr bwMode="auto">
          <a:xfrm>
            <a:off x="7077922" y="4289361"/>
            <a:ext cx="898526" cy="436563"/>
            <a:chOff x="2375" y="2581"/>
            <a:chExt cx="566" cy="275"/>
          </a:xfrm>
        </p:grpSpPr>
        <p:sp>
          <p:nvSpPr>
            <p:cNvPr id="36" name="Oval 164"/>
            <p:cNvSpPr>
              <a:spLocks noChangeArrowheads="1"/>
            </p:cNvSpPr>
            <p:nvPr/>
          </p:nvSpPr>
          <p:spPr bwMode="auto">
            <a:xfrm>
              <a:off x="2375" y="2581"/>
              <a:ext cx="317" cy="18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 Box 165"/>
                <p:cNvSpPr txBox="1">
                  <a:spLocks noChangeArrowheads="1"/>
                </p:cNvSpPr>
                <p:nvPr/>
              </p:nvSpPr>
              <p:spPr bwMode="auto">
                <a:xfrm>
                  <a:off x="2611" y="2684"/>
                  <a:ext cx="330" cy="1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pt-BR" altLang="pt-BR" sz="1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Symbol" pitchFamily="18" charset="2"/>
                          </a:rPr>
                          <m:t>QME</m:t>
                        </m:r>
                      </m:oMath>
                    </m:oMathPara>
                  </a14:m>
                  <a:endParaRPr lang="pt-BR" altLang="pt-BR" sz="1600" baseline="30000" dirty="0">
                    <a:solidFill>
                      <a:srgbClr val="FF0000"/>
                    </a:solidFill>
                    <a:latin typeface="Times New Roman" charset="0"/>
                    <a:cs typeface="Times New Roman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37" name="Text Box 1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11" y="2684"/>
                  <a:ext cx="330" cy="17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Oval 160"/>
          <p:cNvSpPr>
            <a:spLocks noChangeArrowheads="1"/>
          </p:cNvSpPr>
          <p:nvPr/>
        </p:nvSpPr>
        <p:spPr bwMode="auto">
          <a:xfrm>
            <a:off x="2174938" y="2132856"/>
            <a:ext cx="928717" cy="37645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38" name="Oval 160"/>
          <p:cNvSpPr>
            <a:spLocks noChangeArrowheads="1"/>
          </p:cNvSpPr>
          <p:nvPr/>
        </p:nvSpPr>
        <p:spPr bwMode="auto">
          <a:xfrm>
            <a:off x="2482502" y="2538121"/>
            <a:ext cx="928717" cy="37645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2" grpId="0" animBg="1" autoUpdateAnimBg="0"/>
      <p:bldP spid="53" grpId="0" animBg="1" autoUpdateAnimBg="0"/>
      <p:bldP spid="54" grpId="0" animBg="1" autoUpdateAnimBg="0"/>
      <p:bldP spid="55" grpId="0" animBg="1" autoUpdateAnimBg="0"/>
      <p:bldP spid="56" grpId="0" animBg="1" autoUpdateAnimBg="0"/>
      <p:bldP spid="57" grpId="0" animBg="1" autoUpdateAnimBg="0"/>
      <p:bldP spid="3" grpId="0"/>
      <p:bldP spid="28" grpId="0"/>
      <p:bldP spid="33" grpId="0" animBg="1" autoUpdateAnimBg="0"/>
      <p:bldP spid="38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Modelos Linearizáveis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468313" y="1430338"/>
            <a:ext cx="457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</a:rPr>
              <a:t>Modelo Padrão: 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Y</a:t>
            </a:r>
            <a:r>
              <a:rPr lang="pt-BR" altLang="pt-BR" sz="1600" i="1" baseline="-250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i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pt-BR" altLang="pt-BR" sz="16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= 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</a:t>
            </a:r>
            <a:r>
              <a:rPr lang="pt-BR" altLang="pt-BR" sz="1600" baseline="-250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0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+ 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</a:t>
            </a:r>
            <a:r>
              <a:rPr lang="pt-BR" altLang="pt-BR" sz="1600" baseline="-250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1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X</a:t>
            </a:r>
            <a:r>
              <a:rPr lang="pt-BR" altLang="pt-BR" sz="1600" i="1" baseline="-250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i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+ 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</a:t>
            </a:r>
            <a:r>
              <a:rPr lang="pt-BR" altLang="pt-BR" sz="1600" i="1" baseline="-250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i</a:t>
            </a:r>
          </a:p>
        </p:txBody>
      </p:sp>
      <p:graphicFrame>
        <p:nvGraphicFramePr>
          <p:cNvPr id="27658" name="Object 10"/>
          <p:cNvGraphicFramePr>
            <a:graphicFrameLocks/>
          </p:cNvGraphicFramePr>
          <p:nvPr/>
        </p:nvGraphicFramePr>
        <p:xfrm>
          <a:off x="573088" y="2506663"/>
          <a:ext cx="16224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04" name="Equation" r:id="rId3" imgW="812447" imgH="241195" progId="Equation.3">
                  <p:embed/>
                </p:oleObj>
              </mc:Choice>
              <mc:Fallback>
                <p:oleObj name="Equation" r:id="rId3" imgW="812447" imgH="241195" progId="Equation.3">
                  <p:embed/>
                  <p:pic>
                    <p:nvPicPr>
                      <p:cNvPr id="0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2506663"/>
                        <a:ext cx="1622425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9" name="Object 11"/>
          <p:cNvGraphicFramePr>
            <a:graphicFrameLocks/>
          </p:cNvGraphicFramePr>
          <p:nvPr/>
        </p:nvGraphicFramePr>
        <p:xfrm>
          <a:off x="2790825" y="2506663"/>
          <a:ext cx="311943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05" name="Equation" r:id="rId5" imgW="1562100" imgH="228600" progId="Equation.3">
                  <p:embed/>
                </p:oleObj>
              </mc:Choice>
              <mc:Fallback>
                <p:oleObj name="Equation" r:id="rId5" imgW="1562100" imgH="228600" progId="Equation.3">
                  <p:embed/>
                  <p:pic>
                    <p:nvPicPr>
                      <p:cNvPr id="0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0825" y="2506663"/>
                        <a:ext cx="3119438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0" name="Object 12"/>
          <p:cNvGraphicFramePr>
            <a:graphicFrameLocks/>
          </p:cNvGraphicFramePr>
          <p:nvPr/>
        </p:nvGraphicFramePr>
        <p:xfrm>
          <a:off x="6443663" y="2506663"/>
          <a:ext cx="230663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06" name="Equation" r:id="rId7" imgW="1155700" imgH="228600" progId="Equation.3">
                  <p:embed/>
                </p:oleObj>
              </mc:Choice>
              <mc:Fallback>
                <p:oleObj name="Equation" r:id="rId7" imgW="1155700" imgH="228600" progId="Equation.3">
                  <p:embed/>
                  <p:pic>
                    <p:nvPicPr>
                      <p:cNvPr id="0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2506663"/>
                        <a:ext cx="2306637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482600" y="2093913"/>
            <a:ext cx="1411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exponencial</a:t>
            </a:r>
          </a:p>
        </p:txBody>
      </p:sp>
      <p:graphicFrame>
        <p:nvGraphicFramePr>
          <p:cNvPr id="27675" name="Object 27"/>
          <p:cNvGraphicFramePr>
            <a:graphicFrameLocks/>
          </p:cNvGraphicFramePr>
          <p:nvPr/>
        </p:nvGraphicFramePr>
        <p:xfrm>
          <a:off x="7235825" y="3135313"/>
          <a:ext cx="16986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07" name="Equation" r:id="rId9" imgW="850531" imgH="241195" progId="Equation.3">
                  <p:embed/>
                </p:oleObj>
              </mc:Choice>
              <mc:Fallback>
                <p:oleObj name="Equation" r:id="rId9" imgW="850531" imgH="241195" progId="Equation.3">
                  <p:embed/>
                  <p:pic>
                    <p:nvPicPr>
                      <p:cNvPr id="0" name="Object 27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3135313"/>
                        <a:ext cx="169862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7019925" y="2989263"/>
            <a:ext cx="2016125" cy="650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CCF51-AFE8-4582-BCCE-6D793386D5E0}" type="slidenum">
              <a:rPr lang="pt-BR"/>
              <a:pPr>
                <a:defRPr/>
              </a:pPr>
              <a:t>34</a:t>
            </a:fld>
            <a:endParaRPr lang="pt-BR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97" y="3745098"/>
            <a:ext cx="3859758" cy="232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385975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16"/>
          <p:cNvSpPr txBox="1">
            <a:spLocks noChangeArrowheads="1"/>
          </p:cNvSpPr>
          <p:nvPr/>
        </p:nvSpPr>
        <p:spPr bwMode="auto">
          <a:xfrm rot="16200000">
            <a:off x="-198759" y="4837758"/>
            <a:ext cx="1411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exponencial</a:t>
            </a:r>
          </a:p>
        </p:txBody>
      </p:sp>
      <p:sp>
        <p:nvSpPr>
          <p:cNvPr id="20" name="Seta para baixo 19"/>
          <p:cNvSpPr>
            <a:spLocks noChangeArrowheads="1"/>
          </p:cNvSpPr>
          <p:nvPr/>
        </p:nvSpPr>
        <p:spPr bwMode="auto">
          <a:xfrm rot="16200000">
            <a:off x="4627367" y="4620208"/>
            <a:ext cx="360362" cy="569913"/>
          </a:xfrm>
          <a:prstGeom prst="downArrow">
            <a:avLst>
              <a:gd name="adj1" fmla="val 50000"/>
              <a:gd name="adj2" fmla="val 49978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4" grpId="0"/>
      <p:bldP spid="27676" grpId="0" animBg="1"/>
      <p:bldP spid="19" grpId="0"/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Modelos Linearizáveis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468313" y="1430338"/>
            <a:ext cx="457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</a:rPr>
              <a:t>Modelo Padrão: 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Y</a:t>
            </a:r>
            <a:r>
              <a:rPr lang="pt-BR" altLang="pt-BR" sz="1600" i="1" baseline="-250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i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pt-BR" altLang="pt-BR" sz="16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= 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</a:t>
            </a:r>
            <a:r>
              <a:rPr lang="pt-BR" altLang="pt-BR" sz="1600" baseline="-250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0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+ 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</a:t>
            </a:r>
            <a:r>
              <a:rPr lang="pt-BR" altLang="pt-BR" sz="1600" baseline="-250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1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X</a:t>
            </a:r>
            <a:r>
              <a:rPr lang="pt-BR" altLang="pt-BR" sz="1600" i="1" baseline="-250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i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+ 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</a:t>
            </a:r>
            <a:r>
              <a:rPr lang="pt-BR" altLang="pt-BR" sz="1600" i="1" baseline="-250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i</a:t>
            </a:r>
          </a:p>
        </p:txBody>
      </p:sp>
      <p:graphicFrame>
        <p:nvGraphicFramePr>
          <p:cNvPr id="27655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7966439"/>
              </p:ext>
            </p:extLst>
          </p:nvPr>
        </p:nvGraphicFramePr>
        <p:xfrm>
          <a:off x="560388" y="2538000"/>
          <a:ext cx="15716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2" name="Equação" r:id="rId3" imgW="787400" imgH="241300" progId="Equation.3">
                  <p:embed/>
                </p:oleObj>
              </mc:Choice>
              <mc:Fallback>
                <p:oleObj name="Equação" r:id="rId3" imgW="787400" imgH="2413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2538000"/>
                        <a:ext cx="1571625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6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6492467"/>
              </p:ext>
            </p:extLst>
          </p:nvPr>
        </p:nvGraphicFramePr>
        <p:xfrm>
          <a:off x="2627313" y="2538000"/>
          <a:ext cx="344805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3" name="Equation" r:id="rId5" imgW="1727200" imgH="228600" progId="Equation.3">
                  <p:embed/>
                </p:oleObj>
              </mc:Choice>
              <mc:Fallback>
                <p:oleObj name="Equation" r:id="rId5" imgW="1727200" imgH="2286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2538000"/>
                        <a:ext cx="3448050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7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0543163"/>
              </p:ext>
            </p:extLst>
          </p:nvPr>
        </p:nvGraphicFramePr>
        <p:xfrm>
          <a:off x="6443663" y="2538000"/>
          <a:ext cx="230663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4" name="Equation" r:id="rId7" imgW="1155700" imgH="228600" progId="Equation.3">
                  <p:embed/>
                </p:oleObj>
              </mc:Choice>
              <mc:Fallback>
                <p:oleObj name="Equation" r:id="rId7" imgW="1155700" imgH="2286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2538000"/>
                        <a:ext cx="2306637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482600" y="2091912"/>
            <a:ext cx="1139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potencial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7019925" y="2989263"/>
            <a:ext cx="2016125" cy="650875"/>
            <a:chOff x="7019925" y="2989263"/>
            <a:chExt cx="2016125" cy="650875"/>
          </a:xfrm>
        </p:grpSpPr>
        <p:graphicFrame>
          <p:nvGraphicFramePr>
            <p:cNvPr id="27675" name="Object 2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29414926"/>
                </p:ext>
              </p:extLst>
            </p:nvPr>
          </p:nvGraphicFramePr>
          <p:xfrm>
            <a:off x="7235825" y="3135313"/>
            <a:ext cx="1698625" cy="415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965" name="Equation" r:id="rId9" imgW="850531" imgH="241195" progId="Equation.3">
                    <p:embed/>
                  </p:oleObj>
                </mc:Choice>
                <mc:Fallback>
                  <p:oleObj name="Equation" r:id="rId9" imgW="850531" imgH="241195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5825" y="3135313"/>
                          <a:ext cx="1698625" cy="415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76" name="Rectangle 28"/>
            <p:cNvSpPr>
              <a:spLocks noChangeArrowheads="1"/>
            </p:cNvSpPr>
            <p:nvPr/>
          </p:nvSpPr>
          <p:spPr bwMode="auto">
            <a:xfrm>
              <a:off x="7019925" y="2989263"/>
              <a:ext cx="2016125" cy="6508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CCF51-AFE8-4582-BCCE-6D793386D5E0}" type="slidenum">
              <a:rPr lang="pt-BR"/>
              <a:pPr>
                <a:defRPr/>
              </a:pPr>
              <a:t>35</a:t>
            </a:fld>
            <a:endParaRPr lang="pt-BR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82600" y="6054387"/>
            <a:ext cx="83378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65125" indent="-365125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smtClean="0"/>
              <a:t>A adoção de uma  série de transformações (logaritmo, potência, inverso, </a:t>
            </a:r>
            <a:r>
              <a:rPr lang="pt-BR" altLang="pt-BR" sz="1600" dirty="0" err="1" smtClean="0"/>
              <a:t>etc</a:t>
            </a:r>
            <a:r>
              <a:rPr lang="pt-BR" altLang="pt-BR" sz="1600" dirty="0" smtClean="0"/>
              <a:t>) em </a:t>
            </a:r>
            <a:r>
              <a:rPr lang="pt-BR" altLang="pt-BR" sz="16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pt-BR" altLang="pt-BR" sz="1600" dirty="0" smtClean="0"/>
              <a:t>, </a:t>
            </a:r>
            <a:r>
              <a:rPr lang="pt-BR" altLang="pt-BR" sz="16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pt-BR" altLang="pt-BR" sz="1600" dirty="0" smtClean="0"/>
              <a:t> ou ambos permite que o modelo linear simples possa ser utilizado para representar relações mais </a:t>
            </a:r>
            <a:r>
              <a:rPr lang="pt-BR" altLang="pt-BR" sz="1600" dirty="0" smtClean="0"/>
              <a:t>complexas  </a:t>
            </a:r>
            <a:r>
              <a:rPr lang="pt-BR" altLang="pt-BR" sz="1600" dirty="0" smtClean="0">
                <a:sym typeface="Symbol"/>
              </a:rPr>
              <a:t>  </a:t>
            </a:r>
            <a:r>
              <a:rPr lang="pt-BR" altLang="pt-BR" sz="1600" dirty="0" smtClean="0">
                <a:solidFill>
                  <a:srgbClr val="FF0000"/>
                </a:solidFill>
                <a:sym typeface="Symbol"/>
              </a:rPr>
              <a:t>Modelos Lineares Generalizados</a:t>
            </a:r>
            <a:endParaRPr lang="pt-BR" altLang="pt-BR" sz="1600" dirty="0" smtClean="0">
              <a:solidFill>
                <a:srgbClr val="FF0000"/>
              </a:solidFill>
            </a:endParaRP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97" y="3717032"/>
            <a:ext cx="385975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385975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17"/>
          <p:cNvSpPr txBox="1">
            <a:spLocks noChangeArrowheads="1"/>
          </p:cNvSpPr>
          <p:nvPr/>
        </p:nvSpPr>
        <p:spPr bwMode="auto">
          <a:xfrm rot="16200000">
            <a:off x="-63027" y="4721807"/>
            <a:ext cx="1139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potencial</a:t>
            </a:r>
          </a:p>
        </p:txBody>
      </p:sp>
      <p:sp>
        <p:nvSpPr>
          <p:cNvPr id="21" name="Seta para baixo 20"/>
          <p:cNvSpPr>
            <a:spLocks noChangeArrowheads="1"/>
          </p:cNvSpPr>
          <p:nvPr/>
        </p:nvSpPr>
        <p:spPr bwMode="auto">
          <a:xfrm rot="16200000">
            <a:off x="4627367" y="4620208"/>
            <a:ext cx="360362" cy="569913"/>
          </a:xfrm>
          <a:prstGeom prst="downArrow">
            <a:avLst>
              <a:gd name="adj1" fmla="val 50000"/>
              <a:gd name="adj2" fmla="val 49978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</p:spTree>
    <p:extLst>
      <p:ext uri="{BB962C8B-B14F-4D97-AF65-F5344CB8AC3E}">
        <p14:creationId xmlns:p14="http://schemas.microsoft.com/office/powerpoint/2010/main" val="263849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0" grpId="0"/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Análise de Resíduos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651500" y="5653559"/>
            <a:ext cx="2397125" cy="439737"/>
            <a:chOff x="340" y="3226"/>
            <a:chExt cx="1510" cy="277"/>
          </a:xfrm>
        </p:grpSpPr>
        <p:sp>
          <p:nvSpPr>
            <p:cNvPr id="27658" name="Rectangle 23"/>
            <p:cNvSpPr>
              <a:spLocks noChangeArrowheads="1"/>
            </p:cNvSpPr>
            <p:nvPr/>
          </p:nvSpPr>
          <p:spPr bwMode="auto">
            <a:xfrm>
              <a:off x="340" y="3265"/>
              <a:ext cx="70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  <a:cs typeface="Times New Roman" charset="0"/>
                </a:rPr>
                <a:t>Resíduo =</a:t>
              </a:r>
            </a:p>
          </p:txBody>
        </p:sp>
        <p:graphicFrame>
          <p:nvGraphicFramePr>
            <p:cNvPr id="27659" name="Object 24"/>
            <p:cNvGraphicFramePr>
              <a:graphicFrameLocks/>
            </p:cNvGraphicFramePr>
            <p:nvPr/>
          </p:nvGraphicFramePr>
          <p:xfrm>
            <a:off x="1034" y="3226"/>
            <a:ext cx="816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69" name="Equação" r:id="rId3" imgW="647419" imgH="253890" progId="Equation.3">
                    <p:embed/>
                  </p:oleObj>
                </mc:Choice>
                <mc:Fallback>
                  <p:oleObj name="Equação" r:id="rId3" imgW="647419" imgH="253890" progId="Equation.3">
                    <p:embed/>
                    <p:pic>
                      <p:nvPicPr>
                        <p:cNvPr id="0" name="Object 2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4" y="3226"/>
                          <a:ext cx="816" cy="2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7652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96021"/>
            <a:ext cx="3902075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4610100" y="2510309"/>
            <a:ext cx="3902075" cy="3230562"/>
            <a:chOff x="2904" y="1223"/>
            <a:chExt cx="2458" cy="2035"/>
          </a:xfrm>
        </p:grpSpPr>
        <p:pic>
          <p:nvPicPr>
            <p:cNvPr id="27656" name="Picture 2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4" y="1223"/>
              <a:ext cx="2458" cy="2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7" name="Line 28"/>
            <p:cNvSpPr>
              <a:spLocks noChangeShapeType="1"/>
            </p:cNvSpPr>
            <p:nvPr/>
          </p:nvSpPr>
          <p:spPr bwMode="auto">
            <a:xfrm>
              <a:off x="3418" y="2081"/>
              <a:ext cx="17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aphicFrame>
        <p:nvGraphicFramePr>
          <p:cNvPr id="27654" name="Objec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5060269"/>
              </p:ext>
            </p:extLst>
          </p:nvPr>
        </p:nvGraphicFramePr>
        <p:xfrm>
          <a:off x="1619250" y="2873846"/>
          <a:ext cx="143986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0" name="Equation" r:id="rId7" imgW="1384300" imgH="482600" progId="Equation.3">
                  <p:embed/>
                </p:oleObj>
              </mc:Choice>
              <mc:Fallback>
                <p:oleObj name="Equation" r:id="rId7" imgW="1384300" imgH="482600" progId="Equation.3">
                  <p:embed/>
                  <p:pic>
                    <p:nvPicPr>
                      <p:cNvPr id="0" name="Object 3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873846"/>
                        <a:ext cx="1439863" cy="5000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B7C8E-030E-4F06-980F-74F3281E6386}" type="slidenum">
              <a:rPr lang="pt-BR"/>
              <a:pPr>
                <a:defRPr/>
              </a:pPr>
              <a:t>36</a:t>
            </a:fld>
            <a:endParaRPr lang="pt-BR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488789" y="1479257"/>
            <a:ext cx="83378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65125" indent="-365125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smtClean="0"/>
              <a:t>É uma etapa </a:t>
            </a:r>
            <a:r>
              <a:rPr lang="pt-BR" altLang="pt-BR" sz="1600" dirty="0" smtClean="0"/>
              <a:t>fundamental na </a:t>
            </a:r>
            <a:r>
              <a:rPr lang="pt-BR" altLang="pt-BR" sz="1600" dirty="0" smtClean="0"/>
              <a:t>Análise de Regressão </a:t>
            </a:r>
            <a:r>
              <a:rPr lang="pt-BR" altLang="pt-BR" sz="1600" dirty="0" smtClean="0"/>
              <a:t>pois auxilia </a:t>
            </a:r>
            <a:r>
              <a:rPr lang="pt-BR" altLang="pt-BR" sz="1600" dirty="0" smtClean="0"/>
              <a:t>na identificação de problemas que afetam diretamente a interpretação dos resultados</a:t>
            </a:r>
            <a:endParaRPr lang="pt-BR" altLang="pt-BR" sz="1600" dirty="0" smtClean="0">
              <a:solidFill>
                <a:srgbClr val="FF0000"/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4499992" y="2204864"/>
            <a:ext cx="4032447" cy="4176464"/>
            <a:chOff x="4499992" y="2204864"/>
            <a:chExt cx="4032447" cy="4176464"/>
          </a:xfrm>
        </p:grpSpPr>
        <p:sp>
          <p:nvSpPr>
            <p:cNvPr id="5" name="Retângulo 4"/>
            <p:cNvSpPr/>
            <p:nvPr/>
          </p:nvSpPr>
          <p:spPr bwMode="auto">
            <a:xfrm>
              <a:off x="4499992" y="2204864"/>
              <a:ext cx="4012183" cy="417646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grpSp>
          <p:nvGrpSpPr>
            <p:cNvPr id="13" name="Grupo 12"/>
            <p:cNvGrpSpPr/>
            <p:nvPr/>
          </p:nvGrpSpPr>
          <p:grpSpPr>
            <a:xfrm>
              <a:off x="4610100" y="2510309"/>
              <a:ext cx="3922339" cy="3594100"/>
              <a:chOff x="4732338" y="1941513"/>
              <a:chExt cx="3922339" cy="3594100"/>
            </a:xfrm>
          </p:grpSpPr>
          <p:sp>
            <p:nvSpPr>
              <p:cNvPr id="14" name="Text Box 7"/>
              <p:cNvSpPr txBox="1">
                <a:spLocks noChangeArrowheads="1"/>
              </p:cNvSpPr>
              <p:nvPr/>
            </p:nvSpPr>
            <p:spPr bwMode="auto">
              <a:xfrm>
                <a:off x="4787900" y="5157788"/>
                <a:ext cx="2319338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latin typeface="Times New Roman" charset="0"/>
                    <a:cs typeface="Times New Roman" charset="0"/>
                  </a:rPr>
                  <a:t>Resíduo Padronizado =</a:t>
                </a:r>
              </a:p>
            </p:txBody>
          </p:sp>
          <p:graphicFrame>
            <p:nvGraphicFramePr>
              <p:cNvPr id="15" name="Object 2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07896108"/>
                  </p:ext>
                </p:extLst>
              </p:nvPr>
            </p:nvGraphicFramePr>
            <p:xfrm>
              <a:off x="6858000" y="5095875"/>
              <a:ext cx="1397000" cy="4397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371" name="Equação" r:id="rId9" imgW="698197" imgH="253890" progId="Equation.3">
                      <p:embed/>
                    </p:oleObj>
                  </mc:Choice>
                  <mc:Fallback>
                    <p:oleObj name="Equação" r:id="rId9" imgW="698197" imgH="253890" progId="Equation.3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58000" y="5095875"/>
                            <a:ext cx="1397000" cy="4397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6" name="Grupo 1"/>
              <p:cNvGrpSpPr>
                <a:grpSpLocks/>
              </p:cNvGrpSpPr>
              <p:nvPr/>
            </p:nvGrpSpPr>
            <p:grpSpPr bwMode="auto">
              <a:xfrm>
                <a:off x="4732338" y="1941513"/>
                <a:ext cx="3922339" cy="3230562"/>
                <a:chOff x="4732725" y="1941513"/>
                <a:chExt cx="3921940" cy="3230562"/>
              </a:xfrm>
            </p:grpSpPr>
            <p:pic>
              <p:nvPicPr>
                <p:cNvPr id="17" name="Picture 12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42"/>
                <a:stretch>
                  <a:fillRect/>
                </a:stretch>
              </p:blipFill>
              <p:spPr bwMode="auto">
                <a:xfrm>
                  <a:off x="5152639" y="1941513"/>
                  <a:ext cx="3502026" cy="32305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" name="Line 14"/>
                <p:cNvSpPr>
                  <a:spLocks noChangeShapeType="1"/>
                </p:cNvSpPr>
                <p:nvPr/>
              </p:nvSpPr>
              <p:spPr bwMode="auto">
                <a:xfrm>
                  <a:off x="5421314" y="3297684"/>
                  <a:ext cx="28336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9" name="Text Box 7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4037839" y="3115774"/>
                  <a:ext cx="1666771" cy="276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200">
                      <a:latin typeface="Times New Roman" charset="0"/>
                      <a:cs typeface="Times New Roman" charset="0"/>
                    </a:rPr>
                    <a:t>Resíduos Padronizados</a:t>
                  </a: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Análise de Resíduos</a:t>
            </a:r>
          </a:p>
        </p:txBody>
      </p:sp>
      <p:grpSp>
        <p:nvGrpSpPr>
          <p:cNvPr id="29699" name="Group 46"/>
          <p:cNvGrpSpPr>
            <a:grpSpLocks/>
          </p:cNvGrpSpPr>
          <p:nvPr/>
        </p:nvGrpSpPr>
        <p:grpSpPr bwMode="auto">
          <a:xfrm>
            <a:off x="323850" y="1462088"/>
            <a:ext cx="2735263" cy="2660650"/>
            <a:chOff x="204" y="556"/>
            <a:chExt cx="1723" cy="1676"/>
          </a:xfrm>
        </p:grpSpPr>
        <p:pic>
          <p:nvPicPr>
            <p:cNvPr id="29735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7"/>
            <a:stretch>
              <a:fillRect/>
            </a:stretch>
          </p:blipFill>
          <p:spPr bwMode="auto">
            <a:xfrm>
              <a:off x="270" y="655"/>
              <a:ext cx="1657" cy="1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63" name="Rectangle 19"/>
            <p:cNvSpPr>
              <a:spLocks noChangeArrowheads="1"/>
            </p:cNvSpPr>
            <p:nvPr/>
          </p:nvSpPr>
          <p:spPr bwMode="auto">
            <a:xfrm>
              <a:off x="566" y="1154"/>
              <a:ext cx="1089" cy="31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pt-BR" altLang="pt-BR" sz="1600" smtClean="0"/>
            </a:p>
          </p:txBody>
        </p:sp>
        <p:sp>
          <p:nvSpPr>
            <p:cNvPr id="29737" name="Line 11"/>
            <p:cNvSpPr>
              <a:spLocks noChangeShapeType="1"/>
            </p:cNvSpPr>
            <p:nvPr/>
          </p:nvSpPr>
          <p:spPr bwMode="auto">
            <a:xfrm flipV="1">
              <a:off x="410" y="1324"/>
              <a:ext cx="13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738" name="Text Box 14"/>
            <p:cNvSpPr txBox="1">
              <a:spLocks noChangeArrowheads="1"/>
            </p:cNvSpPr>
            <p:nvPr/>
          </p:nvSpPr>
          <p:spPr bwMode="auto">
            <a:xfrm>
              <a:off x="839" y="556"/>
              <a:ext cx="5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cs typeface="Times New Roman" charset="0"/>
                  <a:sym typeface="Symbol" pitchFamily="18" charset="2"/>
                </a:rPr>
                <a:t>“ideal”</a:t>
              </a:r>
              <a:endParaRPr lang="pt-BR" altLang="pt-BR" sz="1600">
                <a:sym typeface="Symbol" pitchFamily="18" charset="2"/>
              </a:endParaRPr>
            </a:p>
          </p:txBody>
        </p:sp>
        <p:sp>
          <p:nvSpPr>
            <p:cNvPr id="29739" name="Rectangle 35"/>
            <p:cNvSpPr>
              <a:spLocks noChangeArrowheads="1"/>
            </p:cNvSpPr>
            <p:nvPr/>
          </p:nvSpPr>
          <p:spPr bwMode="auto">
            <a:xfrm>
              <a:off x="340" y="1888"/>
              <a:ext cx="1542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29740" name="Rectangle 38"/>
            <p:cNvSpPr>
              <a:spLocks noChangeArrowheads="1"/>
            </p:cNvSpPr>
            <p:nvPr/>
          </p:nvSpPr>
          <p:spPr bwMode="auto">
            <a:xfrm>
              <a:off x="204" y="754"/>
              <a:ext cx="181" cy="11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3203575" y="1462088"/>
            <a:ext cx="2736850" cy="2660650"/>
            <a:chOff x="2018" y="556"/>
            <a:chExt cx="1724" cy="1676"/>
          </a:xfrm>
        </p:grpSpPr>
        <p:pic>
          <p:nvPicPr>
            <p:cNvPr id="29729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94"/>
            <a:stretch>
              <a:fillRect/>
            </a:stretch>
          </p:blipFill>
          <p:spPr bwMode="auto">
            <a:xfrm>
              <a:off x="2115" y="655"/>
              <a:ext cx="1627" cy="1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57" name="Freeform 16"/>
            <p:cNvSpPr>
              <a:spLocks/>
            </p:cNvSpPr>
            <p:nvPr/>
          </p:nvSpPr>
          <p:spPr bwMode="auto">
            <a:xfrm>
              <a:off x="2336" y="972"/>
              <a:ext cx="1089" cy="681"/>
            </a:xfrm>
            <a:custGeom>
              <a:avLst/>
              <a:gdLst>
                <a:gd name="T0" fmla="*/ 0 w 1089"/>
                <a:gd name="T1" fmla="*/ 273 h 681"/>
                <a:gd name="T2" fmla="*/ 1089 w 1089"/>
                <a:gd name="T3" fmla="*/ 0 h 681"/>
                <a:gd name="T4" fmla="*/ 1089 w 1089"/>
                <a:gd name="T5" fmla="*/ 681 h 681"/>
                <a:gd name="T6" fmla="*/ 0 w 1089"/>
                <a:gd name="T7" fmla="*/ 409 h 681"/>
                <a:gd name="T8" fmla="*/ 0 w 1089"/>
                <a:gd name="T9" fmla="*/ 273 h 6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9"/>
                <a:gd name="T16" fmla="*/ 0 h 681"/>
                <a:gd name="T17" fmla="*/ 1089 w 1089"/>
                <a:gd name="T18" fmla="*/ 681 h 6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9" h="681">
                  <a:moveTo>
                    <a:pt x="0" y="273"/>
                  </a:moveTo>
                  <a:lnTo>
                    <a:pt x="1089" y="0"/>
                  </a:lnTo>
                  <a:lnTo>
                    <a:pt x="1089" y="681"/>
                  </a:lnTo>
                  <a:lnTo>
                    <a:pt x="0" y="409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9731" name="Line 17"/>
            <p:cNvSpPr>
              <a:spLocks noChangeShapeType="1"/>
            </p:cNvSpPr>
            <p:nvPr/>
          </p:nvSpPr>
          <p:spPr bwMode="auto">
            <a:xfrm flipV="1">
              <a:off x="2225" y="1324"/>
              <a:ext cx="13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732" name="Text Box 18"/>
            <p:cNvSpPr txBox="1">
              <a:spLocks noChangeArrowheads="1"/>
            </p:cNvSpPr>
            <p:nvPr/>
          </p:nvSpPr>
          <p:spPr bwMode="auto">
            <a:xfrm>
              <a:off x="2291" y="556"/>
              <a:ext cx="12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  <a:cs typeface="Times New Roman" charset="0"/>
                  <a:sym typeface="Symbol" pitchFamily="18" charset="2"/>
                </a:rPr>
                <a:t></a:t>
              </a:r>
              <a:r>
                <a:rPr lang="pt-BR" altLang="pt-BR" sz="1600" baseline="30000">
                  <a:latin typeface="Times New Roman" charset="0"/>
                  <a:cs typeface="Times New Roman" charset="0"/>
                  <a:sym typeface="Symbol" pitchFamily="18" charset="2"/>
                </a:rPr>
                <a:t>2</a:t>
              </a:r>
              <a:r>
                <a:rPr lang="pt-BR" altLang="pt-BR" sz="1600">
                  <a:sym typeface="Symbol" pitchFamily="18" charset="2"/>
                </a:rPr>
                <a:t> não constante</a:t>
              </a:r>
            </a:p>
          </p:txBody>
        </p:sp>
        <p:sp>
          <p:nvSpPr>
            <p:cNvPr id="29733" name="Rectangle 36"/>
            <p:cNvSpPr>
              <a:spLocks noChangeArrowheads="1"/>
            </p:cNvSpPr>
            <p:nvPr/>
          </p:nvSpPr>
          <p:spPr bwMode="auto">
            <a:xfrm>
              <a:off x="2109" y="1888"/>
              <a:ext cx="1581" cy="1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29734" name="Rectangle 39"/>
            <p:cNvSpPr>
              <a:spLocks noChangeArrowheads="1"/>
            </p:cNvSpPr>
            <p:nvPr/>
          </p:nvSpPr>
          <p:spPr bwMode="auto">
            <a:xfrm>
              <a:off x="2018" y="754"/>
              <a:ext cx="181" cy="11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6011863" y="1468438"/>
            <a:ext cx="2736850" cy="2654300"/>
            <a:chOff x="3787" y="560"/>
            <a:chExt cx="1724" cy="1672"/>
          </a:xfrm>
        </p:grpSpPr>
        <p:pic>
          <p:nvPicPr>
            <p:cNvPr id="29723" name="Picture 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6"/>
            <a:stretch>
              <a:fillRect/>
            </a:stretch>
          </p:blipFill>
          <p:spPr bwMode="auto">
            <a:xfrm>
              <a:off x="3825" y="655"/>
              <a:ext cx="1686" cy="1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51" name="Freeform 25"/>
            <p:cNvSpPr>
              <a:spLocks/>
            </p:cNvSpPr>
            <p:nvPr/>
          </p:nvSpPr>
          <p:spPr bwMode="auto">
            <a:xfrm>
              <a:off x="4195" y="1067"/>
              <a:ext cx="1079" cy="479"/>
            </a:xfrm>
            <a:custGeom>
              <a:avLst/>
              <a:gdLst>
                <a:gd name="T0" fmla="*/ 0 w 1079"/>
                <a:gd name="T1" fmla="*/ 321 h 479"/>
                <a:gd name="T2" fmla="*/ 521 w 1079"/>
                <a:gd name="T3" fmla="*/ 0 h 479"/>
                <a:gd name="T4" fmla="*/ 1079 w 1079"/>
                <a:gd name="T5" fmla="*/ 321 h 479"/>
                <a:gd name="T6" fmla="*/ 1067 w 1079"/>
                <a:gd name="T7" fmla="*/ 479 h 479"/>
                <a:gd name="T8" fmla="*/ 515 w 1079"/>
                <a:gd name="T9" fmla="*/ 163 h 479"/>
                <a:gd name="T10" fmla="*/ 1 w 1079"/>
                <a:gd name="T11" fmla="*/ 463 h 479"/>
                <a:gd name="T12" fmla="*/ 0 w 1079"/>
                <a:gd name="T13" fmla="*/ 321 h 4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79"/>
                <a:gd name="T22" fmla="*/ 0 h 479"/>
                <a:gd name="T23" fmla="*/ 1079 w 1079"/>
                <a:gd name="T24" fmla="*/ 479 h 4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79" h="479">
                  <a:moveTo>
                    <a:pt x="0" y="321"/>
                  </a:moveTo>
                  <a:cubicBezTo>
                    <a:pt x="87" y="245"/>
                    <a:pt x="341" y="0"/>
                    <a:pt x="521" y="0"/>
                  </a:cubicBezTo>
                  <a:cubicBezTo>
                    <a:pt x="701" y="0"/>
                    <a:pt x="988" y="241"/>
                    <a:pt x="1079" y="321"/>
                  </a:cubicBezTo>
                  <a:lnTo>
                    <a:pt x="1067" y="479"/>
                  </a:lnTo>
                  <a:cubicBezTo>
                    <a:pt x="973" y="453"/>
                    <a:pt x="693" y="166"/>
                    <a:pt x="515" y="163"/>
                  </a:cubicBezTo>
                  <a:cubicBezTo>
                    <a:pt x="337" y="160"/>
                    <a:pt x="87" y="437"/>
                    <a:pt x="1" y="463"/>
                  </a:cubicBezTo>
                  <a:lnTo>
                    <a:pt x="0" y="32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9725" name="Line 26"/>
            <p:cNvSpPr>
              <a:spLocks noChangeShapeType="1"/>
            </p:cNvSpPr>
            <p:nvPr/>
          </p:nvSpPr>
          <p:spPr bwMode="auto">
            <a:xfrm flipV="1">
              <a:off x="3994" y="1324"/>
              <a:ext cx="13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726" name="Text Box 27"/>
            <p:cNvSpPr txBox="1">
              <a:spLocks noChangeArrowheads="1"/>
            </p:cNvSpPr>
            <p:nvPr/>
          </p:nvSpPr>
          <p:spPr bwMode="auto">
            <a:xfrm>
              <a:off x="4150" y="560"/>
              <a:ext cx="11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cs typeface="Times New Roman" charset="0"/>
                  <a:sym typeface="Symbol" pitchFamily="18" charset="2"/>
                </a:rPr>
                <a:t>não linearidade</a:t>
              </a:r>
              <a:endParaRPr lang="pt-BR" altLang="pt-BR" sz="1600">
                <a:sym typeface="Symbol" pitchFamily="18" charset="2"/>
              </a:endParaRPr>
            </a:p>
          </p:txBody>
        </p:sp>
        <p:sp>
          <p:nvSpPr>
            <p:cNvPr id="29727" name="Rectangle 37"/>
            <p:cNvSpPr>
              <a:spLocks noChangeArrowheads="1"/>
            </p:cNvSpPr>
            <p:nvPr/>
          </p:nvSpPr>
          <p:spPr bwMode="auto">
            <a:xfrm>
              <a:off x="3923" y="1888"/>
              <a:ext cx="1542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29728" name="Rectangle 40"/>
            <p:cNvSpPr>
              <a:spLocks noChangeArrowheads="1"/>
            </p:cNvSpPr>
            <p:nvPr/>
          </p:nvSpPr>
          <p:spPr bwMode="auto">
            <a:xfrm>
              <a:off x="3787" y="709"/>
              <a:ext cx="181" cy="11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3131816" y="4054476"/>
            <a:ext cx="2735262" cy="2687638"/>
            <a:chOff x="204" y="2292"/>
            <a:chExt cx="1723" cy="1693"/>
          </a:xfrm>
        </p:grpSpPr>
        <p:pic>
          <p:nvPicPr>
            <p:cNvPr id="29717" name="Picture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64"/>
            <a:stretch>
              <a:fillRect/>
            </a:stretch>
          </p:blipFill>
          <p:spPr bwMode="auto">
            <a:xfrm>
              <a:off x="248" y="2387"/>
              <a:ext cx="1679" cy="1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5" name="Freeform 31"/>
            <p:cNvSpPr>
              <a:spLocks/>
            </p:cNvSpPr>
            <p:nvPr/>
          </p:nvSpPr>
          <p:spPr bwMode="auto">
            <a:xfrm>
              <a:off x="567" y="2775"/>
              <a:ext cx="1081" cy="564"/>
            </a:xfrm>
            <a:custGeom>
              <a:avLst/>
              <a:gdLst>
                <a:gd name="T0" fmla="*/ 0 w 1081"/>
                <a:gd name="T1" fmla="*/ 422 h 564"/>
                <a:gd name="T2" fmla="*/ 1081 w 1081"/>
                <a:gd name="T3" fmla="*/ 0 h 564"/>
                <a:gd name="T4" fmla="*/ 1081 w 1081"/>
                <a:gd name="T5" fmla="*/ 158 h 564"/>
                <a:gd name="T6" fmla="*/ 1 w 1081"/>
                <a:gd name="T7" fmla="*/ 564 h 564"/>
                <a:gd name="T8" fmla="*/ 0 w 1081"/>
                <a:gd name="T9" fmla="*/ 422 h 5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1"/>
                <a:gd name="T16" fmla="*/ 0 h 564"/>
                <a:gd name="T17" fmla="*/ 1081 w 1081"/>
                <a:gd name="T18" fmla="*/ 564 h 5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1" h="564">
                  <a:moveTo>
                    <a:pt x="0" y="422"/>
                  </a:moveTo>
                  <a:lnTo>
                    <a:pt x="1081" y="0"/>
                  </a:lnTo>
                  <a:lnTo>
                    <a:pt x="1081" y="158"/>
                  </a:lnTo>
                  <a:lnTo>
                    <a:pt x="1" y="564"/>
                  </a:lnTo>
                  <a:lnTo>
                    <a:pt x="0" y="42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9719" name="Line 32"/>
            <p:cNvSpPr>
              <a:spLocks noChangeShapeType="1"/>
            </p:cNvSpPr>
            <p:nvPr/>
          </p:nvSpPr>
          <p:spPr bwMode="auto">
            <a:xfrm flipV="1">
              <a:off x="410" y="3056"/>
              <a:ext cx="13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720" name="Text Box 33"/>
            <p:cNvSpPr txBox="1">
              <a:spLocks noChangeArrowheads="1"/>
            </p:cNvSpPr>
            <p:nvPr/>
          </p:nvSpPr>
          <p:spPr bwMode="auto">
            <a:xfrm>
              <a:off x="471" y="2292"/>
              <a:ext cx="13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cs typeface="Times New Roman" charset="0"/>
                  <a:sym typeface="Symbol" pitchFamily="18" charset="2"/>
                </a:rPr>
                <a:t>não independência</a:t>
              </a:r>
              <a:endParaRPr lang="pt-BR" altLang="pt-BR" sz="1600">
                <a:sym typeface="Symbol" pitchFamily="18" charset="2"/>
              </a:endParaRPr>
            </a:p>
          </p:txBody>
        </p:sp>
        <p:sp>
          <p:nvSpPr>
            <p:cNvPr id="29721" name="Text Box 34"/>
            <p:cNvSpPr txBox="1">
              <a:spLocks noChangeArrowheads="1"/>
            </p:cNvSpPr>
            <p:nvPr/>
          </p:nvSpPr>
          <p:spPr bwMode="auto">
            <a:xfrm>
              <a:off x="339" y="3617"/>
              <a:ext cx="1588" cy="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 smtClean="0">
                  <a:latin typeface="Times New Roman" charset="0"/>
                  <a:cs typeface="Times New Roman" charset="0"/>
                </a:rPr>
                <a:t>outra variável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 smtClean="0">
                  <a:latin typeface="Times New Roman" charset="0"/>
                  <a:cs typeface="Times New Roman" charset="0"/>
                </a:rPr>
                <a:t>(</a:t>
              </a:r>
              <a:r>
                <a:rPr lang="pt-BR" altLang="pt-BR" sz="1600" dirty="0" err="1" smtClean="0">
                  <a:latin typeface="Times New Roman" charset="0"/>
                  <a:cs typeface="Times New Roman" charset="0"/>
                </a:rPr>
                <a:t>ex</a:t>
              </a:r>
              <a:r>
                <a:rPr lang="pt-BR" altLang="pt-BR" sz="1600" dirty="0">
                  <a:latin typeface="Times New Roman" charset="0"/>
                  <a:cs typeface="Times New Roman" charset="0"/>
                </a:rPr>
                <a:t>:</a:t>
              </a:r>
              <a:r>
                <a:rPr lang="pt-BR" altLang="pt-BR" sz="1600" dirty="0" smtClean="0">
                  <a:latin typeface="Times New Roman" charset="0"/>
                  <a:cs typeface="Times New Roman" charset="0"/>
                </a:rPr>
                <a:t> ordem cronológica)</a:t>
              </a:r>
              <a:endParaRPr lang="pt-BR" altLang="pt-BR" sz="1600" dirty="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29722" name="Rectangle 41"/>
            <p:cNvSpPr>
              <a:spLocks noChangeArrowheads="1"/>
            </p:cNvSpPr>
            <p:nvPr/>
          </p:nvSpPr>
          <p:spPr bwMode="auto">
            <a:xfrm>
              <a:off x="204" y="2478"/>
              <a:ext cx="181" cy="11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sp>
        <p:nvSpPr>
          <p:cNvPr id="29703" name="CaixaDeTexto 41"/>
          <p:cNvSpPr txBox="1">
            <a:spLocks noChangeArrowheads="1"/>
          </p:cNvSpPr>
          <p:nvPr/>
        </p:nvSpPr>
        <p:spPr bwMode="auto">
          <a:xfrm rot="-5400000">
            <a:off x="-337344" y="2542382"/>
            <a:ext cx="16097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Times New Roman" charset="0"/>
                <a:cs typeface="Times New Roman" charset="0"/>
              </a:rPr>
              <a:t>Resíduos Padronizados</a:t>
            </a:r>
          </a:p>
        </p:txBody>
      </p:sp>
      <p:grpSp>
        <p:nvGrpSpPr>
          <p:cNvPr id="6" name="Grupo 43"/>
          <p:cNvGrpSpPr>
            <a:grpSpLocks/>
          </p:cNvGrpSpPr>
          <p:nvPr/>
        </p:nvGrpSpPr>
        <p:grpSpPr bwMode="auto">
          <a:xfrm>
            <a:off x="323528" y="4054475"/>
            <a:ext cx="2735263" cy="2660650"/>
            <a:chOff x="1765300" y="4054498"/>
            <a:chExt cx="2735263" cy="2660650"/>
          </a:xfrm>
        </p:grpSpPr>
        <p:grpSp>
          <p:nvGrpSpPr>
            <p:cNvPr id="29706" name="Group 66"/>
            <p:cNvGrpSpPr>
              <a:grpSpLocks/>
            </p:cNvGrpSpPr>
            <p:nvPr/>
          </p:nvGrpSpPr>
          <p:grpSpPr bwMode="auto">
            <a:xfrm>
              <a:off x="1765300" y="4054498"/>
              <a:ext cx="2735263" cy="2660650"/>
              <a:chOff x="2155" y="2535"/>
              <a:chExt cx="1723" cy="1676"/>
            </a:xfrm>
          </p:grpSpPr>
          <p:grpSp>
            <p:nvGrpSpPr>
              <p:cNvPr id="29708" name="Group 57"/>
              <p:cNvGrpSpPr>
                <a:grpSpLocks/>
              </p:cNvGrpSpPr>
              <p:nvPr/>
            </p:nvGrpSpPr>
            <p:grpSpPr bwMode="auto">
              <a:xfrm>
                <a:off x="2155" y="2535"/>
                <a:ext cx="1723" cy="1676"/>
                <a:chOff x="204" y="556"/>
                <a:chExt cx="1723" cy="1676"/>
              </a:xfrm>
            </p:grpSpPr>
            <p:pic>
              <p:nvPicPr>
                <p:cNvPr id="29711" name="Picture 58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960"/>
                <a:stretch>
                  <a:fillRect/>
                </a:stretch>
              </p:blipFill>
              <p:spPr bwMode="auto">
                <a:xfrm>
                  <a:off x="307" y="655"/>
                  <a:ext cx="1620" cy="15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639" name="Rectangle 59"/>
                <p:cNvSpPr>
                  <a:spLocks noChangeArrowheads="1"/>
                </p:cNvSpPr>
                <p:nvPr/>
              </p:nvSpPr>
              <p:spPr bwMode="auto">
                <a:xfrm>
                  <a:off x="566" y="1154"/>
                  <a:ext cx="1089" cy="31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pt-BR" altLang="pt-BR" sz="1600" smtClean="0"/>
                </a:p>
              </p:txBody>
            </p:sp>
            <p:sp>
              <p:nvSpPr>
                <p:cNvPr id="29713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410" y="1324"/>
                  <a:ext cx="13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714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776" y="556"/>
                  <a:ext cx="67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>
                      <a:cs typeface="Times New Roman" charset="0"/>
                      <a:sym typeface="Symbol" pitchFamily="18" charset="2"/>
                    </a:rPr>
                    <a:t>“outlier”</a:t>
                  </a:r>
                  <a:endParaRPr lang="pt-BR" altLang="pt-BR" sz="1600">
                    <a:sym typeface="Symbol" pitchFamily="18" charset="2"/>
                  </a:endParaRPr>
                </a:p>
              </p:txBody>
            </p:sp>
            <p:sp>
              <p:nvSpPr>
                <p:cNvPr id="29715" name="Rectangle 62"/>
                <p:cNvSpPr>
                  <a:spLocks noChangeArrowheads="1"/>
                </p:cNvSpPr>
                <p:nvPr/>
              </p:nvSpPr>
              <p:spPr bwMode="auto">
                <a:xfrm>
                  <a:off x="340" y="1888"/>
                  <a:ext cx="1542" cy="1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600"/>
                </a:p>
              </p:txBody>
            </p:sp>
            <p:sp>
              <p:nvSpPr>
                <p:cNvPr id="29716" name="Rectangle 63"/>
                <p:cNvSpPr>
                  <a:spLocks noChangeArrowheads="1"/>
                </p:cNvSpPr>
                <p:nvPr/>
              </p:nvSpPr>
              <p:spPr bwMode="auto">
                <a:xfrm>
                  <a:off x="204" y="754"/>
                  <a:ext cx="181" cy="11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600"/>
                </a:p>
              </p:txBody>
            </p:sp>
          </p:grpSp>
          <p:sp>
            <p:nvSpPr>
              <p:cNvPr id="29709" name="Oval 64"/>
              <p:cNvSpPr>
                <a:spLocks noChangeArrowheads="1"/>
              </p:cNvSpPr>
              <p:nvPr/>
            </p:nvSpPr>
            <p:spPr bwMode="auto">
              <a:xfrm>
                <a:off x="3061" y="2931"/>
                <a:ext cx="45" cy="4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29710" name="Line 65"/>
              <p:cNvSpPr>
                <a:spLocks noChangeShapeType="1"/>
              </p:cNvSpPr>
              <p:nvPr/>
            </p:nvSpPr>
            <p:spPr bwMode="auto">
              <a:xfrm flipH="1">
                <a:off x="3135" y="2931"/>
                <a:ext cx="335" cy="2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9707" name="CaixaDeTexto 42"/>
            <p:cNvSpPr txBox="1">
              <a:spLocks noChangeArrowheads="1"/>
            </p:cNvSpPr>
            <p:nvPr/>
          </p:nvSpPr>
          <p:spPr bwMode="auto">
            <a:xfrm rot="-5400000">
              <a:off x="1106530" y="5136069"/>
              <a:ext cx="16097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>
                  <a:latin typeface="Times New Roman" charset="0"/>
                  <a:cs typeface="Times New Roman" charset="0"/>
                </a:rPr>
                <a:t>Resíduos Padronizados</a:t>
              </a:r>
            </a:p>
          </p:txBody>
        </p: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307D1-4677-43B6-8F69-45E62EE01A9A}" type="slidenum">
              <a:rPr lang="pt-BR"/>
              <a:pPr>
                <a:defRPr/>
              </a:pPr>
              <a:t>37</a:t>
            </a:fld>
            <a:endParaRPr lang="pt-BR" dirty="0"/>
          </a:p>
        </p:txBody>
      </p:sp>
      <p:sp>
        <p:nvSpPr>
          <p:cNvPr id="45" name="Text Box 34"/>
          <p:cNvSpPr txBox="1">
            <a:spLocks noChangeArrowheads="1"/>
          </p:cNvSpPr>
          <p:nvPr/>
        </p:nvSpPr>
        <p:spPr bwMode="auto">
          <a:xfrm>
            <a:off x="6176964" y="4241475"/>
            <a:ext cx="2787524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smtClean="0">
                <a:latin typeface="Times New Roman" charset="0"/>
                <a:cs typeface="Times New Roman" charset="0"/>
              </a:rPr>
              <a:t>Essa análise qualitativa pode antecipar muitos problemas e indicar a necessidade de adequação do modelo a ser utilizado e/ou a necessidade de retirada ou adição de amostras</a:t>
            </a:r>
          </a:p>
          <a:p>
            <a:pPr marL="174625" indent="-174625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smtClean="0">
                <a:latin typeface="Times New Roman" charset="0"/>
                <a:cs typeface="Times New Roman" charset="0"/>
              </a:rPr>
              <a:t>Não exclui a utilização de testes e análises específicas!</a:t>
            </a:r>
            <a:endParaRPr lang="pt-BR" altLang="pt-BR" sz="1600" dirty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to 1"/>
          <p:cNvGraphicFramePr>
            <a:graphicFrameLocks/>
          </p:cNvGraphicFramePr>
          <p:nvPr/>
        </p:nvGraphicFramePr>
        <p:xfrm>
          <a:off x="2562225" y="2122488"/>
          <a:ext cx="40608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43" name="Equação" r:id="rId3" imgW="2705100" imgH="241300" progId="Equation.3">
                  <p:embed/>
                </p:oleObj>
              </mc:Choice>
              <mc:Fallback>
                <p:oleObj name="Equação" r:id="rId3" imgW="2705100" imgH="241300" progId="Equation.3">
                  <p:embed/>
                  <p:pic>
                    <p:nvPicPr>
                      <p:cNvPr id="0" name="Objeto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2225" y="2122488"/>
                        <a:ext cx="406082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/>
          </p:cNvGraphicFramePr>
          <p:nvPr/>
        </p:nvGraphicFramePr>
        <p:xfrm>
          <a:off x="503238" y="2584450"/>
          <a:ext cx="165893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44" name="Equação" r:id="rId5" imgW="1104900" imgH="241300" progId="Equation.3">
                  <p:embed/>
                </p:oleObj>
              </mc:Choice>
              <mc:Fallback>
                <p:oleObj name="Equação" r:id="rId5" imgW="1104900" imgH="241300" progId="Equation.3">
                  <p:embed/>
                  <p:pic>
                    <p:nvPicPr>
                      <p:cNvPr id="0" name="Objeto 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2584450"/>
                        <a:ext cx="1658937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/>
          </p:cNvGraphicFramePr>
          <p:nvPr/>
        </p:nvGraphicFramePr>
        <p:xfrm>
          <a:off x="503238" y="2973388"/>
          <a:ext cx="171608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45" name="Equação" r:id="rId7" imgW="1143000" imgH="241300" progId="Equation.3">
                  <p:embed/>
                </p:oleObj>
              </mc:Choice>
              <mc:Fallback>
                <p:oleObj name="Equação" r:id="rId7" imgW="1143000" imgH="241300" progId="Equation.3">
                  <p:embed/>
                  <p:pic>
                    <p:nvPicPr>
                      <p:cNvPr id="0" name="Objeto 10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2973388"/>
                        <a:ext cx="1716087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/>
          <p:cNvGraphicFramePr>
            <a:graphicFrameLocks/>
          </p:cNvGraphicFramePr>
          <p:nvPr/>
        </p:nvGraphicFramePr>
        <p:xfrm>
          <a:off x="503238" y="3335338"/>
          <a:ext cx="23018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46" name="Equação" r:id="rId9" imgW="152334" imgH="228501" progId="Equation.3">
                  <p:embed/>
                </p:oleObj>
              </mc:Choice>
              <mc:Fallback>
                <p:oleObj name="Equação" r:id="rId9" imgW="152334" imgH="228501" progId="Equation.3">
                  <p:embed/>
                  <p:pic>
                    <p:nvPicPr>
                      <p:cNvPr id="0" name="Objeto 11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3335338"/>
                        <a:ext cx="230187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/>
          </p:cNvGraphicFramePr>
          <p:nvPr/>
        </p:nvGraphicFramePr>
        <p:xfrm>
          <a:off x="503238" y="3789363"/>
          <a:ext cx="11318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47" name="Equação" r:id="rId11" imgW="748975" imgH="203112" progId="Equation.3">
                  <p:embed/>
                </p:oleObj>
              </mc:Choice>
              <mc:Fallback>
                <p:oleObj name="Equação" r:id="rId11" imgW="748975" imgH="203112" progId="Equation.3">
                  <p:embed/>
                  <p:pic>
                    <p:nvPicPr>
                      <p:cNvPr id="0" name="Objeto 12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3789363"/>
                        <a:ext cx="11318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/>
          <p:cNvGraphicFramePr>
            <a:graphicFrameLocks/>
          </p:cNvGraphicFramePr>
          <p:nvPr/>
        </p:nvGraphicFramePr>
        <p:xfrm>
          <a:off x="2513013" y="5157788"/>
          <a:ext cx="440372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48" name="Equação" r:id="rId13" imgW="2933700" imgH="685800" progId="Equation.3">
                  <p:embed/>
                </p:oleObj>
              </mc:Choice>
              <mc:Fallback>
                <p:oleObj name="Equação" r:id="rId13" imgW="2933700" imgH="685800" progId="Equation.3">
                  <p:embed/>
                  <p:pic>
                    <p:nvPicPr>
                      <p:cNvPr id="0" name="Objeto 14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3013" y="5157788"/>
                        <a:ext cx="4403725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>
                <a:cs typeface="Times New Roman" pitchFamily="18" charset="0"/>
              </a:rPr>
              <a:t>Modelo de </a:t>
            </a:r>
            <a:r>
              <a:rPr lang="pt-BR" dirty="0" smtClean="0">
                <a:cs typeface="Times New Roman" pitchFamily="18" charset="0"/>
              </a:rPr>
              <a:t>Regressão Linear Múltipla</a:t>
            </a:r>
            <a:endParaRPr lang="pt-BR" dirty="0" smtClean="0"/>
          </a:p>
        </p:txBody>
      </p:sp>
      <p:sp>
        <p:nvSpPr>
          <p:cNvPr id="30729" name="Retângulo 2"/>
          <p:cNvSpPr>
            <a:spLocks noChangeArrowheads="1"/>
          </p:cNvSpPr>
          <p:nvPr/>
        </p:nvSpPr>
        <p:spPr bwMode="auto">
          <a:xfrm>
            <a:off x="755650" y="1628775"/>
            <a:ext cx="79200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1800"/>
              <a:t>Modelo Geral</a:t>
            </a:r>
          </a:p>
        </p:txBody>
      </p:sp>
      <p:sp>
        <p:nvSpPr>
          <p:cNvPr id="27658" name="Retângulo 2"/>
          <p:cNvSpPr>
            <a:spLocks noChangeArrowheads="1"/>
          </p:cNvSpPr>
          <p:nvPr/>
        </p:nvSpPr>
        <p:spPr bwMode="auto">
          <a:xfrm>
            <a:off x="2195513" y="2584450"/>
            <a:ext cx="6769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pt-BR" sz="1600" dirty="0"/>
              <a:t>são parâmetros do modelo (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p</a:t>
            </a:r>
            <a:r>
              <a:rPr lang="pt-BR" altLang="pt-BR" sz="1600" dirty="0"/>
              <a:t> parâmetros no total)</a:t>
            </a:r>
          </a:p>
        </p:txBody>
      </p:sp>
      <p:sp>
        <p:nvSpPr>
          <p:cNvPr id="27659" name="Retângulo 2"/>
          <p:cNvSpPr>
            <a:spLocks noChangeArrowheads="1"/>
          </p:cNvSpPr>
          <p:nvPr/>
        </p:nvSpPr>
        <p:spPr bwMode="auto">
          <a:xfrm>
            <a:off x="2268538" y="2932113"/>
            <a:ext cx="36718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pt-BR" sz="1600" dirty="0"/>
              <a:t>são valores fixos conhecidos</a:t>
            </a:r>
          </a:p>
        </p:txBody>
      </p:sp>
      <p:sp>
        <p:nvSpPr>
          <p:cNvPr id="27660" name="Retângulo 2"/>
          <p:cNvSpPr>
            <a:spLocks noChangeArrowheads="1"/>
          </p:cNvSpPr>
          <p:nvPr/>
        </p:nvSpPr>
        <p:spPr bwMode="auto">
          <a:xfrm>
            <a:off x="755650" y="3332163"/>
            <a:ext cx="45370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pt-BR" sz="1600"/>
              <a:t>são erros independentes </a:t>
            </a:r>
            <a:r>
              <a:rPr lang="pt-BR" altLang="pt-BR" sz="1600" i="1">
                <a:sym typeface="Symbol" pitchFamily="18" charset="2"/>
              </a:rPr>
              <a:t></a:t>
            </a:r>
            <a:r>
              <a:rPr lang="pt-BR" altLang="pt-BR" sz="1600" i="1" baseline="-25000">
                <a:latin typeface="Times New Roman" charset="0"/>
                <a:cs typeface="Times New Roman" charset="0"/>
                <a:sym typeface="Symbol" pitchFamily="18" charset="2"/>
              </a:rPr>
              <a:t>i</a:t>
            </a:r>
            <a:r>
              <a:rPr lang="pt-BR" altLang="pt-BR" sz="1600">
                <a:sym typeface="Symbol" pitchFamily="18" charset="2"/>
              </a:rPr>
              <a:t> </a:t>
            </a:r>
            <a:r>
              <a:rPr lang="pt-BR" altLang="pt-BR" sz="1600">
                <a:latin typeface="Times New Roman" charset="0"/>
                <a:cs typeface="Times New Roman" charset="0"/>
                <a:sym typeface="Symbol" pitchFamily="18" charset="2"/>
              </a:rPr>
              <a:t>~ </a:t>
            </a:r>
            <a:r>
              <a:rPr lang="pt-BR" altLang="pt-BR" sz="1600" i="1">
                <a:latin typeface="Times New Roman" charset="0"/>
                <a:cs typeface="Times New Roman" charset="0"/>
              </a:rPr>
              <a:t>N</a:t>
            </a:r>
            <a:r>
              <a:rPr lang="pt-BR" altLang="pt-BR" sz="1600">
                <a:latin typeface="Times New Roman" charset="0"/>
                <a:cs typeface="Times New Roman" charset="0"/>
              </a:rPr>
              <a:t>(0,</a:t>
            </a:r>
            <a:r>
              <a:rPr lang="pt-BR" altLang="pt-BR" sz="1600" i="1">
                <a:latin typeface="Times New Roman" charset="0"/>
                <a:cs typeface="Times New Roman" charset="0"/>
                <a:sym typeface="Symbol" pitchFamily="18" charset="2"/>
              </a:rPr>
              <a:t></a:t>
            </a:r>
            <a:r>
              <a:rPr lang="pt-BR" altLang="pt-BR" sz="1600" baseline="30000">
                <a:latin typeface="Times New Roman" charset="0"/>
                <a:cs typeface="Times New Roman" charset="0"/>
              </a:rPr>
              <a:t>2</a:t>
            </a:r>
            <a:r>
              <a:rPr lang="pt-BR" altLang="pt-BR" sz="1600">
                <a:latin typeface="Times New Roman" charset="0"/>
                <a:cs typeface="Times New Roman" charset="0"/>
              </a:rPr>
              <a:t>)</a:t>
            </a:r>
          </a:p>
        </p:txBody>
      </p:sp>
      <p:sp>
        <p:nvSpPr>
          <p:cNvPr id="27661" name="Retângulo 2"/>
          <p:cNvSpPr>
            <a:spLocks noChangeArrowheads="1"/>
          </p:cNvSpPr>
          <p:nvPr/>
        </p:nvSpPr>
        <p:spPr bwMode="auto">
          <a:xfrm>
            <a:off x="684213" y="4338638"/>
            <a:ext cx="7991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pt-BR" sz="1600" dirty="0"/>
              <a:t>Fazendo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X</a:t>
            </a:r>
            <a:r>
              <a:rPr lang="pt-BR" altLang="pt-BR" sz="1600" baseline="-25000" dirty="0">
                <a:latin typeface="Times New Roman" charset="0"/>
                <a:cs typeface="Times New Roman" charset="0"/>
              </a:rPr>
              <a:t>0,</a:t>
            </a:r>
            <a:r>
              <a:rPr lang="pt-BR" altLang="pt-BR" sz="1600" i="1" baseline="-25000" dirty="0">
                <a:latin typeface="Times New Roman" charset="0"/>
                <a:cs typeface="Times New Roman" charset="0"/>
              </a:rPr>
              <a:t>i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= 1</a:t>
            </a:r>
            <a:r>
              <a:rPr lang="pt-BR" altLang="pt-BR" sz="1600" dirty="0"/>
              <a:t>, podemos reescrever o modelo como</a:t>
            </a:r>
            <a:endParaRPr lang="pt-BR" altLang="pt-BR" sz="1600" dirty="0">
              <a:latin typeface="Times New Roman" charset="0"/>
              <a:cs typeface="Times New Roman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CFFCA-04DF-4609-89E7-D0383A781C04}" type="slidenum">
              <a:rPr lang="pt-BR"/>
              <a:pPr>
                <a:defRPr/>
              </a:pPr>
              <a:t>38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2"/>
              <p:cNvSpPr>
                <a:spLocks noChangeArrowheads="1"/>
              </p:cNvSpPr>
              <p:nvPr/>
            </p:nvSpPr>
            <p:spPr bwMode="auto">
              <a:xfrm>
                <a:off x="1715208" y="3751255"/>
                <a:ext cx="525658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pt-BR" altLang="pt-BR" sz="1600" dirty="0" smtClean="0"/>
                  <a:t>(cada amostra deve conter valores para todos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16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pt-BR" altLang="pt-BR" sz="16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pt-BR" altLang="pt-BR" sz="1600" dirty="0" smtClean="0">
                    <a:latin typeface="Times New Roman" charset="0"/>
                    <a:cs typeface="Times New Roman" charset="0"/>
                  </a:rPr>
                  <a:t>)</a:t>
                </a:r>
                <a:endParaRPr lang="pt-BR" altLang="pt-BR" sz="1600" dirty="0">
                  <a:latin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6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5208" y="3751255"/>
                <a:ext cx="5256584" cy="338554"/>
              </a:xfrm>
              <a:prstGeom prst="rect">
                <a:avLst/>
              </a:prstGeom>
              <a:blipFill rotWithShape="1">
                <a:blip r:embed="rId15"/>
                <a:stretch>
                  <a:fillRect l="-579" t="-5357" b="-232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/>
      <p:bldP spid="27659" grpId="0"/>
      <p:bldP spid="27660" grpId="0"/>
      <p:bldP spid="27661" grpId="0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>
                <a:cs typeface="Times New Roman" pitchFamily="18" charset="0"/>
              </a:rPr>
              <a:t>Casos Especiais</a:t>
            </a:r>
            <a:endParaRPr lang="pt-BR" dirty="0" smtClean="0"/>
          </a:p>
        </p:txBody>
      </p:sp>
      <p:sp>
        <p:nvSpPr>
          <p:cNvPr id="28675" name="Retângulo 2"/>
          <p:cNvSpPr>
            <a:spLocks noChangeArrowheads="1"/>
          </p:cNvSpPr>
          <p:nvPr/>
        </p:nvSpPr>
        <p:spPr bwMode="auto">
          <a:xfrm>
            <a:off x="250825" y="1412875"/>
            <a:ext cx="87137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FF3300"/>
                </a:solidFill>
              </a:rPr>
              <a:t>Regressão Polinomial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chemeClr val="tx2"/>
                </a:solidFill>
              </a:rPr>
              <a:t>Considere um modelo de regressão de 3</a:t>
            </a:r>
            <a:r>
              <a:rPr lang="pt-BR" altLang="pt-BR" sz="1600" u="sng" baseline="30000" dirty="0">
                <a:solidFill>
                  <a:schemeClr val="tx2"/>
                </a:solidFill>
              </a:rPr>
              <a:t>o</a:t>
            </a:r>
            <a:r>
              <a:rPr lang="pt-BR" altLang="pt-BR" sz="1600" dirty="0">
                <a:solidFill>
                  <a:schemeClr val="tx2"/>
                </a:solidFill>
              </a:rPr>
              <a:t> grau com uma variável independente:</a:t>
            </a:r>
          </a:p>
        </p:txBody>
      </p:sp>
      <p:graphicFrame>
        <p:nvGraphicFramePr>
          <p:cNvPr id="28676" name="Objeto 3"/>
          <p:cNvGraphicFramePr>
            <a:graphicFrameLocks/>
          </p:cNvGraphicFramePr>
          <p:nvPr/>
        </p:nvGraphicFramePr>
        <p:xfrm>
          <a:off x="3019425" y="2152650"/>
          <a:ext cx="31464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44" name="Equação" r:id="rId3" imgW="2095500" imgH="241300" progId="Equation.3">
                  <p:embed/>
                </p:oleObj>
              </mc:Choice>
              <mc:Fallback>
                <p:oleObj name="Equação" r:id="rId3" imgW="2095500" imgH="241300" progId="Equation.3">
                  <p:embed/>
                  <p:pic>
                    <p:nvPicPr>
                      <p:cNvPr id="0" name="Objeto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9425" y="2152650"/>
                        <a:ext cx="314642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677" name="Grupo 5"/>
          <p:cNvGrpSpPr>
            <a:grpSpLocks/>
          </p:cNvGrpSpPr>
          <p:nvPr/>
        </p:nvGrpSpPr>
        <p:grpSpPr bwMode="auto">
          <a:xfrm>
            <a:off x="268288" y="2636838"/>
            <a:ext cx="5562600" cy="381000"/>
            <a:chOff x="395536" y="2611358"/>
            <a:chExt cx="5562741" cy="381000"/>
          </a:xfrm>
        </p:grpSpPr>
        <p:sp>
          <p:nvSpPr>
            <p:cNvPr id="31760" name="Retângulo 4"/>
            <p:cNvSpPr>
              <a:spLocks noChangeArrowheads="1"/>
            </p:cNvSpPr>
            <p:nvPr/>
          </p:nvSpPr>
          <p:spPr bwMode="auto">
            <a:xfrm>
              <a:off x="395536" y="2624212"/>
              <a:ext cx="556274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solidFill>
                    <a:schemeClr val="tx2"/>
                  </a:solidFill>
                </a:rPr>
                <a:t>Se considerarmos                ,                 e                então</a:t>
              </a:r>
              <a:endParaRPr lang="pt-BR" altLang="pt-BR" sz="1600"/>
            </a:p>
          </p:txBody>
        </p:sp>
        <p:graphicFrame>
          <p:nvGraphicFramePr>
            <p:cNvPr id="31761" name="Objeto 17"/>
            <p:cNvGraphicFramePr>
              <a:graphicFrameLocks/>
            </p:cNvGraphicFramePr>
            <p:nvPr/>
          </p:nvGraphicFramePr>
          <p:xfrm>
            <a:off x="2206928" y="2630408"/>
            <a:ext cx="857250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245" name="Equação" r:id="rId5" imgW="571252" imgH="241195" progId="Equation.3">
                    <p:embed/>
                  </p:oleObj>
                </mc:Choice>
                <mc:Fallback>
                  <p:oleObj name="Equação" r:id="rId5" imgW="571252" imgH="241195" progId="Equation.3">
                    <p:embed/>
                    <p:pic>
                      <p:nvPicPr>
                        <p:cNvPr id="0" name="Objeto 1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6928" y="2630408"/>
                          <a:ext cx="857250" cy="361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62" name="Objeto 18"/>
            <p:cNvGraphicFramePr>
              <a:graphicFrameLocks/>
            </p:cNvGraphicFramePr>
            <p:nvPr/>
          </p:nvGraphicFramePr>
          <p:xfrm>
            <a:off x="3186832" y="2611358"/>
            <a:ext cx="93345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246" name="Equação" r:id="rId7" imgW="622030" imgH="253890" progId="Equation.3">
                    <p:embed/>
                  </p:oleObj>
                </mc:Choice>
                <mc:Fallback>
                  <p:oleObj name="Equação" r:id="rId7" imgW="622030" imgH="253890" progId="Equation.3">
                    <p:embed/>
                    <p:pic>
                      <p:nvPicPr>
                        <p:cNvPr id="0" name="Objeto 1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6832" y="2611358"/>
                          <a:ext cx="93345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63" name="Objeto 19"/>
            <p:cNvGraphicFramePr>
              <a:graphicFrameLocks/>
            </p:cNvGraphicFramePr>
            <p:nvPr/>
          </p:nvGraphicFramePr>
          <p:xfrm>
            <a:off x="4308277" y="2611358"/>
            <a:ext cx="915987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247" name="Equação" r:id="rId9" imgW="609336" imgH="253890" progId="Equation.3">
                    <p:embed/>
                  </p:oleObj>
                </mc:Choice>
                <mc:Fallback>
                  <p:oleObj name="Equação" r:id="rId9" imgW="609336" imgH="253890" progId="Equation.3">
                    <p:embed/>
                    <p:pic>
                      <p:nvPicPr>
                        <p:cNvPr id="0" name="Objeto 1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8277" y="2611358"/>
                          <a:ext cx="915987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8678" name="Objeto 20"/>
          <p:cNvGraphicFramePr>
            <a:graphicFrameLocks/>
          </p:cNvGraphicFramePr>
          <p:nvPr/>
        </p:nvGraphicFramePr>
        <p:xfrm>
          <a:off x="2924175" y="3141663"/>
          <a:ext cx="33559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48" name="Equação" r:id="rId11" imgW="2235200" imgH="241300" progId="Equation.3">
                  <p:embed/>
                </p:oleObj>
              </mc:Choice>
              <mc:Fallback>
                <p:oleObj name="Equação" r:id="rId11" imgW="2235200" imgH="241300" progId="Equation.3">
                  <p:embed/>
                  <p:pic>
                    <p:nvPicPr>
                      <p:cNvPr id="0" name="Objeto 20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4175" y="3141663"/>
                        <a:ext cx="33559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9" name="Retângulo 6"/>
          <p:cNvSpPr>
            <a:spLocks noChangeArrowheads="1"/>
          </p:cNvSpPr>
          <p:nvPr/>
        </p:nvSpPr>
        <p:spPr bwMode="auto">
          <a:xfrm>
            <a:off x="395288" y="5694363"/>
            <a:ext cx="82089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7800" indent="-177800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</a:rPr>
              <a:t>Importante:</a:t>
            </a:r>
            <a:r>
              <a:rPr lang="pt-BR" altLang="pt-BR" sz="1600" dirty="0">
                <a:solidFill>
                  <a:schemeClr val="tx2"/>
                </a:solidFill>
              </a:rPr>
              <a:t> o modelo geral de regressão linear não é restrito às superfícies planas. O termo </a:t>
            </a:r>
            <a:r>
              <a:rPr lang="pt-BR" altLang="pt-BR" sz="1600" dirty="0">
                <a:solidFill>
                  <a:srgbClr val="FF3300"/>
                </a:solidFill>
              </a:rPr>
              <a:t>linear</a:t>
            </a:r>
            <a:r>
              <a:rPr lang="pt-BR" altLang="pt-BR" sz="1600" dirty="0">
                <a:solidFill>
                  <a:schemeClr val="tx2"/>
                </a:solidFill>
              </a:rPr>
              <a:t> refere-se ao fato de que ele é </a:t>
            </a:r>
            <a:r>
              <a:rPr lang="pt-BR" altLang="pt-BR" sz="1600" dirty="0">
                <a:solidFill>
                  <a:srgbClr val="FF3300"/>
                </a:solidFill>
              </a:rPr>
              <a:t>linear nos parâmetros</a:t>
            </a:r>
            <a:r>
              <a:rPr lang="pt-BR" altLang="pt-BR" sz="1600" dirty="0">
                <a:solidFill>
                  <a:schemeClr val="tx2"/>
                </a:solidFill>
              </a:rPr>
              <a:t>, não na forma </a:t>
            </a:r>
            <a:r>
              <a:rPr lang="pt-BR" altLang="pt-BR" sz="1600" dirty="0" smtClean="0">
                <a:solidFill>
                  <a:schemeClr val="tx2"/>
                </a:solidFill>
              </a:rPr>
              <a:t>da </a:t>
            </a:r>
            <a:r>
              <a:rPr lang="pt-BR" altLang="pt-BR" sz="1600" dirty="0">
                <a:solidFill>
                  <a:schemeClr val="tx2"/>
                </a:solidFill>
              </a:rPr>
              <a:t>superfície.</a:t>
            </a:r>
          </a:p>
        </p:txBody>
      </p:sp>
      <p:sp>
        <p:nvSpPr>
          <p:cNvPr id="28680" name="Retângulo 23"/>
          <p:cNvSpPr>
            <a:spLocks noChangeArrowheads="1"/>
          </p:cNvSpPr>
          <p:nvPr/>
        </p:nvSpPr>
        <p:spPr bwMode="auto">
          <a:xfrm>
            <a:off x="268288" y="3644900"/>
            <a:ext cx="871378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FF3300"/>
                </a:solidFill>
              </a:rPr>
              <a:t>Efeito de Interação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chemeClr val="tx2"/>
                </a:solidFill>
              </a:rPr>
              <a:t>Considere um modelo de regressão com duas variáveis independentes:</a:t>
            </a:r>
          </a:p>
        </p:txBody>
      </p:sp>
      <p:graphicFrame>
        <p:nvGraphicFramePr>
          <p:cNvPr id="28681" name="Objeto 24"/>
          <p:cNvGraphicFramePr>
            <a:graphicFrameLocks/>
          </p:cNvGraphicFramePr>
          <p:nvPr/>
        </p:nvGraphicFramePr>
        <p:xfrm>
          <a:off x="2649538" y="4316413"/>
          <a:ext cx="36798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49" name="Equação" r:id="rId13" imgW="2451100" imgH="241300" progId="Equation.3">
                  <p:embed/>
                </p:oleObj>
              </mc:Choice>
              <mc:Fallback>
                <p:oleObj name="Equação" r:id="rId13" imgW="2451100" imgH="241300" progId="Equation.3">
                  <p:embed/>
                  <p:pic>
                    <p:nvPicPr>
                      <p:cNvPr id="0" name="Objeto 24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9538" y="4316413"/>
                        <a:ext cx="367982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682" name="Grupo 25"/>
          <p:cNvGrpSpPr>
            <a:grpSpLocks/>
          </p:cNvGrpSpPr>
          <p:nvPr/>
        </p:nvGrpSpPr>
        <p:grpSpPr bwMode="auto">
          <a:xfrm>
            <a:off x="268288" y="4733925"/>
            <a:ext cx="3806825" cy="368300"/>
            <a:chOff x="395536" y="2624212"/>
            <a:chExt cx="3805850" cy="368082"/>
          </a:xfrm>
        </p:grpSpPr>
        <p:sp>
          <p:nvSpPr>
            <p:cNvPr id="31758" name="Retângulo 26"/>
            <p:cNvSpPr>
              <a:spLocks noChangeArrowheads="1"/>
            </p:cNvSpPr>
            <p:nvPr/>
          </p:nvSpPr>
          <p:spPr bwMode="auto">
            <a:xfrm>
              <a:off x="395536" y="2624212"/>
              <a:ext cx="38058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solidFill>
                    <a:schemeClr val="tx2"/>
                  </a:solidFill>
                </a:rPr>
                <a:t>Se considerarmos                       então</a:t>
              </a:r>
              <a:endParaRPr lang="pt-BR" altLang="pt-BR" sz="1600"/>
            </a:p>
          </p:txBody>
        </p:sp>
        <p:graphicFrame>
          <p:nvGraphicFramePr>
            <p:cNvPr id="31759" name="Objeto 27"/>
            <p:cNvGraphicFramePr>
              <a:graphicFrameLocks/>
            </p:cNvGraphicFramePr>
            <p:nvPr/>
          </p:nvGraphicFramePr>
          <p:xfrm>
            <a:off x="2151906" y="2630344"/>
            <a:ext cx="1314450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250" name="Equação" r:id="rId15" imgW="876300" imgH="241300" progId="Equation.3">
                    <p:embed/>
                  </p:oleObj>
                </mc:Choice>
                <mc:Fallback>
                  <p:oleObj name="Equação" r:id="rId15" imgW="876300" imgH="241300" progId="Equation.3">
                    <p:embed/>
                    <p:pic>
                      <p:nvPicPr>
                        <p:cNvPr id="0" name="Objeto 2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1906" y="2630344"/>
                          <a:ext cx="1314450" cy="361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8683" name="Objeto 30"/>
          <p:cNvGraphicFramePr>
            <a:graphicFrameLocks/>
          </p:cNvGraphicFramePr>
          <p:nvPr/>
        </p:nvGraphicFramePr>
        <p:xfrm>
          <a:off x="2924175" y="5157788"/>
          <a:ext cx="33559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51" name="Equação" r:id="rId17" imgW="2235200" imgH="241300" progId="Equation.3">
                  <p:embed/>
                </p:oleObj>
              </mc:Choice>
              <mc:Fallback>
                <p:oleObj name="Equação" r:id="rId17" imgW="2235200" imgH="241300" progId="Equation.3">
                  <p:embed/>
                  <p:pic>
                    <p:nvPicPr>
                      <p:cNvPr id="0" name="Objeto 30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4175" y="5157788"/>
                        <a:ext cx="33559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val 144"/>
          <p:cNvSpPr>
            <a:spLocks noChangeArrowheads="1"/>
          </p:cNvSpPr>
          <p:nvPr/>
        </p:nvSpPr>
        <p:spPr bwMode="auto">
          <a:xfrm>
            <a:off x="5156200" y="4291013"/>
            <a:ext cx="784225" cy="35718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1FCF8-6248-4E35-AC41-C20CE8FFE8A1}" type="slidenum">
              <a:rPr lang="pt-BR"/>
              <a:pPr>
                <a:defRPr/>
              </a:pPr>
              <a:t>39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79" grpId="0"/>
      <p:bldP spid="28680" grpId="0" build="p"/>
      <p:bldP spid="18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>
                <a:cs typeface="Times New Roman" pitchFamily="18" charset="0"/>
              </a:rPr>
              <a:t>Relacionamento entre </a:t>
            </a:r>
            <a:r>
              <a:rPr lang="pt-BR" dirty="0" smtClean="0">
                <a:cs typeface="Times New Roman" pitchFamily="18" charset="0"/>
              </a:rPr>
              <a:t>Variáveis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EC266-2BE8-4058-AA87-83F72D27FD50}" type="slidenum">
              <a:rPr lang="pt-BR"/>
              <a:pPr>
                <a:defRPr/>
              </a:pPr>
              <a:t>4</a:t>
            </a:fld>
            <a:endParaRPr lang="pt-BR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67544" y="1556792"/>
            <a:ext cx="6336704" cy="35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eaLnBrk="1" hangingPunct="1">
              <a:buFontTx/>
              <a:buNone/>
            </a:pPr>
            <a:r>
              <a:rPr lang="pt-BR" altLang="pt-BR" sz="1600" kern="0" dirty="0" smtClean="0">
                <a:cs typeface="Times New Roman" charset="0"/>
              </a:rPr>
              <a:t>Por exemplo:</a:t>
            </a:r>
          </a:p>
        </p:txBody>
      </p:sp>
      <p:grpSp>
        <p:nvGrpSpPr>
          <p:cNvPr id="9223" name="Grupo 9222"/>
          <p:cNvGrpSpPr/>
          <p:nvPr/>
        </p:nvGrpSpPr>
        <p:grpSpPr>
          <a:xfrm>
            <a:off x="6737208" y="4118512"/>
            <a:ext cx="1955024" cy="1193149"/>
            <a:chOff x="7109409" y="4797152"/>
            <a:chExt cx="1955024" cy="1193149"/>
          </a:xfrm>
        </p:grpSpPr>
        <p:cxnSp>
          <p:nvCxnSpPr>
            <p:cNvPr id="5" name="Conector reto 4"/>
            <p:cNvCxnSpPr/>
            <p:nvPr/>
          </p:nvCxnSpPr>
          <p:spPr bwMode="auto">
            <a:xfrm>
              <a:off x="7380312" y="4797152"/>
              <a:ext cx="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9220" name="Conector reto 9219"/>
            <p:cNvCxnSpPr/>
            <p:nvPr/>
          </p:nvCxnSpPr>
          <p:spPr bwMode="auto">
            <a:xfrm>
              <a:off x="7380312" y="5711552"/>
              <a:ext cx="144016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9221" name="CaixaDeTexto 9220"/>
            <p:cNvSpPr txBox="1"/>
            <p:nvPr/>
          </p:nvSpPr>
          <p:spPr>
            <a:xfrm rot="16200000">
              <a:off x="7074624" y="5115852"/>
              <a:ext cx="3465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  <a:endParaRPr lang="pt-B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CaixaDeTexto 135"/>
            <p:cNvSpPr txBox="1"/>
            <p:nvPr/>
          </p:nvSpPr>
          <p:spPr>
            <a:xfrm>
              <a:off x="8493443" y="5713302"/>
              <a:ext cx="5709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tempo</a:t>
              </a:r>
              <a:endParaRPr lang="pt-BR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22" name="Forma livre 9221"/>
            <p:cNvSpPr/>
            <p:nvPr/>
          </p:nvSpPr>
          <p:spPr bwMode="auto">
            <a:xfrm>
              <a:off x="7492621" y="5063319"/>
              <a:ext cx="1105469" cy="451270"/>
            </a:xfrm>
            <a:custGeom>
              <a:avLst/>
              <a:gdLst>
                <a:gd name="connsiteX0" fmla="*/ 0 w 1105469"/>
                <a:gd name="connsiteY0" fmla="*/ 0 h 451270"/>
                <a:gd name="connsiteX1" fmla="*/ 0 w 1105469"/>
                <a:gd name="connsiteY1" fmla="*/ 0 h 451270"/>
                <a:gd name="connsiteX2" fmla="*/ 95534 w 1105469"/>
                <a:gd name="connsiteY2" fmla="*/ 68239 h 451270"/>
                <a:gd name="connsiteX3" fmla="*/ 136478 w 1105469"/>
                <a:gd name="connsiteY3" fmla="*/ 109182 h 451270"/>
                <a:gd name="connsiteX4" fmla="*/ 259307 w 1105469"/>
                <a:gd name="connsiteY4" fmla="*/ 177421 h 451270"/>
                <a:gd name="connsiteX5" fmla="*/ 341194 w 1105469"/>
                <a:gd name="connsiteY5" fmla="*/ 232012 h 451270"/>
                <a:gd name="connsiteX6" fmla="*/ 382137 w 1105469"/>
                <a:gd name="connsiteY6" fmla="*/ 272956 h 451270"/>
                <a:gd name="connsiteX7" fmla="*/ 464024 w 1105469"/>
                <a:gd name="connsiteY7" fmla="*/ 300251 h 451270"/>
                <a:gd name="connsiteX8" fmla="*/ 586854 w 1105469"/>
                <a:gd name="connsiteY8" fmla="*/ 354842 h 451270"/>
                <a:gd name="connsiteX9" fmla="*/ 709683 w 1105469"/>
                <a:gd name="connsiteY9" fmla="*/ 395785 h 451270"/>
                <a:gd name="connsiteX10" fmla="*/ 941695 w 1105469"/>
                <a:gd name="connsiteY10" fmla="*/ 423081 h 451270"/>
                <a:gd name="connsiteX11" fmla="*/ 1050878 w 1105469"/>
                <a:gd name="connsiteY11" fmla="*/ 450377 h 451270"/>
                <a:gd name="connsiteX12" fmla="*/ 1105469 w 1105469"/>
                <a:gd name="connsiteY12" fmla="*/ 450377 h 451270"/>
                <a:gd name="connsiteX13" fmla="*/ 1091821 w 1105469"/>
                <a:gd name="connsiteY13" fmla="*/ 450377 h 4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5469" h="451270">
                  <a:moveTo>
                    <a:pt x="0" y="0"/>
                  </a:moveTo>
                  <a:lnTo>
                    <a:pt x="0" y="0"/>
                  </a:lnTo>
                  <a:cubicBezTo>
                    <a:pt x="31845" y="22746"/>
                    <a:pt x="64975" y="43792"/>
                    <a:pt x="95534" y="68239"/>
                  </a:cubicBezTo>
                  <a:cubicBezTo>
                    <a:pt x="110606" y="80296"/>
                    <a:pt x="121243" y="97332"/>
                    <a:pt x="136478" y="109182"/>
                  </a:cubicBezTo>
                  <a:cubicBezTo>
                    <a:pt x="206873" y="163934"/>
                    <a:pt x="197530" y="156830"/>
                    <a:pt x="259307" y="177421"/>
                  </a:cubicBezTo>
                  <a:cubicBezTo>
                    <a:pt x="286603" y="195618"/>
                    <a:pt x="317997" y="208815"/>
                    <a:pt x="341194" y="232012"/>
                  </a:cubicBezTo>
                  <a:cubicBezTo>
                    <a:pt x="354842" y="245660"/>
                    <a:pt x="365265" y="263583"/>
                    <a:pt x="382137" y="272956"/>
                  </a:cubicBezTo>
                  <a:cubicBezTo>
                    <a:pt x="407288" y="286929"/>
                    <a:pt x="464024" y="300251"/>
                    <a:pt x="464024" y="300251"/>
                  </a:cubicBezTo>
                  <a:cubicBezTo>
                    <a:pt x="528908" y="343508"/>
                    <a:pt x="489405" y="322359"/>
                    <a:pt x="586854" y="354842"/>
                  </a:cubicBezTo>
                  <a:lnTo>
                    <a:pt x="709683" y="395785"/>
                  </a:lnTo>
                  <a:cubicBezTo>
                    <a:pt x="735545" y="404405"/>
                    <a:pt x="936558" y="422567"/>
                    <a:pt x="941695" y="423081"/>
                  </a:cubicBezTo>
                  <a:cubicBezTo>
                    <a:pt x="984217" y="437255"/>
                    <a:pt x="1001471" y="444887"/>
                    <a:pt x="1050878" y="450377"/>
                  </a:cubicBezTo>
                  <a:cubicBezTo>
                    <a:pt x="1068964" y="452387"/>
                    <a:pt x="1087272" y="450377"/>
                    <a:pt x="1105469" y="450377"/>
                  </a:cubicBezTo>
                  <a:lnTo>
                    <a:pt x="1091821" y="450377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6749791" y="2594376"/>
            <a:ext cx="1730603" cy="1152205"/>
            <a:chOff x="6749791" y="3482880"/>
            <a:chExt cx="1730603" cy="1152205"/>
          </a:xfrm>
        </p:grpSpPr>
        <p:cxnSp>
          <p:nvCxnSpPr>
            <p:cNvPr id="173" name="Conector reto 172"/>
            <p:cNvCxnSpPr/>
            <p:nvPr/>
          </p:nvCxnSpPr>
          <p:spPr bwMode="auto">
            <a:xfrm>
              <a:off x="7020693" y="3482880"/>
              <a:ext cx="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74" name="Conector reto 173"/>
            <p:cNvCxnSpPr/>
            <p:nvPr/>
          </p:nvCxnSpPr>
          <p:spPr bwMode="auto">
            <a:xfrm>
              <a:off x="7020693" y="4397280"/>
              <a:ext cx="144016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75" name="CaixaDeTexto 174"/>
            <p:cNvSpPr txBox="1"/>
            <p:nvPr/>
          </p:nvSpPr>
          <p:spPr>
            <a:xfrm rot="16200000">
              <a:off x="6485776" y="3801580"/>
              <a:ext cx="8050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>
                  <a:latin typeface="+mn-lt"/>
                  <a:cs typeface="Times New Roman" panose="02020603050405020304" pitchFamily="18" charset="0"/>
                </a:rPr>
                <a:t>Umidade</a:t>
              </a:r>
              <a:endParaRPr lang="pt-BR" sz="1200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76" name="CaixaDeTexto 175"/>
            <p:cNvSpPr txBox="1"/>
            <p:nvPr/>
          </p:nvSpPr>
          <p:spPr>
            <a:xfrm>
              <a:off x="8133824" y="4358086"/>
              <a:ext cx="3465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  <a:endParaRPr lang="pt-BR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4" name="Grupo 103"/>
            <p:cNvGrpSpPr/>
            <p:nvPr/>
          </p:nvGrpSpPr>
          <p:grpSpPr>
            <a:xfrm>
              <a:off x="7054974" y="3645024"/>
              <a:ext cx="1132887" cy="720080"/>
              <a:chOff x="7054937" y="2660337"/>
              <a:chExt cx="1132887" cy="720080"/>
            </a:xfrm>
          </p:grpSpPr>
          <p:grpSp>
            <p:nvGrpSpPr>
              <p:cNvPr id="108" name="Grupo 107"/>
              <p:cNvGrpSpPr/>
              <p:nvPr/>
            </p:nvGrpSpPr>
            <p:grpSpPr>
              <a:xfrm>
                <a:off x="7101622" y="2948369"/>
                <a:ext cx="108000" cy="108000"/>
                <a:chOff x="7101622" y="2948369"/>
                <a:chExt cx="108000" cy="108000"/>
              </a:xfrm>
            </p:grpSpPr>
            <p:cxnSp>
              <p:nvCxnSpPr>
                <p:cNvPr id="211" name="Conector reto 210"/>
                <p:cNvCxnSpPr/>
                <p:nvPr/>
              </p:nvCxnSpPr>
              <p:spPr bwMode="auto">
                <a:xfrm>
                  <a:off x="7155622" y="2948369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2" name="Conector reto 211"/>
                <p:cNvCxnSpPr/>
                <p:nvPr/>
              </p:nvCxnSpPr>
              <p:spPr bwMode="auto">
                <a:xfrm rot="5400000">
                  <a:off x="7155622" y="2948369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09" name="Grupo 108"/>
              <p:cNvGrpSpPr/>
              <p:nvPr/>
            </p:nvGrpSpPr>
            <p:grpSpPr>
              <a:xfrm>
                <a:off x="7236245" y="3272417"/>
                <a:ext cx="108000" cy="108000"/>
                <a:chOff x="7236245" y="3272417"/>
                <a:chExt cx="108000" cy="108000"/>
              </a:xfrm>
            </p:grpSpPr>
            <p:cxnSp>
              <p:nvCxnSpPr>
                <p:cNvPr id="209" name="Conector reto 208"/>
                <p:cNvCxnSpPr/>
                <p:nvPr/>
              </p:nvCxnSpPr>
              <p:spPr bwMode="auto">
                <a:xfrm>
                  <a:off x="7290245" y="3272417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0" name="Conector reto 209"/>
                <p:cNvCxnSpPr/>
                <p:nvPr/>
              </p:nvCxnSpPr>
              <p:spPr bwMode="auto">
                <a:xfrm rot="5400000">
                  <a:off x="7290245" y="3272417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0" name="Grupo 109"/>
              <p:cNvGrpSpPr/>
              <p:nvPr/>
            </p:nvGrpSpPr>
            <p:grpSpPr>
              <a:xfrm>
                <a:off x="7265290" y="2876361"/>
                <a:ext cx="108000" cy="108000"/>
                <a:chOff x="7265290" y="2876361"/>
                <a:chExt cx="108000" cy="108000"/>
              </a:xfrm>
            </p:grpSpPr>
            <p:cxnSp>
              <p:nvCxnSpPr>
                <p:cNvPr id="207" name="Conector reto 206"/>
                <p:cNvCxnSpPr/>
                <p:nvPr/>
              </p:nvCxnSpPr>
              <p:spPr bwMode="auto">
                <a:xfrm>
                  <a:off x="7319290" y="2876361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8" name="Conector reto 207"/>
                <p:cNvCxnSpPr/>
                <p:nvPr/>
              </p:nvCxnSpPr>
              <p:spPr bwMode="auto">
                <a:xfrm rot="5400000">
                  <a:off x="7319290" y="2876361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1" name="Grupo 110"/>
              <p:cNvGrpSpPr/>
              <p:nvPr/>
            </p:nvGrpSpPr>
            <p:grpSpPr>
              <a:xfrm>
                <a:off x="8025824" y="2984385"/>
                <a:ext cx="108000" cy="108000"/>
                <a:chOff x="8025824" y="2984385"/>
                <a:chExt cx="108000" cy="108000"/>
              </a:xfrm>
            </p:grpSpPr>
            <p:cxnSp>
              <p:nvCxnSpPr>
                <p:cNvPr id="205" name="Conector reto 204"/>
                <p:cNvCxnSpPr/>
                <p:nvPr/>
              </p:nvCxnSpPr>
              <p:spPr bwMode="auto">
                <a:xfrm>
                  <a:off x="8079824" y="2984385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6" name="Conector reto 205"/>
                <p:cNvCxnSpPr/>
                <p:nvPr/>
              </p:nvCxnSpPr>
              <p:spPr bwMode="auto">
                <a:xfrm rot="5400000">
                  <a:off x="8079824" y="2984385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2" name="Grupo 111"/>
              <p:cNvGrpSpPr/>
              <p:nvPr/>
            </p:nvGrpSpPr>
            <p:grpSpPr>
              <a:xfrm>
                <a:off x="7971824" y="2912377"/>
                <a:ext cx="108000" cy="108000"/>
                <a:chOff x="7971824" y="2912377"/>
                <a:chExt cx="108000" cy="108000"/>
              </a:xfrm>
            </p:grpSpPr>
            <p:cxnSp>
              <p:nvCxnSpPr>
                <p:cNvPr id="203" name="Conector reto 202"/>
                <p:cNvCxnSpPr/>
                <p:nvPr/>
              </p:nvCxnSpPr>
              <p:spPr bwMode="auto">
                <a:xfrm>
                  <a:off x="8025824" y="2912377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4" name="Conector reto 203"/>
                <p:cNvCxnSpPr/>
                <p:nvPr/>
              </p:nvCxnSpPr>
              <p:spPr bwMode="auto">
                <a:xfrm rot="5400000">
                  <a:off x="8025824" y="2912377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3" name="Grupo 112"/>
              <p:cNvGrpSpPr/>
              <p:nvPr/>
            </p:nvGrpSpPr>
            <p:grpSpPr>
              <a:xfrm>
                <a:off x="8079824" y="3164393"/>
                <a:ext cx="108000" cy="108000"/>
                <a:chOff x="8079824" y="3164393"/>
                <a:chExt cx="108000" cy="108000"/>
              </a:xfrm>
            </p:grpSpPr>
            <p:cxnSp>
              <p:nvCxnSpPr>
                <p:cNvPr id="201" name="Conector reto 200"/>
                <p:cNvCxnSpPr/>
                <p:nvPr/>
              </p:nvCxnSpPr>
              <p:spPr bwMode="auto">
                <a:xfrm>
                  <a:off x="8133824" y="3164393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2" name="Conector reto 201"/>
                <p:cNvCxnSpPr/>
                <p:nvPr/>
              </p:nvCxnSpPr>
              <p:spPr bwMode="auto">
                <a:xfrm rot="5400000">
                  <a:off x="8133824" y="3164393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4" name="Grupo 113"/>
              <p:cNvGrpSpPr/>
              <p:nvPr/>
            </p:nvGrpSpPr>
            <p:grpSpPr>
              <a:xfrm>
                <a:off x="7632532" y="2984385"/>
                <a:ext cx="108000" cy="108000"/>
                <a:chOff x="7632532" y="2984385"/>
                <a:chExt cx="108000" cy="108000"/>
              </a:xfrm>
            </p:grpSpPr>
            <p:cxnSp>
              <p:nvCxnSpPr>
                <p:cNvPr id="199" name="Conector reto 198"/>
                <p:cNvCxnSpPr/>
                <p:nvPr/>
              </p:nvCxnSpPr>
              <p:spPr bwMode="auto">
                <a:xfrm>
                  <a:off x="7686532" y="2984385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0" name="Conector reto 199"/>
                <p:cNvCxnSpPr/>
                <p:nvPr/>
              </p:nvCxnSpPr>
              <p:spPr bwMode="auto">
                <a:xfrm rot="5400000">
                  <a:off x="7686532" y="2984385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5" name="Grupo 114"/>
              <p:cNvGrpSpPr/>
              <p:nvPr/>
            </p:nvGrpSpPr>
            <p:grpSpPr>
              <a:xfrm>
                <a:off x="7579124" y="2804353"/>
                <a:ext cx="108000" cy="108000"/>
                <a:chOff x="7579124" y="2804353"/>
                <a:chExt cx="108000" cy="108000"/>
              </a:xfrm>
            </p:grpSpPr>
            <p:cxnSp>
              <p:nvCxnSpPr>
                <p:cNvPr id="197" name="Conector reto 196"/>
                <p:cNvCxnSpPr/>
                <p:nvPr/>
              </p:nvCxnSpPr>
              <p:spPr bwMode="auto">
                <a:xfrm>
                  <a:off x="7633124" y="2804353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8" name="Conector reto 197"/>
                <p:cNvCxnSpPr/>
                <p:nvPr/>
              </p:nvCxnSpPr>
              <p:spPr bwMode="auto">
                <a:xfrm rot="5400000">
                  <a:off x="7633124" y="2804353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6" name="Grupo 115"/>
              <p:cNvGrpSpPr/>
              <p:nvPr/>
            </p:nvGrpSpPr>
            <p:grpSpPr>
              <a:xfrm>
                <a:off x="8013242" y="2768361"/>
                <a:ext cx="108000" cy="108000"/>
                <a:chOff x="8079824" y="2808667"/>
                <a:chExt cx="108000" cy="108000"/>
              </a:xfrm>
            </p:grpSpPr>
            <p:cxnSp>
              <p:nvCxnSpPr>
                <p:cNvPr id="195" name="Conector reto 194"/>
                <p:cNvCxnSpPr/>
                <p:nvPr/>
              </p:nvCxnSpPr>
              <p:spPr bwMode="auto">
                <a:xfrm>
                  <a:off x="8133824" y="2808667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6" name="Conector reto 195"/>
                <p:cNvCxnSpPr/>
                <p:nvPr/>
              </p:nvCxnSpPr>
              <p:spPr bwMode="auto">
                <a:xfrm rot="5400000">
                  <a:off x="8133824" y="2808667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7" name="Grupo 116"/>
              <p:cNvGrpSpPr/>
              <p:nvPr/>
            </p:nvGrpSpPr>
            <p:grpSpPr>
              <a:xfrm>
                <a:off x="7673154" y="2876361"/>
                <a:ext cx="108000" cy="108000"/>
                <a:chOff x="7971824" y="2588883"/>
                <a:chExt cx="108000" cy="108000"/>
              </a:xfrm>
            </p:grpSpPr>
            <p:cxnSp>
              <p:nvCxnSpPr>
                <p:cNvPr id="193" name="Conector reto 192"/>
                <p:cNvCxnSpPr/>
                <p:nvPr/>
              </p:nvCxnSpPr>
              <p:spPr bwMode="auto">
                <a:xfrm>
                  <a:off x="8025824" y="2588883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4" name="Conector reto 193"/>
                <p:cNvCxnSpPr/>
                <p:nvPr/>
              </p:nvCxnSpPr>
              <p:spPr bwMode="auto">
                <a:xfrm rot="5400000">
                  <a:off x="8025824" y="2588883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8" name="Grupo 117"/>
              <p:cNvGrpSpPr/>
              <p:nvPr/>
            </p:nvGrpSpPr>
            <p:grpSpPr>
              <a:xfrm>
                <a:off x="7714572" y="3128401"/>
                <a:ext cx="108000" cy="108000"/>
                <a:chOff x="8079824" y="2881229"/>
                <a:chExt cx="108000" cy="108000"/>
              </a:xfrm>
            </p:grpSpPr>
            <p:cxnSp>
              <p:nvCxnSpPr>
                <p:cNvPr id="171" name="Conector reto 170"/>
                <p:cNvCxnSpPr/>
                <p:nvPr/>
              </p:nvCxnSpPr>
              <p:spPr bwMode="auto">
                <a:xfrm>
                  <a:off x="8133824" y="2881229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2" name="Conector reto 171"/>
                <p:cNvCxnSpPr/>
                <p:nvPr/>
              </p:nvCxnSpPr>
              <p:spPr bwMode="auto">
                <a:xfrm rot="5400000">
                  <a:off x="8133824" y="2881229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9" name="Grupo 118"/>
              <p:cNvGrpSpPr/>
              <p:nvPr/>
            </p:nvGrpSpPr>
            <p:grpSpPr>
              <a:xfrm>
                <a:off x="7223668" y="3020377"/>
                <a:ext cx="108000" cy="108000"/>
                <a:chOff x="8079824" y="2570899"/>
                <a:chExt cx="108000" cy="108000"/>
              </a:xfrm>
            </p:grpSpPr>
            <p:cxnSp>
              <p:nvCxnSpPr>
                <p:cNvPr id="165" name="Conector reto 164"/>
                <p:cNvCxnSpPr/>
                <p:nvPr/>
              </p:nvCxnSpPr>
              <p:spPr bwMode="auto">
                <a:xfrm>
                  <a:off x="8133824" y="2570899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Conector reto 167"/>
                <p:cNvCxnSpPr/>
                <p:nvPr/>
              </p:nvCxnSpPr>
              <p:spPr bwMode="auto">
                <a:xfrm rot="5400000">
                  <a:off x="8133824" y="2570899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20" name="Grupo 119"/>
              <p:cNvGrpSpPr/>
              <p:nvPr/>
            </p:nvGrpSpPr>
            <p:grpSpPr>
              <a:xfrm>
                <a:off x="7319290" y="3272417"/>
                <a:ext cx="108000" cy="108000"/>
                <a:chOff x="8079824" y="2768939"/>
                <a:chExt cx="108000" cy="108000"/>
              </a:xfrm>
            </p:grpSpPr>
            <p:cxnSp>
              <p:nvCxnSpPr>
                <p:cNvPr id="159" name="Conector reto 158"/>
                <p:cNvCxnSpPr/>
                <p:nvPr/>
              </p:nvCxnSpPr>
              <p:spPr bwMode="auto">
                <a:xfrm>
                  <a:off x="8133824" y="2768939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2" name="Conector reto 161"/>
                <p:cNvCxnSpPr/>
                <p:nvPr/>
              </p:nvCxnSpPr>
              <p:spPr bwMode="auto">
                <a:xfrm rot="5400000">
                  <a:off x="8133824" y="2768939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21" name="Grupo 120"/>
              <p:cNvGrpSpPr/>
              <p:nvPr/>
            </p:nvGrpSpPr>
            <p:grpSpPr>
              <a:xfrm>
                <a:off x="7373290" y="2732345"/>
                <a:ext cx="108000" cy="108000"/>
                <a:chOff x="8079824" y="2462216"/>
                <a:chExt cx="108000" cy="108000"/>
              </a:xfrm>
            </p:grpSpPr>
            <p:cxnSp>
              <p:nvCxnSpPr>
                <p:cNvPr id="153" name="Conector reto 152"/>
                <p:cNvCxnSpPr/>
                <p:nvPr/>
              </p:nvCxnSpPr>
              <p:spPr bwMode="auto">
                <a:xfrm>
                  <a:off x="8133824" y="2462216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6" name="Conector reto 155"/>
                <p:cNvCxnSpPr/>
                <p:nvPr/>
              </p:nvCxnSpPr>
              <p:spPr bwMode="auto">
                <a:xfrm rot="5400000">
                  <a:off x="8133824" y="2462216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22" name="Grupo 121"/>
              <p:cNvGrpSpPr/>
              <p:nvPr/>
            </p:nvGrpSpPr>
            <p:grpSpPr>
              <a:xfrm>
                <a:off x="7340871" y="2804353"/>
                <a:ext cx="108000" cy="108000"/>
                <a:chOff x="8079824" y="2387402"/>
                <a:chExt cx="108000" cy="108000"/>
              </a:xfrm>
            </p:grpSpPr>
            <p:cxnSp>
              <p:nvCxnSpPr>
                <p:cNvPr id="149" name="Conector reto 148"/>
                <p:cNvCxnSpPr/>
                <p:nvPr/>
              </p:nvCxnSpPr>
              <p:spPr bwMode="auto">
                <a:xfrm>
                  <a:off x="8133824" y="238740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0" name="Conector reto 149"/>
                <p:cNvCxnSpPr/>
                <p:nvPr/>
              </p:nvCxnSpPr>
              <p:spPr bwMode="auto">
                <a:xfrm rot="5400000">
                  <a:off x="8133824" y="238740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23" name="Grupo 122"/>
              <p:cNvGrpSpPr/>
              <p:nvPr/>
            </p:nvGrpSpPr>
            <p:grpSpPr>
              <a:xfrm>
                <a:off x="7054937" y="2732345"/>
                <a:ext cx="108000" cy="108000"/>
                <a:chOff x="8079824" y="2071827"/>
                <a:chExt cx="108000" cy="108000"/>
              </a:xfrm>
            </p:grpSpPr>
            <p:cxnSp>
              <p:nvCxnSpPr>
                <p:cNvPr id="146" name="Conector reto 145"/>
                <p:cNvCxnSpPr/>
                <p:nvPr/>
              </p:nvCxnSpPr>
              <p:spPr bwMode="auto">
                <a:xfrm>
                  <a:off x="8133824" y="2071827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7" name="Conector reto 146"/>
                <p:cNvCxnSpPr/>
                <p:nvPr/>
              </p:nvCxnSpPr>
              <p:spPr bwMode="auto">
                <a:xfrm rot="5400000">
                  <a:off x="8133824" y="2071827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24" name="Grupo 123"/>
              <p:cNvGrpSpPr/>
              <p:nvPr/>
            </p:nvGrpSpPr>
            <p:grpSpPr>
              <a:xfrm>
                <a:off x="7863824" y="2696353"/>
                <a:ext cx="108000" cy="108000"/>
                <a:chOff x="7632532" y="2900781"/>
                <a:chExt cx="108000" cy="108000"/>
              </a:xfrm>
            </p:grpSpPr>
            <p:cxnSp>
              <p:nvCxnSpPr>
                <p:cNvPr id="144" name="Conector reto 143"/>
                <p:cNvCxnSpPr/>
                <p:nvPr/>
              </p:nvCxnSpPr>
              <p:spPr bwMode="auto">
                <a:xfrm>
                  <a:off x="7686532" y="2900781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5" name="Conector reto 144"/>
                <p:cNvCxnSpPr/>
                <p:nvPr/>
              </p:nvCxnSpPr>
              <p:spPr bwMode="auto">
                <a:xfrm rot="5400000">
                  <a:off x="7686532" y="2900781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25" name="Grupo 124"/>
              <p:cNvGrpSpPr/>
              <p:nvPr/>
            </p:nvGrpSpPr>
            <p:grpSpPr>
              <a:xfrm>
                <a:off x="7829494" y="2912377"/>
                <a:ext cx="108000" cy="108000"/>
                <a:chOff x="7632532" y="2934002"/>
                <a:chExt cx="108000" cy="108000"/>
              </a:xfrm>
            </p:grpSpPr>
            <p:cxnSp>
              <p:nvCxnSpPr>
                <p:cNvPr id="139" name="Conector reto 138"/>
                <p:cNvCxnSpPr/>
                <p:nvPr/>
              </p:nvCxnSpPr>
              <p:spPr bwMode="auto">
                <a:xfrm>
                  <a:off x="7686532" y="293400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3" name="Conector reto 142"/>
                <p:cNvCxnSpPr/>
                <p:nvPr/>
              </p:nvCxnSpPr>
              <p:spPr bwMode="auto">
                <a:xfrm rot="5400000">
                  <a:off x="7686532" y="293400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26" name="Grupo 125"/>
              <p:cNvGrpSpPr/>
              <p:nvPr/>
            </p:nvGrpSpPr>
            <p:grpSpPr>
              <a:xfrm>
                <a:off x="7394871" y="3056393"/>
                <a:ext cx="108000" cy="108000"/>
                <a:chOff x="7632532" y="2919343"/>
                <a:chExt cx="108000" cy="108000"/>
              </a:xfrm>
            </p:grpSpPr>
            <p:cxnSp>
              <p:nvCxnSpPr>
                <p:cNvPr id="137" name="Conector reto 136"/>
                <p:cNvCxnSpPr/>
                <p:nvPr/>
              </p:nvCxnSpPr>
              <p:spPr bwMode="auto">
                <a:xfrm>
                  <a:off x="7686532" y="2919343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8" name="Conector reto 137"/>
                <p:cNvCxnSpPr/>
                <p:nvPr/>
              </p:nvCxnSpPr>
              <p:spPr bwMode="auto">
                <a:xfrm rot="5400000">
                  <a:off x="7686532" y="2919343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27" name="Grupo 126"/>
              <p:cNvGrpSpPr/>
              <p:nvPr/>
            </p:nvGrpSpPr>
            <p:grpSpPr>
              <a:xfrm>
                <a:off x="7735413" y="2660337"/>
                <a:ext cx="108000" cy="108000"/>
                <a:chOff x="7632532" y="2619147"/>
                <a:chExt cx="108000" cy="108000"/>
              </a:xfrm>
            </p:grpSpPr>
            <p:cxnSp>
              <p:nvCxnSpPr>
                <p:cNvPr id="134" name="Conector reto 133"/>
                <p:cNvCxnSpPr/>
                <p:nvPr/>
              </p:nvCxnSpPr>
              <p:spPr bwMode="auto">
                <a:xfrm>
                  <a:off x="7686532" y="2619147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5" name="Conector reto 134"/>
                <p:cNvCxnSpPr/>
                <p:nvPr/>
              </p:nvCxnSpPr>
              <p:spPr bwMode="auto">
                <a:xfrm rot="5400000">
                  <a:off x="7686532" y="2619147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28" name="Grupo 127"/>
              <p:cNvGrpSpPr/>
              <p:nvPr/>
            </p:nvGrpSpPr>
            <p:grpSpPr>
              <a:xfrm>
                <a:off x="7211457" y="3200409"/>
                <a:ext cx="108000" cy="108000"/>
                <a:chOff x="7632532" y="2824876"/>
                <a:chExt cx="108000" cy="108000"/>
              </a:xfrm>
            </p:grpSpPr>
            <p:cxnSp>
              <p:nvCxnSpPr>
                <p:cNvPr id="132" name="Conector reto 131"/>
                <p:cNvCxnSpPr/>
                <p:nvPr/>
              </p:nvCxnSpPr>
              <p:spPr bwMode="auto">
                <a:xfrm>
                  <a:off x="7686532" y="2824876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3" name="Conector reto 132"/>
                <p:cNvCxnSpPr/>
                <p:nvPr/>
              </p:nvCxnSpPr>
              <p:spPr bwMode="auto">
                <a:xfrm rot="5400000">
                  <a:off x="7686532" y="2824876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29" name="Grupo 128"/>
              <p:cNvGrpSpPr/>
              <p:nvPr/>
            </p:nvGrpSpPr>
            <p:grpSpPr>
              <a:xfrm>
                <a:off x="7918928" y="3128401"/>
                <a:ext cx="108000" cy="108000"/>
                <a:chOff x="7632532" y="3290613"/>
                <a:chExt cx="108000" cy="108000"/>
              </a:xfrm>
            </p:grpSpPr>
            <p:cxnSp>
              <p:nvCxnSpPr>
                <p:cNvPr id="130" name="Conector reto 129"/>
                <p:cNvCxnSpPr/>
                <p:nvPr/>
              </p:nvCxnSpPr>
              <p:spPr bwMode="auto">
                <a:xfrm>
                  <a:off x="7686532" y="3290613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1" name="Conector reto 130"/>
                <p:cNvCxnSpPr/>
                <p:nvPr/>
              </p:nvCxnSpPr>
              <p:spPr bwMode="auto">
                <a:xfrm rot="5400000">
                  <a:off x="7686532" y="3290613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sp>
        <p:nvSpPr>
          <p:cNvPr id="14" name="Retângulo 13"/>
          <p:cNvSpPr/>
          <p:nvPr/>
        </p:nvSpPr>
        <p:spPr>
          <a:xfrm>
            <a:off x="467544" y="5652537"/>
            <a:ext cx="66340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Tx/>
              <a:buNone/>
            </a:pPr>
            <a:r>
              <a:rPr lang="pt-BR" altLang="pt-BR" kern="0" dirty="0">
                <a:cs typeface="Times New Roman" charset="0"/>
              </a:rPr>
              <a:t>Quanto à biomassa, espera-se que tenha </a:t>
            </a:r>
            <a:r>
              <a:rPr lang="pt-BR" altLang="pt-BR" kern="0" dirty="0" smtClean="0">
                <a:cs typeface="Times New Roman" charset="0"/>
              </a:rPr>
              <a:t>havido uma diminuição</a:t>
            </a:r>
            <a:endParaRPr lang="pt-BR" altLang="pt-BR" kern="0" dirty="0">
              <a:cs typeface="Times New Roman" charset="0"/>
            </a:endParaRPr>
          </a:p>
          <a:p>
            <a:pPr marL="457200" indent="-457200" eaLnBrk="1" hangingPunct="1">
              <a:buFontTx/>
              <a:buNone/>
            </a:pPr>
            <a:r>
              <a:rPr lang="pt-BR" altLang="pt-BR" kern="0" dirty="0">
                <a:cs typeface="Times New Roman" charset="0"/>
              </a:rPr>
              <a:t>Quanto à umidade, nada podemos afirmar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465338" y="4046155"/>
            <a:ext cx="59068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/>
            <a:r>
              <a:rPr lang="pt-BR" altLang="pt-BR" kern="0" dirty="0">
                <a:cs typeface="Times New Roman" charset="0"/>
              </a:rPr>
              <a:t>Se observarmos uma diminuição do valor deste índice de vegetação ao longo do tempo, o que podemos concluir quanto </a:t>
            </a:r>
            <a:r>
              <a:rPr lang="pt-BR" altLang="pt-BR" kern="0" dirty="0" smtClean="0">
                <a:cs typeface="Times New Roman" charset="0"/>
              </a:rPr>
              <a:t>à mudança na </a:t>
            </a:r>
            <a:r>
              <a:rPr lang="pt-BR" altLang="pt-BR" kern="0" dirty="0">
                <a:cs typeface="Times New Roman" charset="0"/>
              </a:rPr>
              <a:t>biomassa da vegetação </a:t>
            </a:r>
            <a:r>
              <a:rPr lang="pt-BR" altLang="pt-BR" kern="0" dirty="0" smtClean="0">
                <a:cs typeface="Times New Roman" charset="0"/>
              </a:rPr>
              <a:t>e </a:t>
            </a:r>
            <a:r>
              <a:rPr lang="pt-BR" altLang="pt-BR" kern="0" dirty="0" smtClean="0">
                <a:cs typeface="Times New Roman" charset="0"/>
              </a:rPr>
              <a:t>na </a:t>
            </a:r>
            <a:r>
              <a:rPr lang="pt-BR" altLang="pt-BR" kern="0" dirty="0">
                <a:cs typeface="Times New Roman" charset="0"/>
              </a:rPr>
              <a:t>umidade superficial do </a:t>
            </a:r>
            <a:r>
              <a:rPr lang="pt-BR" altLang="pt-BR" kern="0" dirty="0" smtClean="0">
                <a:cs typeface="Times New Roman" charset="0"/>
              </a:rPr>
              <a:t>solo</a:t>
            </a:r>
            <a:r>
              <a:rPr lang="pt-BR" altLang="pt-BR" kern="0" dirty="0">
                <a:cs typeface="Times New Roman" charset="0"/>
              </a:rPr>
              <a:t> deste lugar</a:t>
            </a:r>
            <a:r>
              <a:rPr lang="pt-BR" altLang="pt-BR" kern="0" dirty="0" smtClean="0">
                <a:cs typeface="Times New Roman" charset="0"/>
              </a:rPr>
              <a:t>?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467544" y="1964432"/>
            <a:ext cx="59046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/>
            <a:r>
              <a:rPr lang="pt-BR" altLang="pt-BR" kern="0" dirty="0">
                <a:cs typeface="Times New Roman" charset="0"/>
              </a:rPr>
              <a:t>Considere que um determinado índice de vegetação (IV) apresenta valores baixos para vegetações com pequena biomassa e apresenta valores altos para vegetações com grande biomassa. Por outro lado, este mesmo índice não tem qualquer relação com a umidade superficial do solo.</a:t>
            </a:r>
            <a:endParaRPr lang="pt-BR" dirty="0"/>
          </a:p>
        </p:txBody>
      </p:sp>
      <p:grpSp>
        <p:nvGrpSpPr>
          <p:cNvPr id="20" name="Grupo 19"/>
          <p:cNvGrpSpPr/>
          <p:nvPr/>
        </p:nvGrpSpPr>
        <p:grpSpPr>
          <a:xfrm>
            <a:off x="6749791" y="1611083"/>
            <a:ext cx="1730603" cy="1151820"/>
            <a:chOff x="6749791" y="2499587"/>
            <a:chExt cx="1730603" cy="1151820"/>
          </a:xfrm>
        </p:grpSpPr>
        <p:cxnSp>
          <p:nvCxnSpPr>
            <p:cNvPr id="140" name="Conector reto 139"/>
            <p:cNvCxnSpPr/>
            <p:nvPr/>
          </p:nvCxnSpPr>
          <p:spPr bwMode="auto">
            <a:xfrm>
              <a:off x="7020693" y="2499587"/>
              <a:ext cx="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41" name="Conector reto 140"/>
            <p:cNvCxnSpPr/>
            <p:nvPr/>
          </p:nvCxnSpPr>
          <p:spPr bwMode="auto">
            <a:xfrm>
              <a:off x="7020693" y="3413987"/>
              <a:ext cx="144016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42" name="CaixaDeTexto 141"/>
            <p:cNvSpPr txBox="1"/>
            <p:nvPr/>
          </p:nvSpPr>
          <p:spPr>
            <a:xfrm rot="16200000">
              <a:off x="6471349" y="2818287"/>
              <a:ext cx="8338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>
                  <a:latin typeface="+mn-lt"/>
                  <a:cs typeface="Times New Roman" panose="02020603050405020304" pitchFamily="18" charset="0"/>
                </a:rPr>
                <a:t>Biomassa</a:t>
              </a:r>
              <a:endParaRPr lang="pt-BR" dirty="0">
                <a:latin typeface="+mn-lt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upo 17"/>
            <p:cNvGrpSpPr/>
            <p:nvPr/>
          </p:nvGrpSpPr>
          <p:grpSpPr>
            <a:xfrm>
              <a:off x="7054937" y="2564904"/>
              <a:ext cx="1132887" cy="808824"/>
              <a:chOff x="7054937" y="2564904"/>
              <a:chExt cx="1132887" cy="808824"/>
            </a:xfrm>
          </p:grpSpPr>
          <p:grpSp>
            <p:nvGrpSpPr>
              <p:cNvPr id="2" name="Grupo 1"/>
              <p:cNvGrpSpPr/>
              <p:nvPr/>
            </p:nvGrpSpPr>
            <p:grpSpPr>
              <a:xfrm>
                <a:off x="7101622" y="3093368"/>
                <a:ext cx="108000" cy="108000"/>
                <a:chOff x="7101622" y="3093368"/>
                <a:chExt cx="108000" cy="108000"/>
              </a:xfrm>
            </p:grpSpPr>
            <p:cxnSp>
              <p:nvCxnSpPr>
                <p:cNvPr id="9225" name="Conector reto 9224"/>
                <p:cNvCxnSpPr/>
                <p:nvPr/>
              </p:nvCxnSpPr>
              <p:spPr bwMode="auto">
                <a:xfrm>
                  <a:off x="7155622" y="3093368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8" name="Conector reto 147"/>
                <p:cNvCxnSpPr/>
                <p:nvPr/>
              </p:nvCxnSpPr>
              <p:spPr bwMode="auto">
                <a:xfrm rot="5400000">
                  <a:off x="7155622" y="3093368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" name="Grupo 5"/>
              <p:cNvGrpSpPr/>
              <p:nvPr/>
            </p:nvGrpSpPr>
            <p:grpSpPr>
              <a:xfrm>
                <a:off x="7236245" y="3201368"/>
                <a:ext cx="108000" cy="108000"/>
                <a:chOff x="7236245" y="3201368"/>
                <a:chExt cx="108000" cy="108000"/>
              </a:xfrm>
            </p:grpSpPr>
            <p:cxnSp>
              <p:nvCxnSpPr>
                <p:cNvPr id="151" name="Conector reto 150"/>
                <p:cNvCxnSpPr/>
                <p:nvPr/>
              </p:nvCxnSpPr>
              <p:spPr bwMode="auto">
                <a:xfrm>
                  <a:off x="7290245" y="3201368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2" name="Conector reto 151"/>
                <p:cNvCxnSpPr/>
                <p:nvPr/>
              </p:nvCxnSpPr>
              <p:spPr bwMode="auto">
                <a:xfrm rot="5400000">
                  <a:off x="7290245" y="3201368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4" name="Grupo 3"/>
              <p:cNvGrpSpPr/>
              <p:nvPr/>
            </p:nvGrpSpPr>
            <p:grpSpPr>
              <a:xfrm>
                <a:off x="7265290" y="2985368"/>
                <a:ext cx="108000" cy="108000"/>
                <a:chOff x="7265290" y="2985368"/>
                <a:chExt cx="108000" cy="108000"/>
              </a:xfrm>
            </p:grpSpPr>
            <p:cxnSp>
              <p:nvCxnSpPr>
                <p:cNvPr id="154" name="Conector reto 153"/>
                <p:cNvCxnSpPr/>
                <p:nvPr/>
              </p:nvCxnSpPr>
              <p:spPr bwMode="auto">
                <a:xfrm>
                  <a:off x="7319290" y="2985368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5" name="Conector reto 154"/>
                <p:cNvCxnSpPr/>
                <p:nvPr/>
              </p:nvCxnSpPr>
              <p:spPr bwMode="auto">
                <a:xfrm rot="5400000">
                  <a:off x="7319290" y="2985368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0" name="Grupo 9"/>
              <p:cNvGrpSpPr/>
              <p:nvPr/>
            </p:nvGrpSpPr>
            <p:grpSpPr>
              <a:xfrm>
                <a:off x="8025824" y="2755322"/>
                <a:ext cx="108000" cy="108000"/>
                <a:chOff x="8025824" y="2755322"/>
                <a:chExt cx="108000" cy="108000"/>
              </a:xfrm>
            </p:grpSpPr>
            <p:cxnSp>
              <p:nvCxnSpPr>
                <p:cNvPr id="157" name="Conector reto 156"/>
                <p:cNvCxnSpPr/>
                <p:nvPr/>
              </p:nvCxnSpPr>
              <p:spPr bwMode="auto">
                <a:xfrm>
                  <a:off x="8079824" y="275532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8" name="Conector reto 157"/>
                <p:cNvCxnSpPr/>
                <p:nvPr/>
              </p:nvCxnSpPr>
              <p:spPr bwMode="auto">
                <a:xfrm rot="5400000">
                  <a:off x="8079824" y="275532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9" name="Grupo 8"/>
              <p:cNvGrpSpPr/>
              <p:nvPr/>
            </p:nvGrpSpPr>
            <p:grpSpPr>
              <a:xfrm>
                <a:off x="7971824" y="2659210"/>
                <a:ext cx="108000" cy="108000"/>
                <a:chOff x="7971824" y="2659210"/>
                <a:chExt cx="108000" cy="108000"/>
              </a:xfrm>
            </p:grpSpPr>
            <p:cxnSp>
              <p:nvCxnSpPr>
                <p:cNvPr id="160" name="Conector reto 159"/>
                <p:cNvCxnSpPr/>
                <p:nvPr/>
              </p:nvCxnSpPr>
              <p:spPr bwMode="auto">
                <a:xfrm>
                  <a:off x="8025824" y="2659210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1" name="Conector reto 160"/>
                <p:cNvCxnSpPr/>
                <p:nvPr/>
              </p:nvCxnSpPr>
              <p:spPr bwMode="auto">
                <a:xfrm rot="5400000">
                  <a:off x="8025824" y="2659210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" name="Grupo 10"/>
              <p:cNvGrpSpPr/>
              <p:nvPr/>
            </p:nvGrpSpPr>
            <p:grpSpPr>
              <a:xfrm>
                <a:off x="8079824" y="2605210"/>
                <a:ext cx="108000" cy="108000"/>
                <a:chOff x="8079824" y="2605210"/>
                <a:chExt cx="108000" cy="108000"/>
              </a:xfrm>
            </p:grpSpPr>
            <p:cxnSp>
              <p:nvCxnSpPr>
                <p:cNvPr id="163" name="Conector reto 162"/>
                <p:cNvCxnSpPr/>
                <p:nvPr/>
              </p:nvCxnSpPr>
              <p:spPr bwMode="auto">
                <a:xfrm>
                  <a:off x="8133824" y="2605210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4" name="Conector reto 163"/>
                <p:cNvCxnSpPr/>
                <p:nvPr/>
              </p:nvCxnSpPr>
              <p:spPr bwMode="auto">
                <a:xfrm rot="5400000">
                  <a:off x="8133824" y="2605210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8" name="Grupo 7"/>
              <p:cNvGrpSpPr/>
              <p:nvPr/>
            </p:nvGrpSpPr>
            <p:grpSpPr>
              <a:xfrm>
                <a:off x="7632532" y="2769332"/>
                <a:ext cx="108000" cy="108000"/>
                <a:chOff x="7632532" y="2769332"/>
                <a:chExt cx="108000" cy="108000"/>
              </a:xfrm>
            </p:grpSpPr>
            <p:cxnSp>
              <p:nvCxnSpPr>
                <p:cNvPr id="166" name="Conector reto 165"/>
                <p:cNvCxnSpPr/>
                <p:nvPr/>
              </p:nvCxnSpPr>
              <p:spPr bwMode="auto">
                <a:xfrm>
                  <a:off x="7686532" y="276933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7" name="Conector reto 166"/>
                <p:cNvCxnSpPr/>
                <p:nvPr/>
              </p:nvCxnSpPr>
              <p:spPr bwMode="auto">
                <a:xfrm rot="5400000">
                  <a:off x="7686532" y="276933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7" name="Grupo 6"/>
              <p:cNvGrpSpPr/>
              <p:nvPr/>
            </p:nvGrpSpPr>
            <p:grpSpPr>
              <a:xfrm>
                <a:off x="7579124" y="2918522"/>
                <a:ext cx="108000" cy="108000"/>
                <a:chOff x="7579124" y="2918522"/>
                <a:chExt cx="108000" cy="108000"/>
              </a:xfrm>
            </p:grpSpPr>
            <p:cxnSp>
              <p:nvCxnSpPr>
                <p:cNvPr id="169" name="Conector reto 168"/>
                <p:cNvCxnSpPr/>
                <p:nvPr/>
              </p:nvCxnSpPr>
              <p:spPr bwMode="auto">
                <a:xfrm>
                  <a:off x="7633124" y="291852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0" name="Conector reto 169"/>
                <p:cNvCxnSpPr/>
                <p:nvPr/>
              </p:nvCxnSpPr>
              <p:spPr bwMode="auto">
                <a:xfrm rot="5400000">
                  <a:off x="7633124" y="291852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1" name="Grupo 60"/>
              <p:cNvGrpSpPr/>
              <p:nvPr/>
            </p:nvGrpSpPr>
            <p:grpSpPr>
              <a:xfrm>
                <a:off x="8013242" y="2564904"/>
                <a:ext cx="108000" cy="108000"/>
                <a:chOff x="8079824" y="2605210"/>
                <a:chExt cx="108000" cy="108000"/>
              </a:xfrm>
            </p:grpSpPr>
            <p:cxnSp>
              <p:nvCxnSpPr>
                <p:cNvPr id="62" name="Conector reto 61"/>
                <p:cNvCxnSpPr/>
                <p:nvPr/>
              </p:nvCxnSpPr>
              <p:spPr bwMode="auto">
                <a:xfrm>
                  <a:off x="8133824" y="2605210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3" name="Conector reto 62"/>
                <p:cNvCxnSpPr/>
                <p:nvPr/>
              </p:nvCxnSpPr>
              <p:spPr bwMode="auto">
                <a:xfrm rot="5400000">
                  <a:off x="8133824" y="2605210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4" name="Grupo 63"/>
              <p:cNvGrpSpPr/>
              <p:nvPr/>
            </p:nvGrpSpPr>
            <p:grpSpPr>
              <a:xfrm>
                <a:off x="7673154" y="2946688"/>
                <a:ext cx="108000" cy="108000"/>
                <a:chOff x="7971824" y="2659210"/>
                <a:chExt cx="108000" cy="108000"/>
              </a:xfrm>
            </p:grpSpPr>
            <p:cxnSp>
              <p:nvCxnSpPr>
                <p:cNvPr id="65" name="Conector reto 64"/>
                <p:cNvCxnSpPr/>
                <p:nvPr/>
              </p:nvCxnSpPr>
              <p:spPr bwMode="auto">
                <a:xfrm>
                  <a:off x="8025824" y="2659210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6" name="Conector reto 65"/>
                <p:cNvCxnSpPr/>
                <p:nvPr/>
              </p:nvCxnSpPr>
              <p:spPr bwMode="auto">
                <a:xfrm rot="5400000">
                  <a:off x="8025824" y="2659210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7" name="Grupo 66"/>
              <p:cNvGrpSpPr/>
              <p:nvPr/>
            </p:nvGrpSpPr>
            <p:grpSpPr>
              <a:xfrm>
                <a:off x="7714572" y="2852382"/>
                <a:ext cx="108000" cy="108000"/>
                <a:chOff x="8079824" y="2605210"/>
                <a:chExt cx="108000" cy="108000"/>
              </a:xfrm>
            </p:grpSpPr>
            <p:cxnSp>
              <p:nvCxnSpPr>
                <p:cNvPr id="68" name="Conector reto 67"/>
                <p:cNvCxnSpPr/>
                <p:nvPr/>
              </p:nvCxnSpPr>
              <p:spPr bwMode="auto">
                <a:xfrm>
                  <a:off x="8133824" y="2605210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9" name="Conector reto 68"/>
                <p:cNvCxnSpPr/>
                <p:nvPr/>
              </p:nvCxnSpPr>
              <p:spPr bwMode="auto">
                <a:xfrm rot="5400000">
                  <a:off x="8133824" y="2605210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70" name="Grupo 69"/>
              <p:cNvGrpSpPr/>
              <p:nvPr/>
            </p:nvGrpSpPr>
            <p:grpSpPr>
              <a:xfrm>
                <a:off x="7223668" y="3054688"/>
                <a:ext cx="108000" cy="108000"/>
                <a:chOff x="8079824" y="2605210"/>
                <a:chExt cx="108000" cy="108000"/>
              </a:xfrm>
            </p:grpSpPr>
            <p:cxnSp>
              <p:nvCxnSpPr>
                <p:cNvPr id="71" name="Conector reto 70"/>
                <p:cNvCxnSpPr/>
                <p:nvPr/>
              </p:nvCxnSpPr>
              <p:spPr bwMode="auto">
                <a:xfrm>
                  <a:off x="8133824" y="2605210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2" name="Conector reto 71"/>
                <p:cNvCxnSpPr/>
                <p:nvPr/>
              </p:nvCxnSpPr>
              <p:spPr bwMode="auto">
                <a:xfrm rot="5400000">
                  <a:off x="8133824" y="2605210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73" name="Grupo 72"/>
              <p:cNvGrpSpPr/>
              <p:nvPr/>
            </p:nvGrpSpPr>
            <p:grpSpPr>
              <a:xfrm>
                <a:off x="7319290" y="3108688"/>
                <a:ext cx="108000" cy="108000"/>
                <a:chOff x="8079824" y="2605210"/>
                <a:chExt cx="108000" cy="108000"/>
              </a:xfrm>
            </p:grpSpPr>
            <p:cxnSp>
              <p:nvCxnSpPr>
                <p:cNvPr id="74" name="Conector reto 73"/>
                <p:cNvCxnSpPr/>
                <p:nvPr/>
              </p:nvCxnSpPr>
              <p:spPr bwMode="auto">
                <a:xfrm>
                  <a:off x="8133824" y="2605210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5" name="Conector reto 74"/>
                <p:cNvCxnSpPr/>
                <p:nvPr/>
              </p:nvCxnSpPr>
              <p:spPr bwMode="auto">
                <a:xfrm rot="5400000">
                  <a:off x="8133824" y="2605210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76" name="Grupo 75"/>
              <p:cNvGrpSpPr/>
              <p:nvPr/>
            </p:nvGrpSpPr>
            <p:grpSpPr>
              <a:xfrm>
                <a:off x="7373290" y="2875339"/>
                <a:ext cx="108000" cy="108000"/>
                <a:chOff x="8079824" y="2605210"/>
                <a:chExt cx="108000" cy="108000"/>
              </a:xfrm>
            </p:grpSpPr>
            <p:cxnSp>
              <p:nvCxnSpPr>
                <p:cNvPr id="77" name="Conector reto 76"/>
                <p:cNvCxnSpPr/>
                <p:nvPr/>
              </p:nvCxnSpPr>
              <p:spPr bwMode="auto">
                <a:xfrm>
                  <a:off x="8133824" y="2605210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8" name="Conector reto 77"/>
                <p:cNvCxnSpPr/>
                <p:nvPr/>
              </p:nvCxnSpPr>
              <p:spPr bwMode="auto">
                <a:xfrm rot="5400000">
                  <a:off x="8133824" y="2605210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79" name="Grupo 78"/>
              <p:cNvGrpSpPr/>
              <p:nvPr/>
            </p:nvGrpSpPr>
            <p:grpSpPr>
              <a:xfrm>
                <a:off x="7340871" y="3022161"/>
                <a:ext cx="108000" cy="108000"/>
                <a:chOff x="8079824" y="2605210"/>
                <a:chExt cx="108000" cy="108000"/>
              </a:xfrm>
            </p:grpSpPr>
            <p:cxnSp>
              <p:nvCxnSpPr>
                <p:cNvPr id="80" name="Conector reto 79"/>
                <p:cNvCxnSpPr/>
                <p:nvPr/>
              </p:nvCxnSpPr>
              <p:spPr bwMode="auto">
                <a:xfrm>
                  <a:off x="8133824" y="2605210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1" name="Conector reto 80"/>
                <p:cNvCxnSpPr/>
                <p:nvPr/>
              </p:nvCxnSpPr>
              <p:spPr bwMode="auto">
                <a:xfrm rot="5400000">
                  <a:off x="8133824" y="2605210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82" name="Grupo 81"/>
              <p:cNvGrpSpPr/>
              <p:nvPr/>
            </p:nvGrpSpPr>
            <p:grpSpPr>
              <a:xfrm>
                <a:off x="7054937" y="3265728"/>
                <a:ext cx="108000" cy="108000"/>
                <a:chOff x="8079824" y="2605210"/>
                <a:chExt cx="108000" cy="108000"/>
              </a:xfrm>
            </p:grpSpPr>
            <p:cxnSp>
              <p:nvCxnSpPr>
                <p:cNvPr id="83" name="Conector reto 82"/>
                <p:cNvCxnSpPr/>
                <p:nvPr/>
              </p:nvCxnSpPr>
              <p:spPr bwMode="auto">
                <a:xfrm>
                  <a:off x="8133824" y="2605210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4" name="Conector reto 83"/>
                <p:cNvCxnSpPr/>
                <p:nvPr/>
              </p:nvCxnSpPr>
              <p:spPr bwMode="auto">
                <a:xfrm rot="5400000">
                  <a:off x="8133824" y="2605210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85" name="Grupo 84"/>
              <p:cNvGrpSpPr/>
              <p:nvPr/>
            </p:nvGrpSpPr>
            <p:grpSpPr>
              <a:xfrm>
                <a:off x="7863824" y="2564904"/>
                <a:ext cx="108000" cy="108000"/>
                <a:chOff x="7632532" y="2769332"/>
                <a:chExt cx="108000" cy="108000"/>
              </a:xfrm>
            </p:grpSpPr>
            <p:cxnSp>
              <p:nvCxnSpPr>
                <p:cNvPr id="86" name="Conector reto 85"/>
                <p:cNvCxnSpPr/>
                <p:nvPr/>
              </p:nvCxnSpPr>
              <p:spPr bwMode="auto">
                <a:xfrm>
                  <a:off x="7686532" y="276933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7" name="Conector reto 86"/>
                <p:cNvCxnSpPr/>
                <p:nvPr/>
              </p:nvCxnSpPr>
              <p:spPr bwMode="auto">
                <a:xfrm rot="5400000">
                  <a:off x="7686532" y="276933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88" name="Grupo 87"/>
              <p:cNvGrpSpPr/>
              <p:nvPr/>
            </p:nvGrpSpPr>
            <p:grpSpPr>
              <a:xfrm>
                <a:off x="7829494" y="2747707"/>
                <a:ext cx="108000" cy="108000"/>
                <a:chOff x="7632532" y="2769332"/>
                <a:chExt cx="108000" cy="108000"/>
              </a:xfrm>
            </p:grpSpPr>
            <p:cxnSp>
              <p:nvCxnSpPr>
                <p:cNvPr id="89" name="Conector reto 88"/>
                <p:cNvCxnSpPr/>
                <p:nvPr/>
              </p:nvCxnSpPr>
              <p:spPr bwMode="auto">
                <a:xfrm>
                  <a:off x="7686532" y="276933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0" name="Conector reto 89"/>
                <p:cNvCxnSpPr/>
                <p:nvPr/>
              </p:nvCxnSpPr>
              <p:spPr bwMode="auto">
                <a:xfrm rot="5400000">
                  <a:off x="7686532" y="276933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91" name="Grupo 90"/>
              <p:cNvGrpSpPr/>
              <p:nvPr/>
            </p:nvGrpSpPr>
            <p:grpSpPr>
              <a:xfrm>
                <a:off x="7394871" y="2906382"/>
                <a:ext cx="108000" cy="108000"/>
                <a:chOff x="7632532" y="2769332"/>
                <a:chExt cx="108000" cy="108000"/>
              </a:xfrm>
            </p:grpSpPr>
            <p:cxnSp>
              <p:nvCxnSpPr>
                <p:cNvPr id="92" name="Conector reto 91"/>
                <p:cNvCxnSpPr/>
                <p:nvPr/>
              </p:nvCxnSpPr>
              <p:spPr bwMode="auto">
                <a:xfrm>
                  <a:off x="7686532" y="276933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3" name="Conector reto 92"/>
                <p:cNvCxnSpPr/>
                <p:nvPr/>
              </p:nvCxnSpPr>
              <p:spPr bwMode="auto">
                <a:xfrm rot="5400000">
                  <a:off x="7686532" y="276933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94" name="Grupo 93"/>
              <p:cNvGrpSpPr/>
              <p:nvPr/>
            </p:nvGrpSpPr>
            <p:grpSpPr>
              <a:xfrm>
                <a:off x="7735413" y="2810522"/>
                <a:ext cx="108000" cy="108000"/>
                <a:chOff x="7632532" y="2769332"/>
                <a:chExt cx="108000" cy="108000"/>
              </a:xfrm>
            </p:grpSpPr>
            <p:cxnSp>
              <p:nvCxnSpPr>
                <p:cNvPr id="95" name="Conector reto 94"/>
                <p:cNvCxnSpPr/>
                <p:nvPr/>
              </p:nvCxnSpPr>
              <p:spPr bwMode="auto">
                <a:xfrm>
                  <a:off x="7686532" y="276933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6" name="Conector reto 95"/>
                <p:cNvCxnSpPr/>
                <p:nvPr/>
              </p:nvCxnSpPr>
              <p:spPr bwMode="auto">
                <a:xfrm rot="5400000">
                  <a:off x="7686532" y="276933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97" name="Grupo 96"/>
              <p:cNvGrpSpPr/>
              <p:nvPr/>
            </p:nvGrpSpPr>
            <p:grpSpPr>
              <a:xfrm>
                <a:off x="7211457" y="3144865"/>
                <a:ext cx="108000" cy="108000"/>
                <a:chOff x="7632532" y="2769332"/>
                <a:chExt cx="108000" cy="108000"/>
              </a:xfrm>
            </p:grpSpPr>
            <p:cxnSp>
              <p:nvCxnSpPr>
                <p:cNvPr id="98" name="Conector reto 97"/>
                <p:cNvCxnSpPr/>
                <p:nvPr/>
              </p:nvCxnSpPr>
              <p:spPr bwMode="auto">
                <a:xfrm>
                  <a:off x="7686532" y="276933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9" name="Conector reto 98"/>
                <p:cNvCxnSpPr/>
                <p:nvPr/>
              </p:nvCxnSpPr>
              <p:spPr bwMode="auto">
                <a:xfrm rot="5400000">
                  <a:off x="7686532" y="276933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00" name="Grupo 99"/>
              <p:cNvGrpSpPr/>
              <p:nvPr/>
            </p:nvGrpSpPr>
            <p:grpSpPr>
              <a:xfrm>
                <a:off x="7918928" y="2607120"/>
                <a:ext cx="108000" cy="108000"/>
                <a:chOff x="7632532" y="2769332"/>
                <a:chExt cx="108000" cy="108000"/>
              </a:xfrm>
            </p:grpSpPr>
            <p:cxnSp>
              <p:nvCxnSpPr>
                <p:cNvPr id="101" name="Conector reto 100"/>
                <p:cNvCxnSpPr/>
                <p:nvPr/>
              </p:nvCxnSpPr>
              <p:spPr bwMode="auto">
                <a:xfrm>
                  <a:off x="7686532" y="276933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2" name="Conector reto 101"/>
                <p:cNvCxnSpPr/>
                <p:nvPr/>
              </p:nvCxnSpPr>
              <p:spPr bwMode="auto">
                <a:xfrm rot="5400000">
                  <a:off x="7686532" y="276933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77" name="CaixaDeTexto 176"/>
            <p:cNvSpPr txBox="1"/>
            <p:nvPr/>
          </p:nvSpPr>
          <p:spPr>
            <a:xfrm>
              <a:off x="8133824" y="3374408"/>
              <a:ext cx="3465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  <a:endParaRPr lang="pt-BR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381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14" grpId="0" build="p"/>
      <p:bldP spid="15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upo 67"/>
          <p:cNvGrpSpPr>
            <a:grpSpLocks/>
          </p:cNvGrpSpPr>
          <p:nvPr/>
        </p:nvGrpSpPr>
        <p:grpSpPr bwMode="auto">
          <a:xfrm>
            <a:off x="2835275" y="2898775"/>
            <a:ext cx="3652838" cy="3406775"/>
            <a:chOff x="2835654" y="2898426"/>
            <a:chExt cx="3652603" cy="3407387"/>
          </a:xfrm>
        </p:grpSpPr>
        <p:grpSp>
          <p:nvGrpSpPr>
            <p:cNvPr id="32795" name="Grupo 64"/>
            <p:cNvGrpSpPr>
              <a:grpSpLocks/>
            </p:cNvGrpSpPr>
            <p:nvPr/>
          </p:nvGrpSpPr>
          <p:grpSpPr bwMode="auto">
            <a:xfrm>
              <a:off x="3157906" y="2898426"/>
              <a:ext cx="3330351" cy="3262292"/>
              <a:chOff x="2571404" y="2205644"/>
              <a:chExt cx="4067694" cy="3984567"/>
            </a:xfrm>
          </p:grpSpPr>
          <p:cxnSp>
            <p:nvCxnSpPr>
              <p:cNvPr id="32799" name="Conector reto 2"/>
              <p:cNvCxnSpPr>
                <a:cxnSpLocks noChangeShapeType="1"/>
              </p:cNvCxnSpPr>
              <p:nvPr/>
            </p:nvCxnSpPr>
            <p:spPr bwMode="auto">
              <a:xfrm flipH="1" flipV="1">
                <a:off x="2576945" y="4699462"/>
                <a:ext cx="1075113" cy="1490749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800" name="Conector reto 4"/>
              <p:cNvCxnSpPr>
                <a:cxnSpLocks noChangeShapeType="1"/>
              </p:cNvCxnSpPr>
              <p:nvPr/>
            </p:nvCxnSpPr>
            <p:spPr bwMode="auto">
              <a:xfrm flipH="1" flipV="1">
                <a:off x="3319549" y="4566458"/>
                <a:ext cx="1080655" cy="1490749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801" name="Conector reto 6"/>
              <p:cNvCxnSpPr>
                <a:cxnSpLocks noChangeShapeType="1"/>
              </p:cNvCxnSpPr>
              <p:nvPr/>
            </p:nvCxnSpPr>
            <p:spPr bwMode="auto">
              <a:xfrm flipH="1" flipV="1">
                <a:off x="4062153" y="4438996"/>
                <a:ext cx="1080654" cy="148520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802" name="Conector reto 8"/>
              <p:cNvCxnSpPr>
                <a:cxnSpLocks noChangeShapeType="1"/>
              </p:cNvCxnSpPr>
              <p:nvPr/>
            </p:nvCxnSpPr>
            <p:spPr bwMode="auto">
              <a:xfrm flipH="1" flipV="1">
                <a:off x="4804756" y="4294909"/>
                <a:ext cx="1080655" cy="1490749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803" name="Conector reto 15"/>
              <p:cNvCxnSpPr>
                <a:cxnSpLocks noChangeShapeType="1"/>
              </p:cNvCxnSpPr>
              <p:nvPr/>
            </p:nvCxnSpPr>
            <p:spPr bwMode="auto">
              <a:xfrm flipH="1" flipV="1">
                <a:off x="5552902" y="4167447"/>
                <a:ext cx="1080654" cy="1479666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804" name="Conector reto 17"/>
              <p:cNvCxnSpPr>
                <a:cxnSpLocks noChangeShapeType="1"/>
              </p:cNvCxnSpPr>
              <p:nvPr/>
            </p:nvCxnSpPr>
            <p:spPr bwMode="auto">
              <a:xfrm flipV="1">
                <a:off x="2582487" y="4161905"/>
                <a:ext cx="2970415" cy="53755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805" name="Conector reto 19"/>
              <p:cNvCxnSpPr>
                <a:cxnSpLocks noChangeShapeType="1"/>
              </p:cNvCxnSpPr>
              <p:nvPr/>
            </p:nvCxnSpPr>
            <p:spPr bwMode="auto">
              <a:xfrm flipV="1">
                <a:off x="3640975" y="5647113"/>
                <a:ext cx="2998123" cy="54309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806" name="Conector reto 21"/>
              <p:cNvCxnSpPr>
                <a:cxnSpLocks noChangeShapeType="1"/>
              </p:cNvCxnSpPr>
              <p:nvPr/>
            </p:nvCxnSpPr>
            <p:spPr bwMode="auto">
              <a:xfrm flipV="1">
                <a:off x="2848495" y="4533207"/>
                <a:ext cx="2975956" cy="53755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807" name="Conector reto 23"/>
              <p:cNvCxnSpPr>
                <a:cxnSpLocks noChangeShapeType="1"/>
              </p:cNvCxnSpPr>
              <p:nvPr/>
            </p:nvCxnSpPr>
            <p:spPr bwMode="auto">
              <a:xfrm flipV="1">
                <a:off x="3103418" y="4915593"/>
                <a:ext cx="2992582" cy="52647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808" name="Conector reto 25"/>
              <p:cNvCxnSpPr>
                <a:cxnSpLocks noChangeShapeType="1"/>
              </p:cNvCxnSpPr>
              <p:nvPr/>
            </p:nvCxnSpPr>
            <p:spPr bwMode="auto">
              <a:xfrm flipV="1">
                <a:off x="3380509" y="5281353"/>
                <a:ext cx="2992582" cy="54309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809" name="Conector reto 27"/>
              <p:cNvCxnSpPr>
                <a:cxnSpLocks noChangeShapeType="1"/>
              </p:cNvCxnSpPr>
              <p:nvPr/>
            </p:nvCxnSpPr>
            <p:spPr bwMode="auto">
              <a:xfrm flipH="1" flipV="1">
                <a:off x="2571404" y="2754284"/>
                <a:ext cx="11083" cy="195072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810" name="Conector reto 29"/>
              <p:cNvCxnSpPr>
                <a:cxnSpLocks noChangeShapeType="1"/>
              </p:cNvCxnSpPr>
              <p:nvPr/>
            </p:nvCxnSpPr>
            <p:spPr bwMode="auto">
              <a:xfrm flipV="1">
                <a:off x="5558444" y="2205644"/>
                <a:ext cx="0" cy="19618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811" name="Conector reto 32767"/>
              <p:cNvCxnSpPr>
                <a:cxnSpLocks noChangeShapeType="1"/>
              </p:cNvCxnSpPr>
              <p:nvPr/>
            </p:nvCxnSpPr>
            <p:spPr bwMode="auto">
              <a:xfrm flipV="1">
                <a:off x="6633556" y="3690851"/>
                <a:ext cx="5542" cy="195626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812" name="Conector reto 32772"/>
              <p:cNvCxnSpPr>
                <a:cxnSpLocks noChangeShapeType="1"/>
              </p:cNvCxnSpPr>
              <p:nvPr/>
            </p:nvCxnSpPr>
            <p:spPr bwMode="auto">
              <a:xfrm flipV="1">
                <a:off x="2576945" y="2205644"/>
                <a:ext cx="2987040" cy="55418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813" name="Conector reto 32774"/>
              <p:cNvCxnSpPr>
                <a:cxnSpLocks noChangeShapeType="1"/>
              </p:cNvCxnSpPr>
              <p:nvPr/>
            </p:nvCxnSpPr>
            <p:spPr bwMode="auto">
              <a:xfrm>
                <a:off x="5575069" y="2205644"/>
                <a:ext cx="1064029" cy="1490749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2796" name="CaixaDeTexto 66"/>
            <p:cNvSpPr txBox="1">
              <a:spLocks noChangeArrowheads="1"/>
            </p:cNvSpPr>
            <p:nvPr/>
          </p:nvSpPr>
          <p:spPr bwMode="auto">
            <a:xfrm rot="-631934">
              <a:off x="5220324" y="5967259"/>
              <a:ext cx="3786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  <a:cs typeface="Times New Roman" charset="0"/>
                </a:rPr>
                <a:t>X</a:t>
              </a:r>
              <a:r>
                <a:rPr lang="pt-BR" altLang="pt-BR" sz="1600" baseline="-25000">
                  <a:latin typeface="Times New Roman" charset="0"/>
                  <a:cs typeface="Times New Roman" charset="0"/>
                </a:rPr>
                <a:t>1</a:t>
              </a:r>
            </a:p>
          </p:txBody>
        </p:sp>
        <p:sp>
          <p:nvSpPr>
            <p:cNvPr id="32797" name="CaixaDeTexto 100"/>
            <p:cNvSpPr txBox="1">
              <a:spLocks noChangeArrowheads="1"/>
            </p:cNvSpPr>
            <p:nvPr/>
          </p:nvSpPr>
          <p:spPr bwMode="auto">
            <a:xfrm rot="3039062">
              <a:off x="3185202" y="5412772"/>
              <a:ext cx="3786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  <a:cs typeface="Times New Roman" charset="0"/>
                </a:rPr>
                <a:t>X</a:t>
              </a:r>
              <a:r>
                <a:rPr lang="pt-BR" altLang="pt-BR" sz="1600" baseline="-25000">
                  <a:latin typeface="Times New Roman" charset="0"/>
                  <a:cs typeface="Times New Roman" charset="0"/>
                </a:rPr>
                <a:t>2</a:t>
              </a:r>
            </a:p>
          </p:txBody>
        </p:sp>
        <p:sp>
          <p:nvSpPr>
            <p:cNvPr id="32798" name="CaixaDeTexto 101"/>
            <p:cNvSpPr txBox="1">
              <a:spLocks noChangeArrowheads="1"/>
            </p:cNvSpPr>
            <p:nvPr/>
          </p:nvSpPr>
          <p:spPr bwMode="auto">
            <a:xfrm>
              <a:off x="2835654" y="3382276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  <a:cs typeface="Times New Roman" charset="0"/>
                </a:rPr>
                <a:t>Y</a:t>
              </a:r>
            </a:p>
          </p:txBody>
        </p:sp>
      </p:grpSp>
      <p:graphicFrame>
        <p:nvGraphicFramePr>
          <p:cNvPr id="32771" name="Objeto 1"/>
          <p:cNvGraphicFramePr>
            <a:graphicFrameLocks/>
          </p:cNvGraphicFramePr>
          <p:nvPr/>
        </p:nvGraphicFramePr>
        <p:xfrm>
          <a:off x="3305175" y="2203450"/>
          <a:ext cx="25733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33" name="Equação" r:id="rId3" imgW="1714500" imgH="241300" progId="Equation.3">
                  <p:embed/>
                </p:oleObj>
              </mc:Choice>
              <mc:Fallback>
                <p:oleObj name="Equação" r:id="rId3" imgW="1714500" imgH="241300" progId="Equation.3">
                  <p:embed/>
                  <p:pic>
                    <p:nvPicPr>
                      <p:cNvPr id="0" name="Objeto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175" y="2203450"/>
                        <a:ext cx="2573338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>
                <a:cs typeface="Times New Roman" pitchFamily="18" charset="0"/>
              </a:rPr>
              <a:t>Modelo de </a:t>
            </a:r>
            <a:r>
              <a:rPr lang="pt-BR" dirty="0" smtClean="0">
                <a:cs typeface="Times New Roman" pitchFamily="18" charset="0"/>
              </a:rPr>
              <a:t>Regressão Linear Múltipla</a:t>
            </a:r>
            <a:endParaRPr lang="pt-BR" dirty="0" smtClean="0"/>
          </a:p>
        </p:txBody>
      </p:sp>
      <p:sp>
        <p:nvSpPr>
          <p:cNvPr id="32773" name="Retângulo 2"/>
          <p:cNvSpPr>
            <a:spLocks noChangeArrowheads="1"/>
          </p:cNvSpPr>
          <p:nvPr/>
        </p:nvSpPr>
        <p:spPr bwMode="auto">
          <a:xfrm>
            <a:off x="611188" y="1628775"/>
            <a:ext cx="7920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pt-BR" sz="1600" dirty="0"/>
              <a:t>Exemplo: duas variáveis independentes</a:t>
            </a:r>
          </a:p>
        </p:txBody>
      </p:sp>
      <p:grpSp>
        <p:nvGrpSpPr>
          <p:cNvPr id="64" name="Grupo 63"/>
          <p:cNvGrpSpPr>
            <a:grpSpLocks/>
          </p:cNvGrpSpPr>
          <p:nvPr/>
        </p:nvGrpSpPr>
        <p:grpSpPr bwMode="auto">
          <a:xfrm>
            <a:off x="3155950" y="3382963"/>
            <a:ext cx="3332163" cy="2660650"/>
            <a:chOff x="2568412" y="2796619"/>
            <a:chExt cx="4071069" cy="3250676"/>
          </a:xfrm>
        </p:grpSpPr>
        <p:sp>
          <p:nvSpPr>
            <p:cNvPr id="32788" name="Forma livre 32798"/>
            <p:cNvSpPr>
              <a:spLocks/>
            </p:cNvSpPr>
            <p:nvPr/>
          </p:nvSpPr>
          <p:spPr bwMode="auto">
            <a:xfrm>
              <a:off x="2568412" y="2796619"/>
              <a:ext cx="4071069" cy="3250676"/>
            </a:xfrm>
            <a:custGeom>
              <a:avLst/>
              <a:gdLst>
                <a:gd name="T0" fmla="*/ 0 w 4071069"/>
                <a:gd name="T1" fmla="*/ 1143654 h 3250676"/>
                <a:gd name="T2" fmla="*/ 2984368 w 4071069"/>
                <a:gd name="T3" fmla="*/ 0 h 3250676"/>
                <a:gd name="T4" fmla="*/ 4071069 w 4071069"/>
                <a:gd name="T5" fmla="*/ 2095761 h 3250676"/>
                <a:gd name="T6" fmla="*/ 1091414 w 4071069"/>
                <a:gd name="T7" fmla="*/ 3250676 h 3250676"/>
                <a:gd name="T8" fmla="*/ 0 w 4071069"/>
                <a:gd name="T9" fmla="*/ 1143654 h 32506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71069" h="3250676">
                  <a:moveTo>
                    <a:pt x="0" y="1143654"/>
                  </a:moveTo>
                  <a:lnTo>
                    <a:pt x="2984368" y="0"/>
                  </a:lnTo>
                  <a:lnTo>
                    <a:pt x="4071069" y="2095761"/>
                  </a:lnTo>
                  <a:lnTo>
                    <a:pt x="1091414" y="3250676"/>
                  </a:lnTo>
                  <a:lnTo>
                    <a:pt x="0" y="1143654"/>
                  </a:lnTo>
                  <a:close/>
                </a:path>
              </a:pathLst>
            </a:custGeom>
            <a:solidFill>
              <a:srgbClr val="3B3B3B">
                <a:alpha val="67842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cxnSp>
          <p:nvCxnSpPr>
            <p:cNvPr id="32789" name="Conector reto 32784"/>
            <p:cNvCxnSpPr>
              <a:cxnSpLocks noChangeShapeType="1"/>
            </p:cNvCxnSpPr>
            <p:nvPr/>
          </p:nvCxnSpPr>
          <p:spPr bwMode="auto">
            <a:xfrm>
              <a:off x="3315401" y="3651990"/>
              <a:ext cx="1088305" cy="210368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0" name="Conector reto 32786"/>
            <p:cNvCxnSpPr>
              <a:cxnSpLocks noChangeShapeType="1"/>
            </p:cNvCxnSpPr>
            <p:nvPr/>
          </p:nvCxnSpPr>
          <p:spPr bwMode="auto">
            <a:xfrm>
              <a:off x="4061507" y="3365890"/>
              <a:ext cx="1082694" cy="209807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1" name="Conector reto 32788"/>
            <p:cNvCxnSpPr>
              <a:cxnSpLocks noChangeShapeType="1"/>
            </p:cNvCxnSpPr>
            <p:nvPr/>
          </p:nvCxnSpPr>
          <p:spPr bwMode="auto">
            <a:xfrm flipH="1">
              <a:off x="3393939" y="4358827"/>
              <a:ext cx="2967592" cy="115562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2" name="Conector reto 32790"/>
            <p:cNvCxnSpPr>
              <a:cxnSpLocks noChangeShapeType="1"/>
            </p:cNvCxnSpPr>
            <p:nvPr/>
          </p:nvCxnSpPr>
          <p:spPr bwMode="auto">
            <a:xfrm flipH="1">
              <a:off x="3113448" y="3837114"/>
              <a:ext cx="2978812" cy="115562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3" name="Conector reto 32792"/>
            <p:cNvCxnSpPr>
              <a:cxnSpLocks noChangeShapeType="1"/>
            </p:cNvCxnSpPr>
            <p:nvPr/>
          </p:nvCxnSpPr>
          <p:spPr bwMode="auto">
            <a:xfrm flipH="1">
              <a:off x="2844177" y="3315401"/>
              <a:ext cx="2984422" cy="115562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4" name="Conector reto 32795"/>
            <p:cNvCxnSpPr>
              <a:cxnSpLocks noChangeShapeType="1"/>
            </p:cNvCxnSpPr>
            <p:nvPr/>
          </p:nvCxnSpPr>
          <p:spPr bwMode="auto">
            <a:xfrm>
              <a:off x="4807612" y="3079789"/>
              <a:ext cx="1093914" cy="210368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665" name="Grupo 27664"/>
          <p:cNvGrpSpPr>
            <a:grpSpLocks/>
          </p:cNvGrpSpPr>
          <p:nvPr/>
        </p:nvGrpSpPr>
        <p:grpSpPr bwMode="auto">
          <a:xfrm>
            <a:off x="5708650" y="5011738"/>
            <a:ext cx="1173163" cy="396875"/>
            <a:chOff x="5708050" y="5011030"/>
            <a:chExt cx="1173972" cy="397252"/>
          </a:xfrm>
        </p:grpSpPr>
        <p:sp>
          <p:nvSpPr>
            <p:cNvPr id="32786" name="Forma livre 27661"/>
            <p:cNvSpPr>
              <a:spLocks/>
            </p:cNvSpPr>
            <p:nvPr/>
          </p:nvSpPr>
          <p:spPr bwMode="auto">
            <a:xfrm>
              <a:off x="5708050" y="5093658"/>
              <a:ext cx="776857" cy="314624"/>
            </a:xfrm>
            <a:custGeom>
              <a:avLst/>
              <a:gdLst>
                <a:gd name="T0" fmla="*/ 0 w 776857"/>
                <a:gd name="T1" fmla="*/ 314624 h 314624"/>
                <a:gd name="T2" fmla="*/ 776857 w 776857"/>
                <a:gd name="T3" fmla="*/ 0 h 314624"/>
                <a:gd name="T4" fmla="*/ 776857 w 776857"/>
                <a:gd name="T5" fmla="*/ 162944 h 314624"/>
                <a:gd name="T6" fmla="*/ 0 w 776857"/>
                <a:gd name="T7" fmla="*/ 314624 h 3146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6857" h="314624">
                  <a:moveTo>
                    <a:pt x="0" y="314624"/>
                  </a:moveTo>
                  <a:lnTo>
                    <a:pt x="776857" y="0"/>
                  </a:lnTo>
                  <a:lnTo>
                    <a:pt x="776857" y="162944"/>
                  </a:lnTo>
                  <a:lnTo>
                    <a:pt x="0" y="314624"/>
                  </a:lnTo>
                  <a:close/>
                </a:path>
              </a:pathLst>
            </a:custGeom>
            <a:solidFill>
              <a:srgbClr val="FF9999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787" name="CaixaDeTexto 27662"/>
            <p:cNvSpPr txBox="1">
              <a:spLocks noChangeArrowheads="1"/>
            </p:cNvSpPr>
            <p:nvPr/>
          </p:nvSpPr>
          <p:spPr bwMode="auto">
            <a:xfrm>
              <a:off x="6516216" y="5011030"/>
              <a:ext cx="36580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solidFill>
                    <a:srgbClr val="FF0000"/>
                  </a:solidFill>
                  <a:sym typeface="Symbol" pitchFamily="18" charset="2"/>
                </a:rPr>
                <a:t></a:t>
              </a:r>
              <a:r>
                <a:rPr lang="pt-BR" altLang="pt-BR" sz="1600" baseline="-25000">
                  <a:solidFill>
                    <a:srgbClr val="FF0000"/>
                  </a:solidFill>
                  <a:latin typeface="Times New Roman" charset="0"/>
                  <a:cs typeface="Times New Roman" charset="0"/>
                  <a:sym typeface="Symbol" pitchFamily="18" charset="2"/>
                </a:rPr>
                <a:t>1</a:t>
              </a:r>
              <a:endParaRPr lang="pt-BR" altLang="pt-BR" sz="1600" baseline="-25000">
                <a:solidFill>
                  <a:srgbClr val="FF0000"/>
                </a:solidFill>
                <a:latin typeface="Times New Roman" charset="0"/>
                <a:cs typeface="Times New Roman" charset="0"/>
              </a:endParaRPr>
            </a:p>
          </p:txBody>
        </p:sp>
      </p:grpSp>
      <p:grpSp>
        <p:nvGrpSpPr>
          <p:cNvPr id="27666" name="Grupo 27665"/>
          <p:cNvGrpSpPr>
            <a:grpSpLocks/>
          </p:cNvGrpSpPr>
          <p:nvPr/>
        </p:nvGrpSpPr>
        <p:grpSpPr bwMode="auto">
          <a:xfrm>
            <a:off x="2743200" y="4254500"/>
            <a:ext cx="876300" cy="966788"/>
            <a:chOff x="2742928" y="4254691"/>
            <a:chExt cx="876290" cy="966335"/>
          </a:xfrm>
        </p:grpSpPr>
        <p:sp>
          <p:nvSpPr>
            <p:cNvPr id="32784" name="Forma livre 116"/>
            <p:cNvSpPr>
              <a:spLocks/>
            </p:cNvSpPr>
            <p:nvPr/>
          </p:nvSpPr>
          <p:spPr bwMode="auto">
            <a:xfrm>
              <a:off x="3159623" y="4325557"/>
              <a:ext cx="459595" cy="895469"/>
            </a:xfrm>
            <a:custGeom>
              <a:avLst/>
              <a:gdLst>
                <a:gd name="T0" fmla="*/ 459595 w 459595"/>
                <a:gd name="T1" fmla="*/ 895469 h 895469"/>
                <a:gd name="T2" fmla="*/ 0 w 459595"/>
                <a:gd name="T3" fmla="*/ 0 h 895469"/>
                <a:gd name="T4" fmla="*/ 5751 w 459595"/>
                <a:gd name="T5" fmla="*/ 231956 h 895469"/>
                <a:gd name="T6" fmla="*/ 459595 w 459595"/>
                <a:gd name="T7" fmla="*/ 895469 h 8954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9595" h="895469">
                  <a:moveTo>
                    <a:pt x="459595" y="895469"/>
                  </a:moveTo>
                  <a:lnTo>
                    <a:pt x="0" y="0"/>
                  </a:lnTo>
                  <a:lnTo>
                    <a:pt x="5751" y="231956"/>
                  </a:lnTo>
                  <a:lnTo>
                    <a:pt x="459595" y="895469"/>
                  </a:lnTo>
                  <a:close/>
                </a:path>
              </a:pathLst>
            </a:custGeom>
            <a:solidFill>
              <a:srgbClr val="FF9999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785" name="CaixaDeTexto 118"/>
            <p:cNvSpPr txBox="1">
              <a:spLocks noChangeArrowheads="1"/>
            </p:cNvSpPr>
            <p:nvPr/>
          </p:nvSpPr>
          <p:spPr bwMode="auto">
            <a:xfrm>
              <a:off x="2742928" y="4254691"/>
              <a:ext cx="36580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solidFill>
                    <a:srgbClr val="FF0000"/>
                  </a:solidFill>
                  <a:sym typeface="Symbol" pitchFamily="18" charset="2"/>
                </a:rPr>
                <a:t></a:t>
              </a:r>
              <a:r>
                <a:rPr lang="pt-BR" altLang="pt-BR" sz="1600" baseline="-25000">
                  <a:solidFill>
                    <a:srgbClr val="FF0000"/>
                  </a:solidFill>
                  <a:latin typeface="Times New Roman" charset="0"/>
                  <a:cs typeface="Times New Roman" charset="0"/>
                  <a:sym typeface="Symbol" pitchFamily="18" charset="2"/>
                </a:rPr>
                <a:t>2</a:t>
              </a:r>
              <a:endParaRPr lang="pt-BR" altLang="pt-BR" sz="1600" baseline="-25000">
                <a:solidFill>
                  <a:srgbClr val="FF0000"/>
                </a:solidFill>
                <a:latin typeface="Times New Roman" charset="0"/>
                <a:cs typeface="Times New Roman" charset="0"/>
              </a:endParaRPr>
            </a:p>
          </p:txBody>
        </p:sp>
      </p:grpSp>
      <p:grpSp>
        <p:nvGrpSpPr>
          <p:cNvPr id="27664" name="Grupo 27663"/>
          <p:cNvGrpSpPr>
            <a:grpSpLocks/>
          </p:cNvGrpSpPr>
          <p:nvPr/>
        </p:nvGrpSpPr>
        <p:grpSpPr bwMode="auto">
          <a:xfrm>
            <a:off x="3008313" y="5935663"/>
            <a:ext cx="1211262" cy="546100"/>
            <a:chOff x="3008711" y="5935506"/>
            <a:chExt cx="1210545" cy="546203"/>
          </a:xfrm>
        </p:grpSpPr>
        <p:sp>
          <p:nvSpPr>
            <p:cNvPr id="32779" name="CaixaDeTexto 94"/>
            <p:cNvSpPr txBox="1">
              <a:spLocks noChangeArrowheads="1"/>
            </p:cNvSpPr>
            <p:nvPr/>
          </p:nvSpPr>
          <p:spPr bwMode="auto">
            <a:xfrm rot="-660000">
              <a:off x="3931998" y="6143155"/>
              <a:ext cx="28725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  <a:cs typeface="Times New Roman" charset="0"/>
                </a:rPr>
                <a:t>0</a:t>
              </a:r>
            </a:p>
          </p:txBody>
        </p:sp>
        <p:sp>
          <p:nvSpPr>
            <p:cNvPr id="32780" name="CaixaDeTexto 104"/>
            <p:cNvSpPr txBox="1">
              <a:spLocks noChangeArrowheads="1"/>
            </p:cNvSpPr>
            <p:nvPr/>
          </p:nvSpPr>
          <p:spPr bwMode="auto">
            <a:xfrm rot="3060000">
              <a:off x="3776612" y="6067487"/>
              <a:ext cx="28725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  <a:cs typeface="Times New Roman" charset="0"/>
                </a:rPr>
                <a:t>0</a:t>
              </a:r>
            </a:p>
          </p:txBody>
        </p:sp>
        <p:cxnSp>
          <p:nvCxnSpPr>
            <p:cNvPr id="32781" name="Conector reto 27650"/>
            <p:cNvCxnSpPr>
              <a:cxnSpLocks noChangeShapeType="1"/>
            </p:cNvCxnSpPr>
            <p:nvPr/>
          </p:nvCxnSpPr>
          <p:spPr bwMode="auto">
            <a:xfrm>
              <a:off x="4049031" y="6047615"/>
              <a:ext cx="0" cy="10800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2" name="Conector de seta reta 27654"/>
            <p:cNvCxnSpPr>
              <a:cxnSpLocks noChangeShapeType="1"/>
            </p:cNvCxnSpPr>
            <p:nvPr/>
          </p:nvCxnSpPr>
          <p:spPr bwMode="auto">
            <a:xfrm flipV="1">
              <a:off x="3381234" y="6096000"/>
              <a:ext cx="593866" cy="5615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83" name="CaixaDeTexto 119"/>
            <p:cNvSpPr txBox="1">
              <a:spLocks noChangeArrowheads="1"/>
            </p:cNvSpPr>
            <p:nvPr/>
          </p:nvSpPr>
          <p:spPr bwMode="auto">
            <a:xfrm>
              <a:off x="3008711" y="5935506"/>
              <a:ext cx="36580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solidFill>
                    <a:srgbClr val="FF0000"/>
                  </a:solidFill>
                  <a:sym typeface="Symbol" pitchFamily="18" charset="2"/>
                </a:rPr>
                <a:t></a:t>
              </a:r>
              <a:r>
                <a:rPr lang="pt-BR" altLang="pt-BR" sz="1600" baseline="-25000">
                  <a:solidFill>
                    <a:srgbClr val="FF0000"/>
                  </a:solidFill>
                  <a:latin typeface="Times New Roman" charset="0"/>
                  <a:cs typeface="Times New Roman" charset="0"/>
                  <a:sym typeface="Symbol" pitchFamily="18" charset="2"/>
                </a:rPr>
                <a:t>0</a:t>
              </a:r>
              <a:endParaRPr lang="pt-BR" altLang="pt-BR" sz="1600" baseline="-25000">
                <a:solidFill>
                  <a:srgbClr val="FF0000"/>
                </a:solidFill>
                <a:latin typeface="Times New Roman" charset="0"/>
                <a:cs typeface="Times New Roman" charset="0"/>
              </a:endParaRPr>
            </a:p>
          </p:txBody>
        </p: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41FB4-BCFE-43EE-B537-950F30C673D2}" type="slidenum">
              <a:rPr lang="pt-BR"/>
              <a:pPr>
                <a:defRPr/>
              </a:pPr>
              <a:t>40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upo 67"/>
          <p:cNvGrpSpPr>
            <a:grpSpLocks/>
          </p:cNvGrpSpPr>
          <p:nvPr/>
        </p:nvGrpSpPr>
        <p:grpSpPr bwMode="auto">
          <a:xfrm>
            <a:off x="2835275" y="2898775"/>
            <a:ext cx="3652838" cy="3406775"/>
            <a:chOff x="2835654" y="2898426"/>
            <a:chExt cx="3652603" cy="3407387"/>
          </a:xfrm>
        </p:grpSpPr>
        <p:grpSp>
          <p:nvGrpSpPr>
            <p:cNvPr id="33819" name="Grupo 64"/>
            <p:cNvGrpSpPr>
              <a:grpSpLocks/>
            </p:cNvGrpSpPr>
            <p:nvPr/>
          </p:nvGrpSpPr>
          <p:grpSpPr bwMode="auto">
            <a:xfrm>
              <a:off x="3157906" y="2898426"/>
              <a:ext cx="3330351" cy="3262292"/>
              <a:chOff x="2571404" y="2205644"/>
              <a:chExt cx="4067694" cy="3984567"/>
            </a:xfrm>
          </p:grpSpPr>
          <p:cxnSp>
            <p:nvCxnSpPr>
              <p:cNvPr id="33823" name="Conector reto 2"/>
              <p:cNvCxnSpPr>
                <a:cxnSpLocks noChangeShapeType="1"/>
              </p:cNvCxnSpPr>
              <p:nvPr/>
            </p:nvCxnSpPr>
            <p:spPr bwMode="auto">
              <a:xfrm flipH="1" flipV="1">
                <a:off x="2576945" y="4699462"/>
                <a:ext cx="1075113" cy="1490749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24" name="Conector reto 4"/>
              <p:cNvCxnSpPr>
                <a:cxnSpLocks noChangeShapeType="1"/>
              </p:cNvCxnSpPr>
              <p:nvPr/>
            </p:nvCxnSpPr>
            <p:spPr bwMode="auto">
              <a:xfrm flipH="1" flipV="1">
                <a:off x="3319549" y="4566458"/>
                <a:ext cx="1080655" cy="1490749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25" name="Conector reto 6"/>
              <p:cNvCxnSpPr>
                <a:cxnSpLocks noChangeShapeType="1"/>
              </p:cNvCxnSpPr>
              <p:nvPr/>
            </p:nvCxnSpPr>
            <p:spPr bwMode="auto">
              <a:xfrm flipH="1" flipV="1">
                <a:off x="4062153" y="4438996"/>
                <a:ext cx="1080654" cy="148520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26" name="Conector reto 8"/>
              <p:cNvCxnSpPr>
                <a:cxnSpLocks noChangeShapeType="1"/>
              </p:cNvCxnSpPr>
              <p:nvPr/>
            </p:nvCxnSpPr>
            <p:spPr bwMode="auto">
              <a:xfrm flipH="1" flipV="1">
                <a:off x="4804756" y="4294909"/>
                <a:ext cx="1080655" cy="1490749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27" name="Conector reto 15"/>
              <p:cNvCxnSpPr>
                <a:cxnSpLocks noChangeShapeType="1"/>
              </p:cNvCxnSpPr>
              <p:nvPr/>
            </p:nvCxnSpPr>
            <p:spPr bwMode="auto">
              <a:xfrm flipH="1" flipV="1">
                <a:off x="5552902" y="4167447"/>
                <a:ext cx="1080654" cy="1479666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28" name="Conector reto 17"/>
              <p:cNvCxnSpPr>
                <a:cxnSpLocks noChangeShapeType="1"/>
              </p:cNvCxnSpPr>
              <p:nvPr/>
            </p:nvCxnSpPr>
            <p:spPr bwMode="auto">
              <a:xfrm flipV="1">
                <a:off x="2582487" y="4161905"/>
                <a:ext cx="2970415" cy="53755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29" name="Conector reto 19"/>
              <p:cNvCxnSpPr>
                <a:cxnSpLocks noChangeShapeType="1"/>
              </p:cNvCxnSpPr>
              <p:nvPr/>
            </p:nvCxnSpPr>
            <p:spPr bwMode="auto">
              <a:xfrm flipV="1">
                <a:off x="3640975" y="5647113"/>
                <a:ext cx="2998123" cy="54309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30" name="Conector reto 21"/>
              <p:cNvCxnSpPr>
                <a:cxnSpLocks noChangeShapeType="1"/>
              </p:cNvCxnSpPr>
              <p:nvPr/>
            </p:nvCxnSpPr>
            <p:spPr bwMode="auto">
              <a:xfrm flipV="1">
                <a:off x="2848495" y="4533207"/>
                <a:ext cx="2975956" cy="53755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31" name="Conector reto 23"/>
              <p:cNvCxnSpPr>
                <a:cxnSpLocks noChangeShapeType="1"/>
              </p:cNvCxnSpPr>
              <p:nvPr/>
            </p:nvCxnSpPr>
            <p:spPr bwMode="auto">
              <a:xfrm flipV="1">
                <a:off x="3103418" y="4915593"/>
                <a:ext cx="2992582" cy="52647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32" name="Conector reto 25"/>
              <p:cNvCxnSpPr>
                <a:cxnSpLocks noChangeShapeType="1"/>
              </p:cNvCxnSpPr>
              <p:nvPr/>
            </p:nvCxnSpPr>
            <p:spPr bwMode="auto">
              <a:xfrm flipV="1">
                <a:off x="3380509" y="5281353"/>
                <a:ext cx="2992582" cy="54309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33" name="Conector reto 27"/>
              <p:cNvCxnSpPr>
                <a:cxnSpLocks noChangeShapeType="1"/>
              </p:cNvCxnSpPr>
              <p:nvPr/>
            </p:nvCxnSpPr>
            <p:spPr bwMode="auto">
              <a:xfrm flipH="1" flipV="1">
                <a:off x="2571404" y="2754284"/>
                <a:ext cx="11083" cy="195072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34" name="Conector reto 29"/>
              <p:cNvCxnSpPr>
                <a:cxnSpLocks noChangeShapeType="1"/>
              </p:cNvCxnSpPr>
              <p:nvPr/>
            </p:nvCxnSpPr>
            <p:spPr bwMode="auto">
              <a:xfrm flipV="1">
                <a:off x="5558444" y="2205644"/>
                <a:ext cx="0" cy="19618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35" name="Conector reto 32767"/>
              <p:cNvCxnSpPr>
                <a:cxnSpLocks noChangeShapeType="1"/>
              </p:cNvCxnSpPr>
              <p:nvPr/>
            </p:nvCxnSpPr>
            <p:spPr bwMode="auto">
              <a:xfrm flipV="1">
                <a:off x="6633556" y="3690851"/>
                <a:ext cx="5542" cy="195626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36" name="Conector reto 32772"/>
              <p:cNvCxnSpPr>
                <a:cxnSpLocks noChangeShapeType="1"/>
              </p:cNvCxnSpPr>
              <p:nvPr/>
            </p:nvCxnSpPr>
            <p:spPr bwMode="auto">
              <a:xfrm flipV="1">
                <a:off x="2576945" y="2205644"/>
                <a:ext cx="2987040" cy="55418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37" name="Conector reto 32774"/>
              <p:cNvCxnSpPr>
                <a:cxnSpLocks noChangeShapeType="1"/>
              </p:cNvCxnSpPr>
              <p:nvPr/>
            </p:nvCxnSpPr>
            <p:spPr bwMode="auto">
              <a:xfrm>
                <a:off x="5575069" y="2205644"/>
                <a:ext cx="1064029" cy="1490749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3820" name="CaixaDeTexto 66"/>
            <p:cNvSpPr txBox="1">
              <a:spLocks noChangeArrowheads="1"/>
            </p:cNvSpPr>
            <p:nvPr/>
          </p:nvSpPr>
          <p:spPr bwMode="auto">
            <a:xfrm rot="-631934">
              <a:off x="5220324" y="5967259"/>
              <a:ext cx="3786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  <a:cs typeface="Times New Roman" charset="0"/>
                </a:rPr>
                <a:t>X</a:t>
              </a:r>
              <a:r>
                <a:rPr lang="pt-BR" altLang="pt-BR" sz="1600" baseline="-25000">
                  <a:latin typeface="Times New Roman" charset="0"/>
                  <a:cs typeface="Times New Roman" charset="0"/>
                </a:rPr>
                <a:t>1</a:t>
              </a:r>
            </a:p>
          </p:txBody>
        </p:sp>
        <p:sp>
          <p:nvSpPr>
            <p:cNvPr id="33821" name="CaixaDeTexto 100"/>
            <p:cNvSpPr txBox="1">
              <a:spLocks noChangeArrowheads="1"/>
            </p:cNvSpPr>
            <p:nvPr/>
          </p:nvSpPr>
          <p:spPr bwMode="auto">
            <a:xfrm rot="3039062">
              <a:off x="3185202" y="5412772"/>
              <a:ext cx="3786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  <a:cs typeface="Times New Roman" charset="0"/>
                </a:rPr>
                <a:t>X</a:t>
              </a:r>
              <a:r>
                <a:rPr lang="pt-BR" altLang="pt-BR" sz="1600" baseline="-25000">
                  <a:latin typeface="Times New Roman" charset="0"/>
                  <a:cs typeface="Times New Roman" charset="0"/>
                </a:rPr>
                <a:t>2</a:t>
              </a:r>
            </a:p>
          </p:txBody>
        </p:sp>
        <p:sp>
          <p:nvSpPr>
            <p:cNvPr id="33822" name="CaixaDeTexto 101"/>
            <p:cNvSpPr txBox="1">
              <a:spLocks noChangeArrowheads="1"/>
            </p:cNvSpPr>
            <p:nvPr/>
          </p:nvSpPr>
          <p:spPr bwMode="auto">
            <a:xfrm>
              <a:off x="2835654" y="3382276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  <a:cs typeface="Times New Roman" charset="0"/>
                </a:rPr>
                <a:t>Y</a:t>
              </a:r>
            </a:p>
          </p:txBody>
        </p:sp>
      </p:grpSp>
      <p:graphicFrame>
        <p:nvGraphicFramePr>
          <p:cNvPr id="33795" name="Objeto 1"/>
          <p:cNvGraphicFramePr>
            <a:graphicFrameLocks/>
          </p:cNvGraphicFramePr>
          <p:nvPr/>
        </p:nvGraphicFramePr>
        <p:xfrm>
          <a:off x="2752725" y="2203450"/>
          <a:ext cx="36798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57" name="Equação" r:id="rId3" imgW="2451100" imgH="241300" progId="Equation.3">
                  <p:embed/>
                </p:oleObj>
              </mc:Choice>
              <mc:Fallback>
                <p:oleObj name="Equação" r:id="rId3" imgW="2451100" imgH="241300" progId="Equation.3">
                  <p:embed/>
                  <p:pic>
                    <p:nvPicPr>
                      <p:cNvPr id="0" name="Objeto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2725" y="2203450"/>
                        <a:ext cx="367982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>
                <a:cs typeface="Times New Roman" pitchFamily="18" charset="0"/>
              </a:rPr>
              <a:t>Modelo de </a:t>
            </a:r>
            <a:r>
              <a:rPr lang="pt-BR" dirty="0" smtClean="0">
                <a:cs typeface="Times New Roman" pitchFamily="18" charset="0"/>
              </a:rPr>
              <a:t>Regressão Linear Múltipla</a:t>
            </a:r>
            <a:endParaRPr lang="pt-BR" dirty="0" smtClean="0"/>
          </a:p>
        </p:txBody>
      </p:sp>
      <p:sp>
        <p:nvSpPr>
          <p:cNvPr id="33797" name="Retângulo 2"/>
          <p:cNvSpPr>
            <a:spLocks noChangeArrowheads="1"/>
          </p:cNvSpPr>
          <p:nvPr/>
        </p:nvSpPr>
        <p:spPr bwMode="auto">
          <a:xfrm>
            <a:off x="611188" y="1628775"/>
            <a:ext cx="7920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pt-BR" sz="1600" dirty="0"/>
              <a:t>Exemplo: duas variáveis independentes com interação</a:t>
            </a:r>
          </a:p>
        </p:txBody>
      </p:sp>
      <p:grpSp>
        <p:nvGrpSpPr>
          <p:cNvPr id="64" name="Grupo 63"/>
          <p:cNvGrpSpPr>
            <a:grpSpLocks/>
          </p:cNvGrpSpPr>
          <p:nvPr/>
        </p:nvGrpSpPr>
        <p:grpSpPr bwMode="auto">
          <a:xfrm>
            <a:off x="3165475" y="3602038"/>
            <a:ext cx="3322638" cy="2441575"/>
            <a:chOff x="2579842" y="3379495"/>
            <a:chExt cx="4059639" cy="2667800"/>
          </a:xfrm>
        </p:grpSpPr>
        <p:sp>
          <p:nvSpPr>
            <p:cNvPr id="33812" name="Forma livre 32798"/>
            <p:cNvSpPr>
              <a:spLocks/>
            </p:cNvSpPr>
            <p:nvPr/>
          </p:nvSpPr>
          <p:spPr bwMode="auto">
            <a:xfrm>
              <a:off x="2579842" y="3379495"/>
              <a:ext cx="4059639" cy="2667800"/>
            </a:xfrm>
            <a:custGeom>
              <a:avLst/>
              <a:gdLst>
                <a:gd name="T0" fmla="*/ 0 w 4059639"/>
                <a:gd name="T1" fmla="*/ 61170 h 2667800"/>
                <a:gd name="T2" fmla="*/ 2972938 w 4059639"/>
                <a:gd name="T3" fmla="*/ 0 h 2667800"/>
                <a:gd name="T4" fmla="*/ 4059639 w 4059639"/>
                <a:gd name="T5" fmla="*/ 1512885 h 2667800"/>
                <a:gd name="T6" fmla="*/ 1079984 w 4059639"/>
                <a:gd name="T7" fmla="*/ 2667800 h 2667800"/>
                <a:gd name="T8" fmla="*/ 0 w 4059639"/>
                <a:gd name="T9" fmla="*/ 61170 h 2667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59639" h="2667800">
                  <a:moveTo>
                    <a:pt x="0" y="61170"/>
                  </a:moveTo>
                  <a:lnTo>
                    <a:pt x="2972938" y="0"/>
                  </a:lnTo>
                  <a:lnTo>
                    <a:pt x="4059639" y="1512885"/>
                  </a:lnTo>
                  <a:lnTo>
                    <a:pt x="1079984" y="2667800"/>
                  </a:lnTo>
                  <a:lnTo>
                    <a:pt x="0" y="61170"/>
                  </a:lnTo>
                  <a:close/>
                </a:path>
              </a:pathLst>
            </a:custGeom>
            <a:solidFill>
              <a:srgbClr val="3B3B3B">
                <a:alpha val="67842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cxnSp>
          <p:nvCxnSpPr>
            <p:cNvPr id="33813" name="Conector reto 32784"/>
            <p:cNvCxnSpPr>
              <a:cxnSpLocks noChangeShapeType="1"/>
            </p:cNvCxnSpPr>
            <p:nvPr/>
          </p:nvCxnSpPr>
          <p:spPr bwMode="auto">
            <a:xfrm>
              <a:off x="3338481" y="3428172"/>
              <a:ext cx="1065224" cy="232749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14" name="Conector reto 32786"/>
            <p:cNvCxnSpPr>
              <a:cxnSpLocks noChangeShapeType="1"/>
            </p:cNvCxnSpPr>
            <p:nvPr/>
          </p:nvCxnSpPr>
          <p:spPr bwMode="auto">
            <a:xfrm>
              <a:off x="4069984" y="3410642"/>
              <a:ext cx="1074216" cy="205332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15" name="Conector reto 32788"/>
            <p:cNvCxnSpPr>
              <a:cxnSpLocks noChangeShapeType="1"/>
            </p:cNvCxnSpPr>
            <p:nvPr/>
          </p:nvCxnSpPr>
          <p:spPr bwMode="auto">
            <a:xfrm flipH="1">
              <a:off x="3410327" y="4509195"/>
              <a:ext cx="2952137" cy="91156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16" name="Conector reto 32790"/>
            <p:cNvCxnSpPr>
              <a:cxnSpLocks noChangeShapeType="1"/>
            </p:cNvCxnSpPr>
            <p:nvPr/>
          </p:nvCxnSpPr>
          <p:spPr bwMode="auto">
            <a:xfrm flipH="1">
              <a:off x="3142543" y="4129376"/>
              <a:ext cx="2952138" cy="62524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17" name="Conector reto 32792"/>
            <p:cNvCxnSpPr>
              <a:cxnSpLocks noChangeShapeType="1"/>
            </p:cNvCxnSpPr>
            <p:nvPr/>
          </p:nvCxnSpPr>
          <p:spPr bwMode="auto">
            <a:xfrm flipH="1">
              <a:off x="2874761" y="3761244"/>
              <a:ext cx="2945607" cy="3389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18" name="Conector reto 32795"/>
            <p:cNvCxnSpPr>
              <a:cxnSpLocks noChangeShapeType="1"/>
            </p:cNvCxnSpPr>
            <p:nvPr/>
          </p:nvCxnSpPr>
          <p:spPr bwMode="auto">
            <a:xfrm>
              <a:off x="4821081" y="3393112"/>
              <a:ext cx="1080444" cy="179035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665" name="Grupo 27664"/>
          <p:cNvGrpSpPr>
            <a:grpSpLocks/>
          </p:cNvGrpSpPr>
          <p:nvPr/>
        </p:nvGrpSpPr>
        <p:grpSpPr bwMode="auto">
          <a:xfrm>
            <a:off x="5708650" y="4935538"/>
            <a:ext cx="3211513" cy="396875"/>
            <a:chOff x="5708050" y="5011030"/>
            <a:chExt cx="3211388" cy="397252"/>
          </a:xfrm>
        </p:grpSpPr>
        <p:sp>
          <p:nvSpPr>
            <p:cNvPr id="33810" name="Forma livre 27661"/>
            <p:cNvSpPr>
              <a:spLocks/>
            </p:cNvSpPr>
            <p:nvPr/>
          </p:nvSpPr>
          <p:spPr bwMode="auto">
            <a:xfrm>
              <a:off x="5708050" y="5067900"/>
              <a:ext cx="776857" cy="340382"/>
            </a:xfrm>
            <a:custGeom>
              <a:avLst/>
              <a:gdLst>
                <a:gd name="T0" fmla="*/ 0 w 776857"/>
                <a:gd name="T1" fmla="*/ 340382 h 340382"/>
                <a:gd name="T2" fmla="*/ 776857 w 776857"/>
                <a:gd name="T3" fmla="*/ 0 h 340382"/>
                <a:gd name="T4" fmla="*/ 776857 w 776857"/>
                <a:gd name="T5" fmla="*/ 188702 h 340382"/>
                <a:gd name="T6" fmla="*/ 0 w 776857"/>
                <a:gd name="T7" fmla="*/ 340382 h 34038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6857" h="340382">
                  <a:moveTo>
                    <a:pt x="0" y="340382"/>
                  </a:moveTo>
                  <a:lnTo>
                    <a:pt x="776857" y="0"/>
                  </a:lnTo>
                  <a:lnTo>
                    <a:pt x="776857" y="188702"/>
                  </a:lnTo>
                  <a:lnTo>
                    <a:pt x="0" y="340382"/>
                  </a:lnTo>
                  <a:close/>
                </a:path>
              </a:pathLst>
            </a:custGeom>
            <a:solidFill>
              <a:srgbClr val="FF9999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663" name="CaixaDeTexto 27662"/>
            <p:cNvSpPr txBox="1"/>
            <p:nvPr/>
          </p:nvSpPr>
          <p:spPr>
            <a:xfrm>
              <a:off x="6516057" y="5011030"/>
              <a:ext cx="2403381" cy="33845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i="1" dirty="0">
                  <a:solidFill>
                    <a:srgbClr val="FF0000"/>
                  </a:solidFill>
                  <a:sym typeface="Symbol"/>
                </a:rPr>
                <a:t></a:t>
              </a:r>
              <a:r>
                <a:rPr lang="pt-BR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1</a:t>
              </a:r>
              <a:r>
                <a:rPr lang="pt-BR" dirty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  <a:sym typeface="Symbol"/>
                </a:rPr>
                <a:t> (considerando </a:t>
              </a:r>
              <a:r>
                <a:rPr lang="pt-BR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X</a:t>
              </a:r>
              <a:r>
                <a:rPr lang="pt-BR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2</a:t>
              </a:r>
              <a:r>
                <a:rPr lang="pt-BR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 = 0</a:t>
              </a:r>
              <a:r>
                <a:rPr lang="pt-BR" dirty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  <a:sym typeface="Symbol"/>
                </a:rPr>
                <a:t>)</a:t>
              </a:r>
              <a:endParaRPr lang="pt-BR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666" name="Grupo 27665"/>
          <p:cNvGrpSpPr>
            <a:grpSpLocks/>
          </p:cNvGrpSpPr>
          <p:nvPr/>
        </p:nvGrpSpPr>
        <p:grpSpPr bwMode="auto">
          <a:xfrm>
            <a:off x="611188" y="3678238"/>
            <a:ext cx="2930525" cy="992187"/>
            <a:chOff x="611560" y="4325558"/>
            <a:chExt cx="2930384" cy="992060"/>
          </a:xfrm>
        </p:grpSpPr>
        <p:sp>
          <p:nvSpPr>
            <p:cNvPr id="33808" name="Forma livre 116"/>
            <p:cNvSpPr>
              <a:spLocks/>
            </p:cNvSpPr>
            <p:nvPr/>
          </p:nvSpPr>
          <p:spPr bwMode="auto">
            <a:xfrm>
              <a:off x="3158933" y="4325558"/>
              <a:ext cx="383011" cy="992060"/>
            </a:xfrm>
            <a:custGeom>
              <a:avLst/>
              <a:gdLst>
                <a:gd name="T0" fmla="*/ 383011 w 383011"/>
                <a:gd name="T1" fmla="*/ 992060 h 992060"/>
                <a:gd name="T2" fmla="*/ 689 w 383011"/>
                <a:gd name="T3" fmla="*/ 0 h 992060"/>
                <a:gd name="T4" fmla="*/ 0 w 383011"/>
                <a:gd name="T5" fmla="*/ 380063 h 992060"/>
                <a:gd name="T6" fmla="*/ 383011 w 383011"/>
                <a:gd name="T7" fmla="*/ 992060 h 9920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3011" h="992060">
                  <a:moveTo>
                    <a:pt x="383011" y="992060"/>
                  </a:moveTo>
                  <a:lnTo>
                    <a:pt x="689" y="0"/>
                  </a:lnTo>
                  <a:cubicBezTo>
                    <a:pt x="459" y="126688"/>
                    <a:pt x="230" y="253375"/>
                    <a:pt x="0" y="380063"/>
                  </a:cubicBezTo>
                  <a:lnTo>
                    <a:pt x="383011" y="992060"/>
                  </a:lnTo>
                  <a:close/>
                </a:path>
              </a:pathLst>
            </a:custGeom>
            <a:solidFill>
              <a:srgbClr val="FF9999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3809" name="CaixaDeTexto 118"/>
            <p:cNvSpPr txBox="1">
              <a:spLocks noChangeArrowheads="1"/>
            </p:cNvSpPr>
            <p:nvPr/>
          </p:nvSpPr>
          <p:spPr bwMode="auto">
            <a:xfrm>
              <a:off x="611560" y="4364799"/>
              <a:ext cx="252120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solidFill>
                    <a:srgbClr val="FF0000"/>
                  </a:solidFill>
                  <a:cs typeface="Times New Roman" charset="0"/>
                  <a:sym typeface="Symbol" pitchFamily="18" charset="2"/>
                </a:rPr>
                <a:t>(considerando </a:t>
              </a:r>
              <a:r>
                <a:rPr lang="pt-BR" altLang="pt-BR" sz="1600" i="1">
                  <a:solidFill>
                    <a:srgbClr val="FF0000"/>
                  </a:solidFill>
                  <a:latin typeface="Times New Roman" charset="0"/>
                  <a:cs typeface="Times New Roman" charset="0"/>
                  <a:sym typeface="Symbol" pitchFamily="18" charset="2"/>
                </a:rPr>
                <a:t>X</a:t>
              </a:r>
              <a:r>
                <a:rPr lang="pt-BR" altLang="pt-BR" sz="1600" baseline="-25000">
                  <a:solidFill>
                    <a:srgbClr val="FF0000"/>
                  </a:solidFill>
                  <a:latin typeface="Times New Roman" charset="0"/>
                  <a:cs typeface="Times New Roman" charset="0"/>
                  <a:sym typeface="Symbol" pitchFamily="18" charset="2"/>
                </a:rPr>
                <a:t>1</a:t>
              </a:r>
              <a:r>
                <a:rPr lang="pt-BR" altLang="pt-BR" sz="1600">
                  <a:solidFill>
                    <a:srgbClr val="FF0000"/>
                  </a:solidFill>
                  <a:latin typeface="Times New Roman" charset="0"/>
                  <a:cs typeface="Times New Roman" charset="0"/>
                  <a:sym typeface="Symbol" pitchFamily="18" charset="2"/>
                </a:rPr>
                <a:t> = 0</a:t>
              </a:r>
              <a:r>
                <a:rPr lang="pt-BR" altLang="pt-BR" sz="1600">
                  <a:solidFill>
                    <a:srgbClr val="FF0000"/>
                  </a:solidFill>
                  <a:cs typeface="Times New Roman" charset="0"/>
                  <a:sym typeface="Symbol" pitchFamily="18" charset="2"/>
                </a:rPr>
                <a:t>) </a:t>
              </a:r>
              <a:r>
                <a:rPr lang="pt-BR" altLang="pt-BR" sz="1600" i="1">
                  <a:solidFill>
                    <a:srgbClr val="FF0000"/>
                  </a:solidFill>
                  <a:sym typeface="Symbol" pitchFamily="18" charset="2"/>
                </a:rPr>
                <a:t></a:t>
              </a:r>
              <a:r>
                <a:rPr lang="pt-BR" altLang="pt-BR" sz="1600" baseline="-25000">
                  <a:solidFill>
                    <a:srgbClr val="FF0000"/>
                  </a:solidFill>
                  <a:latin typeface="Times New Roman" charset="0"/>
                  <a:cs typeface="Times New Roman" charset="0"/>
                  <a:sym typeface="Symbol" pitchFamily="18" charset="2"/>
                </a:rPr>
                <a:t>2</a:t>
              </a:r>
            </a:p>
          </p:txBody>
        </p:sp>
      </p:grpSp>
      <p:grpSp>
        <p:nvGrpSpPr>
          <p:cNvPr id="27664" name="Grupo 27663"/>
          <p:cNvGrpSpPr>
            <a:grpSpLocks/>
          </p:cNvGrpSpPr>
          <p:nvPr/>
        </p:nvGrpSpPr>
        <p:grpSpPr bwMode="auto">
          <a:xfrm>
            <a:off x="3008313" y="5935663"/>
            <a:ext cx="1211262" cy="546100"/>
            <a:chOff x="3008711" y="5935506"/>
            <a:chExt cx="1210545" cy="546203"/>
          </a:xfrm>
        </p:grpSpPr>
        <p:sp>
          <p:nvSpPr>
            <p:cNvPr id="33803" name="CaixaDeTexto 94"/>
            <p:cNvSpPr txBox="1">
              <a:spLocks noChangeArrowheads="1"/>
            </p:cNvSpPr>
            <p:nvPr/>
          </p:nvSpPr>
          <p:spPr bwMode="auto">
            <a:xfrm rot="-660000">
              <a:off x="3931998" y="6143155"/>
              <a:ext cx="28725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  <a:cs typeface="Times New Roman" charset="0"/>
                </a:rPr>
                <a:t>0</a:t>
              </a:r>
            </a:p>
          </p:txBody>
        </p:sp>
        <p:sp>
          <p:nvSpPr>
            <p:cNvPr id="33804" name="CaixaDeTexto 104"/>
            <p:cNvSpPr txBox="1">
              <a:spLocks noChangeArrowheads="1"/>
            </p:cNvSpPr>
            <p:nvPr/>
          </p:nvSpPr>
          <p:spPr bwMode="auto">
            <a:xfrm rot="3060000">
              <a:off x="3776612" y="6067487"/>
              <a:ext cx="28725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  <a:cs typeface="Times New Roman" charset="0"/>
                </a:rPr>
                <a:t>0</a:t>
              </a:r>
            </a:p>
          </p:txBody>
        </p:sp>
        <p:cxnSp>
          <p:nvCxnSpPr>
            <p:cNvPr id="33805" name="Conector reto 27650"/>
            <p:cNvCxnSpPr>
              <a:cxnSpLocks noChangeShapeType="1"/>
            </p:cNvCxnSpPr>
            <p:nvPr/>
          </p:nvCxnSpPr>
          <p:spPr bwMode="auto">
            <a:xfrm>
              <a:off x="4049031" y="6047615"/>
              <a:ext cx="0" cy="10800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6" name="Conector de seta reta 27654"/>
            <p:cNvCxnSpPr>
              <a:cxnSpLocks noChangeShapeType="1"/>
            </p:cNvCxnSpPr>
            <p:nvPr/>
          </p:nvCxnSpPr>
          <p:spPr bwMode="auto">
            <a:xfrm flipV="1">
              <a:off x="3381234" y="6096000"/>
              <a:ext cx="593866" cy="5615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07" name="CaixaDeTexto 119"/>
            <p:cNvSpPr txBox="1">
              <a:spLocks noChangeArrowheads="1"/>
            </p:cNvSpPr>
            <p:nvPr/>
          </p:nvSpPr>
          <p:spPr bwMode="auto">
            <a:xfrm>
              <a:off x="3008711" y="5935506"/>
              <a:ext cx="36580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solidFill>
                    <a:srgbClr val="FF0000"/>
                  </a:solidFill>
                  <a:sym typeface="Symbol" pitchFamily="18" charset="2"/>
                </a:rPr>
                <a:t></a:t>
              </a:r>
              <a:r>
                <a:rPr lang="pt-BR" altLang="pt-BR" sz="1600" baseline="-25000">
                  <a:solidFill>
                    <a:srgbClr val="FF0000"/>
                  </a:solidFill>
                  <a:latin typeface="Times New Roman" charset="0"/>
                  <a:cs typeface="Times New Roman" charset="0"/>
                  <a:sym typeface="Symbol" pitchFamily="18" charset="2"/>
                </a:rPr>
                <a:t>0</a:t>
              </a:r>
              <a:endParaRPr lang="pt-BR" altLang="pt-BR" sz="1600" baseline="-25000">
                <a:solidFill>
                  <a:srgbClr val="FF0000"/>
                </a:solidFill>
                <a:latin typeface="Times New Roman" charset="0"/>
                <a:cs typeface="Times New Roman" charset="0"/>
              </a:endParaRPr>
            </a:p>
          </p:txBody>
        </p: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68F6B-118A-45C6-8119-DDC104CD583B}" type="slidenum">
              <a:rPr lang="pt-BR"/>
              <a:pPr>
                <a:defRPr/>
              </a:pPr>
              <a:t>41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to 20"/>
          <p:cNvGraphicFramePr>
            <a:graphicFrameLocks/>
          </p:cNvGraphicFramePr>
          <p:nvPr/>
        </p:nvGraphicFramePr>
        <p:xfrm>
          <a:off x="2413000" y="2679700"/>
          <a:ext cx="3114675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38" name="Equação" r:id="rId3" imgW="2057400" imgH="939800" progId="Equation.3">
                  <p:embed/>
                </p:oleObj>
              </mc:Choice>
              <mc:Fallback>
                <p:oleObj name="Equação" r:id="rId3" imgW="2057400" imgH="939800" progId="Equation.3">
                  <p:embed/>
                  <p:pic>
                    <p:nvPicPr>
                      <p:cNvPr id="0" name="Objeto 2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2679700"/>
                        <a:ext cx="3114675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o 31"/>
          <p:cNvGraphicFramePr>
            <a:graphicFrameLocks/>
          </p:cNvGraphicFramePr>
          <p:nvPr/>
        </p:nvGraphicFramePr>
        <p:xfrm>
          <a:off x="7137400" y="2679700"/>
          <a:ext cx="808038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39" name="Equação" r:id="rId5" imgW="533169" imgH="939392" progId="Equation.3">
                  <p:embed/>
                </p:oleObj>
              </mc:Choice>
              <mc:Fallback>
                <p:oleObj name="Equação" r:id="rId5" imgW="533169" imgH="939392" progId="Equation.3">
                  <p:embed/>
                  <p:pic>
                    <p:nvPicPr>
                      <p:cNvPr id="0" name="Objeto 3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7400" y="2679700"/>
                        <a:ext cx="808038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/>
          <p:cNvGraphicFramePr>
            <a:graphicFrameLocks/>
          </p:cNvGraphicFramePr>
          <p:nvPr/>
        </p:nvGraphicFramePr>
        <p:xfrm>
          <a:off x="1138238" y="4899025"/>
          <a:ext cx="962025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40" name="Equação" r:id="rId7" imgW="634725" imgH="939392" progId="Equation.3">
                  <p:embed/>
                </p:oleObj>
              </mc:Choice>
              <mc:Fallback>
                <p:oleObj name="Equação" r:id="rId7" imgW="634725" imgH="939392" progId="Equation.3">
                  <p:embed/>
                  <p:pic>
                    <p:nvPicPr>
                      <p:cNvPr id="0" name="Objeto 3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4899025"/>
                        <a:ext cx="962025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/>
          <p:cNvGraphicFramePr>
            <a:graphicFrameLocks/>
          </p:cNvGraphicFramePr>
          <p:nvPr/>
        </p:nvGraphicFramePr>
        <p:xfrm>
          <a:off x="5940425" y="2679700"/>
          <a:ext cx="1000125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41" name="Equação" r:id="rId9" imgW="660113" imgH="939392" progId="Equation.3">
                  <p:embed/>
                </p:oleObj>
              </mc:Choice>
              <mc:Fallback>
                <p:oleObj name="Equação" r:id="rId9" imgW="660113" imgH="939392" progId="Equation.3">
                  <p:embed/>
                  <p:pic>
                    <p:nvPicPr>
                      <p:cNvPr id="0" name="Objeto 33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2679700"/>
                        <a:ext cx="1000125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>
                <a:cs typeface="Times New Roman" pitchFamily="18" charset="0"/>
              </a:rPr>
              <a:t>Notação Matricial</a:t>
            </a:r>
            <a:endParaRPr lang="pt-BR" dirty="0" smtClean="0"/>
          </a:p>
        </p:txBody>
      </p:sp>
      <p:sp>
        <p:nvSpPr>
          <p:cNvPr id="34823" name="Retângulo 2"/>
          <p:cNvSpPr>
            <a:spLocks noChangeArrowheads="1"/>
          </p:cNvSpPr>
          <p:nvPr/>
        </p:nvSpPr>
        <p:spPr bwMode="auto">
          <a:xfrm>
            <a:off x="2286000" y="1412875"/>
            <a:ext cx="457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1600" dirty="0"/>
              <a:t>Modelo Geral</a:t>
            </a:r>
          </a:p>
        </p:txBody>
      </p:sp>
      <p:graphicFrame>
        <p:nvGraphicFramePr>
          <p:cNvPr id="2" name="Objeto 1"/>
          <p:cNvGraphicFramePr>
            <a:graphicFrameLocks/>
          </p:cNvGraphicFramePr>
          <p:nvPr/>
        </p:nvGraphicFramePr>
        <p:xfrm>
          <a:off x="4033838" y="1989138"/>
          <a:ext cx="10763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42" name="Equação" r:id="rId11" imgW="710891" imgH="203112" progId="Equation.3">
                  <p:embed/>
                </p:oleObj>
              </mc:Choice>
              <mc:Fallback>
                <p:oleObj name="Equação" r:id="rId11" imgW="710891" imgH="203112" progId="Equation.3">
                  <p:embed/>
                  <p:pic>
                    <p:nvPicPr>
                      <p:cNvPr id="0" name="Objeto 1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3838" y="1989138"/>
                        <a:ext cx="10763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/>
          <p:cNvGraphicFramePr>
            <a:graphicFrameLocks/>
          </p:cNvGraphicFramePr>
          <p:nvPr/>
        </p:nvGraphicFramePr>
        <p:xfrm>
          <a:off x="1138238" y="2679700"/>
          <a:ext cx="865187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43" name="Equação" r:id="rId13" imgW="571252" imgH="939392" progId="Equation.3">
                  <p:embed/>
                </p:oleObj>
              </mc:Choice>
              <mc:Fallback>
                <p:oleObj name="Equação" r:id="rId13" imgW="571252" imgH="939392" progId="Equation.3">
                  <p:embed/>
                  <p:pic>
                    <p:nvPicPr>
                      <p:cNvPr id="0" name="Objeto 19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2679700"/>
                        <a:ext cx="865187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o 34"/>
          <p:cNvGraphicFramePr>
            <a:graphicFrameLocks/>
          </p:cNvGraphicFramePr>
          <p:nvPr/>
        </p:nvGraphicFramePr>
        <p:xfrm>
          <a:off x="1547813" y="4132263"/>
          <a:ext cx="442912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44" name="Equação" r:id="rId15" imgW="291847" imgH="177646" progId="Equation.3">
                  <p:embed/>
                </p:oleObj>
              </mc:Choice>
              <mc:Fallback>
                <p:oleObj name="Equação" r:id="rId15" imgW="291847" imgH="177646" progId="Equation.3">
                  <p:embed/>
                  <p:pic>
                    <p:nvPicPr>
                      <p:cNvPr id="0" name="Objeto 34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4132263"/>
                        <a:ext cx="442912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to 36"/>
          <p:cNvGraphicFramePr>
            <a:graphicFrameLocks/>
          </p:cNvGraphicFramePr>
          <p:nvPr/>
        </p:nvGraphicFramePr>
        <p:xfrm>
          <a:off x="3889375" y="4132263"/>
          <a:ext cx="519113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45" name="Equação" r:id="rId17" imgW="342603" imgH="164957" progId="Equation.3">
                  <p:embed/>
                </p:oleObj>
              </mc:Choice>
              <mc:Fallback>
                <p:oleObj name="Equação" r:id="rId17" imgW="342603" imgH="164957" progId="Equation.3">
                  <p:embed/>
                  <p:pic>
                    <p:nvPicPr>
                      <p:cNvPr id="0" name="Objeto 36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75" y="4132263"/>
                        <a:ext cx="519113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o 38"/>
          <p:cNvGraphicFramePr>
            <a:graphicFrameLocks/>
          </p:cNvGraphicFramePr>
          <p:nvPr/>
        </p:nvGraphicFramePr>
        <p:xfrm>
          <a:off x="6391275" y="4132263"/>
          <a:ext cx="4794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46" name="Equação" r:id="rId19" imgW="317225" imgH="203024" progId="Equation.3">
                  <p:embed/>
                </p:oleObj>
              </mc:Choice>
              <mc:Fallback>
                <p:oleObj name="Equação" r:id="rId19" imgW="317225" imgH="203024" progId="Equation.3">
                  <p:embed/>
                  <p:pic>
                    <p:nvPicPr>
                      <p:cNvPr id="0" name="Objeto 38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1275" y="4132263"/>
                        <a:ext cx="4794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to 39"/>
          <p:cNvGraphicFramePr>
            <a:graphicFrameLocks/>
          </p:cNvGraphicFramePr>
          <p:nvPr/>
        </p:nvGraphicFramePr>
        <p:xfrm>
          <a:off x="7486650" y="4132263"/>
          <a:ext cx="442913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47" name="Equação" r:id="rId21" imgW="291847" imgH="177646" progId="Equation.3">
                  <p:embed/>
                </p:oleObj>
              </mc:Choice>
              <mc:Fallback>
                <p:oleObj name="Equação" r:id="rId21" imgW="291847" imgH="177646" progId="Equation.3">
                  <p:embed/>
                  <p:pic>
                    <p:nvPicPr>
                      <p:cNvPr id="0" name="Objeto 39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6650" y="4132263"/>
                        <a:ext cx="442913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to 40"/>
          <p:cNvGraphicFramePr>
            <a:graphicFrameLocks/>
          </p:cNvGraphicFramePr>
          <p:nvPr/>
        </p:nvGraphicFramePr>
        <p:xfrm>
          <a:off x="4449763" y="5391150"/>
          <a:ext cx="769937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48" name="Equação" r:id="rId22" imgW="507780" imgH="215806" progId="Equation.3">
                  <p:embed/>
                </p:oleObj>
              </mc:Choice>
              <mc:Fallback>
                <p:oleObj name="Equação" r:id="rId22" imgW="507780" imgH="215806" progId="Equation.3">
                  <p:embed/>
                  <p:pic>
                    <p:nvPicPr>
                      <p:cNvPr id="0" name="Objeto 40"/>
                      <p:cNvPicPr>
                        <a:picLocks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9763" y="5391150"/>
                        <a:ext cx="769937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to 41"/>
          <p:cNvGraphicFramePr>
            <a:graphicFrameLocks/>
          </p:cNvGraphicFramePr>
          <p:nvPr/>
        </p:nvGraphicFramePr>
        <p:xfrm>
          <a:off x="6365875" y="5391150"/>
          <a:ext cx="9429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49" name="Equação" r:id="rId24" imgW="622030" imgH="215806" progId="Equation.3">
                  <p:embed/>
                </p:oleObj>
              </mc:Choice>
              <mc:Fallback>
                <p:oleObj name="Equação" r:id="rId24" imgW="622030" imgH="215806" progId="Equation.3">
                  <p:embed/>
                  <p:pic>
                    <p:nvPicPr>
                      <p:cNvPr id="0" name="Objeto 41"/>
                      <p:cNvPicPr>
                        <a:picLocks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75" y="5391150"/>
                        <a:ext cx="9429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/>
          </p:cNvGraphicFramePr>
          <p:nvPr/>
        </p:nvGraphicFramePr>
        <p:xfrm>
          <a:off x="2066925" y="5391150"/>
          <a:ext cx="14620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50" name="Equação" r:id="rId26" imgW="965200" imgH="241300" progId="Equation.3">
                  <p:embed/>
                </p:oleObj>
              </mc:Choice>
              <mc:Fallback>
                <p:oleObj name="Equação" r:id="rId26" imgW="965200" imgH="241300" progId="Equation.3">
                  <p:embed/>
                  <p:pic>
                    <p:nvPicPr>
                      <p:cNvPr id="0" name="Objeto 4"/>
                      <p:cNvPicPr>
                        <a:picLocks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25" y="5391150"/>
                        <a:ext cx="1462088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19889-D740-4403-87D9-D573693E28E0}" type="slidenum">
              <a:rPr lang="pt-BR"/>
              <a:pPr>
                <a:defRPr/>
              </a:pPr>
              <a:t>42</a:t>
            </a:fld>
            <a:endParaRPr lang="pt-BR"/>
          </a:p>
        </p:txBody>
      </p:sp>
      <p:grpSp>
        <p:nvGrpSpPr>
          <p:cNvPr id="7" name="Grupo 6"/>
          <p:cNvGrpSpPr/>
          <p:nvPr/>
        </p:nvGrpSpPr>
        <p:grpSpPr>
          <a:xfrm>
            <a:off x="2961564" y="4080680"/>
            <a:ext cx="5608567" cy="769779"/>
            <a:chOff x="2988860" y="4107976"/>
            <a:chExt cx="5608567" cy="7697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tângulo 2"/>
                <p:cNvSpPr>
                  <a:spLocks noChangeArrowheads="1"/>
                </p:cNvSpPr>
                <p:nvPr/>
              </p:nvSpPr>
              <p:spPr bwMode="auto">
                <a:xfrm>
                  <a:off x="3340843" y="4539201"/>
                  <a:ext cx="5256584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marL="342900" indent="-342900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pt-BR" altLang="pt-BR" sz="1600" dirty="0" smtClean="0"/>
                    <a:t>primeira coluna de 1’s para representar 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altLang="pt-BR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altLang="pt-BR" sz="16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t-BR" altLang="pt-BR" sz="1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a14:m>
                  <a:endParaRPr lang="pt-BR" altLang="pt-BR" sz="1600" dirty="0">
                    <a:latin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8" name="Retângulo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0843" y="4539201"/>
                  <a:ext cx="5256584" cy="338554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 l="-696" t="-3571" b="-2321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Forma livre 5"/>
            <p:cNvSpPr/>
            <p:nvPr/>
          </p:nvSpPr>
          <p:spPr bwMode="auto">
            <a:xfrm>
              <a:off x="2988860" y="4107976"/>
              <a:ext cx="395785" cy="600502"/>
            </a:xfrm>
            <a:custGeom>
              <a:avLst/>
              <a:gdLst>
                <a:gd name="connsiteX0" fmla="*/ 0 w 395785"/>
                <a:gd name="connsiteY0" fmla="*/ 0 h 600502"/>
                <a:gd name="connsiteX1" fmla="*/ 68239 w 395785"/>
                <a:gd name="connsiteY1" fmla="*/ 436728 h 600502"/>
                <a:gd name="connsiteX2" fmla="*/ 395785 w 395785"/>
                <a:gd name="connsiteY2" fmla="*/ 600502 h 60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5785" h="600502">
                  <a:moveTo>
                    <a:pt x="0" y="0"/>
                  </a:moveTo>
                  <a:cubicBezTo>
                    <a:pt x="1137" y="168322"/>
                    <a:pt x="2275" y="336644"/>
                    <a:pt x="68239" y="436728"/>
                  </a:cubicBezTo>
                  <a:cubicBezTo>
                    <a:pt x="134203" y="536812"/>
                    <a:pt x="264994" y="568657"/>
                    <a:pt x="395785" y="600502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621828"/>
              </p:ext>
            </p:extLst>
          </p:nvPr>
        </p:nvGraphicFramePr>
        <p:xfrm>
          <a:off x="5478460" y="2874963"/>
          <a:ext cx="1205100" cy="329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4" name="Equation" r:id="rId3" imgW="927000" imgH="253800" progId="Equation.DSMT4">
                  <p:embed/>
                </p:oleObj>
              </mc:Choice>
              <mc:Fallback>
                <p:oleObj name="Equation" r:id="rId3" imgW="927000" imgH="253800" progId="Equation.DSMT4">
                  <p:embed/>
                  <p:pic>
                    <p:nvPicPr>
                      <p:cNvPr id="0" name="Objeto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8460" y="2874963"/>
                        <a:ext cx="1205100" cy="3299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330495"/>
              </p:ext>
            </p:extLst>
          </p:nvPr>
        </p:nvGraphicFramePr>
        <p:xfrm>
          <a:off x="5489572" y="2273300"/>
          <a:ext cx="1386684" cy="329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5" name="Equation" r:id="rId5" imgW="1066680" imgH="253800" progId="Equation.DSMT4">
                  <p:embed/>
                </p:oleObj>
              </mc:Choice>
              <mc:Fallback>
                <p:oleObj name="Equation" r:id="rId5" imgW="1066680" imgH="253800" progId="Equation.DSMT4">
                  <p:embed/>
                  <p:pic>
                    <p:nvPicPr>
                      <p:cNvPr id="0" name="Objeto 37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9572" y="2273300"/>
                        <a:ext cx="1386684" cy="3299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to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1657639"/>
              </p:ext>
            </p:extLst>
          </p:nvPr>
        </p:nvGraphicFramePr>
        <p:xfrm>
          <a:off x="3954463" y="4510459"/>
          <a:ext cx="24765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6" name="Equação" r:id="rId7" imgW="1397000" imgH="419100" progId="Equation.3">
                  <p:embed/>
                </p:oleObj>
              </mc:Choice>
              <mc:Fallback>
                <p:oleObj name="Equação" r:id="rId7" imgW="1397000" imgH="419100" progId="Equation.3">
                  <p:embed/>
                  <p:pic>
                    <p:nvPicPr>
                      <p:cNvPr id="0" name="Objeto 3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4463" y="4510459"/>
                        <a:ext cx="24765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592138"/>
            <a:ext cx="9144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ker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ANOVA x Análise de Regressão</a:t>
            </a:r>
            <a:endParaRPr lang="pt-BR" sz="3200" kern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3929063" y="4077072"/>
            <a:ext cx="18875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se 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  <a:cs typeface="Times New Roman" charset="0"/>
              </a:rPr>
              <a:t>0</a:t>
            </a:r>
            <a:r>
              <a:rPr lang="pt-BR" altLang="pt-BR" sz="1600" dirty="0"/>
              <a:t> verdadeira: </a:t>
            </a:r>
          </a:p>
        </p:txBody>
      </p:sp>
      <p:grpSp>
        <p:nvGrpSpPr>
          <p:cNvPr id="47" name="Grupo 34"/>
          <p:cNvGrpSpPr>
            <a:grpSpLocks/>
          </p:cNvGrpSpPr>
          <p:nvPr/>
        </p:nvGrpSpPr>
        <p:grpSpPr bwMode="auto">
          <a:xfrm>
            <a:off x="434975" y="4887689"/>
            <a:ext cx="5715000" cy="917575"/>
            <a:chOff x="714348" y="5940449"/>
            <a:chExt cx="5715000" cy="917575"/>
          </a:xfrm>
        </p:grpSpPr>
        <p:sp>
          <p:nvSpPr>
            <p:cNvPr id="35872" name="Text Box 62"/>
            <p:cNvSpPr txBox="1">
              <a:spLocks noChangeArrowheads="1"/>
            </p:cNvSpPr>
            <p:nvPr/>
          </p:nvSpPr>
          <p:spPr bwMode="auto">
            <a:xfrm>
              <a:off x="714348" y="5940449"/>
              <a:ext cx="3124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/>
                <a:t>Região Crítica:</a:t>
              </a:r>
            </a:p>
          </p:txBody>
        </p:sp>
        <p:sp>
          <p:nvSpPr>
            <p:cNvPr id="35873" name="Text Box 64"/>
            <p:cNvSpPr txBox="1">
              <a:spLocks noChangeArrowheads="1"/>
            </p:cNvSpPr>
            <p:nvPr/>
          </p:nvSpPr>
          <p:spPr bwMode="auto">
            <a:xfrm>
              <a:off x="1123923" y="6276999"/>
              <a:ext cx="530542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pt-BR" altLang="pt-BR" sz="1600"/>
                <a:t>aceito </a:t>
              </a: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</a:t>
              </a:r>
              <a:r>
                <a:rPr lang="pt-BR" altLang="pt-BR" sz="1600"/>
                <a:t> se </a:t>
              </a:r>
              <a:r>
                <a:rPr lang="pt-BR" altLang="pt-BR" sz="1600" i="1">
                  <a:latin typeface="Times New Roman" charset="0"/>
                </a:rPr>
                <a:t>F</a:t>
              </a:r>
              <a:r>
                <a:rPr lang="pt-BR" altLang="pt-BR" sz="1600">
                  <a:latin typeface="Times New Roman" charset="0"/>
                </a:rPr>
                <a:t> &lt; </a:t>
              </a:r>
              <a:r>
                <a:rPr lang="pt-BR" altLang="pt-BR" sz="1600" i="1">
                  <a:latin typeface="Times New Roman" charset="0"/>
                </a:rPr>
                <a:t>F</a:t>
              </a:r>
              <a:r>
                <a:rPr lang="pt-BR" altLang="pt-BR" sz="1600" i="1" baseline="-25000">
                  <a:latin typeface="Times New Roman" charset="0"/>
                </a:rPr>
                <a:t>crít</a:t>
              </a:r>
              <a:r>
                <a:rPr lang="pt-BR" altLang="pt-BR" sz="1600"/>
                <a:t>    </a:t>
              </a:r>
              <a:r>
                <a:rPr lang="pt-BR" altLang="pt-BR" sz="1600">
                  <a:sym typeface="Symbol" pitchFamily="18" charset="2"/>
                </a:rPr>
                <a:t> </a:t>
              </a:r>
              <a:r>
                <a:rPr lang="pt-BR" altLang="pt-BR" sz="1600" i="1">
                  <a:latin typeface="Times New Roman" charset="0"/>
                  <a:sym typeface="Symbol" pitchFamily="18" charset="2"/>
                </a:rPr>
                <a:t>P(</a:t>
              </a:r>
              <a:r>
                <a:rPr lang="pt-BR" altLang="pt-BR" sz="1600" i="1">
                  <a:latin typeface="Times New Roman" charset="0"/>
                </a:rPr>
                <a:t>F</a:t>
              </a:r>
              <a:r>
                <a:rPr lang="pt-BR" altLang="pt-BR" sz="1600">
                  <a:latin typeface="Times New Roman" charset="0"/>
                </a:rPr>
                <a:t> &lt; </a:t>
              </a:r>
              <a:r>
                <a:rPr lang="pt-BR" altLang="pt-BR" sz="1600" i="1">
                  <a:latin typeface="Times New Roman" charset="0"/>
                </a:rPr>
                <a:t>F</a:t>
              </a:r>
              <a:r>
                <a:rPr lang="pt-BR" altLang="pt-BR" sz="1600" i="1" baseline="-25000">
                  <a:latin typeface="Times New Roman" charset="0"/>
                </a:rPr>
                <a:t>crít</a:t>
              </a:r>
              <a:r>
                <a:rPr lang="pt-BR" altLang="pt-BR" sz="1600">
                  <a:latin typeface="Times New Roman" charset="0"/>
                </a:rPr>
                <a:t>) = </a:t>
              </a:r>
              <a:r>
                <a:rPr lang="pt-BR" altLang="pt-BR" sz="1600">
                  <a:latin typeface="Times New Roman" charset="0"/>
                  <a:sym typeface="Symbol" pitchFamily="18" charset="2"/>
                </a:rPr>
                <a:t>1 -</a:t>
              </a:r>
              <a:r>
                <a:rPr lang="pt-BR" altLang="pt-BR" sz="1600">
                  <a:sym typeface="Symbol" pitchFamily="18" charset="2"/>
                </a:rPr>
                <a:t> </a:t>
              </a:r>
              <a:r>
                <a:rPr lang="pt-BR" altLang="pt-BR" sz="1600" i="1">
                  <a:sym typeface="Symbol" pitchFamily="18" charset="2"/>
                </a:rPr>
                <a:t></a:t>
              </a:r>
              <a:endParaRPr lang="pt-BR" altLang="pt-BR" sz="1600" i="1" baseline="-25000">
                <a:latin typeface="Times New Roman" charset="0"/>
              </a:endParaRPr>
            </a:p>
            <a:p>
              <a:pPr eaLnBrk="1" hangingPunct="1">
                <a:spcBef>
                  <a:spcPct val="0"/>
                </a:spcBef>
              </a:pPr>
              <a:r>
                <a:rPr lang="pt-BR" altLang="pt-BR" sz="1600"/>
                <a:t>rejeito </a:t>
              </a: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</a:t>
              </a:r>
              <a:r>
                <a:rPr lang="pt-BR" altLang="pt-BR" sz="1600"/>
                <a:t> caso contrário    </a:t>
              </a:r>
              <a:r>
                <a:rPr lang="pt-BR" altLang="pt-BR" sz="1600">
                  <a:sym typeface="Symbol" pitchFamily="18" charset="2"/>
                </a:rPr>
                <a:t> </a:t>
              </a:r>
              <a:r>
                <a:rPr lang="pt-BR" altLang="pt-BR" sz="1600" i="1">
                  <a:latin typeface="Times New Roman" charset="0"/>
                  <a:sym typeface="Symbol" pitchFamily="18" charset="2"/>
                </a:rPr>
                <a:t>P</a:t>
              </a:r>
              <a:r>
                <a:rPr lang="pt-BR" altLang="pt-BR" sz="1600">
                  <a:latin typeface="Times New Roman" charset="0"/>
                </a:rPr>
                <a:t>(</a:t>
              </a:r>
              <a:r>
                <a:rPr lang="pt-BR" altLang="pt-BR" sz="1600" i="1">
                  <a:latin typeface="Times New Roman" charset="0"/>
                </a:rPr>
                <a:t>F</a:t>
              </a:r>
              <a:r>
                <a:rPr lang="pt-BR" altLang="pt-BR" sz="1600">
                  <a:latin typeface="Times New Roman" charset="0"/>
                </a:rPr>
                <a:t> &gt; </a:t>
              </a:r>
              <a:r>
                <a:rPr lang="pt-BR" altLang="pt-BR" sz="1600" i="1">
                  <a:latin typeface="Times New Roman" charset="0"/>
                </a:rPr>
                <a:t>F</a:t>
              </a:r>
              <a:r>
                <a:rPr lang="pt-BR" altLang="pt-BR" sz="1600" i="1" baseline="-25000">
                  <a:latin typeface="Times New Roman" charset="0"/>
                </a:rPr>
                <a:t>crít</a:t>
              </a:r>
              <a:r>
                <a:rPr lang="pt-BR" altLang="pt-BR" sz="1600">
                  <a:latin typeface="Times New Roman" charset="0"/>
                </a:rPr>
                <a:t>) = </a:t>
              </a:r>
              <a:r>
                <a:rPr lang="pt-BR" altLang="pt-BR" sz="1600" i="1">
                  <a:sym typeface="Symbol" pitchFamily="18" charset="2"/>
                </a:rPr>
                <a:t></a:t>
              </a:r>
            </a:p>
          </p:txBody>
        </p:sp>
      </p:grpSp>
      <p:grpSp>
        <p:nvGrpSpPr>
          <p:cNvPr id="60" name="Group 129"/>
          <p:cNvGrpSpPr>
            <a:grpSpLocks/>
          </p:cNvGrpSpPr>
          <p:nvPr/>
        </p:nvGrpSpPr>
        <p:grpSpPr bwMode="auto">
          <a:xfrm>
            <a:off x="6821488" y="4733925"/>
            <a:ext cx="1735137" cy="1309688"/>
            <a:chOff x="4160" y="3377"/>
            <a:chExt cx="1093" cy="825"/>
          </a:xfrm>
        </p:grpSpPr>
        <p:grpSp>
          <p:nvGrpSpPr>
            <p:cNvPr id="35861" name="Group 130"/>
            <p:cNvGrpSpPr>
              <a:grpSpLocks/>
            </p:cNvGrpSpPr>
            <p:nvPr/>
          </p:nvGrpSpPr>
          <p:grpSpPr bwMode="auto">
            <a:xfrm>
              <a:off x="4572" y="3377"/>
              <a:ext cx="543" cy="597"/>
              <a:chOff x="4572" y="3377"/>
              <a:chExt cx="543" cy="597"/>
            </a:xfrm>
          </p:grpSpPr>
          <p:grpSp>
            <p:nvGrpSpPr>
              <p:cNvPr id="35868" name="Group 131"/>
              <p:cNvGrpSpPr>
                <a:grpSpLocks/>
              </p:cNvGrpSpPr>
              <p:nvPr/>
            </p:nvGrpSpPr>
            <p:grpSpPr bwMode="auto">
              <a:xfrm>
                <a:off x="4683" y="3377"/>
                <a:ext cx="432" cy="367"/>
                <a:chOff x="4683" y="3377"/>
                <a:chExt cx="432" cy="367"/>
              </a:xfrm>
            </p:grpSpPr>
            <p:sp>
              <p:nvSpPr>
                <p:cNvPr id="35870" name="Freeform 132" descr="Diagonal para cima clara"/>
                <p:cNvSpPr>
                  <a:spLocks/>
                </p:cNvSpPr>
                <p:nvPr/>
              </p:nvSpPr>
              <p:spPr bwMode="auto">
                <a:xfrm>
                  <a:off x="4683" y="3377"/>
                  <a:ext cx="432" cy="367"/>
                </a:xfrm>
                <a:custGeom>
                  <a:avLst/>
                  <a:gdLst>
                    <a:gd name="T0" fmla="*/ 0 w 432"/>
                    <a:gd name="T1" fmla="*/ 0 h 367"/>
                    <a:gd name="T2" fmla="*/ 0 w 432"/>
                    <a:gd name="T3" fmla="*/ 367 h 367"/>
                    <a:gd name="T4" fmla="*/ 432 w 432"/>
                    <a:gd name="T5" fmla="*/ 367 h 367"/>
                    <a:gd name="T6" fmla="*/ 360 w 432"/>
                    <a:gd name="T7" fmla="*/ 355 h 367"/>
                    <a:gd name="T8" fmla="*/ 310 w 432"/>
                    <a:gd name="T9" fmla="*/ 338 h 367"/>
                    <a:gd name="T10" fmla="*/ 250 w 432"/>
                    <a:gd name="T11" fmla="*/ 305 h 367"/>
                    <a:gd name="T12" fmla="*/ 202 w 432"/>
                    <a:gd name="T13" fmla="*/ 261 h 367"/>
                    <a:gd name="T14" fmla="*/ 154 w 432"/>
                    <a:gd name="T15" fmla="*/ 204 h 367"/>
                    <a:gd name="T16" fmla="*/ 103 w 432"/>
                    <a:gd name="T17" fmla="*/ 141 h 367"/>
                    <a:gd name="T18" fmla="*/ 58 w 432"/>
                    <a:gd name="T19" fmla="*/ 79 h 367"/>
                    <a:gd name="T20" fmla="*/ 14 w 432"/>
                    <a:gd name="T21" fmla="*/ 21 h 367"/>
                    <a:gd name="T22" fmla="*/ 0 w 432"/>
                    <a:gd name="T23" fmla="*/ 0 h 367"/>
                    <a:gd name="T24" fmla="*/ 0 w 432"/>
                    <a:gd name="T25" fmla="*/ 0 h 36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32"/>
                    <a:gd name="T40" fmla="*/ 0 h 367"/>
                    <a:gd name="T41" fmla="*/ 432 w 432"/>
                    <a:gd name="T42" fmla="*/ 367 h 36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32" h="367">
                      <a:moveTo>
                        <a:pt x="0" y="0"/>
                      </a:moveTo>
                      <a:lnTo>
                        <a:pt x="0" y="367"/>
                      </a:lnTo>
                      <a:lnTo>
                        <a:pt x="432" y="367"/>
                      </a:lnTo>
                      <a:lnTo>
                        <a:pt x="360" y="355"/>
                      </a:lnTo>
                      <a:lnTo>
                        <a:pt x="310" y="338"/>
                      </a:lnTo>
                      <a:lnTo>
                        <a:pt x="250" y="305"/>
                      </a:lnTo>
                      <a:lnTo>
                        <a:pt x="202" y="261"/>
                      </a:lnTo>
                      <a:lnTo>
                        <a:pt x="154" y="204"/>
                      </a:lnTo>
                      <a:lnTo>
                        <a:pt x="103" y="141"/>
                      </a:lnTo>
                      <a:lnTo>
                        <a:pt x="58" y="79"/>
                      </a:lnTo>
                      <a:lnTo>
                        <a:pt x="14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pattFill prst="ltUpDiag">
                  <a:fgClr>
                    <a:schemeClr val="tx1"/>
                  </a:fgClr>
                  <a:bgClr>
                    <a:srgbClr val="FFFFFF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5871" name="Text Box 133"/>
                <p:cNvSpPr txBox="1">
                  <a:spLocks noChangeArrowheads="1"/>
                </p:cNvSpPr>
                <p:nvPr/>
              </p:nvSpPr>
              <p:spPr bwMode="auto">
                <a:xfrm>
                  <a:off x="4830" y="3410"/>
                  <a:ext cx="19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pt-BR" sz="1600" i="1">
                      <a:latin typeface="Times New Roman" charset="0"/>
                      <a:sym typeface="Symbol" pitchFamily="18" charset="2"/>
                    </a:rPr>
                    <a:t></a:t>
                  </a:r>
                  <a:endParaRPr lang="en-US" altLang="pt-BR" sz="1600">
                    <a:latin typeface="Times New Roman" charset="0"/>
                    <a:sym typeface="Symbol" pitchFamily="18" charset="2"/>
                  </a:endParaRPr>
                </a:p>
              </p:txBody>
            </p:sp>
          </p:grpSp>
          <p:graphicFrame>
            <p:nvGraphicFramePr>
              <p:cNvPr id="35869" name="Object 134"/>
              <p:cNvGraphicFramePr>
                <a:graphicFrameLocks noChangeAspect="1"/>
              </p:cNvGraphicFramePr>
              <p:nvPr/>
            </p:nvGraphicFramePr>
            <p:xfrm>
              <a:off x="4572" y="3767"/>
              <a:ext cx="240" cy="2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947" name="Equation" r:id="rId9" imgW="266584" imgH="228501" progId="Equation.DSMT4">
                      <p:embed/>
                    </p:oleObj>
                  </mc:Choice>
                  <mc:Fallback>
                    <p:oleObj name="Equation" r:id="rId9" imgW="266584" imgH="228501" progId="Equation.DSMT4">
                      <p:embed/>
                      <p:pic>
                        <p:nvPicPr>
                          <p:cNvPr id="0" name="Object 13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72" y="3767"/>
                            <a:ext cx="240" cy="207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5862" name="Group 135"/>
            <p:cNvGrpSpPr>
              <a:grpSpLocks/>
            </p:cNvGrpSpPr>
            <p:nvPr/>
          </p:nvGrpSpPr>
          <p:grpSpPr bwMode="auto">
            <a:xfrm>
              <a:off x="4160" y="3974"/>
              <a:ext cx="544" cy="228"/>
              <a:chOff x="4160" y="3974"/>
              <a:chExt cx="544" cy="228"/>
            </a:xfrm>
          </p:grpSpPr>
          <p:sp>
            <p:nvSpPr>
              <p:cNvPr id="35866" name="Rectangle 136"/>
              <p:cNvSpPr>
                <a:spLocks noChangeArrowheads="1"/>
              </p:cNvSpPr>
              <p:nvPr/>
            </p:nvSpPr>
            <p:spPr bwMode="auto">
              <a:xfrm>
                <a:off x="4209" y="3989"/>
                <a:ext cx="457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/>
                  <a:t>ac. </a:t>
                </a:r>
                <a:r>
                  <a:rPr lang="pt-BR" altLang="pt-BR" sz="1600">
                    <a:latin typeface="Times New Roman" charset="0"/>
                  </a:rPr>
                  <a:t>H</a:t>
                </a:r>
                <a:r>
                  <a:rPr lang="pt-BR" altLang="pt-BR" sz="1600" baseline="-25000">
                    <a:latin typeface="Times New Roman" charset="0"/>
                  </a:rPr>
                  <a:t>0</a:t>
                </a:r>
                <a:endParaRPr lang="en-US" altLang="pt-BR" sz="1600"/>
              </a:p>
            </p:txBody>
          </p:sp>
          <p:sp>
            <p:nvSpPr>
              <p:cNvPr id="35867" name="AutoShape 137"/>
              <p:cNvSpPr>
                <a:spLocks/>
              </p:cNvSpPr>
              <p:nvPr/>
            </p:nvSpPr>
            <p:spPr bwMode="auto">
              <a:xfrm rot="-5400000">
                <a:off x="4410" y="3724"/>
                <a:ext cx="44" cy="544"/>
              </a:xfrm>
              <a:prstGeom prst="leftBrace">
                <a:avLst>
                  <a:gd name="adj1" fmla="val 10303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</p:grpSp>
        <p:grpSp>
          <p:nvGrpSpPr>
            <p:cNvPr id="35863" name="Group 138"/>
            <p:cNvGrpSpPr>
              <a:grpSpLocks/>
            </p:cNvGrpSpPr>
            <p:nvPr/>
          </p:nvGrpSpPr>
          <p:grpSpPr bwMode="auto">
            <a:xfrm>
              <a:off x="4709" y="3974"/>
              <a:ext cx="544" cy="228"/>
              <a:chOff x="4160" y="3974"/>
              <a:chExt cx="544" cy="228"/>
            </a:xfrm>
          </p:grpSpPr>
          <p:sp>
            <p:nvSpPr>
              <p:cNvPr id="35864" name="Rectangle 139"/>
              <p:cNvSpPr>
                <a:spLocks noChangeArrowheads="1"/>
              </p:cNvSpPr>
              <p:nvPr/>
            </p:nvSpPr>
            <p:spPr bwMode="auto">
              <a:xfrm>
                <a:off x="4167" y="3989"/>
                <a:ext cx="527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/>
                  <a:t>rej. </a:t>
                </a:r>
                <a:r>
                  <a:rPr lang="pt-BR" altLang="pt-BR" sz="1600">
                    <a:latin typeface="Times New Roman" charset="0"/>
                  </a:rPr>
                  <a:t>H</a:t>
                </a:r>
                <a:r>
                  <a:rPr lang="pt-BR" altLang="pt-BR" sz="1600" baseline="-25000">
                    <a:latin typeface="Times New Roman" charset="0"/>
                  </a:rPr>
                  <a:t>0</a:t>
                </a:r>
                <a:endParaRPr lang="en-US" altLang="pt-BR" sz="1600"/>
              </a:p>
            </p:txBody>
          </p:sp>
          <p:sp>
            <p:nvSpPr>
              <p:cNvPr id="35865" name="AutoShape 140"/>
              <p:cNvSpPr>
                <a:spLocks/>
              </p:cNvSpPr>
              <p:nvPr/>
            </p:nvSpPr>
            <p:spPr bwMode="auto">
              <a:xfrm rot="-5400000">
                <a:off x="4410" y="3724"/>
                <a:ext cx="44" cy="544"/>
              </a:xfrm>
              <a:prstGeom prst="leftBrace">
                <a:avLst>
                  <a:gd name="adj1" fmla="val 10303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</p:grpSp>
      </p:grpSp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6661150" y="4097338"/>
            <a:ext cx="2159000" cy="1557337"/>
            <a:chOff x="5822950" y="4097338"/>
            <a:chExt cx="2159000" cy="1557337"/>
          </a:xfrm>
        </p:grpSpPr>
        <p:graphicFrame>
          <p:nvGraphicFramePr>
            <p:cNvPr id="35855" name="Objeto 40"/>
            <p:cNvGraphicFramePr>
              <a:graphicFrameLocks/>
            </p:cNvGraphicFramePr>
            <p:nvPr/>
          </p:nvGraphicFramePr>
          <p:xfrm>
            <a:off x="6667178" y="4265613"/>
            <a:ext cx="833438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48" name="Equação" r:id="rId11" imgW="469696" imgH="241195" progId="Equation.3">
                    <p:embed/>
                  </p:oleObj>
                </mc:Choice>
                <mc:Fallback>
                  <p:oleObj name="Equação" r:id="rId11" imgW="469696" imgH="241195" progId="Equation.3">
                    <p:embed/>
                    <p:pic>
                      <p:nvPicPr>
                        <p:cNvPr id="0" name="Objeto 4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7178" y="4265613"/>
                          <a:ext cx="833438" cy="361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5856" name="Group 117"/>
            <p:cNvGrpSpPr>
              <a:grpSpLocks/>
            </p:cNvGrpSpPr>
            <p:nvPr/>
          </p:nvGrpSpPr>
          <p:grpSpPr bwMode="auto">
            <a:xfrm>
              <a:off x="5822950" y="4097338"/>
              <a:ext cx="2159000" cy="1557337"/>
              <a:chOff x="4059" y="2976"/>
              <a:chExt cx="1360" cy="981"/>
            </a:xfrm>
          </p:grpSpPr>
          <p:sp>
            <p:nvSpPr>
              <p:cNvPr id="35857" name="Freeform 118"/>
              <p:cNvSpPr>
                <a:spLocks/>
              </p:cNvSpPr>
              <p:nvPr/>
            </p:nvSpPr>
            <p:spPr bwMode="auto">
              <a:xfrm>
                <a:off x="4149" y="2976"/>
                <a:ext cx="1104" cy="768"/>
              </a:xfrm>
              <a:custGeom>
                <a:avLst/>
                <a:gdLst>
                  <a:gd name="T0" fmla="*/ 0 w 1104"/>
                  <a:gd name="T1" fmla="*/ 0 h 768"/>
                  <a:gd name="T2" fmla="*/ 0 w 1104"/>
                  <a:gd name="T3" fmla="*/ 768 h 768"/>
                  <a:gd name="T4" fmla="*/ 1104 w 1104"/>
                  <a:gd name="T5" fmla="*/ 768 h 768"/>
                  <a:gd name="T6" fmla="*/ 0 60000 65536"/>
                  <a:gd name="T7" fmla="*/ 0 60000 65536"/>
                  <a:gd name="T8" fmla="*/ 0 60000 65536"/>
                  <a:gd name="T9" fmla="*/ 0 w 1104"/>
                  <a:gd name="T10" fmla="*/ 0 h 768"/>
                  <a:gd name="T11" fmla="*/ 1104 w 1104"/>
                  <a:gd name="T12" fmla="*/ 768 h 7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04" h="768">
                    <a:moveTo>
                      <a:pt x="0" y="0"/>
                    </a:moveTo>
                    <a:lnTo>
                      <a:pt x="0" y="768"/>
                    </a:lnTo>
                    <a:lnTo>
                      <a:pt x="1104" y="76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858" name="Freeform 119"/>
              <p:cNvSpPr>
                <a:spLocks/>
              </p:cNvSpPr>
              <p:nvPr/>
            </p:nvSpPr>
            <p:spPr bwMode="auto">
              <a:xfrm>
                <a:off x="4145" y="3125"/>
                <a:ext cx="1034" cy="645"/>
              </a:xfrm>
              <a:custGeom>
                <a:avLst/>
                <a:gdLst>
                  <a:gd name="T0" fmla="*/ 0 w 1034"/>
                  <a:gd name="T1" fmla="*/ 617 h 645"/>
                  <a:gd name="T2" fmla="*/ 274 w 1034"/>
                  <a:gd name="T3" fmla="*/ 12 h 645"/>
                  <a:gd name="T4" fmla="*/ 773 w 1034"/>
                  <a:gd name="T5" fmla="*/ 545 h 645"/>
                  <a:gd name="T6" fmla="*/ 1034 w 1034"/>
                  <a:gd name="T7" fmla="*/ 614 h 6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34"/>
                  <a:gd name="T13" fmla="*/ 0 h 645"/>
                  <a:gd name="T14" fmla="*/ 1034 w 1034"/>
                  <a:gd name="T15" fmla="*/ 645 h 6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34" h="645">
                    <a:moveTo>
                      <a:pt x="0" y="617"/>
                    </a:moveTo>
                    <a:cubicBezTo>
                      <a:pt x="46" y="516"/>
                      <a:pt x="145" y="24"/>
                      <a:pt x="274" y="12"/>
                    </a:cubicBezTo>
                    <a:cubicBezTo>
                      <a:pt x="403" y="0"/>
                      <a:pt x="646" y="445"/>
                      <a:pt x="773" y="545"/>
                    </a:cubicBezTo>
                    <a:cubicBezTo>
                      <a:pt x="900" y="645"/>
                      <a:pt x="980" y="600"/>
                      <a:pt x="1034" y="614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859" name="Text Box 120"/>
              <p:cNvSpPr txBox="1">
                <a:spLocks noChangeArrowheads="1"/>
              </p:cNvSpPr>
              <p:nvPr/>
            </p:nvSpPr>
            <p:spPr bwMode="auto">
              <a:xfrm>
                <a:off x="4059" y="3735"/>
                <a:ext cx="18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latin typeface="Times New Roman" charset="0"/>
                  </a:rPr>
                  <a:t>0</a:t>
                </a:r>
              </a:p>
            </p:txBody>
          </p:sp>
          <p:sp>
            <p:nvSpPr>
              <p:cNvPr id="35860" name="Text Box 121"/>
              <p:cNvSpPr txBox="1">
                <a:spLocks noChangeArrowheads="1"/>
              </p:cNvSpPr>
              <p:nvPr/>
            </p:nvSpPr>
            <p:spPr bwMode="auto">
              <a:xfrm>
                <a:off x="5119" y="3726"/>
                <a:ext cx="30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+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</p:grpSp>
      </p:grpSp>
      <p:sp>
        <p:nvSpPr>
          <p:cNvPr id="37" name="Oval 144"/>
          <p:cNvSpPr>
            <a:spLocks noChangeArrowheads="1"/>
          </p:cNvSpPr>
          <p:nvPr/>
        </p:nvSpPr>
        <p:spPr bwMode="auto">
          <a:xfrm>
            <a:off x="2881313" y="2276475"/>
            <a:ext cx="784225" cy="3571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graphicFrame>
        <p:nvGraphicFramePr>
          <p:cNvPr id="35853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532492"/>
              </p:ext>
            </p:extLst>
          </p:nvPr>
        </p:nvGraphicFramePr>
        <p:xfrm>
          <a:off x="5476696" y="1547813"/>
          <a:ext cx="2839720" cy="313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9" name="Equação" r:id="rId13" imgW="2184400" imgH="241300" progId="Equation.3">
                  <p:embed/>
                </p:oleObj>
              </mc:Choice>
              <mc:Fallback>
                <p:oleObj name="Equação" r:id="rId13" imgW="2184400" imgH="241300" progId="Equation.3">
                  <p:embed/>
                  <p:pic>
                    <p:nvPicPr>
                      <p:cNvPr id="0" name="Objeto 3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696" y="1547813"/>
                        <a:ext cx="2839720" cy="3136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2A8EBF-1FDD-4455-9993-DF1A1BF0E509}" type="slidenum">
              <a:rPr lang="pt-BR"/>
              <a:pPr>
                <a:defRPr/>
              </a:pPr>
              <a:t>43</a:t>
            </a:fld>
            <a:endParaRPr lang="pt-BR"/>
          </a:p>
        </p:txBody>
      </p:sp>
      <p:grpSp>
        <p:nvGrpSpPr>
          <p:cNvPr id="5" name="Grupo 4"/>
          <p:cNvGrpSpPr/>
          <p:nvPr/>
        </p:nvGrpSpPr>
        <p:grpSpPr>
          <a:xfrm>
            <a:off x="303213" y="1425575"/>
            <a:ext cx="5276850" cy="2724150"/>
            <a:chOff x="303213" y="1425575"/>
            <a:chExt cx="5276850" cy="2724150"/>
          </a:xfrm>
        </p:grpSpPr>
        <p:grpSp>
          <p:nvGrpSpPr>
            <p:cNvPr id="35846" name="Group 110"/>
            <p:cNvGrpSpPr>
              <a:grpSpLocks/>
            </p:cNvGrpSpPr>
            <p:nvPr/>
          </p:nvGrpSpPr>
          <p:grpSpPr bwMode="auto">
            <a:xfrm>
              <a:off x="303213" y="1425575"/>
              <a:ext cx="5276850" cy="2724150"/>
              <a:chOff x="570" y="1374"/>
              <a:chExt cx="3324" cy="1716"/>
            </a:xfrm>
          </p:grpSpPr>
          <p:graphicFrame>
            <p:nvGraphicFramePr>
              <p:cNvPr id="35874" name="Object 1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90473278"/>
                  </p:ext>
                </p:extLst>
              </p:nvPr>
            </p:nvGraphicFramePr>
            <p:xfrm>
              <a:off x="570" y="1374"/>
              <a:ext cx="3324" cy="17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950" name="Document" r:id="rId15" imgW="5677264" imgH="2932305" progId="Word.Document.8">
                      <p:embed/>
                    </p:oleObj>
                  </mc:Choice>
                  <mc:Fallback>
                    <p:oleObj name="Document" r:id="rId15" imgW="5677264" imgH="2932305" progId="Word.Document.8">
                      <p:embed/>
                      <p:pic>
                        <p:nvPicPr>
                          <p:cNvPr id="0" name="Object 1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0" y="1374"/>
                            <a:ext cx="3324" cy="17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5876" name="Object 113"/>
              <p:cNvGraphicFramePr>
                <a:graphicFrameLocks/>
              </p:cNvGraphicFramePr>
              <p:nvPr/>
            </p:nvGraphicFramePr>
            <p:xfrm>
              <a:off x="1362" y="2318"/>
              <a:ext cx="683" cy="14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951" name="Equação" r:id="rId17" imgW="812447" imgH="177723" progId="Equation.3">
                      <p:embed/>
                    </p:oleObj>
                  </mc:Choice>
                  <mc:Fallback>
                    <p:oleObj name="Equação" r:id="rId17" imgW="812447" imgH="177723" progId="Equation.3">
                      <p:embed/>
                      <p:pic>
                        <p:nvPicPr>
                          <p:cNvPr id="0" name="Object 113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62" y="2318"/>
                            <a:ext cx="683" cy="14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5877" name="Object 114"/>
              <p:cNvGraphicFramePr>
                <a:graphicFrameLocks/>
              </p:cNvGraphicFramePr>
              <p:nvPr/>
            </p:nvGraphicFramePr>
            <p:xfrm>
              <a:off x="1413" y="2577"/>
              <a:ext cx="605" cy="3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952" name="Equação" r:id="rId19" imgW="736600" imgH="431800" progId="Equation.3">
                      <p:embed/>
                    </p:oleObj>
                  </mc:Choice>
                  <mc:Fallback>
                    <p:oleObj name="Equação" r:id="rId19" imgW="736600" imgH="431800" progId="Equation.3">
                      <p:embed/>
                      <p:pic>
                        <p:nvPicPr>
                          <p:cNvPr id="0" name="Object 114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13" y="2577"/>
                            <a:ext cx="605" cy="3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41" name="Objeto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1352802"/>
                </p:ext>
              </p:extLst>
            </p:nvPr>
          </p:nvGraphicFramePr>
          <p:xfrm>
            <a:off x="1602256" y="2336161"/>
            <a:ext cx="1122363" cy="265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53" name="Equation" r:id="rId21" imgW="863280" imgH="203040" progId="Equation.DSMT4">
                    <p:embed/>
                  </p:oleObj>
                </mc:Choice>
                <mc:Fallback>
                  <p:oleObj name="Equation" r:id="rId21" imgW="863280" imgH="203040" progId="Equation.DSMT4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2256" y="2336161"/>
                          <a:ext cx="1122363" cy="265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to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6370387"/>
                </p:ext>
              </p:extLst>
            </p:nvPr>
          </p:nvGraphicFramePr>
          <p:xfrm>
            <a:off x="4228105" y="2181225"/>
            <a:ext cx="660400" cy="547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54" name="Equation" r:id="rId23" imgW="507960" imgH="419040" progId="Equation.DSMT4">
                    <p:embed/>
                  </p:oleObj>
                </mc:Choice>
                <mc:Fallback>
                  <p:oleObj name="Equation" r:id="rId23" imgW="507960" imgH="419040" progId="Equation.DSMT4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8105" y="2181225"/>
                          <a:ext cx="660400" cy="5476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to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1237855"/>
                </p:ext>
              </p:extLst>
            </p:nvPr>
          </p:nvGraphicFramePr>
          <p:xfrm>
            <a:off x="4337998" y="2854016"/>
            <a:ext cx="495300" cy="547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55" name="Equation" r:id="rId25" imgW="380880" imgH="419040" progId="Equation.DSMT4">
                    <p:embed/>
                  </p:oleObj>
                </mc:Choice>
                <mc:Fallback>
                  <p:oleObj name="Equation" r:id="rId25" imgW="380880" imgH="419040" progId="Equation.DSMT4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7998" y="2854016"/>
                          <a:ext cx="495300" cy="5476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CaixaDeTexto 43"/>
          <p:cNvSpPr txBox="1"/>
          <p:nvPr/>
        </p:nvSpPr>
        <p:spPr>
          <a:xfrm>
            <a:off x="323528" y="5949280"/>
            <a:ext cx="8496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OBS:</a:t>
            </a:r>
            <a:r>
              <a:rPr lang="pt-BR" dirty="0" smtClean="0"/>
              <a:t> o coeficiente </a:t>
            </a:r>
            <a:r>
              <a:rPr lang="pt-BR" i="1" dirty="0" smtClean="0">
                <a:sym typeface="Symbol"/>
              </a:rPr>
              <a:t></a:t>
            </a:r>
            <a:r>
              <a:rPr lang="pt-BR" baseline="-25000" dirty="0" smtClean="0">
                <a:sym typeface="Symbol"/>
              </a:rPr>
              <a:t>0</a:t>
            </a:r>
            <a:r>
              <a:rPr lang="pt-BR" dirty="0" smtClean="0"/>
              <a:t> não tem nenhuma influência sobre este teste</a:t>
            </a:r>
          </a:p>
          <a:p>
            <a:pPr defTabSz="531813"/>
            <a:r>
              <a:rPr lang="pt-BR" dirty="0" smtClean="0"/>
              <a:t>	o teste F não é capaz de identificar qual ou quais </a:t>
            </a:r>
            <a:r>
              <a:rPr lang="pt-BR" i="1" dirty="0" smtClean="0">
                <a:sym typeface="Symbol"/>
              </a:rPr>
              <a:t></a:t>
            </a:r>
            <a:r>
              <a:rPr lang="pt-BR" i="1" baseline="-25000" dirty="0" smtClean="0">
                <a:sym typeface="Symbol"/>
              </a:rPr>
              <a:t>k</a:t>
            </a:r>
            <a:r>
              <a:rPr lang="pt-BR" dirty="0" smtClean="0"/>
              <a:t> são diferentes de zero, nem 	    quais </a:t>
            </a:r>
            <a:r>
              <a:rPr lang="pt-BR" i="1" dirty="0">
                <a:sym typeface="Symbol"/>
              </a:rPr>
              <a:t></a:t>
            </a:r>
            <a:r>
              <a:rPr lang="pt-BR" i="1" baseline="-25000" dirty="0">
                <a:sym typeface="Symbol"/>
              </a:rPr>
              <a:t>k</a:t>
            </a:r>
            <a:r>
              <a:rPr lang="pt-BR" dirty="0" smtClean="0"/>
              <a:t> são diferentes entre si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323528" y="4077072"/>
                <a:ext cx="30403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pt-BR" sz="1800" b="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pt-BR" sz="1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pt-BR" sz="18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pt-BR" sz="1800" b="0" i="1" smtClean="0">
                        <a:latin typeface="Cambria Math"/>
                        <a:ea typeface="Cambria Math"/>
                      </a:rPr>
                      <m:t>=0 (</m:t>
                    </m:r>
                    <m:r>
                      <a:rPr lang="pt-BR" sz="1800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pt-BR" sz="1800" b="0" i="1" smtClean="0">
                        <a:latin typeface="Cambria Math"/>
                        <a:ea typeface="Cambria Math"/>
                      </a:rPr>
                      <m:t>=1,…,</m:t>
                    </m:r>
                    <m:r>
                      <a:rPr lang="pt-BR" sz="1800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pt-BR" sz="1800" b="0" i="1" smtClean="0">
                        <a:latin typeface="Cambria Math"/>
                        <a:ea typeface="Cambria Math"/>
                      </a:rPr>
                      <m:t>−1)</m:t>
                    </m:r>
                  </m:oMath>
                </a14:m>
                <a:endParaRPr lang="pt-BR" sz="1800" b="0" dirty="0" smtClean="0">
                  <a:ea typeface="Cambria Math"/>
                </a:endParaRPr>
              </a:p>
              <a:p>
                <a:r>
                  <a:rPr lang="pt-B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pt-BR" sz="1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pt-B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pt-BR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pelo menos um dos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pt-BR" sz="18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pt-BR" sz="18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pt-BR" sz="180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pt-BR" sz="1800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pt-BR" sz="1800" dirty="0">
                  <a:ea typeface="Cambria Math"/>
                </a:endParaRPr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077072"/>
                <a:ext cx="3040384" cy="646331"/>
              </a:xfrm>
              <a:prstGeom prst="rect">
                <a:avLst/>
              </a:prstGeom>
              <a:blipFill rotWithShape="1">
                <a:blip r:embed="rId28"/>
                <a:stretch>
                  <a:fillRect l="-1603" t="-4717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 autoUpdateAnimBg="0"/>
      <p:bldP spid="4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592138"/>
            <a:ext cx="9144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Coeficiente de Determinação Múltiplo</a:t>
            </a:r>
          </a:p>
        </p:txBody>
      </p:sp>
      <p:sp>
        <p:nvSpPr>
          <p:cNvPr id="37" name="Rectangle 220"/>
          <p:cNvSpPr>
            <a:spLocks noChangeArrowheads="1"/>
          </p:cNvSpPr>
          <p:nvPr/>
        </p:nvSpPr>
        <p:spPr bwMode="auto">
          <a:xfrm>
            <a:off x="771525" y="1628775"/>
            <a:ext cx="2312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imes New Roman" charset="0"/>
                <a:cs typeface="Times New Roman" charset="0"/>
              </a:rPr>
              <a:t>SQTO</a:t>
            </a:r>
            <a:r>
              <a:rPr lang="pt-BR" altLang="pt-BR" sz="1800">
                <a:latin typeface="Times New Roman" charset="0"/>
                <a:cs typeface="Times New Roman" charset="0"/>
              </a:rPr>
              <a:t> = </a:t>
            </a:r>
            <a:r>
              <a:rPr lang="pt-BR" altLang="pt-BR" sz="1800" i="1">
                <a:latin typeface="Times New Roman" charset="0"/>
                <a:cs typeface="Times New Roman" charset="0"/>
              </a:rPr>
              <a:t>SQReg</a:t>
            </a:r>
            <a:r>
              <a:rPr lang="pt-BR" altLang="pt-BR" sz="1800">
                <a:latin typeface="Times New Roman" charset="0"/>
                <a:cs typeface="Times New Roman" charset="0"/>
              </a:rPr>
              <a:t> + </a:t>
            </a:r>
            <a:r>
              <a:rPr lang="pt-BR" altLang="pt-BR" sz="1800" i="1">
                <a:latin typeface="Times New Roman" charset="0"/>
                <a:cs typeface="Times New Roman" charset="0"/>
              </a:rPr>
              <a:t>SQE</a:t>
            </a:r>
          </a:p>
        </p:txBody>
      </p:sp>
      <p:graphicFrame>
        <p:nvGraphicFramePr>
          <p:cNvPr id="41" name="Object 221"/>
          <p:cNvGraphicFramePr>
            <a:graphicFrameLocks noChangeAspect="1"/>
          </p:cNvGraphicFramePr>
          <p:nvPr/>
        </p:nvGraphicFramePr>
        <p:xfrm>
          <a:off x="771525" y="2205038"/>
          <a:ext cx="1343025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00" name="Equação" r:id="rId3" imgW="926698" imgH="863225" progId="Equation.3">
                  <p:embed/>
                </p:oleObj>
              </mc:Choice>
              <mc:Fallback>
                <p:oleObj name="Equação" r:id="rId3" imgW="926698" imgH="863225" progId="Equation.3">
                  <p:embed/>
                  <p:pic>
                    <p:nvPicPr>
                      <p:cNvPr id="0" name="Object 2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2205038"/>
                        <a:ext cx="1343025" cy="123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252"/>
          <p:cNvSpPr>
            <a:spLocks noChangeArrowheads="1"/>
          </p:cNvSpPr>
          <p:nvPr/>
        </p:nvSpPr>
        <p:spPr bwMode="auto">
          <a:xfrm>
            <a:off x="2268538" y="2246313"/>
            <a:ext cx="6480175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FF0000"/>
                </a:solidFill>
                <a:cs typeface="Times New Roman" charset="0"/>
              </a:rPr>
              <a:t>Atenção: </a:t>
            </a:r>
            <a:r>
              <a:rPr lang="pt-BR" altLang="pt-BR" sz="1600" i="1">
                <a:latin typeface="Times New Roman" charset="0"/>
                <a:cs typeface="Times New Roman" charset="0"/>
              </a:rPr>
              <a:t>r</a:t>
            </a:r>
            <a:r>
              <a:rPr lang="pt-BR" altLang="pt-BR" sz="1600" baseline="30000">
                <a:latin typeface="Times New Roman" charset="0"/>
                <a:cs typeface="Times New Roman" charset="0"/>
              </a:rPr>
              <a:t>2</a:t>
            </a:r>
            <a:r>
              <a:rPr lang="pt-BR" altLang="pt-BR" sz="1600"/>
              <a:t> é fortemente influenciado pelo número de parâmetros considerados no modelo.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	Quanto maior o número de parâmetros (</a:t>
            </a:r>
            <a:r>
              <a:rPr lang="pt-BR" altLang="pt-BR" sz="1600" i="1">
                <a:latin typeface="Times New Roman" charset="0"/>
                <a:cs typeface="Times New Roman" charset="0"/>
              </a:rPr>
              <a:t>p</a:t>
            </a:r>
            <a:r>
              <a:rPr lang="pt-BR" altLang="pt-BR" sz="1600">
                <a:latin typeface="Times New Roman" charset="0"/>
                <a:cs typeface="Times New Roman" charset="0"/>
              </a:rPr>
              <a:t> </a:t>
            </a:r>
            <a:r>
              <a:rPr lang="pt-BR" altLang="pt-BR" sz="1600">
                <a:latin typeface="Times New Roman" charset="0"/>
                <a:cs typeface="Times New Roman" charset="0"/>
                <a:sym typeface="Symbol" pitchFamily="18" charset="2"/>
              </a:rPr>
              <a:t></a:t>
            </a:r>
            <a:r>
              <a:rPr lang="pt-BR" altLang="pt-BR" sz="1600">
                <a:latin typeface="Times New Roman" charset="0"/>
                <a:cs typeface="Times New Roman" charset="0"/>
              </a:rPr>
              <a:t> </a:t>
            </a:r>
            <a:r>
              <a:rPr lang="pt-BR" altLang="pt-BR" sz="1600" i="1">
                <a:latin typeface="Times New Roman" charset="0"/>
                <a:cs typeface="Times New Roman" charset="0"/>
              </a:rPr>
              <a:t>n</a:t>
            </a:r>
            <a:r>
              <a:rPr lang="pt-BR" altLang="pt-BR" sz="1600"/>
              <a:t>), melhor o ajuste e portanto maior o </a:t>
            </a:r>
            <a:r>
              <a:rPr lang="pt-BR" altLang="pt-BR" sz="1600" i="1">
                <a:latin typeface="Times New Roman" charset="0"/>
                <a:cs typeface="Times New Roman" charset="0"/>
              </a:rPr>
              <a:t>r</a:t>
            </a:r>
            <a:r>
              <a:rPr lang="pt-BR" altLang="pt-BR" sz="1600" baseline="30000">
                <a:latin typeface="Times New Roman" charset="0"/>
                <a:cs typeface="Times New Roman" charset="0"/>
              </a:rPr>
              <a:t>2</a:t>
            </a:r>
            <a:r>
              <a:rPr lang="pt-BR" altLang="pt-BR" sz="1600"/>
              <a:t>.</a:t>
            </a:r>
          </a:p>
        </p:txBody>
      </p:sp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2632075" y="3246438"/>
            <a:ext cx="34623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Quando </a:t>
            </a:r>
            <a:r>
              <a:rPr lang="pt-BR" altLang="pt-BR" sz="1600" i="1">
                <a:latin typeface="Times New Roman" charset="0"/>
                <a:cs typeface="Times New Roman" charset="0"/>
              </a:rPr>
              <a:t>p</a:t>
            </a:r>
            <a:r>
              <a:rPr lang="pt-BR" altLang="pt-BR" sz="1600">
                <a:latin typeface="Times New Roman" charset="0"/>
                <a:cs typeface="Times New Roman" charset="0"/>
              </a:rPr>
              <a:t> </a:t>
            </a:r>
            <a:r>
              <a:rPr lang="pt-BR" altLang="pt-BR" sz="1600">
                <a:latin typeface="Times New Roman" charset="0"/>
                <a:cs typeface="Times New Roman" charset="0"/>
                <a:sym typeface="Symbol" pitchFamily="18" charset="2"/>
              </a:rPr>
              <a:t>=</a:t>
            </a:r>
            <a:r>
              <a:rPr lang="pt-BR" altLang="pt-BR" sz="1600">
                <a:latin typeface="Times New Roman" charset="0"/>
                <a:cs typeface="Times New Roman" charset="0"/>
              </a:rPr>
              <a:t> </a:t>
            </a:r>
            <a:r>
              <a:rPr lang="pt-BR" altLang="pt-BR" sz="1600" i="1">
                <a:latin typeface="Times New Roman" charset="0"/>
                <a:cs typeface="Times New Roman" charset="0"/>
              </a:rPr>
              <a:t>n</a:t>
            </a:r>
            <a:r>
              <a:rPr lang="pt-BR" altLang="pt-BR" sz="1600"/>
              <a:t>, o ajuste é perfeito!!!</a:t>
            </a:r>
          </a:p>
        </p:txBody>
      </p:sp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4052888" y="3789363"/>
            <a:ext cx="3438525" cy="2749550"/>
            <a:chOff x="4052888" y="3789363"/>
            <a:chExt cx="3438525" cy="2749550"/>
          </a:xfrm>
        </p:grpSpPr>
        <p:pic>
          <p:nvPicPr>
            <p:cNvPr id="36879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2888" y="3789363"/>
              <a:ext cx="3438525" cy="274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880" name="Retângulo 2"/>
            <p:cNvSpPr>
              <a:spLocks noChangeArrowheads="1"/>
            </p:cNvSpPr>
            <p:nvPr/>
          </p:nvSpPr>
          <p:spPr bwMode="auto">
            <a:xfrm>
              <a:off x="4372256" y="5883965"/>
              <a:ext cx="232307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Modelo Linear Simples</a:t>
              </a:r>
            </a:p>
          </p:txBody>
        </p:sp>
      </p:grpSp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4052888" y="3789363"/>
            <a:ext cx="3438525" cy="2749550"/>
            <a:chOff x="6105124" y="4293096"/>
            <a:chExt cx="3438525" cy="2749550"/>
          </a:xfrm>
        </p:grpSpPr>
        <p:pic>
          <p:nvPicPr>
            <p:cNvPr id="36877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5124" y="4293096"/>
              <a:ext cx="3438525" cy="274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878" name="Retângulo 10"/>
            <p:cNvSpPr>
              <a:spLocks noChangeArrowheads="1"/>
            </p:cNvSpPr>
            <p:nvPr/>
          </p:nvSpPr>
          <p:spPr bwMode="auto">
            <a:xfrm>
              <a:off x="6424492" y="6387698"/>
              <a:ext cx="29209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Modelo Polinomial de 2</a:t>
              </a:r>
              <a:r>
                <a:rPr lang="pt-BR" altLang="pt-BR" sz="1600" u="sng" baseline="30000"/>
                <a:t>o</a:t>
              </a:r>
              <a:r>
                <a:rPr lang="pt-BR" altLang="pt-BR" sz="1600"/>
                <a:t> grau</a:t>
              </a:r>
            </a:p>
          </p:txBody>
        </p:sp>
      </p:grpSp>
      <p:grpSp>
        <p:nvGrpSpPr>
          <p:cNvPr id="6" name="Grupo 5"/>
          <p:cNvGrpSpPr>
            <a:grpSpLocks/>
          </p:cNvGrpSpPr>
          <p:nvPr/>
        </p:nvGrpSpPr>
        <p:grpSpPr bwMode="auto">
          <a:xfrm>
            <a:off x="4052888" y="3789363"/>
            <a:ext cx="3438525" cy="2749550"/>
            <a:chOff x="8388424" y="4941168"/>
            <a:chExt cx="3438525" cy="2749550"/>
          </a:xfrm>
        </p:grpSpPr>
        <p:pic>
          <p:nvPicPr>
            <p:cNvPr id="36875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4941168"/>
              <a:ext cx="3438525" cy="274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876" name="Retângulo 11"/>
            <p:cNvSpPr>
              <a:spLocks noChangeArrowheads="1"/>
            </p:cNvSpPr>
            <p:nvPr/>
          </p:nvSpPr>
          <p:spPr bwMode="auto">
            <a:xfrm>
              <a:off x="8707792" y="7035770"/>
              <a:ext cx="29209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Modelo Polinomial de 5</a:t>
              </a:r>
              <a:r>
                <a:rPr lang="pt-BR" altLang="pt-BR" sz="1600" u="sng" baseline="30000"/>
                <a:t>o</a:t>
              </a:r>
              <a:r>
                <a:rPr lang="pt-BR" altLang="pt-BR" sz="1600"/>
                <a:t> grau</a:t>
              </a:r>
            </a:p>
          </p:txBody>
        </p:sp>
      </p:grp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65FA9-5723-4E95-BF78-7B37087B80B2}" type="slidenum">
              <a:rPr lang="pt-BR"/>
              <a:pPr>
                <a:defRPr/>
              </a:pPr>
              <a:t>44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2" grpId="0" build="p"/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592138"/>
            <a:ext cx="9144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Coeficiente de Determinação Múltiplo</a:t>
            </a:r>
          </a:p>
        </p:txBody>
      </p:sp>
      <p:sp>
        <p:nvSpPr>
          <p:cNvPr id="37891" name="Rectangle 220"/>
          <p:cNvSpPr>
            <a:spLocks noChangeArrowheads="1"/>
          </p:cNvSpPr>
          <p:nvPr/>
        </p:nvSpPr>
        <p:spPr bwMode="auto">
          <a:xfrm>
            <a:off x="771525" y="1628775"/>
            <a:ext cx="2312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imes New Roman" charset="0"/>
                <a:cs typeface="Times New Roman" charset="0"/>
              </a:rPr>
              <a:t>SQTO</a:t>
            </a:r>
            <a:r>
              <a:rPr lang="pt-BR" altLang="pt-BR" sz="1800">
                <a:latin typeface="Times New Roman" charset="0"/>
                <a:cs typeface="Times New Roman" charset="0"/>
              </a:rPr>
              <a:t> = </a:t>
            </a:r>
            <a:r>
              <a:rPr lang="pt-BR" altLang="pt-BR" sz="1800" i="1">
                <a:latin typeface="Times New Roman" charset="0"/>
                <a:cs typeface="Times New Roman" charset="0"/>
              </a:rPr>
              <a:t>SQReg</a:t>
            </a:r>
            <a:r>
              <a:rPr lang="pt-BR" altLang="pt-BR" sz="1800">
                <a:latin typeface="Times New Roman" charset="0"/>
                <a:cs typeface="Times New Roman" charset="0"/>
              </a:rPr>
              <a:t> + </a:t>
            </a:r>
            <a:r>
              <a:rPr lang="pt-BR" altLang="pt-BR" sz="1800" i="1">
                <a:latin typeface="Times New Roman" charset="0"/>
                <a:cs typeface="Times New Roman" charset="0"/>
              </a:rPr>
              <a:t>SQE</a:t>
            </a:r>
          </a:p>
        </p:txBody>
      </p:sp>
      <p:graphicFrame>
        <p:nvGraphicFramePr>
          <p:cNvPr id="37892" name="Object 221"/>
          <p:cNvGraphicFramePr>
            <a:graphicFrameLocks noChangeAspect="1"/>
          </p:cNvGraphicFramePr>
          <p:nvPr/>
        </p:nvGraphicFramePr>
        <p:xfrm>
          <a:off x="771525" y="2205038"/>
          <a:ext cx="1343025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38" name="Equação" r:id="rId3" imgW="926698" imgH="863225" progId="Equation.3">
                  <p:embed/>
                </p:oleObj>
              </mc:Choice>
              <mc:Fallback>
                <p:oleObj name="Equação" r:id="rId3" imgW="926698" imgH="863225" progId="Equation.3">
                  <p:embed/>
                  <p:pic>
                    <p:nvPicPr>
                      <p:cNvPr id="0" name="Object 2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2205038"/>
                        <a:ext cx="1343025" cy="123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Rectangle 252"/>
          <p:cNvSpPr>
            <a:spLocks noChangeArrowheads="1"/>
          </p:cNvSpPr>
          <p:nvPr/>
        </p:nvSpPr>
        <p:spPr bwMode="auto">
          <a:xfrm>
            <a:off x="2268538" y="2246313"/>
            <a:ext cx="6480175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FF0000"/>
                </a:solidFill>
                <a:cs typeface="Times New Roman" charset="0"/>
              </a:rPr>
              <a:t>Atenção: </a:t>
            </a:r>
            <a:r>
              <a:rPr lang="pt-BR" altLang="pt-BR" sz="1600" i="1">
                <a:latin typeface="Times New Roman" charset="0"/>
                <a:cs typeface="Times New Roman" charset="0"/>
              </a:rPr>
              <a:t>r</a:t>
            </a:r>
            <a:r>
              <a:rPr lang="pt-BR" altLang="pt-BR" sz="1600" baseline="30000">
                <a:latin typeface="Times New Roman" charset="0"/>
                <a:cs typeface="Times New Roman" charset="0"/>
              </a:rPr>
              <a:t>2</a:t>
            </a:r>
            <a:r>
              <a:rPr lang="pt-BR" altLang="pt-BR" sz="1600"/>
              <a:t> é fortemente influenciado pelo número de parâmetros considerados no modelo.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	Quanto maior o número de parâmetros (</a:t>
            </a:r>
            <a:r>
              <a:rPr lang="pt-BR" altLang="pt-BR" sz="1600" i="1">
                <a:latin typeface="Times New Roman" charset="0"/>
                <a:cs typeface="Times New Roman" charset="0"/>
              </a:rPr>
              <a:t>p</a:t>
            </a:r>
            <a:r>
              <a:rPr lang="pt-BR" altLang="pt-BR" sz="1600">
                <a:latin typeface="Times New Roman" charset="0"/>
                <a:cs typeface="Times New Roman" charset="0"/>
              </a:rPr>
              <a:t> </a:t>
            </a:r>
            <a:r>
              <a:rPr lang="pt-BR" altLang="pt-BR" sz="1600">
                <a:latin typeface="Times New Roman" charset="0"/>
                <a:cs typeface="Times New Roman" charset="0"/>
                <a:sym typeface="Symbol" pitchFamily="18" charset="2"/>
              </a:rPr>
              <a:t></a:t>
            </a:r>
            <a:r>
              <a:rPr lang="pt-BR" altLang="pt-BR" sz="1600">
                <a:latin typeface="Times New Roman" charset="0"/>
                <a:cs typeface="Times New Roman" charset="0"/>
              </a:rPr>
              <a:t> </a:t>
            </a:r>
            <a:r>
              <a:rPr lang="pt-BR" altLang="pt-BR" sz="1600" i="1">
                <a:latin typeface="Times New Roman" charset="0"/>
                <a:cs typeface="Times New Roman" charset="0"/>
              </a:rPr>
              <a:t>n</a:t>
            </a:r>
            <a:r>
              <a:rPr lang="pt-BR" altLang="pt-BR" sz="1600"/>
              <a:t>), melhor o ajuste e portanto maior o </a:t>
            </a:r>
            <a:r>
              <a:rPr lang="pt-BR" altLang="pt-BR" sz="1600" i="1">
                <a:latin typeface="Times New Roman" charset="0"/>
                <a:cs typeface="Times New Roman" charset="0"/>
              </a:rPr>
              <a:t>r</a:t>
            </a:r>
            <a:r>
              <a:rPr lang="pt-BR" altLang="pt-BR" sz="1600" baseline="30000">
                <a:latin typeface="Times New Roman" charset="0"/>
                <a:cs typeface="Times New Roman" charset="0"/>
              </a:rPr>
              <a:t>2</a:t>
            </a:r>
            <a:r>
              <a:rPr lang="pt-BR" altLang="pt-BR" sz="1600"/>
              <a:t>.</a:t>
            </a:r>
          </a:p>
        </p:txBody>
      </p:sp>
      <p:graphicFrame>
        <p:nvGraphicFramePr>
          <p:cNvPr id="37894" name="Object 221"/>
          <p:cNvGraphicFramePr>
            <a:graphicFrameLocks noChangeAspect="1"/>
          </p:cNvGraphicFramePr>
          <p:nvPr/>
        </p:nvGraphicFramePr>
        <p:xfrm>
          <a:off x="771525" y="4292600"/>
          <a:ext cx="207803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39" name="Equação" r:id="rId5" imgW="1435100" imgH="457200" progId="Equation.3">
                  <p:embed/>
                </p:oleObj>
              </mc:Choice>
              <mc:Fallback>
                <p:oleObj name="Equação" r:id="rId5" imgW="1435100" imgH="457200" progId="Equation.3">
                  <p:embed/>
                  <p:pic>
                    <p:nvPicPr>
                      <p:cNvPr id="0" name="Object 2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4292600"/>
                        <a:ext cx="2078038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3260725" y="4437063"/>
            <a:ext cx="47147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</a:rPr>
              <a:t>Coeficiente de Determinação </a:t>
            </a:r>
            <a:r>
              <a:rPr lang="pt-BR" altLang="pt-BR" sz="1600" dirty="0" smtClean="0">
                <a:solidFill>
                  <a:srgbClr val="FF0000"/>
                </a:solidFill>
              </a:rPr>
              <a:t>Múltiplo Ajustado</a:t>
            </a:r>
            <a:endParaRPr lang="pt-BR" altLang="pt-BR" sz="1600" dirty="0">
              <a:solidFill>
                <a:srgbClr val="FF0000"/>
              </a:solidFill>
            </a:endParaRPr>
          </a:p>
        </p:txBody>
      </p:sp>
      <p:sp>
        <p:nvSpPr>
          <p:cNvPr id="45" name="Rectangle 252"/>
          <p:cNvSpPr>
            <a:spLocks noChangeArrowheads="1"/>
          </p:cNvSpPr>
          <p:nvPr/>
        </p:nvSpPr>
        <p:spPr bwMode="auto">
          <a:xfrm>
            <a:off x="3260725" y="4868863"/>
            <a:ext cx="4968875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Este coeficiente pode até diminuir se as variáveis acrescentadas ao modelo não representarem contribuições importantes.</a:t>
            </a:r>
          </a:p>
        </p:txBody>
      </p:sp>
      <p:sp>
        <p:nvSpPr>
          <p:cNvPr id="37897" name="Retângulo 1"/>
          <p:cNvSpPr>
            <a:spLocks noChangeArrowheads="1"/>
          </p:cNvSpPr>
          <p:nvPr/>
        </p:nvSpPr>
        <p:spPr bwMode="auto">
          <a:xfrm>
            <a:off x="2632075" y="3246438"/>
            <a:ext cx="34623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Quando </a:t>
            </a:r>
            <a:r>
              <a:rPr lang="pt-BR" altLang="pt-BR" sz="1600" i="1">
                <a:latin typeface="Times New Roman" charset="0"/>
                <a:cs typeface="Times New Roman" charset="0"/>
              </a:rPr>
              <a:t>p</a:t>
            </a:r>
            <a:r>
              <a:rPr lang="pt-BR" altLang="pt-BR" sz="1600">
                <a:latin typeface="Times New Roman" charset="0"/>
                <a:cs typeface="Times New Roman" charset="0"/>
              </a:rPr>
              <a:t> </a:t>
            </a:r>
            <a:r>
              <a:rPr lang="pt-BR" altLang="pt-BR" sz="1600">
                <a:latin typeface="Times New Roman" charset="0"/>
                <a:cs typeface="Times New Roman" charset="0"/>
                <a:sym typeface="Symbol" pitchFamily="18" charset="2"/>
              </a:rPr>
              <a:t>=</a:t>
            </a:r>
            <a:r>
              <a:rPr lang="pt-BR" altLang="pt-BR" sz="1600">
                <a:latin typeface="Times New Roman" charset="0"/>
                <a:cs typeface="Times New Roman" charset="0"/>
              </a:rPr>
              <a:t> </a:t>
            </a:r>
            <a:r>
              <a:rPr lang="pt-BR" altLang="pt-BR" sz="1600" i="1">
                <a:latin typeface="Times New Roman" charset="0"/>
                <a:cs typeface="Times New Roman" charset="0"/>
              </a:rPr>
              <a:t>n</a:t>
            </a:r>
            <a:r>
              <a:rPr lang="pt-BR" altLang="pt-BR" sz="1600"/>
              <a:t>, o ajuste é perfeito!!!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71086-4552-4CD4-8CF2-EC46733F5136}" type="slidenum">
              <a:rPr lang="pt-BR"/>
              <a:pPr>
                <a:defRPr/>
              </a:pPr>
              <a:t>45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/>
          </p:cNvGraphicFramePr>
          <p:nvPr/>
        </p:nvGraphicFramePr>
        <p:xfrm>
          <a:off x="2033588" y="2947988"/>
          <a:ext cx="16017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98" name="Equação" r:id="rId3" imgW="1066800" imgH="558800" progId="Equation.3">
                  <p:embed/>
                </p:oleObj>
              </mc:Choice>
              <mc:Fallback>
                <p:oleObj name="Equação" r:id="rId3" imgW="1066800" imgH="558800" progId="Equation.3">
                  <p:embed/>
                  <p:pic>
                    <p:nvPicPr>
                      <p:cNvPr id="0" name="Objeto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588" y="2947988"/>
                        <a:ext cx="160178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592138"/>
            <a:ext cx="9144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+mj-ea"/>
                <a:cs typeface="+mj-cs"/>
              </a:rPr>
              <a:t>Teste de Hipótese para </a:t>
            </a:r>
            <a:r>
              <a:rPr lang="pt-BR" altLang="pt-BR" sz="3200" i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+mj-ea"/>
                <a:cs typeface="Times New Roman" charset="0"/>
                <a:sym typeface="Symbol" pitchFamily="18" charset="2"/>
              </a:rPr>
              <a:t></a:t>
            </a:r>
            <a:r>
              <a:rPr lang="pt-BR" altLang="pt-BR" sz="3200" i="1" kern="0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+mj-ea"/>
                <a:cs typeface="Times New Roman" charset="0"/>
                <a:sym typeface="Mathematica1" pitchFamily="2" charset="2"/>
              </a:rPr>
              <a:t>k</a:t>
            </a:r>
            <a:endParaRPr lang="pt-BR" sz="3200" i="1" kern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37" name="Grupo 36"/>
          <p:cNvGrpSpPr>
            <a:grpSpLocks/>
          </p:cNvGrpSpPr>
          <p:nvPr/>
        </p:nvGrpSpPr>
        <p:grpSpPr bwMode="auto">
          <a:xfrm>
            <a:off x="5105400" y="2953097"/>
            <a:ext cx="4000500" cy="2652712"/>
            <a:chOff x="5105400" y="3065463"/>
            <a:chExt cx="4000500" cy="2652713"/>
          </a:xfrm>
        </p:grpSpPr>
        <p:grpSp>
          <p:nvGrpSpPr>
            <p:cNvPr id="38948" name="Group 50"/>
            <p:cNvGrpSpPr>
              <a:grpSpLocks/>
            </p:cNvGrpSpPr>
            <p:nvPr/>
          </p:nvGrpSpPr>
          <p:grpSpPr bwMode="auto">
            <a:xfrm>
              <a:off x="5105400" y="3151188"/>
              <a:ext cx="4000500" cy="2566988"/>
              <a:chOff x="3264" y="2170"/>
              <a:chExt cx="2520" cy="1617"/>
            </a:xfrm>
          </p:grpSpPr>
          <p:grpSp>
            <p:nvGrpSpPr>
              <p:cNvPr id="38950" name="Group 24"/>
              <p:cNvGrpSpPr>
                <a:grpSpLocks/>
              </p:cNvGrpSpPr>
              <p:nvPr/>
            </p:nvGrpSpPr>
            <p:grpSpPr bwMode="auto">
              <a:xfrm>
                <a:off x="3264" y="2170"/>
                <a:ext cx="2520" cy="1617"/>
                <a:chOff x="2988" y="1872"/>
                <a:chExt cx="2520" cy="1617"/>
              </a:xfrm>
            </p:grpSpPr>
            <p:pic>
              <p:nvPicPr>
                <p:cNvPr id="38952" name="Picture 25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296" t="9618" r="18376" b="11877"/>
                <a:stretch>
                  <a:fillRect/>
                </a:stretch>
              </p:blipFill>
              <p:spPr bwMode="auto">
                <a:xfrm>
                  <a:off x="3026" y="1872"/>
                  <a:ext cx="2432" cy="13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8953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988" y="3158"/>
                  <a:ext cx="283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2000">
                      <a:latin typeface="Times New Roman" charset="0"/>
                    </a:rPr>
                    <a:t>-</a:t>
                  </a:r>
                  <a:r>
                    <a:rPr lang="pt-BR" altLang="pt-BR" sz="2000">
                      <a:latin typeface="Times New Roman" charset="0"/>
                      <a:sym typeface="Symbol" pitchFamily="18" charset="2"/>
                    </a:rPr>
                    <a:t></a:t>
                  </a:r>
                  <a:endParaRPr lang="pt-BR" altLang="pt-BR" sz="2000">
                    <a:latin typeface="Times New Roman" charset="0"/>
                  </a:endParaRPr>
                </a:p>
              </p:txBody>
            </p:sp>
            <p:sp>
              <p:nvSpPr>
                <p:cNvPr id="38954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5188" y="3160"/>
                  <a:ext cx="320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2000">
                      <a:latin typeface="Times New Roman" charset="0"/>
                    </a:rPr>
                    <a:t>+</a:t>
                  </a:r>
                  <a:r>
                    <a:rPr lang="pt-BR" altLang="pt-BR" sz="2000">
                      <a:latin typeface="Times New Roman" charset="0"/>
                      <a:sym typeface="Symbol" pitchFamily="18" charset="2"/>
                    </a:rPr>
                    <a:t></a:t>
                  </a:r>
                  <a:endParaRPr lang="pt-BR" altLang="pt-BR" sz="2000">
                    <a:latin typeface="Times New Roman" charset="0"/>
                  </a:endParaRPr>
                </a:p>
              </p:txBody>
            </p:sp>
            <p:sp>
              <p:nvSpPr>
                <p:cNvPr id="3895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158" y="3239"/>
                  <a:ext cx="19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2000">
                      <a:latin typeface="Times New Roman" charset="0"/>
                    </a:rPr>
                    <a:t>0</a:t>
                  </a:r>
                </a:p>
              </p:txBody>
            </p:sp>
            <p:sp>
              <p:nvSpPr>
                <p:cNvPr id="38956" name="Line 29"/>
                <p:cNvSpPr>
                  <a:spLocks noChangeShapeType="1"/>
                </p:cNvSpPr>
                <p:nvPr/>
              </p:nvSpPr>
              <p:spPr bwMode="auto">
                <a:xfrm>
                  <a:off x="3024" y="3226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38951" name="Line 30"/>
              <p:cNvSpPr>
                <a:spLocks noChangeShapeType="1"/>
              </p:cNvSpPr>
              <p:nvPr/>
            </p:nvSpPr>
            <p:spPr bwMode="auto">
              <a:xfrm flipH="1">
                <a:off x="4788" y="2266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aphicFrame>
          <p:nvGraphicFramePr>
            <p:cNvPr id="38949" name="Object 40"/>
            <p:cNvGraphicFramePr>
              <a:graphicFrameLocks noChangeAspect="1"/>
            </p:cNvGraphicFramePr>
            <p:nvPr/>
          </p:nvGraphicFramePr>
          <p:xfrm>
            <a:off x="7791450" y="3065463"/>
            <a:ext cx="381000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999" name="Equação" r:id="rId6" imgW="253890" imgH="241195" progId="Equation.3">
                    <p:embed/>
                  </p:oleObj>
                </mc:Choice>
                <mc:Fallback>
                  <p:oleObj name="Equação" r:id="rId6" imgW="253890" imgH="241195" progId="Equation.3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91450" y="3065463"/>
                          <a:ext cx="381000" cy="361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3" name="Object 13"/>
          <p:cNvGraphicFramePr>
            <a:graphicFrameLocks noChangeAspect="1"/>
          </p:cNvGraphicFramePr>
          <p:nvPr/>
        </p:nvGraphicFramePr>
        <p:xfrm>
          <a:off x="468313" y="1625600"/>
          <a:ext cx="15795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00" name="Equação" r:id="rId8" imgW="1054100" imgH="431800" progId="Equation.3">
                  <p:embed/>
                </p:oleObj>
              </mc:Choice>
              <mc:Fallback>
                <p:oleObj name="Equação" r:id="rId8" imgW="1054100" imgH="4318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625600"/>
                        <a:ext cx="1579562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16"/>
          <p:cNvGraphicFramePr>
            <a:graphicFrameLocks/>
          </p:cNvGraphicFramePr>
          <p:nvPr/>
        </p:nvGraphicFramePr>
        <p:xfrm>
          <a:off x="427038" y="3090863"/>
          <a:ext cx="13938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01" name="Equação" r:id="rId10" imgW="698500" imgH="457200" progId="Equation.3">
                  <p:embed/>
                </p:oleObj>
              </mc:Choice>
              <mc:Fallback>
                <p:oleObj name="Equação" r:id="rId10" imgW="698500" imgH="457200" progId="Equation.3">
                  <p:embed/>
                  <p:pic>
                    <p:nvPicPr>
                      <p:cNvPr id="0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8" y="3090863"/>
                        <a:ext cx="139382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693541"/>
              </p:ext>
            </p:extLst>
          </p:nvPr>
        </p:nvGraphicFramePr>
        <p:xfrm>
          <a:off x="517525" y="4365104"/>
          <a:ext cx="14081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02" name="Equação" r:id="rId12" imgW="939392" imgH="431613" progId="Equation.3">
                  <p:embed/>
                </p:oleObj>
              </mc:Choice>
              <mc:Fallback>
                <p:oleObj name="Equação" r:id="rId12" imgW="939392" imgH="431613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4365104"/>
                        <a:ext cx="140811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Retângulo 75"/>
          <p:cNvSpPr>
            <a:spLocks noChangeArrowheads="1"/>
          </p:cNvSpPr>
          <p:nvPr/>
        </p:nvSpPr>
        <p:spPr bwMode="auto">
          <a:xfrm>
            <a:off x="461963" y="4005064"/>
            <a:ext cx="18891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se 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  <a:cs typeface="Times New Roman" charset="0"/>
              </a:rPr>
              <a:t>0</a:t>
            </a:r>
            <a:r>
              <a:rPr lang="pt-BR" altLang="pt-BR" sz="1600" dirty="0"/>
              <a:t> verdadeira: </a:t>
            </a:r>
          </a:p>
        </p:txBody>
      </p:sp>
      <p:sp>
        <p:nvSpPr>
          <p:cNvPr id="77" name="Text Box 33"/>
          <p:cNvSpPr txBox="1">
            <a:spLocks noChangeArrowheads="1"/>
          </p:cNvSpPr>
          <p:nvPr/>
        </p:nvSpPr>
        <p:spPr bwMode="auto">
          <a:xfrm>
            <a:off x="7551738" y="5104159"/>
            <a:ext cx="493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i="1">
                <a:latin typeface="Times New Roman" charset="0"/>
              </a:rPr>
              <a:t>t</a:t>
            </a:r>
            <a:r>
              <a:rPr lang="pt-BR" altLang="pt-BR" sz="2000" i="1" baseline="-25000">
                <a:latin typeface="Times New Roman" charset="0"/>
              </a:rPr>
              <a:t>crít</a:t>
            </a:r>
          </a:p>
        </p:txBody>
      </p:sp>
      <p:sp>
        <p:nvSpPr>
          <p:cNvPr id="78" name="Text Box 34"/>
          <p:cNvSpPr txBox="1">
            <a:spLocks noChangeArrowheads="1"/>
          </p:cNvSpPr>
          <p:nvPr/>
        </p:nvSpPr>
        <p:spPr bwMode="auto">
          <a:xfrm>
            <a:off x="6324600" y="5104159"/>
            <a:ext cx="579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i="1">
                <a:latin typeface="Times New Roman" charset="0"/>
              </a:rPr>
              <a:t>-t</a:t>
            </a:r>
            <a:r>
              <a:rPr lang="pt-BR" altLang="pt-BR" sz="2000" i="1" baseline="-25000">
                <a:latin typeface="Times New Roman" charset="0"/>
              </a:rPr>
              <a:t>crít</a:t>
            </a:r>
          </a:p>
        </p:txBody>
      </p:sp>
      <p:grpSp>
        <p:nvGrpSpPr>
          <p:cNvPr id="79" name="Group 35"/>
          <p:cNvGrpSpPr>
            <a:grpSpLocks/>
          </p:cNvGrpSpPr>
          <p:nvPr/>
        </p:nvGrpSpPr>
        <p:grpSpPr bwMode="auto">
          <a:xfrm>
            <a:off x="7981950" y="4197697"/>
            <a:ext cx="611188" cy="746125"/>
            <a:chOff x="4800" y="2602"/>
            <a:chExt cx="385" cy="470"/>
          </a:xfrm>
        </p:grpSpPr>
        <p:sp>
          <p:nvSpPr>
            <p:cNvPr id="38946" name="Line 36"/>
            <p:cNvSpPr>
              <a:spLocks noChangeShapeType="1"/>
            </p:cNvSpPr>
            <p:nvPr/>
          </p:nvSpPr>
          <p:spPr bwMode="auto">
            <a:xfrm flipV="1">
              <a:off x="4800" y="283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aphicFrame>
          <p:nvGraphicFramePr>
            <p:cNvPr id="38947" name="Object 11"/>
            <p:cNvGraphicFramePr>
              <a:graphicFrameLocks noChangeAspect="1"/>
            </p:cNvGraphicFramePr>
            <p:nvPr/>
          </p:nvGraphicFramePr>
          <p:xfrm>
            <a:off x="5025" y="2602"/>
            <a:ext cx="160" cy="3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003" name="Equation" r:id="rId14" imgW="177646" imgH="393359" progId="Equation.DSMT4">
                    <p:embed/>
                  </p:oleObj>
                </mc:Choice>
                <mc:Fallback>
                  <p:oleObj name="Equation" r:id="rId14" imgW="177646" imgH="393359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5" y="2602"/>
                          <a:ext cx="160" cy="3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2" name="Group 38"/>
          <p:cNvGrpSpPr>
            <a:grpSpLocks/>
          </p:cNvGrpSpPr>
          <p:nvPr/>
        </p:nvGrpSpPr>
        <p:grpSpPr bwMode="auto">
          <a:xfrm>
            <a:off x="5748338" y="4181822"/>
            <a:ext cx="557212" cy="746125"/>
            <a:chOff x="2769" y="2544"/>
            <a:chExt cx="351" cy="470"/>
          </a:xfrm>
        </p:grpSpPr>
        <p:sp>
          <p:nvSpPr>
            <p:cNvPr id="38944" name="Line 39"/>
            <p:cNvSpPr>
              <a:spLocks noChangeShapeType="1"/>
            </p:cNvSpPr>
            <p:nvPr/>
          </p:nvSpPr>
          <p:spPr bwMode="auto">
            <a:xfrm flipH="1" flipV="1">
              <a:off x="2928" y="2774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aphicFrame>
          <p:nvGraphicFramePr>
            <p:cNvPr id="38945" name="Object 10"/>
            <p:cNvGraphicFramePr>
              <a:graphicFrameLocks noChangeAspect="1"/>
            </p:cNvGraphicFramePr>
            <p:nvPr/>
          </p:nvGraphicFramePr>
          <p:xfrm>
            <a:off x="2769" y="2544"/>
            <a:ext cx="160" cy="3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004" name="Equation" r:id="rId16" imgW="177646" imgH="393359" progId="Equation.DSMT4">
                    <p:embed/>
                  </p:oleObj>
                </mc:Choice>
                <mc:Fallback>
                  <p:oleObj name="Equation" r:id="rId16" imgW="177646" imgH="393359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9" y="2544"/>
                          <a:ext cx="160" cy="3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5" name="Grupo 84"/>
          <p:cNvGrpSpPr>
            <a:grpSpLocks/>
          </p:cNvGrpSpPr>
          <p:nvPr/>
        </p:nvGrpSpPr>
        <p:grpSpPr bwMode="auto">
          <a:xfrm>
            <a:off x="6530975" y="3108672"/>
            <a:ext cx="1184275" cy="2073275"/>
            <a:chOff x="6530975" y="3221038"/>
            <a:chExt cx="1184275" cy="2073275"/>
          </a:xfrm>
        </p:grpSpPr>
        <p:sp>
          <p:nvSpPr>
            <p:cNvPr id="38942" name="Freeform 32"/>
            <p:cNvSpPr>
              <a:spLocks/>
            </p:cNvSpPr>
            <p:nvPr/>
          </p:nvSpPr>
          <p:spPr bwMode="auto">
            <a:xfrm>
              <a:off x="6530975" y="3221038"/>
              <a:ext cx="1184275" cy="2073275"/>
            </a:xfrm>
            <a:custGeom>
              <a:avLst/>
              <a:gdLst>
                <a:gd name="T0" fmla="*/ 0 w 440"/>
                <a:gd name="T1" fmla="*/ 2147483647 h 771"/>
                <a:gd name="T2" fmla="*/ 2147483647 w 440"/>
                <a:gd name="T3" fmla="*/ 2147483647 h 771"/>
                <a:gd name="T4" fmla="*/ 2147483647 w 440"/>
                <a:gd name="T5" fmla="*/ 2147483647 h 771"/>
                <a:gd name="T6" fmla="*/ 2147483647 w 440"/>
                <a:gd name="T7" fmla="*/ 2147483647 h 771"/>
                <a:gd name="T8" fmla="*/ 2147483647 w 440"/>
                <a:gd name="T9" fmla="*/ 2147483647 h 771"/>
                <a:gd name="T10" fmla="*/ 2147483647 w 440"/>
                <a:gd name="T11" fmla="*/ 2147483647 h 771"/>
                <a:gd name="T12" fmla="*/ 2147483647 w 440"/>
                <a:gd name="T13" fmla="*/ 2147483647 h 771"/>
                <a:gd name="T14" fmla="*/ 2147483647 w 440"/>
                <a:gd name="T15" fmla="*/ 2147483647 h 771"/>
                <a:gd name="T16" fmla="*/ 2147483647 w 440"/>
                <a:gd name="T17" fmla="*/ 2147483647 h 771"/>
                <a:gd name="T18" fmla="*/ 2147483647 w 440"/>
                <a:gd name="T19" fmla="*/ 2147483647 h 771"/>
                <a:gd name="T20" fmla="*/ 2147483647 w 440"/>
                <a:gd name="T21" fmla="*/ 0 h 771"/>
                <a:gd name="T22" fmla="*/ 2147483647 w 440"/>
                <a:gd name="T23" fmla="*/ 0 h 771"/>
                <a:gd name="T24" fmla="*/ 2147483647 w 440"/>
                <a:gd name="T25" fmla="*/ 2147483647 h 771"/>
                <a:gd name="T26" fmla="*/ 2147483647 w 440"/>
                <a:gd name="T27" fmla="*/ 2147483647 h 771"/>
                <a:gd name="T28" fmla="*/ 2147483647 w 440"/>
                <a:gd name="T29" fmla="*/ 2147483647 h 771"/>
                <a:gd name="T30" fmla="*/ 2147483647 w 440"/>
                <a:gd name="T31" fmla="*/ 2147483647 h 771"/>
                <a:gd name="T32" fmla="*/ 2147483647 w 440"/>
                <a:gd name="T33" fmla="*/ 2147483647 h 771"/>
                <a:gd name="T34" fmla="*/ 2147483647 w 440"/>
                <a:gd name="T35" fmla="*/ 2147483647 h 771"/>
                <a:gd name="T36" fmla="*/ 2147483647 w 440"/>
                <a:gd name="T37" fmla="*/ 2147483647 h 771"/>
                <a:gd name="T38" fmla="*/ 2147483647 w 440"/>
                <a:gd name="T39" fmla="*/ 2147483647 h 771"/>
                <a:gd name="T40" fmla="*/ 2147483647 w 440"/>
                <a:gd name="T41" fmla="*/ 2147483647 h 771"/>
                <a:gd name="T42" fmla="*/ 2147483647 w 440"/>
                <a:gd name="T43" fmla="*/ 2147483647 h 771"/>
                <a:gd name="T44" fmla="*/ 2147483647 w 440"/>
                <a:gd name="T45" fmla="*/ 2147483647 h 771"/>
                <a:gd name="T46" fmla="*/ 0 w 440"/>
                <a:gd name="T47" fmla="*/ 2147483647 h 771"/>
                <a:gd name="T48" fmla="*/ 0 w 440"/>
                <a:gd name="T49" fmla="*/ 2147483647 h 7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0"/>
                <a:gd name="T76" fmla="*/ 0 h 771"/>
                <a:gd name="T77" fmla="*/ 440 w 440"/>
                <a:gd name="T78" fmla="*/ 771 h 7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0" h="771">
                  <a:moveTo>
                    <a:pt x="0" y="406"/>
                  </a:moveTo>
                  <a:lnTo>
                    <a:pt x="22" y="353"/>
                  </a:lnTo>
                  <a:lnTo>
                    <a:pt x="41" y="298"/>
                  </a:lnTo>
                  <a:lnTo>
                    <a:pt x="63" y="240"/>
                  </a:lnTo>
                  <a:lnTo>
                    <a:pt x="89" y="180"/>
                  </a:lnTo>
                  <a:lnTo>
                    <a:pt x="111" y="130"/>
                  </a:lnTo>
                  <a:lnTo>
                    <a:pt x="132" y="82"/>
                  </a:lnTo>
                  <a:lnTo>
                    <a:pt x="156" y="44"/>
                  </a:lnTo>
                  <a:lnTo>
                    <a:pt x="176" y="20"/>
                  </a:lnTo>
                  <a:lnTo>
                    <a:pt x="200" y="3"/>
                  </a:lnTo>
                  <a:lnTo>
                    <a:pt x="216" y="0"/>
                  </a:lnTo>
                  <a:lnTo>
                    <a:pt x="236" y="0"/>
                  </a:lnTo>
                  <a:lnTo>
                    <a:pt x="252" y="12"/>
                  </a:lnTo>
                  <a:lnTo>
                    <a:pt x="276" y="34"/>
                  </a:lnTo>
                  <a:lnTo>
                    <a:pt x="303" y="72"/>
                  </a:lnTo>
                  <a:lnTo>
                    <a:pt x="324" y="123"/>
                  </a:lnTo>
                  <a:lnTo>
                    <a:pt x="346" y="173"/>
                  </a:lnTo>
                  <a:lnTo>
                    <a:pt x="375" y="243"/>
                  </a:lnTo>
                  <a:lnTo>
                    <a:pt x="396" y="298"/>
                  </a:lnTo>
                  <a:lnTo>
                    <a:pt x="420" y="348"/>
                  </a:lnTo>
                  <a:lnTo>
                    <a:pt x="432" y="382"/>
                  </a:lnTo>
                  <a:lnTo>
                    <a:pt x="440" y="404"/>
                  </a:lnTo>
                  <a:lnTo>
                    <a:pt x="440" y="771"/>
                  </a:lnTo>
                  <a:lnTo>
                    <a:pt x="0" y="771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aphicFrame>
          <p:nvGraphicFramePr>
            <p:cNvPr id="38943" name="Object 8"/>
            <p:cNvGraphicFramePr>
              <a:graphicFrameLocks noChangeAspect="1"/>
            </p:cNvGraphicFramePr>
            <p:nvPr/>
          </p:nvGraphicFramePr>
          <p:xfrm>
            <a:off x="6888163" y="4443413"/>
            <a:ext cx="490538" cy="252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005" name="Equation" r:id="rId18" imgW="342603" imgH="177646" progId="Equation.DSMT4">
                    <p:embed/>
                  </p:oleObj>
                </mc:Choice>
                <mc:Fallback>
                  <p:oleObj name="Equation" r:id="rId18" imgW="342603" imgH="177646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8163" y="4443413"/>
                          <a:ext cx="490538" cy="252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8" name="Grupo 34"/>
          <p:cNvGrpSpPr>
            <a:grpSpLocks/>
          </p:cNvGrpSpPr>
          <p:nvPr/>
        </p:nvGrpSpPr>
        <p:grpSpPr bwMode="auto">
          <a:xfrm>
            <a:off x="35496" y="5085184"/>
            <a:ext cx="5715000" cy="917575"/>
            <a:chOff x="714348" y="5940449"/>
            <a:chExt cx="5715000" cy="917575"/>
          </a:xfrm>
        </p:grpSpPr>
        <p:sp>
          <p:nvSpPr>
            <p:cNvPr id="38940" name="Text Box 62"/>
            <p:cNvSpPr txBox="1">
              <a:spLocks noChangeArrowheads="1"/>
            </p:cNvSpPr>
            <p:nvPr/>
          </p:nvSpPr>
          <p:spPr bwMode="auto">
            <a:xfrm>
              <a:off x="714348" y="5940449"/>
              <a:ext cx="3124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/>
                <a:t>Região Crítica:</a:t>
              </a:r>
            </a:p>
          </p:txBody>
        </p:sp>
        <p:sp>
          <p:nvSpPr>
            <p:cNvPr id="38941" name="Text Box 64"/>
            <p:cNvSpPr txBox="1">
              <a:spLocks noChangeArrowheads="1"/>
            </p:cNvSpPr>
            <p:nvPr/>
          </p:nvSpPr>
          <p:spPr bwMode="auto">
            <a:xfrm>
              <a:off x="1123923" y="6276999"/>
              <a:ext cx="530542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pt-BR" altLang="pt-BR" sz="1600"/>
                <a:t>aceito </a:t>
              </a: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</a:t>
              </a:r>
              <a:r>
                <a:rPr lang="pt-BR" altLang="pt-BR" sz="1600"/>
                <a:t> se </a:t>
              </a:r>
              <a:r>
                <a:rPr lang="pt-BR" altLang="pt-BR" sz="1600">
                  <a:latin typeface="Times New Roman" charset="0"/>
                </a:rPr>
                <a:t>–</a:t>
              </a:r>
              <a:r>
                <a:rPr lang="pt-BR" altLang="pt-BR" sz="1600" i="1">
                  <a:latin typeface="Times New Roman" charset="0"/>
                </a:rPr>
                <a:t>t</a:t>
              </a:r>
              <a:r>
                <a:rPr lang="pt-BR" altLang="pt-BR" sz="1600" i="1" baseline="-25000">
                  <a:latin typeface="Times New Roman" charset="0"/>
                </a:rPr>
                <a:t>crít</a:t>
              </a:r>
              <a:r>
                <a:rPr lang="pt-BR" altLang="pt-BR" sz="1600">
                  <a:latin typeface="Times New Roman" charset="0"/>
                </a:rPr>
                <a:t> &lt; </a:t>
              </a:r>
              <a:r>
                <a:rPr lang="pt-BR" altLang="pt-BR" sz="1600" i="1">
                  <a:latin typeface="Times New Roman" charset="0"/>
                </a:rPr>
                <a:t>t</a:t>
              </a:r>
              <a:r>
                <a:rPr lang="pt-BR" altLang="pt-BR" sz="1600">
                  <a:latin typeface="Times New Roman" charset="0"/>
                </a:rPr>
                <a:t> &lt; </a:t>
              </a:r>
              <a:r>
                <a:rPr lang="pt-BR" altLang="pt-BR" sz="1600" i="1">
                  <a:latin typeface="Times New Roman" charset="0"/>
                </a:rPr>
                <a:t>t</a:t>
              </a:r>
              <a:r>
                <a:rPr lang="pt-BR" altLang="pt-BR" sz="1600" i="1" baseline="-25000">
                  <a:latin typeface="Times New Roman" charset="0"/>
                </a:rPr>
                <a:t>crít</a:t>
              </a:r>
              <a:r>
                <a:rPr lang="pt-BR" altLang="pt-BR" sz="1600"/>
                <a:t>    </a:t>
              </a:r>
              <a:r>
                <a:rPr lang="pt-BR" altLang="pt-BR" sz="1600">
                  <a:sym typeface="Symbol" pitchFamily="18" charset="2"/>
                </a:rPr>
                <a:t> </a:t>
              </a:r>
              <a:r>
                <a:rPr lang="pt-BR" altLang="pt-BR" sz="1600" i="1">
                  <a:latin typeface="Times New Roman" charset="0"/>
                  <a:sym typeface="Symbol" pitchFamily="18" charset="2"/>
                </a:rPr>
                <a:t>P</a:t>
              </a:r>
              <a:r>
                <a:rPr lang="pt-BR" altLang="pt-BR" sz="1600">
                  <a:latin typeface="Times New Roman" charset="0"/>
                  <a:sym typeface="Symbol" pitchFamily="18" charset="2"/>
                </a:rPr>
                <a:t>(</a:t>
              </a:r>
              <a:r>
                <a:rPr lang="pt-BR" altLang="pt-BR" sz="1600">
                  <a:latin typeface="Times New Roman" charset="0"/>
                </a:rPr>
                <a:t>–</a:t>
              </a:r>
              <a:r>
                <a:rPr lang="pt-BR" altLang="pt-BR" sz="1600" i="1">
                  <a:latin typeface="Times New Roman" charset="0"/>
                </a:rPr>
                <a:t>t</a:t>
              </a:r>
              <a:r>
                <a:rPr lang="pt-BR" altLang="pt-BR" sz="1600" i="1" baseline="-25000">
                  <a:latin typeface="Times New Roman" charset="0"/>
                </a:rPr>
                <a:t>crít</a:t>
              </a:r>
              <a:r>
                <a:rPr lang="pt-BR" altLang="pt-BR" sz="1600">
                  <a:latin typeface="Times New Roman" charset="0"/>
                </a:rPr>
                <a:t> &lt; </a:t>
              </a:r>
              <a:r>
                <a:rPr lang="pt-BR" altLang="pt-BR" sz="1600" i="1">
                  <a:latin typeface="Times New Roman" charset="0"/>
                </a:rPr>
                <a:t>t</a:t>
              </a:r>
              <a:r>
                <a:rPr lang="pt-BR" altLang="pt-BR" sz="1600">
                  <a:latin typeface="Times New Roman" charset="0"/>
                </a:rPr>
                <a:t> &lt; </a:t>
              </a:r>
              <a:r>
                <a:rPr lang="pt-BR" altLang="pt-BR" sz="1600" i="1">
                  <a:latin typeface="Times New Roman" charset="0"/>
                </a:rPr>
                <a:t>t</a:t>
              </a:r>
              <a:r>
                <a:rPr lang="pt-BR" altLang="pt-BR" sz="1600" i="1" baseline="-25000">
                  <a:latin typeface="Times New Roman" charset="0"/>
                </a:rPr>
                <a:t>crít</a:t>
              </a:r>
              <a:r>
                <a:rPr lang="pt-BR" altLang="pt-BR" sz="1600">
                  <a:latin typeface="Times New Roman" charset="0"/>
                </a:rPr>
                <a:t>) = </a:t>
              </a:r>
              <a:r>
                <a:rPr lang="pt-BR" altLang="pt-BR" sz="1600">
                  <a:latin typeface="Times New Roman" charset="0"/>
                  <a:sym typeface="Symbol" pitchFamily="18" charset="2"/>
                </a:rPr>
                <a:t>1 -</a:t>
              </a:r>
              <a:r>
                <a:rPr lang="pt-BR" altLang="pt-BR" sz="1600">
                  <a:sym typeface="Symbol" pitchFamily="18" charset="2"/>
                </a:rPr>
                <a:t> </a:t>
              </a:r>
              <a:r>
                <a:rPr lang="pt-BR" altLang="pt-BR" sz="1600" i="1">
                  <a:sym typeface="Symbol" pitchFamily="18" charset="2"/>
                </a:rPr>
                <a:t></a:t>
              </a:r>
              <a:endParaRPr lang="pt-BR" altLang="pt-BR" sz="1600" i="1" baseline="-25000">
                <a:latin typeface="Times New Roman" charset="0"/>
              </a:endParaRPr>
            </a:p>
            <a:p>
              <a:pPr eaLnBrk="1" hangingPunct="1">
                <a:spcBef>
                  <a:spcPct val="0"/>
                </a:spcBef>
              </a:pPr>
              <a:r>
                <a:rPr lang="pt-BR" altLang="pt-BR" sz="1600"/>
                <a:t>rejeito </a:t>
              </a: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</a:t>
              </a:r>
              <a:r>
                <a:rPr lang="pt-BR" altLang="pt-BR" sz="1600"/>
                <a:t> caso contrário    </a:t>
              </a:r>
              <a:r>
                <a:rPr lang="pt-BR" altLang="pt-BR" sz="1600">
                  <a:sym typeface="Symbol" pitchFamily="18" charset="2"/>
                </a:rPr>
                <a:t> </a:t>
              </a:r>
              <a:r>
                <a:rPr lang="pt-BR" altLang="pt-BR" sz="1600" i="1">
                  <a:latin typeface="Times New Roman" charset="0"/>
                  <a:sym typeface="Symbol" pitchFamily="18" charset="2"/>
                </a:rPr>
                <a:t>P</a:t>
              </a:r>
              <a:r>
                <a:rPr lang="pt-BR" altLang="pt-BR" sz="1600">
                  <a:latin typeface="Times New Roman" charset="0"/>
                </a:rPr>
                <a:t>(|</a:t>
              </a:r>
              <a:r>
                <a:rPr lang="pt-BR" altLang="pt-BR" sz="1600" i="1">
                  <a:latin typeface="Times New Roman" charset="0"/>
                </a:rPr>
                <a:t>t|</a:t>
              </a:r>
              <a:r>
                <a:rPr lang="pt-BR" altLang="pt-BR" sz="1600">
                  <a:latin typeface="Times New Roman" charset="0"/>
                </a:rPr>
                <a:t> &gt; </a:t>
              </a:r>
              <a:r>
                <a:rPr lang="pt-BR" altLang="pt-BR" sz="1600" i="1">
                  <a:latin typeface="Times New Roman" charset="0"/>
                </a:rPr>
                <a:t>t</a:t>
              </a:r>
              <a:r>
                <a:rPr lang="pt-BR" altLang="pt-BR" sz="1600" i="1" baseline="-25000">
                  <a:latin typeface="Times New Roman" charset="0"/>
                </a:rPr>
                <a:t>crít</a:t>
              </a:r>
              <a:r>
                <a:rPr lang="pt-BR" altLang="pt-BR" sz="1600">
                  <a:latin typeface="Times New Roman" charset="0"/>
                </a:rPr>
                <a:t>) = </a:t>
              </a:r>
              <a:r>
                <a:rPr lang="pt-BR" altLang="pt-BR" sz="1600" i="1">
                  <a:sym typeface="Symbol" pitchFamily="18" charset="2"/>
                </a:rPr>
                <a:t></a:t>
              </a:r>
            </a:p>
          </p:txBody>
        </p:sp>
      </p:grpSp>
      <p:grpSp>
        <p:nvGrpSpPr>
          <p:cNvPr id="93" name="Grupo 92"/>
          <p:cNvGrpSpPr>
            <a:grpSpLocks/>
          </p:cNvGrpSpPr>
          <p:nvPr/>
        </p:nvGrpSpPr>
        <p:grpSpPr bwMode="auto">
          <a:xfrm>
            <a:off x="6529388" y="5515322"/>
            <a:ext cx="1189037" cy="361950"/>
            <a:chOff x="6529932" y="5627017"/>
            <a:chExt cx="1188000" cy="362368"/>
          </a:xfrm>
        </p:grpSpPr>
        <p:sp>
          <p:nvSpPr>
            <p:cNvPr id="38938" name="Rectangle 136"/>
            <p:cNvSpPr>
              <a:spLocks noChangeArrowheads="1"/>
            </p:cNvSpPr>
            <p:nvPr/>
          </p:nvSpPr>
          <p:spPr bwMode="auto">
            <a:xfrm>
              <a:off x="6759408" y="5650830"/>
              <a:ext cx="729051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ac, </a:t>
              </a: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</a:t>
              </a:r>
              <a:endParaRPr lang="en-US" altLang="pt-BR" sz="1600"/>
            </a:p>
          </p:txBody>
        </p:sp>
        <p:sp>
          <p:nvSpPr>
            <p:cNvPr id="38939" name="AutoShape 137"/>
            <p:cNvSpPr>
              <a:spLocks/>
            </p:cNvSpPr>
            <p:nvPr/>
          </p:nvSpPr>
          <p:spPr bwMode="auto">
            <a:xfrm rot="-5400000">
              <a:off x="7089007" y="5067942"/>
              <a:ext cx="69850" cy="1188000"/>
            </a:xfrm>
            <a:prstGeom prst="leftBrace">
              <a:avLst>
                <a:gd name="adj1" fmla="val 10299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grpSp>
        <p:nvGrpSpPr>
          <p:cNvPr id="96" name="Grupo 95"/>
          <p:cNvGrpSpPr>
            <a:grpSpLocks/>
          </p:cNvGrpSpPr>
          <p:nvPr/>
        </p:nvGrpSpPr>
        <p:grpSpPr bwMode="auto">
          <a:xfrm>
            <a:off x="7715250" y="5515322"/>
            <a:ext cx="863600" cy="361950"/>
            <a:chOff x="7721600" y="5588917"/>
            <a:chExt cx="863600" cy="362368"/>
          </a:xfrm>
        </p:grpSpPr>
        <p:sp>
          <p:nvSpPr>
            <p:cNvPr id="38936" name="Rectangle 139"/>
            <p:cNvSpPr>
              <a:spLocks noChangeArrowheads="1"/>
            </p:cNvSpPr>
            <p:nvPr/>
          </p:nvSpPr>
          <p:spPr bwMode="auto">
            <a:xfrm>
              <a:off x="7745291" y="5612730"/>
              <a:ext cx="813044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rej, </a:t>
              </a: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</a:t>
              </a:r>
              <a:endParaRPr lang="en-US" altLang="pt-BR" sz="1600"/>
            </a:p>
          </p:txBody>
        </p:sp>
        <p:sp>
          <p:nvSpPr>
            <p:cNvPr id="38937" name="AutoShape 140"/>
            <p:cNvSpPr>
              <a:spLocks/>
            </p:cNvSpPr>
            <p:nvPr/>
          </p:nvSpPr>
          <p:spPr bwMode="auto">
            <a:xfrm rot="-5400000">
              <a:off x="8118475" y="5192042"/>
              <a:ext cx="69850" cy="863600"/>
            </a:xfrm>
            <a:prstGeom prst="leftBrace">
              <a:avLst>
                <a:gd name="adj1" fmla="val 10303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grpSp>
        <p:nvGrpSpPr>
          <p:cNvPr id="99" name="Grupo 98"/>
          <p:cNvGrpSpPr>
            <a:grpSpLocks/>
          </p:cNvGrpSpPr>
          <p:nvPr/>
        </p:nvGrpSpPr>
        <p:grpSpPr bwMode="auto">
          <a:xfrm>
            <a:off x="5667375" y="5515322"/>
            <a:ext cx="863600" cy="361950"/>
            <a:chOff x="5868144" y="5589241"/>
            <a:chExt cx="863600" cy="362368"/>
          </a:xfrm>
        </p:grpSpPr>
        <p:sp>
          <p:nvSpPr>
            <p:cNvPr id="38934" name="Rectangle 139"/>
            <p:cNvSpPr>
              <a:spLocks noChangeArrowheads="1"/>
            </p:cNvSpPr>
            <p:nvPr/>
          </p:nvSpPr>
          <p:spPr bwMode="auto">
            <a:xfrm>
              <a:off x="5891835" y="5613054"/>
              <a:ext cx="813044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rej, </a:t>
              </a: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</a:t>
              </a:r>
              <a:endParaRPr lang="en-US" altLang="pt-BR" sz="1600"/>
            </a:p>
          </p:txBody>
        </p:sp>
        <p:sp>
          <p:nvSpPr>
            <p:cNvPr id="38935" name="AutoShape 140"/>
            <p:cNvSpPr>
              <a:spLocks/>
            </p:cNvSpPr>
            <p:nvPr/>
          </p:nvSpPr>
          <p:spPr bwMode="auto">
            <a:xfrm rot="-5400000">
              <a:off x="6265019" y="5192366"/>
              <a:ext cx="69850" cy="863600"/>
            </a:xfrm>
            <a:prstGeom prst="leftBrace">
              <a:avLst>
                <a:gd name="adj1" fmla="val 10303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sp>
        <p:nvSpPr>
          <p:cNvPr id="6" name="Elipse 5"/>
          <p:cNvSpPr>
            <a:spLocks noChangeArrowheads="1"/>
          </p:cNvSpPr>
          <p:nvPr/>
        </p:nvSpPr>
        <p:spPr bwMode="auto">
          <a:xfrm rot="1200000">
            <a:off x="3197225" y="1893888"/>
            <a:ext cx="3709988" cy="579437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graphicFrame>
        <p:nvGraphicFramePr>
          <p:cNvPr id="43" name="Objeto 42"/>
          <p:cNvGraphicFramePr>
            <a:graphicFrameLocks/>
          </p:cNvGraphicFramePr>
          <p:nvPr/>
        </p:nvGraphicFramePr>
        <p:xfrm>
          <a:off x="6840538" y="2001838"/>
          <a:ext cx="14224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06" name="Equação" r:id="rId20" imgW="939392" imgH="241195" progId="Equation.3">
                  <p:embed/>
                </p:oleObj>
              </mc:Choice>
              <mc:Fallback>
                <p:oleObj name="Equação" r:id="rId20" imgW="939392" imgH="241195" progId="Equation.3">
                  <p:embed/>
                  <p:pic>
                    <p:nvPicPr>
                      <p:cNvPr id="0" name="Objeto 42"/>
                      <p:cNvPicPr>
                        <a:picLocks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38" y="2001838"/>
                        <a:ext cx="14224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to 43"/>
          <p:cNvGraphicFramePr>
            <a:graphicFrameLocks/>
          </p:cNvGraphicFramePr>
          <p:nvPr/>
        </p:nvGraphicFramePr>
        <p:xfrm>
          <a:off x="2574925" y="1484313"/>
          <a:ext cx="430688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07" name="Equação" r:id="rId22" imgW="2844800" imgH="965200" progId="Equation.3">
                  <p:embed/>
                </p:oleObj>
              </mc:Choice>
              <mc:Fallback>
                <p:oleObj name="Equação" r:id="rId22" imgW="2844800" imgH="965200" progId="Equation.3">
                  <p:embed/>
                  <p:pic>
                    <p:nvPicPr>
                      <p:cNvPr id="0" name="Objeto 43"/>
                      <p:cNvPicPr>
                        <a:picLocks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4925" y="1484313"/>
                        <a:ext cx="430688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8BED3-D06A-452E-87B2-F28B1BCA2826}" type="slidenum">
              <a:rPr lang="pt-BR"/>
              <a:pPr>
                <a:defRPr/>
              </a:pPr>
              <a:t>46</a:t>
            </a:fld>
            <a:endParaRPr lang="pt-BR"/>
          </a:p>
        </p:txBody>
      </p:sp>
      <p:sp>
        <p:nvSpPr>
          <p:cNvPr id="45" name="Retângulo 44"/>
          <p:cNvSpPr>
            <a:spLocks noChangeArrowheads="1"/>
          </p:cNvSpPr>
          <p:nvPr/>
        </p:nvSpPr>
        <p:spPr bwMode="auto">
          <a:xfrm>
            <a:off x="35496" y="5995144"/>
            <a:ext cx="87649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534988" indent="-53498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smtClean="0"/>
              <a:t>OBS: se </a:t>
            </a:r>
            <a:r>
              <a:rPr lang="pt-BR" alt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altLang="pt-BR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t-BR" altLang="pt-BR" sz="1600" dirty="0" smtClean="0"/>
              <a:t> for aceita, então </a:t>
            </a:r>
            <a:r>
              <a:rPr lang="pt-BR" altLang="pt-BR" sz="1600" i="1" dirty="0" smtClean="0">
                <a:sym typeface="Symbol"/>
              </a:rPr>
              <a:t></a:t>
            </a:r>
            <a:r>
              <a:rPr lang="pt-BR" altLang="pt-BR" sz="16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k</a:t>
            </a:r>
            <a:r>
              <a:rPr lang="pt-BR" alt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0</a:t>
            </a:r>
            <a:r>
              <a:rPr lang="pt-BR" altLang="pt-BR" sz="1600" dirty="0" smtClean="0">
                <a:sym typeface="Symbol"/>
              </a:rPr>
              <a:t> </a:t>
            </a:r>
            <a:r>
              <a:rPr lang="pt-BR" altLang="pt-BR" sz="1600" dirty="0" smtClean="0"/>
              <a:t>e, portanto, a variável </a:t>
            </a:r>
            <a:r>
              <a:rPr lang="pt-BR" altLang="pt-BR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t-BR" altLang="pt-BR" sz="1600" dirty="0" smtClean="0"/>
              <a:t> não contribui significativamente para explicar </a:t>
            </a:r>
            <a:r>
              <a:rPr lang="pt-BR" altLang="pt-B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pt-BR" altLang="pt-BR" sz="1600" dirty="0"/>
          </a:p>
        </p:txBody>
      </p:sp>
      <p:sp>
        <p:nvSpPr>
          <p:cNvPr id="3" name="Retângulo 2"/>
          <p:cNvSpPr/>
          <p:nvPr/>
        </p:nvSpPr>
        <p:spPr>
          <a:xfrm>
            <a:off x="35496" y="6243115"/>
            <a:ext cx="87649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indent="-534988"/>
            <a:r>
              <a:rPr lang="pt-BR" altLang="pt-BR" dirty="0" smtClean="0"/>
              <a:t>                                                               (</a:t>
            </a:r>
            <a:r>
              <a:rPr lang="pt-BR" altLang="pt-BR" dirty="0"/>
              <a:t>considerando que </a:t>
            </a:r>
            <a:r>
              <a:rPr lang="pt-BR" altLang="pt-BR" dirty="0">
                <a:solidFill>
                  <a:srgbClr val="FF0000"/>
                </a:solidFill>
              </a:rPr>
              <a:t>todas</a:t>
            </a:r>
            <a:r>
              <a:rPr lang="pt-BR" altLang="pt-BR" dirty="0"/>
              <a:t> as demais variáveis independentes estejam presentes no modelo).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3305541" y="3518424"/>
            <a:ext cx="1554492" cy="964278"/>
            <a:chOff x="3305541" y="3518424"/>
            <a:chExt cx="1554492" cy="964278"/>
          </a:xfrm>
        </p:grpSpPr>
        <p:sp>
          <p:nvSpPr>
            <p:cNvPr id="4" name="Retângulo 3"/>
            <p:cNvSpPr/>
            <p:nvPr/>
          </p:nvSpPr>
          <p:spPr>
            <a:xfrm>
              <a:off x="3364361" y="3836371"/>
              <a:ext cx="149567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altLang="pt-BR" sz="1200" dirty="0" smtClean="0">
                  <a:solidFill>
                    <a:srgbClr val="FF0000"/>
                  </a:solidFill>
                </a:rPr>
                <a:t>Todos os outros </a:t>
              </a:r>
              <a:r>
                <a:rPr lang="pt-BR" altLang="pt-BR" sz="1200" i="1" dirty="0" smtClean="0">
                  <a:solidFill>
                    <a:srgbClr val="FF0000"/>
                  </a:solidFill>
                  <a:sym typeface="Symbol"/>
                </a:rPr>
                <a:t></a:t>
              </a:r>
              <a:r>
                <a:rPr lang="pt-BR" altLang="pt-BR" sz="1200" i="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j</a:t>
              </a:r>
              <a:r>
                <a:rPr lang="pt-BR" altLang="pt-BR" sz="1200" dirty="0" smtClean="0">
                  <a:solidFill>
                    <a:srgbClr val="FF0000"/>
                  </a:solidFill>
                  <a:sym typeface="Symbol"/>
                </a:rPr>
                <a:t> estão no modelo, menos o </a:t>
              </a:r>
              <a:r>
                <a:rPr lang="pt-BR" altLang="pt-BR" sz="1200" i="1" dirty="0" smtClean="0">
                  <a:solidFill>
                    <a:srgbClr val="FF0000"/>
                  </a:solidFill>
                  <a:sym typeface="Symbol"/>
                </a:rPr>
                <a:t></a:t>
              </a:r>
              <a:r>
                <a:rPr lang="pt-BR" altLang="pt-BR" sz="1200" i="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k</a:t>
              </a:r>
              <a:endParaRPr lang="pt-BR" sz="1200" i="1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Conector de seta reta 7"/>
            <p:cNvCxnSpPr/>
            <p:nvPr/>
          </p:nvCxnSpPr>
          <p:spPr bwMode="auto">
            <a:xfrm flipH="1" flipV="1">
              <a:off x="3305541" y="3518424"/>
              <a:ext cx="353883" cy="26335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6" grpId="0" animBg="1"/>
      <p:bldP spid="45" grpId="0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02207"/>
              </p:ext>
            </p:extLst>
          </p:nvPr>
        </p:nvGraphicFramePr>
        <p:xfrm>
          <a:off x="3754644" y="2060848"/>
          <a:ext cx="3657600" cy="97155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ANOVA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valor-P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Regressão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9354,57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2338,64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587,45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2,78E-16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Resíduo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9414,28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626714"/>
              </p:ext>
            </p:extLst>
          </p:nvPr>
        </p:nvGraphicFramePr>
        <p:xfrm>
          <a:off x="3754644" y="3356992"/>
          <a:ext cx="3314700" cy="1306830"/>
        </p:xfrm>
        <a:graphic>
          <a:graphicData uri="http://schemas.openxmlformats.org/drawingml/2006/table">
            <a:tbl>
              <a:tblPr/>
              <a:tblGrid>
                <a:gridCol w="685800"/>
                <a:gridCol w="8001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Coeficientes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Erro padrão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 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valor-P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Interseção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64,4359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4,8424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13,3067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1,04E-09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8" marR="9528" marT="9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-0,2129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0,3081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-0,6908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0,5002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8" marR="9528" marT="9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-0,4741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0,0160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-29,5575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1,04E-14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11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0,1553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1,7123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0,1074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11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-0,0075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-4,8827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804542"/>
              </p:ext>
            </p:extLst>
          </p:nvPr>
        </p:nvGraphicFramePr>
        <p:xfrm>
          <a:off x="307975" y="1443426"/>
          <a:ext cx="3048000" cy="40386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</a:tblGrid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364,26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329,68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592,57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471,11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148,78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258,84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1151,11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327,56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850,26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126,21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695,32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131,55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820,23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163,68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884,83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1162,36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159,74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338,08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196,54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140,37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363,28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508,84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764,28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709,91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626,23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273,91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514,30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620,11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392,89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1186,30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592138"/>
            <a:ext cx="9144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kern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+mj-ea"/>
                <a:cs typeface="+mj-cs"/>
              </a:rPr>
              <a:t>Eliminando-se variáveis independentes</a:t>
            </a:r>
            <a:endParaRPr lang="pt-BR" sz="3200" i="1" kern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6768782" y="2444418"/>
            <a:ext cx="2411030" cy="531533"/>
            <a:chOff x="5426075" y="4697122"/>
            <a:chExt cx="2410914" cy="531192"/>
          </a:xfrm>
        </p:grpSpPr>
        <p:sp>
          <p:nvSpPr>
            <p:cNvPr id="40078" name="Elipse 9"/>
            <p:cNvSpPr>
              <a:spLocks noChangeArrowheads="1"/>
            </p:cNvSpPr>
            <p:nvPr/>
          </p:nvSpPr>
          <p:spPr bwMode="auto">
            <a:xfrm>
              <a:off x="5426075" y="4697122"/>
              <a:ext cx="684213" cy="238125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0079" name="Retângulo 11"/>
            <p:cNvSpPr>
              <a:spLocks noChangeArrowheads="1"/>
            </p:cNvSpPr>
            <p:nvPr/>
          </p:nvSpPr>
          <p:spPr bwMode="auto">
            <a:xfrm>
              <a:off x="5749558" y="4920537"/>
              <a:ext cx="20874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solidFill>
                    <a:srgbClr val="FF0000"/>
                  </a:solidFill>
                </a:rPr>
                <a:t>altamente significativo</a:t>
              </a:r>
            </a:p>
          </p:txBody>
        </p:sp>
      </p:grpSp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6462105" y="3888344"/>
            <a:ext cx="2707990" cy="613200"/>
            <a:chOff x="4753954" y="6077836"/>
            <a:chExt cx="2707637" cy="613202"/>
          </a:xfrm>
        </p:grpSpPr>
        <p:sp>
          <p:nvSpPr>
            <p:cNvPr id="40076" name="Elipse 57"/>
            <p:cNvSpPr>
              <a:spLocks noChangeArrowheads="1"/>
            </p:cNvSpPr>
            <p:nvPr/>
          </p:nvSpPr>
          <p:spPr bwMode="auto">
            <a:xfrm>
              <a:off x="4753954" y="6077836"/>
              <a:ext cx="594140" cy="235745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0077" name="Retângulo 13"/>
            <p:cNvSpPr>
              <a:spLocks noChangeArrowheads="1"/>
            </p:cNvSpPr>
            <p:nvPr/>
          </p:nvSpPr>
          <p:spPr bwMode="auto">
            <a:xfrm>
              <a:off x="5384049" y="6194556"/>
              <a:ext cx="2077542" cy="307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 smtClean="0">
                  <a:solidFill>
                    <a:srgbClr val="FF0000"/>
                  </a:solidFill>
                </a:rPr>
                <a:t>não significativos a 5%</a:t>
              </a:r>
              <a:endParaRPr lang="pt-BR" altLang="pt-BR" sz="1400" dirty="0">
                <a:solidFill>
                  <a:srgbClr val="FF0000"/>
                </a:solidFill>
              </a:endParaRPr>
            </a:p>
          </p:txBody>
        </p:sp>
        <p:sp>
          <p:nvSpPr>
            <p:cNvPr id="21" name="Elipse 57"/>
            <p:cNvSpPr>
              <a:spLocks noChangeArrowheads="1"/>
            </p:cNvSpPr>
            <p:nvPr/>
          </p:nvSpPr>
          <p:spPr bwMode="auto">
            <a:xfrm>
              <a:off x="4753954" y="6455293"/>
              <a:ext cx="594140" cy="235745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graphicFrame>
        <p:nvGraphicFramePr>
          <p:cNvPr id="4" name="Obje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6853096"/>
              </p:ext>
            </p:extLst>
          </p:nvPr>
        </p:nvGraphicFramePr>
        <p:xfrm>
          <a:off x="3728259" y="1484784"/>
          <a:ext cx="40798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65" name="Equation" r:id="rId3" imgW="2717640" imgH="241200" progId="Equation.DSMT4">
                  <p:embed/>
                </p:oleObj>
              </mc:Choice>
              <mc:Fallback>
                <p:oleObj name="Equation" r:id="rId3" imgW="2717640" imgH="24120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8259" y="1484784"/>
                        <a:ext cx="40798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247C6-760D-4EFA-A2D8-D2108044775A}" type="slidenum">
              <a:rPr lang="pt-BR"/>
              <a:pPr>
                <a:defRPr/>
              </a:pPr>
              <a:t>47</a:t>
            </a:fld>
            <a:endParaRPr lang="pt-BR"/>
          </a:p>
        </p:txBody>
      </p:sp>
      <p:sp>
        <p:nvSpPr>
          <p:cNvPr id="22" name="Retângulo 6"/>
          <p:cNvSpPr>
            <a:spLocks noChangeArrowheads="1"/>
          </p:cNvSpPr>
          <p:nvPr/>
        </p:nvSpPr>
        <p:spPr bwMode="auto">
          <a:xfrm>
            <a:off x="254000" y="5663456"/>
            <a:ext cx="8890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</a:rPr>
              <a:t>Atenção:</a:t>
            </a:r>
            <a:r>
              <a:rPr lang="pt-BR" altLang="pt-BR" sz="1600" dirty="0">
                <a:solidFill>
                  <a:schemeClr val="tx2"/>
                </a:solidFill>
              </a:rPr>
              <a:t> não se pode considerar que todos os </a:t>
            </a:r>
            <a:r>
              <a:rPr lang="pt-BR" altLang="pt-BR" sz="1600" i="1" dirty="0">
                <a:solidFill>
                  <a:schemeClr val="tx2"/>
                </a:solidFill>
                <a:sym typeface="Symbol" pitchFamily="18" charset="2"/>
              </a:rPr>
              <a:t></a:t>
            </a:r>
            <a:r>
              <a:rPr lang="pt-BR" altLang="pt-BR" sz="1600" i="1" baseline="-25000" dirty="0">
                <a:solidFill>
                  <a:schemeClr val="tx2"/>
                </a:solidFill>
                <a:latin typeface="Times New Roman" charset="0"/>
                <a:cs typeface="Times New Roman" charset="0"/>
                <a:sym typeface="Symbol" pitchFamily="18" charset="2"/>
              </a:rPr>
              <a:t>k</a:t>
            </a:r>
            <a:r>
              <a:rPr lang="pt-BR" altLang="pt-BR" sz="1600" dirty="0">
                <a:solidFill>
                  <a:schemeClr val="tx2"/>
                </a:solidFill>
              </a:rPr>
              <a:t>, cujas estatísticas t são não </a:t>
            </a:r>
            <a:r>
              <a:rPr lang="pt-BR" altLang="pt-BR" sz="1600" dirty="0" smtClean="0">
                <a:solidFill>
                  <a:schemeClr val="tx2"/>
                </a:solidFill>
              </a:rPr>
              <a:t>significativas</a:t>
            </a:r>
            <a:r>
              <a:rPr lang="pt-BR" altLang="pt-BR" sz="1600" dirty="0">
                <a:solidFill>
                  <a:schemeClr val="tx2"/>
                </a:solidFill>
              </a:rPr>
              <a:t>, sejam simultaneamente iguais a zero!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chemeClr val="tx2"/>
                </a:solidFill>
              </a:rPr>
              <a:t>Este problema pode ocorrer quando as variáveis independentes são correlacionadas (problema de colinearidade)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707904" y="4890646"/>
            <a:ext cx="26997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dirty="0">
                <a:solidFill>
                  <a:schemeClr val="tx2"/>
                </a:solidFill>
              </a:rPr>
              <a:t>Conclusão: </a:t>
            </a:r>
            <a:r>
              <a:rPr lang="pt-BR" alt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𝛽</a:t>
            </a:r>
            <a:r>
              <a:rPr lang="pt-BR" altLang="pt-BR" baseline="-25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alt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pt-BR" altLang="pt-BR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pt-BR" altLang="pt-BR" dirty="0">
                <a:solidFill>
                  <a:schemeClr val="tx2"/>
                </a:solidFill>
              </a:rPr>
              <a:t>e</a:t>
            </a:r>
            <a:r>
              <a:rPr lang="pt-BR" altLang="pt-BR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pt-BR" alt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𝛽</a:t>
            </a:r>
            <a:r>
              <a:rPr lang="pt-BR" altLang="pt-BR" baseline="-25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alt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pt-BR" altLang="pt-BR" dirty="0" smtClean="0">
                <a:solidFill>
                  <a:schemeClr val="tx2"/>
                </a:solidFill>
              </a:rPr>
              <a:t> ? </a:t>
            </a:r>
            <a:endParaRPr lang="pt-BR" dirty="0"/>
          </a:p>
        </p:txBody>
      </p:sp>
      <p:grpSp>
        <p:nvGrpSpPr>
          <p:cNvPr id="14" name="Grupo 13"/>
          <p:cNvGrpSpPr/>
          <p:nvPr/>
        </p:nvGrpSpPr>
        <p:grpSpPr>
          <a:xfrm>
            <a:off x="3743160" y="4912254"/>
            <a:ext cx="2592288" cy="338554"/>
            <a:chOff x="3784104" y="4966846"/>
            <a:chExt cx="2592288" cy="338554"/>
          </a:xfrm>
        </p:grpSpPr>
        <p:cxnSp>
          <p:nvCxnSpPr>
            <p:cNvPr id="13" name="Conector reto 12"/>
            <p:cNvCxnSpPr/>
            <p:nvPr/>
          </p:nvCxnSpPr>
          <p:spPr bwMode="auto">
            <a:xfrm>
              <a:off x="3784104" y="4966846"/>
              <a:ext cx="2592288" cy="33855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Conector reto 22"/>
            <p:cNvCxnSpPr/>
            <p:nvPr/>
          </p:nvCxnSpPr>
          <p:spPr bwMode="auto">
            <a:xfrm flipH="1">
              <a:off x="3784104" y="4966846"/>
              <a:ext cx="2592288" cy="33855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08316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592138"/>
            <a:ext cx="9144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+mj-ea"/>
                <a:cs typeface="+mj-cs"/>
              </a:rPr>
              <a:t>Teste de Hipótese para múltiplos </a:t>
            </a:r>
            <a:r>
              <a:rPr lang="pt-BR" altLang="pt-BR" sz="3200" i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+mj-ea"/>
                <a:cs typeface="Times New Roman" charset="0"/>
                <a:sym typeface="Symbol" pitchFamily="18" charset="2"/>
              </a:rPr>
              <a:t></a:t>
            </a:r>
            <a:r>
              <a:rPr lang="pt-BR" altLang="pt-BR" sz="3200" i="1" kern="0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+mj-ea"/>
                <a:cs typeface="Times New Roman" charset="0"/>
                <a:sym typeface="Mathematica1" pitchFamily="2" charset="2"/>
              </a:rPr>
              <a:t>k</a:t>
            </a:r>
            <a:endParaRPr lang="pt-BR" sz="3200" i="1" kern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0963" name="Retângulo 46"/>
          <p:cNvSpPr>
            <a:spLocks noChangeArrowheads="1"/>
          </p:cNvSpPr>
          <p:nvPr/>
        </p:nvSpPr>
        <p:spPr bwMode="auto">
          <a:xfrm>
            <a:off x="374650" y="1412875"/>
            <a:ext cx="4105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chemeClr val="tx2"/>
                </a:solidFill>
              </a:rPr>
              <a:t>Considere um modelo </a:t>
            </a:r>
            <a:r>
              <a:rPr lang="pt-BR" altLang="pt-BR" sz="1600">
                <a:solidFill>
                  <a:srgbClr val="FF0000"/>
                </a:solidFill>
              </a:rPr>
              <a:t>completo</a:t>
            </a:r>
            <a:r>
              <a:rPr lang="pt-BR" altLang="pt-BR" sz="1600">
                <a:solidFill>
                  <a:schemeClr val="tx2"/>
                </a:solidFill>
              </a:rPr>
              <a:t> dado por:</a:t>
            </a:r>
          </a:p>
        </p:txBody>
      </p:sp>
      <p:graphicFrame>
        <p:nvGraphicFramePr>
          <p:cNvPr id="40964" name="Objeto 51"/>
          <p:cNvGraphicFramePr>
            <a:graphicFrameLocks/>
          </p:cNvGraphicFramePr>
          <p:nvPr/>
        </p:nvGraphicFramePr>
        <p:xfrm>
          <a:off x="2093913" y="1858963"/>
          <a:ext cx="41370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40" name="Equação" r:id="rId3" imgW="2755900" imgH="241300" progId="Equation.3">
                  <p:embed/>
                </p:oleObj>
              </mc:Choice>
              <mc:Fallback>
                <p:oleObj name="Equação" r:id="rId3" imgW="2755900" imgH="241300" progId="Equation.3">
                  <p:embed/>
                  <p:pic>
                    <p:nvPicPr>
                      <p:cNvPr id="0" name="Objeto 5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3" y="1858963"/>
                        <a:ext cx="413702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to 1"/>
          <p:cNvGraphicFramePr>
            <a:graphicFrameLocks/>
          </p:cNvGraphicFramePr>
          <p:nvPr/>
        </p:nvGraphicFramePr>
        <p:xfrm>
          <a:off x="766763" y="2776538"/>
          <a:ext cx="20764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41" name="Equação" r:id="rId5" imgW="1384300" imgH="457200" progId="Equation.3">
                  <p:embed/>
                </p:oleObj>
              </mc:Choice>
              <mc:Fallback>
                <p:oleObj name="Equação" r:id="rId5" imgW="1384300" imgH="457200" progId="Equation.3">
                  <p:embed/>
                  <p:pic>
                    <p:nvPicPr>
                      <p:cNvPr id="0" name="Objeto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2776538"/>
                        <a:ext cx="20764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to 54"/>
          <p:cNvGraphicFramePr>
            <a:graphicFrameLocks/>
          </p:cNvGraphicFramePr>
          <p:nvPr/>
        </p:nvGraphicFramePr>
        <p:xfrm>
          <a:off x="2627313" y="4124325"/>
          <a:ext cx="263048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42" name="Equação" r:id="rId7" imgW="1752600" imgH="241300" progId="Equation.3">
                  <p:embed/>
                </p:oleObj>
              </mc:Choice>
              <mc:Fallback>
                <p:oleObj name="Equação" r:id="rId7" imgW="1752600" imgH="241300" progId="Equation.3">
                  <p:embed/>
                  <p:pic>
                    <p:nvPicPr>
                      <p:cNvPr id="0" name="Objeto 5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4124325"/>
                        <a:ext cx="2630487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5" name="Retângulo 55"/>
          <p:cNvSpPr>
            <a:spLocks noChangeArrowheads="1"/>
          </p:cNvSpPr>
          <p:nvPr/>
        </p:nvSpPr>
        <p:spPr bwMode="auto">
          <a:xfrm>
            <a:off x="374650" y="3676650"/>
            <a:ext cx="8713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chemeClr val="tx2"/>
                </a:solidFill>
              </a:rPr>
              <a:t>Se </a:t>
            </a:r>
            <a:r>
              <a:rPr lang="pt-BR" altLang="pt-BR" sz="1600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H</a:t>
            </a:r>
            <a:r>
              <a:rPr lang="pt-BR" altLang="pt-BR" sz="1600" baseline="-25000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0</a:t>
            </a:r>
            <a:r>
              <a:rPr lang="pt-BR" altLang="pt-BR" sz="1600" dirty="0">
                <a:solidFill>
                  <a:schemeClr val="tx2"/>
                </a:solidFill>
              </a:rPr>
              <a:t> for verdadeiro então, o modelo é </a:t>
            </a:r>
            <a:r>
              <a:rPr lang="pt-BR" altLang="pt-BR" sz="1600" dirty="0">
                <a:solidFill>
                  <a:srgbClr val="FF0000"/>
                </a:solidFill>
              </a:rPr>
              <a:t>reduzido</a:t>
            </a:r>
            <a:r>
              <a:rPr lang="pt-BR" altLang="pt-BR" sz="1600" dirty="0">
                <a:solidFill>
                  <a:schemeClr val="tx2"/>
                </a:solidFill>
              </a:rPr>
              <a:t> para:</a:t>
            </a:r>
          </a:p>
        </p:txBody>
      </p:sp>
      <p:sp>
        <p:nvSpPr>
          <p:cNvPr id="32776" name="Retângulo 56"/>
          <p:cNvSpPr>
            <a:spLocks noChangeArrowheads="1"/>
          </p:cNvSpPr>
          <p:nvPr/>
        </p:nvSpPr>
        <p:spPr bwMode="auto">
          <a:xfrm>
            <a:off x="374650" y="2330450"/>
            <a:ext cx="8712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chemeClr val="tx2"/>
                </a:solidFill>
              </a:rPr>
              <a:t>Suponha que se queira testar as hipóteses</a:t>
            </a:r>
          </a:p>
        </p:txBody>
      </p:sp>
      <p:sp>
        <p:nvSpPr>
          <p:cNvPr id="32777" name="Retângulo 57"/>
          <p:cNvSpPr>
            <a:spLocks noChangeArrowheads="1"/>
          </p:cNvSpPr>
          <p:nvPr/>
        </p:nvSpPr>
        <p:spPr bwMode="auto">
          <a:xfrm>
            <a:off x="374650" y="4594225"/>
            <a:ext cx="8713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chemeClr val="tx2"/>
                </a:solidFill>
              </a:rPr>
              <a:t>Neste caso:</a:t>
            </a:r>
          </a:p>
        </p:txBody>
      </p:sp>
      <p:graphicFrame>
        <p:nvGraphicFramePr>
          <p:cNvPr id="32778" name="Objeto 58"/>
          <p:cNvGraphicFramePr>
            <a:graphicFrameLocks/>
          </p:cNvGraphicFramePr>
          <p:nvPr/>
        </p:nvGraphicFramePr>
        <p:xfrm>
          <a:off x="1338263" y="5040313"/>
          <a:ext cx="35258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43" name="Equação" r:id="rId9" imgW="2349500" imgH="431800" progId="Equation.3">
                  <p:embed/>
                </p:oleObj>
              </mc:Choice>
              <mc:Fallback>
                <p:oleObj name="Equação" r:id="rId9" imgW="2349500" imgH="431800" progId="Equation.3">
                  <p:embed/>
                  <p:pic>
                    <p:nvPicPr>
                      <p:cNvPr id="0" name="Objeto 58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263" y="5040313"/>
                        <a:ext cx="352583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9" name="Retângulo 59"/>
          <p:cNvSpPr>
            <a:spLocks noChangeArrowheads="1"/>
          </p:cNvSpPr>
          <p:nvPr/>
        </p:nvSpPr>
        <p:spPr bwMode="auto">
          <a:xfrm>
            <a:off x="374650" y="5797550"/>
            <a:ext cx="871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55600" indent="-355600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chemeClr val="tx2"/>
                </a:solidFill>
              </a:rPr>
              <a:t>onde </a:t>
            </a:r>
            <a:r>
              <a:rPr lang="pt-BR" altLang="pt-BR" sz="1600" i="1" dirty="0" err="1">
                <a:solidFill>
                  <a:schemeClr val="tx2"/>
                </a:solidFill>
                <a:latin typeface="Times New Roman" charset="0"/>
                <a:cs typeface="Times New Roman" charset="0"/>
              </a:rPr>
              <a:t>p</a:t>
            </a:r>
            <a:r>
              <a:rPr lang="pt-BR" altLang="pt-BR" sz="1600" i="1" baseline="-25000" dirty="0" err="1">
                <a:solidFill>
                  <a:schemeClr val="tx2"/>
                </a:solidFill>
                <a:latin typeface="Times New Roman" charset="0"/>
                <a:cs typeface="Times New Roman" charset="0"/>
              </a:rPr>
              <a:t>C</a:t>
            </a:r>
            <a:r>
              <a:rPr lang="pt-BR" altLang="pt-BR" sz="1600" i="1" baseline="-25000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-R</a:t>
            </a:r>
            <a:r>
              <a:rPr lang="pt-BR" altLang="pt-BR" sz="1600" dirty="0">
                <a:solidFill>
                  <a:schemeClr val="tx2"/>
                </a:solidFill>
              </a:rPr>
              <a:t> é o número de parâmetros testados em </a:t>
            </a:r>
            <a:r>
              <a:rPr lang="pt-BR" altLang="pt-BR" sz="1600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H</a:t>
            </a:r>
            <a:r>
              <a:rPr lang="pt-BR" altLang="pt-BR" sz="1600" baseline="-25000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0</a:t>
            </a:r>
            <a:r>
              <a:rPr lang="pt-BR" altLang="pt-BR" sz="1600" dirty="0">
                <a:solidFill>
                  <a:schemeClr val="tx2"/>
                </a:solidFill>
              </a:rPr>
              <a:t>, ou seja, o número de parâmetros ausentes no modelo reduzido</a:t>
            </a:r>
          </a:p>
        </p:txBody>
      </p:sp>
      <p:graphicFrame>
        <p:nvGraphicFramePr>
          <p:cNvPr id="32780" name="Objeto 58"/>
          <p:cNvGraphicFramePr>
            <a:graphicFrameLocks/>
          </p:cNvGraphicFramePr>
          <p:nvPr/>
        </p:nvGraphicFramePr>
        <p:xfrm>
          <a:off x="5508625" y="5002213"/>
          <a:ext cx="1828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44" name="Equação" r:id="rId11" imgW="1219200" imgH="457200" progId="Equation.3">
                  <p:embed/>
                </p:oleObj>
              </mc:Choice>
              <mc:Fallback>
                <p:oleObj name="Equação" r:id="rId11" imgW="1219200" imgH="457200" progId="Equation.3">
                  <p:embed/>
                  <p:pic>
                    <p:nvPicPr>
                      <p:cNvPr id="0" name="Objeto 58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5002213"/>
                        <a:ext cx="1828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C517A-EE28-4B47-B495-8EEAB3A067F3}" type="slidenum">
              <a:rPr lang="pt-BR"/>
              <a:pPr>
                <a:defRPr/>
              </a:pPr>
              <a:t>48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  <p:bldP spid="32776" grpId="0"/>
      <p:bldP spid="32777" grpId="0"/>
      <p:bldP spid="3277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596783"/>
              </p:ext>
            </p:extLst>
          </p:nvPr>
        </p:nvGraphicFramePr>
        <p:xfrm>
          <a:off x="3779912" y="1905653"/>
          <a:ext cx="3657600" cy="97155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ANOVA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valor-P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Regressão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9354,57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2338,64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587,45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2,78E-16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Resíduo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9414,28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844539"/>
              </p:ext>
            </p:extLst>
          </p:nvPr>
        </p:nvGraphicFramePr>
        <p:xfrm>
          <a:off x="307975" y="1443426"/>
          <a:ext cx="3048000" cy="40386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</a:tblGrid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364,26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329,68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592,57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471,11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148,78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258,84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1151,11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327,56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850,26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126,21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695,32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131,55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820,23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163,68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884,83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1162,36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159,74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338,08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196,54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140,37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363,28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508,84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764,28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709,91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626,23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273,91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514,30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620,11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392,89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1186,30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592138"/>
            <a:ext cx="9144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Teste de Hipótese para múltiplos </a:t>
            </a:r>
            <a:r>
              <a:rPr lang="pt-BR" altLang="pt-BR" sz="3200" i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cs typeface="Times New Roman" charset="0"/>
                <a:sym typeface="Symbol" pitchFamily="18" charset="2"/>
              </a:rPr>
              <a:t></a:t>
            </a:r>
            <a:r>
              <a:rPr lang="pt-BR" altLang="pt-BR" sz="3200" i="1" kern="0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cs typeface="Times New Roman" charset="0"/>
                <a:sym typeface="Mathematica1" pitchFamily="2" charset="2"/>
              </a:rPr>
              <a:t>k</a:t>
            </a:r>
            <a:endParaRPr lang="pt-BR" sz="3200" i="1" kern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" name="Obje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67340"/>
              </p:ext>
            </p:extLst>
          </p:nvPr>
        </p:nvGraphicFramePr>
        <p:xfrm>
          <a:off x="3779912" y="1556792"/>
          <a:ext cx="40798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18" name="Equation" r:id="rId3" imgW="2717640" imgH="241200" progId="Equation.DSMT4">
                  <p:embed/>
                </p:oleObj>
              </mc:Choice>
              <mc:Fallback>
                <p:oleObj name="Equation" r:id="rId3" imgW="2717640" imgH="24120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1556792"/>
                        <a:ext cx="40798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247C6-760D-4EFA-A2D8-D2108044775A}" type="slidenum">
              <a:rPr lang="pt-BR"/>
              <a:pPr>
                <a:defRPr/>
              </a:pPr>
              <a:t>49</a:t>
            </a:fld>
            <a:endParaRPr lang="pt-BR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663174"/>
              </p:ext>
            </p:extLst>
          </p:nvPr>
        </p:nvGraphicFramePr>
        <p:xfrm>
          <a:off x="3779912" y="3609578"/>
          <a:ext cx="3657600" cy="97155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ANOVA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valor-P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Regressão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3168,92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1584,46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0,0306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Resíduo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6245,37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367,37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9414,28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Objet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1107380"/>
              </p:ext>
            </p:extLst>
          </p:nvPr>
        </p:nvGraphicFramePr>
        <p:xfrm>
          <a:off x="3798888" y="3260155"/>
          <a:ext cx="259238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19" name="Equation" r:id="rId5" imgW="1726920" imgH="241200" progId="Equation.DSMT4">
                  <p:embed/>
                </p:oleObj>
              </mc:Choice>
              <mc:Fallback>
                <p:oleObj name="Equation" r:id="rId5" imgW="1726920" imgH="241200" progId="Equation.DSMT4">
                  <p:embed/>
                  <p:pic>
                    <p:nvPicPr>
                      <p:cNvPr id="0" name="Objeto 54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888" y="3260155"/>
                        <a:ext cx="2592387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ângulo 9"/>
          <p:cNvSpPr/>
          <p:nvPr/>
        </p:nvSpPr>
        <p:spPr bwMode="auto">
          <a:xfrm>
            <a:off x="3563888" y="1412776"/>
            <a:ext cx="4536504" cy="165618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Retângulo 18"/>
          <p:cNvSpPr/>
          <p:nvPr/>
        </p:nvSpPr>
        <p:spPr bwMode="auto">
          <a:xfrm>
            <a:off x="3563888" y="3068960"/>
            <a:ext cx="4536504" cy="165618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12" name="Objet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3567932"/>
              </p:ext>
            </p:extLst>
          </p:nvPr>
        </p:nvGraphicFramePr>
        <p:xfrm>
          <a:off x="3558059" y="4868863"/>
          <a:ext cx="31448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20" name="Equation" r:id="rId7" imgW="2095200" imgH="431640" progId="Equation.DSMT4">
                  <p:embed/>
                </p:oleObj>
              </mc:Choice>
              <mc:Fallback>
                <p:oleObj name="Equation" r:id="rId7" imgW="2095200" imgH="431640" progId="Equation.DSMT4">
                  <p:embed/>
                  <p:pic>
                    <p:nvPicPr>
                      <p:cNvPr id="0" name="Objeto 58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8059" y="4868863"/>
                        <a:ext cx="314483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3127357"/>
              </p:ext>
            </p:extLst>
          </p:nvPr>
        </p:nvGraphicFramePr>
        <p:xfrm>
          <a:off x="3490913" y="5574754"/>
          <a:ext cx="3811587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21" name="Equation" r:id="rId9" imgW="2539800" imgH="393480" progId="Equation.DSMT4">
                  <p:embed/>
                </p:oleObj>
              </mc:Choice>
              <mc:Fallback>
                <p:oleObj name="Equation" r:id="rId9" imgW="2539800" imgH="39348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913" y="5574754"/>
                        <a:ext cx="3811587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tângulo 6"/>
          <p:cNvSpPr>
            <a:spLocks noChangeArrowheads="1"/>
          </p:cNvSpPr>
          <p:nvPr/>
        </p:nvSpPr>
        <p:spPr bwMode="auto">
          <a:xfrm>
            <a:off x="254000" y="6237312"/>
            <a:ext cx="86384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smtClean="0">
                <a:solidFill>
                  <a:schemeClr val="tx2"/>
                </a:solidFill>
              </a:rPr>
              <a:t>Conclusão: os modelos completo e reduzido são diferentes e portanto </a:t>
            </a:r>
            <a:r>
              <a:rPr lang="pt-BR" altLang="pt-BR" sz="1600" dirty="0" smtClean="0">
                <a:solidFill>
                  <a:srgbClr val="FF0000"/>
                </a:solidFill>
              </a:rPr>
              <a:t>não</a:t>
            </a:r>
            <a:r>
              <a:rPr lang="pt-BR" altLang="pt-BR" sz="1600" dirty="0" smtClean="0">
                <a:solidFill>
                  <a:schemeClr val="tx2"/>
                </a:solidFill>
              </a:rPr>
              <a:t> se deve retirar as duas variáveis de uma só vez!</a:t>
            </a:r>
            <a:endParaRPr lang="pt-BR" altLang="pt-BR" sz="1600" dirty="0">
              <a:solidFill>
                <a:schemeClr val="tx2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393960" y="5683706"/>
            <a:ext cx="11372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Valor-P</a:t>
            </a:r>
            <a:r>
              <a:rPr lang="pt-BR" alt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 0</a:t>
            </a:r>
            <a:endParaRPr lang="pt-B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4967835" y="2464602"/>
            <a:ext cx="684246" cy="1945616"/>
            <a:chOff x="4967835" y="2464602"/>
            <a:chExt cx="684246" cy="1945616"/>
          </a:xfrm>
        </p:grpSpPr>
        <p:sp>
          <p:nvSpPr>
            <p:cNvPr id="16" name="Elipse 9"/>
            <p:cNvSpPr>
              <a:spLocks noChangeArrowheads="1"/>
            </p:cNvSpPr>
            <p:nvPr/>
          </p:nvSpPr>
          <p:spPr bwMode="auto">
            <a:xfrm>
              <a:off x="4967835" y="2464602"/>
              <a:ext cx="684246" cy="238278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20" name="Elipse 9"/>
            <p:cNvSpPr>
              <a:spLocks noChangeArrowheads="1"/>
            </p:cNvSpPr>
            <p:nvPr/>
          </p:nvSpPr>
          <p:spPr bwMode="auto">
            <a:xfrm>
              <a:off x="4967835" y="4171940"/>
              <a:ext cx="684246" cy="238278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</p:spTree>
    <p:extLst>
      <p:ext uri="{BB962C8B-B14F-4D97-AF65-F5344CB8AC3E}">
        <p14:creationId xmlns:p14="http://schemas.microsoft.com/office/powerpoint/2010/main" val="163664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>
                <a:cs typeface="Times New Roman" pitchFamily="18" charset="0"/>
              </a:rPr>
              <a:t>Relação funcional x Relação estatística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17526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pt-BR" altLang="pt-BR" sz="1600" dirty="0" smtClean="0">
                <a:cs typeface="Times New Roman" charset="0"/>
              </a:rPr>
              <a:t>As variáveis podem possuir dois tipos de relações:</a:t>
            </a:r>
          </a:p>
          <a:p>
            <a:pPr marL="457200" indent="-457200" eaLnBrk="1" hangingPunct="1">
              <a:buClr>
                <a:srgbClr val="FF0000"/>
              </a:buClr>
              <a:buFontTx/>
              <a:buAutoNum type="arabicParenR"/>
            </a:pPr>
            <a:r>
              <a:rPr lang="pt-BR" altLang="pt-BR" sz="1600" dirty="0" smtClean="0">
                <a:solidFill>
                  <a:srgbClr val="FF0000"/>
                </a:solidFill>
                <a:cs typeface="Times New Roman" charset="0"/>
              </a:rPr>
              <a:t>Funcional: </a:t>
            </a:r>
            <a:r>
              <a:rPr lang="pt-BR" altLang="pt-BR" sz="1600" dirty="0" smtClean="0">
                <a:cs typeface="Times New Roman" charset="0"/>
              </a:rPr>
              <a:t>a relação é expressa por uma</a:t>
            </a:r>
            <a:r>
              <a:rPr lang="pt-BR" altLang="pt-BR" sz="1600" dirty="0" smtClean="0">
                <a:solidFill>
                  <a:srgbClr val="000000"/>
                </a:solidFill>
                <a:cs typeface="Times New Roman" charset="0"/>
              </a:rPr>
              <a:t> fórmula matemática:   </a:t>
            </a:r>
            <a:r>
              <a:rPr lang="pt-BR" altLang="pt-BR" sz="1600" i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Y </a:t>
            </a:r>
            <a:r>
              <a:rPr lang="pt-BR" altLang="pt-BR" sz="1600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= </a:t>
            </a:r>
            <a:r>
              <a:rPr lang="pt-BR" altLang="pt-BR" sz="1600" i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f</a:t>
            </a:r>
            <a:r>
              <a:rPr lang="pt-BR" altLang="pt-BR" sz="1600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(</a:t>
            </a:r>
            <a:r>
              <a:rPr lang="pt-BR" altLang="pt-BR" sz="1600" i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X</a:t>
            </a:r>
            <a:r>
              <a:rPr lang="pt-BR" altLang="pt-BR" sz="1600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)</a:t>
            </a:r>
          </a:p>
          <a:p>
            <a:pPr marL="457200" indent="-457200" eaLnBrk="1" hangingPunct="1">
              <a:buFontTx/>
              <a:buNone/>
            </a:pPr>
            <a:r>
              <a:rPr lang="pt-BR" altLang="pt-BR" sz="1600" dirty="0" err="1" smtClean="0">
                <a:solidFill>
                  <a:srgbClr val="000000"/>
                </a:solidFill>
                <a:cs typeface="Times New Roman" charset="0"/>
              </a:rPr>
              <a:t>Ex</a:t>
            </a:r>
            <a:r>
              <a:rPr lang="pt-BR" altLang="pt-BR" sz="1600" dirty="0" smtClean="0">
                <a:solidFill>
                  <a:srgbClr val="000000"/>
                </a:solidFill>
                <a:cs typeface="Times New Roman" charset="0"/>
              </a:rPr>
              <a:t>: relação entre o perímetro (</a:t>
            </a:r>
            <a:r>
              <a:rPr lang="pt-BR" altLang="pt-BR" sz="1600" i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P</a:t>
            </a:r>
            <a:r>
              <a:rPr lang="pt-BR" altLang="pt-BR" sz="1600" dirty="0" smtClean="0">
                <a:solidFill>
                  <a:srgbClr val="000000"/>
                </a:solidFill>
                <a:cs typeface="Times New Roman" charset="0"/>
              </a:rPr>
              <a:t>) e o lado </a:t>
            </a:r>
            <a:r>
              <a:rPr lang="pt-BR" altLang="pt-BR" sz="1600" dirty="0">
                <a:solidFill>
                  <a:srgbClr val="000000"/>
                </a:solidFill>
                <a:cs typeface="Times New Roman" charset="0"/>
              </a:rPr>
              <a:t>(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L</a:t>
            </a:r>
            <a:r>
              <a:rPr lang="pt-BR" altLang="pt-BR" sz="1600" dirty="0" smtClean="0">
                <a:solidFill>
                  <a:srgbClr val="000000"/>
                </a:solidFill>
                <a:cs typeface="Times New Roman" charset="0"/>
              </a:rPr>
              <a:t>) de um quadrado</a:t>
            </a:r>
          </a:p>
        </p:txBody>
      </p:sp>
      <p:sp>
        <p:nvSpPr>
          <p:cNvPr id="7" name="Retângulo 6"/>
          <p:cNvSpPr/>
          <p:nvPr/>
        </p:nvSpPr>
        <p:spPr>
          <a:xfrm>
            <a:off x="1500188" y="5292497"/>
            <a:ext cx="6240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20000"/>
              </a:spcBef>
              <a:buClr>
                <a:srgbClr val="666600"/>
              </a:buClr>
              <a:defRPr/>
            </a:pPr>
            <a:r>
              <a:rPr lang="pt-BR" kern="0" dirty="0">
                <a:solidFill>
                  <a:srgbClr val="000000"/>
                </a:solidFill>
                <a:latin typeface="Comic Sans MS"/>
                <a:cs typeface="Times New Roman" pitchFamily="18" charset="0"/>
              </a:rPr>
              <a:t>Todos os pontos caem perfeitamente sobre a </a:t>
            </a:r>
            <a:r>
              <a:rPr lang="pt-BR" kern="0" dirty="0" smtClean="0">
                <a:solidFill>
                  <a:srgbClr val="000000"/>
                </a:solidFill>
                <a:latin typeface="Comic Sans MS"/>
                <a:cs typeface="Times New Roman" pitchFamily="18" charset="0"/>
              </a:rPr>
              <a:t>linha </a:t>
            </a:r>
            <a:r>
              <a:rPr lang="pt-BR" kern="0" dirty="0">
                <a:solidFill>
                  <a:srgbClr val="000000"/>
                </a:solidFill>
                <a:latin typeface="Comic Sans MS"/>
                <a:cs typeface="Times New Roman" pitchFamily="18" charset="0"/>
              </a:rPr>
              <a:t>que representa a relação funcional entre </a:t>
            </a:r>
            <a:r>
              <a:rPr lang="pt-BR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pt-BR" kern="0" dirty="0">
                <a:solidFill>
                  <a:srgbClr val="000000"/>
                </a:solidFill>
                <a:latin typeface="Comic Sans MS"/>
                <a:cs typeface="Times New Roman" pitchFamily="18" charset="0"/>
              </a:rPr>
              <a:t> e </a:t>
            </a:r>
            <a:r>
              <a:rPr lang="pt-BR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EC266-2BE8-4058-AA87-83F72D27FD50}" type="slidenum">
              <a:rPr lang="pt-BR"/>
              <a:pPr>
                <a:defRPr/>
              </a:pPr>
              <a:t>5</a:t>
            </a:fld>
            <a:endParaRPr lang="pt-BR"/>
          </a:p>
        </p:txBody>
      </p:sp>
      <p:grpSp>
        <p:nvGrpSpPr>
          <p:cNvPr id="10" name="Grupo 10"/>
          <p:cNvGrpSpPr>
            <a:grpSpLocks/>
          </p:cNvGrpSpPr>
          <p:nvPr/>
        </p:nvGrpSpPr>
        <p:grpSpPr bwMode="auto">
          <a:xfrm>
            <a:off x="2501423" y="2996952"/>
            <a:ext cx="4070827" cy="2093366"/>
            <a:chOff x="2501672" y="3429000"/>
            <a:chExt cx="4070592" cy="2093789"/>
          </a:xfrm>
        </p:grpSpPr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1" t="4887" r="2914" b="21803"/>
            <a:stretch>
              <a:fillRect/>
            </a:stretch>
          </p:blipFill>
          <p:spPr bwMode="auto">
            <a:xfrm>
              <a:off x="2857488" y="3429000"/>
              <a:ext cx="3714776" cy="185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tângulo 7"/>
            <p:cNvSpPr>
              <a:spLocks noChangeArrowheads="1"/>
            </p:cNvSpPr>
            <p:nvPr/>
          </p:nvSpPr>
          <p:spPr bwMode="auto">
            <a:xfrm>
              <a:off x="3682086" y="5214950"/>
              <a:ext cx="1991136" cy="3078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>
                  <a:solidFill>
                    <a:srgbClr val="000000"/>
                  </a:solidFill>
                  <a:cs typeface="Times New Roman" charset="0"/>
                </a:rPr>
                <a:t>Lado do Quadrado (</a:t>
              </a:r>
              <a:r>
                <a:rPr lang="pt-BR" altLang="pt-BR" sz="1400" i="1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L</a:t>
              </a:r>
              <a:r>
                <a:rPr lang="pt-BR" altLang="pt-BR" sz="1400">
                  <a:solidFill>
                    <a:srgbClr val="000000"/>
                  </a:solidFill>
                  <a:cs typeface="Times New Roman" charset="0"/>
                </a:rPr>
                <a:t>)</a:t>
              </a:r>
              <a:endParaRPr lang="pt-BR" altLang="pt-BR" sz="1400"/>
            </a:p>
          </p:txBody>
        </p:sp>
        <p:sp>
          <p:nvSpPr>
            <p:cNvPr id="13" name="Retângulo 8"/>
            <p:cNvSpPr>
              <a:spLocks noChangeArrowheads="1"/>
            </p:cNvSpPr>
            <p:nvPr/>
          </p:nvSpPr>
          <p:spPr bwMode="auto">
            <a:xfrm rot="16200000">
              <a:off x="2001234" y="4076886"/>
              <a:ext cx="1308635" cy="3077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solidFill>
                    <a:srgbClr val="000000"/>
                  </a:solidFill>
                  <a:cs typeface="Times New Roman" charset="0"/>
                </a:rPr>
                <a:t>Perímetro (</a:t>
              </a:r>
              <a:r>
                <a:rPr lang="pt-BR" altLang="pt-BR" sz="1400" i="1" dirty="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P</a:t>
              </a:r>
              <a:r>
                <a:rPr lang="pt-BR" altLang="pt-BR" sz="1400" dirty="0">
                  <a:solidFill>
                    <a:srgbClr val="000000"/>
                  </a:solidFill>
                  <a:cs typeface="Times New Roman" charset="0"/>
                </a:rPr>
                <a:t>)</a:t>
              </a:r>
              <a:endParaRPr lang="pt-BR" altLang="pt-B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7188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725135"/>
              </p:ext>
            </p:extLst>
          </p:nvPr>
        </p:nvGraphicFramePr>
        <p:xfrm>
          <a:off x="3779912" y="1905653"/>
          <a:ext cx="3657600" cy="97155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ANOVA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valor-P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Regressão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9354,57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2338,64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587,45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2,78E-16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Resíduo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9414,28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019743"/>
              </p:ext>
            </p:extLst>
          </p:nvPr>
        </p:nvGraphicFramePr>
        <p:xfrm>
          <a:off x="307975" y="1443426"/>
          <a:ext cx="3048000" cy="40386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</a:tblGrid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364,26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329,68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592,57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471,11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148,78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258,84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1151,11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327,56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850,26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126,21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695,32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131,55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820,23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163,68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884,83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1162,36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159,74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338,08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196,54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140,37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363,28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508,84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764,28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709,91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626,23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273,91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514,30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620,11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392,89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1186,30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592138"/>
            <a:ext cx="9144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Teste de Hipótese para múltiplos </a:t>
            </a:r>
            <a:r>
              <a:rPr lang="pt-BR" altLang="pt-BR" sz="3200" i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cs typeface="Times New Roman" charset="0"/>
                <a:sym typeface="Symbol" pitchFamily="18" charset="2"/>
              </a:rPr>
              <a:t></a:t>
            </a:r>
            <a:r>
              <a:rPr lang="pt-BR" altLang="pt-BR" sz="3200" i="1" kern="0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cs typeface="Times New Roman" charset="0"/>
                <a:sym typeface="Mathematica1" pitchFamily="2" charset="2"/>
              </a:rPr>
              <a:t>k</a:t>
            </a:r>
            <a:endParaRPr lang="pt-BR" sz="3200" i="1" kern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" name="Obje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5297803"/>
              </p:ext>
            </p:extLst>
          </p:nvPr>
        </p:nvGraphicFramePr>
        <p:xfrm>
          <a:off x="3779912" y="1556792"/>
          <a:ext cx="40798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09" name="Equation" r:id="rId3" imgW="2717640" imgH="241200" progId="Equation.DSMT4">
                  <p:embed/>
                </p:oleObj>
              </mc:Choice>
              <mc:Fallback>
                <p:oleObj name="Equation" r:id="rId3" imgW="2717640" imgH="24120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1556792"/>
                        <a:ext cx="40798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247C6-760D-4EFA-A2D8-D2108044775A}" type="slidenum">
              <a:rPr lang="pt-BR"/>
              <a:pPr>
                <a:defRPr/>
              </a:pPr>
              <a:t>50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563888" y="1412776"/>
            <a:ext cx="4536504" cy="165618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3995936" y="3836466"/>
            <a:ext cx="3672408" cy="1958400"/>
            <a:chOff x="3635896" y="4797152"/>
            <a:chExt cx="3672408" cy="1958400"/>
          </a:xfrm>
        </p:grpSpPr>
        <p:pic>
          <p:nvPicPr>
            <p:cNvPr id="16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4797152"/>
              <a:ext cx="2594200" cy="1958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tângulo 6"/>
            <p:cNvSpPr>
              <a:spLocks noChangeArrowheads="1"/>
            </p:cNvSpPr>
            <p:nvPr/>
          </p:nvSpPr>
          <p:spPr bwMode="auto">
            <a:xfrm>
              <a:off x="5006958" y="5794866"/>
              <a:ext cx="230134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77800" indent="-177800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pt-BR" altLang="pt-BR" sz="16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pt-BR" altLang="pt-BR" sz="1600" dirty="0" smtClean="0"/>
                <a:t> e </a:t>
              </a:r>
              <a:r>
                <a:rPr lang="pt-BR" altLang="pt-BR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pt-BR" altLang="pt-BR" sz="16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pt-BR" altLang="pt-BR" sz="1600" dirty="0" smtClean="0"/>
                <a:t> são colineares!</a:t>
              </a:r>
              <a:endParaRPr lang="pt-BR" altLang="pt-BR" sz="1600" dirty="0"/>
            </a:p>
          </p:txBody>
        </p:sp>
      </p:grpSp>
      <p:sp>
        <p:nvSpPr>
          <p:cNvPr id="2" name="Retângulo 1"/>
          <p:cNvSpPr/>
          <p:nvPr/>
        </p:nvSpPr>
        <p:spPr>
          <a:xfrm>
            <a:off x="4211960" y="3446085"/>
            <a:ext cx="1277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dirty="0" smtClean="0"/>
              <a:t>De fato: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355976" y="5877272"/>
            <a:ext cx="3762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Mas afinal, quem eu retiro, </a:t>
            </a:r>
            <a:r>
              <a:rPr lang="pt-BR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pt-BR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pt-BR" dirty="0" smtClean="0"/>
              <a:t> ou </a:t>
            </a:r>
            <a:r>
              <a:rPr lang="pt-BR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pt-BR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pt-BR" dirty="0" smtClean="0"/>
              <a:t>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851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486380"/>
              </p:ext>
            </p:extLst>
          </p:nvPr>
        </p:nvGraphicFramePr>
        <p:xfrm>
          <a:off x="307975" y="1443426"/>
          <a:ext cx="3048000" cy="40386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</a:tblGrid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364,26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329,68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592,57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471,11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148,78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258,84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1151,11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327,56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850,26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126,21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695,32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131,55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820,23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163,68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884,83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1162,36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159,74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338,08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196,54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140,37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363,28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508,84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764,28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709,91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626,23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273,91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514,30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620,11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392,89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1186,30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592138"/>
            <a:ext cx="9144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kern="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+mj-ea"/>
                <a:cs typeface="+mj-cs"/>
              </a:rPr>
              <a:t>Multicolinearidade</a:t>
            </a:r>
            <a:endParaRPr lang="pt-BR" sz="3200" i="1" kern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6"/>
              <p:cNvSpPr>
                <a:spLocks noChangeArrowheads="1"/>
              </p:cNvSpPr>
              <p:nvPr/>
            </p:nvSpPr>
            <p:spPr bwMode="auto">
              <a:xfrm>
                <a:off x="3635896" y="1988840"/>
                <a:ext cx="5328592" cy="2308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77800" indent="-177800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 smtClean="0"/>
                  <a:t>Em geral, a </a:t>
                </a:r>
                <a:r>
                  <a:rPr lang="pt-BR" altLang="pt-BR" sz="1600" dirty="0" err="1" smtClean="0"/>
                  <a:t>multicolinearidade</a:t>
                </a:r>
                <a:r>
                  <a:rPr lang="pt-BR" altLang="pt-BR" sz="1600" dirty="0" smtClean="0"/>
                  <a:t> provoca a perda da significância do coeficiente </a:t>
                </a:r>
                <a:r>
                  <a:rPr lang="pt-BR" altLang="pt-BR" sz="1600" i="1" dirty="0" smtClean="0">
                    <a:sym typeface="Symbol"/>
                  </a:rPr>
                  <a:t></a:t>
                </a:r>
                <a:r>
                  <a:rPr lang="pt-BR" altLang="pt-BR" sz="16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k</a:t>
                </a:r>
                <a:r>
                  <a:rPr lang="pt-BR" altLang="pt-BR" sz="1600" dirty="0" smtClean="0">
                    <a:sym typeface="Symbol"/>
                  </a:rPr>
                  <a:t> </a:t>
                </a:r>
                <a:r>
                  <a:rPr lang="pt-BR" altLang="pt-BR" sz="1600" dirty="0" smtClean="0"/>
                  <a:t>associado à variável independente </a:t>
                </a:r>
                <a:r>
                  <a:rPr lang="pt-BR" altLang="pt-BR" sz="1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pt-BR" altLang="pt-BR" sz="1600" dirty="0" smtClean="0"/>
                  <a:t> que é relacionada a outra ou outras variáveis independentes. Isso acontece pois a variância do estimador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sz="1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altLang="pt-BR" sz="1600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pt-BR" altLang="pt-BR" sz="16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pt-BR" altLang="pt-BR" sz="16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altLang="pt-BR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altLang="pt-BR" sz="16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pt-BR" altLang="pt-BR" sz="16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altLang="pt-BR" sz="1600" dirty="0" smtClean="0"/>
                  <a:t> é superestimada.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 smtClean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 smtClean="0"/>
                  <a:t>A detecção da </a:t>
                </a:r>
                <a:r>
                  <a:rPr lang="pt-BR" altLang="pt-BR" sz="1600" dirty="0" err="1" smtClean="0"/>
                  <a:t>multicolinearidade</a:t>
                </a:r>
                <a:r>
                  <a:rPr lang="pt-BR" altLang="pt-BR" sz="1600" dirty="0" smtClean="0"/>
                  <a:t> nem sempre é fácil e em geral recorre-se à análise do fator de inflação da variância (</a:t>
                </a:r>
                <a:r>
                  <a:rPr lang="pt-BR" altLang="pt-BR" sz="16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VIF</a:t>
                </a:r>
                <a:r>
                  <a:rPr lang="pt-BR" altLang="pt-BR" sz="1600" dirty="0" smtClean="0"/>
                  <a:t> – </a:t>
                </a:r>
                <a:r>
                  <a:rPr lang="pt-BR" altLang="pt-BR" sz="1600" i="1" dirty="0" err="1" smtClean="0"/>
                  <a:t>Variance</a:t>
                </a:r>
                <a:r>
                  <a:rPr lang="pt-BR" altLang="pt-BR" sz="1600" i="1" dirty="0" smtClean="0"/>
                  <a:t> </a:t>
                </a:r>
                <a:r>
                  <a:rPr lang="pt-BR" altLang="pt-BR" sz="1600" i="1" dirty="0" err="1" smtClean="0"/>
                  <a:t>Inflation</a:t>
                </a:r>
                <a:r>
                  <a:rPr lang="pt-BR" altLang="pt-BR" sz="1600" i="1" dirty="0" smtClean="0"/>
                  <a:t> </a:t>
                </a:r>
                <a:r>
                  <a:rPr lang="pt-BR" altLang="pt-BR" sz="1600" i="1" dirty="0" err="1" smtClean="0"/>
                  <a:t>Factor</a:t>
                </a:r>
                <a:r>
                  <a:rPr lang="pt-BR" altLang="pt-BR" sz="1600" dirty="0" smtClean="0"/>
                  <a:t>):</a:t>
                </a:r>
                <a:endParaRPr lang="pt-BR" altLang="pt-BR" sz="1600" dirty="0"/>
              </a:p>
            </p:txBody>
          </p:sp>
        </mc:Choice>
        <mc:Fallback xmlns="">
          <p:sp>
            <p:nvSpPr>
              <p:cNvPr id="11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5896" y="1988840"/>
                <a:ext cx="5328592" cy="2308324"/>
              </a:xfrm>
              <a:prstGeom prst="rect">
                <a:avLst/>
              </a:prstGeom>
              <a:blipFill rotWithShape="1">
                <a:blip r:embed="rId5"/>
                <a:stretch>
                  <a:fillRect l="-571" t="-528" b="-26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5171363" y="4365104"/>
                <a:ext cx="1488869" cy="617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𝑉𝐼𝐹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363" y="4365104"/>
                <a:ext cx="1488869" cy="61786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6"/>
              <p:cNvSpPr>
                <a:spLocks noChangeArrowheads="1"/>
              </p:cNvSpPr>
              <p:nvPr/>
            </p:nvSpPr>
            <p:spPr bwMode="auto">
              <a:xfrm>
                <a:off x="3614710" y="5150348"/>
                <a:ext cx="5529290" cy="840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77800" indent="-177800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 smtClean="0"/>
                  <a:t>onde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sz="1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pt-BR" sz="16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pt-BR" sz="1600" i="1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pt-BR" sz="16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altLang="pt-BR" sz="1600" dirty="0" smtClean="0"/>
                  <a:t> é o coeficiente de determinação obtido da regressão entre </a:t>
                </a:r>
                <a:r>
                  <a:rPr lang="pt-BR" altLang="pt-BR" sz="16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pt-BR" altLang="pt-BR" sz="1600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pt-BR" altLang="pt-BR" sz="1600" dirty="0" smtClean="0"/>
                  <a:t> e as demais variáveis independentes.</a:t>
                </a:r>
              </a:p>
            </p:txBody>
          </p:sp>
        </mc:Choice>
        <mc:Fallback xmlns="">
          <p:sp>
            <p:nvSpPr>
              <p:cNvPr id="14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14710" y="5150348"/>
                <a:ext cx="5529290" cy="840743"/>
              </a:xfrm>
              <a:prstGeom prst="rect">
                <a:avLst/>
              </a:prstGeom>
              <a:blipFill rotWithShape="1">
                <a:blip r:embed="rId7"/>
                <a:stretch>
                  <a:fillRect l="-662" t="-725" b="-86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239000" y="6434138"/>
            <a:ext cx="1905000" cy="457200"/>
          </a:xfrm>
        </p:spPr>
        <p:txBody>
          <a:bodyPr/>
          <a:lstStyle/>
          <a:p>
            <a:pPr>
              <a:defRPr/>
            </a:pPr>
            <a:fld id="{159EC266-2BE8-4058-AA87-83F72D27FD50}" type="slidenum">
              <a:rPr lang="pt-BR"/>
              <a:pPr>
                <a:defRPr/>
              </a:pPr>
              <a:t>51</a:t>
            </a:fld>
            <a:endParaRPr lang="pt-BR"/>
          </a:p>
        </p:txBody>
      </p:sp>
      <p:graphicFrame>
        <p:nvGraphicFramePr>
          <p:cNvPr id="3" name="Objet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67340"/>
              </p:ext>
            </p:extLst>
          </p:nvPr>
        </p:nvGraphicFramePr>
        <p:xfrm>
          <a:off x="3779838" y="1557338"/>
          <a:ext cx="40798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1" name="Equation" r:id="rId8" imgW="2717800" imgH="241300" progId="Equation.DSMT4">
                  <p:embed/>
                </p:oleObj>
              </mc:Choice>
              <mc:Fallback>
                <p:oleObj name="Equation" r:id="rId8" imgW="2717800" imgH="241300" progId="Equation.DSMT4">
                  <p:embed/>
                  <p:pic>
                    <p:nvPicPr>
                      <p:cNvPr id="0" name="Objeto 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1557338"/>
                        <a:ext cx="40798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6"/>
              <p:cNvSpPr>
                <a:spLocks noChangeArrowheads="1"/>
              </p:cNvSpPr>
              <p:nvPr/>
            </p:nvSpPr>
            <p:spPr bwMode="auto">
              <a:xfrm>
                <a:off x="2771800" y="6114782"/>
                <a:ext cx="619268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77800" indent="-177800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 smtClean="0"/>
                  <a:t>Em geral, 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/>
                          </a:rPr>
                          <m:t>𝑉𝐼𝐹</m:t>
                        </m:r>
                      </m:e>
                      <m:sub>
                        <m:r>
                          <a:rPr lang="pt-BR" sz="16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pt-BR" sz="1600" b="0" i="1" smtClean="0">
                        <a:latin typeface="Cambria Math"/>
                      </a:rPr>
                      <m:t>&gt;10</m:t>
                    </m:r>
                  </m:oMath>
                </a14:m>
                <a:r>
                  <a:rPr lang="pt-BR" altLang="pt-BR" sz="1600" dirty="0" smtClean="0"/>
                  <a:t> então </a:t>
                </a:r>
                <a:r>
                  <a:rPr lang="pt-BR" altLang="pt-BR" sz="1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pt-BR" altLang="pt-BR" sz="16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pt-BR" altLang="pt-BR" sz="1600" dirty="0" smtClean="0"/>
                  <a:t> têm forte </a:t>
                </a:r>
                <a:r>
                  <a:rPr lang="pt-BR" altLang="pt-BR" sz="1600" dirty="0" err="1" smtClean="0"/>
                  <a:t>multicolinearidade</a:t>
                </a:r>
                <a:endParaRPr lang="pt-BR" altLang="pt-BR" sz="1600" dirty="0" smtClean="0"/>
              </a:p>
            </p:txBody>
          </p:sp>
        </mc:Choice>
        <mc:Fallback xmlns="">
          <p:sp>
            <p:nvSpPr>
              <p:cNvPr id="10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71800" y="6114782"/>
                <a:ext cx="6192688" cy="338554"/>
              </a:xfrm>
              <a:prstGeom prst="rect">
                <a:avLst/>
              </a:prstGeom>
              <a:blipFill rotWithShape="1">
                <a:blip r:embed="rId10"/>
                <a:stretch>
                  <a:fillRect l="-591" t="-5357" b="-232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536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2" grpId="0"/>
      <p:bldP spid="14" grpId="0" build="p"/>
      <p:bldP spid="10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647005"/>
              </p:ext>
            </p:extLst>
          </p:nvPr>
        </p:nvGraphicFramePr>
        <p:xfrm>
          <a:off x="307975" y="1443426"/>
          <a:ext cx="3048000" cy="40386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</a:tblGrid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364,26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329,68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592,57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471,11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148,78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258,84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1151,11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327,56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850,26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126,21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695,32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131,55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820,23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163,68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884,83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1162,36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159,74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338,08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196,54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140,37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363,28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508,84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764,28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709,91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626,23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273,91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514,30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620,11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392,89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1186,30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592138"/>
            <a:ext cx="9144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kern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+mj-ea"/>
                <a:cs typeface="+mj-cs"/>
              </a:rPr>
              <a:t>Multicolinearidade</a:t>
            </a:r>
            <a:endParaRPr lang="pt-BR" sz="3200" i="1" kern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4067944" y="4210713"/>
                <a:ext cx="3309880" cy="349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1,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2,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3</m:t>
                          </m:r>
                          <m:r>
                            <a:rPr lang="pt-BR" i="1">
                              <a:latin typeface="Cambria Math"/>
                            </a:rPr>
                            <m:t>,</m:t>
                          </m:r>
                          <m:r>
                            <a:rPr lang="pt-BR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4</m:t>
                          </m:r>
                          <m:r>
                            <a:rPr lang="pt-BR" i="1">
                              <a:latin typeface="Cambria Math"/>
                            </a:rPr>
                            <m:t>,</m:t>
                          </m:r>
                          <m:r>
                            <a:rPr lang="pt-BR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210713"/>
                <a:ext cx="3309880" cy="3493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6"/>
              <p:cNvSpPr>
                <a:spLocks noChangeArrowheads="1"/>
              </p:cNvSpPr>
              <p:nvPr/>
            </p:nvSpPr>
            <p:spPr bwMode="auto">
              <a:xfrm>
                <a:off x="3707904" y="2010326"/>
                <a:ext cx="489654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77800" indent="-177800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 smtClean="0"/>
                  <a:t>Exemplo: calculando-se o </a:t>
                </a:r>
                <a:r>
                  <a:rPr lang="pt-BR" altLang="pt-BR" sz="1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VIF</a:t>
                </a:r>
                <a:r>
                  <a:rPr lang="pt-BR" altLang="pt-BR" sz="1600" dirty="0" smtClean="0"/>
                  <a:t> para a variável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pt-BR" sz="16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altLang="pt-BR" sz="1600" dirty="0" smtClean="0"/>
                  <a:t> </a:t>
                </a:r>
                <a:endParaRPr lang="pt-BR" altLang="pt-BR" sz="1600" dirty="0"/>
              </a:p>
            </p:txBody>
          </p:sp>
        </mc:Choice>
        <mc:Fallback xmlns="">
          <p:sp>
            <p:nvSpPr>
              <p:cNvPr id="14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7904" y="2010326"/>
                <a:ext cx="4896544" cy="338554"/>
              </a:xfrm>
              <a:prstGeom prst="rect">
                <a:avLst/>
              </a:prstGeom>
              <a:blipFill rotWithShape="1">
                <a:blip r:embed="rId6"/>
                <a:stretch>
                  <a:fillRect l="-623" t="-5455" b="-254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4067944" y="4653723"/>
                <a:ext cx="4461991" cy="349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=14,04−0,003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2,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+</m:t>
                      </m:r>
                      <m:r>
                        <a:rPr lang="pt-BR" i="1" smtClean="0">
                          <a:latin typeface="Cambria Math"/>
                        </a:rPr>
                        <m:t>0</m:t>
                      </m:r>
                      <m:r>
                        <a:rPr lang="pt-BR" b="0" i="1" smtClean="0">
                          <a:latin typeface="Cambria Math"/>
                        </a:rPr>
                        <m:t>,50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3</m:t>
                          </m:r>
                          <m:r>
                            <a:rPr lang="pt-BR" i="1">
                              <a:latin typeface="Cambria Math"/>
                            </a:rPr>
                            <m:t>,</m:t>
                          </m:r>
                          <m:r>
                            <a:rPr lang="pt-BR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+</m:t>
                      </m:r>
                      <m:r>
                        <a:rPr lang="pt-BR" i="1" smtClean="0">
                          <a:latin typeface="Cambria Math"/>
                        </a:rPr>
                        <m:t>0</m:t>
                      </m:r>
                      <m:r>
                        <a:rPr lang="pt-BR" b="0" i="1" smtClean="0">
                          <a:latin typeface="Cambria Math"/>
                        </a:rPr>
                        <m:t>,0009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4</m:t>
                          </m:r>
                          <m:r>
                            <a:rPr lang="pt-BR" i="1">
                              <a:latin typeface="Cambria Math"/>
                            </a:rPr>
                            <m:t>,</m:t>
                          </m:r>
                          <m:r>
                            <a:rPr lang="pt-BR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653723"/>
                <a:ext cx="4461991" cy="34932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4067944" y="5096733"/>
                <a:ext cx="1327095" cy="3483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pt-BR" b="0" i="1" smtClean="0">
                          <a:latin typeface="Cambria Math"/>
                        </a:rPr>
                        <m:t>=0,9994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5096733"/>
                <a:ext cx="1327095" cy="3483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4067944" y="5538718"/>
                <a:ext cx="2761462" cy="580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𝑉𝐼𝐹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1−0,9994</m:t>
                          </m:r>
                        </m:den>
                      </m:f>
                      <m:r>
                        <a:rPr lang="pt-BR" b="0" i="0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1606,4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5538718"/>
                <a:ext cx="2761462" cy="58099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6"/>
              <p:cNvSpPr>
                <a:spLocks noChangeArrowheads="1"/>
              </p:cNvSpPr>
              <p:nvPr/>
            </p:nvSpPr>
            <p:spPr bwMode="auto">
              <a:xfrm>
                <a:off x="3721552" y="2420888"/>
                <a:ext cx="3960440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77800" indent="-177800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pt-BR" altLang="pt-BR" sz="1600" dirty="0" smtClean="0"/>
                  <a:t>Estima-se a regressão entre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pt-BR" sz="16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altLang="pt-BR" sz="1600" dirty="0" smtClean="0"/>
                  <a:t> e as demais variáveis independentes;</a:t>
                </a:r>
              </a:p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pt-BR" altLang="pt-BR" sz="1600" dirty="0" smtClean="0"/>
                  <a:t>Calcula-se o </a:t>
                </a:r>
                <a:r>
                  <a:rPr lang="pt-BR" altLang="pt-BR" sz="1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pt-BR" altLang="pt-BR" sz="16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t-BR" altLang="pt-BR" sz="1600" dirty="0" smtClean="0"/>
                  <a:t> e</a:t>
                </a:r>
              </a:p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pt-BR" altLang="pt-BR" sz="1600" dirty="0" smtClean="0"/>
                  <a:t>Obtém-se o </a:t>
                </a:r>
                <a:r>
                  <a:rPr lang="pt-BR" altLang="pt-BR" sz="1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VIF</a:t>
                </a:r>
                <a:endParaRPr lang="pt-BR" altLang="pt-BR" sz="1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21552" y="2420888"/>
                <a:ext cx="3960440" cy="1569660"/>
              </a:xfrm>
              <a:prstGeom prst="rect">
                <a:avLst/>
              </a:prstGeom>
              <a:blipFill rotWithShape="1">
                <a:blip r:embed="rId10"/>
                <a:stretch>
                  <a:fillRect l="-1231" b="-310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239000" y="6434138"/>
            <a:ext cx="1905000" cy="457200"/>
          </a:xfrm>
        </p:spPr>
        <p:txBody>
          <a:bodyPr/>
          <a:lstStyle/>
          <a:p>
            <a:pPr>
              <a:defRPr/>
            </a:pPr>
            <a:fld id="{159EC266-2BE8-4058-AA87-83F72D27FD50}" type="slidenum">
              <a:rPr lang="pt-BR"/>
              <a:pPr>
                <a:defRPr/>
              </a:pPr>
              <a:t>52</a:t>
            </a:fld>
            <a:endParaRPr lang="pt-BR"/>
          </a:p>
        </p:txBody>
      </p:sp>
      <p:graphicFrame>
        <p:nvGraphicFramePr>
          <p:cNvPr id="2" name="Objet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67340"/>
              </p:ext>
            </p:extLst>
          </p:nvPr>
        </p:nvGraphicFramePr>
        <p:xfrm>
          <a:off x="3779838" y="1557338"/>
          <a:ext cx="40798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60" name="Equation" r:id="rId11" imgW="2717800" imgH="241300" progId="Equation.DSMT4">
                  <p:embed/>
                </p:oleObj>
              </mc:Choice>
              <mc:Fallback>
                <p:oleObj name="Equation" r:id="rId11" imgW="2717800" imgH="241300" progId="Equation.DSMT4">
                  <p:embed/>
                  <p:pic>
                    <p:nvPicPr>
                      <p:cNvPr id="0" name="Objeto 1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1557338"/>
                        <a:ext cx="40798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656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7" grpId="0"/>
      <p:bldP spid="18" grpId="0"/>
      <p:bldP spid="1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983500"/>
              </p:ext>
            </p:extLst>
          </p:nvPr>
        </p:nvGraphicFramePr>
        <p:xfrm>
          <a:off x="307975" y="1443426"/>
          <a:ext cx="3048000" cy="40386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</a:tblGrid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364,26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329,68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592,57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471,11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148,78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258,84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1151,11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327,56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850,26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126,21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695,32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131,55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820,23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163,68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884,83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1162,36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159,74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338,08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196,54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140,37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363,28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508,84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764,28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709,91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626,23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273,91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514,30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620,11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392,89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1186,30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592138"/>
            <a:ext cx="9144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kern="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+mj-ea"/>
                <a:cs typeface="+mj-cs"/>
              </a:rPr>
              <a:t>Multicolinearidade</a:t>
            </a:r>
            <a:r>
              <a:rPr lang="pt-BR" sz="3200" kern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+mj-ea"/>
                <a:cs typeface="+mj-cs"/>
              </a:rPr>
              <a:t> no R</a:t>
            </a:r>
            <a:endParaRPr lang="pt-BR" sz="3200" i="1" kern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tângulo 6"/>
          <p:cNvSpPr>
            <a:spLocks noChangeArrowheads="1"/>
          </p:cNvSpPr>
          <p:nvPr/>
        </p:nvSpPr>
        <p:spPr bwMode="auto">
          <a:xfrm>
            <a:off x="3635896" y="1988840"/>
            <a:ext cx="532859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s-ES" alt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Y &lt;- c(11.7, ... ,</a:t>
            </a:r>
            <a:r>
              <a:rPr lang="es-ES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89.29)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s-ES" alt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X1 &lt;- c(126.92, ... ,</a:t>
            </a:r>
            <a:r>
              <a:rPr lang="es-ES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212.29)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s-ES" alt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X2 &lt;- c(174.56, ... ,</a:t>
            </a:r>
            <a:r>
              <a:rPr lang="es-ES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53.56)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s-ES" alt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X3 &lt;- c(226.69, ... ,</a:t>
            </a:r>
            <a:r>
              <a:rPr lang="es-ES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392.89)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s-ES" alt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X4 &lt;- c(364.26, ... ,</a:t>
            </a:r>
            <a:r>
              <a:rPr lang="es-ES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1186.3)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s-ES" alt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s-ES" altLang="pt-B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lang="es-ES" alt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&lt;- </a:t>
            </a:r>
            <a:r>
              <a:rPr lang="es-ES" alt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lm(Y~X1+X2+X3+X4)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s-ES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s-ES" alt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es-ES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(car)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s-ES" alt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s-ES" altLang="pt-B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vif</a:t>
            </a:r>
            <a:r>
              <a:rPr lang="es-ES" alt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altLang="pt-B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lang="es-ES" alt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851920" y="4035843"/>
            <a:ext cx="3312368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X1	X2	X3	X4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1606.4	1.01	1602.7	1.12 </a:t>
            </a:r>
            <a:endParaRPr kumimoji="0" lang="pt-BR" alt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lipse 57"/>
          <p:cNvSpPr>
            <a:spLocks noChangeArrowheads="1"/>
          </p:cNvSpPr>
          <p:nvPr/>
        </p:nvSpPr>
        <p:spPr bwMode="auto">
          <a:xfrm>
            <a:off x="3563888" y="4005064"/>
            <a:ext cx="954257" cy="492443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19" name="Elipse 57"/>
          <p:cNvSpPr>
            <a:spLocks noChangeArrowheads="1"/>
          </p:cNvSpPr>
          <p:nvPr/>
        </p:nvSpPr>
        <p:spPr bwMode="auto">
          <a:xfrm>
            <a:off x="5436096" y="4005064"/>
            <a:ext cx="851185" cy="492443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6"/>
              <p:cNvSpPr>
                <a:spLocks noChangeArrowheads="1"/>
              </p:cNvSpPr>
              <p:nvPr/>
            </p:nvSpPr>
            <p:spPr bwMode="auto">
              <a:xfrm>
                <a:off x="3779912" y="4869160"/>
                <a:ext cx="4752528" cy="1815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77800" indent="-177800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 smtClean="0"/>
                  <a:t>Neste caso, explica-se a baixa significância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pt-BR" sz="16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altLang="pt-BR" sz="1600" dirty="0" smtClean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pt-BR" sz="16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BR" altLang="pt-BR" sz="1600" dirty="0" smtClean="0"/>
                  <a:t> pela </a:t>
                </a:r>
                <a:r>
                  <a:rPr lang="pt-BR" altLang="pt-BR" sz="1600" dirty="0" err="1" smtClean="0"/>
                  <a:t>multicolinearidade</a:t>
                </a:r>
                <a:endParaRPr lang="pt-BR" altLang="pt-BR" sz="1600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 smtClean="0"/>
                  <a:t>Pode-se então eliminar a variável que apresente o maior </a:t>
                </a:r>
                <a:r>
                  <a:rPr lang="pt-BR" altLang="pt-BR" sz="1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VIF </a:t>
                </a:r>
                <a:r>
                  <a:rPr lang="pt-BR" altLang="pt-BR" sz="1600" dirty="0" smtClean="0">
                    <a:solidFill>
                      <a:srgbClr val="FF0000"/>
                    </a:solidFill>
                  </a:rPr>
                  <a:t>repetindo-se a análise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 smtClean="0"/>
                  <a:t>É importante que a eliminação das variáveis seja feita uma a uma até que não haja </a:t>
                </a:r>
                <a:r>
                  <a:rPr lang="pt-BR" altLang="pt-BR" sz="1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VIF</a:t>
                </a:r>
                <a:r>
                  <a:rPr lang="pt-BR" altLang="pt-BR" sz="1600" dirty="0" smtClean="0"/>
                  <a:t> muito altos</a:t>
                </a:r>
                <a:endParaRPr lang="pt-BR" altLang="pt-BR" sz="1600" dirty="0"/>
              </a:p>
            </p:txBody>
          </p:sp>
        </mc:Choice>
        <mc:Fallback xmlns="">
          <p:sp>
            <p:nvSpPr>
              <p:cNvPr id="20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9912" y="4869160"/>
                <a:ext cx="4752528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641" t="-671" r="-1154" b="-36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239000" y="6434138"/>
            <a:ext cx="1905000" cy="457200"/>
          </a:xfrm>
        </p:spPr>
        <p:txBody>
          <a:bodyPr/>
          <a:lstStyle/>
          <a:p>
            <a:pPr>
              <a:defRPr/>
            </a:pPr>
            <a:fld id="{159EC266-2BE8-4058-AA87-83F72D27FD50}" type="slidenum">
              <a:rPr lang="pt-BR"/>
              <a:pPr>
                <a:defRPr/>
              </a:pPr>
              <a:t>53</a:t>
            </a:fld>
            <a:endParaRPr lang="pt-BR"/>
          </a:p>
        </p:txBody>
      </p:sp>
      <p:graphicFrame>
        <p:nvGraphicFramePr>
          <p:cNvPr id="2" name="Objet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67340"/>
              </p:ext>
            </p:extLst>
          </p:nvPr>
        </p:nvGraphicFramePr>
        <p:xfrm>
          <a:off x="3779838" y="1557338"/>
          <a:ext cx="40798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80" name="Equation" r:id="rId4" imgW="2717800" imgH="241300" progId="Equation.DSMT4">
                  <p:embed/>
                </p:oleObj>
              </mc:Choice>
              <mc:Fallback>
                <p:oleObj name="Equation" r:id="rId4" imgW="2717800" imgH="241300" progId="Equation.DSMT4">
                  <p:embed/>
                  <p:pic>
                    <p:nvPicPr>
                      <p:cNvPr id="0" name="Objeto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1557338"/>
                        <a:ext cx="40798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60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3070022"/>
                  </p:ext>
                </p:extLst>
              </p:nvPr>
            </p:nvGraphicFramePr>
            <p:xfrm>
              <a:off x="307975" y="1443426"/>
              <a:ext cx="2438400" cy="4038600"/>
            </p:xfrm>
            <a:graphic>
              <a:graphicData uri="http://schemas.openxmlformats.org/drawingml/2006/table">
                <a:tbl>
                  <a:tblPr/>
                  <a:tblGrid>
                    <a:gridCol w="609600"/>
                    <a:gridCol w="609600"/>
                    <a:gridCol w="609600"/>
                    <a:gridCol w="609600"/>
                  </a:tblGrid>
                  <a:tr h="2286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11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11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pt-BR" sz="11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100,38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20,69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15,37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428,08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115,89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16,24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15,52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263,74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116,59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17,55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18,67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308,00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122,59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14,78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19,64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218,45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105,87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19,34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16,86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374,04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121,00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16,73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19,96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279,89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128,75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14,99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21,04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224,70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82,83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24,11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12,51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581,29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104,27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12,23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11,59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149,57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114,52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15,69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15,17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246,18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122,14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18,86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20,00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355,70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109,86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13,35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13,17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178,22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96,16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24,72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18,77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611,08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102,91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12,59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11,38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158,51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103,16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12,92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8,25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166,93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60,45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25,52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4,91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651,27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93,08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18,90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10,49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357,21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87,26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23,55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13,98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554,60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141,60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12,65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26,97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160,02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98,16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23,30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18,32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542,89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3070022"/>
                  </p:ext>
                </p:extLst>
              </p:nvPr>
            </p:nvGraphicFramePr>
            <p:xfrm>
              <a:off x="307975" y="1443426"/>
              <a:ext cx="2438400" cy="4038600"/>
            </p:xfrm>
            <a:graphic>
              <a:graphicData uri="http://schemas.openxmlformats.org/drawingml/2006/table">
                <a:tbl>
                  <a:tblPr/>
                  <a:tblGrid>
                    <a:gridCol w="609600"/>
                    <a:gridCol w="609600"/>
                    <a:gridCol w="609600"/>
                    <a:gridCol w="609600"/>
                  </a:tblGrid>
                  <a:tr h="2286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1000" t="-2703" r="-200000" b="-17270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01000" t="-2703" r="-100000" b="-17270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01000" t="-2703" b="-1727027"/>
                          </a:stretch>
                        </a:blipFill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100,38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20,69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15,37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428,08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115,89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16,24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15,52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263,74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116,59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17,55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18,67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308,00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122,59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14,78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19,64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218,45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105,87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19,34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16,86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374,04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121,00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16,73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19,96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279,89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128,75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14,99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21,04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224,70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82,83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24,11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12,51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581,29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104,27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12,23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11,59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149,57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114,52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15,69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15,17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246,18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122,14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18,86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20,00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355,70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109,86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13,35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13,17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178,22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96,16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24,72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18,77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611,08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102,91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12,59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11,38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158,51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103,16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12,92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8,25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166,93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60,45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25,52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4,91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651,27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93,08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18,90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10,49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357,21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87,26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23,55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13,98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554,60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141,60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12,65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26,97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160,02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98,16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23,30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18,32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542,89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592138"/>
            <a:ext cx="9144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kern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+mj-ea"/>
                <a:cs typeface="+mj-cs"/>
              </a:rPr>
              <a:t>Ignorando a </a:t>
            </a:r>
            <a:r>
              <a:rPr lang="pt-BR" sz="3200" kern="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ea typeface="+mj-ea"/>
                <a:cs typeface="+mj-cs"/>
              </a:rPr>
              <a:t>Multicolinearidade</a:t>
            </a:r>
            <a:endParaRPr lang="pt-BR" sz="3200" i="1" kern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Obje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6349389"/>
              </p:ext>
            </p:extLst>
          </p:nvPr>
        </p:nvGraphicFramePr>
        <p:xfrm>
          <a:off x="2915816" y="1474788"/>
          <a:ext cx="32988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88" name="Equation" r:id="rId4" imgW="2197080" imgH="253800" progId="Equation.DSMT4">
                  <p:embed/>
                </p:oleObj>
              </mc:Choice>
              <mc:Fallback>
                <p:oleObj name="Equation" r:id="rId4" imgW="2197080" imgH="25380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1474788"/>
                        <a:ext cx="32988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tângulo 6"/>
          <p:cNvSpPr>
            <a:spLocks noChangeArrowheads="1"/>
          </p:cNvSpPr>
          <p:nvPr/>
        </p:nvSpPr>
        <p:spPr bwMode="auto">
          <a:xfrm>
            <a:off x="2843808" y="4653136"/>
            <a:ext cx="525658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smtClean="0"/>
              <a:t>Mas como pode o coeficiente ser significativo e apresentar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VIF</a:t>
            </a:r>
            <a:r>
              <a:rPr lang="pt-BR" altLang="pt-BR" sz="1600" dirty="0" smtClean="0"/>
              <a:t> alto?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smtClean="0">
                <a:solidFill>
                  <a:srgbClr val="FF0000"/>
                </a:solidFill>
              </a:rPr>
              <a:t>Atenção</a:t>
            </a:r>
            <a:r>
              <a:rPr lang="pt-BR" altLang="pt-BR" sz="1600" dirty="0" smtClean="0"/>
              <a:t>: Nem sempre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VIF</a:t>
            </a:r>
            <a:r>
              <a:rPr lang="pt-BR" altLang="pt-BR" sz="1600" dirty="0" smtClean="0"/>
              <a:t> altos devem ser descartados! Termos polinomiais e interações podem apresentar </a:t>
            </a:r>
            <a:r>
              <a:rPr lang="pt-BR" altLang="pt-B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VIF</a:t>
            </a:r>
            <a:r>
              <a:rPr lang="pt-BR" altLang="pt-BR" sz="1600" dirty="0" smtClean="0"/>
              <a:t> alto pois espera-se que sejam relacionados com a variável independente original.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651524"/>
              </p:ext>
            </p:extLst>
          </p:nvPr>
        </p:nvGraphicFramePr>
        <p:xfrm>
          <a:off x="2962556" y="2060848"/>
          <a:ext cx="3657600" cy="97155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ANOVA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valor-P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Regressão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6074,07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2024,69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304.15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2,57E-14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Resíduo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106,51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6180,58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ela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4780545"/>
                  </p:ext>
                </p:extLst>
              </p:nvPr>
            </p:nvGraphicFramePr>
            <p:xfrm>
              <a:off x="2962556" y="3356992"/>
              <a:ext cx="3314700" cy="1116330"/>
            </p:xfrm>
            <a:graphic>
              <a:graphicData uri="http://schemas.openxmlformats.org/drawingml/2006/table">
                <a:tbl>
                  <a:tblPr/>
                  <a:tblGrid>
                    <a:gridCol w="685800"/>
                    <a:gridCol w="800100"/>
                    <a:gridCol w="609600"/>
                    <a:gridCol w="609600"/>
                    <a:gridCol w="609600"/>
                  </a:tblGrid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Coeficientes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Erro padrão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Stat t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valor-P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Interseção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55.6623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12,7288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4,3729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0,0005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11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8" marR="9528" marT="9538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4,0979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1,4886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2,7527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0,0141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1100" b="0" i="0" u="none" strike="noStrike" baseline="-25000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8" marR="9528" marT="9538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2,3083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0,1269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18,1920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4,1E-12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200025"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pt-BR" sz="1100" b="0" i="0" u="none" strike="noStrike" baseline="-25000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8" marR="9528" marT="9538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-0,1729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0,0399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-4,3290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0,0005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ela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4780545"/>
                  </p:ext>
                </p:extLst>
              </p:nvPr>
            </p:nvGraphicFramePr>
            <p:xfrm>
              <a:off x="2962556" y="3356992"/>
              <a:ext cx="3314700" cy="1116330"/>
            </p:xfrm>
            <a:graphic>
              <a:graphicData uri="http://schemas.openxmlformats.org/drawingml/2006/table">
                <a:tbl>
                  <a:tblPr/>
                  <a:tblGrid>
                    <a:gridCol w="685800"/>
                    <a:gridCol w="800100"/>
                    <a:gridCol w="609600"/>
                    <a:gridCol w="609600"/>
                    <a:gridCol w="609600"/>
                  </a:tblGrid>
                  <a:tr h="34480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Coeficientes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Erro padrão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Stat t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valor-P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Interseção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55.6623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12,7288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4,3729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0,0005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528" marR="9528" marT="9538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1">
                          <a:blip r:embed="rId6"/>
                          <a:stretch>
                            <a:fillRect l="-885" t="-306452" r="-381416" b="-25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4,0979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1,4886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2,7527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0,0141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528" marR="9528" marT="9538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1">
                          <a:blip r:embed="rId6"/>
                          <a:stretch>
                            <a:fillRect l="-885" t="-406452" r="-381416" b="-15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2,3083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0,1269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18,1920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4,1E-12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200025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528" marR="9528" marT="9538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885" t="-475758" r="-381416" b="-42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-0,1729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0,0399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-4,3290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0,0005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ela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5327201"/>
                  </p:ext>
                </p:extLst>
              </p:nvPr>
            </p:nvGraphicFramePr>
            <p:xfrm>
              <a:off x="6660232" y="3701797"/>
              <a:ext cx="1125860" cy="771525"/>
            </p:xfrm>
            <a:graphic>
              <a:graphicData uri="http://schemas.openxmlformats.org/drawingml/2006/table">
                <a:tbl>
                  <a:tblPr/>
                  <a:tblGrid>
                    <a:gridCol w="325760"/>
                    <a:gridCol w="800100"/>
                  </a:tblGrid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VIF</a:t>
                          </a:r>
                          <a:endParaRPr lang="pt-BR" sz="11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11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8" marR="9528" marT="9538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125,41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1100" b="0" i="0" u="none" strike="noStrike" baseline="-25000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8" marR="9528" marT="9538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1,18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200025"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pt-BR" sz="1100" b="0" i="0" u="none" strike="noStrike" baseline="-25000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8" marR="9528" marT="9538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127,02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ela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5327201"/>
                  </p:ext>
                </p:extLst>
              </p:nvPr>
            </p:nvGraphicFramePr>
            <p:xfrm>
              <a:off x="6660232" y="3701797"/>
              <a:ext cx="1125860" cy="771525"/>
            </p:xfrm>
            <a:graphic>
              <a:graphicData uri="http://schemas.openxmlformats.org/drawingml/2006/table">
                <a:tbl>
                  <a:tblPr/>
                  <a:tblGrid>
                    <a:gridCol w="325760"/>
                    <a:gridCol w="800100"/>
                  </a:tblGrid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VIF</a:t>
                          </a:r>
                          <a:endParaRPr lang="pt-BR" sz="11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528" marR="9528" marT="9538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1">
                          <a:blip r:embed="rId7"/>
                          <a:stretch>
                            <a:fillRect l="-1887" t="-109375" r="-249057" b="-2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125,41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528" marR="9528" marT="9538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1">
                          <a:blip r:embed="rId7"/>
                          <a:stretch>
                            <a:fillRect l="-1887" t="-216129" r="-249057" b="-15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1,18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200025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528" marR="9528" marT="9538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887" t="-296970" r="-249057" b="-42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127,02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10" name="Grupo 9"/>
          <p:cNvGrpSpPr/>
          <p:nvPr/>
        </p:nvGrpSpPr>
        <p:grpSpPr>
          <a:xfrm>
            <a:off x="6802434" y="1556792"/>
            <a:ext cx="2090046" cy="1871452"/>
            <a:chOff x="6777816" y="1723057"/>
            <a:chExt cx="2090046" cy="1871452"/>
          </a:xfrm>
        </p:grpSpPr>
        <p:pic>
          <p:nvPicPr>
            <p:cNvPr id="100361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6113" y="1723057"/>
              <a:ext cx="1851749" cy="1705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tângulo 7"/>
                <p:cNvSpPr/>
                <p:nvPr/>
              </p:nvSpPr>
              <p:spPr>
                <a:xfrm rot="16200000">
                  <a:off x="6725205" y="2299601"/>
                  <a:ext cx="368819" cy="2635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fontAlgn="b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sz="11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pt-BR" sz="11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BR" sz="11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pt-BR" sz="11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pt-BR" sz="1100" baseline="-25000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8" name="Retângulo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725205" y="2299601"/>
                  <a:ext cx="368819" cy="263598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tângulo 8"/>
                <p:cNvSpPr/>
                <p:nvPr/>
              </p:nvSpPr>
              <p:spPr>
                <a:xfrm>
                  <a:off x="7712466" y="3332899"/>
                  <a:ext cx="373371" cy="2616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1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11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BR" sz="11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sz="1100" dirty="0"/>
                </a:p>
              </p:txBody>
            </p:sp>
          </mc:Choice>
          <mc:Fallback xmlns="">
            <p:sp>
              <p:nvSpPr>
                <p:cNvPr id="9" name="Retângulo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2466" y="3332899"/>
                  <a:ext cx="373371" cy="2616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upo 21"/>
          <p:cNvGrpSpPr/>
          <p:nvPr/>
        </p:nvGrpSpPr>
        <p:grpSpPr>
          <a:xfrm>
            <a:off x="5579646" y="3879948"/>
            <a:ext cx="2179281" cy="648412"/>
            <a:chOff x="5579646" y="3879948"/>
            <a:chExt cx="2179281" cy="648412"/>
          </a:xfrm>
        </p:grpSpPr>
        <p:sp>
          <p:nvSpPr>
            <p:cNvPr id="21" name="Elipse 20"/>
            <p:cNvSpPr/>
            <p:nvPr/>
          </p:nvSpPr>
          <p:spPr bwMode="auto">
            <a:xfrm>
              <a:off x="6934232" y="3882108"/>
              <a:ext cx="824695" cy="245913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4" name="Elipse 23"/>
            <p:cNvSpPr/>
            <p:nvPr/>
          </p:nvSpPr>
          <p:spPr bwMode="auto">
            <a:xfrm>
              <a:off x="6934232" y="4277661"/>
              <a:ext cx="824695" cy="24480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5" name="Elipse 24"/>
            <p:cNvSpPr/>
            <p:nvPr/>
          </p:nvSpPr>
          <p:spPr bwMode="auto">
            <a:xfrm>
              <a:off x="5595848" y="3879948"/>
              <a:ext cx="824695" cy="24480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6" name="Elipse 25"/>
            <p:cNvSpPr/>
            <p:nvPr/>
          </p:nvSpPr>
          <p:spPr bwMode="auto">
            <a:xfrm>
              <a:off x="5579646" y="4283560"/>
              <a:ext cx="824695" cy="24480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19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239000" y="6434138"/>
            <a:ext cx="1905000" cy="457200"/>
          </a:xfrm>
        </p:spPr>
        <p:txBody>
          <a:bodyPr/>
          <a:lstStyle/>
          <a:p>
            <a:pPr>
              <a:defRPr/>
            </a:pPr>
            <a:fld id="{159EC266-2BE8-4058-AA87-83F72D27FD50}" type="slidenum">
              <a:rPr lang="pt-BR"/>
              <a:pPr>
                <a:defRPr/>
              </a:pPr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056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444449"/>
              </p:ext>
            </p:extLst>
          </p:nvPr>
        </p:nvGraphicFramePr>
        <p:xfrm>
          <a:off x="3754644" y="2060848"/>
          <a:ext cx="3657600" cy="97155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ANOVA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valor-P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Regressão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9354,57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2338,64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587,45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2,78E-16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Resíduo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9414,28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270038"/>
              </p:ext>
            </p:extLst>
          </p:nvPr>
        </p:nvGraphicFramePr>
        <p:xfrm>
          <a:off x="3754644" y="3356992"/>
          <a:ext cx="3314700" cy="1306830"/>
        </p:xfrm>
        <a:graphic>
          <a:graphicData uri="http://schemas.openxmlformats.org/drawingml/2006/table">
            <a:tbl>
              <a:tblPr/>
              <a:tblGrid>
                <a:gridCol w="685800"/>
                <a:gridCol w="8001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Coeficientes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Erro padrão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 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valor-P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Interseção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64,4359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4,8424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13,3067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1,04E-09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8" marR="9528" marT="9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-0,2129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0,3081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-0,6908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0,5002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8" marR="9528" marT="9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-0,4741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0,0160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-29,5575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1,04E-14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11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0,1553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1,7123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0,1074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11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-0,0075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-4,8827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237060"/>
              </p:ext>
            </p:extLst>
          </p:nvPr>
        </p:nvGraphicFramePr>
        <p:xfrm>
          <a:off x="307975" y="1443426"/>
          <a:ext cx="3048000" cy="40386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</a:tblGrid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364,26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329,68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592,57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471,11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148,78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258,84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1151,11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327,56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850,26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126,21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695,32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131,55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820,23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163,68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884,83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1162,36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159,74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338,08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196,54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140,37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363,28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508,84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764,28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709,91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626,23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273,91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514,30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620,11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392,89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1186,30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592138"/>
            <a:ext cx="9144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Eliminando-se variáveis independentes</a:t>
            </a:r>
            <a:endParaRPr lang="pt-BR" sz="3200" i="1" kern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076" name="Elipse 57"/>
          <p:cNvSpPr>
            <a:spLocks noChangeArrowheads="1"/>
          </p:cNvSpPr>
          <p:nvPr/>
        </p:nvSpPr>
        <p:spPr bwMode="auto">
          <a:xfrm>
            <a:off x="6462101" y="3888338"/>
            <a:ext cx="594217" cy="235744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graphicFrame>
        <p:nvGraphicFramePr>
          <p:cNvPr id="4" name="Obje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3226636"/>
              </p:ext>
            </p:extLst>
          </p:nvPr>
        </p:nvGraphicFramePr>
        <p:xfrm>
          <a:off x="3728259" y="1484784"/>
          <a:ext cx="40798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48" name="Equation" r:id="rId3" imgW="2717640" imgH="241200" progId="Equation.DSMT4">
                  <p:embed/>
                </p:oleObj>
              </mc:Choice>
              <mc:Fallback>
                <p:oleObj name="Equation" r:id="rId3" imgW="2717640" imgH="24120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8259" y="1484784"/>
                        <a:ext cx="40798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tângulo 6"/>
          <p:cNvSpPr>
            <a:spLocks noChangeArrowheads="1"/>
          </p:cNvSpPr>
          <p:nvPr/>
        </p:nvSpPr>
        <p:spPr bwMode="auto">
          <a:xfrm>
            <a:off x="3707904" y="4869160"/>
            <a:ext cx="446449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smtClean="0"/>
              <a:t>Outra maneira é eliminar-se primeiramente a variável que apresenta o maior </a:t>
            </a:r>
            <a:r>
              <a:rPr lang="pt-BR" altLang="pt-B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valor-P</a:t>
            </a:r>
            <a:r>
              <a:rPr lang="pt-BR" alt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1600" dirty="0"/>
              <a:t>não significativo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smtClean="0"/>
              <a:t>Em seguida, refaz-se a análise</a:t>
            </a:r>
            <a:endParaRPr lang="pt-BR" altLang="pt-BR" sz="1600" dirty="0"/>
          </a:p>
        </p:txBody>
      </p:sp>
      <p:sp>
        <p:nvSpPr>
          <p:cNvPr id="10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239000" y="6434138"/>
            <a:ext cx="1905000" cy="457200"/>
          </a:xfrm>
        </p:spPr>
        <p:txBody>
          <a:bodyPr/>
          <a:lstStyle/>
          <a:p>
            <a:pPr>
              <a:defRPr/>
            </a:pPr>
            <a:fld id="{159EC266-2BE8-4058-AA87-83F72D27FD50}" type="slidenum">
              <a:rPr lang="pt-BR"/>
              <a:pPr>
                <a:defRPr/>
              </a:pPr>
              <a:t>55</a:t>
            </a:fld>
            <a:endParaRPr lang="pt-BR"/>
          </a:p>
        </p:txBody>
      </p:sp>
      <p:grpSp>
        <p:nvGrpSpPr>
          <p:cNvPr id="5" name="Grupo 4"/>
          <p:cNvGrpSpPr/>
          <p:nvPr/>
        </p:nvGrpSpPr>
        <p:grpSpPr>
          <a:xfrm>
            <a:off x="4607247" y="1412776"/>
            <a:ext cx="360040" cy="432048"/>
            <a:chOff x="8248600" y="2281064"/>
            <a:chExt cx="360040" cy="432048"/>
          </a:xfrm>
        </p:grpSpPr>
        <p:cxnSp>
          <p:nvCxnSpPr>
            <p:cNvPr id="3" name="Conector reto 2"/>
            <p:cNvCxnSpPr/>
            <p:nvPr/>
          </p:nvCxnSpPr>
          <p:spPr bwMode="auto">
            <a:xfrm>
              <a:off x="8248600" y="2281064"/>
              <a:ext cx="360040" cy="43204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Conector reto 11"/>
            <p:cNvCxnSpPr/>
            <p:nvPr/>
          </p:nvCxnSpPr>
          <p:spPr bwMode="auto">
            <a:xfrm flipH="1">
              <a:off x="8248600" y="2281064"/>
              <a:ext cx="360040" cy="43204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98443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76" grpId="0" animBg="1"/>
      <p:bldP spid="22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41" name="Picture 1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623322"/>
            <a:ext cx="2962275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868340"/>
              </p:ext>
            </p:extLst>
          </p:nvPr>
        </p:nvGraphicFramePr>
        <p:xfrm>
          <a:off x="3754644" y="2060848"/>
          <a:ext cx="3657600" cy="97155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ANOVA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valor-P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Regressão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9352,67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3117,56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809,56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1,12E-17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Resíduo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9414,28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113714"/>
              </p:ext>
            </p:extLst>
          </p:nvPr>
        </p:nvGraphicFramePr>
        <p:xfrm>
          <a:off x="3754644" y="3356992"/>
          <a:ext cx="3314700" cy="1116330"/>
        </p:xfrm>
        <a:graphic>
          <a:graphicData uri="http://schemas.openxmlformats.org/drawingml/2006/table">
            <a:tbl>
              <a:tblPr/>
              <a:tblGrid>
                <a:gridCol w="685800"/>
                <a:gridCol w="8001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Coeficientes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Erro padrão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 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valor-P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Interseção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61,4478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2,1408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28,7030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3,44E-15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11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-0,4734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0,0157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-30,0637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1,66E-15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11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0,1587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40,0206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1,81E-17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11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-0,0077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-5,1698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9,31E-05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741428"/>
              </p:ext>
            </p:extLst>
          </p:nvPr>
        </p:nvGraphicFramePr>
        <p:xfrm>
          <a:off x="307975" y="1443426"/>
          <a:ext cx="2438400" cy="40386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</a:tblGrid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364,26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329,68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592,57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471,11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148,78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258,84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1151,11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327,56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850,26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126,21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695,32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820,23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884,83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1162,36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159,74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338,08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140,37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363,28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508,84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764,28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709,91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626,23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514,30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620,11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392,89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1186,30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592138"/>
            <a:ext cx="9144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Eliminando-se variáveis independentes</a:t>
            </a:r>
            <a:endParaRPr lang="pt-BR" sz="3200" i="1" kern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" name="Obje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5063809"/>
              </p:ext>
            </p:extLst>
          </p:nvPr>
        </p:nvGraphicFramePr>
        <p:xfrm>
          <a:off x="3719513" y="1484313"/>
          <a:ext cx="33559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90" name="Equation" r:id="rId4" imgW="2234880" imgH="241200" progId="Equation.DSMT4">
                  <p:embed/>
                </p:oleObj>
              </mc:Choice>
              <mc:Fallback>
                <p:oleObj name="Equation" r:id="rId4" imgW="2234880" imgH="24120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13" y="1484313"/>
                        <a:ext cx="33559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247C6-760D-4EFA-A2D8-D2108044775A}" type="slidenum">
              <a:rPr lang="pt-BR"/>
              <a:pPr>
                <a:defRPr/>
              </a:pPr>
              <a:t>56</a:t>
            </a:fld>
            <a:endParaRPr lang="pt-BR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139293"/>
              </p:ext>
            </p:extLst>
          </p:nvPr>
        </p:nvGraphicFramePr>
        <p:xfrm>
          <a:off x="2771800" y="1443427"/>
          <a:ext cx="609600" cy="4038757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225419">
                <a:tc>
                  <a:txBody>
                    <a:bodyPr/>
                    <a:lstStyle/>
                    <a:p>
                      <a:pPr algn="ctr" rtl="0" fontAlgn="b"/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242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784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84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84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84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84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42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84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42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84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84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84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42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42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84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84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84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84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42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84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Objet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6115336"/>
              </p:ext>
            </p:extLst>
          </p:nvPr>
        </p:nvGraphicFramePr>
        <p:xfrm>
          <a:off x="2994298" y="1453744"/>
          <a:ext cx="209550" cy="2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91" name="Equation" r:id="rId6" imgW="139680" imgH="203040" progId="Equation.DSMT4">
                  <p:embed/>
                </p:oleObj>
              </mc:Choice>
              <mc:Fallback>
                <p:oleObj name="Equation" r:id="rId6" imgW="139680" imgH="20304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4298" y="1453744"/>
                        <a:ext cx="209550" cy="2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o 1"/>
          <p:cNvGrpSpPr/>
          <p:nvPr/>
        </p:nvGrpSpPr>
        <p:grpSpPr>
          <a:xfrm>
            <a:off x="6372200" y="3861048"/>
            <a:ext cx="2592288" cy="675368"/>
            <a:chOff x="6372200" y="3861048"/>
            <a:chExt cx="2592288" cy="675368"/>
          </a:xfrm>
        </p:grpSpPr>
        <p:sp>
          <p:nvSpPr>
            <p:cNvPr id="12" name="Elipse 57"/>
            <p:cNvSpPr>
              <a:spLocks noChangeArrowheads="1"/>
            </p:cNvSpPr>
            <p:nvPr/>
          </p:nvSpPr>
          <p:spPr bwMode="auto">
            <a:xfrm>
              <a:off x="6372200" y="3861048"/>
              <a:ext cx="774195" cy="675368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3" name="Retângulo 13"/>
            <p:cNvSpPr>
              <a:spLocks noChangeArrowheads="1"/>
            </p:cNvSpPr>
            <p:nvPr/>
          </p:nvSpPr>
          <p:spPr bwMode="auto">
            <a:xfrm>
              <a:off x="7152774" y="4005064"/>
              <a:ext cx="181171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 smtClean="0">
                  <a:solidFill>
                    <a:srgbClr val="FF0000"/>
                  </a:solidFill>
                </a:rPr>
                <a:t>todos significativos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 smtClean="0">
                  <a:solidFill>
                    <a:srgbClr val="FF0000"/>
                  </a:solidFill>
                </a:rPr>
                <a:t>a 5%</a:t>
              </a:r>
              <a:endParaRPr lang="pt-BR" altLang="pt-BR" sz="14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6573988" y="4816463"/>
                <a:ext cx="2153154" cy="17851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dirty="0" smtClean="0"/>
                  <a:t>Coeficiente de</a:t>
                </a:r>
              </a:p>
              <a:p>
                <a:pPr algn="ctr"/>
                <a:r>
                  <a:rPr lang="pt-BR" dirty="0" smtClean="0"/>
                  <a:t>correlação múltiplo</a:t>
                </a:r>
              </a:p>
              <a:p>
                <a:pPr algn="ctr"/>
                <a:endParaRPr lang="pt-BR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𝑟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t-BR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𝑟</m:t>
                      </m:r>
                      <m:r>
                        <a:rPr lang="pt-BR" b="0" i="1" smtClean="0">
                          <a:latin typeface="Cambria Math"/>
                        </a:rPr>
                        <m:t>=0,9964</m:t>
                      </m:r>
                    </m:oMath>
                  </m:oMathPara>
                </a14:m>
                <a:endParaRPr lang="pt-BR" dirty="0" smtClean="0"/>
              </a:p>
              <a:p>
                <a:pPr algn="ctr"/>
                <a:endParaRPr lang="pt-BR" sz="1200" dirty="0" smtClean="0"/>
              </a:p>
              <a:p>
                <a:pPr algn="ctr"/>
                <a:r>
                  <a:rPr lang="pt-BR" sz="1400" dirty="0" smtClean="0">
                    <a:solidFill>
                      <a:srgbClr val="FF0000"/>
                    </a:solidFill>
                  </a:rPr>
                  <a:t>(evite usar este índice!)</a:t>
                </a: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988" y="4816463"/>
                <a:ext cx="2153154" cy="1785169"/>
              </a:xfrm>
              <a:prstGeom prst="rect">
                <a:avLst/>
              </a:prstGeom>
              <a:blipFill rotWithShape="1">
                <a:blip r:embed="rId8"/>
                <a:stretch>
                  <a:fillRect t="-683" r="-282" b="-23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60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Comparando funções de regressão</a:t>
            </a:r>
          </a:p>
        </p:txBody>
      </p:sp>
      <p:sp>
        <p:nvSpPr>
          <p:cNvPr id="4198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39750" y="1340768"/>
            <a:ext cx="8280400" cy="763588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pt-BR" altLang="pt-BR" sz="1600" dirty="0" smtClean="0"/>
              <a:t>Muitas vezes deseja-se saber se dois conjuntos amostrais adquiridos em duas regiões distintas resultam na mesma função de regressão, ou seja, se </a:t>
            </a:r>
            <a:r>
              <a:rPr lang="pt-BR" altLang="pt-B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altLang="pt-BR" sz="1600" dirty="0" smtClean="0"/>
              <a:t> e </a:t>
            </a:r>
            <a:r>
              <a:rPr lang="pt-BR" altLang="pt-B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dirty="0" smtClean="0"/>
              <a:t> se relacionam da mesma forma nas duas regiões.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9F43D-57B3-4E2C-AF28-2A0E52581706}" type="slidenum">
              <a:rPr lang="pt-BR"/>
              <a:pPr>
                <a:defRPr/>
              </a:pPr>
              <a:t>57</a:t>
            </a:fld>
            <a:endParaRPr lang="pt-BR"/>
          </a:p>
        </p:txBody>
      </p:sp>
      <p:grpSp>
        <p:nvGrpSpPr>
          <p:cNvPr id="8" name="Grupo 7"/>
          <p:cNvGrpSpPr/>
          <p:nvPr/>
        </p:nvGrpSpPr>
        <p:grpSpPr>
          <a:xfrm>
            <a:off x="251520" y="2181498"/>
            <a:ext cx="5459130" cy="1537248"/>
            <a:chOff x="440300" y="2181498"/>
            <a:chExt cx="5459130" cy="1537248"/>
          </a:xfrm>
        </p:grpSpPr>
        <p:pic>
          <p:nvPicPr>
            <p:cNvPr id="42684" name="Picture 70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300" y="2181498"/>
              <a:ext cx="2285411" cy="1537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685" name="Picture 7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269" y="2181498"/>
              <a:ext cx="2285411" cy="1537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2811434" y="2625940"/>
              <a:ext cx="3161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 smtClean="0"/>
                <a:t>=</a:t>
              </a:r>
              <a:endParaRPr lang="pt-BR" sz="2000" dirty="0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5580112" y="2625940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 smtClean="0"/>
                <a:t>?</a:t>
              </a:r>
              <a:endParaRPr lang="pt-BR" sz="2000" dirty="0"/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251520" y="3751125"/>
            <a:ext cx="5459130" cy="1537248"/>
            <a:chOff x="440300" y="3751125"/>
            <a:chExt cx="5459130" cy="1537248"/>
          </a:xfrm>
        </p:grpSpPr>
        <p:pic>
          <p:nvPicPr>
            <p:cNvPr id="42686" name="Picture 70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300" y="3751125"/>
              <a:ext cx="2285411" cy="1537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687" name="Picture 70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269" y="3751125"/>
              <a:ext cx="2285411" cy="1537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CaixaDeTexto 22"/>
            <p:cNvSpPr txBox="1"/>
            <p:nvPr/>
          </p:nvSpPr>
          <p:spPr>
            <a:xfrm>
              <a:off x="2811434" y="4195567"/>
              <a:ext cx="3161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 smtClean="0"/>
                <a:t>=</a:t>
              </a:r>
              <a:endParaRPr lang="pt-BR" sz="2000" dirty="0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5580112" y="4195567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 smtClean="0"/>
                <a:t>?</a:t>
              </a:r>
              <a:endParaRPr lang="pt-BR" sz="2000" dirty="0"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251520" y="5320752"/>
            <a:ext cx="5459130" cy="1537248"/>
            <a:chOff x="440300" y="5320752"/>
            <a:chExt cx="5459130" cy="1537248"/>
          </a:xfrm>
        </p:grpSpPr>
        <p:pic>
          <p:nvPicPr>
            <p:cNvPr id="42688" name="Picture 70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300" y="5320752"/>
              <a:ext cx="2285411" cy="1537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689" name="Picture 70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269" y="5320752"/>
              <a:ext cx="2285411" cy="1537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CaixaDeTexto 24"/>
            <p:cNvSpPr txBox="1"/>
            <p:nvPr/>
          </p:nvSpPr>
          <p:spPr>
            <a:xfrm>
              <a:off x="2811434" y="5765194"/>
              <a:ext cx="3161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 smtClean="0"/>
                <a:t>=</a:t>
              </a:r>
              <a:endParaRPr lang="pt-BR" sz="2000" dirty="0"/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5580112" y="5765194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 smtClean="0"/>
                <a:t>?</a:t>
              </a:r>
              <a:endParaRPr lang="pt-BR" sz="2000" dirty="0"/>
            </a:p>
          </p:txBody>
        </p:sp>
      </p:grpSp>
      <p:sp>
        <p:nvSpPr>
          <p:cNvPr id="30" name="Rectangle 9"/>
          <p:cNvSpPr txBox="1">
            <a:spLocks noChangeArrowheads="1"/>
          </p:cNvSpPr>
          <p:nvPr/>
        </p:nvSpPr>
        <p:spPr bwMode="auto">
          <a:xfrm>
            <a:off x="5868144" y="3257744"/>
            <a:ext cx="3024336" cy="227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77800" indent="-177800" eaLnBrk="1" hangingPunct="1">
              <a:buFontTx/>
              <a:buNone/>
            </a:pPr>
            <a:r>
              <a:rPr lang="pt-BR" altLang="pt-BR" sz="1600" kern="0" dirty="0" smtClean="0"/>
              <a:t>Para testar esta hipótese, é possível gerar uma única regressão usando uma variável indicadora (</a:t>
            </a:r>
            <a:r>
              <a:rPr lang="pt-BR" altLang="pt-BR" sz="1600" i="1" kern="0" dirty="0" err="1" smtClean="0"/>
              <a:t>dummy</a:t>
            </a:r>
            <a:r>
              <a:rPr lang="pt-BR" altLang="pt-BR" sz="1600" kern="0" dirty="0" smtClean="0"/>
              <a:t>) a fim de identificar a origem de cada ponto amostral.</a:t>
            </a:r>
          </a:p>
          <a:p>
            <a:pPr marL="177800" indent="-177800" eaLnBrk="1" hangingPunct="1">
              <a:buFontTx/>
              <a:buNone/>
            </a:pPr>
            <a:endParaRPr lang="pt-BR" altLang="pt-BR" sz="1600" kern="0" dirty="0"/>
          </a:p>
          <a:p>
            <a:pPr marL="177800" indent="-177800" eaLnBrk="1" hangingPunct="1">
              <a:buFontTx/>
              <a:buNone/>
            </a:pPr>
            <a:r>
              <a:rPr lang="pt-BR" altLang="pt-BR" sz="1600" kern="0" dirty="0" smtClean="0"/>
              <a:t>Vamos analisar 2 exemplos a seguir.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Exemplo 1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323301"/>
              </p:ext>
            </p:extLst>
          </p:nvPr>
        </p:nvGraphicFramePr>
        <p:xfrm>
          <a:off x="755576" y="2276836"/>
          <a:ext cx="2679700" cy="2808348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241300"/>
                <a:gridCol w="609600"/>
                <a:gridCol w="609600"/>
              </a:tblGrid>
              <a:tr h="19035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Região </a:t>
                      </a:r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Região </a:t>
                      </a:r>
                      <a:r>
                        <a:rPr lang="pt-BR" sz="11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3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299"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11,40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0,75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effectLst/>
                        <a:latin typeface="Calibri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4,17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0,09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2299"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17,69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2,47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effectLst/>
                        <a:latin typeface="Calibri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8,92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1,53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299"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27,48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4,39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effectLst/>
                        <a:latin typeface="Calibri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16,23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3,19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299"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32,65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6,19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effectLst/>
                        <a:latin typeface="Calibri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23,28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5,13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299"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39,46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7,38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effectLst/>
                        <a:latin typeface="Calibri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34,33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6,97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299"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39,73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8,47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effectLst/>
                        <a:latin typeface="Calibri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35,93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8,11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299"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48,76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9,94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effectLst/>
                        <a:latin typeface="Calibri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44,53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9,53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299"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53,30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11,14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effectLst/>
                        <a:latin typeface="Calibri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48,57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11,08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299"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60,71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12,95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effectLst/>
                        <a:latin typeface="Calibri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53,37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12,36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299"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65,65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14,75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effectLst/>
                        <a:latin typeface="Calibri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58,11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13,64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effectLst/>
                        <a:latin typeface="Calibri"/>
                      </a:endParaRPr>
                    </a:p>
                  </a:txBody>
                  <a:tcPr marL="9525" marR="9525" marT="95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effectLst/>
                        <a:latin typeface="Calibri"/>
                      </a:endParaRPr>
                    </a:p>
                  </a:txBody>
                  <a:tcPr marL="9525" marR="9525" marT="95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effectLst/>
                        <a:latin typeface="Calibri"/>
                      </a:endParaRPr>
                    </a:p>
                  </a:txBody>
                  <a:tcPr marL="9525" marR="9525" marT="95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63,21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14,30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effectLst/>
                        <a:latin typeface="Calibri"/>
                      </a:endParaRPr>
                    </a:p>
                  </a:txBody>
                  <a:tcPr marL="9525" marR="9525" marT="9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effectLst/>
                        <a:latin typeface="Calibri"/>
                      </a:endParaRPr>
                    </a:p>
                  </a:txBody>
                  <a:tcPr marL="9525" marR="9525" marT="9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effectLst/>
                        <a:latin typeface="Calibri"/>
                      </a:endParaRPr>
                    </a:p>
                  </a:txBody>
                  <a:tcPr marL="9525" marR="9525" marT="95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64,67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14,96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Gráfico 10"/>
          <p:cNvGraphicFramePr>
            <a:graphicFrameLocks/>
          </p:cNvGraphicFramePr>
          <p:nvPr/>
        </p:nvGraphicFramePr>
        <p:xfrm>
          <a:off x="3581400" y="1903413"/>
          <a:ext cx="5014913" cy="386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905" name="Obje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8694"/>
              </p:ext>
            </p:extLst>
          </p:nvPr>
        </p:nvGraphicFramePr>
        <p:xfrm>
          <a:off x="6450013" y="4302125"/>
          <a:ext cx="217328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98" name="Equation" r:id="rId4" imgW="1447560" imgH="228600" progId="Equation.DSMT4">
                  <p:embed/>
                </p:oleObj>
              </mc:Choice>
              <mc:Fallback>
                <p:oleObj name="Equation" r:id="rId4" imgW="1447560" imgH="22860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0013" y="4302125"/>
                        <a:ext cx="2173287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06" name="Obje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161643"/>
              </p:ext>
            </p:extLst>
          </p:nvPr>
        </p:nvGraphicFramePr>
        <p:xfrm>
          <a:off x="6477000" y="4662488"/>
          <a:ext cx="21542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99" name="Equation" r:id="rId6" imgW="1434960" imgH="228600" progId="Equation.DSMT4">
                  <p:embed/>
                </p:oleObj>
              </mc:Choice>
              <mc:Fallback>
                <p:oleObj name="Equation" r:id="rId6" imgW="1434960" imgH="22860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662488"/>
                        <a:ext cx="2154238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ângulo 2"/>
          <p:cNvSpPr/>
          <p:nvPr/>
        </p:nvSpPr>
        <p:spPr bwMode="auto">
          <a:xfrm>
            <a:off x="450850" y="5949278"/>
            <a:ext cx="80645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pt-BR" altLang="pt-BR" kern="0" dirty="0">
                <a:solidFill>
                  <a:srgbClr val="000000"/>
                </a:solidFill>
                <a:latin typeface="Comic Sans MS"/>
                <a:cs typeface="+mn-cs"/>
              </a:rPr>
              <a:t>Para que ambas regressões sejam a mesma: </a:t>
            </a:r>
            <a:r>
              <a:rPr lang="pt-BR" altLang="pt-BR" i="1" kern="0" dirty="0" smtClean="0">
                <a:solidFill>
                  <a:srgbClr val="000000"/>
                </a:solidFill>
                <a:latin typeface="Comic Sans MS"/>
                <a:cs typeface="+mn-cs"/>
                <a:sym typeface="Symbol"/>
              </a:rPr>
              <a:t></a:t>
            </a:r>
            <a:r>
              <a:rPr lang="pt-BR" altLang="pt-BR" i="1" kern="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</a:t>
            </a:r>
            <a:r>
              <a:rPr lang="pt-BR" altLang="pt-BR" kern="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0</a:t>
            </a:r>
            <a:r>
              <a:rPr lang="pt-BR" altLang="pt-BR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</a:t>
            </a:r>
            <a:r>
              <a:rPr lang="pt-BR" altLang="pt-BR" i="1" kern="0" dirty="0" smtClean="0">
                <a:solidFill>
                  <a:srgbClr val="000000"/>
                </a:solidFill>
                <a:latin typeface="Comic Sans MS"/>
                <a:sym typeface="Symbol"/>
              </a:rPr>
              <a:t></a:t>
            </a:r>
            <a:r>
              <a:rPr lang="pt-BR" altLang="pt-BR" i="1" kern="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B</a:t>
            </a:r>
            <a:r>
              <a:rPr lang="pt-BR" altLang="pt-BR" kern="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0</a:t>
            </a:r>
            <a:r>
              <a:rPr lang="pt-BR" altLang="pt-BR" i="1" kern="0" dirty="0" smtClean="0">
                <a:solidFill>
                  <a:srgbClr val="000000"/>
                </a:solidFill>
                <a:latin typeface="Comic Sans MS"/>
                <a:cs typeface="+mn-cs"/>
                <a:sym typeface="Symbol"/>
              </a:rPr>
              <a:t> </a:t>
            </a:r>
            <a:r>
              <a:rPr lang="pt-BR" altLang="pt-BR" kern="0" dirty="0" smtClean="0">
                <a:solidFill>
                  <a:srgbClr val="000000"/>
                </a:solidFill>
                <a:latin typeface="Comic Sans MS"/>
                <a:cs typeface="+mn-cs"/>
                <a:sym typeface="Symbol"/>
              </a:rPr>
              <a:t>e </a:t>
            </a:r>
            <a:r>
              <a:rPr lang="pt-BR" altLang="pt-BR" i="1" kern="0" dirty="0">
                <a:solidFill>
                  <a:srgbClr val="000000"/>
                </a:solidFill>
                <a:latin typeface="Comic Sans MS"/>
                <a:sym typeface="Symbol"/>
              </a:rPr>
              <a:t></a:t>
            </a:r>
            <a:r>
              <a:rPr lang="pt-BR" altLang="pt-BR" i="1" kern="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</a:t>
            </a:r>
            <a:r>
              <a:rPr lang="pt-BR" altLang="pt-BR" kern="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</a:t>
            </a:r>
            <a:r>
              <a:rPr lang="pt-BR" altLang="pt-BR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pt-BR" altLang="pt-BR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= </a:t>
            </a:r>
            <a:r>
              <a:rPr lang="pt-BR" altLang="pt-BR" i="1" kern="0" dirty="0">
                <a:solidFill>
                  <a:srgbClr val="000000"/>
                </a:solidFill>
                <a:latin typeface="Comic Sans MS"/>
                <a:sym typeface="Symbol"/>
              </a:rPr>
              <a:t></a:t>
            </a:r>
            <a:r>
              <a:rPr lang="pt-BR" altLang="pt-BR" i="1" kern="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B</a:t>
            </a:r>
            <a:r>
              <a:rPr lang="pt-BR" altLang="pt-BR" kern="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</a:t>
            </a:r>
            <a:endParaRPr lang="pt-BR" altLang="pt-BR" kern="0" dirty="0">
              <a:solidFill>
                <a:srgbClr val="000000"/>
              </a:solidFill>
              <a:latin typeface="Comic Sans MS"/>
              <a:cs typeface="+mn-cs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9F43D-57B3-4E2C-AF28-2A0E52581706}" type="slidenum">
              <a:rPr lang="pt-BR"/>
              <a:pPr>
                <a:defRPr/>
              </a:pPr>
              <a:t>58</a:t>
            </a:fld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309772" y="5610726"/>
            <a:ext cx="41024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 smtClean="0"/>
              <a:t>as relações parecem ser mesmo lineares! </a:t>
            </a:r>
            <a:endParaRPr lang="pt-BR" dirty="0"/>
          </a:p>
        </p:txBody>
      </p:sp>
      <p:grpSp>
        <p:nvGrpSpPr>
          <p:cNvPr id="7" name="Grupo 6"/>
          <p:cNvGrpSpPr/>
          <p:nvPr/>
        </p:nvGrpSpPr>
        <p:grpSpPr>
          <a:xfrm>
            <a:off x="3581400" y="1903413"/>
            <a:ext cx="5099684" cy="3860800"/>
            <a:chOff x="3581400" y="1903413"/>
            <a:chExt cx="5099684" cy="3860800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" name="Gráfico 12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555441099"/>
                    </p:ext>
                  </p:extLst>
                </p:nvPr>
              </p:nvGraphicFramePr>
              <p:xfrm>
                <a:off x="3581400" y="1903413"/>
                <a:ext cx="5013325" cy="38608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8"/>
                </a:graphicData>
              </a:graphic>
            </p:graphicFrame>
          </mc:Choice>
          <mc:Fallback xmlns="">
            <p:graphicFrame>
              <p:nvGraphicFramePr>
                <p:cNvPr id="2" name="Gráfico 12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555441099"/>
                    </p:ext>
                  </p:extLst>
                </p:nvPr>
              </p:nvGraphicFramePr>
              <p:xfrm>
                <a:off x="3581400" y="1903413"/>
                <a:ext cx="5013325" cy="38608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9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tângulo 10"/>
                <p:cNvSpPr/>
                <p:nvPr/>
              </p:nvSpPr>
              <p:spPr>
                <a:xfrm>
                  <a:off x="5229944" y="2420888"/>
                  <a:ext cx="1280094" cy="651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b"/>
                  <a:r>
                    <a:rPr lang="pt-BR" sz="1200" dirty="0" smtClean="0">
                      <a:solidFill>
                        <a:srgbClr val="FF0000"/>
                      </a:solidFill>
                    </a:rPr>
                    <a:t>Região A</a:t>
                  </a:r>
                </a:p>
                <a:p>
                  <a:pPr algn="ctr" fontAlgn="b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pt-BR" sz="12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2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pt-BR" sz="12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= </m:t>
                        </m:r>
                        <m:r>
                          <m:rPr>
                            <m:nor/>
                          </m:rPr>
                          <a:rPr lang="pt-BR" sz="1200" b="0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3,94</m:t>
                        </m:r>
                        <m:r>
                          <m:rPr>
                            <m:nor/>
                          </m:rPr>
                          <a:rPr lang="pt-BR" sz="1200" i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pt-BR" sz="12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m:rPr>
                            <m:nor/>
                          </m:rPr>
                          <a:rPr lang="pt-BR" sz="1200" b="0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8,77</m:t>
                        </m:r>
                      </m:oMath>
                    </m:oMathPara>
                  </a14:m>
                  <a:endParaRPr lang="pt-BR" sz="1200" b="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 fontAlgn="b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BR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pt-BR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2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=0,995</m:t>
                        </m:r>
                      </m:oMath>
                    </m:oMathPara>
                  </a14:m>
                  <a:endParaRPr lang="pt-BR" sz="1200" b="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tângulo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9944" y="2420888"/>
                  <a:ext cx="1280094" cy="651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tângulo 11"/>
                <p:cNvSpPr/>
                <p:nvPr/>
              </p:nvSpPr>
              <p:spPr>
                <a:xfrm>
                  <a:off x="7400990" y="3284984"/>
                  <a:ext cx="1280094" cy="651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b"/>
                  <a:r>
                    <a:rPr lang="pt-BR" sz="1200" dirty="0" smtClean="0">
                      <a:solidFill>
                        <a:schemeClr val="accent6"/>
                      </a:solidFill>
                    </a:rPr>
                    <a:t>Região </a:t>
                  </a:r>
                  <a:r>
                    <a:rPr lang="pt-BR" sz="1200" dirty="0">
                      <a:solidFill>
                        <a:schemeClr val="accent6"/>
                      </a:solidFill>
                    </a:rPr>
                    <a:t>B</a:t>
                  </a:r>
                  <a:endParaRPr lang="pt-BR" sz="1200" dirty="0" smtClean="0">
                    <a:solidFill>
                      <a:schemeClr val="accent6"/>
                    </a:solidFill>
                  </a:endParaRPr>
                </a:p>
                <a:p>
                  <a:pPr algn="ctr" fontAlgn="b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pt-BR" sz="1200" i="1" dirty="0" smtClean="0">
                                <a:solidFill>
                                  <a:schemeClr val="accent6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200" b="0" i="1" dirty="0" smtClean="0">
                                <a:solidFill>
                                  <a:schemeClr val="accent6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pt-BR" sz="1200" dirty="0">
                            <a:solidFill>
                              <a:schemeClr val="accent6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= </m:t>
                        </m:r>
                        <m:r>
                          <m:rPr>
                            <m:nor/>
                          </m:rPr>
                          <a:rPr lang="pt-BR" sz="1200" b="0" i="0" dirty="0" smtClean="0">
                            <a:solidFill>
                              <a:schemeClr val="accent6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4,1</m:t>
                        </m:r>
                        <m:r>
                          <m:rPr>
                            <m:nor/>
                          </m:rPr>
                          <a:rPr lang="pt-BR" sz="1200" b="0" dirty="0" smtClean="0">
                            <a:solidFill>
                              <a:schemeClr val="accent6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pt-BR" sz="1200" i="1" dirty="0">
                            <a:solidFill>
                              <a:schemeClr val="accent6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pt-BR" sz="1200" dirty="0">
                            <a:solidFill>
                              <a:schemeClr val="accent6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+ 3,</m:t>
                        </m:r>
                        <m:r>
                          <m:rPr>
                            <m:nor/>
                          </m:rPr>
                          <a:rPr lang="pt-BR" sz="1200" b="0" i="0" dirty="0" smtClean="0">
                            <a:solidFill>
                              <a:schemeClr val="accent6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39</m:t>
                        </m:r>
                      </m:oMath>
                    </m:oMathPara>
                  </a14:m>
                  <a:endParaRPr lang="pt-BR" sz="1200" b="0" dirty="0" smtClean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 fontAlgn="b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BR" sz="1200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1200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pt-BR" sz="1200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200" b="0" i="1" smtClean="0">
                            <a:solidFill>
                              <a:schemeClr val="accent6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=0,997</m:t>
                        </m:r>
                      </m:oMath>
                    </m:oMathPara>
                  </a14:m>
                  <a:endParaRPr lang="pt-BR" sz="1200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Retângulo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0990" y="3284984"/>
                  <a:ext cx="1280094" cy="651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5261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  <p:bldP spid="1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Exemplo 1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417766"/>
              </p:ext>
            </p:extLst>
          </p:nvPr>
        </p:nvGraphicFramePr>
        <p:xfrm>
          <a:off x="468313" y="1989138"/>
          <a:ext cx="1219200" cy="44196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17,69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27,48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32,65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39,46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39,73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48,76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53,30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60,71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65,65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23,28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34,33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35,93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44,53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48,57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53,37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58,11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63,21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64,67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5897" name="Objeto 5"/>
          <p:cNvGraphicFramePr>
            <a:graphicFrameLocks/>
          </p:cNvGraphicFramePr>
          <p:nvPr/>
        </p:nvGraphicFramePr>
        <p:xfrm>
          <a:off x="3994150" y="3617913"/>
          <a:ext cx="32416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8" name="Equação" r:id="rId3" imgW="2159000" imgH="228600" progId="Equation.3">
                  <p:embed/>
                </p:oleObj>
              </mc:Choice>
              <mc:Fallback>
                <p:oleObj name="Equação" r:id="rId3" imgW="2159000" imgH="228600" progId="Equation.3">
                  <p:embed/>
                  <p:pic>
                    <p:nvPicPr>
                      <p:cNvPr id="0" name="Objeto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150" y="3617913"/>
                        <a:ext cx="324167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3419475" y="2060575"/>
            <a:ext cx="50403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pt-BR" altLang="pt-BR" sz="1600" kern="0" dirty="0" smtClean="0"/>
              <a:t>Define-se uma nova variável </a:t>
            </a:r>
            <a:r>
              <a:rPr lang="pt-BR" altLang="pt-BR" sz="16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t-BR" altLang="pt-BR" sz="1600" kern="0" dirty="0" smtClean="0"/>
              <a:t>:</a:t>
            </a:r>
          </a:p>
        </p:txBody>
      </p:sp>
      <p:grpSp>
        <p:nvGrpSpPr>
          <p:cNvPr id="35899" name="Grupo 6"/>
          <p:cNvGrpSpPr>
            <a:grpSpLocks/>
          </p:cNvGrpSpPr>
          <p:nvPr/>
        </p:nvGrpSpPr>
        <p:grpSpPr bwMode="auto">
          <a:xfrm>
            <a:off x="3779838" y="2700645"/>
            <a:ext cx="3950362" cy="731840"/>
            <a:chOff x="3779912" y="2990267"/>
            <a:chExt cx="3950556" cy="730843"/>
          </a:xfrm>
        </p:grpSpPr>
        <p:graphicFrame>
          <p:nvGraphicFramePr>
            <p:cNvPr id="43149" name="Objeto 10"/>
            <p:cNvGraphicFramePr>
              <a:graphicFrameLocks/>
            </p:cNvGraphicFramePr>
            <p:nvPr/>
          </p:nvGraphicFramePr>
          <p:xfrm>
            <a:off x="3779912" y="2996952"/>
            <a:ext cx="74295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939" name="Equação" r:id="rId5" imgW="495085" imgH="457002" progId="Equation.3">
                    <p:embed/>
                  </p:oleObj>
                </mc:Choice>
                <mc:Fallback>
                  <p:oleObj name="Equação" r:id="rId5" imgW="495085" imgH="457002" progId="Equation.3">
                    <p:embed/>
                    <p:pic>
                      <p:nvPicPr>
                        <p:cNvPr id="0" name="Objeto 1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9912" y="2996952"/>
                          <a:ext cx="742950" cy="685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ctangle 9"/>
            <p:cNvSpPr txBox="1">
              <a:spLocks noChangeArrowheads="1"/>
            </p:cNvSpPr>
            <p:nvPr/>
          </p:nvSpPr>
          <p:spPr bwMode="auto">
            <a:xfrm>
              <a:off x="4490221" y="2990267"/>
              <a:ext cx="3240247" cy="3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pt-BR" altLang="pt-BR" sz="1600" kern="0" dirty="0" smtClean="0"/>
                <a:t>se </a:t>
              </a:r>
              <a:r>
                <a:rPr lang="pt-BR" altLang="pt-BR" sz="1600" i="1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pt-BR" altLang="pt-BR" sz="1600" kern="0" dirty="0" smtClean="0"/>
                <a:t> pertencer a Região A</a:t>
              </a:r>
            </a:p>
          </p:txBody>
        </p:sp>
        <p:sp>
          <p:nvSpPr>
            <p:cNvPr id="13" name="Rectangle 9"/>
            <p:cNvSpPr txBox="1">
              <a:spLocks noChangeArrowheads="1"/>
            </p:cNvSpPr>
            <p:nvPr/>
          </p:nvSpPr>
          <p:spPr bwMode="auto">
            <a:xfrm>
              <a:off x="4490221" y="3339043"/>
              <a:ext cx="3240247" cy="3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pt-BR" altLang="pt-BR" sz="1600" kern="0" dirty="0" smtClean="0"/>
                <a:t>se </a:t>
              </a:r>
              <a:r>
                <a:rPr lang="pt-BR" altLang="pt-BR" sz="1600" i="1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pt-BR" altLang="pt-BR" sz="1600" kern="0" dirty="0" smtClean="0"/>
                <a:t> pertencer a Região B</a:t>
              </a:r>
            </a:p>
          </p:txBody>
        </p:sp>
      </p:grpSp>
      <p:sp>
        <p:nvSpPr>
          <p:cNvPr id="9" name="Retângulo 8"/>
          <p:cNvSpPr/>
          <p:nvPr/>
        </p:nvSpPr>
        <p:spPr>
          <a:xfrm>
            <a:off x="3492500" y="4173538"/>
            <a:ext cx="22990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altLang="pt-BR" kern="0" dirty="0">
                <a:solidFill>
                  <a:srgbClr val="000000"/>
                </a:solidFill>
              </a:rPr>
              <a:t>Para </a:t>
            </a:r>
            <a:r>
              <a:rPr lang="pt-BR" altLang="pt-BR" kern="0" dirty="0" smtClean="0">
                <a:solidFill>
                  <a:srgbClr val="000000"/>
                </a:solidFill>
              </a:rPr>
              <a:t>Região </a:t>
            </a:r>
            <a:r>
              <a:rPr lang="pt-BR" altLang="pt-BR" kern="0" dirty="0">
                <a:solidFill>
                  <a:srgbClr val="000000"/>
                </a:solidFill>
              </a:rPr>
              <a:t>A (</a:t>
            </a:r>
            <a:r>
              <a:rPr lang="pt-BR" altLang="pt-BR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t-BR" altLang="pt-BR" i="1" kern="0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altLang="pt-BR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pt-BR" altLang="pt-BR" kern="0" dirty="0">
                <a:solidFill>
                  <a:srgbClr val="000000"/>
                </a:solidFill>
              </a:rPr>
              <a:t>):</a:t>
            </a:r>
            <a:endParaRPr lang="pt-BR" sz="1200" dirty="0"/>
          </a:p>
        </p:txBody>
      </p:sp>
      <p:sp>
        <p:nvSpPr>
          <p:cNvPr id="17" name="Retângulo 16"/>
          <p:cNvSpPr/>
          <p:nvPr/>
        </p:nvSpPr>
        <p:spPr>
          <a:xfrm>
            <a:off x="3492500" y="5311775"/>
            <a:ext cx="2278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altLang="pt-BR" kern="0" dirty="0">
                <a:solidFill>
                  <a:srgbClr val="000000"/>
                </a:solidFill>
              </a:rPr>
              <a:t>Para </a:t>
            </a:r>
            <a:r>
              <a:rPr lang="pt-BR" altLang="pt-BR" kern="0" dirty="0" smtClean="0">
                <a:solidFill>
                  <a:srgbClr val="000000"/>
                </a:solidFill>
              </a:rPr>
              <a:t>Região </a:t>
            </a:r>
            <a:r>
              <a:rPr lang="pt-BR" altLang="pt-BR" kern="0" dirty="0">
                <a:solidFill>
                  <a:srgbClr val="000000"/>
                </a:solidFill>
              </a:rPr>
              <a:t>B (</a:t>
            </a:r>
            <a:r>
              <a:rPr lang="pt-BR" altLang="pt-BR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t-BR" altLang="pt-BR" i="1" kern="0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altLang="pt-BR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r>
              <a:rPr lang="pt-BR" altLang="pt-BR" kern="0" dirty="0">
                <a:solidFill>
                  <a:srgbClr val="000000"/>
                </a:solidFill>
              </a:rPr>
              <a:t>):</a:t>
            </a:r>
            <a:endParaRPr lang="pt-BR" sz="1200" dirty="0"/>
          </a:p>
        </p:txBody>
      </p:sp>
      <p:graphicFrame>
        <p:nvGraphicFramePr>
          <p:cNvPr id="35902" name="Objeto 17"/>
          <p:cNvGraphicFramePr>
            <a:graphicFrameLocks/>
          </p:cNvGraphicFramePr>
          <p:nvPr/>
        </p:nvGraphicFramePr>
        <p:xfrm>
          <a:off x="4532313" y="4756150"/>
          <a:ext cx="171608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40" name="Equação" r:id="rId7" imgW="1143000" imgH="228600" progId="Equation.3">
                  <p:embed/>
                </p:oleObj>
              </mc:Choice>
              <mc:Fallback>
                <p:oleObj name="Equação" r:id="rId7" imgW="1143000" imgH="228600" progId="Equation.3">
                  <p:embed/>
                  <p:pic>
                    <p:nvPicPr>
                      <p:cNvPr id="0" name="Objeto 1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2313" y="4756150"/>
                        <a:ext cx="1716087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03" name="Objeto 18"/>
          <p:cNvGraphicFramePr>
            <a:graphicFrameLocks/>
          </p:cNvGraphicFramePr>
          <p:nvPr/>
        </p:nvGraphicFramePr>
        <p:xfrm>
          <a:off x="3960813" y="5894388"/>
          <a:ext cx="285908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41" name="Equação" r:id="rId9" imgW="1905000" imgH="228600" progId="Equation.3">
                  <p:embed/>
                </p:oleObj>
              </mc:Choice>
              <mc:Fallback>
                <p:oleObj name="Equação" r:id="rId9" imgW="1905000" imgH="228600" progId="Equation.3">
                  <p:embed/>
                  <p:pic>
                    <p:nvPicPr>
                      <p:cNvPr id="0" name="Objeto 18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813" y="5894388"/>
                        <a:ext cx="2859087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8"/>
          <p:cNvGraphicFramePr>
            <a:graphicFrameLocks/>
          </p:cNvGraphicFramePr>
          <p:nvPr/>
        </p:nvGraphicFramePr>
        <p:xfrm>
          <a:off x="4302125" y="5922963"/>
          <a:ext cx="9906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42" name="Equação" r:id="rId11" imgW="660113" imgH="469696" progId="Equation.3">
                  <p:embed/>
                </p:oleObj>
              </mc:Choice>
              <mc:Fallback>
                <p:oleObj name="Equação" r:id="rId11" imgW="660113" imgH="469696" progId="Equation.3">
                  <p:embed/>
                  <p:pic>
                    <p:nvPicPr>
                      <p:cNvPr id="0" name="Objeto 18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25" y="5922963"/>
                        <a:ext cx="99060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/>
          </p:cNvGraphicFramePr>
          <p:nvPr/>
        </p:nvGraphicFramePr>
        <p:xfrm>
          <a:off x="5310188" y="5922963"/>
          <a:ext cx="9906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43" name="Equação" r:id="rId13" imgW="660113" imgH="469696" progId="Equation.3">
                  <p:embed/>
                </p:oleObj>
              </mc:Choice>
              <mc:Fallback>
                <p:oleObj name="Equação" r:id="rId13" imgW="660113" imgH="469696" progId="Equation.3">
                  <p:embed/>
                  <p:pic>
                    <p:nvPicPr>
                      <p:cNvPr id="0" name="Objeto 1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0188" y="5922963"/>
                        <a:ext cx="99060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1FC86-08EB-43E7-95AF-571782B6A6FC}" type="slidenum">
              <a:rPr lang="pt-BR"/>
              <a:pPr>
                <a:defRPr/>
              </a:pPr>
              <a:t>59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99201"/>
            <a:ext cx="4895850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pt-BR" dirty="0" smtClean="0">
                <a:cs typeface="Times New Roman" pitchFamily="18" charset="0"/>
              </a:rPr>
              <a:t>Relação funcional x Relação estatística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638728" cy="1968500"/>
          </a:xfrm>
        </p:spPr>
        <p:txBody>
          <a:bodyPr/>
          <a:lstStyle/>
          <a:p>
            <a:pPr marL="457200" indent="-457200" eaLnBrk="1" hangingPunct="1">
              <a:buClr>
                <a:srgbClr val="FF0000"/>
              </a:buClr>
              <a:buFontTx/>
              <a:buAutoNum type="arabicParenR" startAt="2"/>
            </a:pPr>
            <a:r>
              <a:rPr lang="pt-BR" altLang="pt-BR" sz="1600" dirty="0" smtClean="0">
                <a:solidFill>
                  <a:srgbClr val="FF0000"/>
                </a:solidFill>
              </a:rPr>
              <a:t>Estatística: </a:t>
            </a:r>
            <a:r>
              <a:rPr lang="pt-BR" altLang="pt-BR" sz="1600" dirty="0" smtClean="0">
                <a:solidFill>
                  <a:srgbClr val="000000"/>
                </a:solidFill>
              </a:rPr>
              <a:t>não há uma relação perfeita como no caso da relação funcional.</a:t>
            </a:r>
            <a:endParaRPr lang="pt-BR" altLang="pt-BR" sz="1600" i="1" dirty="0" smtClean="0">
              <a:solidFill>
                <a:srgbClr val="000000"/>
              </a:solidFill>
              <a:latin typeface="Times New Roman" charset="0"/>
              <a:cs typeface="Times New Roman" charset="0"/>
              <a:sym typeface="Symbol" pitchFamily="18" charset="2"/>
            </a:endParaRPr>
          </a:p>
          <a:p>
            <a:pPr marL="457200" indent="-457200" eaLnBrk="1" hangingPunct="1">
              <a:buFontTx/>
              <a:buNone/>
            </a:pPr>
            <a:r>
              <a:rPr lang="pt-BR" altLang="pt-BR" sz="1600" dirty="0" smtClean="0">
                <a:solidFill>
                  <a:srgbClr val="000000"/>
                </a:solidFill>
              </a:rPr>
              <a:t>	As observações em geral não caem exatamente na linha que descreve a relação.</a:t>
            </a:r>
            <a:endParaRPr lang="pt-BR" altLang="pt-BR" sz="1600" dirty="0" smtClean="0">
              <a:solidFill>
                <a:srgbClr val="000000"/>
              </a:solidFill>
              <a:cs typeface="Times New Roman" charset="0"/>
            </a:endParaRPr>
          </a:p>
          <a:p>
            <a:pPr marL="457200" indent="-457200" eaLnBrk="1" hangingPunct="1">
              <a:buFontTx/>
              <a:buNone/>
            </a:pPr>
            <a:r>
              <a:rPr lang="pt-BR" altLang="pt-BR" sz="1600" dirty="0" err="1" smtClean="0">
                <a:solidFill>
                  <a:srgbClr val="000000"/>
                </a:solidFill>
                <a:cs typeface="Times New Roman" charset="0"/>
              </a:rPr>
              <a:t>Ex</a:t>
            </a:r>
            <a:r>
              <a:rPr lang="pt-BR" altLang="pt-BR" sz="1600" dirty="0" smtClean="0">
                <a:solidFill>
                  <a:srgbClr val="000000"/>
                </a:solidFill>
                <a:cs typeface="Times New Roman" charset="0"/>
              </a:rPr>
              <a:t>: relação entre transparência da água e a </a:t>
            </a:r>
            <a:r>
              <a:rPr lang="pt-BR" altLang="pt-BR" sz="1600" dirty="0" err="1" smtClean="0">
                <a:solidFill>
                  <a:srgbClr val="000000"/>
                </a:solidFill>
                <a:cs typeface="Times New Roman" charset="0"/>
              </a:rPr>
              <a:t>reflectância</a:t>
            </a:r>
            <a:r>
              <a:rPr lang="pt-BR" altLang="pt-BR" sz="1600" dirty="0" smtClean="0">
                <a:solidFill>
                  <a:srgbClr val="000000"/>
                </a:solidFill>
                <a:cs typeface="Times New Roman" charset="0"/>
              </a:rPr>
              <a:t> na banda 3 TM5</a:t>
            </a:r>
          </a:p>
          <a:p>
            <a:pPr marL="457200" indent="-457200" eaLnBrk="1" hangingPunct="1">
              <a:buFontTx/>
              <a:buNone/>
            </a:pPr>
            <a:endParaRPr lang="pt-BR" altLang="pt-BR" sz="1600" i="1" dirty="0" smtClean="0">
              <a:solidFill>
                <a:srgbClr val="000000"/>
              </a:solidFill>
              <a:cs typeface="Times New Roman" charset="0"/>
            </a:endParaRPr>
          </a:p>
          <a:p>
            <a:pPr marL="457200" indent="-457200" algn="ctr" eaLnBrk="1" hangingPunct="1">
              <a:buFontTx/>
              <a:buNone/>
            </a:pPr>
            <a:endParaRPr lang="pt-BR" altLang="pt-BR" sz="1600" dirty="0" smtClean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62611-E48A-4978-B482-1B708AF3AEFE}" type="slidenum">
              <a:rPr lang="pt-BR"/>
              <a:pPr>
                <a:defRPr/>
              </a:pPr>
              <a:t>6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67744" y="5755322"/>
            <a:ext cx="48958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/>
            <a:r>
              <a:rPr lang="pt-BR" altLang="pt-BR" sz="1000" dirty="0" smtClean="0"/>
              <a:t>Fonte: Adaptado de Santos, F.C.; Pereira Filho, W.; </a:t>
            </a:r>
            <a:r>
              <a:rPr lang="pt-BR" altLang="pt-BR" sz="1000" dirty="0" err="1" smtClean="0"/>
              <a:t>Toniolo</a:t>
            </a:r>
            <a:r>
              <a:rPr lang="pt-BR" altLang="pt-BR" sz="1000" dirty="0" smtClean="0"/>
              <a:t>, G.R.. </a:t>
            </a:r>
            <a:r>
              <a:rPr lang="pt-BR" altLang="pt-BR" sz="1000" dirty="0"/>
              <a:t>Transparência associada à </a:t>
            </a:r>
            <a:r>
              <a:rPr lang="pt-BR" altLang="pt-BR" sz="1000" dirty="0" err="1"/>
              <a:t>reflectância</a:t>
            </a:r>
            <a:r>
              <a:rPr lang="pt-BR" altLang="pt-BR" sz="1000" dirty="0"/>
              <a:t> da água do reservatório Passo Real. </a:t>
            </a:r>
            <a:r>
              <a:rPr lang="pt-BR" altLang="pt-BR" sz="1000" dirty="0" smtClean="0"/>
              <a:t>In: XVII SBSR</a:t>
            </a:r>
            <a:r>
              <a:rPr lang="pt-BR" altLang="pt-BR" sz="1000" dirty="0"/>
              <a:t>, 2015. p. 6653-6659</a:t>
            </a:r>
            <a:endParaRPr lang="pt-BR" sz="1000" dirty="0"/>
          </a:p>
        </p:txBody>
      </p:sp>
      <p:sp>
        <p:nvSpPr>
          <p:cNvPr id="2" name="Forma livre 1"/>
          <p:cNvSpPr/>
          <p:nvPr/>
        </p:nvSpPr>
        <p:spPr bwMode="auto">
          <a:xfrm>
            <a:off x="3598826" y="3101546"/>
            <a:ext cx="3073822" cy="1742302"/>
          </a:xfrm>
          <a:custGeom>
            <a:avLst/>
            <a:gdLst>
              <a:gd name="connsiteX0" fmla="*/ 0 w 3200400"/>
              <a:gd name="connsiteY0" fmla="*/ 0 h 1742302"/>
              <a:gd name="connsiteX1" fmla="*/ 1322173 w 3200400"/>
              <a:gd name="connsiteY1" fmla="*/ 1037967 h 1742302"/>
              <a:gd name="connsiteX2" fmla="*/ 3200400 w 3200400"/>
              <a:gd name="connsiteY2" fmla="*/ 1742302 h 174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0400" h="1742302">
                <a:moveTo>
                  <a:pt x="0" y="0"/>
                </a:moveTo>
                <a:cubicBezTo>
                  <a:pt x="394386" y="373791"/>
                  <a:pt x="788773" y="747583"/>
                  <a:pt x="1322173" y="1037967"/>
                </a:cubicBezTo>
                <a:cubicBezTo>
                  <a:pt x="1855573" y="1328351"/>
                  <a:pt x="2527986" y="1535326"/>
                  <a:pt x="3200400" y="1742302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4" grpId="0"/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Exemplo 1</a:t>
            </a:r>
          </a:p>
        </p:txBody>
      </p:sp>
      <p:graphicFrame>
        <p:nvGraphicFramePr>
          <p:cNvPr id="44035" name="Objeto 5"/>
          <p:cNvGraphicFramePr>
            <a:graphicFrameLocks/>
          </p:cNvGraphicFramePr>
          <p:nvPr/>
        </p:nvGraphicFramePr>
        <p:xfrm>
          <a:off x="3851275" y="2349500"/>
          <a:ext cx="32416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88" name="Equação" r:id="rId3" imgW="2159000" imgH="228600" progId="Equation.3">
                  <p:embed/>
                </p:oleObj>
              </mc:Choice>
              <mc:Fallback>
                <p:oleObj name="Equação" r:id="rId3" imgW="2159000" imgH="228600" progId="Equation.3">
                  <p:embed/>
                  <p:pic>
                    <p:nvPicPr>
                      <p:cNvPr id="0" name="Objeto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2349500"/>
                        <a:ext cx="324167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9"/>
          <p:cNvSpPr txBox="1">
            <a:spLocks noChangeArrowheads="1"/>
          </p:cNvSpPr>
          <p:nvPr/>
        </p:nvSpPr>
        <p:spPr bwMode="auto">
          <a:xfrm>
            <a:off x="3419475" y="2924175"/>
            <a:ext cx="518477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pt-BR" altLang="pt-BR" sz="1600" kern="0" dirty="0" smtClean="0"/>
              <a:t>Conclusões possíveis: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pt-BR" altLang="pt-BR" sz="1600" kern="0" dirty="0" smtClean="0"/>
              <a:t>Se </a:t>
            </a:r>
            <a:r>
              <a:rPr lang="pt-BR" altLang="pt-BR" sz="16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</a:t>
            </a:r>
            <a:r>
              <a:rPr lang="pt-BR" altLang="pt-BR" sz="16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r>
              <a:rPr lang="pt-BR" altLang="pt-BR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</a:t>
            </a:r>
            <a:r>
              <a:rPr lang="pt-BR" altLang="pt-BR" sz="16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</a:t>
            </a:r>
            <a:r>
              <a:rPr lang="pt-BR" altLang="pt-BR" sz="16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3</a:t>
            </a:r>
            <a:r>
              <a:rPr lang="pt-BR" altLang="pt-BR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0</a:t>
            </a:r>
            <a:r>
              <a:rPr lang="pt-BR" altLang="pt-BR" sz="1600" kern="0" dirty="0" smtClean="0">
                <a:sym typeface="Symbol"/>
              </a:rPr>
              <a:t>, então ambas regiões possuem a mesma regressão</a:t>
            </a:r>
            <a:endParaRPr lang="pt-BR" altLang="pt-BR" sz="1600" kern="0" dirty="0" smtClean="0"/>
          </a:p>
        </p:txBody>
      </p:sp>
      <p:sp>
        <p:nvSpPr>
          <p:cNvPr id="22" name="Rectangle 9"/>
          <p:cNvSpPr txBox="1">
            <a:spLocks noChangeArrowheads="1"/>
          </p:cNvSpPr>
          <p:nvPr/>
        </p:nvSpPr>
        <p:spPr bwMode="auto">
          <a:xfrm>
            <a:off x="3419475" y="4221088"/>
            <a:ext cx="51847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pt-BR" altLang="pt-BR" sz="1600" kern="0" dirty="0" smtClean="0"/>
              <a:t>Se </a:t>
            </a:r>
            <a:r>
              <a:rPr lang="pt-BR" altLang="pt-BR" sz="16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</a:t>
            </a:r>
            <a:r>
              <a:rPr lang="pt-BR" altLang="pt-BR" sz="16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r>
              <a:rPr lang="pt-BR" altLang="pt-BR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 0</a:t>
            </a:r>
            <a:r>
              <a:rPr lang="pt-BR" altLang="pt-BR" sz="1600" kern="0" dirty="0" smtClean="0">
                <a:sym typeface="Symbol"/>
              </a:rPr>
              <a:t>, então as regressões diferem-se entre si pelo intercepto</a:t>
            </a:r>
            <a:endParaRPr lang="pt-BR" altLang="pt-BR" sz="1600" kern="0" dirty="0" smtClean="0"/>
          </a:p>
        </p:txBody>
      </p:sp>
      <p:sp>
        <p:nvSpPr>
          <p:cNvPr id="23" name="Rectangle 9"/>
          <p:cNvSpPr txBox="1">
            <a:spLocks noChangeArrowheads="1"/>
          </p:cNvSpPr>
          <p:nvPr/>
        </p:nvSpPr>
        <p:spPr bwMode="auto">
          <a:xfrm>
            <a:off x="3419475" y="5084763"/>
            <a:ext cx="518477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pt-BR" altLang="pt-BR" sz="1600" kern="0" dirty="0" smtClean="0"/>
              <a:t>Se </a:t>
            </a:r>
            <a:r>
              <a:rPr lang="pt-BR" altLang="pt-BR" sz="16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</a:t>
            </a:r>
            <a:r>
              <a:rPr lang="pt-BR" altLang="pt-BR" sz="16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3</a:t>
            </a:r>
            <a:r>
              <a:rPr lang="pt-BR" altLang="pt-BR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 0</a:t>
            </a:r>
            <a:r>
              <a:rPr lang="pt-BR" altLang="pt-BR" sz="1600" kern="0" dirty="0" smtClean="0">
                <a:sym typeface="Symbol"/>
              </a:rPr>
              <a:t>, então as regressões diferem-se entre si pelo coeficiente angular</a:t>
            </a:r>
            <a:endParaRPr lang="pt-BR" altLang="pt-BR" sz="1600" kern="0" dirty="0" smtClean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526363"/>
              </p:ext>
            </p:extLst>
          </p:nvPr>
        </p:nvGraphicFramePr>
        <p:xfrm>
          <a:off x="468313" y="1989138"/>
          <a:ext cx="1219200" cy="44196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17,69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27,48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32,65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39,46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39,73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48,76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53,30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60,71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65,65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23,28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34,33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35,93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44,53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48,57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53,37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58,11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63,21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64,67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300951"/>
              </p:ext>
            </p:extLst>
          </p:nvPr>
        </p:nvGraphicFramePr>
        <p:xfrm>
          <a:off x="468313" y="1989138"/>
          <a:ext cx="2438400" cy="4419600"/>
        </p:xfrm>
        <a:graphic>
          <a:graphicData uri="http://schemas.openxmlformats.org/drawingml/2006/table">
            <a:tbl>
              <a:tblPr/>
              <a:tblGrid>
                <a:gridCol w="1219200"/>
                <a:gridCol w="609600"/>
                <a:gridCol w="609600"/>
              </a:tblGrid>
              <a:tr h="228600">
                <a:tc rowSpan="2">
                  <a:txBody>
                    <a:bodyPr/>
                    <a:lstStyle/>
                    <a:p>
                      <a:pPr algn="ctr" fontAlgn="b"/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XW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2338C-BC6B-4F79-A4CA-EAD65077BB1F}" type="slidenum">
              <a:rPr lang="pt-BR"/>
              <a:pPr>
                <a:defRPr/>
              </a:pPr>
              <a:t>60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Exemplo 1</a:t>
            </a:r>
            <a:endParaRPr lang="pt-BR" dirty="0" smtClean="0"/>
          </a:p>
        </p:txBody>
      </p:sp>
      <p:graphicFrame>
        <p:nvGraphicFramePr>
          <p:cNvPr id="45059" name="Objeto 5"/>
          <p:cNvGraphicFramePr>
            <a:graphicFrameLocks/>
          </p:cNvGraphicFramePr>
          <p:nvPr/>
        </p:nvGraphicFramePr>
        <p:xfrm>
          <a:off x="3851275" y="2349500"/>
          <a:ext cx="32416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84" name="Equação" r:id="rId3" imgW="2159000" imgH="228600" progId="Equation.3">
                  <p:embed/>
                </p:oleObj>
              </mc:Choice>
              <mc:Fallback>
                <p:oleObj name="Equação" r:id="rId3" imgW="2159000" imgH="228600" progId="Equation.3">
                  <p:embed/>
                  <p:pic>
                    <p:nvPicPr>
                      <p:cNvPr id="0" name="Objeto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2349500"/>
                        <a:ext cx="324167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176491"/>
              </p:ext>
            </p:extLst>
          </p:nvPr>
        </p:nvGraphicFramePr>
        <p:xfrm>
          <a:off x="468313" y="1989138"/>
          <a:ext cx="1219200" cy="44196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17,69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27,48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32,65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39,46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39,73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48,76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53,30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60,71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65,65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23,28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34,33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35,93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44,53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48,57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53,37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58,11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63,21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64,67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771657"/>
              </p:ext>
            </p:extLst>
          </p:nvPr>
        </p:nvGraphicFramePr>
        <p:xfrm>
          <a:off x="468313" y="1989138"/>
          <a:ext cx="2438400" cy="4419600"/>
        </p:xfrm>
        <a:graphic>
          <a:graphicData uri="http://schemas.openxmlformats.org/drawingml/2006/table">
            <a:tbl>
              <a:tblPr/>
              <a:tblGrid>
                <a:gridCol w="1219200"/>
                <a:gridCol w="609600"/>
                <a:gridCol w="609600"/>
              </a:tblGrid>
              <a:tr h="228600">
                <a:tc rowSpan="2">
                  <a:txBody>
                    <a:bodyPr/>
                    <a:lstStyle/>
                    <a:p>
                      <a:pPr algn="ctr" fontAlgn="b"/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XW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708400" y="3068638"/>
          <a:ext cx="3657600" cy="97155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ANOVA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valor-P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Regressão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7692,29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2564,10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1499,97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8,9E-22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Resíduo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30,77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7723,06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708400" y="4365625"/>
          <a:ext cx="3119438" cy="1116014"/>
        </p:xfrm>
        <a:graphic>
          <a:graphicData uri="http://schemas.openxmlformats.org/drawingml/2006/table">
            <a:tbl>
              <a:tblPr/>
              <a:tblGrid>
                <a:gridCol w="681483"/>
                <a:gridCol w="758413"/>
                <a:gridCol w="503964"/>
                <a:gridCol w="566089"/>
                <a:gridCol w="609489"/>
              </a:tblGrid>
              <a:tr h="3448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Coeficientes</a:t>
                      </a: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Erro padrão</a:t>
                      </a: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valor-P</a:t>
                      </a: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2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Interseção</a:t>
                      </a:r>
                    </a:p>
                  </a:txBody>
                  <a:tcPr marL="9526" marR="9526" marT="95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6,86E-09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42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pt-BR" sz="11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40,84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3,36E-19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42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</a:t>
                      </a:r>
                      <a:endParaRPr lang="pt-BR" sz="11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94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XW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0,1915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7" name="Grupo 6"/>
          <p:cNvGrpSpPr>
            <a:grpSpLocks/>
          </p:cNvGrpSpPr>
          <p:nvPr/>
        </p:nvGrpSpPr>
        <p:grpSpPr bwMode="auto">
          <a:xfrm>
            <a:off x="6075363" y="2314575"/>
            <a:ext cx="647700" cy="431800"/>
            <a:chOff x="6088360" y="2353072"/>
            <a:chExt cx="648072" cy="432048"/>
          </a:xfrm>
        </p:grpSpPr>
        <p:cxnSp>
          <p:nvCxnSpPr>
            <p:cNvPr id="45258" name="Conector reto 5"/>
            <p:cNvCxnSpPr>
              <a:cxnSpLocks noChangeShapeType="1"/>
            </p:cNvCxnSpPr>
            <p:nvPr/>
          </p:nvCxnSpPr>
          <p:spPr bwMode="auto">
            <a:xfrm>
              <a:off x="6088360" y="2353072"/>
              <a:ext cx="648072" cy="432048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259" name="Conector reto 15"/>
            <p:cNvCxnSpPr>
              <a:cxnSpLocks noChangeShapeType="1"/>
            </p:cNvCxnSpPr>
            <p:nvPr/>
          </p:nvCxnSpPr>
          <p:spPr bwMode="auto">
            <a:xfrm flipH="1">
              <a:off x="6088360" y="2353072"/>
              <a:ext cx="648072" cy="432048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6161088" y="5237163"/>
            <a:ext cx="2820987" cy="307975"/>
            <a:chOff x="6161088" y="5237748"/>
            <a:chExt cx="2820843" cy="307777"/>
          </a:xfrm>
        </p:grpSpPr>
        <p:sp>
          <p:nvSpPr>
            <p:cNvPr id="45256" name="Elipse 13"/>
            <p:cNvSpPr>
              <a:spLocks noChangeArrowheads="1"/>
            </p:cNvSpPr>
            <p:nvPr/>
          </p:nvSpPr>
          <p:spPr bwMode="auto">
            <a:xfrm>
              <a:off x="6161088" y="5267325"/>
              <a:ext cx="684212" cy="238125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5257" name="Retângulo 1"/>
            <p:cNvSpPr>
              <a:spLocks noChangeArrowheads="1"/>
            </p:cNvSpPr>
            <p:nvPr/>
          </p:nvSpPr>
          <p:spPr bwMode="auto">
            <a:xfrm>
              <a:off x="6823968" y="5237748"/>
              <a:ext cx="215796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>
                  <a:solidFill>
                    <a:srgbClr val="FF0000"/>
                  </a:solidFill>
                </a:rPr>
                <a:t>não significativo (</a:t>
              </a:r>
              <a:r>
                <a:rPr lang="pt-BR" altLang="pt-BR" sz="1400" i="1">
                  <a:solidFill>
                    <a:srgbClr val="FF0000"/>
                  </a:solidFill>
                  <a:latin typeface="Times New Roman" charset="0"/>
                  <a:cs typeface="Times New Roman" charset="0"/>
                  <a:sym typeface="Symbol" pitchFamily="18" charset="2"/>
                </a:rPr>
                <a:t></a:t>
              </a:r>
              <a:r>
                <a:rPr lang="pt-BR" altLang="pt-BR" sz="1400" baseline="-25000">
                  <a:solidFill>
                    <a:srgbClr val="FF0000"/>
                  </a:solidFill>
                  <a:latin typeface="Times New Roman" charset="0"/>
                  <a:cs typeface="Times New Roman" charset="0"/>
                  <a:sym typeface="Symbol" pitchFamily="18" charset="2"/>
                </a:rPr>
                <a:t>3</a:t>
              </a:r>
              <a:r>
                <a:rPr lang="pt-BR" altLang="pt-BR" sz="1400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 = 0</a:t>
              </a:r>
              <a:r>
                <a:rPr lang="pt-BR" altLang="pt-BR" sz="1400">
                  <a:solidFill>
                    <a:srgbClr val="FF0000"/>
                  </a:solidFill>
                </a:rPr>
                <a:t>)</a:t>
              </a:r>
            </a:p>
          </p:txBody>
        </p:sp>
      </p:grpSp>
      <p:grpSp>
        <p:nvGrpSpPr>
          <p:cNvPr id="16" name="Grupo 15"/>
          <p:cNvGrpSpPr>
            <a:grpSpLocks/>
          </p:cNvGrpSpPr>
          <p:nvPr/>
        </p:nvGrpSpPr>
        <p:grpSpPr bwMode="auto">
          <a:xfrm>
            <a:off x="6700838" y="3268663"/>
            <a:ext cx="1887537" cy="522287"/>
            <a:chOff x="5426075" y="4546680"/>
            <a:chExt cx="1886729" cy="522884"/>
          </a:xfrm>
        </p:grpSpPr>
        <p:sp>
          <p:nvSpPr>
            <p:cNvPr id="45254" name="Elipse 9"/>
            <p:cNvSpPr>
              <a:spLocks noChangeArrowheads="1"/>
            </p:cNvSpPr>
            <p:nvPr/>
          </p:nvSpPr>
          <p:spPr bwMode="auto">
            <a:xfrm>
              <a:off x="5426075" y="4724400"/>
              <a:ext cx="684213" cy="238125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5255" name="Retângulo 11"/>
            <p:cNvSpPr>
              <a:spLocks noChangeArrowheads="1"/>
            </p:cNvSpPr>
            <p:nvPr/>
          </p:nvSpPr>
          <p:spPr bwMode="auto">
            <a:xfrm>
              <a:off x="6110288" y="4546680"/>
              <a:ext cx="1202516" cy="522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>
                  <a:solidFill>
                    <a:srgbClr val="FF0000"/>
                  </a:solidFill>
                </a:rPr>
                <a:t>altamente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>
                  <a:solidFill>
                    <a:srgbClr val="FF0000"/>
                  </a:solidFill>
                </a:rPr>
                <a:t>significativo</a:t>
              </a:r>
            </a:p>
          </p:txBody>
        </p: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A4A6D-B92D-42AE-B7F4-FBB808383CA3}" type="slidenum">
              <a:rPr lang="pt-BR"/>
              <a:pPr>
                <a:defRPr/>
              </a:pPr>
              <a:t>61</a:t>
            </a:fld>
            <a:endParaRPr lang="pt-BR"/>
          </a:p>
        </p:txBody>
      </p:sp>
      <p:sp>
        <p:nvSpPr>
          <p:cNvPr id="18" name="Retângulo 6"/>
          <p:cNvSpPr>
            <a:spLocks noChangeArrowheads="1"/>
          </p:cNvSpPr>
          <p:nvPr/>
        </p:nvSpPr>
        <p:spPr bwMode="auto">
          <a:xfrm>
            <a:off x="3491879" y="5796553"/>
            <a:ext cx="48965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smtClean="0">
                <a:solidFill>
                  <a:schemeClr val="tx2"/>
                </a:solidFill>
              </a:rPr>
              <a:t>Elimina-se o termo </a:t>
            </a:r>
            <a:r>
              <a:rPr lang="pt-BR" altLang="pt-BR" sz="1600" i="1" dirty="0" smtClean="0">
                <a:solidFill>
                  <a:schemeClr val="tx2"/>
                </a:solidFill>
                <a:sym typeface="Symbol"/>
              </a:rPr>
              <a:t></a:t>
            </a:r>
            <a:r>
              <a:rPr lang="pt-BR" altLang="pt-BR" sz="1600" baseline="-25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3</a:t>
            </a:r>
            <a:r>
              <a:rPr lang="pt-BR" altLang="pt-BR" sz="16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i="1" baseline="-25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altLang="pt-BR" sz="16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t-BR" altLang="pt-BR" sz="1600" i="1" baseline="-25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altLang="pt-BR" sz="1600" dirty="0" smtClean="0">
                <a:solidFill>
                  <a:schemeClr val="tx2"/>
                </a:solidFill>
              </a:rPr>
              <a:t> e refaz-se a análise...</a:t>
            </a:r>
            <a:endParaRPr lang="pt-BR" altLang="pt-BR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Exemplo 1</a:t>
            </a:r>
            <a:endParaRPr lang="pt-BR" dirty="0" smtClean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793497"/>
              </p:ext>
            </p:extLst>
          </p:nvPr>
        </p:nvGraphicFramePr>
        <p:xfrm>
          <a:off x="468313" y="1989138"/>
          <a:ext cx="1219200" cy="44196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17,69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27,48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32,65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39,46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39,73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48,76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53,30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60,71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65,65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23,28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34,33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35,93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44,53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48,57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53,37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58,11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63,21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64,67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409412"/>
              </p:ext>
            </p:extLst>
          </p:nvPr>
        </p:nvGraphicFramePr>
        <p:xfrm>
          <a:off x="468313" y="1989138"/>
          <a:ext cx="2438400" cy="4419600"/>
        </p:xfrm>
        <a:graphic>
          <a:graphicData uri="http://schemas.openxmlformats.org/drawingml/2006/table">
            <a:tbl>
              <a:tblPr/>
              <a:tblGrid>
                <a:gridCol w="1219200"/>
                <a:gridCol w="609600"/>
                <a:gridCol w="609600"/>
              </a:tblGrid>
              <a:tr h="228600">
                <a:tc rowSpan="2">
                  <a:txBody>
                    <a:bodyPr/>
                    <a:lstStyle/>
                    <a:p>
                      <a:pPr algn="ctr" fontAlgn="b"/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708400" y="3068638"/>
          <a:ext cx="3657600" cy="97155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ANOVA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valor-P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Regressão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7689,14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3844,57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2153,57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4,03E-23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Resíduo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33,92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7723,06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708400" y="4365625"/>
          <a:ext cx="3119438" cy="915989"/>
        </p:xfrm>
        <a:graphic>
          <a:graphicData uri="http://schemas.openxmlformats.org/drawingml/2006/table">
            <a:tbl>
              <a:tblPr/>
              <a:tblGrid>
                <a:gridCol w="681483"/>
                <a:gridCol w="758413"/>
                <a:gridCol w="503964"/>
                <a:gridCol w="566089"/>
                <a:gridCol w="609489"/>
              </a:tblGrid>
              <a:tr h="3448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Coeficientes</a:t>
                      </a: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Erro padrão</a:t>
                      </a: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valor-P</a:t>
                      </a: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9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Interseção</a:t>
                      </a:r>
                    </a:p>
                  </a:txBody>
                  <a:tcPr marL="9526" marR="9526" marT="95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12,41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1,46E-10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39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pt-BR" sz="11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65,56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7,44E-24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39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</a:t>
                      </a:r>
                      <a:endParaRPr lang="pt-BR" sz="11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1,09E-06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6268" name="Objeto 5"/>
          <p:cNvGraphicFramePr>
            <a:graphicFrameLocks/>
          </p:cNvGraphicFramePr>
          <p:nvPr/>
        </p:nvGraphicFramePr>
        <p:xfrm>
          <a:off x="3851275" y="2349500"/>
          <a:ext cx="23653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9" name="Equação" r:id="rId3" imgW="1574800" imgH="228600" progId="Equation.3">
                  <p:embed/>
                </p:oleObj>
              </mc:Choice>
              <mc:Fallback>
                <p:oleObj name="Equação" r:id="rId3" imgW="1574800" imgH="228600" progId="Equation.3">
                  <p:embed/>
                  <p:pic>
                    <p:nvPicPr>
                      <p:cNvPr id="0" name="Objeto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2349500"/>
                        <a:ext cx="236537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tângulo 6"/>
          <p:cNvSpPr>
            <a:spLocks noChangeArrowheads="1"/>
          </p:cNvSpPr>
          <p:nvPr/>
        </p:nvSpPr>
        <p:spPr bwMode="auto">
          <a:xfrm>
            <a:off x="2555875" y="5519738"/>
            <a:ext cx="63373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</a:rPr>
              <a:t>Conclusão:</a:t>
            </a:r>
            <a:r>
              <a:rPr lang="pt-BR" altLang="pt-BR" sz="1600" dirty="0">
                <a:solidFill>
                  <a:schemeClr val="tx2"/>
                </a:solidFill>
              </a:rPr>
              <a:t> </a:t>
            </a:r>
            <a:r>
              <a:rPr lang="pt-BR" altLang="pt-BR" sz="1600" dirty="0" smtClean="0">
                <a:solidFill>
                  <a:schemeClr val="tx2"/>
                </a:solidFill>
              </a:rPr>
              <a:t>a 5% de significância, as </a:t>
            </a:r>
            <a:r>
              <a:rPr lang="pt-BR" altLang="pt-BR" sz="1600" dirty="0">
                <a:solidFill>
                  <a:schemeClr val="tx2"/>
                </a:solidFill>
              </a:rPr>
              <a:t>regressões de ambas </a:t>
            </a:r>
            <a:r>
              <a:rPr lang="pt-BR" altLang="pt-BR" sz="1600" dirty="0" smtClean="0">
                <a:solidFill>
                  <a:schemeClr val="tx2"/>
                </a:solidFill>
              </a:rPr>
              <a:t>regiões possuem </a:t>
            </a:r>
            <a:r>
              <a:rPr lang="pt-BR" altLang="pt-BR" sz="1600" dirty="0">
                <a:solidFill>
                  <a:schemeClr val="tx2"/>
                </a:solidFill>
              </a:rPr>
              <a:t>o mesmo coeficiente angular. Elas diferem-se apenas pelo intercepto.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chemeClr val="tx2"/>
                </a:solidFill>
              </a:rPr>
              <a:t>Em média, a região B produz estimativas para </a:t>
            </a:r>
            <a:r>
              <a:rPr lang="pt-BR" altLang="pt-BR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altLang="pt-BR" sz="1600" dirty="0">
                <a:solidFill>
                  <a:schemeClr val="tx2"/>
                </a:solidFill>
              </a:rPr>
              <a:t> menores que a região A em 4,03 unidades.</a:t>
            </a:r>
          </a:p>
        </p:txBody>
      </p:sp>
      <p:sp>
        <p:nvSpPr>
          <p:cNvPr id="20" name="Elipse 19"/>
          <p:cNvSpPr>
            <a:spLocks noChangeArrowheads="1"/>
          </p:cNvSpPr>
          <p:nvPr/>
        </p:nvSpPr>
        <p:spPr bwMode="auto">
          <a:xfrm>
            <a:off x="4427538" y="5084763"/>
            <a:ext cx="684212" cy="238125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097E8-09FB-42B8-B0F5-DC7A278B9ECB}" type="slidenum">
              <a:rPr lang="pt-BR"/>
              <a:pPr>
                <a:defRPr/>
              </a:pPr>
              <a:t>62</a:t>
            </a:fld>
            <a:endParaRPr lang="pt-BR" dirty="0"/>
          </a:p>
        </p:txBody>
      </p:sp>
      <p:grpSp>
        <p:nvGrpSpPr>
          <p:cNvPr id="12" name="Grupo 11"/>
          <p:cNvGrpSpPr/>
          <p:nvPr/>
        </p:nvGrpSpPr>
        <p:grpSpPr>
          <a:xfrm>
            <a:off x="6128880" y="4855512"/>
            <a:ext cx="2629937" cy="523220"/>
            <a:chOff x="6358552" y="4042240"/>
            <a:chExt cx="2629937" cy="523220"/>
          </a:xfrm>
        </p:grpSpPr>
        <p:sp>
          <p:nvSpPr>
            <p:cNvPr id="13" name="Elipse 57"/>
            <p:cNvSpPr>
              <a:spLocks noChangeArrowheads="1"/>
            </p:cNvSpPr>
            <p:nvPr/>
          </p:nvSpPr>
          <p:spPr bwMode="auto">
            <a:xfrm>
              <a:off x="6358552" y="4086952"/>
              <a:ext cx="774195" cy="422168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4" name="Retângulo 13"/>
            <p:cNvSpPr>
              <a:spLocks noChangeArrowheads="1"/>
            </p:cNvSpPr>
            <p:nvPr/>
          </p:nvSpPr>
          <p:spPr bwMode="auto">
            <a:xfrm>
              <a:off x="7125478" y="4042240"/>
              <a:ext cx="18630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 smtClean="0">
                  <a:solidFill>
                    <a:srgbClr val="FF0000"/>
                  </a:solidFill>
                </a:rPr>
                <a:t>ambos significativos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 smtClean="0">
                  <a:solidFill>
                    <a:srgbClr val="FF0000"/>
                  </a:solidFill>
                </a:rPr>
                <a:t>a 5%</a:t>
              </a:r>
              <a:endParaRPr lang="pt-BR" altLang="pt-BR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6539547" y="1442170"/>
            <a:ext cx="2483358" cy="1811342"/>
            <a:chOff x="6539547" y="1442170"/>
            <a:chExt cx="2483358" cy="1811342"/>
          </a:xfrm>
        </p:grpSpPr>
        <p:pic>
          <p:nvPicPr>
            <p:cNvPr id="46487" name="Picture 40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9547" y="1442170"/>
              <a:ext cx="2353628" cy="1811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tângulo 4"/>
                <p:cNvSpPr/>
                <p:nvPr/>
              </p:nvSpPr>
              <p:spPr>
                <a:xfrm>
                  <a:off x="6917447" y="1556829"/>
                  <a:ext cx="1324402" cy="4837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b"/>
                  <a:r>
                    <a:rPr lang="pt-BR" sz="1200" dirty="0" smtClean="0">
                      <a:solidFill>
                        <a:srgbClr val="FF0000"/>
                      </a:solidFill>
                    </a:rPr>
                    <a:t>Região A</a:t>
                  </a:r>
                </a:p>
                <a:p>
                  <a:pPr algn="ctr" fontAlgn="b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pt-BR" sz="12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2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pt-BR" sz="12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= 4,04</m:t>
                        </m:r>
                        <m:r>
                          <m:rPr>
                            <m:nor/>
                          </m:rPr>
                          <a:rPr lang="pt-BR" sz="1200" i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pt-BR" sz="12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+ 7,97</m:t>
                        </m:r>
                      </m:oMath>
                    </m:oMathPara>
                  </a14:m>
                  <a:endParaRPr lang="pt-BR" sz="1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tângulo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7447" y="1556829"/>
                  <a:ext cx="1324402" cy="48378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tângulo 20"/>
                <p:cNvSpPr/>
                <p:nvPr/>
              </p:nvSpPr>
              <p:spPr>
                <a:xfrm>
                  <a:off x="7742811" y="2347841"/>
                  <a:ext cx="1280094" cy="4666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b"/>
                  <a:r>
                    <a:rPr lang="pt-BR" sz="1200" dirty="0" smtClean="0">
                      <a:solidFill>
                        <a:schemeClr val="accent6"/>
                      </a:solidFill>
                    </a:rPr>
                    <a:t>Região </a:t>
                  </a:r>
                  <a:r>
                    <a:rPr lang="pt-BR" sz="1200" dirty="0">
                      <a:solidFill>
                        <a:schemeClr val="accent6"/>
                      </a:solidFill>
                    </a:rPr>
                    <a:t>B</a:t>
                  </a:r>
                  <a:endParaRPr lang="pt-BR" sz="1200" dirty="0" smtClean="0">
                    <a:solidFill>
                      <a:schemeClr val="accent6"/>
                    </a:solidFill>
                  </a:endParaRPr>
                </a:p>
                <a:p>
                  <a:pPr algn="ctr" fontAlgn="b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pt-BR" sz="1200" i="1" dirty="0" smtClean="0">
                                <a:solidFill>
                                  <a:schemeClr val="accent6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200" b="0" i="1" dirty="0" smtClean="0">
                                <a:solidFill>
                                  <a:schemeClr val="accent6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pt-BR" sz="1200" dirty="0">
                            <a:solidFill>
                              <a:schemeClr val="accent6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= 4,04</m:t>
                        </m:r>
                        <m:r>
                          <m:rPr>
                            <m:nor/>
                          </m:rPr>
                          <a:rPr lang="pt-BR" sz="1200" i="1" dirty="0">
                            <a:solidFill>
                              <a:schemeClr val="accent6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pt-BR" sz="1200" dirty="0">
                            <a:solidFill>
                              <a:schemeClr val="accent6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+ 3,94</m:t>
                        </m:r>
                      </m:oMath>
                    </m:oMathPara>
                  </a14:m>
                  <a:endParaRPr lang="pt-BR" sz="1200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Retângulo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2811" y="2347841"/>
                  <a:ext cx="1280094" cy="46666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Exemplo </a:t>
            </a:r>
            <a:r>
              <a:rPr lang="pt-BR" dirty="0" smtClean="0"/>
              <a:t>2</a:t>
            </a:r>
            <a:endParaRPr lang="pt-BR" dirty="0"/>
          </a:p>
        </p:txBody>
      </p:sp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5660"/>
              </p:ext>
            </p:extLst>
          </p:nvPr>
        </p:nvGraphicFramePr>
        <p:xfrm>
          <a:off x="467544" y="2420888"/>
          <a:ext cx="3048000" cy="2560320"/>
        </p:xfrm>
        <a:graphic>
          <a:graphicData uri="http://schemas.openxmlformats.org/drawingml/2006/table">
            <a:tbl>
              <a:tblPr firstRow="1" firstCol="1" bandRow="1"/>
              <a:tblGrid>
                <a:gridCol w="609600"/>
                <a:gridCol w="609600"/>
                <a:gridCol w="609600"/>
                <a:gridCol w="609600"/>
                <a:gridCol w="609600"/>
              </a:tblGrid>
              <a:tr h="1905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Alvo A</a:t>
                      </a:r>
                      <a:endParaRPr lang="pt-BR" sz="1400" i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Alvo B</a:t>
                      </a:r>
                      <a:endParaRPr lang="pt-BR" sz="1400" i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Y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X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Y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X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30,96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7,61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53,79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14,97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22,94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6,13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35,70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8,09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51,08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13,84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47,79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14,09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45,71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12,07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46,67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11,94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44,71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13,35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35,23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10,50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35,16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10,65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47,40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14,11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33,13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7,88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24,93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5,64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34,54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9,71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27,98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7,81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40,64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11,68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28,52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6,60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34,32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10,65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30,47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8,34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4309772" y="5418854"/>
            <a:ext cx="41024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 smtClean="0"/>
              <a:t>as relações parecem ser mesmo lineares! </a:t>
            </a:r>
            <a:endParaRPr lang="pt-BR" dirty="0"/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239000" y="6434138"/>
            <a:ext cx="1905000" cy="457200"/>
          </a:xfrm>
        </p:spPr>
        <p:txBody>
          <a:bodyPr/>
          <a:lstStyle/>
          <a:p>
            <a:pPr>
              <a:defRPr/>
            </a:pPr>
            <a:fld id="{159EC266-2BE8-4058-AA87-83F72D27FD50}" type="slidenum">
              <a:rPr lang="pt-BR"/>
              <a:pPr>
                <a:defRPr/>
              </a:pPr>
              <a:t>63</a:t>
            </a:fld>
            <a:endParaRPr lang="pt-BR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432" y="1824329"/>
            <a:ext cx="4572000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3888432" y="1824329"/>
            <a:ext cx="4572000" cy="3188847"/>
            <a:chOff x="-635943" y="476672"/>
            <a:chExt cx="4572000" cy="3147847"/>
          </a:xfrm>
        </p:grpSpPr>
        <p:pic>
          <p:nvPicPr>
            <p:cNvPr id="119812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519"/>
            <a:stretch/>
          </p:blipFill>
          <p:spPr bwMode="auto">
            <a:xfrm>
              <a:off x="-635943" y="476672"/>
              <a:ext cx="4572000" cy="3147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tângulo 12"/>
                <p:cNvSpPr/>
                <p:nvPr/>
              </p:nvSpPr>
              <p:spPr>
                <a:xfrm>
                  <a:off x="192261" y="1269456"/>
                  <a:ext cx="1280094" cy="64295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b"/>
                  <a:r>
                    <a:rPr lang="pt-BR" sz="1200" dirty="0" smtClean="0">
                      <a:solidFill>
                        <a:srgbClr val="FF0000"/>
                      </a:solidFill>
                    </a:rPr>
                    <a:t>Alvo A</a:t>
                  </a:r>
                </a:p>
                <a:p>
                  <a:pPr algn="ctr" fontAlgn="b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pt-BR" sz="12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2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pt-BR" sz="12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= </m:t>
                        </m:r>
                        <m:r>
                          <m:rPr>
                            <m:nor/>
                          </m:rPr>
                          <a:rPr lang="pt-BR" sz="1200" b="0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2,90</m:t>
                        </m:r>
                        <m:r>
                          <m:rPr>
                            <m:nor/>
                          </m:rPr>
                          <a:rPr lang="pt-BR" sz="1200" i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pt-BR" sz="12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m:rPr>
                            <m:nor/>
                          </m:rPr>
                          <a:rPr lang="pt-BR" sz="1200" b="0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8,21</m:t>
                        </m:r>
                      </m:oMath>
                    </m:oMathPara>
                  </a14:m>
                  <a:endParaRPr lang="pt-BR" sz="1200" b="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 fontAlgn="b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BR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pt-BR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2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=0,93</m:t>
                        </m:r>
                      </m:oMath>
                    </m:oMathPara>
                  </a14:m>
                  <a:endParaRPr lang="pt-BR" sz="1200" b="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Retângulo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261" y="1269456"/>
                  <a:ext cx="1280094" cy="64295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tângulo 13"/>
                <p:cNvSpPr/>
                <p:nvPr/>
              </p:nvSpPr>
              <p:spPr>
                <a:xfrm>
                  <a:off x="2402396" y="2248347"/>
                  <a:ext cx="1141723" cy="5968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b"/>
                  <a:r>
                    <a:rPr lang="pt-BR" sz="1200" dirty="0" smtClean="0">
                      <a:solidFill>
                        <a:schemeClr val="accent6"/>
                      </a:solidFill>
                    </a:rPr>
                    <a:t>Alvo </a:t>
                  </a:r>
                  <a:r>
                    <a:rPr lang="pt-BR" sz="1200" dirty="0">
                      <a:solidFill>
                        <a:schemeClr val="accent6"/>
                      </a:solidFill>
                    </a:rPr>
                    <a:t>B</a:t>
                  </a:r>
                  <a:endParaRPr lang="pt-BR" sz="1200" dirty="0" smtClean="0">
                    <a:solidFill>
                      <a:schemeClr val="accent6"/>
                    </a:solidFill>
                  </a:endParaRPr>
                </a:p>
                <a:p>
                  <a:pPr algn="ctr" fontAlgn="b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pt-BR" sz="1050" i="1" dirty="0" smtClean="0">
                                <a:solidFill>
                                  <a:schemeClr val="accent6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050" b="0" i="1" dirty="0" smtClean="0">
                                <a:solidFill>
                                  <a:schemeClr val="accent6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pt-BR" sz="1050" dirty="0">
                            <a:solidFill>
                              <a:schemeClr val="accent6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= </m:t>
                        </m:r>
                        <m:r>
                          <m:rPr>
                            <m:nor/>
                          </m:rPr>
                          <a:rPr lang="pt-BR" sz="1050" b="0" i="0" dirty="0" smtClean="0">
                            <a:solidFill>
                              <a:schemeClr val="accent6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3,0</m:t>
                        </m:r>
                        <m:r>
                          <m:rPr>
                            <m:nor/>
                          </m:rPr>
                          <a:rPr lang="pt-BR" sz="1050" b="0" i="1" dirty="0" smtClean="0">
                            <a:solidFill>
                              <a:schemeClr val="accent6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pt-BR" sz="1050" i="1" dirty="0">
                            <a:solidFill>
                              <a:schemeClr val="accent6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pt-BR" sz="1050" dirty="0">
                            <a:solidFill>
                              <a:schemeClr val="accent6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m:rPr>
                            <m:nor/>
                          </m:rPr>
                          <a:rPr lang="pt-BR" sz="1050" i="1" dirty="0" smtClean="0">
                            <a:solidFill>
                              <a:schemeClr val="accent6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pt-BR" sz="1050" b="0" i="1" dirty="0" smtClean="0">
                            <a:solidFill>
                              <a:schemeClr val="accent6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,53</m:t>
                        </m:r>
                      </m:oMath>
                    </m:oMathPara>
                  </a14:m>
                  <a:endParaRPr lang="pt-BR" sz="1050" b="0" dirty="0" smtClean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 fontAlgn="b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BR" sz="1050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1050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pt-BR" sz="1050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050" b="0" i="1" smtClean="0">
                            <a:solidFill>
                              <a:schemeClr val="accent6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=0,89</m:t>
                        </m:r>
                      </m:oMath>
                    </m:oMathPara>
                  </a14:m>
                  <a:endParaRPr lang="pt-BR" sz="1050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Retângulo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2396" y="2248347"/>
                  <a:ext cx="1141723" cy="59681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3088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Exemplo 2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609165"/>
              </p:ext>
            </p:extLst>
          </p:nvPr>
        </p:nvGraphicFramePr>
        <p:xfrm>
          <a:off x="179512" y="1935063"/>
          <a:ext cx="2743200" cy="4086225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685800"/>
                <a:gridCol w="685800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Obje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2710683"/>
              </p:ext>
            </p:extLst>
          </p:nvPr>
        </p:nvGraphicFramePr>
        <p:xfrm>
          <a:off x="3203848" y="2801863"/>
          <a:ext cx="32416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38" name="Equação" r:id="rId3" imgW="2159000" imgH="228600" progId="Equation.3">
                  <p:embed/>
                </p:oleObj>
              </mc:Choice>
              <mc:Fallback>
                <p:oleObj name="Equação" r:id="rId3" imgW="2159000" imgH="2286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801863"/>
                        <a:ext cx="324167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upo 6"/>
          <p:cNvGrpSpPr>
            <a:grpSpLocks/>
          </p:cNvGrpSpPr>
          <p:nvPr/>
        </p:nvGrpSpPr>
        <p:grpSpPr bwMode="auto">
          <a:xfrm>
            <a:off x="3203848" y="1966795"/>
            <a:ext cx="3964011" cy="749415"/>
            <a:chOff x="3779912" y="2996952"/>
            <a:chExt cx="3964204" cy="748394"/>
          </a:xfrm>
        </p:grpSpPr>
        <p:graphicFrame>
          <p:nvGraphicFramePr>
            <p:cNvPr id="11" name="Objeto 10"/>
            <p:cNvGraphicFramePr>
              <a:graphicFrameLocks/>
            </p:cNvGraphicFramePr>
            <p:nvPr/>
          </p:nvGraphicFramePr>
          <p:xfrm>
            <a:off x="3779912" y="2996952"/>
            <a:ext cx="74295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139" name="Equação" r:id="rId5" imgW="495085" imgH="457002" progId="Equation.3">
                    <p:embed/>
                  </p:oleObj>
                </mc:Choice>
                <mc:Fallback>
                  <p:oleObj name="Equação" r:id="rId5" imgW="495085" imgH="457002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9912" y="2996952"/>
                          <a:ext cx="742950" cy="685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ctangle 9"/>
            <p:cNvSpPr txBox="1">
              <a:spLocks noChangeArrowheads="1"/>
            </p:cNvSpPr>
            <p:nvPr/>
          </p:nvSpPr>
          <p:spPr bwMode="auto">
            <a:xfrm>
              <a:off x="4503869" y="3014503"/>
              <a:ext cx="3240247" cy="3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pt-BR" altLang="pt-BR" sz="1400" kern="0" dirty="0" smtClean="0"/>
                <a:t>se </a:t>
              </a:r>
              <a:r>
                <a:rPr lang="pt-BR" altLang="pt-BR" sz="1400" i="1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pt-BR" altLang="pt-BR" sz="1400" kern="0" dirty="0" smtClean="0"/>
                <a:t> pertencer ao Alvo A</a:t>
              </a:r>
            </a:p>
          </p:txBody>
        </p:sp>
        <p:sp>
          <p:nvSpPr>
            <p:cNvPr id="13" name="Rectangle 9"/>
            <p:cNvSpPr txBox="1">
              <a:spLocks noChangeArrowheads="1"/>
            </p:cNvSpPr>
            <p:nvPr/>
          </p:nvSpPr>
          <p:spPr bwMode="auto">
            <a:xfrm>
              <a:off x="4503869" y="3363279"/>
              <a:ext cx="3240247" cy="3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pt-BR" altLang="pt-BR" sz="1400" kern="0" dirty="0" smtClean="0"/>
                <a:t>se </a:t>
              </a:r>
              <a:r>
                <a:rPr lang="pt-BR" altLang="pt-BR" sz="1400" i="1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pt-BR" altLang="pt-BR" sz="1400" kern="0" dirty="0" smtClean="0"/>
                <a:t> pertencer ao Alvo B</a:t>
              </a:r>
            </a:p>
          </p:txBody>
        </p:sp>
      </p:grp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808986"/>
              </p:ext>
            </p:extLst>
          </p:nvPr>
        </p:nvGraphicFramePr>
        <p:xfrm>
          <a:off x="3203848" y="3406955"/>
          <a:ext cx="4114800" cy="981075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ANOVA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Valor-P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Regressão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1420,54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473,51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57,56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8,59E-09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Resíduo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131,63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1552,17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797401"/>
              </p:ext>
            </p:extLst>
          </p:nvPr>
        </p:nvGraphicFramePr>
        <p:xfrm>
          <a:off x="3203848" y="4631091"/>
          <a:ext cx="3501008" cy="1116330"/>
        </p:xfrm>
        <a:graphic>
          <a:graphicData uri="http://schemas.openxmlformats.org/drawingml/2006/table">
            <a:tbl>
              <a:tblPr/>
              <a:tblGrid>
                <a:gridCol w="648072"/>
                <a:gridCol w="795536"/>
                <a:gridCol w="685800"/>
                <a:gridCol w="685800"/>
                <a:gridCol w="6858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Coeficientes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Erro padrão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 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valor-P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Interseção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4,41E-07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Elipse 7"/>
          <p:cNvSpPr/>
          <p:nvPr/>
        </p:nvSpPr>
        <p:spPr bwMode="auto">
          <a:xfrm>
            <a:off x="6533632" y="3766995"/>
            <a:ext cx="936104" cy="28803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Elipse 16"/>
          <p:cNvSpPr/>
          <p:nvPr/>
        </p:nvSpPr>
        <p:spPr bwMode="auto">
          <a:xfrm>
            <a:off x="5868144" y="5135147"/>
            <a:ext cx="936104" cy="28803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6588224" y="5536110"/>
            <a:ext cx="2606512" cy="276999"/>
            <a:chOff x="6533632" y="6322947"/>
            <a:chExt cx="2606512" cy="276999"/>
          </a:xfrm>
        </p:grpSpPr>
        <p:sp>
          <p:nvSpPr>
            <p:cNvPr id="14" name="CaixaDeTexto 13"/>
            <p:cNvSpPr txBox="1"/>
            <p:nvPr/>
          </p:nvSpPr>
          <p:spPr>
            <a:xfrm>
              <a:off x="6804248" y="6322947"/>
              <a:ext cx="23358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elimina-se o com maior valor-P</a:t>
              </a:r>
              <a:endParaRPr lang="pt-BR" sz="1200" dirty="0"/>
            </a:p>
          </p:txBody>
        </p:sp>
        <p:cxnSp>
          <p:nvCxnSpPr>
            <p:cNvPr id="16" name="Conector de seta reta 15"/>
            <p:cNvCxnSpPr/>
            <p:nvPr/>
          </p:nvCxnSpPr>
          <p:spPr bwMode="auto">
            <a:xfrm flipH="1">
              <a:off x="6533632" y="6461446"/>
              <a:ext cx="27061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9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239000" y="6434138"/>
            <a:ext cx="1905000" cy="457200"/>
          </a:xfrm>
        </p:spPr>
        <p:txBody>
          <a:bodyPr/>
          <a:lstStyle/>
          <a:p>
            <a:pPr>
              <a:defRPr/>
            </a:pPr>
            <a:fld id="{159EC266-2BE8-4058-AA87-83F72D27FD50}" type="slidenum">
              <a:rPr lang="pt-BR"/>
              <a:pPr>
                <a:defRPr/>
              </a:pPr>
              <a:t>64</a:t>
            </a:fld>
            <a:endParaRPr lang="pt-BR"/>
          </a:p>
        </p:txBody>
      </p:sp>
      <p:grpSp>
        <p:nvGrpSpPr>
          <p:cNvPr id="20" name="Grupo 19"/>
          <p:cNvGrpSpPr>
            <a:grpSpLocks/>
          </p:cNvGrpSpPr>
          <p:nvPr/>
        </p:nvGrpSpPr>
        <p:grpSpPr bwMode="auto">
          <a:xfrm>
            <a:off x="5385888" y="2757154"/>
            <a:ext cx="636951" cy="424634"/>
            <a:chOff x="6088360" y="2353072"/>
            <a:chExt cx="648072" cy="432048"/>
          </a:xfrm>
        </p:grpSpPr>
        <p:cxnSp>
          <p:nvCxnSpPr>
            <p:cNvPr id="23" name="Conector reto 5"/>
            <p:cNvCxnSpPr>
              <a:cxnSpLocks noChangeShapeType="1"/>
            </p:cNvCxnSpPr>
            <p:nvPr/>
          </p:nvCxnSpPr>
          <p:spPr bwMode="auto">
            <a:xfrm>
              <a:off x="6088360" y="2353072"/>
              <a:ext cx="648072" cy="432048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Conector reto 15"/>
            <p:cNvCxnSpPr>
              <a:cxnSpLocks noChangeShapeType="1"/>
            </p:cNvCxnSpPr>
            <p:nvPr/>
          </p:nvCxnSpPr>
          <p:spPr bwMode="auto">
            <a:xfrm flipH="1">
              <a:off x="6088360" y="2353072"/>
              <a:ext cx="648072" cy="432048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6607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Exemplo 2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357515"/>
              </p:ext>
            </p:extLst>
          </p:nvPr>
        </p:nvGraphicFramePr>
        <p:xfrm>
          <a:off x="179512" y="1926044"/>
          <a:ext cx="2057400" cy="4086225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685800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Obje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3490167"/>
              </p:ext>
            </p:extLst>
          </p:nvPr>
        </p:nvGraphicFramePr>
        <p:xfrm>
          <a:off x="3203848" y="2793173"/>
          <a:ext cx="23272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62" name="Equation" r:id="rId3" imgW="1549080" imgH="228600" progId="Equation.DSMT4">
                  <p:embed/>
                </p:oleObj>
              </mc:Choice>
              <mc:Fallback>
                <p:oleObj name="Equation" r:id="rId3" imgW="1549080" imgH="22860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793173"/>
                        <a:ext cx="232727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upo 6"/>
          <p:cNvGrpSpPr>
            <a:grpSpLocks/>
          </p:cNvGrpSpPr>
          <p:nvPr/>
        </p:nvGrpSpPr>
        <p:grpSpPr bwMode="auto">
          <a:xfrm>
            <a:off x="3203848" y="1957776"/>
            <a:ext cx="3964011" cy="749415"/>
            <a:chOff x="3779912" y="2996952"/>
            <a:chExt cx="3964204" cy="748394"/>
          </a:xfrm>
        </p:grpSpPr>
        <p:graphicFrame>
          <p:nvGraphicFramePr>
            <p:cNvPr id="11" name="Objeto 10"/>
            <p:cNvGraphicFramePr>
              <a:graphicFrameLocks/>
            </p:cNvGraphicFramePr>
            <p:nvPr/>
          </p:nvGraphicFramePr>
          <p:xfrm>
            <a:off x="3779912" y="2996952"/>
            <a:ext cx="74295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163" name="Equação" r:id="rId5" imgW="495085" imgH="457002" progId="Equation.3">
                    <p:embed/>
                  </p:oleObj>
                </mc:Choice>
                <mc:Fallback>
                  <p:oleObj name="Equação" r:id="rId5" imgW="495085" imgH="457002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9912" y="2996952"/>
                          <a:ext cx="742950" cy="685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ctangle 9"/>
            <p:cNvSpPr txBox="1">
              <a:spLocks noChangeArrowheads="1"/>
            </p:cNvSpPr>
            <p:nvPr/>
          </p:nvSpPr>
          <p:spPr bwMode="auto">
            <a:xfrm>
              <a:off x="4503869" y="3014503"/>
              <a:ext cx="3240247" cy="3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pt-BR" altLang="pt-BR" sz="1400" kern="0" dirty="0" smtClean="0"/>
                <a:t>se </a:t>
              </a:r>
              <a:r>
                <a:rPr lang="pt-BR" altLang="pt-BR" sz="1400" i="1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pt-BR" altLang="pt-BR" sz="1400" kern="0" dirty="0" smtClean="0"/>
                <a:t> pertencer ao Alvo A</a:t>
              </a:r>
            </a:p>
          </p:txBody>
        </p:sp>
        <p:sp>
          <p:nvSpPr>
            <p:cNvPr id="13" name="Rectangle 9"/>
            <p:cNvSpPr txBox="1">
              <a:spLocks noChangeArrowheads="1"/>
            </p:cNvSpPr>
            <p:nvPr/>
          </p:nvSpPr>
          <p:spPr bwMode="auto">
            <a:xfrm>
              <a:off x="4503869" y="3363279"/>
              <a:ext cx="3240247" cy="3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pt-BR" altLang="pt-BR" sz="1400" kern="0" dirty="0" smtClean="0"/>
                <a:t>se </a:t>
              </a:r>
              <a:r>
                <a:rPr lang="pt-BR" altLang="pt-BR" sz="1400" i="1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pt-BR" altLang="pt-BR" sz="1400" kern="0" dirty="0" smtClean="0"/>
                <a:t> pertencer ao Alvo B</a:t>
              </a:r>
            </a:p>
          </p:txBody>
        </p:sp>
      </p:grp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626240"/>
              </p:ext>
            </p:extLst>
          </p:nvPr>
        </p:nvGraphicFramePr>
        <p:xfrm>
          <a:off x="3203848" y="3397936"/>
          <a:ext cx="4114800" cy="981075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ANOVA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Valor-P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Regressão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1419,52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709,76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8,32E-10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Resíduo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132,65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1552,17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908344"/>
              </p:ext>
            </p:extLst>
          </p:nvPr>
        </p:nvGraphicFramePr>
        <p:xfrm>
          <a:off x="3203848" y="4622072"/>
          <a:ext cx="3501008" cy="925830"/>
        </p:xfrm>
        <a:graphic>
          <a:graphicData uri="http://schemas.openxmlformats.org/drawingml/2006/table">
            <a:tbl>
              <a:tblPr/>
              <a:tblGrid>
                <a:gridCol w="648072"/>
                <a:gridCol w="795536"/>
                <a:gridCol w="685800"/>
                <a:gridCol w="685800"/>
                <a:gridCol w="6858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Coeficientes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Erro padrão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 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valor-P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Interseção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1,66E-10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Elipse 7"/>
          <p:cNvSpPr/>
          <p:nvPr/>
        </p:nvSpPr>
        <p:spPr bwMode="auto">
          <a:xfrm>
            <a:off x="6533632" y="3757976"/>
            <a:ext cx="936104" cy="28803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Elipse 16"/>
          <p:cNvSpPr/>
          <p:nvPr/>
        </p:nvSpPr>
        <p:spPr bwMode="auto">
          <a:xfrm>
            <a:off x="5868144" y="5126128"/>
            <a:ext cx="936104" cy="28803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6588224" y="5324736"/>
            <a:ext cx="1785774" cy="276999"/>
            <a:chOff x="6533632" y="6322947"/>
            <a:chExt cx="1785774" cy="276999"/>
          </a:xfrm>
        </p:grpSpPr>
        <p:sp>
          <p:nvSpPr>
            <p:cNvPr id="14" name="CaixaDeTexto 13"/>
            <p:cNvSpPr txBox="1"/>
            <p:nvPr/>
          </p:nvSpPr>
          <p:spPr>
            <a:xfrm>
              <a:off x="6804248" y="6322947"/>
              <a:ext cx="15151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elimina-se também</a:t>
              </a:r>
              <a:endParaRPr lang="pt-BR" sz="1200" dirty="0"/>
            </a:p>
          </p:txBody>
        </p:sp>
        <p:cxnSp>
          <p:nvCxnSpPr>
            <p:cNvPr id="16" name="Conector de seta reta 15"/>
            <p:cNvCxnSpPr/>
            <p:nvPr/>
          </p:nvCxnSpPr>
          <p:spPr bwMode="auto">
            <a:xfrm flipH="1">
              <a:off x="6533632" y="6461446"/>
              <a:ext cx="27061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9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239000" y="6434138"/>
            <a:ext cx="1905000" cy="457200"/>
          </a:xfrm>
        </p:spPr>
        <p:txBody>
          <a:bodyPr/>
          <a:lstStyle/>
          <a:p>
            <a:pPr>
              <a:defRPr/>
            </a:pPr>
            <a:fld id="{159EC266-2BE8-4058-AA87-83F72D27FD50}" type="slidenum">
              <a:rPr lang="pt-BR"/>
              <a:pPr>
                <a:defRPr/>
              </a:pPr>
              <a:t>65</a:t>
            </a:fld>
            <a:endParaRPr lang="pt-BR" dirty="0"/>
          </a:p>
        </p:txBody>
      </p:sp>
      <p:grpSp>
        <p:nvGrpSpPr>
          <p:cNvPr id="20" name="Grupo 19"/>
          <p:cNvGrpSpPr>
            <a:grpSpLocks/>
          </p:cNvGrpSpPr>
          <p:nvPr/>
        </p:nvGrpSpPr>
        <p:grpSpPr bwMode="auto">
          <a:xfrm>
            <a:off x="4612944" y="2757154"/>
            <a:ext cx="636951" cy="424634"/>
            <a:chOff x="6088360" y="2353072"/>
            <a:chExt cx="648072" cy="432048"/>
          </a:xfrm>
        </p:grpSpPr>
        <p:cxnSp>
          <p:nvCxnSpPr>
            <p:cNvPr id="23" name="Conector reto 5"/>
            <p:cNvCxnSpPr>
              <a:cxnSpLocks noChangeShapeType="1"/>
            </p:cNvCxnSpPr>
            <p:nvPr/>
          </p:nvCxnSpPr>
          <p:spPr bwMode="auto">
            <a:xfrm>
              <a:off x="6088360" y="2353072"/>
              <a:ext cx="648072" cy="432048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Conector reto 15"/>
            <p:cNvCxnSpPr>
              <a:cxnSpLocks noChangeShapeType="1"/>
            </p:cNvCxnSpPr>
            <p:nvPr/>
          </p:nvCxnSpPr>
          <p:spPr bwMode="auto">
            <a:xfrm flipH="1">
              <a:off x="6088360" y="2353072"/>
              <a:ext cx="648072" cy="432048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63153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Exemplo 2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407126"/>
              </p:ext>
            </p:extLst>
          </p:nvPr>
        </p:nvGraphicFramePr>
        <p:xfrm>
          <a:off x="179512" y="1935063"/>
          <a:ext cx="1371600" cy="4086225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Obje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0141909"/>
              </p:ext>
            </p:extLst>
          </p:nvPr>
        </p:nvGraphicFramePr>
        <p:xfrm>
          <a:off x="1763688" y="1966795"/>
          <a:ext cx="16779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0" name="Equation" r:id="rId3" imgW="1117440" imgH="228600" progId="Equation.DSMT4">
                  <p:embed/>
                </p:oleObj>
              </mc:Choice>
              <mc:Fallback>
                <p:oleObj name="Equation" r:id="rId3" imgW="1117440" imgH="22860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1966795"/>
                        <a:ext cx="1677988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282657"/>
              </p:ext>
            </p:extLst>
          </p:nvPr>
        </p:nvGraphicFramePr>
        <p:xfrm>
          <a:off x="1763688" y="2470851"/>
          <a:ext cx="4114800" cy="981075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ANOVA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Valor-P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Regressão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1414,85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1414,85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185,45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6,42E-11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Resíduo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137,33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1552,17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263478"/>
              </p:ext>
            </p:extLst>
          </p:nvPr>
        </p:nvGraphicFramePr>
        <p:xfrm>
          <a:off x="1763688" y="3694987"/>
          <a:ext cx="3501008" cy="735330"/>
        </p:xfrm>
        <a:graphic>
          <a:graphicData uri="http://schemas.openxmlformats.org/drawingml/2006/table">
            <a:tbl>
              <a:tblPr/>
              <a:tblGrid>
                <a:gridCol w="648072"/>
                <a:gridCol w="795536"/>
                <a:gridCol w="685800"/>
                <a:gridCol w="685800"/>
                <a:gridCol w="6858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Coeficientes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Erro padrão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 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valor-P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Interseção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6,42E-11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Elipse 7"/>
          <p:cNvSpPr/>
          <p:nvPr/>
        </p:nvSpPr>
        <p:spPr bwMode="auto">
          <a:xfrm>
            <a:off x="5093472" y="2863358"/>
            <a:ext cx="936104" cy="28803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Elipse 16"/>
          <p:cNvSpPr/>
          <p:nvPr/>
        </p:nvSpPr>
        <p:spPr bwMode="auto">
          <a:xfrm>
            <a:off x="4427984" y="4226339"/>
            <a:ext cx="936104" cy="28803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487097E8-09FB-42B8-B0F5-DC7A278B9ECB}" type="slidenum">
              <a:rPr lang="pt-BR"/>
              <a:pPr>
                <a:defRPr/>
              </a:pPr>
              <a:t>66</a:t>
            </a:fld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691680" y="4733989"/>
            <a:ext cx="3329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pt-BR" dirty="0" smtClean="0">
                <a:solidFill>
                  <a:srgbClr val="FF0000"/>
                </a:solidFill>
              </a:rPr>
              <a:t>Conclusão:</a:t>
            </a:r>
            <a:r>
              <a:rPr lang="pt-BR" dirty="0" smtClean="0"/>
              <a:t> a 5% de significância, ambas regiões possuem o mesmo modelo de regressão</a:t>
            </a:r>
          </a:p>
          <a:p>
            <a:pPr marL="177800" indent="-177800"/>
            <a:endParaRPr lang="pt-BR" dirty="0"/>
          </a:p>
          <a:p>
            <a:pPr marL="177800" indent="-177800"/>
            <a:r>
              <a:rPr lang="pt-BR" dirty="0" smtClean="0">
                <a:solidFill>
                  <a:srgbClr val="FF0000"/>
                </a:solidFill>
              </a:rPr>
              <a:t>Vantagem:</a:t>
            </a:r>
            <a:r>
              <a:rPr lang="pt-BR" dirty="0" smtClean="0"/>
              <a:t> maior amostra!</a:t>
            </a:r>
            <a:endParaRPr lang="pt-BR" dirty="0"/>
          </a:p>
        </p:txBody>
      </p:sp>
      <p:grpSp>
        <p:nvGrpSpPr>
          <p:cNvPr id="2" name="Grupo 1"/>
          <p:cNvGrpSpPr/>
          <p:nvPr/>
        </p:nvGrpSpPr>
        <p:grpSpPr>
          <a:xfrm>
            <a:off x="5508464" y="3749929"/>
            <a:ext cx="3240000" cy="2415375"/>
            <a:chOff x="5508464" y="3478963"/>
            <a:chExt cx="3240000" cy="2415375"/>
          </a:xfrm>
        </p:grpSpPr>
        <p:pic>
          <p:nvPicPr>
            <p:cNvPr id="7373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464" y="3478963"/>
              <a:ext cx="3240000" cy="2415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tângulo 12"/>
                <p:cNvSpPr/>
                <p:nvPr/>
              </p:nvSpPr>
              <p:spPr>
                <a:xfrm>
                  <a:off x="6029576" y="3933056"/>
                  <a:ext cx="1280094" cy="46666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 algn="ctr" fontAlgn="b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pt-BR" sz="12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pt-BR" sz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= </m:t>
                        </m:r>
                        <m:r>
                          <m:rPr>
                            <m:nor/>
                          </m:rPr>
                          <a:rPr lang="pt-BR" sz="1200" b="0" i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2,96</m:t>
                        </m:r>
                        <m:r>
                          <m:rPr>
                            <m:nor/>
                          </m:rPr>
                          <a:rPr lang="pt-BR" sz="1200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pt-BR" sz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+ 7,</m:t>
                        </m:r>
                        <m:r>
                          <m:rPr>
                            <m:nor/>
                          </m:rPr>
                          <a:rPr lang="pt-BR" sz="1200" b="0" i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pt-BR" sz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oMath>
                    </m:oMathPara>
                  </a14:m>
                  <a:endParaRPr lang="pt-BR" sz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 fontAlgn="b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BR" sz="1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1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pt-BR" sz="1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2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=0,91</m:t>
                        </m:r>
                      </m:oMath>
                    </m:oMathPara>
                  </a14:m>
                  <a:endParaRPr lang="pt-BR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Retângulo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9576" y="3933056"/>
                  <a:ext cx="1280094" cy="46666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8721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Regressão Padronizada</a:t>
            </a:r>
          </a:p>
        </p:txBody>
      </p:sp>
      <p:sp>
        <p:nvSpPr>
          <p:cNvPr id="1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52425" y="1412875"/>
            <a:ext cx="8496300" cy="13684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pt-BR" altLang="pt-BR" sz="1600" dirty="0" smtClean="0"/>
              <a:t>Muitas vezes, o coeficiente </a:t>
            </a:r>
            <a:r>
              <a:rPr lang="pt-BR" altLang="pt-BR" sz="1600" i="1" dirty="0" smtClean="0">
                <a:sym typeface="Symbol"/>
              </a:rPr>
              <a:t></a:t>
            </a:r>
            <a:r>
              <a:rPr lang="pt-BR" altLang="pt-BR" sz="1400" i="1" kern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t-BR" altLang="pt-BR" sz="1600" dirty="0" smtClean="0"/>
              <a:t> pode ser utilizado como uma medida do poder da variável independente </a:t>
            </a:r>
            <a:r>
              <a:rPr lang="pt-BR" altLang="pt-BR" sz="16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t-BR" altLang="pt-BR" sz="1600" dirty="0" smtClean="0"/>
              <a:t> em “explicar” a variável dependente </a:t>
            </a:r>
            <a:r>
              <a:rPr lang="pt-BR" altLang="pt-BR" sz="16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altLang="pt-BR" sz="1600" dirty="0" smtClean="0"/>
              <a:t>.</a:t>
            </a:r>
          </a:p>
          <a:p>
            <a:pPr eaLnBrk="1" hangingPunct="1">
              <a:buFontTx/>
              <a:buNone/>
              <a:defRPr/>
            </a:pPr>
            <a:endParaRPr lang="pt-BR" altLang="pt-BR" sz="900" dirty="0"/>
          </a:p>
          <a:p>
            <a:pPr eaLnBrk="1" hangingPunct="1">
              <a:buFontTx/>
              <a:buNone/>
              <a:defRPr/>
            </a:pPr>
            <a:r>
              <a:rPr lang="pt-BR" altLang="pt-BR" sz="1600" dirty="0" smtClean="0"/>
              <a:t>Por exemplo:</a:t>
            </a:r>
          </a:p>
        </p:txBody>
      </p:sp>
      <p:graphicFrame>
        <p:nvGraphicFramePr>
          <p:cNvPr id="5" name="Obje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5893170"/>
              </p:ext>
            </p:extLst>
          </p:nvPr>
        </p:nvGraphicFramePr>
        <p:xfrm>
          <a:off x="1691680" y="2060848"/>
          <a:ext cx="253841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31" name="Equation" r:id="rId3" imgW="1688760" imgH="266400" progId="Equation.DSMT4">
                  <p:embed/>
                </p:oleObj>
              </mc:Choice>
              <mc:Fallback>
                <p:oleObj name="Equation" r:id="rId3" imgW="1688760" imgH="266400" progId="Equation.DSMT4">
                  <p:embed/>
                  <p:pic>
                    <p:nvPicPr>
                      <p:cNvPr id="0" name="Objeto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060848"/>
                        <a:ext cx="2538413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9"/>
          <p:cNvSpPr txBox="1">
            <a:spLocks noChangeArrowheads="1"/>
          </p:cNvSpPr>
          <p:nvPr/>
        </p:nvSpPr>
        <p:spPr bwMode="auto">
          <a:xfrm>
            <a:off x="352425" y="2708275"/>
            <a:ext cx="854075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pt-BR" altLang="pt-BR" sz="1600" kern="0" dirty="0" smtClean="0"/>
              <a:t>Observe que a variação em 1 unidade de </a:t>
            </a:r>
            <a:r>
              <a:rPr lang="pt-BR" altLang="pt-B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pt-BR" sz="1600" kern="0" dirty="0" smtClean="0"/>
              <a:t> gera uma mudança em 5,9 unidades em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altLang="pt-BR" sz="1600" kern="0" dirty="0" smtClean="0"/>
              <a:t>, ao passo que a mesma variação em </a:t>
            </a:r>
            <a:r>
              <a:rPr lang="pt-BR" altLang="pt-B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altLang="pt-BR" sz="1600" kern="0" dirty="0" smtClean="0"/>
              <a:t> gera uma mudança de apenas 0,4. Assim, conclui-se que a variável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pt-BR" sz="1600" kern="0" dirty="0" smtClean="0"/>
              <a:t> é mais importante para </a:t>
            </a:r>
            <a:r>
              <a:rPr lang="pt-BR" altLang="pt-B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altLang="pt-BR" sz="1600" kern="0" dirty="0" smtClean="0"/>
              <a:t> do que </a:t>
            </a:r>
            <a:r>
              <a:rPr lang="pt-BR" altLang="pt-B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altLang="pt-BR" sz="1600" kern="0" dirty="0" smtClean="0"/>
              <a:t>. Será mesmo?</a:t>
            </a:r>
          </a:p>
          <a:p>
            <a:pPr eaLnBrk="1" hangingPunct="1">
              <a:buFontTx/>
              <a:buNone/>
              <a:defRPr/>
            </a:pPr>
            <a:endParaRPr lang="pt-BR" altLang="pt-BR" sz="900" kern="0" dirty="0" smtClean="0"/>
          </a:p>
          <a:p>
            <a:pPr eaLnBrk="1" hangingPunct="1">
              <a:buFontTx/>
              <a:buNone/>
              <a:defRPr/>
            </a:pPr>
            <a:r>
              <a:rPr lang="pt-BR" altLang="pt-BR" sz="1600" kern="0" dirty="0" smtClean="0"/>
              <a:t>Isso é verdade quando todas as variáveis independentes possuem a mesma unidade de medida e quando possuem variâncias similares.</a:t>
            </a:r>
          </a:p>
          <a:p>
            <a:pPr eaLnBrk="1" hangingPunct="1">
              <a:buFontTx/>
              <a:buNone/>
              <a:defRPr/>
            </a:pPr>
            <a:endParaRPr lang="pt-BR" altLang="pt-BR" sz="900" kern="0" dirty="0" smtClean="0"/>
          </a:p>
          <a:p>
            <a:pPr eaLnBrk="1" hangingPunct="1">
              <a:buFontTx/>
              <a:buNone/>
              <a:defRPr/>
            </a:pPr>
            <a:r>
              <a:rPr lang="pt-BR" altLang="pt-BR" sz="1600" kern="0" dirty="0" smtClean="0"/>
              <a:t>No exemplo anterior, se as unidades das variáveis do modelo fossem: </a:t>
            </a:r>
            <a:r>
              <a:rPr lang="pt-BR" altLang="pt-B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altLang="pt-BR" sz="1600" kern="0" dirty="0" smtClean="0"/>
              <a:t> em mm, </a:t>
            </a:r>
            <a:r>
              <a:rPr lang="pt-BR" altLang="pt-B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altLang="pt-BR" sz="1600" kern="0" dirty="0" smtClean="0"/>
              <a:t> em </a:t>
            </a:r>
            <a:r>
              <a:rPr lang="pt-BR" altLang="pt-BR" sz="1600" kern="0" dirty="0" err="1" smtClean="0"/>
              <a:t>ton</a:t>
            </a:r>
            <a:r>
              <a:rPr lang="pt-BR" altLang="pt-BR" sz="1600" kern="0" dirty="0" smtClean="0"/>
              <a:t>/ha 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pt-BR" sz="1600" kern="0" dirty="0" smtClean="0"/>
              <a:t> em </a:t>
            </a:r>
            <a:r>
              <a:rPr lang="pt-BR" altLang="pt-BR" sz="1600" kern="0" baseline="30000" dirty="0" err="1" smtClean="0"/>
              <a:t>o</a:t>
            </a:r>
            <a:r>
              <a:rPr lang="pt-BR" altLang="pt-BR" sz="1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altLang="pt-BR" sz="1600" kern="0" dirty="0" smtClean="0"/>
              <a:t>, quais as unidades de </a:t>
            </a:r>
            <a:r>
              <a:rPr lang="pt-BR" altLang="pt-BR" sz="1600" i="1" dirty="0" smtClean="0">
                <a:sym typeface="Symbol"/>
              </a:rPr>
              <a:t></a:t>
            </a:r>
            <a:r>
              <a:rPr lang="pt-BR" altLang="pt-BR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altLang="pt-BR" sz="1600" kern="0" dirty="0" smtClean="0"/>
              <a:t> e </a:t>
            </a:r>
            <a:r>
              <a:rPr lang="pt-BR" altLang="pt-BR" sz="1600" i="1" dirty="0" smtClean="0">
                <a:sym typeface="Symbol"/>
              </a:rPr>
              <a:t></a:t>
            </a:r>
            <a:r>
              <a:rPr lang="pt-BR" altLang="pt-BR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pt-BR" sz="1600" kern="0" dirty="0" smtClean="0"/>
              <a:t>?</a:t>
            </a:r>
          </a:p>
          <a:p>
            <a:pPr eaLnBrk="1" hangingPunct="1">
              <a:buFontTx/>
              <a:buNone/>
              <a:defRPr/>
            </a:pPr>
            <a:endParaRPr lang="pt-BR" altLang="pt-BR" sz="1600" kern="0" dirty="0" smtClean="0"/>
          </a:p>
          <a:p>
            <a:pPr algn="ctr" eaLnBrk="1" hangingPunct="1">
              <a:buFontTx/>
              <a:buNone/>
              <a:defRPr/>
            </a:pPr>
            <a:r>
              <a:rPr lang="pt-BR" altLang="pt-BR" sz="1800" i="1" dirty="0" smtClean="0">
                <a:sym typeface="Symbol"/>
              </a:rPr>
              <a:t></a:t>
            </a:r>
            <a:r>
              <a:rPr lang="pt-BR" altLang="pt-BR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altLang="pt-BR" sz="1600" kern="0" dirty="0" smtClean="0"/>
              <a:t> </a:t>
            </a:r>
            <a:r>
              <a:rPr lang="pt-BR" altLang="pt-BR" sz="1600" kern="0" dirty="0" smtClean="0">
                <a:sym typeface="Symbol"/>
              </a:rPr>
              <a:t></a:t>
            </a:r>
            <a:r>
              <a:rPr lang="pt-BR" altLang="pt-BR" sz="1600" kern="0" dirty="0" smtClean="0"/>
              <a:t> </a:t>
            </a:r>
            <a:r>
              <a:rPr lang="pt-BR" altLang="pt-BR" sz="1600" kern="0" dirty="0" err="1" smtClean="0"/>
              <a:t>mm.ha</a:t>
            </a:r>
            <a:r>
              <a:rPr lang="pt-BR" altLang="pt-BR" sz="1600" kern="0" dirty="0" smtClean="0"/>
              <a:t>/</a:t>
            </a:r>
            <a:r>
              <a:rPr lang="pt-BR" altLang="pt-BR" sz="1600" kern="0" dirty="0" err="1" smtClean="0"/>
              <a:t>ton</a:t>
            </a:r>
            <a:r>
              <a:rPr lang="pt-BR" altLang="pt-BR" sz="1600" kern="0" dirty="0" smtClean="0"/>
              <a:t>             </a:t>
            </a:r>
            <a:r>
              <a:rPr lang="pt-BR" altLang="pt-BR" sz="1800" i="1" dirty="0" smtClean="0">
                <a:sym typeface="Symbol"/>
              </a:rPr>
              <a:t></a:t>
            </a:r>
            <a:r>
              <a:rPr lang="pt-BR" altLang="pt-BR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pt-BR" sz="1600" kern="0" dirty="0" smtClean="0"/>
              <a:t> </a:t>
            </a:r>
            <a:r>
              <a:rPr lang="pt-BR" altLang="pt-BR" sz="1600" kern="0" dirty="0" smtClean="0">
                <a:sym typeface="Symbol"/>
              </a:rPr>
              <a:t> </a:t>
            </a:r>
            <a:r>
              <a:rPr lang="pt-BR" altLang="pt-BR" sz="1600" kern="0" dirty="0" smtClean="0"/>
              <a:t>mm/</a:t>
            </a:r>
            <a:r>
              <a:rPr lang="pt-BR" altLang="pt-BR" sz="1600" kern="0" baseline="30000" dirty="0" err="1" smtClean="0"/>
              <a:t>o</a:t>
            </a:r>
            <a:r>
              <a:rPr lang="pt-BR" altLang="pt-BR" sz="1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pt-BR" altLang="pt-BR" sz="1600" kern="0" dirty="0" smtClean="0"/>
          </a:p>
          <a:p>
            <a:pPr eaLnBrk="1" hangingPunct="1">
              <a:buFontTx/>
              <a:buNone/>
              <a:defRPr/>
            </a:pPr>
            <a:endParaRPr lang="pt-BR" altLang="pt-BR" sz="1600" kern="0" dirty="0"/>
          </a:p>
          <a:p>
            <a:pPr eaLnBrk="1" hangingPunct="1">
              <a:buFontTx/>
              <a:buNone/>
              <a:defRPr/>
            </a:pPr>
            <a:r>
              <a:rPr lang="pt-BR" altLang="pt-BR" sz="1600" kern="0" dirty="0" smtClean="0"/>
              <a:t>Como comparar estes parâmetros?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77B30-DFA9-4480-A0CD-96168C57E525}" type="slidenum">
              <a:rPr lang="pt-BR"/>
              <a:pPr>
                <a:defRPr/>
              </a:pPr>
              <a:t>67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5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Regressão Padronizada</a:t>
            </a:r>
          </a:p>
        </p:txBody>
      </p:sp>
      <p:sp>
        <p:nvSpPr>
          <p:cNvPr id="4813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52425" y="1412875"/>
            <a:ext cx="8496300" cy="6477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pt-BR" altLang="pt-BR" sz="1600" dirty="0" smtClean="0"/>
              <a:t>Para obter um modelo cujos coeficientes sejam adimensionais, deve-se padronizar cada uma das variáveis dependente e independentes, ou seja:</a:t>
            </a:r>
          </a:p>
          <a:p>
            <a:pPr eaLnBrk="1" hangingPunct="1">
              <a:buFontTx/>
              <a:buNone/>
            </a:pPr>
            <a:endParaRPr lang="pt-BR" altLang="pt-BR" sz="900" dirty="0" smtClean="0"/>
          </a:p>
        </p:txBody>
      </p:sp>
      <p:graphicFrame>
        <p:nvGraphicFramePr>
          <p:cNvPr id="2" name="Objet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0228127"/>
              </p:ext>
            </p:extLst>
          </p:nvPr>
        </p:nvGraphicFramePr>
        <p:xfrm>
          <a:off x="2471738" y="3848100"/>
          <a:ext cx="35067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59" name="Equação" r:id="rId3" imgW="2336800" imgH="266700" progId="Equation.3">
                  <p:embed/>
                </p:oleObj>
              </mc:Choice>
              <mc:Fallback>
                <p:oleObj name="Equação" r:id="rId3" imgW="2336800" imgH="266700" progId="Equation.3">
                  <p:embed/>
                  <p:pic>
                    <p:nvPicPr>
                      <p:cNvPr id="0" name="Objeto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738" y="3848100"/>
                        <a:ext cx="350678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2554288" y="2276475"/>
            <a:ext cx="3341687" cy="723900"/>
            <a:chOff x="2483768" y="2276872"/>
            <a:chExt cx="3343250" cy="723900"/>
          </a:xfrm>
        </p:grpSpPr>
        <p:graphicFrame>
          <p:nvGraphicFramePr>
            <p:cNvPr id="48140" name="Objeto 4"/>
            <p:cNvGraphicFramePr>
              <a:graphicFrameLocks/>
            </p:cNvGraphicFramePr>
            <p:nvPr/>
          </p:nvGraphicFramePr>
          <p:xfrm>
            <a:off x="2483768" y="2276872"/>
            <a:ext cx="1028700" cy="666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60" name="Equação" r:id="rId5" imgW="685502" imgH="444307" progId="Equation.3">
                    <p:embed/>
                  </p:oleObj>
                </mc:Choice>
                <mc:Fallback>
                  <p:oleObj name="Equação" r:id="rId5" imgW="685502" imgH="444307" progId="Equation.3">
                    <p:embed/>
                    <p:pic>
                      <p:nvPicPr>
                        <p:cNvPr id="0" name="Objeto 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3768" y="2276872"/>
                          <a:ext cx="1028700" cy="666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41" name="Objeto 5"/>
            <p:cNvGraphicFramePr>
              <a:graphicFrameLocks/>
            </p:cNvGraphicFramePr>
            <p:nvPr/>
          </p:nvGraphicFramePr>
          <p:xfrm>
            <a:off x="4283968" y="2276872"/>
            <a:ext cx="1543050" cy="723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61" name="Equação" r:id="rId7" imgW="1028254" imgH="482391" progId="Equation.3">
                    <p:embed/>
                  </p:oleObj>
                </mc:Choice>
                <mc:Fallback>
                  <p:oleObj name="Equação" r:id="rId7" imgW="1028254" imgH="482391" progId="Equation.3">
                    <p:embed/>
                    <p:pic>
                      <p:nvPicPr>
                        <p:cNvPr id="0" name="Objeto 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3968" y="2276872"/>
                          <a:ext cx="1543050" cy="723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323850" y="3216275"/>
            <a:ext cx="8496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pt-BR" altLang="pt-BR" sz="1600" kern="0" dirty="0" smtClean="0"/>
              <a:t>Nesse caso, a reta de regressão estimada</a:t>
            </a:r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323850" y="4464050"/>
            <a:ext cx="8496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pt-BR" altLang="pt-BR" sz="1600" kern="0" dirty="0" smtClean="0"/>
              <a:t>torna-se</a:t>
            </a:r>
          </a:p>
        </p:txBody>
      </p:sp>
      <p:sp>
        <p:nvSpPr>
          <p:cNvPr id="13" name="Rectangle 9"/>
          <p:cNvSpPr txBox="1">
            <a:spLocks noChangeArrowheads="1"/>
          </p:cNvSpPr>
          <p:nvPr/>
        </p:nvSpPr>
        <p:spPr bwMode="auto">
          <a:xfrm>
            <a:off x="347663" y="5661025"/>
            <a:ext cx="8496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pt-BR" altLang="pt-BR" sz="1600" kern="0" dirty="0" smtClean="0"/>
              <a:t>Estes coeficientes podem então ser comparados entre si.</a:t>
            </a:r>
          </a:p>
          <a:p>
            <a:pPr eaLnBrk="1" hangingPunct="1">
              <a:buFontTx/>
              <a:buNone/>
              <a:defRPr/>
            </a:pPr>
            <a:r>
              <a:rPr lang="pt-BR" altLang="pt-BR" sz="1600" kern="0" dirty="0" smtClean="0"/>
              <a:t>Em muitos pacotes estatísticos, estes coeficientes são conhecidos como “coeficientes beta”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D498B8-91D2-40A1-A69F-0A365F4D2211}" type="slidenum">
              <a:rPr lang="pt-BR"/>
              <a:pPr>
                <a:defRPr/>
              </a:pPr>
              <a:t>68</a:t>
            </a:fld>
            <a:endParaRPr lang="pt-BR"/>
          </a:p>
        </p:txBody>
      </p:sp>
      <p:graphicFrame>
        <p:nvGraphicFramePr>
          <p:cNvPr id="5" name="Obje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1432670"/>
              </p:ext>
            </p:extLst>
          </p:nvPr>
        </p:nvGraphicFramePr>
        <p:xfrm>
          <a:off x="2471738" y="5045075"/>
          <a:ext cx="31067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62" name="Equação" r:id="rId9" imgW="2070100" imgH="266700" progId="Equation.3">
                  <p:embed/>
                </p:oleObj>
              </mc:Choice>
              <mc:Fallback>
                <p:oleObj name="Equação" r:id="rId9" imgW="2070100" imgH="266700" progId="Equation.3">
                  <p:embed/>
                  <p:pic>
                    <p:nvPicPr>
                      <p:cNvPr id="0" name="Objeto 8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738" y="5045075"/>
                        <a:ext cx="310673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9754146"/>
              </p:ext>
            </p:extLst>
          </p:nvPr>
        </p:nvGraphicFramePr>
        <p:xfrm>
          <a:off x="5796136" y="4903788"/>
          <a:ext cx="15255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63" name="Equação" r:id="rId11" imgW="1016000" imgH="457200" progId="Equation.3">
                  <p:embed/>
                </p:oleObj>
              </mc:Choice>
              <mc:Fallback>
                <p:oleObj name="Equação" r:id="rId11" imgW="1016000" imgH="457200" progId="Equation.3">
                  <p:embed/>
                  <p:pic>
                    <p:nvPicPr>
                      <p:cNvPr id="0" name="Objeto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4903788"/>
                        <a:ext cx="152558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1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Construção do Modelo</a:t>
            </a:r>
          </a:p>
        </p:txBody>
      </p:sp>
      <p:sp>
        <p:nvSpPr>
          <p:cNvPr id="1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569325" cy="511175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pt-BR" altLang="pt-BR" sz="1600" dirty="0" smtClean="0"/>
              <a:t>Em muitos casos, dispomos de muitas variáveis independentes que podem ou não estar relacionadas com a variável dependente. Em geral, o objetivo de um estudo de regressão é determinar quais dessas variáveis independentes disponíveis melhor explicam ou predizem a variável em estudo.</a:t>
            </a:r>
          </a:p>
          <a:p>
            <a:pPr eaLnBrk="1" hangingPunct="1">
              <a:buFontTx/>
              <a:buNone/>
            </a:pPr>
            <a:r>
              <a:rPr lang="pt-BR" altLang="pt-BR" sz="1600" dirty="0" smtClean="0"/>
              <a:t>Pode-se imaginar que muitos modelos podem ser estimados. Nesse caso, deve-se buscar o melhor modelo que represente a relação entre as variáveis, ou seja, aquele que melhor se ajuste aos dados analisados.</a:t>
            </a:r>
          </a:p>
          <a:p>
            <a:pPr eaLnBrk="1" hangingPunct="1">
              <a:buFontTx/>
              <a:buNone/>
            </a:pPr>
            <a:r>
              <a:rPr lang="pt-BR" altLang="pt-BR" sz="1600" dirty="0" smtClean="0">
                <a:solidFill>
                  <a:srgbClr val="FF0000"/>
                </a:solidFill>
              </a:rPr>
              <a:t>Dicas:</a:t>
            </a:r>
          </a:p>
          <a:p>
            <a:pPr eaLnBrk="1" hangingPunct="1">
              <a:buFontTx/>
              <a:buNone/>
            </a:pPr>
            <a:r>
              <a:rPr lang="pt-BR" altLang="pt-BR" sz="1600" dirty="0" smtClean="0">
                <a:sym typeface="Symbol" pitchFamily="18" charset="2"/>
              </a:rPr>
              <a:t> </a:t>
            </a:r>
            <a:r>
              <a:rPr lang="pt-BR" altLang="pt-BR" sz="1600" dirty="0" smtClean="0"/>
              <a:t>quanto mais simples o modelo, melhor.</a:t>
            </a:r>
          </a:p>
          <a:p>
            <a:pPr eaLnBrk="1" hangingPunct="1">
              <a:buFontTx/>
              <a:buNone/>
            </a:pPr>
            <a:r>
              <a:rPr lang="pt-BR" altLang="pt-BR" sz="1600" dirty="0" smtClean="0">
                <a:sym typeface="Symbol" pitchFamily="18" charset="2"/>
              </a:rPr>
              <a:t> </a:t>
            </a:r>
            <a:r>
              <a:rPr lang="pt-BR" altLang="pt-BR" sz="1600" dirty="0" smtClean="0"/>
              <a:t>dê preferência por modelos lineares (ou linearizáveis).</a:t>
            </a:r>
          </a:p>
          <a:p>
            <a:pPr eaLnBrk="1" hangingPunct="1">
              <a:buFontTx/>
              <a:buNone/>
            </a:pPr>
            <a:r>
              <a:rPr lang="pt-BR" altLang="pt-BR" sz="1600" dirty="0" smtClean="0">
                <a:sym typeface="Symbol" pitchFamily="18" charset="2"/>
              </a:rPr>
              <a:t> </a:t>
            </a:r>
            <a:r>
              <a:rPr lang="pt-BR" altLang="pt-BR" sz="1600" dirty="0" smtClean="0"/>
              <a:t>utilize conhecimentos prévios para escolha do tipo de relação entre cada variável independente e a dependente (linear, polinomial</a:t>
            </a:r>
            <a:r>
              <a:rPr lang="pt-BR" altLang="pt-BR" sz="1600" dirty="0"/>
              <a:t>, logarítmico, exponencial, </a:t>
            </a:r>
            <a:r>
              <a:rPr lang="pt-BR" altLang="pt-BR" sz="1600" dirty="0" smtClean="0"/>
              <a:t>potencial, </a:t>
            </a:r>
            <a:r>
              <a:rPr lang="pt-BR" altLang="pt-BR" sz="1600" dirty="0" err="1" smtClean="0"/>
              <a:t>etc</a:t>
            </a:r>
            <a:r>
              <a:rPr lang="pt-BR" altLang="pt-BR" sz="1600" dirty="0" smtClean="0"/>
              <a:t>), construindo primeiramente um modelo conceitual ou analise modelos utilizados em trabalhos semelhantes.</a:t>
            </a:r>
          </a:p>
          <a:p>
            <a:pPr marL="355600" indent="-355600" eaLnBrk="1" hangingPunct="1">
              <a:buNone/>
            </a:pPr>
            <a:r>
              <a:rPr lang="pt-BR" altLang="pt-BR" sz="1600" dirty="0">
                <a:sym typeface="Symbol" pitchFamily="18" charset="2"/>
              </a:rPr>
              <a:t> </a:t>
            </a:r>
            <a:r>
              <a:rPr lang="pt-BR" altLang="pt-BR" sz="1600" dirty="0" smtClean="0"/>
              <a:t>evite métodos </a:t>
            </a:r>
            <a:r>
              <a:rPr lang="pt-BR" altLang="pt-BR" sz="1600" dirty="0"/>
              <a:t>automáticos</a:t>
            </a:r>
            <a:r>
              <a:rPr lang="pt-BR" altLang="pt-BR" sz="1600" dirty="0" smtClean="0"/>
              <a:t> que “procuram” esta melhor relação. A escolha do tipo de relação deve ser fundamentada em conhecimentos prévios ou baseada em diagramas de dispersão. Na dúvida, utilize relações lineares.</a:t>
            </a:r>
          </a:p>
          <a:p>
            <a:pPr marL="355600" indent="-355600" eaLnBrk="1" hangingPunct="1">
              <a:buNone/>
            </a:pPr>
            <a:r>
              <a:rPr lang="pt-BR" altLang="pt-BR" sz="1600" dirty="0">
                <a:sym typeface="Symbol" pitchFamily="18" charset="2"/>
              </a:rPr>
              <a:t> </a:t>
            </a:r>
            <a:r>
              <a:rPr lang="pt-BR" altLang="pt-BR" sz="1600" dirty="0" smtClean="0"/>
              <a:t>após a estimação dos parâmetros, faça a análise dos resíduos para detectar quaisquer anomalias (relação inadequada, </a:t>
            </a:r>
            <a:r>
              <a:rPr lang="pt-BR" altLang="pt-BR" sz="1600" i="1" dirty="0" err="1" smtClean="0"/>
              <a:t>outliers</a:t>
            </a:r>
            <a:r>
              <a:rPr lang="pt-BR" altLang="pt-BR" sz="1600" dirty="0" smtClean="0"/>
              <a:t>, não normalidade, não constância da variância, </a:t>
            </a:r>
            <a:r>
              <a:rPr lang="pt-BR" altLang="pt-BR" sz="1600" dirty="0" err="1" smtClean="0"/>
              <a:t>etc</a:t>
            </a:r>
            <a:r>
              <a:rPr lang="pt-BR" altLang="pt-BR" sz="1600" dirty="0" smtClean="0"/>
              <a:t>) e tente minimizá-las.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3BBFC-F7FD-4316-94E0-EF81C3180103}" type="slidenum">
              <a:rPr lang="pt-BR"/>
              <a:pPr>
                <a:defRPr/>
              </a:pPr>
              <a:t>69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>
                <a:cs typeface="Times New Roman" pitchFamily="18" charset="0"/>
              </a:rPr>
              <a:t>Grau de Relacionamento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30187-937B-4537-AC3E-E8A87C43E105}" type="slidenum">
              <a:rPr lang="pt-BR"/>
              <a:pPr>
                <a:defRPr/>
              </a:pPr>
              <a:t>7</a:t>
            </a:fld>
            <a:endParaRPr lang="pt-BR"/>
          </a:p>
        </p:txBody>
      </p:sp>
      <p:sp>
        <p:nvSpPr>
          <p:cNvPr id="89" name="Retângulo 88"/>
          <p:cNvSpPr/>
          <p:nvPr/>
        </p:nvSpPr>
        <p:spPr>
          <a:xfrm>
            <a:off x="381027" y="4530606"/>
            <a:ext cx="84394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/>
            <a:r>
              <a:rPr lang="pt-BR" dirty="0" smtClean="0"/>
              <a:t>Como caracterizar o grau de relacionamento (ou associação)  entre pares de variáveis?</a:t>
            </a:r>
            <a:endParaRPr lang="pt-BR" dirty="0"/>
          </a:p>
        </p:txBody>
      </p:sp>
      <p:sp>
        <p:nvSpPr>
          <p:cNvPr id="5" name="AutoShape 11" descr="Resultado de imagem para sample covariance formu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74" name="Group 30"/>
          <p:cNvGrpSpPr>
            <a:grpSpLocks/>
          </p:cNvGrpSpPr>
          <p:nvPr/>
        </p:nvGrpSpPr>
        <p:grpSpPr bwMode="auto">
          <a:xfrm>
            <a:off x="609600" y="1541586"/>
            <a:ext cx="2533650" cy="2103438"/>
            <a:chOff x="384" y="1162"/>
            <a:chExt cx="1596" cy="1325"/>
          </a:xfrm>
        </p:grpSpPr>
        <p:sp>
          <p:nvSpPr>
            <p:cNvPr id="75" name="Oval 15"/>
            <p:cNvSpPr>
              <a:spLocks noChangeArrowheads="1"/>
            </p:cNvSpPr>
            <p:nvPr/>
          </p:nvSpPr>
          <p:spPr bwMode="auto">
            <a:xfrm>
              <a:off x="1202" y="1616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76" name="Oval 16"/>
            <p:cNvSpPr>
              <a:spLocks noChangeArrowheads="1"/>
            </p:cNvSpPr>
            <p:nvPr/>
          </p:nvSpPr>
          <p:spPr bwMode="auto">
            <a:xfrm>
              <a:off x="903" y="1910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77" name="Oval 17"/>
            <p:cNvSpPr>
              <a:spLocks noChangeArrowheads="1"/>
            </p:cNvSpPr>
            <p:nvPr/>
          </p:nvSpPr>
          <p:spPr bwMode="auto">
            <a:xfrm>
              <a:off x="1202" y="1797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78" name="Oval 18"/>
            <p:cNvSpPr>
              <a:spLocks noChangeArrowheads="1"/>
            </p:cNvSpPr>
            <p:nvPr/>
          </p:nvSpPr>
          <p:spPr bwMode="auto">
            <a:xfrm>
              <a:off x="1579" y="1259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1" name="Oval 19"/>
            <p:cNvSpPr>
              <a:spLocks noChangeArrowheads="1"/>
            </p:cNvSpPr>
            <p:nvPr/>
          </p:nvSpPr>
          <p:spPr bwMode="auto">
            <a:xfrm>
              <a:off x="1383" y="1434"/>
              <a:ext cx="27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2" name="Oval 20"/>
            <p:cNvSpPr>
              <a:spLocks noChangeArrowheads="1"/>
            </p:cNvSpPr>
            <p:nvPr/>
          </p:nvSpPr>
          <p:spPr bwMode="auto">
            <a:xfrm>
              <a:off x="1014" y="1773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5" name="Oval 21"/>
            <p:cNvSpPr>
              <a:spLocks noChangeArrowheads="1"/>
            </p:cNvSpPr>
            <p:nvPr/>
          </p:nvSpPr>
          <p:spPr bwMode="auto">
            <a:xfrm>
              <a:off x="727" y="2013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6" name="Oval 22"/>
            <p:cNvSpPr>
              <a:spLocks noChangeArrowheads="1"/>
            </p:cNvSpPr>
            <p:nvPr/>
          </p:nvSpPr>
          <p:spPr bwMode="auto">
            <a:xfrm>
              <a:off x="793" y="1888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7" name="Oval 23"/>
            <p:cNvSpPr>
              <a:spLocks noChangeArrowheads="1"/>
            </p:cNvSpPr>
            <p:nvPr/>
          </p:nvSpPr>
          <p:spPr bwMode="auto">
            <a:xfrm>
              <a:off x="1338" y="1616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92" name="Oval 24"/>
            <p:cNvSpPr>
              <a:spLocks noChangeArrowheads="1"/>
            </p:cNvSpPr>
            <p:nvPr/>
          </p:nvSpPr>
          <p:spPr bwMode="auto">
            <a:xfrm>
              <a:off x="1403" y="1567"/>
              <a:ext cx="28" cy="3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grpSp>
          <p:nvGrpSpPr>
            <p:cNvPr id="93" name="Group 29"/>
            <p:cNvGrpSpPr>
              <a:grpSpLocks/>
            </p:cNvGrpSpPr>
            <p:nvPr/>
          </p:nvGrpSpPr>
          <p:grpSpPr bwMode="auto">
            <a:xfrm>
              <a:off x="384" y="1162"/>
              <a:ext cx="1596" cy="1325"/>
              <a:chOff x="1239" y="1162"/>
              <a:chExt cx="1596" cy="1325"/>
            </a:xfrm>
          </p:grpSpPr>
          <p:sp>
            <p:nvSpPr>
              <p:cNvPr id="94" name="Rectangle 25"/>
              <p:cNvSpPr>
                <a:spLocks noChangeArrowheads="1"/>
              </p:cNvSpPr>
              <p:nvPr/>
            </p:nvSpPr>
            <p:spPr bwMode="auto">
              <a:xfrm>
                <a:off x="2064" y="2333"/>
                <a:ext cx="85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i="1">
                    <a:latin typeface="Times New Roman" charset="0"/>
                  </a:rPr>
                  <a:t>X</a:t>
                </a:r>
                <a:endParaRPr lang="pt-BR" altLang="pt-BR" sz="1600" i="1"/>
              </a:p>
            </p:txBody>
          </p:sp>
          <p:sp>
            <p:nvSpPr>
              <p:cNvPr id="95" name="Rectangle 26"/>
              <p:cNvSpPr>
                <a:spLocks noChangeArrowheads="1"/>
              </p:cNvSpPr>
              <p:nvPr/>
            </p:nvSpPr>
            <p:spPr bwMode="auto">
              <a:xfrm rot="-5400000">
                <a:off x="1277" y="1655"/>
                <a:ext cx="7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i="1">
                    <a:latin typeface="Times New Roman" charset="0"/>
                  </a:rPr>
                  <a:t>Y</a:t>
                </a:r>
                <a:endParaRPr lang="pt-BR" altLang="pt-BR" sz="1600" i="1"/>
              </a:p>
            </p:txBody>
          </p:sp>
          <p:sp>
            <p:nvSpPr>
              <p:cNvPr id="96" name="Freeform 28"/>
              <p:cNvSpPr>
                <a:spLocks/>
              </p:cNvSpPr>
              <p:nvPr/>
            </p:nvSpPr>
            <p:spPr bwMode="auto">
              <a:xfrm>
                <a:off x="1429" y="1162"/>
                <a:ext cx="1406" cy="1134"/>
              </a:xfrm>
              <a:custGeom>
                <a:avLst/>
                <a:gdLst>
                  <a:gd name="T0" fmla="*/ 0 w 1271"/>
                  <a:gd name="T1" fmla="*/ 0 h 1179"/>
                  <a:gd name="T2" fmla="*/ 0 w 1271"/>
                  <a:gd name="T3" fmla="*/ 303 h 1179"/>
                  <a:gd name="T4" fmla="*/ 43509 w 1271"/>
                  <a:gd name="T5" fmla="*/ 303 h 1179"/>
                  <a:gd name="T6" fmla="*/ 0 60000 65536"/>
                  <a:gd name="T7" fmla="*/ 0 60000 65536"/>
                  <a:gd name="T8" fmla="*/ 0 60000 65536"/>
                  <a:gd name="T9" fmla="*/ 0 w 1271"/>
                  <a:gd name="T10" fmla="*/ 0 h 1179"/>
                  <a:gd name="T11" fmla="*/ 1271 w 1271"/>
                  <a:gd name="T12" fmla="*/ 1179 h 1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1" h="1179">
                    <a:moveTo>
                      <a:pt x="0" y="0"/>
                    </a:moveTo>
                    <a:lnTo>
                      <a:pt x="0" y="1179"/>
                    </a:lnTo>
                    <a:lnTo>
                      <a:pt x="1271" y="1179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115" name="Group 62"/>
          <p:cNvGrpSpPr>
            <a:grpSpLocks/>
          </p:cNvGrpSpPr>
          <p:nvPr/>
        </p:nvGrpSpPr>
        <p:grpSpPr bwMode="auto">
          <a:xfrm>
            <a:off x="5867400" y="1541586"/>
            <a:ext cx="2532063" cy="2103438"/>
            <a:chOff x="3696" y="1162"/>
            <a:chExt cx="1595" cy="1325"/>
          </a:xfrm>
        </p:grpSpPr>
        <p:sp>
          <p:nvSpPr>
            <p:cNvPr id="116" name="Oval 48"/>
            <p:cNvSpPr>
              <a:spLocks noChangeArrowheads="1"/>
            </p:cNvSpPr>
            <p:nvPr/>
          </p:nvSpPr>
          <p:spPr bwMode="auto">
            <a:xfrm>
              <a:off x="4512" y="1435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17" name="Oval 49"/>
            <p:cNvSpPr>
              <a:spLocks noChangeArrowheads="1"/>
            </p:cNvSpPr>
            <p:nvPr/>
          </p:nvSpPr>
          <p:spPr bwMode="auto">
            <a:xfrm>
              <a:off x="4604" y="1934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18" name="Oval 50"/>
            <p:cNvSpPr>
              <a:spLocks noChangeArrowheads="1"/>
            </p:cNvSpPr>
            <p:nvPr/>
          </p:nvSpPr>
          <p:spPr bwMode="auto">
            <a:xfrm>
              <a:off x="4694" y="1843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19" name="Oval 51"/>
            <p:cNvSpPr>
              <a:spLocks noChangeArrowheads="1"/>
            </p:cNvSpPr>
            <p:nvPr/>
          </p:nvSpPr>
          <p:spPr bwMode="auto">
            <a:xfrm>
              <a:off x="4876" y="1571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20" name="Oval 52"/>
            <p:cNvSpPr>
              <a:spLocks noChangeArrowheads="1"/>
            </p:cNvSpPr>
            <p:nvPr/>
          </p:nvSpPr>
          <p:spPr bwMode="auto">
            <a:xfrm>
              <a:off x="4740" y="1480"/>
              <a:ext cx="27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21" name="Oval 53"/>
            <p:cNvSpPr>
              <a:spLocks noChangeArrowheads="1"/>
            </p:cNvSpPr>
            <p:nvPr/>
          </p:nvSpPr>
          <p:spPr bwMode="auto">
            <a:xfrm>
              <a:off x="4461" y="1728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22" name="Oval 54"/>
            <p:cNvSpPr>
              <a:spLocks noChangeArrowheads="1"/>
            </p:cNvSpPr>
            <p:nvPr/>
          </p:nvSpPr>
          <p:spPr bwMode="auto">
            <a:xfrm>
              <a:off x="4286" y="1843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23" name="Oval 55"/>
            <p:cNvSpPr>
              <a:spLocks noChangeArrowheads="1"/>
            </p:cNvSpPr>
            <p:nvPr/>
          </p:nvSpPr>
          <p:spPr bwMode="auto">
            <a:xfrm>
              <a:off x="4331" y="1571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24" name="Oval 56"/>
            <p:cNvSpPr>
              <a:spLocks noChangeArrowheads="1"/>
            </p:cNvSpPr>
            <p:nvPr/>
          </p:nvSpPr>
          <p:spPr bwMode="auto">
            <a:xfrm>
              <a:off x="4876" y="1752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25" name="Oval 57"/>
            <p:cNvSpPr>
              <a:spLocks noChangeArrowheads="1"/>
            </p:cNvSpPr>
            <p:nvPr/>
          </p:nvSpPr>
          <p:spPr bwMode="auto">
            <a:xfrm>
              <a:off x="4604" y="1661"/>
              <a:ext cx="28" cy="3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grpSp>
          <p:nvGrpSpPr>
            <p:cNvPr id="126" name="Group 58"/>
            <p:cNvGrpSpPr>
              <a:grpSpLocks/>
            </p:cNvGrpSpPr>
            <p:nvPr/>
          </p:nvGrpSpPr>
          <p:grpSpPr bwMode="auto">
            <a:xfrm>
              <a:off x="3696" y="1162"/>
              <a:ext cx="1595" cy="1325"/>
              <a:chOff x="1240" y="1162"/>
              <a:chExt cx="1595" cy="1325"/>
            </a:xfrm>
          </p:grpSpPr>
          <p:sp>
            <p:nvSpPr>
              <p:cNvPr id="127" name="Rectangle 59"/>
              <p:cNvSpPr>
                <a:spLocks noChangeArrowheads="1"/>
              </p:cNvSpPr>
              <p:nvPr/>
            </p:nvSpPr>
            <p:spPr bwMode="auto">
              <a:xfrm>
                <a:off x="2064" y="2333"/>
                <a:ext cx="85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i="1">
                    <a:latin typeface="Times New Roman" charset="0"/>
                  </a:rPr>
                  <a:t>X</a:t>
                </a:r>
                <a:endParaRPr lang="pt-BR" altLang="pt-BR" sz="1600" i="1"/>
              </a:p>
            </p:txBody>
          </p:sp>
          <p:sp>
            <p:nvSpPr>
              <p:cNvPr id="128" name="Rectangle 60"/>
              <p:cNvSpPr>
                <a:spLocks noChangeArrowheads="1"/>
              </p:cNvSpPr>
              <p:nvPr/>
            </p:nvSpPr>
            <p:spPr bwMode="auto">
              <a:xfrm rot="-5400000">
                <a:off x="1278" y="1654"/>
                <a:ext cx="7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i="1">
                    <a:latin typeface="Times New Roman" charset="0"/>
                  </a:rPr>
                  <a:t>Y</a:t>
                </a:r>
                <a:endParaRPr lang="pt-BR" altLang="pt-BR" sz="1600" i="1"/>
              </a:p>
            </p:txBody>
          </p:sp>
          <p:sp>
            <p:nvSpPr>
              <p:cNvPr id="129" name="Freeform 61"/>
              <p:cNvSpPr>
                <a:spLocks/>
              </p:cNvSpPr>
              <p:nvPr/>
            </p:nvSpPr>
            <p:spPr bwMode="auto">
              <a:xfrm>
                <a:off x="1429" y="1162"/>
                <a:ext cx="1406" cy="1134"/>
              </a:xfrm>
              <a:custGeom>
                <a:avLst/>
                <a:gdLst>
                  <a:gd name="T0" fmla="*/ 0 w 1271"/>
                  <a:gd name="T1" fmla="*/ 0 h 1179"/>
                  <a:gd name="T2" fmla="*/ 0 w 1271"/>
                  <a:gd name="T3" fmla="*/ 303 h 1179"/>
                  <a:gd name="T4" fmla="*/ 43509 w 1271"/>
                  <a:gd name="T5" fmla="*/ 303 h 1179"/>
                  <a:gd name="T6" fmla="*/ 0 60000 65536"/>
                  <a:gd name="T7" fmla="*/ 0 60000 65536"/>
                  <a:gd name="T8" fmla="*/ 0 60000 65536"/>
                  <a:gd name="T9" fmla="*/ 0 w 1271"/>
                  <a:gd name="T10" fmla="*/ 0 h 1179"/>
                  <a:gd name="T11" fmla="*/ 1271 w 1271"/>
                  <a:gd name="T12" fmla="*/ 1179 h 1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1" h="1179">
                    <a:moveTo>
                      <a:pt x="0" y="0"/>
                    </a:moveTo>
                    <a:lnTo>
                      <a:pt x="0" y="1179"/>
                    </a:lnTo>
                    <a:lnTo>
                      <a:pt x="1271" y="1179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133" name="Line 93"/>
          <p:cNvSpPr>
            <a:spLocks noChangeShapeType="1"/>
          </p:cNvSpPr>
          <p:nvPr/>
        </p:nvSpPr>
        <p:spPr bwMode="auto">
          <a:xfrm flipV="1">
            <a:off x="1125538" y="1786061"/>
            <a:ext cx="151130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11" name="Grupo 10"/>
          <p:cNvGrpSpPr/>
          <p:nvPr/>
        </p:nvGrpSpPr>
        <p:grpSpPr>
          <a:xfrm>
            <a:off x="3263900" y="1541586"/>
            <a:ext cx="2532063" cy="2103438"/>
            <a:chOff x="3263900" y="1412875"/>
            <a:chExt cx="2532063" cy="2103438"/>
          </a:xfrm>
        </p:grpSpPr>
        <p:grpSp>
          <p:nvGrpSpPr>
            <p:cNvPr id="111" name="Group 42"/>
            <p:cNvGrpSpPr>
              <a:grpSpLocks/>
            </p:cNvGrpSpPr>
            <p:nvPr/>
          </p:nvGrpSpPr>
          <p:grpSpPr bwMode="auto">
            <a:xfrm>
              <a:off x="3263900" y="1412875"/>
              <a:ext cx="2532063" cy="2103438"/>
              <a:chOff x="1240" y="1162"/>
              <a:chExt cx="1595" cy="1325"/>
            </a:xfrm>
          </p:grpSpPr>
          <p:sp>
            <p:nvSpPr>
              <p:cNvPr id="112" name="Rectangle 43"/>
              <p:cNvSpPr>
                <a:spLocks noChangeArrowheads="1"/>
              </p:cNvSpPr>
              <p:nvPr/>
            </p:nvSpPr>
            <p:spPr bwMode="auto">
              <a:xfrm>
                <a:off x="2064" y="2333"/>
                <a:ext cx="85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i="1">
                    <a:latin typeface="Times New Roman" charset="0"/>
                  </a:rPr>
                  <a:t>X</a:t>
                </a:r>
                <a:endParaRPr lang="pt-BR" altLang="pt-BR" sz="1600" i="1"/>
              </a:p>
            </p:txBody>
          </p:sp>
          <p:sp>
            <p:nvSpPr>
              <p:cNvPr id="113" name="Rectangle 44"/>
              <p:cNvSpPr>
                <a:spLocks noChangeArrowheads="1"/>
              </p:cNvSpPr>
              <p:nvPr/>
            </p:nvSpPr>
            <p:spPr bwMode="auto">
              <a:xfrm rot="-5400000">
                <a:off x="1278" y="1655"/>
                <a:ext cx="7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i="1">
                    <a:latin typeface="Times New Roman" charset="0"/>
                  </a:rPr>
                  <a:t>Y</a:t>
                </a:r>
                <a:endParaRPr lang="pt-BR" altLang="pt-BR" sz="1600" i="1"/>
              </a:p>
            </p:txBody>
          </p:sp>
          <p:sp>
            <p:nvSpPr>
              <p:cNvPr id="114" name="Freeform 45"/>
              <p:cNvSpPr>
                <a:spLocks/>
              </p:cNvSpPr>
              <p:nvPr/>
            </p:nvSpPr>
            <p:spPr bwMode="auto">
              <a:xfrm>
                <a:off x="1429" y="1162"/>
                <a:ext cx="1406" cy="1134"/>
              </a:xfrm>
              <a:custGeom>
                <a:avLst/>
                <a:gdLst>
                  <a:gd name="T0" fmla="*/ 0 w 1271"/>
                  <a:gd name="T1" fmla="*/ 0 h 1179"/>
                  <a:gd name="T2" fmla="*/ 0 w 1271"/>
                  <a:gd name="T3" fmla="*/ 303 h 1179"/>
                  <a:gd name="T4" fmla="*/ 43509 w 1271"/>
                  <a:gd name="T5" fmla="*/ 303 h 1179"/>
                  <a:gd name="T6" fmla="*/ 0 60000 65536"/>
                  <a:gd name="T7" fmla="*/ 0 60000 65536"/>
                  <a:gd name="T8" fmla="*/ 0 60000 65536"/>
                  <a:gd name="T9" fmla="*/ 0 w 1271"/>
                  <a:gd name="T10" fmla="*/ 0 h 1179"/>
                  <a:gd name="T11" fmla="*/ 1271 w 1271"/>
                  <a:gd name="T12" fmla="*/ 1179 h 1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1" h="1179">
                    <a:moveTo>
                      <a:pt x="0" y="0"/>
                    </a:moveTo>
                    <a:lnTo>
                      <a:pt x="0" y="1179"/>
                    </a:lnTo>
                    <a:lnTo>
                      <a:pt x="1271" y="1179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98" name="Oval 32"/>
            <p:cNvSpPr>
              <a:spLocks noChangeArrowheads="1"/>
            </p:cNvSpPr>
            <p:nvPr/>
          </p:nvSpPr>
          <p:spPr bwMode="auto">
            <a:xfrm flipH="1">
              <a:off x="4643438" y="1917700"/>
              <a:ext cx="44450" cy="5397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99" name="Oval 33"/>
            <p:cNvSpPr>
              <a:spLocks noChangeArrowheads="1"/>
            </p:cNvSpPr>
            <p:nvPr/>
          </p:nvSpPr>
          <p:spPr bwMode="auto">
            <a:xfrm flipH="1">
              <a:off x="4643438" y="2636838"/>
              <a:ext cx="44450" cy="5397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00" name="Oval 34"/>
            <p:cNvSpPr>
              <a:spLocks noChangeArrowheads="1"/>
            </p:cNvSpPr>
            <p:nvPr/>
          </p:nvSpPr>
          <p:spPr bwMode="auto">
            <a:xfrm flipH="1">
              <a:off x="4425950" y="2420938"/>
              <a:ext cx="44450" cy="5397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01" name="Oval 35"/>
            <p:cNvSpPr>
              <a:spLocks noChangeArrowheads="1"/>
            </p:cNvSpPr>
            <p:nvPr/>
          </p:nvSpPr>
          <p:spPr bwMode="auto">
            <a:xfrm flipH="1">
              <a:off x="3779838" y="1844675"/>
              <a:ext cx="44450" cy="5397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05" name="Oval 36"/>
            <p:cNvSpPr>
              <a:spLocks noChangeArrowheads="1"/>
            </p:cNvSpPr>
            <p:nvPr/>
          </p:nvSpPr>
          <p:spPr bwMode="auto">
            <a:xfrm flipH="1">
              <a:off x="4213225" y="1701800"/>
              <a:ext cx="42863" cy="5397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06" name="Oval 37"/>
            <p:cNvSpPr>
              <a:spLocks noChangeArrowheads="1"/>
            </p:cNvSpPr>
            <p:nvPr/>
          </p:nvSpPr>
          <p:spPr bwMode="auto">
            <a:xfrm flipH="1">
              <a:off x="4724400" y="2382838"/>
              <a:ext cx="44450" cy="5397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07" name="Oval 38"/>
            <p:cNvSpPr>
              <a:spLocks noChangeArrowheads="1"/>
            </p:cNvSpPr>
            <p:nvPr/>
          </p:nvSpPr>
          <p:spPr bwMode="auto">
            <a:xfrm flipH="1">
              <a:off x="5180013" y="2763838"/>
              <a:ext cx="44450" cy="5397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08" name="Oval 39"/>
            <p:cNvSpPr>
              <a:spLocks noChangeArrowheads="1"/>
            </p:cNvSpPr>
            <p:nvPr/>
          </p:nvSpPr>
          <p:spPr bwMode="auto">
            <a:xfrm flipH="1">
              <a:off x="5075238" y="2349500"/>
              <a:ext cx="44450" cy="5397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09" name="Oval 40"/>
            <p:cNvSpPr>
              <a:spLocks noChangeArrowheads="1"/>
            </p:cNvSpPr>
            <p:nvPr/>
          </p:nvSpPr>
          <p:spPr bwMode="auto">
            <a:xfrm flipH="1">
              <a:off x="4140200" y="2133600"/>
              <a:ext cx="44450" cy="5397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10" name="Oval 41"/>
            <p:cNvSpPr>
              <a:spLocks noChangeArrowheads="1"/>
            </p:cNvSpPr>
            <p:nvPr/>
          </p:nvSpPr>
          <p:spPr bwMode="auto">
            <a:xfrm flipH="1">
              <a:off x="4427538" y="2060575"/>
              <a:ext cx="44450" cy="55563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sp>
        <p:nvSpPr>
          <p:cNvPr id="134" name="Line 94"/>
          <p:cNvSpPr>
            <a:spLocks noChangeShapeType="1"/>
          </p:cNvSpPr>
          <p:nvPr/>
        </p:nvSpPr>
        <p:spPr bwMode="auto">
          <a:xfrm flipH="1" flipV="1">
            <a:off x="3883025" y="1757486"/>
            <a:ext cx="1368425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3087459" y="5178678"/>
            <a:ext cx="29690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altLang="pt-BR" sz="1800" dirty="0" smtClean="0">
                <a:solidFill>
                  <a:srgbClr val="FF3300"/>
                </a:solidFill>
              </a:rPr>
              <a:t>Covariância</a:t>
            </a:r>
          </a:p>
          <a:p>
            <a:pPr algn="ctr"/>
            <a:r>
              <a:rPr lang="pt-BR" sz="1800" dirty="0" smtClean="0">
                <a:solidFill>
                  <a:srgbClr val="FF3300"/>
                </a:solidFill>
              </a:rPr>
              <a:t>Coeficiente de Correlação</a:t>
            </a:r>
            <a:endParaRPr lang="pt-BR" sz="1800" dirty="0"/>
          </a:p>
        </p:txBody>
      </p:sp>
      <p:sp>
        <p:nvSpPr>
          <p:cNvPr id="16" name="Retângulo 15"/>
          <p:cNvSpPr/>
          <p:nvPr/>
        </p:nvSpPr>
        <p:spPr>
          <a:xfrm>
            <a:off x="1043609" y="3780329"/>
            <a:ext cx="188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Relação direta ou positiva</a:t>
            </a:r>
            <a:endParaRPr lang="pt-BR" dirty="0"/>
          </a:p>
        </p:txBody>
      </p:sp>
      <p:sp>
        <p:nvSpPr>
          <p:cNvPr id="135" name="Retângulo 134"/>
          <p:cNvSpPr/>
          <p:nvPr/>
        </p:nvSpPr>
        <p:spPr>
          <a:xfrm>
            <a:off x="3696317" y="3780329"/>
            <a:ext cx="188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Relação inversa ou negativa</a:t>
            </a:r>
            <a:endParaRPr lang="pt-BR" dirty="0"/>
          </a:p>
        </p:txBody>
      </p:sp>
      <p:sp>
        <p:nvSpPr>
          <p:cNvPr id="136" name="Retângulo 135"/>
          <p:cNvSpPr/>
          <p:nvPr/>
        </p:nvSpPr>
        <p:spPr>
          <a:xfrm>
            <a:off x="6299817" y="3780329"/>
            <a:ext cx="188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Ausência de relação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831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33" grpId="0" animBg="1"/>
      <p:bldP spid="134" grpId="0" animBg="1"/>
      <p:bldP spid="12" grpId="0"/>
      <p:bldP spid="16" grpId="0"/>
      <p:bldP spid="135" grpId="0"/>
      <p:bldP spid="13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01008"/>
            <a:ext cx="3240000" cy="221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01008"/>
            <a:ext cx="3240000" cy="221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Construção do Modelo</a:t>
            </a:r>
            <a:endParaRPr lang="pt-BR" i="1" dirty="0" smtClean="0"/>
          </a:p>
        </p:txBody>
      </p:sp>
      <p:sp>
        <p:nvSpPr>
          <p:cNvPr id="1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95288" y="1349375"/>
            <a:ext cx="8569325" cy="2151633"/>
          </a:xfrm>
          <a:noFill/>
        </p:spPr>
        <p:txBody>
          <a:bodyPr/>
          <a:lstStyle/>
          <a:p>
            <a:pPr marL="352425" indent="-352425" eaLnBrk="1" hangingPunct="1">
              <a:buFontTx/>
              <a:buNone/>
            </a:pPr>
            <a:r>
              <a:rPr lang="pt-BR" altLang="pt-BR" sz="1600" dirty="0" smtClean="0"/>
              <a:t>Quando se trabalha com um grande número de variáveis independentes, muitas vezes o processo de escolha de quais deverão compor o modelo final é bastante dificultado, especialmente quando há colinearidade entre estas variáveis.</a:t>
            </a:r>
          </a:p>
          <a:p>
            <a:pPr marL="352425" indent="-352425" eaLnBrk="1" hangingPunct="1">
              <a:buFontTx/>
              <a:buNone/>
            </a:pPr>
            <a:endParaRPr lang="pt-BR" altLang="pt-BR" sz="1600" dirty="0"/>
          </a:p>
          <a:p>
            <a:pPr marL="352425" indent="-352425" eaLnBrk="1" hangingPunct="1">
              <a:buFontTx/>
              <a:buNone/>
            </a:pPr>
            <a:r>
              <a:rPr lang="pt-BR" altLang="pt-BR" sz="1600" dirty="0" smtClean="0"/>
              <a:t>De modo geral, o primeiro passo é verificar se a relação entre a variável dependente e cada uma das variáveis independentes é linear. No caso da relação não ser linear, procura-se transformações de modo a linearizá-la. Se não houver nenhuma evidência, deixe-a na sua forma original.</a:t>
            </a:r>
          </a:p>
          <a:p>
            <a:pPr marL="352425" indent="-352425" eaLnBrk="1" hangingPunct="1">
              <a:buFontTx/>
              <a:buNone/>
            </a:pPr>
            <a:endParaRPr lang="pt-BR" altLang="pt-BR" sz="1600" dirty="0" smtClean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A69C9-8429-4253-9570-435132449818}" type="slidenum">
              <a:rPr lang="pt-BR"/>
              <a:pPr>
                <a:defRPr/>
              </a:pPr>
              <a:t>70</a:t>
            </a:fld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963437"/>
              </p:ext>
            </p:extLst>
          </p:nvPr>
        </p:nvGraphicFramePr>
        <p:xfrm>
          <a:off x="539552" y="3583216"/>
          <a:ext cx="1219200" cy="25146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116,31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964,13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2117,60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005536"/>
              </p:ext>
            </p:extLst>
          </p:nvPr>
        </p:nvGraphicFramePr>
        <p:xfrm>
          <a:off x="539552" y="3583216"/>
          <a:ext cx="1828800" cy="25146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</a:tblGrid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logX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116,31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964,13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2117,60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3046949"/>
              </p:ext>
            </p:extLst>
          </p:nvPr>
        </p:nvGraphicFramePr>
        <p:xfrm>
          <a:off x="4703763" y="5807874"/>
          <a:ext cx="203993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15" name="Equation" r:id="rId5" imgW="1358640" imgH="241200" progId="Equation.DSMT4">
                  <p:embed/>
                </p:oleObj>
              </mc:Choice>
              <mc:Fallback>
                <p:oleObj name="Equation" r:id="rId5" imgW="1358640" imgH="241200" progId="Equation.DSMT4">
                  <p:embed/>
                  <p:pic>
                    <p:nvPicPr>
                      <p:cNvPr id="0" name="Objeto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63" y="5807874"/>
                        <a:ext cx="2039937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Conector reto 3"/>
          <p:cNvCxnSpPr/>
          <p:nvPr/>
        </p:nvCxnSpPr>
        <p:spPr bwMode="auto">
          <a:xfrm flipV="1">
            <a:off x="6214536" y="3842839"/>
            <a:ext cx="2122758" cy="13635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" name="Grupo 8"/>
          <p:cNvGrpSpPr/>
          <p:nvPr/>
        </p:nvGrpSpPr>
        <p:grpSpPr>
          <a:xfrm>
            <a:off x="1259632" y="3536264"/>
            <a:ext cx="432048" cy="2596808"/>
            <a:chOff x="1335832" y="3572688"/>
            <a:chExt cx="432048" cy="2596808"/>
          </a:xfrm>
        </p:grpSpPr>
        <p:cxnSp>
          <p:nvCxnSpPr>
            <p:cNvPr id="7" name="Conector reto 6"/>
            <p:cNvCxnSpPr/>
            <p:nvPr/>
          </p:nvCxnSpPr>
          <p:spPr bwMode="auto">
            <a:xfrm flipH="1">
              <a:off x="1335832" y="3572688"/>
              <a:ext cx="432048" cy="25968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Conector reto 12"/>
            <p:cNvCxnSpPr/>
            <p:nvPr/>
          </p:nvCxnSpPr>
          <p:spPr bwMode="auto">
            <a:xfrm>
              <a:off x="1335832" y="3572688"/>
              <a:ext cx="432048" cy="25968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708183"/>
              </p:ext>
            </p:extLst>
          </p:nvPr>
        </p:nvGraphicFramePr>
        <p:xfrm>
          <a:off x="539552" y="3583216"/>
          <a:ext cx="1219200" cy="25146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  <a:r>
                        <a:rPr lang="pt-BR" sz="11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ela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0598456"/>
                  </p:ext>
                </p:extLst>
              </p:nvPr>
            </p:nvGraphicFramePr>
            <p:xfrm>
              <a:off x="539552" y="3583216"/>
              <a:ext cx="1828800" cy="2514600"/>
            </p:xfrm>
            <a:graphic>
              <a:graphicData uri="http://schemas.openxmlformats.org/drawingml/2006/table">
                <a:tbl>
                  <a:tblPr/>
                  <a:tblGrid>
                    <a:gridCol w="609600"/>
                    <a:gridCol w="609600"/>
                    <a:gridCol w="609600"/>
                  </a:tblGrid>
                  <a:tr h="21907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Y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X</a:t>
                          </a:r>
                          <a:r>
                            <a:rPr lang="pt-BR" sz="1100" b="0" i="0" u="none" strike="noStrike" baseline="-250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2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pt-BR" sz="11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36,5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10,3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106,09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60,7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16,3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265,69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71,1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24,5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600,25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89,2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34,7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1204,09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90,8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43,8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1918,44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94,1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51,0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2601,00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95,2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59,2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3504,64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83,3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66,9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4475,61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80,8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74,2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5505,64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56,1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85,2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7259,04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43,8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91,7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8408,89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00025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17,9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98,6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9721,96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ela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0598456"/>
                  </p:ext>
                </p:extLst>
              </p:nvPr>
            </p:nvGraphicFramePr>
            <p:xfrm>
              <a:off x="539552" y="3583216"/>
              <a:ext cx="1828800" cy="2514600"/>
            </p:xfrm>
            <a:graphic>
              <a:graphicData uri="http://schemas.openxmlformats.org/drawingml/2006/table">
                <a:tbl>
                  <a:tblPr/>
                  <a:tblGrid>
                    <a:gridCol w="609600"/>
                    <a:gridCol w="609600"/>
                    <a:gridCol w="609600"/>
                  </a:tblGrid>
                  <a:tr h="21907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Y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X</a:t>
                          </a:r>
                          <a:r>
                            <a:rPr lang="pt-BR" sz="1100" b="0" i="0" u="none" strike="noStrike" baseline="-250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2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01000" t="-2778" b="-1083333"/>
                          </a:stretch>
                        </a:blipFill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36,5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10,3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106,09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60,7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16,3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265,69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71,1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24,5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600,25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89,2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34,7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1204,09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90,8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43,8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1918,44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94,1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51,0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2601,00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95,2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59,2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3504,64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83,3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66,9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4475,61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80,8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74,2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5505,64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56,1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85,2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7259,04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43,8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91,7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8408,89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00025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17,9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98,6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9721,96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Construção do Modelo</a:t>
            </a:r>
            <a:endParaRPr lang="pt-BR" i="1" dirty="0" smtClean="0"/>
          </a:p>
        </p:txBody>
      </p:sp>
      <p:sp>
        <p:nvSpPr>
          <p:cNvPr id="1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95288" y="1349375"/>
            <a:ext cx="8569325" cy="2007617"/>
          </a:xfrm>
          <a:noFill/>
        </p:spPr>
        <p:txBody>
          <a:bodyPr/>
          <a:lstStyle/>
          <a:p>
            <a:pPr marL="352425" indent="-352425" eaLnBrk="1" hangingPunct="1">
              <a:buFontTx/>
              <a:buNone/>
            </a:pPr>
            <a:r>
              <a:rPr lang="pt-BR" altLang="pt-BR" sz="1600" dirty="0" smtClean="0"/>
              <a:t>Quando se trabalha com um grande número de variáveis independentes, muitas vezes o processo de escolha de quais deverão compor o modelo final é bastante dificultado, especialmente quando há colinearidade entre estas variáveis.</a:t>
            </a:r>
          </a:p>
          <a:p>
            <a:pPr marL="352425" indent="-352425" eaLnBrk="1" hangingPunct="1">
              <a:buFontTx/>
              <a:buNone/>
            </a:pPr>
            <a:endParaRPr lang="pt-BR" altLang="pt-BR" sz="1600" dirty="0"/>
          </a:p>
          <a:p>
            <a:pPr marL="352425" indent="-352425" eaLnBrk="1" hangingPunct="1">
              <a:buNone/>
            </a:pPr>
            <a:r>
              <a:rPr lang="pt-BR" altLang="pt-BR" sz="1600" dirty="0"/>
              <a:t>De modo geral, o primeiro passo é verificar se a relação entre a variável dependente e cada uma das variáveis independentes é linear. No caso da relação não ser linear, procura-se transformações de modo a linearizá-la. Se não houver nenhuma evidência, deixe-a na sua forma original</a:t>
            </a:r>
            <a:r>
              <a:rPr lang="pt-BR" altLang="pt-BR" sz="1600" dirty="0" smtClean="0"/>
              <a:t>.</a:t>
            </a:r>
            <a:endParaRPr lang="pt-BR" altLang="pt-BR" sz="16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A69C9-8429-4253-9570-435132449818}" type="slidenum">
              <a:rPr lang="pt-BR"/>
              <a:pPr>
                <a:defRPr/>
              </a:pPr>
              <a:t>71</a:t>
            </a:fld>
            <a:endParaRPr lang="pt-BR" dirty="0"/>
          </a:p>
        </p:txBody>
      </p:sp>
      <p:graphicFrame>
        <p:nvGraphicFramePr>
          <p:cNvPr id="6" name="Obje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319202"/>
              </p:ext>
            </p:extLst>
          </p:nvPr>
        </p:nvGraphicFramePr>
        <p:xfrm>
          <a:off x="4437063" y="5788824"/>
          <a:ext cx="25733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49" name="Equation" r:id="rId4" imgW="1714320" imgH="253800" progId="Equation.DSMT4">
                  <p:embed/>
                </p:oleObj>
              </mc:Choice>
              <mc:Fallback>
                <p:oleObj name="Equation" r:id="rId4" imgW="1714320" imgH="25380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7063" y="5788824"/>
                        <a:ext cx="257333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760" y="3501008"/>
            <a:ext cx="3240000" cy="228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76" name="Picture 1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4084" y="3560520"/>
            <a:ext cx="2518612" cy="1646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395288" y="6237312"/>
            <a:ext cx="8569325" cy="52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31813" indent="-531813" eaLnBrk="1" hangingPunct="1">
              <a:buFontTx/>
              <a:buNone/>
            </a:pPr>
            <a:r>
              <a:rPr lang="pt-BR" altLang="pt-BR" sz="1600" kern="0" dirty="0" smtClean="0">
                <a:solidFill>
                  <a:srgbClr val="FF0000"/>
                </a:solidFill>
              </a:rPr>
              <a:t>OBS:</a:t>
            </a:r>
            <a:r>
              <a:rPr lang="pt-BR" altLang="pt-BR" sz="1600" kern="0" dirty="0" smtClean="0"/>
              <a:t> cuidado ao propor transformações em </a:t>
            </a:r>
            <a:r>
              <a:rPr lang="pt-BR" altLang="pt-BR" sz="16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altLang="pt-BR" sz="1600" kern="0" dirty="0" smtClean="0"/>
              <a:t> pois esta afeta a relação com todas as variáveis independentes numa regressão múltipla! </a:t>
            </a:r>
          </a:p>
        </p:txBody>
      </p:sp>
    </p:spTree>
    <p:extLst>
      <p:ext uri="{BB962C8B-B14F-4D97-AF65-F5344CB8AC3E}">
        <p14:creationId xmlns:p14="http://schemas.microsoft.com/office/powerpoint/2010/main" val="176908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Seleção de Variáveis</a:t>
            </a:r>
            <a:endParaRPr lang="pt-BR" i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9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7298" y="1355617"/>
                <a:ext cx="8569325" cy="2871044"/>
              </a:xfrm>
              <a:noFill/>
            </p:spPr>
            <p:txBody>
              <a:bodyPr/>
              <a:lstStyle/>
              <a:p>
                <a:pPr marL="352425" indent="-352425" eaLnBrk="1" hangingPunct="1">
                  <a:buFontTx/>
                  <a:buNone/>
                </a:pPr>
                <a:r>
                  <a:rPr lang="pt-BR" altLang="pt-BR" sz="1600" dirty="0" smtClean="0"/>
                  <a:t>A seleção pode ser feita manualmente, identificando-se a variável independente com maior poder de explicação (maior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1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pt-BR" altLang="pt-BR" sz="1600" i="1">
                            <a:latin typeface="Cambria Math"/>
                          </a:rPr>
                          <m:t>𝑟</m:t>
                        </m:r>
                      </m:e>
                      <m:sub/>
                      <m:sup>
                        <m:r>
                          <a:rPr lang="pt-BR" altLang="pt-BR" sz="16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altLang="pt-BR" sz="1600" dirty="0" smtClean="0"/>
                  <a:t> ou menor valor-P) e em seguida, acrescenta-se uma a uma, cada variável independente, testando-se a significância de cada variável independente adicionada.</a:t>
                </a:r>
              </a:p>
            </p:txBody>
          </p:sp>
        </mc:Choice>
        <mc:Fallback xmlns="">
          <p:sp>
            <p:nvSpPr>
              <p:cNvPr id="12" name="Rectangle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7298" y="1355617"/>
                <a:ext cx="8569325" cy="2871044"/>
              </a:xfrm>
              <a:blipFill rotWithShape="1">
                <a:blip r:embed="rId2"/>
                <a:stretch>
                  <a:fillRect l="-427" t="-42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A69C9-8429-4253-9570-435132449818}" type="slidenum">
              <a:rPr lang="pt-BR"/>
              <a:pPr>
                <a:defRPr/>
              </a:pPr>
              <a:t>72</a:t>
            </a:fld>
            <a:endParaRPr lang="pt-BR" dirty="0"/>
          </a:p>
        </p:txBody>
      </p:sp>
      <p:sp>
        <p:nvSpPr>
          <p:cNvPr id="5" name="Rectangle 9"/>
          <p:cNvSpPr txBox="1">
            <a:spLocks noChangeArrowheads="1"/>
          </p:cNvSpPr>
          <p:nvPr/>
        </p:nvSpPr>
        <p:spPr bwMode="auto">
          <a:xfrm>
            <a:off x="327298" y="5445224"/>
            <a:ext cx="856932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52425" indent="-352425" eaLnBrk="1" hangingPunct="1">
              <a:buFontTx/>
              <a:buNone/>
            </a:pPr>
            <a:r>
              <a:rPr lang="pt-BR" altLang="pt-BR" sz="1600" kern="0" dirty="0" smtClean="0"/>
              <a:t>Este processo não garante que o modelo final seja o melhor dentre todos os possíveis modelos. Esta seleção pode ser otimizada através de processos automáticos de busca. Os mais comuns são: </a:t>
            </a:r>
            <a:r>
              <a:rPr lang="pt-BR" altLang="pt-BR" sz="1600" kern="0" dirty="0" smtClean="0">
                <a:solidFill>
                  <a:srgbClr val="FF0000"/>
                </a:solidFill>
              </a:rPr>
              <a:t>busca exaustiva</a:t>
            </a:r>
            <a:r>
              <a:rPr lang="pt-BR" altLang="pt-BR" sz="1600" kern="0" dirty="0" smtClean="0"/>
              <a:t> e </a:t>
            </a:r>
            <a:r>
              <a:rPr lang="pt-BR" altLang="pt-BR" sz="1600" i="1" kern="0" dirty="0" err="1" smtClean="0">
                <a:solidFill>
                  <a:srgbClr val="FF0000"/>
                </a:solidFill>
              </a:rPr>
              <a:t>stepwise</a:t>
            </a:r>
            <a:r>
              <a:rPr lang="pt-BR" altLang="pt-BR" sz="1600" i="1" kern="0" dirty="0" smtClean="0"/>
              <a:t>.</a:t>
            </a:r>
          </a:p>
        </p:txBody>
      </p:sp>
      <p:sp>
        <p:nvSpPr>
          <p:cNvPr id="2" name="Elipse 1"/>
          <p:cNvSpPr/>
          <p:nvPr/>
        </p:nvSpPr>
        <p:spPr bwMode="auto">
          <a:xfrm>
            <a:off x="395288" y="3609021"/>
            <a:ext cx="371187" cy="3711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043608" y="2708921"/>
            <a:ext cx="371187" cy="2171387"/>
            <a:chOff x="1043608" y="3356992"/>
            <a:chExt cx="371187" cy="2171387"/>
          </a:xfrm>
        </p:grpSpPr>
        <p:sp>
          <p:nvSpPr>
            <p:cNvPr id="7" name="Elipse 6"/>
            <p:cNvSpPr/>
            <p:nvPr/>
          </p:nvSpPr>
          <p:spPr bwMode="auto">
            <a:xfrm>
              <a:off x="1043608" y="3356992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8" name="Elipse 7"/>
            <p:cNvSpPr/>
            <p:nvPr/>
          </p:nvSpPr>
          <p:spPr bwMode="auto">
            <a:xfrm>
              <a:off x="1043608" y="3807042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9" name="Elipse 8"/>
            <p:cNvSpPr/>
            <p:nvPr/>
          </p:nvSpPr>
          <p:spPr bwMode="auto">
            <a:xfrm>
              <a:off x="1043608" y="4257092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0" name="Elipse 9"/>
            <p:cNvSpPr/>
            <p:nvPr/>
          </p:nvSpPr>
          <p:spPr bwMode="auto">
            <a:xfrm>
              <a:off x="1043608" y="4707142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1" name="Elipse 10"/>
            <p:cNvSpPr/>
            <p:nvPr/>
          </p:nvSpPr>
          <p:spPr bwMode="auto">
            <a:xfrm>
              <a:off x="1043608" y="5157192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cxnSp>
        <p:nvCxnSpPr>
          <p:cNvPr id="13" name="Conector de seta reta 12"/>
          <p:cNvCxnSpPr>
            <a:stCxn id="2" idx="6"/>
            <a:endCxn id="7" idx="2"/>
          </p:cNvCxnSpPr>
          <p:nvPr/>
        </p:nvCxnSpPr>
        <p:spPr bwMode="auto">
          <a:xfrm flipV="1">
            <a:off x="766475" y="2894515"/>
            <a:ext cx="277133" cy="900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Conector de seta reta 14"/>
          <p:cNvCxnSpPr/>
          <p:nvPr/>
        </p:nvCxnSpPr>
        <p:spPr bwMode="auto">
          <a:xfrm flipV="1">
            <a:off x="766475" y="3344565"/>
            <a:ext cx="277133" cy="4500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Conector de seta reta 16"/>
          <p:cNvCxnSpPr>
            <a:stCxn id="2" idx="6"/>
            <a:endCxn id="9" idx="2"/>
          </p:cNvCxnSpPr>
          <p:nvPr/>
        </p:nvCxnSpPr>
        <p:spPr bwMode="auto">
          <a:xfrm>
            <a:off x="766475" y="3794615"/>
            <a:ext cx="27713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Conector de seta reta 18"/>
          <p:cNvCxnSpPr>
            <a:stCxn id="2" idx="6"/>
            <a:endCxn id="10" idx="2"/>
          </p:cNvCxnSpPr>
          <p:nvPr/>
        </p:nvCxnSpPr>
        <p:spPr bwMode="auto">
          <a:xfrm>
            <a:off x="766475" y="3794615"/>
            <a:ext cx="277133" cy="4500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Conector de seta reta 20"/>
          <p:cNvCxnSpPr>
            <a:stCxn id="2" idx="6"/>
            <a:endCxn id="11" idx="2"/>
          </p:cNvCxnSpPr>
          <p:nvPr/>
        </p:nvCxnSpPr>
        <p:spPr bwMode="auto">
          <a:xfrm>
            <a:off x="766475" y="3794615"/>
            <a:ext cx="277133" cy="900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Conector de seta reta 22"/>
          <p:cNvCxnSpPr/>
          <p:nvPr/>
        </p:nvCxnSpPr>
        <p:spPr bwMode="auto">
          <a:xfrm flipV="1">
            <a:off x="766475" y="3344565"/>
            <a:ext cx="277133" cy="4500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Conector de seta reta 30"/>
          <p:cNvCxnSpPr>
            <a:stCxn id="24" idx="6"/>
            <a:endCxn id="26" idx="2"/>
          </p:cNvCxnSpPr>
          <p:nvPr/>
        </p:nvCxnSpPr>
        <p:spPr bwMode="auto">
          <a:xfrm flipV="1">
            <a:off x="3802206" y="2894515"/>
            <a:ext cx="277133" cy="900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Conector de seta reta 32"/>
          <p:cNvCxnSpPr>
            <a:stCxn id="24" idx="6"/>
            <a:endCxn id="28" idx="2"/>
          </p:cNvCxnSpPr>
          <p:nvPr/>
        </p:nvCxnSpPr>
        <p:spPr bwMode="auto">
          <a:xfrm flipV="1">
            <a:off x="3802206" y="3494582"/>
            <a:ext cx="277133" cy="3000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Conector de seta reta 33"/>
          <p:cNvCxnSpPr>
            <a:stCxn id="24" idx="6"/>
            <a:endCxn id="29" idx="2"/>
          </p:cNvCxnSpPr>
          <p:nvPr/>
        </p:nvCxnSpPr>
        <p:spPr bwMode="auto">
          <a:xfrm>
            <a:off x="3802206" y="3794615"/>
            <a:ext cx="277133" cy="3000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Conector de seta reta 34"/>
          <p:cNvCxnSpPr>
            <a:stCxn id="24" idx="6"/>
            <a:endCxn id="30" idx="2"/>
          </p:cNvCxnSpPr>
          <p:nvPr/>
        </p:nvCxnSpPr>
        <p:spPr bwMode="auto">
          <a:xfrm>
            <a:off x="3802206" y="3794615"/>
            <a:ext cx="277133" cy="900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Conector de seta reta 35"/>
          <p:cNvCxnSpPr>
            <a:stCxn id="24" idx="6"/>
            <a:endCxn id="29" idx="2"/>
          </p:cNvCxnSpPr>
          <p:nvPr/>
        </p:nvCxnSpPr>
        <p:spPr bwMode="auto">
          <a:xfrm>
            <a:off x="3802206" y="3794615"/>
            <a:ext cx="277133" cy="30003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2" name="Grupo 41"/>
          <p:cNvGrpSpPr/>
          <p:nvPr/>
        </p:nvGrpSpPr>
        <p:grpSpPr>
          <a:xfrm>
            <a:off x="3059832" y="2708921"/>
            <a:ext cx="1390694" cy="2171387"/>
            <a:chOff x="3397330" y="3356992"/>
            <a:chExt cx="1390694" cy="2171387"/>
          </a:xfrm>
        </p:grpSpPr>
        <p:sp>
          <p:nvSpPr>
            <p:cNvPr id="26" name="Elipse 25"/>
            <p:cNvSpPr/>
            <p:nvPr/>
          </p:nvSpPr>
          <p:spPr bwMode="auto">
            <a:xfrm>
              <a:off x="4416837" y="3356992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8" name="Elipse 27"/>
            <p:cNvSpPr/>
            <p:nvPr/>
          </p:nvSpPr>
          <p:spPr bwMode="auto">
            <a:xfrm>
              <a:off x="4416837" y="3957059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9" name="Elipse 28"/>
            <p:cNvSpPr/>
            <p:nvPr/>
          </p:nvSpPr>
          <p:spPr bwMode="auto">
            <a:xfrm>
              <a:off x="4416837" y="4557126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30" name="Elipse 29"/>
            <p:cNvSpPr/>
            <p:nvPr/>
          </p:nvSpPr>
          <p:spPr bwMode="auto">
            <a:xfrm>
              <a:off x="4416837" y="5157192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grpSp>
          <p:nvGrpSpPr>
            <p:cNvPr id="40" name="Grupo 39"/>
            <p:cNvGrpSpPr/>
            <p:nvPr/>
          </p:nvGrpSpPr>
          <p:grpSpPr>
            <a:xfrm>
              <a:off x="3397330" y="4257092"/>
              <a:ext cx="742374" cy="371187"/>
              <a:chOff x="3397330" y="4257092"/>
              <a:chExt cx="742374" cy="371187"/>
            </a:xfrm>
          </p:grpSpPr>
          <p:sp>
            <p:nvSpPr>
              <p:cNvPr id="24" name="Elipse 23"/>
              <p:cNvSpPr/>
              <p:nvPr/>
            </p:nvSpPr>
            <p:spPr bwMode="auto">
              <a:xfrm>
                <a:off x="3768517" y="4257092"/>
                <a:ext cx="371187" cy="371187"/>
              </a:xfrm>
              <a:prstGeom prst="ellipse">
                <a:avLst/>
              </a:prstGeom>
              <a:solidFill>
                <a:srgbClr val="FF5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pt-B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pt-BR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Elipse 36"/>
              <p:cNvSpPr/>
              <p:nvPr/>
            </p:nvSpPr>
            <p:spPr bwMode="auto">
              <a:xfrm>
                <a:off x="3397330" y="4257092"/>
                <a:ext cx="371187" cy="371187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6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</a:p>
            </p:txBody>
          </p:sp>
        </p:grpSp>
      </p:grpSp>
      <p:sp>
        <p:nvSpPr>
          <p:cNvPr id="39" name="CaixaDeTexto 38"/>
          <p:cNvSpPr txBox="1"/>
          <p:nvPr/>
        </p:nvSpPr>
        <p:spPr>
          <a:xfrm>
            <a:off x="1403648" y="3198455"/>
            <a:ext cx="8707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>
                <a:sym typeface="Symbol"/>
              </a:rPr>
              <a:t> </a:t>
            </a:r>
            <a:r>
              <a:rPr lang="pt-BR" sz="1100" dirty="0" smtClean="0"/>
              <a:t>maior </a:t>
            </a:r>
            <a:r>
              <a:rPr lang="pt-BR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t-BR" sz="11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4453652" y="3966316"/>
            <a:ext cx="16385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>
                <a:sym typeface="Symbol"/>
              </a:rPr>
              <a:t> </a:t>
            </a:r>
            <a:r>
              <a:rPr lang="pt-BR" sz="1100" dirty="0" smtClean="0"/>
              <a:t>menor valor-P</a:t>
            </a:r>
          </a:p>
          <a:p>
            <a:r>
              <a:rPr lang="pt-BR" sz="1100" dirty="0"/>
              <a:t> </a:t>
            </a:r>
            <a:r>
              <a:rPr lang="pt-BR" sz="1100" dirty="0" smtClean="0"/>
              <a:t>    significativo (&lt; 5%)</a:t>
            </a:r>
            <a:endParaRPr lang="pt-BR" sz="11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Conector de seta reta 43"/>
          <p:cNvCxnSpPr>
            <a:stCxn id="55" idx="6"/>
            <a:endCxn id="50" idx="2"/>
          </p:cNvCxnSpPr>
          <p:nvPr/>
        </p:nvCxnSpPr>
        <p:spPr bwMode="auto">
          <a:xfrm flipV="1">
            <a:off x="7046999" y="2894514"/>
            <a:ext cx="277133" cy="900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Conector de seta reta 44"/>
          <p:cNvCxnSpPr>
            <a:stCxn id="55" idx="6"/>
            <a:endCxn id="51" idx="2"/>
          </p:cNvCxnSpPr>
          <p:nvPr/>
        </p:nvCxnSpPr>
        <p:spPr bwMode="auto">
          <a:xfrm>
            <a:off x="7046999" y="3794614"/>
            <a:ext cx="27713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Conector de seta reta 46"/>
          <p:cNvCxnSpPr>
            <a:stCxn id="55" idx="6"/>
            <a:endCxn id="53" idx="2"/>
          </p:cNvCxnSpPr>
          <p:nvPr/>
        </p:nvCxnSpPr>
        <p:spPr bwMode="auto">
          <a:xfrm>
            <a:off x="7046999" y="3794614"/>
            <a:ext cx="277133" cy="900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63" name="Grupo 62"/>
          <p:cNvGrpSpPr/>
          <p:nvPr/>
        </p:nvGrpSpPr>
        <p:grpSpPr>
          <a:xfrm>
            <a:off x="5933438" y="2708920"/>
            <a:ext cx="1761881" cy="2171387"/>
            <a:chOff x="5933438" y="3140968"/>
            <a:chExt cx="1761881" cy="2171387"/>
          </a:xfrm>
        </p:grpSpPr>
        <p:sp>
          <p:nvSpPr>
            <p:cNvPr id="50" name="Elipse 49"/>
            <p:cNvSpPr/>
            <p:nvPr/>
          </p:nvSpPr>
          <p:spPr bwMode="auto">
            <a:xfrm>
              <a:off x="7324132" y="3140968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1" name="Elipse 50"/>
            <p:cNvSpPr/>
            <p:nvPr/>
          </p:nvSpPr>
          <p:spPr bwMode="auto">
            <a:xfrm>
              <a:off x="7324132" y="4041068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2" name="Elipse 51"/>
            <p:cNvSpPr/>
            <p:nvPr/>
          </p:nvSpPr>
          <p:spPr bwMode="auto">
            <a:xfrm>
              <a:off x="5933438" y="4041068"/>
              <a:ext cx="371187" cy="37118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t-BR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pt-BR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Elipse 52"/>
            <p:cNvSpPr/>
            <p:nvPr/>
          </p:nvSpPr>
          <p:spPr bwMode="auto">
            <a:xfrm>
              <a:off x="7324132" y="4941168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5" name="Elipse 54"/>
            <p:cNvSpPr/>
            <p:nvPr/>
          </p:nvSpPr>
          <p:spPr bwMode="auto">
            <a:xfrm>
              <a:off x="6675812" y="4041068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t-BR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pt-BR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pt-B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Elipse 55"/>
            <p:cNvSpPr/>
            <p:nvPr/>
          </p:nvSpPr>
          <p:spPr bwMode="auto">
            <a:xfrm>
              <a:off x="6304625" y="4041068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t-B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pt-BR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pt-B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696" name="Grupo 29695"/>
          <p:cNvGrpSpPr/>
          <p:nvPr/>
        </p:nvGrpSpPr>
        <p:grpSpPr>
          <a:xfrm>
            <a:off x="7812360" y="2894515"/>
            <a:ext cx="1331640" cy="1985792"/>
            <a:chOff x="7812360" y="3326563"/>
            <a:chExt cx="1331640" cy="1985792"/>
          </a:xfrm>
        </p:grpSpPr>
        <p:sp>
          <p:nvSpPr>
            <p:cNvPr id="57" name="CaixaDeTexto 56"/>
            <p:cNvSpPr txBox="1"/>
            <p:nvPr/>
          </p:nvSpPr>
          <p:spPr>
            <a:xfrm>
              <a:off x="7967075" y="4078234"/>
              <a:ext cx="117692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dirty="0" smtClean="0">
                  <a:sym typeface="Symbol"/>
                </a:rPr>
                <a:t>nenhum </a:t>
              </a:r>
              <a:r>
                <a:rPr lang="pt-BR" sz="1100" dirty="0" smtClean="0"/>
                <a:t>valor-P</a:t>
              </a:r>
            </a:p>
            <a:p>
              <a:r>
                <a:rPr lang="pt-BR" sz="1100" dirty="0" smtClean="0"/>
                <a:t>significativo</a:t>
              </a:r>
              <a:endParaRPr lang="pt-BR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Chave direita 61"/>
            <p:cNvSpPr/>
            <p:nvPr/>
          </p:nvSpPr>
          <p:spPr bwMode="auto">
            <a:xfrm>
              <a:off x="7812360" y="3326563"/>
              <a:ext cx="154715" cy="1985792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9"/>
              <p:cNvSpPr txBox="1">
                <a:spLocks noChangeArrowheads="1"/>
              </p:cNvSpPr>
              <p:nvPr/>
            </p:nvSpPr>
            <p:spPr bwMode="auto">
              <a:xfrm>
                <a:off x="2234145" y="5002662"/>
                <a:ext cx="4442971" cy="370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352425" indent="-352425" algn="ctr" eaLnBrk="1" hangingPunct="1">
                  <a:buFontTx/>
                  <a:buNone/>
                </a:pPr>
                <a:r>
                  <a:rPr lang="pt-BR" altLang="pt-BR" sz="1600" kern="0" dirty="0" smtClean="0"/>
                  <a:t>Modelo Final: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1600" b="0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1600" b="0" i="1" kern="0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pt-BR" altLang="pt-BR" sz="1600" b="0" i="1" kern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altLang="pt-BR" sz="1600" b="0" i="1" kern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altLang="pt-BR" sz="1600" b="0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1600" b="0" i="1" kern="0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pt-BR" altLang="pt-BR" sz="1600" b="0" i="1" kern="0" smtClean="0">
                            <a:latin typeface="Cambria Math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pt-BR" altLang="pt-BR" sz="1600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1600" b="0" i="1" kern="0" smtClean="0">
                            <a:latin typeface="Cambria Math"/>
                          </a:rPr>
                          <m:t>+</m:t>
                        </m:r>
                        <m:r>
                          <a:rPr lang="pt-BR" altLang="pt-BR" sz="1600" i="1" ker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pt-BR" altLang="pt-BR" sz="1600" b="0" i="1" kern="0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t-BR" altLang="pt-BR" sz="1600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1600" b="0" i="1" kern="0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pt-BR" altLang="pt-BR" sz="1600" b="0" i="1" kern="0" smtClean="0">
                            <a:latin typeface="Cambria Math"/>
                          </a:rPr>
                          <m:t>2,</m:t>
                        </m:r>
                        <m:r>
                          <a:rPr lang="pt-BR" altLang="pt-BR" sz="1600" b="0" i="1" kern="0" smtClea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pt-BR" altLang="pt-BR" sz="1600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1600" b="0" i="1" kern="0" smtClean="0">
                            <a:latin typeface="Cambria Math"/>
                          </a:rPr>
                          <m:t>+</m:t>
                        </m:r>
                        <m:r>
                          <a:rPr lang="pt-BR" altLang="pt-BR" sz="1600" i="1" ker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pt-BR" altLang="pt-BR" sz="1600" b="0" i="1" kern="0" smtClean="0">
                            <a:latin typeface="Cambria Math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pt-BR" altLang="pt-BR" sz="1600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1600" i="1" ker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pt-BR" altLang="pt-BR" sz="1600" b="0" i="1" kern="0" smtClean="0">
                            <a:latin typeface="Cambria Math"/>
                          </a:rPr>
                          <m:t>4</m:t>
                        </m:r>
                        <m:r>
                          <a:rPr lang="pt-BR" altLang="pt-BR" sz="1600" i="1" kern="0">
                            <a:latin typeface="Cambria Math"/>
                          </a:rPr>
                          <m:t>,</m:t>
                        </m:r>
                        <m:r>
                          <a:rPr lang="pt-BR" altLang="pt-BR" sz="1600" i="1" ker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altLang="pt-BR" sz="1600" b="0" i="1" kern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pt-BR" altLang="pt-BR" sz="1600" b="0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BR" sz="1600" i="1" dirty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m:t></m:t>
                        </m:r>
                      </m:e>
                      <m:sub>
                        <m:r>
                          <a:rPr lang="pt-BR" altLang="pt-BR" sz="1600" b="0" i="1" kern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pt-BR" altLang="pt-BR" sz="1600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Rectang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34145" y="5002662"/>
                <a:ext cx="4442971" cy="370554"/>
              </a:xfrm>
              <a:prstGeom prst="rect">
                <a:avLst/>
              </a:prstGeom>
              <a:blipFill rotWithShape="1">
                <a:blip r:embed="rId3"/>
                <a:stretch>
                  <a:fillRect t="-3333" b="-1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36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5" grpId="0"/>
      <p:bldP spid="2" grpId="0" animBg="1"/>
      <p:bldP spid="39" grpId="0"/>
      <p:bldP spid="41" grpId="0"/>
      <p:bldP spid="6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Seleção de Variáveis – Busca Exaustiva</a:t>
            </a:r>
            <a:endParaRPr lang="pt-BR" i="1" dirty="0" smtClean="0"/>
          </a:p>
        </p:txBody>
      </p:sp>
      <p:sp>
        <p:nvSpPr>
          <p:cNvPr id="1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95288" y="1422052"/>
            <a:ext cx="8569325" cy="1574900"/>
          </a:xfrm>
          <a:noFill/>
        </p:spPr>
        <p:txBody>
          <a:bodyPr/>
          <a:lstStyle/>
          <a:p>
            <a:pPr marL="355600" indent="-355600" eaLnBrk="1" hangingPunct="1">
              <a:buNone/>
            </a:pPr>
            <a:r>
              <a:rPr lang="pt-BR" altLang="pt-BR" sz="1600" dirty="0" smtClean="0"/>
              <a:t>Na busca exaustiva, escolhe-se o melhor modelo simples (1 variável independente)  e depois o melhor modelo com 2 variáveis (todos os pares são testados) e depois o modelo com 3 variáveis (todas as triplas são testadas), até que o modelo completo seja ajustado. Avalia-se os modelos obtidos (do mais simples ao mais completo) de forma a garantir que o acréscimo de variáveis independentes traga ganhos significativos.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A69C9-8429-4253-9570-435132449818}" type="slidenum">
              <a:rPr lang="pt-BR"/>
              <a:pPr>
                <a:defRPr/>
              </a:pPr>
              <a:t>73</a:t>
            </a:fld>
            <a:endParaRPr lang="pt-BR" dirty="0"/>
          </a:p>
        </p:txBody>
      </p:sp>
      <p:sp>
        <p:nvSpPr>
          <p:cNvPr id="5" name="Rectangle 9"/>
          <p:cNvSpPr txBox="1">
            <a:spLocks noChangeArrowheads="1"/>
          </p:cNvSpPr>
          <p:nvPr/>
        </p:nvSpPr>
        <p:spPr bwMode="auto">
          <a:xfrm>
            <a:off x="323528" y="5949280"/>
            <a:ext cx="856932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55600" indent="-355600" eaLnBrk="1" hangingPunct="1">
              <a:buFontTx/>
              <a:buNone/>
            </a:pPr>
            <a:r>
              <a:rPr lang="pt-BR" altLang="pt-BR" sz="1600" kern="0" dirty="0" smtClean="0"/>
              <a:t>Este método é muito oneroso e inviável quando se trabalha com muitas variáveis independentes. Se fossem 10 variáveis, haveriam 1024 modelos a serem testados!</a:t>
            </a:r>
          </a:p>
        </p:txBody>
      </p:sp>
      <p:sp>
        <p:nvSpPr>
          <p:cNvPr id="6" name="Elipse 5"/>
          <p:cNvSpPr/>
          <p:nvPr/>
        </p:nvSpPr>
        <p:spPr bwMode="auto">
          <a:xfrm>
            <a:off x="395288" y="4041069"/>
            <a:ext cx="371187" cy="3711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146834" y="3140969"/>
            <a:ext cx="742374" cy="2171387"/>
            <a:chOff x="1093322" y="3140969"/>
            <a:chExt cx="742374" cy="2171387"/>
          </a:xfrm>
        </p:grpSpPr>
        <p:sp>
          <p:nvSpPr>
            <p:cNvPr id="8" name="Elipse 7"/>
            <p:cNvSpPr/>
            <p:nvPr/>
          </p:nvSpPr>
          <p:spPr bwMode="auto">
            <a:xfrm>
              <a:off x="1464509" y="3140969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9" name="Elipse 8"/>
            <p:cNvSpPr/>
            <p:nvPr/>
          </p:nvSpPr>
          <p:spPr bwMode="auto">
            <a:xfrm>
              <a:off x="1464509" y="3591019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0" name="Elipse 9"/>
            <p:cNvSpPr/>
            <p:nvPr/>
          </p:nvSpPr>
          <p:spPr bwMode="auto">
            <a:xfrm>
              <a:off x="1464509" y="4041069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1" name="Elipse 10"/>
            <p:cNvSpPr/>
            <p:nvPr/>
          </p:nvSpPr>
          <p:spPr bwMode="auto">
            <a:xfrm>
              <a:off x="1464509" y="4491119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3" name="Elipse 12"/>
            <p:cNvSpPr/>
            <p:nvPr/>
          </p:nvSpPr>
          <p:spPr bwMode="auto">
            <a:xfrm>
              <a:off x="1464509" y="4941169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4" name="Elipse 13"/>
            <p:cNvSpPr/>
            <p:nvPr/>
          </p:nvSpPr>
          <p:spPr bwMode="auto">
            <a:xfrm>
              <a:off x="1093322" y="3140969"/>
              <a:ext cx="371187" cy="37118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5" name="Elipse 14"/>
            <p:cNvSpPr/>
            <p:nvPr/>
          </p:nvSpPr>
          <p:spPr bwMode="auto">
            <a:xfrm>
              <a:off x="1093322" y="3591019"/>
              <a:ext cx="371187" cy="37118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6" name="Elipse 15"/>
            <p:cNvSpPr/>
            <p:nvPr/>
          </p:nvSpPr>
          <p:spPr bwMode="auto">
            <a:xfrm>
              <a:off x="1093322" y="4041069"/>
              <a:ext cx="371187" cy="37118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7" name="Elipse 16"/>
            <p:cNvSpPr/>
            <p:nvPr/>
          </p:nvSpPr>
          <p:spPr bwMode="auto">
            <a:xfrm>
              <a:off x="1093322" y="4491119"/>
              <a:ext cx="371187" cy="37118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8" name="Elipse 17"/>
            <p:cNvSpPr/>
            <p:nvPr/>
          </p:nvSpPr>
          <p:spPr bwMode="auto">
            <a:xfrm>
              <a:off x="1093322" y="4941169"/>
              <a:ext cx="371187" cy="37118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2269567" y="3140969"/>
            <a:ext cx="1118563" cy="2171387"/>
            <a:chOff x="2112581" y="3140969"/>
            <a:chExt cx="1118563" cy="2171387"/>
          </a:xfrm>
        </p:grpSpPr>
        <p:sp>
          <p:nvSpPr>
            <p:cNvPr id="19" name="Elipse 18"/>
            <p:cNvSpPr/>
            <p:nvPr/>
          </p:nvSpPr>
          <p:spPr bwMode="auto">
            <a:xfrm>
              <a:off x="2483768" y="3140969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0" name="Elipse 19"/>
            <p:cNvSpPr/>
            <p:nvPr/>
          </p:nvSpPr>
          <p:spPr bwMode="auto">
            <a:xfrm>
              <a:off x="2483768" y="3591019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2" name="Elipse 21"/>
            <p:cNvSpPr/>
            <p:nvPr/>
          </p:nvSpPr>
          <p:spPr bwMode="auto">
            <a:xfrm>
              <a:off x="2483768" y="4491119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3" name="Elipse 22"/>
            <p:cNvSpPr/>
            <p:nvPr/>
          </p:nvSpPr>
          <p:spPr bwMode="auto">
            <a:xfrm>
              <a:off x="2483768" y="4941169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4" name="Elipse 23"/>
            <p:cNvSpPr/>
            <p:nvPr/>
          </p:nvSpPr>
          <p:spPr bwMode="auto">
            <a:xfrm>
              <a:off x="2112581" y="3140969"/>
              <a:ext cx="371187" cy="37118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25" name="Elipse 24"/>
            <p:cNvSpPr/>
            <p:nvPr/>
          </p:nvSpPr>
          <p:spPr bwMode="auto">
            <a:xfrm>
              <a:off x="2112581" y="3591019"/>
              <a:ext cx="371187" cy="37118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27" name="Elipse 26"/>
            <p:cNvSpPr/>
            <p:nvPr/>
          </p:nvSpPr>
          <p:spPr bwMode="auto">
            <a:xfrm>
              <a:off x="2112581" y="4491119"/>
              <a:ext cx="371187" cy="37118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28" name="Elipse 27"/>
            <p:cNvSpPr/>
            <p:nvPr/>
          </p:nvSpPr>
          <p:spPr bwMode="auto">
            <a:xfrm>
              <a:off x="2112581" y="4941169"/>
              <a:ext cx="371187" cy="37118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29" name="Elipse 28"/>
            <p:cNvSpPr/>
            <p:nvPr/>
          </p:nvSpPr>
          <p:spPr bwMode="auto">
            <a:xfrm>
              <a:off x="2859957" y="3140969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0" name="Elipse 29"/>
            <p:cNvSpPr/>
            <p:nvPr/>
          </p:nvSpPr>
          <p:spPr bwMode="auto">
            <a:xfrm>
              <a:off x="2859957" y="3591019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2" name="Elipse 31"/>
            <p:cNvSpPr/>
            <p:nvPr/>
          </p:nvSpPr>
          <p:spPr bwMode="auto">
            <a:xfrm>
              <a:off x="2859957" y="4491119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3" name="Elipse 32"/>
            <p:cNvSpPr/>
            <p:nvPr/>
          </p:nvSpPr>
          <p:spPr bwMode="auto">
            <a:xfrm>
              <a:off x="2859957" y="4941169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4" name="CaixaDeTexto 33"/>
            <p:cNvSpPr txBox="1"/>
            <p:nvPr/>
          </p:nvSpPr>
          <p:spPr>
            <a:xfrm rot="5400000">
              <a:off x="2543776" y="4058008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ym typeface="Symbol"/>
                </a:rPr>
                <a:t></a:t>
              </a:r>
              <a:endParaRPr lang="pt-BR" b="1" dirty="0"/>
            </a:p>
          </p:txBody>
        </p:sp>
      </p:grpSp>
      <p:grpSp>
        <p:nvGrpSpPr>
          <p:cNvPr id="50" name="Grupo 49"/>
          <p:cNvGrpSpPr/>
          <p:nvPr/>
        </p:nvGrpSpPr>
        <p:grpSpPr>
          <a:xfrm>
            <a:off x="3768488" y="3141591"/>
            <a:ext cx="1503274" cy="2171387"/>
            <a:chOff x="3860814" y="3141591"/>
            <a:chExt cx="1503274" cy="2171387"/>
          </a:xfrm>
        </p:grpSpPr>
        <p:sp>
          <p:nvSpPr>
            <p:cNvPr id="36" name="Elipse 35"/>
            <p:cNvSpPr/>
            <p:nvPr/>
          </p:nvSpPr>
          <p:spPr bwMode="auto">
            <a:xfrm>
              <a:off x="4232001" y="3141591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7" name="Elipse 36"/>
            <p:cNvSpPr/>
            <p:nvPr/>
          </p:nvSpPr>
          <p:spPr bwMode="auto">
            <a:xfrm>
              <a:off x="4232001" y="3591641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8" name="Elipse 37"/>
            <p:cNvSpPr/>
            <p:nvPr/>
          </p:nvSpPr>
          <p:spPr bwMode="auto">
            <a:xfrm>
              <a:off x="4232001" y="4491741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9" name="Elipse 38"/>
            <p:cNvSpPr/>
            <p:nvPr/>
          </p:nvSpPr>
          <p:spPr bwMode="auto">
            <a:xfrm>
              <a:off x="4232001" y="4941791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0" name="Elipse 39"/>
            <p:cNvSpPr/>
            <p:nvPr/>
          </p:nvSpPr>
          <p:spPr bwMode="auto">
            <a:xfrm>
              <a:off x="3860814" y="3141591"/>
              <a:ext cx="371187" cy="37118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41" name="Elipse 40"/>
            <p:cNvSpPr/>
            <p:nvPr/>
          </p:nvSpPr>
          <p:spPr bwMode="auto">
            <a:xfrm>
              <a:off x="3860814" y="3591641"/>
              <a:ext cx="371187" cy="37118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42" name="Elipse 41"/>
            <p:cNvSpPr/>
            <p:nvPr/>
          </p:nvSpPr>
          <p:spPr bwMode="auto">
            <a:xfrm>
              <a:off x="3860814" y="4491741"/>
              <a:ext cx="371187" cy="37118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43" name="Elipse 42"/>
            <p:cNvSpPr/>
            <p:nvPr/>
          </p:nvSpPr>
          <p:spPr bwMode="auto">
            <a:xfrm>
              <a:off x="3860814" y="4941791"/>
              <a:ext cx="371187" cy="37118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45" name="Elipse 44"/>
            <p:cNvSpPr/>
            <p:nvPr/>
          </p:nvSpPr>
          <p:spPr bwMode="auto">
            <a:xfrm>
              <a:off x="4608190" y="3141591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6" name="Elipse 45"/>
            <p:cNvSpPr/>
            <p:nvPr/>
          </p:nvSpPr>
          <p:spPr bwMode="auto">
            <a:xfrm>
              <a:off x="4608190" y="3591641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7" name="Elipse 46"/>
            <p:cNvSpPr/>
            <p:nvPr/>
          </p:nvSpPr>
          <p:spPr bwMode="auto">
            <a:xfrm>
              <a:off x="4608190" y="4491741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8" name="Elipse 47"/>
            <p:cNvSpPr/>
            <p:nvPr/>
          </p:nvSpPr>
          <p:spPr bwMode="auto">
            <a:xfrm>
              <a:off x="4608190" y="4941791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9" name="CaixaDeTexto 48"/>
            <p:cNvSpPr txBox="1"/>
            <p:nvPr/>
          </p:nvSpPr>
          <p:spPr>
            <a:xfrm rot="5400000">
              <a:off x="4495830" y="4058630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ym typeface="Symbol"/>
                </a:rPr>
                <a:t></a:t>
              </a:r>
              <a:endParaRPr lang="pt-BR" b="1" dirty="0"/>
            </a:p>
          </p:txBody>
        </p:sp>
        <p:sp>
          <p:nvSpPr>
            <p:cNvPr id="52" name="Elipse 51"/>
            <p:cNvSpPr/>
            <p:nvPr/>
          </p:nvSpPr>
          <p:spPr bwMode="auto">
            <a:xfrm>
              <a:off x="4992901" y="3141591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3" name="Elipse 52"/>
            <p:cNvSpPr/>
            <p:nvPr/>
          </p:nvSpPr>
          <p:spPr bwMode="auto">
            <a:xfrm>
              <a:off x="4992901" y="3591641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54" name="Elipse 53"/>
            <p:cNvSpPr/>
            <p:nvPr/>
          </p:nvSpPr>
          <p:spPr bwMode="auto">
            <a:xfrm>
              <a:off x="4992901" y="4491741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5" name="Elipse 54"/>
            <p:cNvSpPr/>
            <p:nvPr/>
          </p:nvSpPr>
          <p:spPr bwMode="auto">
            <a:xfrm>
              <a:off x="4992901" y="4941791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61" name="Grupo 60"/>
          <p:cNvGrpSpPr/>
          <p:nvPr/>
        </p:nvGrpSpPr>
        <p:grpSpPr>
          <a:xfrm>
            <a:off x="5652120" y="4030745"/>
            <a:ext cx="2747451" cy="393078"/>
            <a:chOff x="5652120" y="4005064"/>
            <a:chExt cx="2747451" cy="393078"/>
          </a:xfrm>
        </p:grpSpPr>
        <p:sp>
          <p:nvSpPr>
            <p:cNvPr id="56" name="CaixaDeTexto 55"/>
            <p:cNvSpPr txBox="1"/>
            <p:nvPr/>
          </p:nvSpPr>
          <p:spPr>
            <a:xfrm>
              <a:off x="5652120" y="4005064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ym typeface="Symbol"/>
                </a:rPr>
                <a:t></a:t>
              </a:r>
              <a:endParaRPr lang="pt-BR" b="1" dirty="0"/>
            </a:p>
          </p:txBody>
        </p:sp>
        <p:sp>
          <p:nvSpPr>
            <p:cNvPr id="57" name="Elipse 56"/>
            <p:cNvSpPr/>
            <p:nvPr/>
          </p:nvSpPr>
          <p:spPr bwMode="auto">
            <a:xfrm>
              <a:off x="6527363" y="4026955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8" name="Elipse 57"/>
            <p:cNvSpPr/>
            <p:nvPr/>
          </p:nvSpPr>
          <p:spPr bwMode="auto">
            <a:xfrm>
              <a:off x="6156176" y="4026955"/>
              <a:ext cx="371187" cy="37118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59" name="Elipse 58"/>
            <p:cNvSpPr/>
            <p:nvPr/>
          </p:nvSpPr>
          <p:spPr bwMode="auto">
            <a:xfrm>
              <a:off x="6903552" y="4026955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60" name="Elipse 59"/>
            <p:cNvSpPr/>
            <p:nvPr/>
          </p:nvSpPr>
          <p:spPr bwMode="auto">
            <a:xfrm>
              <a:off x="7288263" y="4026955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62" name="Elipse 61"/>
            <p:cNvSpPr/>
            <p:nvPr/>
          </p:nvSpPr>
          <p:spPr bwMode="auto">
            <a:xfrm>
              <a:off x="7657197" y="4026955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63" name="Elipse 62"/>
            <p:cNvSpPr/>
            <p:nvPr/>
          </p:nvSpPr>
          <p:spPr bwMode="auto">
            <a:xfrm>
              <a:off x="8028384" y="4026955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696" name="CaixaDeTexto 29695"/>
              <p:cNvSpPr txBox="1"/>
              <p:nvPr/>
            </p:nvSpPr>
            <p:spPr>
              <a:xfrm>
                <a:off x="6234175" y="4770750"/>
                <a:ext cx="1866217" cy="1034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/>
                  <a:t>Total de modelos: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pt-BR" b="0" i="1" smtClean="0">
                              <a:latin typeface="Cambria Math"/>
                            </a:rPr>
                            <m:t>5</m:t>
                          </m:r>
                        </m:sup>
                        <m:e>
                          <m:d>
                            <m:dPr>
                              <m:ctrlPr>
                                <a:rPr lang="pt-BR" i="1" smtClean="0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BR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BR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nary>
                      <m:r>
                        <a:rPr lang="pt-BR" b="0" i="0" smtClean="0">
                          <a:latin typeface="Cambria Math"/>
                        </a:rPr>
                        <m:t>=32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9696" name="CaixaDeTexto 296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175" y="4770750"/>
                <a:ext cx="1866217" cy="1034514"/>
              </a:xfrm>
              <a:prstGeom prst="rect">
                <a:avLst/>
              </a:prstGeom>
              <a:blipFill rotWithShape="1">
                <a:blip r:embed="rId2"/>
                <a:stretch>
                  <a:fillRect l="-1961" t="-1183" r="-32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25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5" grpId="0"/>
      <p:bldP spid="6" grpId="0" animBg="1"/>
      <p:bldP spid="2969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Seleção de Variáveis - </a:t>
            </a:r>
            <a:r>
              <a:rPr lang="pt-BR" i="1" dirty="0" err="1" smtClean="0"/>
              <a:t>Stepwise</a:t>
            </a:r>
            <a:endParaRPr lang="pt-BR" i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9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99752" y="1349375"/>
                <a:ext cx="8748712" cy="4167188"/>
              </a:xfrm>
              <a:noFill/>
            </p:spPr>
            <p:txBody>
              <a:bodyPr/>
              <a:lstStyle/>
              <a:p>
                <a:pPr marL="352425" indent="-352425" eaLnBrk="1" hangingPunct="1">
                  <a:buFontTx/>
                  <a:buNone/>
                </a:pPr>
                <a:r>
                  <a:rPr lang="pt-BR" altLang="pt-BR" sz="1600" dirty="0" smtClean="0"/>
                  <a:t>Há três maneiras de se aplicar o método </a:t>
                </a:r>
                <a:r>
                  <a:rPr lang="pt-BR" altLang="pt-BR" sz="1600" i="1" dirty="0" err="1" smtClean="0"/>
                  <a:t>stepwise</a:t>
                </a:r>
                <a:r>
                  <a:rPr lang="pt-BR" altLang="pt-BR" sz="1600" dirty="0" smtClean="0"/>
                  <a:t> (“passo a passo”):</a:t>
                </a:r>
                <a:br>
                  <a:rPr lang="pt-BR" altLang="pt-BR" sz="1600" dirty="0" smtClean="0"/>
                </a:br>
                <a:r>
                  <a:rPr lang="pt-BR" altLang="pt-BR" sz="1600" dirty="0" smtClean="0"/>
                  <a:t>crescente (</a:t>
                </a:r>
                <a:r>
                  <a:rPr lang="pt-BR" altLang="pt-BR" sz="1600" i="1" dirty="0" err="1" smtClean="0"/>
                  <a:t>forward</a:t>
                </a:r>
                <a:r>
                  <a:rPr lang="pt-BR" altLang="pt-BR" sz="1600" dirty="0" smtClean="0"/>
                  <a:t>), decrescente (</a:t>
                </a:r>
                <a:r>
                  <a:rPr lang="pt-BR" altLang="pt-BR" sz="1600" i="1" dirty="0" err="1" smtClean="0"/>
                  <a:t>backward</a:t>
                </a:r>
                <a:r>
                  <a:rPr lang="pt-BR" altLang="pt-BR" sz="1600" dirty="0" smtClean="0"/>
                  <a:t>) ou ambos (</a:t>
                </a:r>
                <a:r>
                  <a:rPr lang="pt-BR" altLang="pt-BR" sz="1600" i="1" dirty="0" err="1" smtClean="0"/>
                  <a:t>both</a:t>
                </a:r>
                <a:r>
                  <a:rPr lang="pt-BR" altLang="pt-BR" sz="1600" dirty="0" smtClean="0"/>
                  <a:t>)</a:t>
                </a:r>
              </a:p>
              <a:p>
                <a:pPr marL="352425" indent="-352425" eaLnBrk="1" hangingPunct="1">
                  <a:buFontTx/>
                  <a:buNone/>
                </a:pPr>
                <a:endParaRPr lang="pt-BR" altLang="pt-BR" sz="1600" dirty="0" smtClean="0"/>
              </a:p>
              <a:p>
                <a:pPr marL="352425" indent="-352425" eaLnBrk="1" hangingPunct="1">
                  <a:buFontTx/>
                  <a:buNone/>
                </a:pPr>
                <a:r>
                  <a:rPr lang="pt-BR" altLang="pt-BR" sz="1600" dirty="0" smtClean="0"/>
                  <a:t>No modo </a:t>
                </a:r>
                <a:r>
                  <a:rPr lang="pt-BR" altLang="pt-BR" sz="1600" i="1" dirty="0" err="1" smtClean="0"/>
                  <a:t>forward</a:t>
                </a:r>
                <a:r>
                  <a:rPr lang="pt-BR" altLang="pt-BR" sz="1600" dirty="0" smtClean="0"/>
                  <a:t>, o modelo é inicializado sem nenhuma variável independente (modelo nulo: </a:t>
                </a:r>
                <a14:m>
                  <m:oMath xmlns:m="http://schemas.openxmlformats.org/officeDocument/2006/math">
                    <m:r>
                      <a:rPr lang="pt-BR" altLang="pt-BR" sz="1600" b="0" i="1" smtClean="0">
                        <a:latin typeface="Cambria Math"/>
                      </a:rPr>
                      <m:t>𝑌</m:t>
                    </m:r>
                    <m:r>
                      <a:rPr lang="pt-BR" altLang="pt-BR" sz="16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altLang="pt-BR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1600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pt-BR" altLang="pt-BR" sz="16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altLang="pt-BR" sz="1600" dirty="0" smtClean="0"/>
                  <a:t>) e, a cada passo, adiciona-se uma nova variável independente, testando-se o ganho no poder explicativo do novo modelo.</a:t>
                </a:r>
              </a:p>
              <a:p>
                <a:pPr marL="352425" indent="-352425" eaLnBrk="1" hangingPunct="1">
                  <a:buFontTx/>
                  <a:buNone/>
                </a:pPr>
                <a:r>
                  <a:rPr lang="pt-BR" altLang="pt-BR" sz="1600" dirty="0" smtClean="0"/>
                  <a:t>No modo </a:t>
                </a:r>
                <a:r>
                  <a:rPr lang="pt-BR" altLang="pt-BR" sz="1600" i="1" dirty="0" err="1" smtClean="0"/>
                  <a:t>backward</a:t>
                </a:r>
                <a:r>
                  <a:rPr lang="pt-BR" altLang="pt-BR" sz="1600" dirty="0" smtClean="0"/>
                  <a:t>, inicia-se o modelo com todas as variáveis independentes e, a cada passo, retira-se uma das variáveis do modelo, testando-se a perda no poder explicativo do novo modelo reduzido.</a:t>
                </a:r>
              </a:p>
              <a:p>
                <a:pPr marL="352425" indent="-352425" eaLnBrk="1" hangingPunct="1">
                  <a:buFontTx/>
                  <a:buNone/>
                </a:pPr>
                <a:r>
                  <a:rPr lang="pt-BR" altLang="pt-BR" sz="1600" dirty="0" smtClean="0"/>
                  <a:t>No modo </a:t>
                </a:r>
                <a:r>
                  <a:rPr lang="pt-BR" altLang="pt-BR" sz="1600" i="1" dirty="0" err="1" smtClean="0"/>
                  <a:t>both</a:t>
                </a:r>
                <a:r>
                  <a:rPr lang="pt-BR" altLang="pt-BR" sz="1600" dirty="0" smtClean="0"/>
                  <a:t>, a cada passo testa-se a entrada e a retirada de cada variável independente.</a:t>
                </a:r>
              </a:p>
              <a:p>
                <a:pPr marL="352425" indent="-352425" eaLnBrk="1" hangingPunct="1">
                  <a:buFontTx/>
                  <a:buNone/>
                </a:pPr>
                <a:endParaRPr lang="pt-BR" altLang="pt-BR" sz="1600" dirty="0" smtClean="0"/>
              </a:p>
              <a:p>
                <a:pPr marL="352425" indent="-352425" eaLnBrk="1" hangingPunct="1">
                  <a:buFontTx/>
                  <a:buNone/>
                </a:pPr>
                <a:r>
                  <a:rPr lang="pt-BR" altLang="pt-BR" sz="1600" dirty="0" smtClean="0"/>
                  <a:t>O teste utilizado para medir o ganho ou a perda do poder explicativo pode variar mas, em geral, utiliza-se o teste F para comparar os modelos completo e reduzido, ou o teste t quando apenas um parâmetro é adicionado ou retirado.</a:t>
                </a:r>
              </a:p>
            </p:txBody>
          </p:sp>
        </mc:Choice>
        <mc:Fallback xmlns="">
          <p:sp>
            <p:nvSpPr>
              <p:cNvPr id="12" name="Rectangle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99752" y="1349375"/>
                <a:ext cx="8748712" cy="4167188"/>
              </a:xfrm>
              <a:blipFill rotWithShape="1">
                <a:blip r:embed="rId3"/>
                <a:stretch>
                  <a:fillRect l="-348" t="-292" r="-9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A69C9-8429-4253-9570-435132449818}" type="slidenum">
              <a:rPr lang="pt-BR"/>
              <a:pPr>
                <a:defRPr/>
              </a:pPr>
              <a:t>74</a:t>
            </a:fld>
            <a:endParaRPr lang="pt-BR" dirty="0"/>
          </a:p>
        </p:txBody>
      </p:sp>
      <p:graphicFrame>
        <p:nvGraphicFramePr>
          <p:cNvPr id="6" name="Obje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2702226"/>
              </p:ext>
            </p:extLst>
          </p:nvPr>
        </p:nvGraphicFramePr>
        <p:xfrm>
          <a:off x="2771775" y="5518150"/>
          <a:ext cx="35258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13" name="Equação" r:id="rId4" imgW="2349500" imgH="431800" progId="Equation.3">
                  <p:embed/>
                </p:oleObj>
              </mc:Choice>
              <mc:Fallback>
                <p:oleObj name="Equação" r:id="rId4" imgW="2349500" imgH="431800" progId="Equation.3">
                  <p:embed/>
                  <p:pic>
                    <p:nvPicPr>
                      <p:cNvPr id="0" name="Objeto 5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518150"/>
                        <a:ext cx="3525838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067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Seleção de Variáveis - </a:t>
            </a:r>
            <a:r>
              <a:rPr lang="pt-BR" i="1" dirty="0" err="1"/>
              <a:t>Stepwise</a:t>
            </a:r>
            <a:endParaRPr lang="pt-BR" i="1" dirty="0" smtClean="0"/>
          </a:p>
        </p:txBody>
      </p:sp>
      <p:sp>
        <p:nvSpPr>
          <p:cNvPr id="1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01450" y="1988840"/>
            <a:ext cx="8748712" cy="429187"/>
          </a:xfrm>
          <a:noFill/>
        </p:spPr>
        <p:txBody>
          <a:bodyPr/>
          <a:lstStyle/>
          <a:p>
            <a:pPr marL="177800" indent="-177800" eaLnBrk="1" hangingPunct="1"/>
            <a:r>
              <a:rPr lang="pt-BR" altLang="pt-BR" sz="1600" dirty="0" smtClean="0"/>
              <a:t>Coeficiente de Determinação Múltiplo Ajustado</a:t>
            </a: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706971" y="5661248"/>
            <a:ext cx="825751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2425" indent="-3524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smtClean="0"/>
              <a:t>Observe </a:t>
            </a:r>
            <a:r>
              <a:rPr lang="pt-BR" altLang="pt-BR" sz="1600" dirty="0"/>
              <a:t>que este índice é uma combinação entre uma medida de ajuste (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SQE</a:t>
            </a:r>
            <a:r>
              <a:rPr lang="pt-BR" altLang="pt-BR" sz="1600" dirty="0"/>
              <a:t>) e uma medida de simplicidade do modelo (dado pelo número de parâmetros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p</a:t>
            </a:r>
            <a:r>
              <a:rPr lang="pt-BR" altLang="pt-BR" sz="1600" dirty="0" smtClean="0"/>
              <a:t>). Quanto menor for o valor AIC, melhor o modelo.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smtClean="0"/>
              <a:t>Muitas variações deste índice podem ser encontradas na literatura.</a:t>
            </a:r>
            <a:endParaRPr lang="pt-BR" altLang="pt-BR" sz="16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A69C9-8429-4253-9570-435132449818}" type="slidenum">
              <a:rPr lang="pt-BR"/>
              <a:pPr>
                <a:defRPr/>
              </a:pPr>
              <a:t>75</a:t>
            </a:fld>
            <a:endParaRPr lang="pt-BR" dirty="0"/>
          </a:p>
        </p:txBody>
      </p:sp>
      <p:graphicFrame>
        <p:nvGraphicFramePr>
          <p:cNvPr id="7" name="Obje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5849645"/>
              </p:ext>
            </p:extLst>
          </p:nvPr>
        </p:nvGraphicFramePr>
        <p:xfrm>
          <a:off x="778979" y="5284440"/>
          <a:ext cx="24780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19" name="Equation" r:id="rId3" imgW="1650960" imgH="203040" progId="Equation.DSMT4">
                  <p:embed/>
                </p:oleObj>
              </mc:Choice>
              <mc:Fallback>
                <p:oleObj name="Equation" r:id="rId3" imgW="1650960" imgH="203040" progId="Equation.DSMT4">
                  <p:embed/>
                  <p:pic>
                    <p:nvPicPr>
                      <p:cNvPr id="0" name="Objeto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79" y="5284440"/>
                        <a:ext cx="24780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"/>
          <p:cNvSpPr txBox="1">
            <a:spLocks noChangeArrowheads="1"/>
          </p:cNvSpPr>
          <p:nvPr/>
        </p:nvSpPr>
        <p:spPr bwMode="auto">
          <a:xfrm>
            <a:off x="210058" y="1412776"/>
            <a:ext cx="874871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52425" indent="-352425" eaLnBrk="1" hangingPunct="1">
              <a:buFontTx/>
              <a:buNone/>
            </a:pPr>
            <a:r>
              <a:rPr lang="pt-BR" altLang="pt-BR" sz="1600" kern="0" dirty="0" smtClean="0"/>
              <a:t>Além do teste F que avalia o ganho significativo de um modelo em relação a outro, pode-se também adotar outros critérios para decidir qual modelo utilizar:</a:t>
            </a:r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482400"/>
              </p:ext>
            </p:extLst>
          </p:nvPr>
        </p:nvGraphicFramePr>
        <p:xfrm>
          <a:off x="778979" y="2346019"/>
          <a:ext cx="207803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20" name="Equação" r:id="rId5" imgW="1435100" imgH="457200" progId="Equation.3">
                  <p:embed/>
                </p:oleObj>
              </mc:Choice>
              <mc:Fallback>
                <p:oleObj name="Equação" r:id="rId5" imgW="1435100" imgH="457200" progId="Equation.3">
                  <p:embed/>
                  <p:pic>
                    <p:nvPicPr>
                      <p:cNvPr id="0" name="Object 2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79" y="2346019"/>
                        <a:ext cx="2078038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659229"/>
              </p:ext>
            </p:extLst>
          </p:nvPr>
        </p:nvGraphicFramePr>
        <p:xfrm>
          <a:off x="778979" y="3429000"/>
          <a:ext cx="21161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21" name="Equation" r:id="rId7" imgW="1409400" imgH="457200" progId="Equation.DSMT4">
                  <p:embed/>
                </p:oleObj>
              </mc:Choice>
              <mc:Fallback>
                <p:oleObj name="Equation" r:id="rId7" imgW="1409400" imgH="457200" progId="Equation.DSMT4">
                  <p:embed/>
                  <p:pic>
                    <p:nvPicPr>
                      <p:cNvPr id="0" name="Objeto 5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79" y="3429000"/>
                        <a:ext cx="211613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8293909"/>
              </p:ext>
            </p:extLst>
          </p:nvPr>
        </p:nvGraphicFramePr>
        <p:xfrm>
          <a:off x="3529013" y="3605969"/>
          <a:ext cx="7048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22" name="Equation" r:id="rId9" imgW="469800" imgH="241200" progId="Equation.DSMT4">
                  <p:embed/>
                </p:oleObj>
              </mc:Choice>
              <mc:Fallback>
                <p:oleObj name="Equation" r:id="rId9" imgW="469800" imgH="24120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013" y="3605969"/>
                        <a:ext cx="70485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9"/>
          <p:cNvSpPr txBox="1">
            <a:spLocks noChangeArrowheads="1"/>
          </p:cNvSpPr>
          <p:nvPr/>
        </p:nvSpPr>
        <p:spPr bwMode="auto">
          <a:xfrm>
            <a:off x="301450" y="3068960"/>
            <a:ext cx="874871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77800" indent="-177800" eaLnBrk="1" hangingPunct="1"/>
            <a:r>
              <a:rPr lang="pt-BR" altLang="pt-BR" sz="1600" kern="0" dirty="0" smtClean="0"/>
              <a:t>Critério </a:t>
            </a:r>
            <a:r>
              <a:rPr lang="pt-BR" altLang="pt-BR" sz="1600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altLang="pt-BR" sz="1600" i="1" kern="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altLang="pt-BR" sz="1600" kern="0" dirty="0" smtClean="0"/>
              <a:t> de </a:t>
            </a:r>
            <a:r>
              <a:rPr lang="pt-BR" altLang="pt-BR" sz="1600" kern="0" dirty="0" err="1" smtClean="0"/>
              <a:t>Mallows</a:t>
            </a:r>
            <a:endParaRPr lang="pt-BR" altLang="pt-BR" sz="1600" kern="0" dirty="0" smtClean="0"/>
          </a:p>
        </p:txBody>
      </p:sp>
      <p:sp>
        <p:nvSpPr>
          <p:cNvPr id="16" name="Rectangle 9"/>
          <p:cNvSpPr txBox="1">
            <a:spLocks noChangeArrowheads="1"/>
          </p:cNvSpPr>
          <p:nvPr/>
        </p:nvSpPr>
        <p:spPr bwMode="auto">
          <a:xfrm>
            <a:off x="301450" y="4797152"/>
            <a:ext cx="8748712" cy="50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77800" indent="-177800" eaLnBrk="1" hangingPunct="1"/>
            <a:r>
              <a:rPr lang="pt-BR" altLang="pt-BR" sz="1600" kern="0" dirty="0" smtClean="0"/>
              <a:t>Índice AIC (</a:t>
            </a:r>
            <a:r>
              <a:rPr lang="pt-BR" altLang="pt-BR" sz="1600" i="1" kern="0" dirty="0" err="1" smtClean="0"/>
              <a:t>Akaike´s</a:t>
            </a:r>
            <a:r>
              <a:rPr lang="pt-BR" altLang="pt-BR" sz="1600" i="1" kern="0" dirty="0" smtClean="0"/>
              <a:t> </a:t>
            </a:r>
            <a:r>
              <a:rPr lang="pt-BR" altLang="pt-BR" sz="1600" i="1" kern="0" dirty="0" err="1" smtClean="0"/>
              <a:t>Information</a:t>
            </a:r>
            <a:r>
              <a:rPr lang="pt-BR" altLang="pt-BR" sz="1600" i="1" kern="0" dirty="0" smtClean="0"/>
              <a:t> </a:t>
            </a:r>
            <a:r>
              <a:rPr lang="pt-BR" altLang="pt-BR" sz="1600" i="1" kern="0" dirty="0" err="1" smtClean="0"/>
              <a:t>Criterion</a:t>
            </a:r>
            <a:r>
              <a:rPr lang="pt-BR" altLang="pt-BR" sz="1600" kern="0" dirty="0" smtClean="0"/>
              <a:t>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>
                <a:spLocks noChangeArrowheads="1"/>
              </p:cNvSpPr>
              <p:nvPr/>
            </p:nvSpPr>
            <p:spPr bwMode="auto">
              <a:xfrm>
                <a:off x="3419872" y="2481463"/>
                <a:ext cx="466810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52425" indent="-352425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 smtClean="0"/>
                  <a:t>Quanto maior for o valor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16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pt-BR" altLang="pt-BR" sz="16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pt-BR" altLang="pt-BR" sz="1600" b="0" i="1" smtClea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pt-BR" altLang="pt-BR" sz="16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altLang="pt-BR" sz="1600" dirty="0" smtClean="0"/>
                  <a:t>, melhor o modelo.</a:t>
                </a:r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9872" y="2481463"/>
                <a:ext cx="4668106" cy="338554"/>
              </a:xfrm>
              <a:prstGeom prst="rect">
                <a:avLst/>
              </a:prstGeom>
              <a:blipFill rotWithShape="1">
                <a:blip r:embed="rId11"/>
                <a:stretch>
                  <a:fillRect l="-653" t="-3571" b="-232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4499992" y="3621337"/>
            <a:ext cx="46681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2425" indent="-3524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smtClean="0"/>
              <a:t>Quanto mais próximo </a:t>
            </a:r>
            <a:r>
              <a:rPr lang="pt-BR" altLang="pt-BR" sz="16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altLang="pt-BR" sz="1600" i="1" kern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altLang="pt-BR" sz="1600" dirty="0" smtClean="0"/>
              <a:t> de </a:t>
            </a:r>
            <a:r>
              <a:rPr lang="pt-BR" altLang="pt-B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altLang="pt-BR" sz="1600" dirty="0" smtClean="0"/>
              <a:t>, melhor o modelo.</a:t>
            </a:r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706971" y="4149080"/>
            <a:ext cx="82575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2425" indent="-3524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SQE</a:t>
            </a:r>
            <a:r>
              <a:rPr lang="pt-BR" altLang="pt-BR" sz="16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altLang="pt-BR" sz="1600" baseline="-25000" dirty="0" smtClean="0"/>
              <a:t>(</a:t>
            </a:r>
            <a:r>
              <a:rPr lang="pt-BR" altLang="pt-BR" sz="16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altLang="pt-BR" sz="1600" baseline="-25000" dirty="0" smtClean="0"/>
              <a:t>)</a:t>
            </a:r>
            <a:r>
              <a:rPr lang="pt-BR" altLang="pt-BR" sz="1600" dirty="0" smtClean="0"/>
              <a:t> é a soma dos quadrados  do erro do modelo com </a:t>
            </a:r>
            <a:r>
              <a:rPr lang="pt-BR" altLang="pt-B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altLang="pt-BR" sz="1600" dirty="0" smtClean="0"/>
              <a:t> parâmetros e </a:t>
            </a:r>
            <a:r>
              <a:rPr lang="pt-BR" altLang="pt-B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QME</a:t>
            </a:r>
            <a:r>
              <a:rPr lang="pt-BR" altLang="pt-BR" sz="16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altLang="pt-BR" sz="1600" dirty="0" smtClean="0"/>
              <a:t> é o quadrado médio do modelo completo (com todas as variáveis).</a:t>
            </a:r>
            <a:endParaRPr lang="pt-BR" altLang="pt-BR" sz="1600" dirty="0"/>
          </a:p>
        </p:txBody>
      </p:sp>
    </p:spTree>
    <p:extLst>
      <p:ext uri="{BB962C8B-B14F-4D97-AF65-F5344CB8AC3E}">
        <p14:creationId xmlns:p14="http://schemas.microsoft.com/office/powerpoint/2010/main" val="42355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build="p"/>
      <p:bldP spid="17" grpId="0"/>
      <p:bldP spid="18" grpId="0"/>
      <p:bldP spid="19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Seleção de Variáveis - </a:t>
            </a:r>
            <a:r>
              <a:rPr lang="pt-BR" i="1" dirty="0" err="1"/>
              <a:t>Stepwise</a:t>
            </a:r>
            <a:endParaRPr lang="pt-BR" i="1" dirty="0" smtClean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A69C9-8429-4253-9570-435132449818}" type="slidenum">
              <a:rPr lang="pt-BR"/>
              <a:pPr>
                <a:defRPr/>
              </a:pPr>
              <a:t>76</a:t>
            </a:fld>
            <a:endParaRPr lang="pt-BR" dirty="0"/>
          </a:p>
        </p:txBody>
      </p:sp>
      <p:sp>
        <p:nvSpPr>
          <p:cNvPr id="11" name="Rectangle 9"/>
          <p:cNvSpPr txBox="1">
            <a:spLocks noChangeArrowheads="1"/>
          </p:cNvSpPr>
          <p:nvPr/>
        </p:nvSpPr>
        <p:spPr bwMode="auto">
          <a:xfrm>
            <a:off x="395536" y="1412776"/>
            <a:ext cx="842493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52425" lvl="0" indent="-352425" eaLnBrk="1" hangingPunct="1">
              <a:lnSpc>
                <a:spcPct val="150000"/>
              </a:lnSpc>
              <a:buNone/>
            </a:pPr>
            <a:r>
              <a:rPr lang="pt-BR" sz="16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O método de seleção de variáveis </a:t>
            </a:r>
            <a:r>
              <a:rPr lang="pt-BR" sz="1600" i="1" kern="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Stepwise</a:t>
            </a:r>
            <a:r>
              <a:rPr lang="pt-BR" sz="16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 é particularmente útil quando se tem um grande número de variáveis independentes candidatas a compor o modelo de regressão. Nesse caso, o método </a:t>
            </a:r>
            <a:r>
              <a:rPr lang="pt-BR" sz="1600" i="1" kern="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backward</a:t>
            </a:r>
            <a:r>
              <a:rPr lang="pt-BR" sz="16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 não é recomendado pois, em geral, ocorre um “</a:t>
            </a:r>
            <a:r>
              <a:rPr lang="pt-BR" sz="1600" kern="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super</a:t>
            </a:r>
            <a:r>
              <a:rPr lang="pt-BR" sz="16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 ajuste” (</a:t>
            </a:r>
            <a:r>
              <a:rPr lang="pt-BR" sz="1600" i="1" kern="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overfit</a:t>
            </a:r>
            <a:r>
              <a:rPr lang="pt-BR" sz="16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) dos dados quando o número de parâmetros do modelo se aproxima ao tamanho da amostra.</a:t>
            </a:r>
          </a:p>
          <a:p>
            <a:pPr marL="352425" lvl="0" indent="-352425" eaLnBrk="1" hangingPunct="1">
              <a:lnSpc>
                <a:spcPct val="150000"/>
              </a:lnSpc>
              <a:buNone/>
            </a:pPr>
            <a:r>
              <a:rPr lang="pt-BR" sz="16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É importante notar que o </a:t>
            </a:r>
            <a:r>
              <a:rPr lang="pt-BR" sz="1600" i="1" kern="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Stepwise</a:t>
            </a:r>
            <a:r>
              <a:rPr lang="pt-BR" sz="16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 não avalia a significância dos coeficientes do modelo final selecionado e nem a sua adequabilidade. Por essa razão, é imprescindível proceder à análise completa do modelo selecionado.</a:t>
            </a:r>
            <a:endParaRPr lang="pt-BR" sz="1600" kern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52425" lvl="0" indent="-352425" eaLnBrk="1" hangingPunct="1">
              <a:lnSpc>
                <a:spcPct val="150000"/>
              </a:lnSpc>
              <a:buNone/>
            </a:pPr>
            <a:r>
              <a:rPr lang="pt-BR" sz="16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É também bastante recomendável analisar </a:t>
            </a:r>
            <a:r>
              <a:rPr lang="pt-BR" sz="1600" kern="0" dirty="0">
                <a:solidFill>
                  <a:srgbClr val="000000"/>
                </a:solidFill>
                <a:cs typeface="Arial" panose="020B0604020202020204" pitchFamily="34" charset="0"/>
              </a:rPr>
              <a:t>os </a:t>
            </a:r>
            <a:r>
              <a:rPr lang="pt-BR" sz="16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resíduos do modelo selecionado </a:t>
            </a:r>
            <a:r>
              <a:rPr lang="pt-BR" sz="1600" kern="0" dirty="0">
                <a:solidFill>
                  <a:srgbClr val="000000"/>
                </a:solidFill>
                <a:cs typeface="Arial" panose="020B0604020202020204" pitchFamily="34" charset="0"/>
              </a:rPr>
              <a:t>contra todas as variáveis que ficaram de fora para </a:t>
            </a:r>
            <a:r>
              <a:rPr lang="pt-BR" sz="16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verificar </a:t>
            </a:r>
            <a:r>
              <a:rPr lang="pt-BR" sz="1600" kern="0" dirty="0">
                <a:solidFill>
                  <a:srgbClr val="000000"/>
                </a:solidFill>
                <a:cs typeface="Arial" panose="020B0604020202020204" pitchFamily="34" charset="0"/>
              </a:rPr>
              <a:t>se </a:t>
            </a:r>
            <a:r>
              <a:rPr lang="pt-BR" sz="16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alguma, após alguma transformação ou retirada de </a:t>
            </a:r>
            <a:r>
              <a:rPr lang="pt-BR" sz="1600" i="1" kern="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outliers</a:t>
            </a:r>
            <a:r>
              <a:rPr lang="pt-BR" sz="16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pt-BR" sz="1600" kern="0" dirty="0">
                <a:solidFill>
                  <a:srgbClr val="000000"/>
                </a:solidFill>
                <a:cs typeface="Arial" panose="020B0604020202020204" pitchFamily="34" charset="0"/>
              </a:rPr>
              <a:t>poderia </a:t>
            </a:r>
            <a:r>
              <a:rPr lang="pt-BR" sz="16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ser novamente avaliada. Nesse caso, repete-se todo o processo.</a:t>
            </a:r>
            <a:endParaRPr lang="pt-BR" sz="1600" kern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52425" indent="-352425" eaLnBrk="1" hangingPunct="1">
              <a:lnSpc>
                <a:spcPct val="150000"/>
              </a:lnSpc>
              <a:buFontTx/>
              <a:buNone/>
            </a:pPr>
            <a:endParaRPr lang="pt-BR" altLang="pt-BR" sz="1600" kern="0" dirty="0" smtClean="0"/>
          </a:p>
        </p:txBody>
      </p:sp>
    </p:spTree>
    <p:extLst>
      <p:ext uri="{BB962C8B-B14F-4D97-AF65-F5344CB8AC3E}">
        <p14:creationId xmlns:p14="http://schemas.microsoft.com/office/powerpoint/2010/main" val="303586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Exemplo em R</a:t>
            </a:r>
            <a:endParaRPr lang="pt-BR" i="1" dirty="0" smtClean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A69C9-8429-4253-9570-435132449818}" type="slidenum">
              <a:rPr lang="pt-BR"/>
              <a:pPr>
                <a:defRPr/>
              </a:pPr>
              <a:t>77</a:t>
            </a:fld>
            <a:endParaRPr lang="pt-BR" dirty="0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387106" y="1412776"/>
            <a:ext cx="85693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2425" indent="-3524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smtClean="0"/>
              <a:t>Os dados </a:t>
            </a:r>
            <a:r>
              <a:rPr lang="pt-BR" altLang="pt-BR" sz="1600" dirty="0"/>
              <a:t>estão disponíveis em http://www.dpi.inpe.br/~camilo/estatistica/r/RegrDados.dat</a:t>
            </a:r>
            <a:endParaRPr lang="pt-BR" altLang="pt-BR" sz="1600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46424"/>
              </p:ext>
            </p:extLst>
          </p:nvPr>
        </p:nvGraphicFramePr>
        <p:xfrm>
          <a:off x="539552" y="2348880"/>
          <a:ext cx="7772401" cy="3923577"/>
        </p:xfrm>
        <a:graphic>
          <a:graphicData uri="http://schemas.openxmlformats.org/drawingml/2006/table">
            <a:tbl>
              <a:tblPr/>
              <a:tblGrid>
                <a:gridCol w="597877"/>
                <a:gridCol w="597877"/>
                <a:gridCol w="597877"/>
                <a:gridCol w="597877"/>
                <a:gridCol w="597877"/>
                <a:gridCol w="597877"/>
                <a:gridCol w="597877"/>
                <a:gridCol w="597877"/>
                <a:gridCol w="597877"/>
                <a:gridCol w="597877"/>
                <a:gridCol w="597877"/>
                <a:gridCol w="597877"/>
                <a:gridCol w="597877"/>
              </a:tblGrid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X3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X5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X3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X5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100,9716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110,6689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191,5408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0,035715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0,163621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110,631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108,1522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95,8132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164,1165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0,01457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0,244236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109,308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112,1469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105,8706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243,3895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0,15264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0,106897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110,4889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103,6505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99,70563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275,3885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0,007832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0,262593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109,4251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104,326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111,5136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62,96696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0,132668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0,094935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110,9833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111,4834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106,1368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201,3384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1,696478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0,226717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110,2725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108,5016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96,00361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195,0345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0,050644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0,235669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109,6515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123,1041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95,47518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217,71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0,780169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0,199064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108,8689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96,11517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100,5438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71,00401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0,006774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0,274924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109,5986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100,5872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106,9972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268,7112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0,046441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0,243702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109,9278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106,3803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100,9839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277,3767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0,023691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0,088838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110,0388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96,44818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117,2304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272,5158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0,027461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0,168976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111,2666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92,81556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103,8784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243,5599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0,000303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0,160092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110,1938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105,4046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109,6684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247,6312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0,050508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0,195319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110,1356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113,3299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108,8013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221,162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0,935501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0,219022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110,8796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107,6394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102,7008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122,6451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0,093624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0,127112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109,5073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102,8919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107,694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212,9797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1,302829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0,316011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110,4447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119,6807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93,15921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179,5055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0,336576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0,188007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109,0429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114,0049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105,906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233,7622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0,299974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0,169543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109,7264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110,9345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94,74519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271,6365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0,096466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0,292361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109,4735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94,63697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107,5253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173,7078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0,021178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0,158086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110,3228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104,8678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102,6694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282,3483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0,051442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0,080458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109,7799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111,4428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102,9983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216,4401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0,037315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0,135116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109,5703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105,8734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100,8227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109,4809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0,031293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0,175168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109,9754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105,0202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105,3302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163,8557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0,289124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0,163017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109,7318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95,95295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116,9337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219,9231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0,057211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0,207979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110,7389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88,41419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114,4864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165,1862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0,008662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0,145228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111,219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125,1698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101,5443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409,9216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0,270551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0,003029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109,9989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99,81212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109,5304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121,4531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0,08814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0,25679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110,839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93,63811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111,3147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464,3571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0,05907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0,153045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110,6434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87,03449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108,7498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335,4734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0,002011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0,238312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109,9678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110,7853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98,80057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91,17997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0,158132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0,165678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109,6072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106,95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102,1372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126,4867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0,08776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0,205099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109,607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108,5595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112,7691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259,943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0,557714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0,176864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110,8162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110,5253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109,228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322,801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0,082994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0,097948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110,06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113,2232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104,3571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191,8647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1,701136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0,270866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109,5895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83,67311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111,4563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137,3347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0,001553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0,267389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110,2006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99,92746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99,8217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237,0379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0,03948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0,323259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109,7102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102,5173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109,5361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304,8186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0,023646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0,09666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110,5746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110,344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103,6897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406,2605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0,069096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0,087841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110,2778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28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33" y="2264890"/>
            <a:ext cx="58007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Exemplo em R</a:t>
            </a:r>
            <a:endParaRPr lang="pt-BR" i="1" dirty="0" smtClean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A69C9-8429-4253-9570-435132449818}" type="slidenum">
              <a:rPr lang="pt-BR"/>
              <a:pPr>
                <a:defRPr/>
              </a:pPr>
              <a:t>78</a:t>
            </a:fld>
            <a:endParaRPr lang="pt-BR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07131" y="1349374"/>
            <a:ext cx="8929365" cy="5319985"/>
          </a:xfrm>
          <a:noFill/>
        </p:spPr>
        <p:txBody>
          <a:bodyPr/>
          <a:lstStyle/>
          <a:p>
            <a:pPr marL="352425" indent="-352425" eaLnBrk="1" hangingPunct="1"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## Entrada dos dados</a:t>
            </a:r>
          </a:p>
          <a:p>
            <a:pPr marL="352425" indent="-352425" eaLnBrk="1" hangingPunct="1">
              <a:buFontTx/>
              <a:buNone/>
            </a:pP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dados 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&lt;- read.csv("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RegrDados.dat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", header = TRUE,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sep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="\t",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dec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= ".",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na.strings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= NA)</a:t>
            </a:r>
          </a:p>
          <a:p>
            <a:pPr marL="352425" indent="-352425" eaLnBrk="1" hangingPunct="1">
              <a:buFontTx/>
              <a:buNone/>
            </a:pP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indent="-352425" eaLnBrk="1" hangingPunct="1"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## Plotando gráficos de dispersão e correlações</a:t>
            </a:r>
          </a:p>
          <a:p>
            <a:pPr marL="352425" indent="-352425" eaLnBrk="1" hangingPunct="1">
              <a:buFontTx/>
              <a:buNone/>
            </a:pP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upanel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&lt;-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(x, y, ...)</a:t>
            </a:r>
          </a:p>
          <a:p>
            <a:pPr marL="352425" indent="-352425" eaLnBrk="1" hangingPunct="1"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</a:p>
          <a:p>
            <a:pPr marL="352425" indent="-352425" eaLnBrk="1" hangingPunct="1"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 par(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usr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= c(0, 1, 0, 1))</a:t>
            </a:r>
          </a:p>
          <a:p>
            <a:pPr marL="352425" indent="-352425" eaLnBrk="1" hangingPunct="1"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(0.5, 0.5,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(cor(x, y),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digits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=2),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cex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= 1.5)</a:t>
            </a:r>
          </a:p>
          <a:p>
            <a:pPr marL="352425" indent="-352425" eaLnBrk="1" hangingPunct="1"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 marL="352425" indent="-352425" eaLnBrk="1" hangingPunct="1">
              <a:buFontTx/>
              <a:buNone/>
            </a:pP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pairs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dados,upper.panel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upanel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52425" indent="-352425" eaLnBrk="1" hangingPunct="1">
              <a:buFontTx/>
              <a:buNone/>
            </a:pPr>
            <a:endParaRPr lang="pt-BR" alt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6131506" y="2767280"/>
            <a:ext cx="756000" cy="3600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395287" y="5517232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2425" indent="-3524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smtClean="0"/>
              <a:t>Qual são as melhores variáveis que explicam </a:t>
            </a:r>
            <a:r>
              <a:rPr lang="pt-BR" altLang="pt-B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altLang="pt-BR" sz="1600" dirty="0" smtClean="0"/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	</a:t>
            </a:r>
            <a:r>
              <a:rPr lang="pt-BR" altLang="pt-BR" sz="1600" dirty="0" smtClean="0"/>
              <a:t>Se avaliarmos apenas a correlação: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altLang="pt-BR" sz="1600" dirty="0" smtClean="0"/>
              <a:t>,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altLang="pt-BR" sz="1600" dirty="0" smtClean="0"/>
              <a:t> 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smtClean="0"/>
              <a:t>Mas todas as relações das variáveis independentes com a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altLang="pt-BR" sz="1600" dirty="0" smtClean="0"/>
              <a:t> são lineares?</a:t>
            </a:r>
          </a:p>
        </p:txBody>
      </p:sp>
      <p:sp>
        <p:nvSpPr>
          <p:cNvPr id="16" name="Retângulo 15"/>
          <p:cNvSpPr/>
          <p:nvPr/>
        </p:nvSpPr>
        <p:spPr bwMode="auto">
          <a:xfrm>
            <a:off x="4537063" y="2767280"/>
            <a:ext cx="756000" cy="3600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Retângulo 16"/>
          <p:cNvSpPr/>
          <p:nvPr/>
        </p:nvSpPr>
        <p:spPr bwMode="auto">
          <a:xfrm>
            <a:off x="7752709" y="2767280"/>
            <a:ext cx="756000" cy="3600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55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Exemplo</a:t>
            </a:r>
            <a:endParaRPr lang="pt-BR" i="1" dirty="0" smtClean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A69C9-8429-4253-9570-435132449818}" type="slidenum">
              <a:rPr lang="pt-BR"/>
              <a:pPr>
                <a:defRPr/>
              </a:pPr>
              <a:t>79</a:t>
            </a:fld>
            <a:endParaRPr lang="pt-BR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07131" y="1349375"/>
            <a:ext cx="8929365" cy="279426"/>
          </a:xfrm>
          <a:noFill/>
        </p:spPr>
        <p:txBody>
          <a:bodyPr/>
          <a:lstStyle/>
          <a:p>
            <a:pPr marL="352425" indent="-352425" eaLnBrk="1" hangingPunct="1">
              <a:buFontTx/>
              <a:buNone/>
            </a:pP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plot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(Y~X1,data=dados)    </a:t>
            </a: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plot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(Y~X2,data=dados)    </a:t>
            </a: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plot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(Y~X3,data=dados)    </a:t>
            </a: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plot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(Y~X4,data=dados)    </a:t>
            </a: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plot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(Y~X5,data=dados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52425" indent="-352425" eaLnBrk="1" hangingPunct="1">
              <a:buFontTx/>
              <a:buNone/>
            </a:pPr>
            <a:endParaRPr lang="pt-BR" alt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496274" y="1844824"/>
            <a:ext cx="8151453" cy="4745083"/>
            <a:chOff x="496274" y="1844824"/>
            <a:chExt cx="8151453" cy="4745083"/>
          </a:xfrm>
        </p:grpSpPr>
        <p:pic>
          <p:nvPicPr>
            <p:cNvPr id="7885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6274" y="1844824"/>
              <a:ext cx="3528392" cy="1690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1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119335" y="1844824"/>
              <a:ext cx="3528392" cy="1690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2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807804" y="3394713"/>
              <a:ext cx="3528392" cy="1690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3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6274" y="4899436"/>
              <a:ext cx="3528392" cy="1690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4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119335" y="4899436"/>
              <a:ext cx="3528392" cy="1690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tângulo 6"/>
          <p:cNvSpPr/>
          <p:nvPr/>
        </p:nvSpPr>
        <p:spPr bwMode="auto">
          <a:xfrm>
            <a:off x="2714283" y="3284984"/>
            <a:ext cx="3888432" cy="1800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63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>
                <a:cs typeface="Times New Roman" pitchFamily="18" charset="0"/>
              </a:rPr>
              <a:t>Covariância</a:t>
            </a:r>
          </a:p>
        </p:txBody>
      </p:sp>
      <p:sp>
        <p:nvSpPr>
          <p:cNvPr id="11353" name="Text Box 89"/>
          <p:cNvSpPr txBox="1">
            <a:spLocks noChangeArrowheads="1"/>
          </p:cNvSpPr>
          <p:nvPr/>
        </p:nvSpPr>
        <p:spPr bwMode="auto">
          <a:xfrm>
            <a:off x="962982" y="3666268"/>
            <a:ext cx="11783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i="1" dirty="0" err="1" smtClean="0">
                <a:latin typeface="Times New Roman" charset="0"/>
                <a:cs typeface="Times New Roman" charset="0"/>
              </a:rPr>
              <a:t>Cov</a:t>
            </a:r>
            <a:r>
              <a:rPr lang="pt-BR" altLang="pt-BR" sz="1400" dirty="0" smtClean="0">
                <a:latin typeface="Times New Roman" charset="0"/>
                <a:cs typeface="Times New Roman" charset="0"/>
              </a:rPr>
              <a:t>(</a:t>
            </a:r>
            <a:r>
              <a:rPr lang="pt-BR" altLang="pt-BR" sz="1400" i="1" dirty="0" smtClean="0">
                <a:latin typeface="Times New Roman" charset="0"/>
                <a:cs typeface="Times New Roman" charset="0"/>
              </a:rPr>
              <a:t>X</a:t>
            </a:r>
            <a:r>
              <a:rPr lang="pt-BR" altLang="pt-BR" sz="1400" dirty="0" smtClean="0">
                <a:latin typeface="Times New Roman" charset="0"/>
                <a:cs typeface="Times New Roman" charset="0"/>
              </a:rPr>
              <a:t>,</a:t>
            </a:r>
            <a:r>
              <a:rPr lang="pt-BR" altLang="pt-BR" sz="1400" i="1" dirty="0" smtClean="0">
                <a:latin typeface="Times New Roman" charset="0"/>
                <a:cs typeface="Times New Roman" charset="0"/>
              </a:rPr>
              <a:t>Y</a:t>
            </a:r>
            <a:r>
              <a:rPr lang="pt-BR" altLang="pt-BR" sz="1400" dirty="0" smtClean="0">
                <a:latin typeface="Times New Roman" charset="0"/>
                <a:cs typeface="Times New Roman" charset="0"/>
              </a:rPr>
              <a:t>) &gt; 0</a:t>
            </a:r>
            <a:endParaRPr lang="pt-BR" altLang="pt-BR" sz="1400" dirty="0">
              <a:latin typeface="Times New Roman" charset="0"/>
              <a:cs typeface="Times New Roman" charset="0"/>
            </a:endParaRPr>
          </a:p>
        </p:txBody>
      </p:sp>
      <p:sp>
        <p:nvSpPr>
          <p:cNvPr id="11355" name="Text Box 91"/>
          <p:cNvSpPr txBox="1">
            <a:spLocks noChangeArrowheads="1"/>
          </p:cNvSpPr>
          <p:nvPr/>
        </p:nvSpPr>
        <p:spPr bwMode="auto">
          <a:xfrm>
            <a:off x="6655310" y="3684503"/>
            <a:ext cx="11751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i="1" dirty="0" err="1" smtClean="0">
                <a:latin typeface="Times New Roman" charset="0"/>
                <a:cs typeface="Times New Roman" charset="0"/>
              </a:rPr>
              <a:t>Cov</a:t>
            </a:r>
            <a:r>
              <a:rPr lang="pt-BR" altLang="pt-BR" sz="1400" dirty="0" smtClean="0">
                <a:latin typeface="Times New Roman" charset="0"/>
                <a:cs typeface="Times New Roman" charset="0"/>
              </a:rPr>
              <a:t>(</a:t>
            </a:r>
            <a:r>
              <a:rPr lang="pt-BR" altLang="pt-BR" sz="1400" i="1" dirty="0" smtClean="0">
                <a:latin typeface="Times New Roman" charset="0"/>
                <a:cs typeface="Times New Roman" charset="0"/>
              </a:rPr>
              <a:t>X</a:t>
            </a:r>
            <a:r>
              <a:rPr lang="pt-BR" altLang="pt-BR" sz="1400" dirty="0" smtClean="0">
                <a:latin typeface="Times New Roman" charset="0"/>
                <a:cs typeface="Times New Roman" charset="0"/>
              </a:rPr>
              <a:t>,</a:t>
            </a:r>
            <a:r>
              <a:rPr lang="pt-BR" altLang="pt-BR" sz="1400" i="1" dirty="0" smtClean="0">
                <a:latin typeface="Times New Roman" charset="0"/>
                <a:cs typeface="Times New Roman" charset="0"/>
              </a:rPr>
              <a:t>Y</a:t>
            </a:r>
            <a:r>
              <a:rPr lang="pt-BR" altLang="pt-BR" sz="1400" dirty="0">
                <a:latin typeface="Times New Roman" charset="0"/>
                <a:cs typeface="Times New Roman" charset="0"/>
              </a:rPr>
              <a:t>) </a:t>
            </a:r>
            <a:r>
              <a:rPr lang="pt-BR" altLang="pt-BR" sz="1400" dirty="0" smtClean="0">
                <a:latin typeface="Times New Roman" charset="0"/>
                <a:cs typeface="Times New Roman" charset="0"/>
              </a:rPr>
              <a:t>= </a:t>
            </a:r>
            <a:r>
              <a:rPr lang="pt-BR" altLang="pt-BR" sz="1400" dirty="0">
                <a:latin typeface="Times New Roman" charset="0"/>
                <a:cs typeface="Times New Roman" charset="0"/>
              </a:rPr>
              <a:t>0</a:t>
            </a:r>
          </a:p>
        </p:txBody>
      </p:sp>
      <p:sp>
        <p:nvSpPr>
          <p:cNvPr id="11356" name="Text Box 92"/>
          <p:cNvSpPr txBox="1">
            <a:spLocks noChangeArrowheads="1"/>
          </p:cNvSpPr>
          <p:nvPr/>
        </p:nvSpPr>
        <p:spPr bwMode="auto">
          <a:xfrm>
            <a:off x="4315672" y="3685484"/>
            <a:ext cx="11437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i="1" dirty="0" err="1" smtClean="0">
                <a:latin typeface="Times New Roman" charset="0"/>
                <a:cs typeface="Times New Roman" charset="0"/>
              </a:rPr>
              <a:t>Cov</a:t>
            </a:r>
            <a:r>
              <a:rPr lang="pt-BR" altLang="pt-BR" sz="1400" dirty="0" smtClean="0">
                <a:latin typeface="Times New Roman" charset="0"/>
                <a:cs typeface="Times New Roman" charset="0"/>
              </a:rPr>
              <a:t>(</a:t>
            </a:r>
            <a:r>
              <a:rPr lang="pt-BR" altLang="pt-BR" sz="1400" i="1" dirty="0" smtClean="0">
                <a:latin typeface="Times New Roman" charset="0"/>
                <a:cs typeface="Times New Roman" charset="0"/>
              </a:rPr>
              <a:t>X</a:t>
            </a:r>
            <a:r>
              <a:rPr lang="pt-BR" altLang="pt-BR" sz="1400" dirty="0" smtClean="0">
                <a:latin typeface="Times New Roman" charset="0"/>
                <a:cs typeface="Times New Roman" charset="0"/>
              </a:rPr>
              <a:t>,</a:t>
            </a:r>
            <a:r>
              <a:rPr lang="pt-BR" altLang="pt-BR" sz="1400" i="1" dirty="0" smtClean="0">
                <a:latin typeface="Times New Roman" charset="0"/>
                <a:cs typeface="Times New Roman" charset="0"/>
              </a:rPr>
              <a:t>Y</a:t>
            </a:r>
            <a:r>
              <a:rPr lang="pt-BR" altLang="pt-BR" sz="1400" dirty="0">
                <a:latin typeface="Times New Roman" charset="0"/>
                <a:cs typeface="Times New Roman" charset="0"/>
              </a:rPr>
              <a:t>) </a:t>
            </a:r>
            <a:r>
              <a:rPr lang="pt-BR" altLang="pt-BR" sz="1400" dirty="0" smtClean="0">
                <a:latin typeface="Times New Roman" charset="0"/>
                <a:cs typeface="Times New Roman" charset="0"/>
              </a:rPr>
              <a:t>&lt; </a:t>
            </a:r>
            <a:r>
              <a:rPr lang="pt-BR" altLang="pt-BR" sz="1400" dirty="0">
                <a:latin typeface="Times New Roman" charset="0"/>
                <a:cs typeface="Times New Roman" charset="0"/>
              </a:rPr>
              <a:t>0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30187-937B-4537-AC3E-E8A87C43E105}" type="slidenum">
              <a:rPr lang="pt-BR"/>
              <a:pPr>
                <a:defRPr/>
              </a:pPr>
              <a:t>8</a:t>
            </a:fld>
            <a:endParaRPr lang="pt-BR"/>
          </a:p>
        </p:txBody>
      </p:sp>
      <p:sp>
        <p:nvSpPr>
          <p:cNvPr id="89" name="Retângulo 88"/>
          <p:cNvSpPr/>
          <p:nvPr/>
        </p:nvSpPr>
        <p:spPr>
          <a:xfrm>
            <a:off x="453035" y="5592142"/>
            <a:ext cx="82234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/>
            <a:r>
              <a:rPr lang="pt-BR" dirty="0" smtClean="0"/>
              <a:t>Quanto maior a covariância (em módulo), mais próximos estarão os pontos entorno da </a:t>
            </a:r>
            <a:r>
              <a:rPr lang="pt-BR" dirty="0" smtClean="0">
                <a:solidFill>
                  <a:srgbClr val="FF0000"/>
                </a:solidFill>
              </a:rPr>
              <a:t>reta</a:t>
            </a:r>
            <a:r>
              <a:rPr lang="pt-BR" dirty="0" smtClean="0"/>
              <a:t> que representa a tendência principal da nuvem de pontos</a:t>
            </a:r>
          </a:p>
          <a:p>
            <a:pPr marL="355600" indent="-355600"/>
            <a:r>
              <a:rPr lang="pt-BR" dirty="0" smtClean="0"/>
              <a:t>Uma limitação </a:t>
            </a:r>
            <a:r>
              <a:rPr lang="pt-BR" dirty="0"/>
              <a:t>da covariância é que seu valor calculado depende diretamente das unidades de </a:t>
            </a:r>
            <a:r>
              <a:rPr lang="pt-BR" dirty="0" smtClean="0"/>
              <a:t>medida, dificultando a comparação entre covariâncias.</a:t>
            </a:r>
            <a:endParaRPr lang="pt-BR" dirty="0"/>
          </a:p>
        </p:txBody>
      </p:sp>
      <p:sp>
        <p:nvSpPr>
          <p:cNvPr id="5" name="AutoShape 11" descr="Resultado de imagem para sample covariance formu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7" name="Grupo 6"/>
          <p:cNvGrpSpPr/>
          <p:nvPr/>
        </p:nvGrpSpPr>
        <p:grpSpPr>
          <a:xfrm>
            <a:off x="307975" y="1340768"/>
            <a:ext cx="8512497" cy="2232248"/>
            <a:chOff x="307975" y="3370640"/>
            <a:chExt cx="8512497" cy="2232248"/>
          </a:xfrm>
        </p:grpSpPr>
        <p:grpSp>
          <p:nvGrpSpPr>
            <p:cNvPr id="3" name="Grupo 2"/>
            <p:cNvGrpSpPr/>
            <p:nvPr/>
          </p:nvGrpSpPr>
          <p:grpSpPr>
            <a:xfrm>
              <a:off x="453035" y="3844241"/>
              <a:ext cx="3660375" cy="766990"/>
              <a:chOff x="-538201" y="4710135"/>
              <a:chExt cx="3660375" cy="766990"/>
            </a:xfrm>
          </p:grpSpPr>
          <p:graphicFrame>
            <p:nvGraphicFramePr>
              <p:cNvPr id="79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63142127"/>
                  </p:ext>
                </p:extLst>
              </p:nvPr>
            </p:nvGraphicFramePr>
            <p:xfrm>
              <a:off x="-184786" y="4959157"/>
              <a:ext cx="3306960" cy="5179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129" name="Equation" r:id="rId3" imgW="2755800" imgH="431640" progId="Equation.DSMT4">
                      <p:embed/>
                    </p:oleObj>
                  </mc:Choice>
                  <mc:Fallback>
                    <p:oleObj name="Equation" r:id="rId3" imgW="2755800" imgH="4316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184786" y="4959157"/>
                            <a:ext cx="3306960" cy="5179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0" name="Text Box 16"/>
              <p:cNvSpPr txBox="1">
                <a:spLocks noChangeArrowheads="1"/>
              </p:cNvSpPr>
              <p:nvPr/>
            </p:nvSpPr>
            <p:spPr bwMode="auto">
              <a:xfrm>
                <a:off x="-538201" y="4710135"/>
                <a:ext cx="151035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 err="1">
                    <a:solidFill>
                      <a:srgbClr val="FF3300"/>
                    </a:solidFill>
                  </a:rPr>
                  <a:t>v.a</a:t>
                </a:r>
                <a:r>
                  <a:rPr lang="pt-BR" altLang="pt-BR" sz="1600" dirty="0">
                    <a:solidFill>
                      <a:srgbClr val="FF3300"/>
                    </a:solidFill>
                  </a:rPr>
                  <a:t>. </a:t>
                </a:r>
                <a:r>
                  <a:rPr lang="pt-BR" altLang="pt-BR" sz="1600" dirty="0" smtClean="0">
                    <a:solidFill>
                      <a:srgbClr val="FF3300"/>
                    </a:solidFill>
                  </a:rPr>
                  <a:t>discretas:</a:t>
                </a:r>
                <a:endParaRPr lang="pt-BR" altLang="pt-BR" sz="1600" dirty="0">
                  <a:solidFill>
                    <a:srgbClr val="FF3300"/>
                  </a:solidFill>
                </a:endParaRPr>
              </a:p>
            </p:txBody>
          </p:sp>
        </p:grpSp>
        <p:grpSp>
          <p:nvGrpSpPr>
            <p:cNvPr id="4" name="Grupo 3"/>
            <p:cNvGrpSpPr/>
            <p:nvPr/>
          </p:nvGrpSpPr>
          <p:grpSpPr>
            <a:xfrm>
              <a:off x="453035" y="4666784"/>
              <a:ext cx="3319116" cy="811600"/>
              <a:chOff x="-538201" y="5382550"/>
              <a:chExt cx="3319116" cy="811600"/>
            </a:xfrm>
          </p:grpSpPr>
          <p:graphicFrame>
            <p:nvGraphicFramePr>
              <p:cNvPr id="83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53387791"/>
                  </p:ext>
                </p:extLst>
              </p:nvPr>
            </p:nvGraphicFramePr>
            <p:xfrm>
              <a:off x="-175261" y="5630390"/>
              <a:ext cx="2956176" cy="5637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130" name="Equation" r:id="rId5" imgW="2463480" imgH="469800" progId="Equation.DSMT4">
                      <p:embed/>
                    </p:oleObj>
                  </mc:Choice>
                  <mc:Fallback>
                    <p:oleObj name="Equation" r:id="rId5" imgW="2463480" imgH="4698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175261" y="5630390"/>
                            <a:ext cx="2956176" cy="5637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4" name="Text Box 16"/>
              <p:cNvSpPr txBox="1">
                <a:spLocks noChangeArrowheads="1"/>
              </p:cNvSpPr>
              <p:nvPr/>
            </p:nvSpPr>
            <p:spPr bwMode="auto">
              <a:xfrm>
                <a:off x="-538201" y="5382550"/>
                <a:ext cx="150874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 err="1">
                    <a:solidFill>
                      <a:srgbClr val="FF3300"/>
                    </a:solidFill>
                  </a:rPr>
                  <a:t>v.a</a:t>
                </a:r>
                <a:r>
                  <a:rPr lang="pt-BR" altLang="pt-BR" sz="1600" dirty="0">
                    <a:solidFill>
                      <a:srgbClr val="FF3300"/>
                    </a:solidFill>
                  </a:rPr>
                  <a:t>. </a:t>
                </a:r>
                <a:r>
                  <a:rPr lang="pt-BR" altLang="pt-BR" sz="1600" dirty="0" smtClean="0">
                    <a:solidFill>
                      <a:srgbClr val="FF3300"/>
                    </a:solidFill>
                  </a:rPr>
                  <a:t>contínuas:</a:t>
                </a:r>
                <a:endParaRPr lang="pt-BR" altLang="pt-BR" sz="1600" dirty="0">
                  <a:solidFill>
                    <a:srgbClr val="FF3300"/>
                  </a:solidFill>
                </a:endParaRPr>
              </a:p>
            </p:txBody>
          </p:sp>
        </p:grpSp>
        <p:graphicFrame>
          <p:nvGraphicFramePr>
            <p:cNvPr id="8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4705101"/>
                </p:ext>
              </p:extLst>
            </p:nvPr>
          </p:nvGraphicFramePr>
          <p:xfrm>
            <a:off x="5867400" y="4302564"/>
            <a:ext cx="1920240" cy="731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131" name="Equation" r:id="rId7" imgW="1600200" imgH="609480" progId="Equation.DSMT4">
                    <p:embed/>
                  </p:oleObj>
                </mc:Choice>
                <mc:Fallback>
                  <p:oleObj name="Equation" r:id="rId7" imgW="1600200" imgH="609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7400" y="4302564"/>
                          <a:ext cx="1920240" cy="7313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0" name="Text Box 16"/>
            <p:cNvSpPr txBox="1">
              <a:spLocks noChangeArrowheads="1"/>
            </p:cNvSpPr>
            <p:nvPr/>
          </p:nvSpPr>
          <p:spPr bwMode="auto">
            <a:xfrm>
              <a:off x="5220072" y="3438880"/>
              <a:ext cx="36004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 smtClean="0">
                  <a:solidFill>
                    <a:srgbClr val="FF3300"/>
                  </a:solidFill>
                </a:rPr>
                <a:t>Covariância amostral</a:t>
              </a:r>
              <a:endParaRPr lang="pt-BR" altLang="pt-BR" sz="1600" dirty="0">
                <a:solidFill>
                  <a:srgbClr val="FF3300"/>
                </a:solidFill>
              </a:endParaRPr>
            </a:p>
          </p:txBody>
        </p:sp>
        <p:sp>
          <p:nvSpPr>
            <p:cNvPr id="91" name="Text Box 16"/>
            <p:cNvSpPr txBox="1">
              <a:spLocks noChangeArrowheads="1"/>
            </p:cNvSpPr>
            <p:nvPr/>
          </p:nvSpPr>
          <p:spPr bwMode="auto">
            <a:xfrm>
              <a:off x="307975" y="3438880"/>
              <a:ext cx="491209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 smtClean="0">
                  <a:solidFill>
                    <a:srgbClr val="FF3300"/>
                  </a:solidFill>
                </a:rPr>
                <a:t>Covariância populacional</a:t>
              </a:r>
              <a:endParaRPr lang="pt-BR" altLang="pt-BR" sz="1600" dirty="0">
                <a:solidFill>
                  <a:srgbClr val="FF3300"/>
                </a:solidFill>
              </a:endParaRPr>
            </a:p>
          </p:txBody>
        </p:sp>
        <p:grpSp>
          <p:nvGrpSpPr>
            <p:cNvPr id="14" name="Grupo 13"/>
            <p:cNvGrpSpPr/>
            <p:nvPr/>
          </p:nvGrpSpPr>
          <p:grpSpPr>
            <a:xfrm>
              <a:off x="307975" y="3370640"/>
              <a:ext cx="4914000" cy="2232248"/>
              <a:chOff x="307975" y="3288752"/>
              <a:chExt cx="4914000" cy="2232248"/>
            </a:xfrm>
          </p:grpSpPr>
          <p:sp>
            <p:nvSpPr>
              <p:cNvPr id="6" name="Retângulo 5"/>
              <p:cNvSpPr/>
              <p:nvPr/>
            </p:nvSpPr>
            <p:spPr bwMode="auto">
              <a:xfrm>
                <a:off x="307976" y="3288752"/>
                <a:ext cx="4912096" cy="223224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cxnSp>
            <p:nvCxnSpPr>
              <p:cNvPr id="9" name="Conector reto 8"/>
              <p:cNvCxnSpPr/>
              <p:nvPr/>
            </p:nvCxnSpPr>
            <p:spPr bwMode="auto">
              <a:xfrm>
                <a:off x="307975" y="3717032"/>
                <a:ext cx="4914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Conector reto 12"/>
              <p:cNvCxnSpPr/>
              <p:nvPr/>
            </p:nvCxnSpPr>
            <p:spPr bwMode="auto">
              <a:xfrm>
                <a:off x="307975" y="4584896"/>
                <a:ext cx="491209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02" name="Grupo 101"/>
            <p:cNvGrpSpPr/>
            <p:nvPr/>
          </p:nvGrpSpPr>
          <p:grpSpPr>
            <a:xfrm>
              <a:off x="5220072" y="3370640"/>
              <a:ext cx="3600400" cy="2232248"/>
              <a:chOff x="307975" y="3288752"/>
              <a:chExt cx="4914000" cy="2232248"/>
            </a:xfrm>
          </p:grpSpPr>
          <p:sp>
            <p:nvSpPr>
              <p:cNvPr id="103" name="Retângulo 102"/>
              <p:cNvSpPr/>
              <p:nvPr/>
            </p:nvSpPr>
            <p:spPr bwMode="auto">
              <a:xfrm>
                <a:off x="307976" y="3288752"/>
                <a:ext cx="4912096" cy="223224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cxnSp>
            <p:nvCxnSpPr>
              <p:cNvPr id="104" name="Conector reto 103"/>
              <p:cNvCxnSpPr/>
              <p:nvPr/>
            </p:nvCxnSpPr>
            <p:spPr bwMode="auto">
              <a:xfrm>
                <a:off x="307975" y="3717032"/>
                <a:ext cx="4914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5" name="CaixaDeTexto 14"/>
          <p:cNvSpPr txBox="1"/>
          <p:nvPr/>
        </p:nvSpPr>
        <p:spPr>
          <a:xfrm>
            <a:off x="6186044" y="4982112"/>
            <a:ext cx="2058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200" dirty="0" smtClean="0">
                <a:solidFill>
                  <a:srgbClr val="FF0000"/>
                </a:solidFill>
              </a:rPr>
              <a:t> e </a:t>
            </a:r>
            <a:r>
              <a:rPr lang="pt-BR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sz="1200" dirty="0" smtClean="0">
                <a:solidFill>
                  <a:srgbClr val="FF0000"/>
                </a:solidFill>
              </a:rPr>
              <a:t> são independentes!</a:t>
            </a:r>
            <a:endParaRPr lang="pt-BR" sz="1200" dirty="0">
              <a:solidFill>
                <a:srgbClr val="FF0000"/>
              </a:solidFill>
            </a:endParaRPr>
          </a:p>
        </p:txBody>
      </p:sp>
      <p:grpSp>
        <p:nvGrpSpPr>
          <p:cNvPr id="74" name="Group 30"/>
          <p:cNvGrpSpPr>
            <a:grpSpLocks/>
          </p:cNvGrpSpPr>
          <p:nvPr/>
        </p:nvGrpSpPr>
        <p:grpSpPr bwMode="auto">
          <a:xfrm>
            <a:off x="605524" y="3699616"/>
            <a:ext cx="2172497" cy="1807018"/>
            <a:chOff x="381" y="1162"/>
            <a:chExt cx="1599" cy="1330"/>
          </a:xfrm>
        </p:grpSpPr>
        <p:sp>
          <p:nvSpPr>
            <p:cNvPr id="75" name="Oval 15"/>
            <p:cNvSpPr>
              <a:spLocks noChangeArrowheads="1"/>
            </p:cNvSpPr>
            <p:nvPr/>
          </p:nvSpPr>
          <p:spPr bwMode="auto">
            <a:xfrm>
              <a:off x="1202" y="1616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/>
            </a:p>
          </p:txBody>
        </p:sp>
        <p:sp>
          <p:nvSpPr>
            <p:cNvPr id="76" name="Oval 16"/>
            <p:cNvSpPr>
              <a:spLocks noChangeArrowheads="1"/>
            </p:cNvSpPr>
            <p:nvPr/>
          </p:nvSpPr>
          <p:spPr bwMode="auto">
            <a:xfrm>
              <a:off x="903" y="1910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/>
            </a:p>
          </p:txBody>
        </p:sp>
        <p:sp>
          <p:nvSpPr>
            <p:cNvPr id="77" name="Oval 17"/>
            <p:cNvSpPr>
              <a:spLocks noChangeArrowheads="1"/>
            </p:cNvSpPr>
            <p:nvPr/>
          </p:nvSpPr>
          <p:spPr bwMode="auto">
            <a:xfrm>
              <a:off x="1202" y="1797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/>
            </a:p>
          </p:txBody>
        </p:sp>
        <p:sp>
          <p:nvSpPr>
            <p:cNvPr id="78" name="Oval 18"/>
            <p:cNvSpPr>
              <a:spLocks noChangeArrowheads="1"/>
            </p:cNvSpPr>
            <p:nvPr/>
          </p:nvSpPr>
          <p:spPr bwMode="auto">
            <a:xfrm>
              <a:off x="1579" y="1259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/>
            </a:p>
          </p:txBody>
        </p:sp>
        <p:sp>
          <p:nvSpPr>
            <p:cNvPr id="81" name="Oval 19"/>
            <p:cNvSpPr>
              <a:spLocks noChangeArrowheads="1"/>
            </p:cNvSpPr>
            <p:nvPr/>
          </p:nvSpPr>
          <p:spPr bwMode="auto">
            <a:xfrm>
              <a:off x="1383" y="1434"/>
              <a:ext cx="27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/>
            </a:p>
          </p:txBody>
        </p:sp>
        <p:sp>
          <p:nvSpPr>
            <p:cNvPr id="82" name="Oval 20"/>
            <p:cNvSpPr>
              <a:spLocks noChangeArrowheads="1"/>
            </p:cNvSpPr>
            <p:nvPr/>
          </p:nvSpPr>
          <p:spPr bwMode="auto">
            <a:xfrm>
              <a:off x="1014" y="1773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/>
            </a:p>
          </p:txBody>
        </p:sp>
        <p:sp>
          <p:nvSpPr>
            <p:cNvPr id="85" name="Oval 21"/>
            <p:cNvSpPr>
              <a:spLocks noChangeArrowheads="1"/>
            </p:cNvSpPr>
            <p:nvPr/>
          </p:nvSpPr>
          <p:spPr bwMode="auto">
            <a:xfrm>
              <a:off x="727" y="2013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/>
            </a:p>
          </p:txBody>
        </p:sp>
        <p:sp>
          <p:nvSpPr>
            <p:cNvPr id="86" name="Oval 22"/>
            <p:cNvSpPr>
              <a:spLocks noChangeArrowheads="1"/>
            </p:cNvSpPr>
            <p:nvPr/>
          </p:nvSpPr>
          <p:spPr bwMode="auto">
            <a:xfrm>
              <a:off x="793" y="1888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/>
            </a:p>
          </p:txBody>
        </p:sp>
        <p:sp>
          <p:nvSpPr>
            <p:cNvPr id="87" name="Oval 23"/>
            <p:cNvSpPr>
              <a:spLocks noChangeArrowheads="1"/>
            </p:cNvSpPr>
            <p:nvPr/>
          </p:nvSpPr>
          <p:spPr bwMode="auto">
            <a:xfrm>
              <a:off x="1338" y="1616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/>
            </a:p>
          </p:txBody>
        </p:sp>
        <p:sp>
          <p:nvSpPr>
            <p:cNvPr id="92" name="Oval 24"/>
            <p:cNvSpPr>
              <a:spLocks noChangeArrowheads="1"/>
            </p:cNvSpPr>
            <p:nvPr/>
          </p:nvSpPr>
          <p:spPr bwMode="auto">
            <a:xfrm>
              <a:off x="1403" y="1567"/>
              <a:ext cx="28" cy="3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/>
            </a:p>
          </p:txBody>
        </p:sp>
        <p:grpSp>
          <p:nvGrpSpPr>
            <p:cNvPr id="93" name="Group 29"/>
            <p:cNvGrpSpPr>
              <a:grpSpLocks/>
            </p:cNvGrpSpPr>
            <p:nvPr/>
          </p:nvGrpSpPr>
          <p:grpSpPr bwMode="auto">
            <a:xfrm>
              <a:off x="381" y="1162"/>
              <a:ext cx="1599" cy="1330"/>
              <a:chOff x="1236" y="1162"/>
              <a:chExt cx="1599" cy="1330"/>
            </a:xfrm>
          </p:grpSpPr>
          <p:sp>
            <p:nvSpPr>
              <p:cNvPr id="94" name="Rectangle 25"/>
              <p:cNvSpPr>
                <a:spLocks noChangeArrowheads="1"/>
              </p:cNvSpPr>
              <p:nvPr/>
            </p:nvSpPr>
            <p:spPr bwMode="auto">
              <a:xfrm>
                <a:off x="2064" y="2333"/>
                <a:ext cx="88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b="1" i="1">
                    <a:latin typeface="Times New Roman" charset="0"/>
                  </a:rPr>
                  <a:t>X</a:t>
                </a:r>
                <a:endParaRPr lang="pt-BR" altLang="pt-BR" sz="1400" i="1"/>
              </a:p>
            </p:txBody>
          </p:sp>
          <p:sp>
            <p:nvSpPr>
              <p:cNvPr id="95" name="Rectangle 26"/>
              <p:cNvSpPr>
                <a:spLocks noChangeArrowheads="1"/>
              </p:cNvSpPr>
              <p:nvPr/>
            </p:nvSpPr>
            <p:spPr bwMode="auto">
              <a:xfrm rot="16200000">
                <a:off x="1276" y="1653"/>
                <a:ext cx="80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b="1" i="1">
                    <a:latin typeface="Times New Roman" charset="0"/>
                  </a:rPr>
                  <a:t>Y</a:t>
                </a:r>
                <a:endParaRPr lang="pt-BR" altLang="pt-BR" sz="1400" i="1"/>
              </a:p>
            </p:txBody>
          </p:sp>
          <p:sp>
            <p:nvSpPr>
              <p:cNvPr id="96" name="Freeform 28"/>
              <p:cNvSpPr>
                <a:spLocks/>
              </p:cNvSpPr>
              <p:nvPr/>
            </p:nvSpPr>
            <p:spPr bwMode="auto">
              <a:xfrm>
                <a:off x="1429" y="1162"/>
                <a:ext cx="1406" cy="1134"/>
              </a:xfrm>
              <a:custGeom>
                <a:avLst/>
                <a:gdLst>
                  <a:gd name="T0" fmla="*/ 0 w 1271"/>
                  <a:gd name="T1" fmla="*/ 0 h 1179"/>
                  <a:gd name="T2" fmla="*/ 0 w 1271"/>
                  <a:gd name="T3" fmla="*/ 303 h 1179"/>
                  <a:gd name="T4" fmla="*/ 43509 w 1271"/>
                  <a:gd name="T5" fmla="*/ 303 h 1179"/>
                  <a:gd name="T6" fmla="*/ 0 60000 65536"/>
                  <a:gd name="T7" fmla="*/ 0 60000 65536"/>
                  <a:gd name="T8" fmla="*/ 0 60000 65536"/>
                  <a:gd name="T9" fmla="*/ 0 w 1271"/>
                  <a:gd name="T10" fmla="*/ 0 h 1179"/>
                  <a:gd name="T11" fmla="*/ 1271 w 1271"/>
                  <a:gd name="T12" fmla="*/ 1179 h 1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1" h="1179">
                    <a:moveTo>
                      <a:pt x="0" y="0"/>
                    </a:moveTo>
                    <a:lnTo>
                      <a:pt x="0" y="1179"/>
                    </a:lnTo>
                    <a:lnTo>
                      <a:pt x="1271" y="1179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sz="1400"/>
              </a:p>
            </p:txBody>
          </p:sp>
        </p:grpSp>
      </p:grpSp>
      <p:grpSp>
        <p:nvGrpSpPr>
          <p:cNvPr id="97" name="Group 62"/>
          <p:cNvGrpSpPr>
            <a:grpSpLocks/>
          </p:cNvGrpSpPr>
          <p:nvPr/>
        </p:nvGrpSpPr>
        <p:grpSpPr bwMode="auto">
          <a:xfrm>
            <a:off x="5863324" y="3699616"/>
            <a:ext cx="2171139" cy="1807018"/>
            <a:chOff x="3693" y="1162"/>
            <a:chExt cx="1598" cy="1330"/>
          </a:xfrm>
        </p:grpSpPr>
        <p:sp>
          <p:nvSpPr>
            <p:cNvPr id="98" name="Oval 48"/>
            <p:cNvSpPr>
              <a:spLocks noChangeArrowheads="1"/>
            </p:cNvSpPr>
            <p:nvPr/>
          </p:nvSpPr>
          <p:spPr bwMode="auto">
            <a:xfrm>
              <a:off x="4512" y="1435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/>
            </a:p>
          </p:txBody>
        </p:sp>
        <p:sp>
          <p:nvSpPr>
            <p:cNvPr id="99" name="Oval 49"/>
            <p:cNvSpPr>
              <a:spLocks noChangeArrowheads="1"/>
            </p:cNvSpPr>
            <p:nvPr/>
          </p:nvSpPr>
          <p:spPr bwMode="auto">
            <a:xfrm>
              <a:off x="4604" y="1934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/>
            </a:p>
          </p:txBody>
        </p:sp>
        <p:sp>
          <p:nvSpPr>
            <p:cNvPr id="100" name="Oval 50"/>
            <p:cNvSpPr>
              <a:spLocks noChangeArrowheads="1"/>
            </p:cNvSpPr>
            <p:nvPr/>
          </p:nvSpPr>
          <p:spPr bwMode="auto">
            <a:xfrm>
              <a:off x="4694" y="1843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/>
            </a:p>
          </p:txBody>
        </p:sp>
        <p:sp>
          <p:nvSpPr>
            <p:cNvPr id="101" name="Oval 51"/>
            <p:cNvSpPr>
              <a:spLocks noChangeArrowheads="1"/>
            </p:cNvSpPr>
            <p:nvPr/>
          </p:nvSpPr>
          <p:spPr bwMode="auto">
            <a:xfrm>
              <a:off x="4876" y="1571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/>
            </a:p>
          </p:txBody>
        </p:sp>
        <p:sp>
          <p:nvSpPr>
            <p:cNvPr id="105" name="Oval 52"/>
            <p:cNvSpPr>
              <a:spLocks noChangeArrowheads="1"/>
            </p:cNvSpPr>
            <p:nvPr/>
          </p:nvSpPr>
          <p:spPr bwMode="auto">
            <a:xfrm>
              <a:off x="4740" y="1480"/>
              <a:ext cx="27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/>
            </a:p>
          </p:txBody>
        </p:sp>
        <p:sp>
          <p:nvSpPr>
            <p:cNvPr id="106" name="Oval 53"/>
            <p:cNvSpPr>
              <a:spLocks noChangeArrowheads="1"/>
            </p:cNvSpPr>
            <p:nvPr/>
          </p:nvSpPr>
          <p:spPr bwMode="auto">
            <a:xfrm>
              <a:off x="4461" y="1728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/>
            </a:p>
          </p:txBody>
        </p:sp>
        <p:sp>
          <p:nvSpPr>
            <p:cNvPr id="107" name="Oval 54"/>
            <p:cNvSpPr>
              <a:spLocks noChangeArrowheads="1"/>
            </p:cNvSpPr>
            <p:nvPr/>
          </p:nvSpPr>
          <p:spPr bwMode="auto">
            <a:xfrm>
              <a:off x="4286" y="1843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/>
            </a:p>
          </p:txBody>
        </p:sp>
        <p:sp>
          <p:nvSpPr>
            <p:cNvPr id="108" name="Oval 55"/>
            <p:cNvSpPr>
              <a:spLocks noChangeArrowheads="1"/>
            </p:cNvSpPr>
            <p:nvPr/>
          </p:nvSpPr>
          <p:spPr bwMode="auto">
            <a:xfrm>
              <a:off x="4331" y="1571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/>
            </a:p>
          </p:txBody>
        </p:sp>
        <p:sp>
          <p:nvSpPr>
            <p:cNvPr id="109" name="Oval 56"/>
            <p:cNvSpPr>
              <a:spLocks noChangeArrowheads="1"/>
            </p:cNvSpPr>
            <p:nvPr/>
          </p:nvSpPr>
          <p:spPr bwMode="auto">
            <a:xfrm>
              <a:off x="4876" y="1752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/>
            </a:p>
          </p:txBody>
        </p:sp>
        <p:sp>
          <p:nvSpPr>
            <p:cNvPr id="110" name="Oval 57"/>
            <p:cNvSpPr>
              <a:spLocks noChangeArrowheads="1"/>
            </p:cNvSpPr>
            <p:nvPr/>
          </p:nvSpPr>
          <p:spPr bwMode="auto">
            <a:xfrm>
              <a:off x="4604" y="1661"/>
              <a:ext cx="28" cy="3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/>
            </a:p>
          </p:txBody>
        </p:sp>
        <p:grpSp>
          <p:nvGrpSpPr>
            <p:cNvPr id="111" name="Group 58"/>
            <p:cNvGrpSpPr>
              <a:grpSpLocks/>
            </p:cNvGrpSpPr>
            <p:nvPr/>
          </p:nvGrpSpPr>
          <p:grpSpPr bwMode="auto">
            <a:xfrm>
              <a:off x="3693" y="1162"/>
              <a:ext cx="1598" cy="1330"/>
              <a:chOff x="1237" y="1162"/>
              <a:chExt cx="1598" cy="1330"/>
            </a:xfrm>
          </p:grpSpPr>
          <p:sp>
            <p:nvSpPr>
              <p:cNvPr id="112" name="Rectangle 59"/>
              <p:cNvSpPr>
                <a:spLocks noChangeArrowheads="1"/>
              </p:cNvSpPr>
              <p:nvPr/>
            </p:nvSpPr>
            <p:spPr bwMode="auto">
              <a:xfrm>
                <a:off x="2064" y="2333"/>
                <a:ext cx="88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b="1" i="1">
                    <a:latin typeface="Times New Roman" charset="0"/>
                  </a:rPr>
                  <a:t>X</a:t>
                </a:r>
                <a:endParaRPr lang="pt-BR" altLang="pt-BR" sz="1400" i="1"/>
              </a:p>
            </p:txBody>
          </p:sp>
          <p:sp>
            <p:nvSpPr>
              <p:cNvPr id="113" name="Rectangle 60"/>
              <p:cNvSpPr>
                <a:spLocks noChangeArrowheads="1"/>
              </p:cNvSpPr>
              <p:nvPr/>
            </p:nvSpPr>
            <p:spPr bwMode="auto">
              <a:xfrm rot="16200000">
                <a:off x="1277" y="1652"/>
                <a:ext cx="80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b="1" i="1">
                    <a:latin typeface="Times New Roman" charset="0"/>
                  </a:rPr>
                  <a:t>Y</a:t>
                </a:r>
                <a:endParaRPr lang="pt-BR" altLang="pt-BR" sz="1400" i="1"/>
              </a:p>
            </p:txBody>
          </p:sp>
          <p:sp>
            <p:nvSpPr>
              <p:cNvPr id="114" name="Freeform 61"/>
              <p:cNvSpPr>
                <a:spLocks/>
              </p:cNvSpPr>
              <p:nvPr/>
            </p:nvSpPr>
            <p:spPr bwMode="auto">
              <a:xfrm>
                <a:off x="1429" y="1162"/>
                <a:ext cx="1406" cy="1134"/>
              </a:xfrm>
              <a:custGeom>
                <a:avLst/>
                <a:gdLst>
                  <a:gd name="T0" fmla="*/ 0 w 1271"/>
                  <a:gd name="T1" fmla="*/ 0 h 1179"/>
                  <a:gd name="T2" fmla="*/ 0 w 1271"/>
                  <a:gd name="T3" fmla="*/ 303 h 1179"/>
                  <a:gd name="T4" fmla="*/ 43509 w 1271"/>
                  <a:gd name="T5" fmla="*/ 303 h 1179"/>
                  <a:gd name="T6" fmla="*/ 0 60000 65536"/>
                  <a:gd name="T7" fmla="*/ 0 60000 65536"/>
                  <a:gd name="T8" fmla="*/ 0 60000 65536"/>
                  <a:gd name="T9" fmla="*/ 0 w 1271"/>
                  <a:gd name="T10" fmla="*/ 0 h 1179"/>
                  <a:gd name="T11" fmla="*/ 1271 w 1271"/>
                  <a:gd name="T12" fmla="*/ 1179 h 1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1" h="1179">
                    <a:moveTo>
                      <a:pt x="0" y="0"/>
                    </a:moveTo>
                    <a:lnTo>
                      <a:pt x="0" y="1179"/>
                    </a:lnTo>
                    <a:lnTo>
                      <a:pt x="1271" y="1179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sz="1400"/>
              </a:p>
            </p:txBody>
          </p:sp>
        </p:grpSp>
      </p:grpSp>
      <p:sp>
        <p:nvSpPr>
          <p:cNvPr id="115" name="Line 93"/>
          <p:cNvSpPr>
            <a:spLocks noChangeShapeType="1"/>
          </p:cNvSpPr>
          <p:nvPr/>
        </p:nvSpPr>
        <p:spPr bwMode="auto">
          <a:xfrm flipV="1">
            <a:off x="1084594" y="3889498"/>
            <a:ext cx="1293444" cy="10475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/>
          </a:p>
        </p:txBody>
      </p:sp>
      <p:grpSp>
        <p:nvGrpSpPr>
          <p:cNvPr id="116" name="Grupo 115"/>
          <p:cNvGrpSpPr/>
          <p:nvPr/>
        </p:nvGrpSpPr>
        <p:grpSpPr>
          <a:xfrm>
            <a:off x="3259824" y="3699616"/>
            <a:ext cx="2171139" cy="1807019"/>
            <a:chOff x="3259138" y="1412875"/>
            <a:chExt cx="2536826" cy="2111376"/>
          </a:xfrm>
        </p:grpSpPr>
        <p:grpSp>
          <p:nvGrpSpPr>
            <p:cNvPr id="117" name="Group 42"/>
            <p:cNvGrpSpPr>
              <a:grpSpLocks/>
            </p:cNvGrpSpPr>
            <p:nvPr/>
          </p:nvGrpSpPr>
          <p:grpSpPr bwMode="auto">
            <a:xfrm>
              <a:off x="3259138" y="1412875"/>
              <a:ext cx="2536826" cy="2111376"/>
              <a:chOff x="1237" y="1162"/>
              <a:chExt cx="1598" cy="1330"/>
            </a:xfrm>
          </p:grpSpPr>
          <p:sp>
            <p:nvSpPr>
              <p:cNvPr id="128" name="Rectangle 43"/>
              <p:cNvSpPr>
                <a:spLocks noChangeArrowheads="1"/>
              </p:cNvSpPr>
              <p:nvPr/>
            </p:nvSpPr>
            <p:spPr bwMode="auto">
              <a:xfrm>
                <a:off x="2064" y="2333"/>
                <a:ext cx="88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b="1" i="1">
                    <a:latin typeface="Times New Roman" charset="0"/>
                  </a:rPr>
                  <a:t>X</a:t>
                </a:r>
                <a:endParaRPr lang="pt-BR" altLang="pt-BR" sz="1400" i="1"/>
              </a:p>
            </p:txBody>
          </p:sp>
          <p:sp>
            <p:nvSpPr>
              <p:cNvPr id="129" name="Rectangle 44"/>
              <p:cNvSpPr>
                <a:spLocks noChangeArrowheads="1"/>
              </p:cNvSpPr>
              <p:nvPr/>
            </p:nvSpPr>
            <p:spPr bwMode="auto">
              <a:xfrm rot="16200000">
                <a:off x="1277" y="1653"/>
                <a:ext cx="80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b="1" i="1">
                    <a:latin typeface="Times New Roman" charset="0"/>
                  </a:rPr>
                  <a:t>Y</a:t>
                </a:r>
                <a:endParaRPr lang="pt-BR" altLang="pt-BR" sz="1400" i="1"/>
              </a:p>
            </p:txBody>
          </p:sp>
          <p:sp>
            <p:nvSpPr>
              <p:cNvPr id="130" name="Freeform 45"/>
              <p:cNvSpPr>
                <a:spLocks/>
              </p:cNvSpPr>
              <p:nvPr/>
            </p:nvSpPr>
            <p:spPr bwMode="auto">
              <a:xfrm>
                <a:off x="1429" y="1162"/>
                <a:ext cx="1406" cy="1134"/>
              </a:xfrm>
              <a:custGeom>
                <a:avLst/>
                <a:gdLst>
                  <a:gd name="T0" fmla="*/ 0 w 1271"/>
                  <a:gd name="T1" fmla="*/ 0 h 1179"/>
                  <a:gd name="T2" fmla="*/ 0 w 1271"/>
                  <a:gd name="T3" fmla="*/ 303 h 1179"/>
                  <a:gd name="T4" fmla="*/ 43509 w 1271"/>
                  <a:gd name="T5" fmla="*/ 303 h 1179"/>
                  <a:gd name="T6" fmla="*/ 0 60000 65536"/>
                  <a:gd name="T7" fmla="*/ 0 60000 65536"/>
                  <a:gd name="T8" fmla="*/ 0 60000 65536"/>
                  <a:gd name="T9" fmla="*/ 0 w 1271"/>
                  <a:gd name="T10" fmla="*/ 0 h 1179"/>
                  <a:gd name="T11" fmla="*/ 1271 w 1271"/>
                  <a:gd name="T12" fmla="*/ 1179 h 1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1" h="1179">
                    <a:moveTo>
                      <a:pt x="0" y="0"/>
                    </a:moveTo>
                    <a:lnTo>
                      <a:pt x="0" y="1179"/>
                    </a:lnTo>
                    <a:lnTo>
                      <a:pt x="1271" y="1179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sz="1400"/>
              </a:p>
            </p:txBody>
          </p:sp>
        </p:grpSp>
        <p:sp>
          <p:nvSpPr>
            <p:cNvPr id="118" name="Oval 32"/>
            <p:cNvSpPr>
              <a:spLocks noChangeArrowheads="1"/>
            </p:cNvSpPr>
            <p:nvPr/>
          </p:nvSpPr>
          <p:spPr bwMode="auto">
            <a:xfrm flipH="1">
              <a:off x="4643438" y="1917700"/>
              <a:ext cx="44450" cy="5397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/>
            </a:p>
          </p:txBody>
        </p:sp>
        <p:sp>
          <p:nvSpPr>
            <p:cNvPr id="119" name="Oval 33"/>
            <p:cNvSpPr>
              <a:spLocks noChangeArrowheads="1"/>
            </p:cNvSpPr>
            <p:nvPr/>
          </p:nvSpPr>
          <p:spPr bwMode="auto">
            <a:xfrm flipH="1">
              <a:off x="4643438" y="2636838"/>
              <a:ext cx="44450" cy="5397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/>
            </a:p>
          </p:txBody>
        </p:sp>
        <p:sp>
          <p:nvSpPr>
            <p:cNvPr id="120" name="Oval 34"/>
            <p:cNvSpPr>
              <a:spLocks noChangeArrowheads="1"/>
            </p:cNvSpPr>
            <p:nvPr/>
          </p:nvSpPr>
          <p:spPr bwMode="auto">
            <a:xfrm flipH="1">
              <a:off x="4425950" y="2420938"/>
              <a:ext cx="44450" cy="5397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/>
            </a:p>
          </p:txBody>
        </p:sp>
        <p:sp>
          <p:nvSpPr>
            <p:cNvPr id="121" name="Oval 35"/>
            <p:cNvSpPr>
              <a:spLocks noChangeArrowheads="1"/>
            </p:cNvSpPr>
            <p:nvPr/>
          </p:nvSpPr>
          <p:spPr bwMode="auto">
            <a:xfrm flipH="1">
              <a:off x="3779838" y="1844675"/>
              <a:ext cx="44450" cy="5397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/>
            </a:p>
          </p:txBody>
        </p:sp>
        <p:sp>
          <p:nvSpPr>
            <p:cNvPr id="122" name="Oval 36"/>
            <p:cNvSpPr>
              <a:spLocks noChangeArrowheads="1"/>
            </p:cNvSpPr>
            <p:nvPr/>
          </p:nvSpPr>
          <p:spPr bwMode="auto">
            <a:xfrm flipH="1">
              <a:off x="4213225" y="1701800"/>
              <a:ext cx="42863" cy="5397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/>
            </a:p>
          </p:txBody>
        </p:sp>
        <p:sp>
          <p:nvSpPr>
            <p:cNvPr id="123" name="Oval 37"/>
            <p:cNvSpPr>
              <a:spLocks noChangeArrowheads="1"/>
            </p:cNvSpPr>
            <p:nvPr/>
          </p:nvSpPr>
          <p:spPr bwMode="auto">
            <a:xfrm flipH="1">
              <a:off x="4724400" y="2382838"/>
              <a:ext cx="44450" cy="5397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/>
            </a:p>
          </p:txBody>
        </p:sp>
        <p:sp>
          <p:nvSpPr>
            <p:cNvPr id="124" name="Oval 38"/>
            <p:cNvSpPr>
              <a:spLocks noChangeArrowheads="1"/>
            </p:cNvSpPr>
            <p:nvPr/>
          </p:nvSpPr>
          <p:spPr bwMode="auto">
            <a:xfrm flipH="1">
              <a:off x="5180013" y="2763838"/>
              <a:ext cx="44450" cy="5397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/>
            </a:p>
          </p:txBody>
        </p:sp>
        <p:sp>
          <p:nvSpPr>
            <p:cNvPr id="125" name="Oval 39"/>
            <p:cNvSpPr>
              <a:spLocks noChangeArrowheads="1"/>
            </p:cNvSpPr>
            <p:nvPr/>
          </p:nvSpPr>
          <p:spPr bwMode="auto">
            <a:xfrm flipH="1">
              <a:off x="5075238" y="2349500"/>
              <a:ext cx="44450" cy="5397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/>
            </a:p>
          </p:txBody>
        </p:sp>
        <p:sp>
          <p:nvSpPr>
            <p:cNvPr id="126" name="Oval 40"/>
            <p:cNvSpPr>
              <a:spLocks noChangeArrowheads="1"/>
            </p:cNvSpPr>
            <p:nvPr/>
          </p:nvSpPr>
          <p:spPr bwMode="auto">
            <a:xfrm flipH="1">
              <a:off x="4140200" y="2133600"/>
              <a:ext cx="44450" cy="5397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/>
            </a:p>
          </p:txBody>
        </p:sp>
        <p:sp>
          <p:nvSpPr>
            <p:cNvPr id="127" name="Oval 41"/>
            <p:cNvSpPr>
              <a:spLocks noChangeArrowheads="1"/>
            </p:cNvSpPr>
            <p:nvPr/>
          </p:nvSpPr>
          <p:spPr bwMode="auto">
            <a:xfrm flipH="1">
              <a:off x="4427538" y="2060575"/>
              <a:ext cx="44450" cy="55563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/>
            </a:p>
          </p:txBody>
        </p:sp>
      </p:grpSp>
      <p:sp>
        <p:nvSpPr>
          <p:cNvPr id="131" name="Line 94"/>
          <p:cNvSpPr>
            <a:spLocks noChangeShapeType="1"/>
          </p:cNvSpPr>
          <p:nvPr/>
        </p:nvSpPr>
        <p:spPr bwMode="auto">
          <a:xfrm flipH="1" flipV="1">
            <a:off x="3855728" y="3956460"/>
            <a:ext cx="1171165" cy="11086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218205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53" grpId="0"/>
      <p:bldP spid="11355" grpId="0"/>
      <p:bldP spid="11356" grpId="0"/>
      <p:bldP spid="89" grpId="0" build="p"/>
      <p:bldP spid="15" grpId="0"/>
      <p:bldP spid="115" grpId="0" animBg="1"/>
      <p:bldP spid="131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914" y="2932156"/>
            <a:ext cx="4791256" cy="28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6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5" r="7957" b="14470"/>
          <a:stretch/>
        </p:blipFill>
        <p:spPr bwMode="auto">
          <a:xfrm>
            <a:off x="89974" y="1742302"/>
            <a:ext cx="4187157" cy="189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7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5" r="7957" b="14470"/>
          <a:stretch/>
        </p:blipFill>
        <p:spPr bwMode="auto">
          <a:xfrm>
            <a:off x="139400" y="3951680"/>
            <a:ext cx="4187157" cy="194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Exemplo</a:t>
            </a:r>
            <a:endParaRPr lang="pt-BR" i="1" dirty="0" smtClean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A69C9-8429-4253-9570-435132449818}" type="slidenum">
              <a:rPr lang="pt-BR"/>
              <a:pPr>
                <a:defRPr/>
              </a:pPr>
              <a:t>80</a:t>
            </a:fld>
            <a:endParaRPr lang="pt-BR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07131" y="1349375"/>
            <a:ext cx="8929365" cy="351434"/>
          </a:xfrm>
          <a:noFill/>
        </p:spPr>
        <p:txBody>
          <a:bodyPr/>
          <a:lstStyle/>
          <a:p>
            <a:pPr marL="352425" indent="-352425" eaLnBrk="1" hangingPunct="1">
              <a:buFontTx/>
              <a:buNone/>
            </a:pP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plot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(Y~X3,data=dados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Retângulo 3"/>
          <p:cNvSpPr/>
          <p:nvPr/>
        </p:nvSpPr>
        <p:spPr>
          <a:xfrm>
            <a:off x="153470" y="3645024"/>
            <a:ext cx="22381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2425" lvl="0" indent="-352425">
              <a:spcBef>
                <a:spcPct val="20000"/>
              </a:spcBef>
            </a:pPr>
            <a:r>
              <a:rPr lang="pt-BR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</a:t>
            </a:r>
            <a:r>
              <a:rPr 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(Y~log10(X3),data=dados)</a:t>
            </a:r>
            <a:endParaRPr lang="pt-BR" altLang="pt-BR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644008" y="2166656"/>
            <a:ext cx="2435282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2425" lvl="0" indent="-352425">
              <a:spcBef>
                <a:spcPct val="20000"/>
              </a:spcBef>
            </a:pPr>
            <a:r>
              <a:rPr 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#linearizando a variável X3</a:t>
            </a:r>
          </a:p>
          <a:p>
            <a:pPr marL="352425" lvl="0" indent="-352425">
              <a:spcBef>
                <a:spcPct val="20000"/>
              </a:spcBef>
            </a:pPr>
            <a:r>
              <a:rPr 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dados$X3 &lt;- log10(dados$X3)</a:t>
            </a:r>
          </a:p>
          <a:p>
            <a:pPr marL="352425" lvl="0" indent="-352425">
              <a:spcBef>
                <a:spcPct val="20000"/>
              </a:spcBef>
            </a:pPr>
            <a:r>
              <a:rPr lang="pt-BR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names</a:t>
            </a:r>
            <a:r>
              <a:rPr 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(dados)[4]&lt;-"logX3"</a:t>
            </a:r>
          </a:p>
          <a:p>
            <a:pPr marL="352425" lvl="0" indent="-352425">
              <a:spcBef>
                <a:spcPct val="20000"/>
              </a:spcBef>
            </a:pPr>
            <a:r>
              <a:rPr lang="pt-BR" sz="12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pairs</a:t>
            </a:r>
            <a:r>
              <a:rPr lang="pt-BR" sz="1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2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dados,upper.panel</a:t>
            </a:r>
            <a:r>
              <a:rPr lang="pt-BR" sz="1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pt-BR" sz="12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upanel</a:t>
            </a:r>
            <a:r>
              <a:rPr lang="pt-BR" sz="1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altLang="pt-BR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 bwMode="auto">
          <a:xfrm>
            <a:off x="6686793" y="3357024"/>
            <a:ext cx="648000" cy="288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97798" y="6054387"/>
            <a:ext cx="86226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2425" indent="-3524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531813" indent="-531813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smtClean="0">
                <a:solidFill>
                  <a:srgbClr val="FF0000"/>
                </a:solidFill>
              </a:rPr>
              <a:t>OBS</a:t>
            </a:r>
            <a:r>
              <a:rPr lang="pt-BR" altLang="pt-BR" sz="1600" dirty="0" smtClean="0"/>
              <a:t>: se para linearização fosse necessária a transformação da variável </a:t>
            </a:r>
            <a:r>
              <a:rPr lang="pt-BR" altLang="pt-BR" sz="16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pt-BR" altLang="pt-BR" sz="1600" dirty="0" smtClean="0"/>
              <a:t>, esta mesma transformação deveria ser adequada para as demais variáveis independentes, caso contrário, não seria possível utilizar esta variável com as demais</a:t>
            </a:r>
            <a:endParaRPr lang="pt-BR" altLang="pt-BR" sz="1600" dirty="0"/>
          </a:p>
        </p:txBody>
      </p:sp>
    </p:spTree>
    <p:extLst>
      <p:ext uri="{BB962C8B-B14F-4D97-AF65-F5344CB8AC3E}">
        <p14:creationId xmlns:p14="http://schemas.microsoft.com/office/powerpoint/2010/main" val="243394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 animBg="1"/>
      <p:bldP spid="11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Exemplo</a:t>
            </a:r>
            <a:endParaRPr lang="pt-BR" i="1" dirty="0" smtClean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A69C9-8429-4253-9570-435132449818}" type="slidenum">
              <a:rPr lang="pt-BR"/>
              <a:pPr>
                <a:defRPr/>
              </a:pPr>
              <a:t>81</a:t>
            </a:fld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251520" y="1650286"/>
            <a:ext cx="5616624" cy="196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lvl="0" indent="-352425">
              <a:spcBef>
                <a:spcPct val="20000"/>
              </a:spcBef>
            </a:pPr>
            <a:r>
              <a:rPr lang="pt-BR" kern="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Calculando-se o </a:t>
            </a:r>
            <a:r>
              <a:rPr lang="pt-BR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VIF</a:t>
            </a:r>
            <a:r>
              <a:rPr lang="pt-BR" kern="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...</a:t>
            </a:r>
          </a:p>
          <a:p>
            <a:pPr marL="352425" lvl="0" indent="-352425">
              <a:spcBef>
                <a:spcPct val="20000"/>
              </a:spcBef>
            </a:pPr>
            <a:endParaRPr lang="pt-BR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lvl="0" indent="-352425">
              <a:spcBef>
                <a:spcPct val="20000"/>
              </a:spcBef>
            </a:pPr>
            <a:r>
              <a:rPr lang="en-US" sz="12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&lt;-lm(Y ~ X1 + X2 + logX3 + X4 + X5, data=dados</a:t>
            </a:r>
            <a:r>
              <a:rPr lang="en-US" sz="1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52425" lvl="0" indent="-352425">
              <a:spcBef>
                <a:spcPct val="20000"/>
              </a:spcBef>
            </a:pP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car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lvl="0" indent="-352425">
              <a:spcBef>
                <a:spcPct val="20000"/>
              </a:spcBef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round(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vif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),digits=2</a:t>
            </a:r>
            <a:r>
              <a:rPr lang="en-US" sz="1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52425" lvl="0" indent="-352425">
              <a:spcBef>
                <a:spcPct val="20000"/>
              </a:spcBef>
            </a:pPr>
            <a:endParaRPr lang="en-US" altLang="pt-BR" sz="12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pt-BR" sz="1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X1	X2	logX3	X4	X5 </a:t>
            </a:r>
            <a:endParaRPr lang="fr-FR" altLang="pt-BR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pt-BR" sz="1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4.18	1.12	1.01	1.17	4.25 </a:t>
            </a:r>
            <a:endParaRPr lang="pt-BR" altLang="pt-BR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4644008" y="3284984"/>
            <a:ext cx="2520280" cy="338554"/>
            <a:chOff x="2606600" y="3657381"/>
            <a:chExt cx="2520280" cy="338554"/>
          </a:xfrm>
        </p:grpSpPr>
        <p:sp>
          <p:nvSpPr>
            <p:cNvPr id="5" name="Seta para a esquerda 4"/>
            <p:cNvSpPr/>
            <p:nvPr/>
          </p:nvSpPr>
          <p:spPr bwMode="auto">
            <a:xfrm>
              <a:off x="2606600" y="3703384"/>
              <a:ext cx="504056" cy="216024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3252649" y="3657381"/>
              <a:ext cx="18742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todos valores &lt; 10</a:t>
              </a:r>
              <a:endParaRPr lang="pt-BR" dirty="0"/>
            </a:p>
          </p:txBody>
        </p:sp>
      </p:grpSp>
      <p:sp>
        <p:nvSpPr>
          <p:cNvPr id="22" name="Retângulo 21"/>
          <p:cNvSpPr/>
          <p:nvPr/>
        </p:nvSpPr>
        <p:spPr>
          <a:xfrm>
            <a:off x="251520" y="4005064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lvl="0" indent="-352425">
              <a:spcBef>
                <a:spcPct val="20000"/>
              </a:spcBef>
            </a:pPr>
            <a:r>
              <a:rPr lang="pt-BR" kern="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Conclusão: não há evidências de colinearidade</a:t>
            </a:r>
          </a:p>
        </p:txBody>
      </p:sp>
    </p:spTree>
    <p:extLst>
      <p:ext uri="{BB962C8B-B14F-4D97-AF65-F5344CB8AC3E}">
        <p14:creationId xmlns:p14="http://schemas.microsoft.com/office/powerpoint/2010/main" val="145080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Exemplo</a:t>
            </a:r>
            <a:endParaRPr lang="pt-BR" i="1" dirty="0" smtClean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A69C9-8429-4253-9570-435132449818}" type="slidenum">
              <a:rPr lang="pt-BR"/>
              <a:pPr>
                <a:defRPr/>
              </a:pPr>
              <a:t>82</a:t>
            </a:fld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251520" y="1412776"/>
            <a:ext cx="396044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lvl="0" indent="-352425">
              <a:spcBef>
                <a:spcPct val="20000"/>
              </a:spcBef>
            </a:pPr>
            <a:r>
              <a:rPr lang="pt-BR" kern="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Aplicando-se o </a:t>
            </a:r>
            <a:r>
              <a:rPr lang="pt-BR" kern="0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Stepwise</a:t>
            </a:r>
            <a:r>
              <a:rPr lang="pt-BR" kern="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...</a:t>
            </a:r>
          </a:p>
          <a:p>
            <a:pPr marL="352425" lvl="0" indent="-352425">
              <a:spcBef>
                <a:spcPct val="20000"/>
              </a:spcBef>
            </a:pPr>
            <a:endParaRPr lang="pt-BR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lvl="0" indent="-352425">
              <a:spcBef>
                <a:spcPct val="20000"/>
              </a:spcBef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library(MASS)</a:t>
            </a:r>
          </a:p>
          <a:p>
            <a:pPr marL="352425" lvl="0" indent="-352425">
              <a:spcBef>
                <a:spcPct val="20000"/>
              </a:spcBef>
            </a:pP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&lt;-lm(Y ~ X1 + X2 + logX3 + X4 + X5, data=dados)</a:t>
            </a:r>
          </a:p>
          <a:p>
            <a:pPr marL="352425" lvl="0" indent="-352425">
              <a:spcBef>
                <a:spcPct val="20000"/>
              </a:spcBef>
            </a:pPr>
            <a:r>
              <a:rPr lang="en-US" sz="12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regsel</a:t>
            </a:r>
            <a:r>
              <a:rPr lang="en-US" sz="1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&lt;-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stepAIC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reg,direction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="both</a:t>
            </a:r>
            <a:r>
              <a:rPr lang="en-US" sz="1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</a:p>
          <a:p>
            <a:pPr marL="352425" lvl="0" indent="-352425">
              <a:spcBef>
                <a:spcPct val="20000"/>
              </a:spcBef>
            </a:pPr>
            <a:endParaRPr lang="en-US" altLang="pt-BR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Start:  AIC=105.36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~ X1 + X2 + logX3 + X4 + X5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pt-BR" altLang="pt-BR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t-BR" altLang="pt-BR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</a:t>
            </a: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Sum </a:t>
            </a:r>
            <a:r>
              <a:rPr lang="pt-BR" altLang="pt-BR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</a:t>
            </a: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RSS    AIC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X5     1      5.30  418.04 103.87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X2     1      9.78  422.52 104.30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pt-BR" altLang="pt-BR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</a:t>
            </a: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               412.74 105.36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X1     1    173.12  585.85 117.37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X4     1    303.15  715.89 125.39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logX3  1   1447.39 1860.13 </a:t>
            </a:r>
            <a:r>
              <a:rPr lang="pt-BR" altLang="pt-BR" sz="1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163.58</a:t>
            </a:r>
            <a:endParaRPr lang="pt-BR" altLang="pt-BR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499992" y="1738018"/>
            <a:ext cx="39604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AIC=103.87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~ X1 + X2 + logX3 + X4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pt-BR" altLang="pt-BR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t-BR" altLang="pt-BR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</a:t>
            </a: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Sum </a:t>
            </a:r>
            <a:r>
              <a:rPr lang="pt-BR" altLang="pt-BR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</a:t>
            </a: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RSS    AIC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X2     1     10.27  428.31 102.84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pt-BR" altLang="pt-BR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</a:t>
            </a: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               418.04 103.87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X5     1      5.30  412.74 105.36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X4     1    298.44  716.48 123.42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X1     1    923.03 1341.06 148.49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logX3  1   1443.42 1861.45 161.61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pt-BR" altLang="pt-BR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AIC=102.84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~ X1 + logX3 + X4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pt-BR" altLang="pt-BR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t-BR" altLang="pt-BR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</a:t>
            </a: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Sum </a:t>
            </a:r>
            <a:r>
              <a:rPr lang="pt-BR" altLang="pt-BR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</a:t>
            </a: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RSS    AIC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pt-BR" altLang="pt-BR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</a:t>
            </a: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               428.31 102.84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X2     1     10.27  418.04 103.87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X5     1      5.78  422.52 104.30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X4     1    368.85  797.16 125.69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X1     1    913.38 1341.69 146.51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logX3  1   1440.77 1869.08 159.77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2750616" y="3657381"/>
            <a:ext cx="1479709" cy="276999"/>
            <a:chOff x="2606600" y="3657381"/>
            <a:chExt cx="1479709" cy="276999"/>
          </a:xfrm>
        </p:grpSpPr>
        <p:sp>
          <p:nvSpPr>
            <p:cNvPr id="5" name="Seta para a esquerda 4"/>
            <p:cNvSpPr/>
            <p:nvPr/>
          </p:nvSpPr>
          <p:spPr bwMode="auto">
            <a:xfrm>
              <a:off x="2606600" y="3703384"/>
              <a:ext cx="504056" cy="216024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3066478" y="3657381"/>
              <a:ext cx="10198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diminui AIC</a:t>
              </a:r>
              <a:endParaRPr lang="pt-BR" sz="1200" dirty="0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7092280" y="2581029"/>
            <a:ext cx="1479709" cy="276999"/>
            <a:chOff x="2606600" y="3657381"/>
            <a:chExt cx="1479709" cy="276999"/>
          </a:xfrm>
        </p:grpSpPr>
        <p:sp>
          <p:nvSpPr>
            <p:cNvPr id="17" name="Seta para a esquerda 16"/>
            <p:cNvSpPr/>
            <p:nvPr/>
          </p:nvSpPr>
          <p:spPr bwMode="auto">
            <a:xfrm>
              <a:off x="2606600" y="3703384"/>
              <a:ext cx="504056" cy="216024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3066478" y="3657381"/>
              <a:ext cx="10198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diminui AIC</a:t>
              </a: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6268416" y="4324160"/>
            <a:ext cx="1860491" cy="338554"/>
            <a:chOff x="2606600" y="3645024"/>
            <a:chExt cx="1860491" cy="338554"/>
          </a:xfrm>
        </p:grpSpPr>
        <p:sp>
          <p:nvSpPr>
            <p:cNvPr id="20" name="Seta para a esquerda 19"/>
            <p:cNvSpPr/>
            <p:nvPr/>
          </p:nvSpPr>
          <p:spPr bwMode="auto">
            <a:xfrm>
              <a:off x="2606600" y="3703384"/>
              <a:ext cx="504056" cy="216024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3128263" y="3645024"/>
              <a:ext cx="13388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modelo final</a:t>
              </a:r>
              <a:endParaRPr lang="pt-BR" dirty="0"/>
            </a:p>
          </p:txBody>
        </p:sp>
      </p:grpSp>
      <p:sp>
        <p:nvSpPr>
          <p:cNvPr id="15" name="Retângulo 14"/>
          <p:cNvSpPr/>
          <p:nvPr/>
        </p:nvSpPr>
        <p:spPr>
          <a:xfrm>
            <a:off x="28913" y="6494067"/>
            <a:ext cx="5947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2425" lvl="0" indent="-352425">
              <a:spcBef>
                <a:spcPct val="20000"/>
              </a:spcBef>
            </a:pPr>
            <a:r>
              <a:rPr lang="pt-BR" kern="0" dirty="0" smtClean="0">
                <a:solidFill>
                  <a:srgbClr val="FF0000"/>
                </a:solidFill>
                <a:latin typeface="Comic Sans MS"/>
                <a:cs typeface="Arial" panose="020B0604020202020204" pitchFamily="34" charset="0"/>
              </a:rPr>
              <a:t>OBS</a:t>
            </a:r>
            <a:r>
              <a:rPr lang="pt-BR" kern="0" dirty="0" smtClean="0">
                <a:solidFill>
                  <a:srgbClr val="000000"/>
                </a:solidFill>
                <a:latin typeface="Comic Sans MS"/>
                <a:cs typeface="Arial" panose="020B0604020202020204" pitchFamily="34" charset="0"/>
              </a:rPr>
              <a:t>: Não avalia a significância dos coeficientes dos modelos!</a:t>
            </a:r>
            <a:endParaRPr lang="pt-BR" kern="0" dirty="0">
              <a:solidFill>
                <a:srgbClr val="000000"/>
              </a:solidFill>
              <a:latin typeface="Comic Sans M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73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Exemplo</a:t>
            </a:r>
            <a:endParaRPr lang="pt-BR" i="1" dirty="0" smtClean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A69C9-8429-4253-9570-435132449818}" type="slidenum">
              <a:rPr lang="pt-BR"/>
              <a:pPr>
                <a:defRPr/>
              </a:pPr>
              <a:t>83</a:t>
            </a:fld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251520" y="1412776"/>
            <a:ext cx="5256584" cy="521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lvl="0" indent="-352425">
              <a:spcBef>
                <a:spcPct val="20000"/>
              </a:spcBef>
            </a:pPr>
            <a:r>
              <a:rPr lang="pt-BR" kern="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Resumo do modelo selecionado:</a:t>
            </a:r>
          </a:p>
          <a:p>
            <a:pPr marL="352425" lvl="0" indent="-352425">
              <a:spcBef>
                <a:spcPct val="20000"/>
              </a:spcBef>
            </a:pPr>
            <a:endParaRPr lang="pt-BR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lvl="0" indent="-352425">
              <a:spcBef>
                <a:spcPct val="20000"/>
              </a:spcBef>
            </a:pP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regsel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lvl="0" indent="-352425">
              <a:spcBef>
                <a:spcPct val="20000"/>
              </a:spcBef>
            </a:pP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Call: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lm(formula = Y ~ X1 + logX3 + X4, data = dados)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Residuals: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Min      1Q  Median      3Q     Max 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-7.4194 -1.7517  0.1031  2.7467  5.3421 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Coefficients: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Estimate </a:t>
            </a:r>
            <a:r>
              <a:rPr lang="en-US" sz="1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Std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Error </a:t>
            </a:r>
            <a:r>
              <a:rPr lang="en-US" sz="1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 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</a:t>
            </a:r>
            <a:r>
              <a:rPr lang="en-US" sz="1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2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(&gt;|t|)    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(Intercept) 207.82477   </a:t>
            </a:r>
            <a:r>
              <a:rPr lang="en-US" sz="1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10.09345  	20.590  	&lt; 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2e-16 ***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X1           -0.81676    </a:t>
            </a:r>
            <a:r>
              <a:rPr lang="en-US" sz="1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0.09322  	-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8.762 </a:t>
            </a:r>
            <a:r>
              <a:rPr lang="en-US" sz="1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1.87e-10 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logX3         7.51212   </a:t>
            </a:r>
            <a:r>
              <a:rPr lang="en-US" sz="1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0.68264  	11.005 	4.53e-13 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X4          -43.25904    </a:t>
            </a:r>
            <a:r>
              <a:rPr lang="en-US" sz="1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7.76925  	-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5.568 </a:t>
            </a:r>
            <a:r>
              <a:rPr lang="en-US" sz="1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2.63e-06 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codes:  0 ‘***’ 0.001 ‘**’ 0.01 ‘*’ 0.05 ‘.’ 0.1 ‘ ’ 1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Residual standard error: 3.449 on 36 degrees of freedom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R-squared:  0.8683,	Adjusted R-squared:  0.8573 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F-statistic:  79.1 on 3 and 36 DF,  p-value: 6.513e-16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5004048" y="4581128"/>
            <a:ext cx="2175412" cy="461665"/>
            <a:chOff x="2606600" y="3572576"/>
            <a:chExt cx="2175412" cy="461665"/>
          </a:xfrm>
        </p:grpSpPr>
        <p:sp>
          <p:nvSpPr>
            <p:cNvPr id="6" name="Seta para a esquerda 5"/>
            <p:cNvSpPr/>
            <p:nvPr/>
          </p:nvSpPr>
          <p:spPr bwMode="auto">
            <a:xfrm>
              <a:off x="2606600" y="3703384"/>
              <a:ext cx="504056" cy="216024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3066478" y="3572576"/>
              <a:ext cx="1715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todos os coeficientes</a:t>
              </a:r>
            </a:p>
            <a:p>
              <a:r>
                <a:rPr lang="pt-BR" sz="1200" dirty="0" smtClean="0"/>
                <a:t>são significativos</a:t>
              </a:r>
              <a:endParaRPr lang="pt-B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2377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Exemplo</a:t>
            </a:r>
            <a:endParaRPr lang="pt-BR" i="1" dirty="0" smtClean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A69C9-8429-4253-9570-435132449818}" type="slidenum">
              <a:rPr lang="pt-BR"/>
              <a:pPr>
                <a:defRPr/>
              </a:pPr>
              <a:t>84</a:t>
            </a:fld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251520" y="1412776"/>
            <a:ext cx="52565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lvl="0" indent="-352425">
              <a:spcBef>
                <a:spcPct val="20000"/>
              </a:spcBef>
            </a:pPr>
            <a:r>
              <a:rPr lang="pt-BR" kern="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Avaliando a qualidade do modelo selecionado</a:t>
            </a:r>
          </a:p>
          <a:p>
            <a:pPr marL="352425" lvl="0" indent="-352425">
              <a:spcBef>
                <a:spcPct val="20000"/>
              </a:spcBef>
            </a:pPr>
            <a:endParaRPr lang="pt-BR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lvl="0" indent="-352425">
              <a:spcBef>
                <a:spcPct val="20000"/>
              </a:spcBef>
            </a:pP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shapiro.test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regsel$residuals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lvl="0" indent="-352425">
              <a:spcBef>
                <a:spcPct val="20000"/>
              </a:spcBef>
            </a:pP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Shapiro-Wilk 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normality test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data: 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regsel$residuals</a:t>
            </a: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= 0.96599, p-value = </a:t>
            </a:r>
            <a:r>
              <a:rPr lang="en-US" sz="1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0.2668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&gt;"/>
            </a:pP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erropadr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&lt;- (summary(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regsel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))$sigma</a:t>
            </a:r>
          </a:p>
          <a:p>
            <a:pPr lvl="0">
              <a:spcBef>
                <a:spcPct val="20000"/>
              </a:spcBef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plot(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dados$Y,regsel$residuals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erropadr,xlab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="Y",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ylab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="standard error</a:t>
            </a:r>
            <a:r>
              <a:rPr lang="en-US" sz="1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2652498" y="2896808"/>
            <a:ext cx="2465555" cy="461665"/>
            <a:chOff x="2606600" y="3572576"/>
            <a:chExt cx="2465555" cy="461665"/>
          </a:xfrm>
        </p:grpSpPr>
        <p:sp>
          <p:nvSpPr>
            <p:cNvPr id="6" name="Seta para a esquerda 5"/>
            <p:cNvSpPr/>
            <p:nvPr/>
          </p:nvSpPr>
          <p:spPr bwMode="auto">
            <a:xfrm>
              <a:off x="2606600" y="3703384"/>
              <a:ext cx="504056" cy="216024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3066478" y="3572576"/>
              <a:ext cx="20056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resíduos são</a:t>
              </a:r>
            </a:p>
            <a:p>
              <a:r>
                <a:rPr lang="pt-BR" sz="1200" dirty="0" smtClean="0"/>
                <a:t>normalmente distribuídos</a:t>
              </a:r>
              <a:endParaRPr lang="pt-BR" sz="1200" dirty="0"/>
            </a:p>
          </p:txBody>
        </p:sp>
      </p:grpSp>
      <p:pic>
        <p:nvPicPr>
          <p:cNvPr id="7680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63688" y="4221088"/>
            <a:ext cx="5408784" cy="201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23197" y="6114782"/>
            <a:ext cx="7067961" cy="63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2425" lvl="0" indent="-352425">
              <a:spcBef>
                <a:spcPct val="20000"/>
              </a:spcBef>
            </a:pPr>
            <a:r>
              <a:rPr lang="pt-BR" kern="0" dirty="0" smtClean="0">
                <a:solidFill>
                  <a:srgbClr val="000000"/>
                </a:solidFill>
                <a:latin typeface="Comic Sans MS"/>
                <a:cs typeface="Arial" panose="020B0604020202020204" pitchFamily="34" charset="0"/>
              </a:rPr>
              <a:t>Aparentemente nenhum </a:t>
            </a:r>
            <a:r>
              <a:rPr lang="pt-BR" kern="0" dirty="0" err="1" smtClean="0">
                <a:solidFill>
                  <a:srgbClr val="000000"/>
                </a:solidFill>
                <a:latin typeface="Comic Sans MS"/>
                <a:cs typeface="Arial" panose="020B0604020202020204" pitchFamily="34" charset="0"/>
              </a:rPr>
              <a:t>outlier</a:t>
            </a:r>
            <a:r>
              <a:rPr lang="pt-BR" kern="0" dirty="0">
                <a:solidFill>
                  <a:srgbClr val="000000"/>
                </a:solidFill>
                <a:latin typeface="Comic Sans MS"/>
                <a:cs typeface="Arial" panose="020B0604020202020204" pitchFamily="34" charset="0"/>
              </a:rPr>
              <a:t> </a:t>
            </a:r>
            <a:r>
              <a:rPr lang="pt-BR" kern="0" dirty="0" smtClean="0">
                <a:solidFill>
                  <a:srgbClr val="000000"/>
                </a:solidFill>
                <a:latin typeface="Comic Sans MS"/>
                <a:cs typeface="Arial" panose="020B0604020202020204" pitchFamily="34" charset="0"/>
              </a:rPr>
              <a:t>(|erro padronizado| &gt; 2,5)</a:t>
            </a:r>
          </a:p>
          <a:p>
            <a:pPr marL="352425" lvl="0" indent="-352425">
              <a:spcBef>
                <a:spcPct val="20000"/>
              </a:spcBef>
            </a:pPr>
            <a:r>
              <a:rPr lang="pt-BR" kern="0" dirty="0" smtClean="0">
                <a:solidFill>
                  <a:srgbClr val="000000"/>
                </a:solidFill>
                <a:latin typeface="Comic Sans MS"/>
                <a:cs typeface="Arial" panose="020B0604020202020204" pitchFamily="34" charset="0"/>
              </a:rPr>
              <a:t>Valores de </a:t>
            </a:r>
            <a:r>
              <a:rPr lang="pt-BR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kern="0" dirty="0" smtClean="0">
                <a:solidFill>
                  <a:srgbClr val="000000"/>
                </a:solidFill>
                <a:latin typeface="Comic Sans MS"/>
                <a:cs typeface="Arial" panose="020B0604020202020204" pitchFamily="34" charset="0"/>
              </a:rPr>
              <a:t> menores que 90 e maiores que 115 foram pouco amostrados!</a:t>
            </a:r>
            <a:endParaRPr lang="pt-BR" kern="0" dirty="0">
              <a:solidFill>
                <a:srgbClr val="000000"/>
              </a:solidFill>
              <a:latin typeface="Comic Sans MS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292080" y="1910938"/>
            <a:ext cx="3600400" cy="160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lvl="0" indent="-352425">
              <a:spcBef>
                <a:spcPct val="20000"/>
              </a:spcBef>
            </a:pP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lmtest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52425" lvl="0" indent="-352425">
              <a:spcBef>
                <a:spcPct val="20000"/>
              </a:spcBef>
            </a:pPr>
            <a:r>
              <a:rPr lang="pt-BR" sz="12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bptest</a:t>
            </a:r>
            <a:r>
              <a:rPr lang="pt-BR" sz="1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2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regsel</a:t>
            </a:r>
            <a:r>
              <a:rPr lang="pt-BR" sz="1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lvl="0" indent="-352425">
              <a:spcBef>
                <a:spcPct val="20000"/>
              </a:spcBef>
            </a:pP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studentized</a:t>
            </a:r>
            <a:r>
              <a:rPr lang="en-US" sz="1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Breusch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-Pagan test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data: 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regsel</a:t>
            </a: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 = 4.3227,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3, p-value = </a:t>
            </a:r>
            <a:r>
              <a:rPr lang="en-US" sz="1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0.2287</a:t>
            </a: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7020272" y="3463265"/>
            <a:ext cx="1694695" cy="829831"/>
            <a:chOff x="1454472" y="3908201"/>
            <a:chExt cx="1694695" cy="829831"/>
          </a:xfrm>
        </p:grpSpPr>
        <p:sp>
          <p:nvSpPr>
            <p:cNvPr id="15" name="Seta para a esquerda 14"/>
            <p:cNvSpPr/>
            <p:nvPr/>
          </p:nvSpPr>
          <p:spPr bwMode="auto">
            <a:xfrm rot="5400000">
              <a:off x="2030536" y="4052217"/>
              <a:ext cx="504056" cy="216024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1454472" y="4461033"/>
              <a:ext cx="16946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variância é constante</a:t>
              </a:r>
              <a:endParaRPr lang="pt-B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8760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Exemplo</a:t>
            </a:r>
            <a:endParaRPr lang="pt-BR" i="1" dirty="0" smtClean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A69C9-8429-4253-9570-435132449818}" type="slidenum">
              <a:rPr lang="pt-BR"/>
              <a:pPr>
                <a:defRPr/>
              </a:pPr>
              <a:t>85</a:t>
            </a:fld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251520" y="1412776"/>
            <a:ext cx="864096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lvl="0" indent="-352425">
              <a:spcBef>
                <a:spcPct val="20000"/>
              </a:spcBef>
            </a:pPr>
            <a:r>
              <a:rPr lang="pt-BR" kern="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Avaliando a qualidade do modelo selecionado</a:t>
            </a:r>
          </a:p>
          <a:p>
            <a:pPr marL="352425" lvl="0" indent="-352425">
              <a:spcBef>
                <a:spcPct val="20000"/>
              </a:spcBef>
            </a:pPr>
            <a:endParaRPr lang="pt-BR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plot(dados$X1,regsel$residuals/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erropadr,xlab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="X1",ylab="standard error")</a:t>
            </a:r>
          </a:p>
          <a:p>
            <a:pPr lvl="0">
              <a:spcBef>
                <a:spcPct val="20000"/>
              </a:spcBef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plot(dados$logX3,regsel$residuals/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erropadr,xlab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="logX3",ylab="standard error")</a:t>
            </a:r>
          </a:p>
          <a:p>
            <a:pPr lvl="0">
              <a:spcBef>
                <a:spcPct val="20000"/>
              </a:spcBef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plot(dados$X4,regsel$residuals/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erropadr,xlab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="X4",ylab="standard error</a:t>
            </a:r>
            <a:r>
              <a:rPr lang="en-US" sz="1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2852935"/>
            <a:ext cx="4320480" cy="187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2852935"/>
            <a:ext cx="4320480" cy="187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1761" y="4797152"/>
            <a:ext cx="4320479" cy="187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/>
          <p:cNvSpPr/>
          <p:nvPr/>
        </p:nvSpPr>
        <p:spPr bwMode="auto">
          <a:xfrm>
            <a:off x="5292080" y="2852935"/>
            <a:ext cx="1080120" cy="1080121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Elipse 15"/>
          <p:cNvSpPr/>
          <p:nvPr/>
        </p:nvSpPr>
        <p:spPr bwMode="auto">
          <a:xfrm>
            <a:off x="3094769" y="4846580"/>
            <a:ext cx="476412" cy="42249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412502" y="2951366"/>
            <a:ext cx="3898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#7</a:t>
            </a:r>
            <a:endParaRPr lang="pt-BR" sz="11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666611" y="3262404"/>
            <a:ext cx="4539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#19</a:t>
            </a:r>
            <a:endParaRPr lang="pt-BR" sz="11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903705" y="3479129"/>
            <a:ext cx="4539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#16</a:t>
            </a:r>
            <a:endParaRPr lang="pt-BR" sz="11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119483" y="4995111"/>
            <a:ext cx="4764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#34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21125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4" grpId="0"/>
      <p:bldP spid="17" grpId="0"/>
      <p:bldP spid="18" grpId="0"/>
      <p:bldP spid="19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Exemplo</a:t>
            </a:r>
            <a:endParaRPr lang="pt-BR" i="1" dirty="0" smtClean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A69C9-8429-4253-9570-435132449818}" type="slidenum">
              <a:rPr lang="pt-BR"/>
              <a:pPr>
                <a:defRPr/>
              </a:pPr>
              <a:t>86</a:t>
            </a:fld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251520" y="1412776"/>
            <a:ext cx="5256584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lvl="0" indent="-352425">
              <a:spcBef>
                <a:spcPct val="20000"/>
              </a:spcBef>
            </a:pPr>
            <a:r>
              <a:rPr lang="pt-BR" kern="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Procura exaustiva...</a:t>
            </a:r>
          </a:p>
          <a:p>
            <a:pPr marL="352425" lvl="0" indent="-352425">
              <a:spcBef>
                <a:spcPct val="20000"/>
              </a:spcBef>
            </a:pPr>
            <a:endParaRPr lang="pt-BR" sz="1200" dirty="0" smtClean="0"/>
          </a:p>
          <a:p>
            <a:pPr marL="352425" lvl="0" indent="-352425">
              <a:spcBef>
                <a:spcPct val="20000"/>
              </a:spcBef>
            </a:pP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leaps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52425" lvl="0" indent="-352425">
              <a:spcBef>
                <a:spcPct val="20000"/>
              </a:spcBef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leaps&lt;-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regsubsets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(Y ~ X1 + X2 + logX3 + X4 + X5,data=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dados,nbest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=6)</a:t>
            </a:r>
          </a:p>
          <a:p>
            <a:pPr marL="352425" lvl="0" indent="-352425">
              <a:spcBef>
                <a:spcPct val="20000"/>
              </a:spcBef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plot(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leaps,scale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="adjr2")</a:t>
            </a:r>
            <a:endParaRPr lang="en-US" sz="12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3448" y="2664816"/>
            <a:ext cx="8321000" cy="400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267744" y="6379194"/>
            <a:ext cx="5947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2425" lvl="0" indent="-352425">
              <a:spcBef>
                <a:spcPct val="20000"/>
              </a:spcBef>
            </a:pPr>
            <a:r>
              <a:rPr lang="pt-BR" kern="0" dirty="0" smtClean="0">
                <a:solidFill>
                  <a:srgbClr val="FF0000"/>
                </a:solidFill>
                <a:latin typeface="Comic Sans MS"/>
                <a:cs typeface="Arial" panose="020B0604020202020204" pitchFamily="34" charset="0"/>
              </a:rPr>
              <a:t>OBS</a:t>
            </a:r>
            <a:r>
              <a:rPr lang="pt-BR" kern="0" dirty="0" smtClean="0">
                <a:solidFill>
                  <a:srgbClr val="000000"/>
                </a:solidFill>
                <a:latin typeface="Comic Sans MS"/>
                <a:cs typeface="Arial" panose="020B0604020202020204" pitchFamily="34" charset="0"/>
              </a:rPr>
              <a:t>: Não avalia a significância dos coeficientes dos modelos!</a:t>
            </a:r>
            <a:endParaRPr lang="pt-BR" kern="0" dirty="0">
              <a:solidFill>
                <a:srgbClr val="000000"/>
              </a:solidFill>
              <a:latin typeface="Comic Sans MS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9"/>
              <p:cNvSpPr txBox="1">
                <a:spLocks noChangeArrowheads="1"/>
              </p:cNvSpPr>
              <p:nvPr/>
            </p:nvSpPr>
            <p:spPr bwMode="auto">
              <a:xfrm>
                <a:off x="3065817" y="1412776"/>
                <a:ext cx="6048672" cy="370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352425" indent="-352425" eaLnBrk="1" hangingPunct="1">
                  <a:buFontTx/>
                  <a:buNone/>
                </a:pPr>
                <a:r>
                  <a:rPr lang="pt-BR" altLang="pt-BR" sz="1600" kern="0" dirty="0" smtClean="0"/>
                  <a:t>Melhor Modelo: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1600" b="0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1600" b="0" i="1" kern="0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pt-BR" altLang="pt-BR" sz="1600" b="0" i="1" kern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altLang="pt-BR" sz="1600" b="0" i="1" kern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altLang="pt-BR" sz="1600" b="0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1600" b="0" i="1" kern="0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pt-BR" altLang="pt-BR" sz="1600" b="0" i="1" kern="0" smtClean="0">
                            <a:latin typeface="Cambria Math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pt-BR" altLang="pt-BR" sz="1600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1600" b="0" i="1" kern="0" smtClean="0">
                            <a:latin typeface="Cambria Math"/>
                          </a:rPr>
                          <m:t>+</m:t>
                        </m:r>
                        <m:r>
                          <a:rPr lang="pt-BR" altLang="pt-BR" sz="1600" i="1" kern="0">
                            <a:latin typeface="Cambria Math" panose="02040503050406030204" pitchFamily="18" charset="0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pt-BR" altLang="pt-BR" sz="1600" b="0" i="1" kern="0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pt-BR" altLang="pt-BR" sz="1600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1600" b="0" i="1" kern="0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pt-BR" altLang="pt-BR" sz="1600" b="0" i="1" kern="0" smtClean="0">
                            <a:latin typeface="Cambria Math"/>
                          </a:rPr>
                          <m:t>1,</m:t>
                        </m:r>
                        <m:r>
                          <a:rPr lang="pt-BR" altLang="pt-BR" sz="1600" b="0" i="1" kern="0" smtClea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pt-BR" altLang="pt-BR" sz="1600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1600" i="1" kern="0">
                            <a:latin typeface="Cambria Math"/>
                          </a:rPr>
                          <m:t>+</m:t>
                        </m:r>
                        <m:r>
                          <a:rPr lang="pt-BR" altLang="pt-BR" sz="1600" i="1" ker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pt-BR" altLang="pt-BR" sz="1600" b="0" i="1" kern="0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pt-BR" altLang="pt-BR" sz="1600" b="0" i="1" kern="0" smtClean="0">
                        <a:latin typeface="Cambria Math"/>
                      </a:rPr>
                      <m:t>𝑙𝑜𝑔</m:t>
                    </m:r>
                    <m:sSub>
                      <m:sSubPr>
                        <m:ctrlPr>
                          <a:rPr lang="pt-BR" altLang="pt-BR" sz="1600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1600" i="1" ker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pt-BR" altLang="pt-BR" sz="1600" b="0" i="1" kern="0" smtClean="0">
                            <a:latin typeface="Cambria Math"/>
                          </a:rPr>
                          <m:t>3</m:t>
                        </m:r>
                        <m:r>
                          <a:rPr lang="pt-BR" altLang="pt-BR" sz="1600" i="1" kern="0">
                            <a:latin typeface="Cambria Math"/>
                          </a:rPr>
                          <m:t>,</m:t>
                        </m:r>
                        <m:r>
                          <a:rPr lang="pt-BR" altLang="pt-BR" sz="1600" i="1" ker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pt-BR" altLang="pt-BR" sz="1600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1600" b="0" i="1" kern="0" smtClean="0">
                            <a:latin typeface="Cambria Math"/>
                          </a:rPr>
                          <m:t>+</m:t>
                        </m:r>
                        <m:r>
                          <a:rPr lang="pt-BR" altLang="pt-BR" sz="1600" i="1" ker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pt-BR" altLang="pt-BR" sz="1600" b="0" i="1" kern="0" smtClean="0">
                            <a:latin typeface="Cambria Math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pt-BR" altLang="pt-BR" sz="1600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1600" i="1" ker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pt-BR" altLang="pt-BR" sz="1600" b="0" i="1" kern="0" smtClean="0">
                            <a:latin typeface="Cambria Math"/>
                          </a:rPr>
                          <m:t>4</m:t>
                        </m:r>
                        <m:r>
                          <a:rPr lang="pt-BR" altLang="pt-BR" sz="1600" i="1" kern="0">
                            <a:latin typeface="Cambria Math"/>
                          </a:rPr>
                          <m:t>,</m:t>
                        </m:r>
                        <m:r>
                          <a:rPr lang="pt-BR" altLang="pt-BR" sz="1600" i="1" ker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altLang="pt-BR" sz="1600" b="0" i="1" kern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pt-BR" altLang="pt-BR" sz="1600" b="0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BR" sz="1600" i="1" dirty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m:t></m:t>
                        </m:r>
                      </m:e>
                      <m:sub>
                        <m:r>
                          <a:rPr lang="pt-BR" altLang="pt-BR" sz="1600" b="0" i="1" kern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pt-BR" altLang="pt-BR" sz="1600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65817" y="1412776"/>
                <a:ext cx="6048672" cy="370554"/>
              </a:xfrm>
              <a:prstGeom prst="rect">
                <a:avLst/>
              </a:prstGeom>
              <a:blipFill rotWithShape="1">
                <a:blip r:embed="rId3"/>
                <a:stretch>
                  <a:fillRect l="-605" t="-3279" b="-131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/>
          <p:cNvSpPr/>
          <p:nvPr/>
        </p:nvSpPr>
        <p:spPr bwMode="auto">
          <a:xfrm>
            <a:off x="913240" y="2746704"/>
            <a:ext cx="7596000" cy="108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64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722149" y="2566641"/>
            <a:ext cx="5247437" cy="3054612"/>
            <a:chOff x="496274" y="1844824"/>
            <a:chExt cx="8151453" cy="474508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6274" y="1844824"/>
              <a:ext cx="3528392" cy="1690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119335" y="1844824"/>
              <a:ext cx="3528392" cy="1690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807804" y="3394713"/>
              <a:ext cx="3528392" cy="1690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6274" y="4899436"/>
              <a:ext cx="3528392" cy="1690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119335" y="4899436"/>
              <a:ext cx="3528392" cy="1690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tângulo 2"/>
          <p:cNvSpPr/>
          <p:nvPr/>
        </p:nvSpPr>
        <p:spPr>
          <a:xfrm>
            <a:off x="251520" y="1412776"/>
            <a:ext cx="849694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kern="0" dirty="0">
                <a:solidFill>
                  <a:srgbClr val="000000"/>
                </a:solidFill>
                <a:cs typeface="Arial" panose="020B0604020202020204" pitchFamily="34" charset="0"/>
              </a:rPr>
              <a:t>A análise inicia-se </a:t>
            </a:r>
            <a:r>
              <a:rPr lang="pt-BR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pela avaliação dos </a:t>
            </a:r>
            <a:r>
              <a:rPr lang="pt-BR" kern="0" dirty="0">
                <a:solidFill>
                  <a:srgbClr val="000000"/>
                </a:solidFill>
                <a:cs typeface="Arial" panose="020B0604020202020204" pitchFamily="34" charset="0"/>
              </a:rPr>
              <a:t>diagramas de dispersão de cada variável independente versus dependente, buscando-se  anomalias (</a:t>
            </a:r>
            <a:r>
              <a:rPr lang="pt-BR" i="1" kern="0" dirty="0" err="1">
                <a:solidFill>
                  <a:srgbClr val="000000"/>
                </a:solidFill>
                <a:cs typeface="Arial" panose="020B0604020202020204" pitchFamily="34" charset="0"/>
              </a:rPr>
              <a:t>outliers</a:t>
            </a:r>
            <a:r>
              <a:rPr lang="pt-BR" kern="0" dirty="0">
                <a:solidFill>
                  <a:srgbClr val="000000"/>
                </a:solidFill>
                <a:cs typeface="Arial" panose="020B0604020202020204" pitchFamily="34" charset="0"/>
              </a:rPr>
              <a:t>) e/ou falta de linearidade nas </a:t>
            </a:r>
            <a:r>
              <a:rPr lang="pt-BR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relações.</a:t>
            </a:r>
            <a:endParaRPr lang="pt-BR" kern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592138"/>
            <a:ext cx="9144000" cy="703262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pt-BR" kern="0" dirty="0" smtClean="0"/>
              <a:t>Considerações Finais</a:t>
            </a:r>
            <a:endParaRPr lang="pt-BR" i="1" kern="0" dirty="0" smtClean="0"/>
          </a:p>
        </p:txBody>
      </p:sp>
      <p:sp>
        <p:nvSpPr>
          <p:cNvPr id="7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C01A69C9-8429-4253-9570-435132449818}" type="slidenum">
              <a:rPr lang="pt-BR">
                <a:latin typeface="+mn-lt"/>
              </a:rPr>
              <a:pPr/>
              <a:t>87</a:t>
            </a:fld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685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012992" y="3580528"/>
            <a:ext cx="4791256" cy="2800800"/>
            <a:chOff x="2012992" y="3580528"/>
            <a:chExt cx="4791256" cy="2800800"/>
          </a:xfrm>
        </p:grpSpPr>
        <p:pic>
          <p:nvPicPr>
            <p:cNvPr id="12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92" y="3580528"/>
              <a:ext cx="4791256" cy="280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tângulo 13"/>
            <p:cNvSpPr/>
            <p:nvPr/>
          </p:nvSpPr>
          <p:spPr bwMode="auto">
            <a:xfrm>
              <a:off x="3090968" y="4337808"/>
              <a:ext cx="3281232" cy="162888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251520" y="1412776"/>
            <a:ext cx="8496944" cy="21113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kern="0" dirty="0">
                <a:solidFill>
                  <a:srgbClr val="000000"/>
                </a:solidFill>
                <a:cs typeface="Arial" panose="020B0604020202020204" pitchFamily="34" charset="0"/>
              </a:rPr>
              <a:t>A análise inicia-se </a:t>
            </a:r>
            <a:r>
              <a:rPr lang="pt-BR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pela avaliação dos </a:t>
            </a:r>
            <a:r>
              <a:rPr lang="pt-BR" kern="0" dirty="0">
                <a:solidFill>
                  <a:srgbClr val="000000"/>
                </a:solidFill>
                <a:cs typeface="Arial" panose="020B0604020202020204" pitchFamily="34" charset="0"/>
              </a:rPr>
              <a:t>diagramas de dispersão de cada variável independente versus dependente, buscando-se  anomalias (</a:t>
            </a:r>
            <a:r>
              <a:rPr lang="pt-BR" i="1" kern="0" dirty="0" err="1">
                <a:solidFill>
                  <a:srgbClr val="000000"/>
                </a:solidFill>
                <a:cs typeface="Arial" panose="020B0604020202020204" pitchFamily="34" charset="0"/>
              </a:rPr>
              <a:t>outliers</a:t>
            </a:r>
            <a:r>
              <a:rPr lang="pt-BR" kern="0" dirty="0">
                <a:solidFill>
                  <a:srgbClr val="000000"/>
                </a:solidFill>
                <a:cs typeface="Arial" panose="020B0604020202020204" pitchFamily="34" charset="0"/>
              </a:rPr>
              <a:t>) e/ou falta de linearidade nas </a:t>
            </a:r>
            <a:r>
              <a:rPr lang="pt-BR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relações.</a:t>
            </a:r>
            <a:endParaRPr lang="pt-BR" kern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kern="0" dirty="0">
                <a:solidFill>
                  <a:srgbClr val="000000"/>
                </a:solidFill>
                <a:cs typeface="Arial" panose="020B0604020202020204" pitchFamily="34" charset="0"/>
              </a:rPr>
              <a:t>A análise dos diagramas de dispersão entre variáveis independentes </a:t>
            </a:r>
            <a:r>
              <a:rPr lang="pt-BR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pode ser negligenciada mas pode </a:t>
            </a:r>
            <a:r>
              <a:rPr lang="pt-BR" kern="0" dirty="0">
                <a:solidFill>
                  <a:srgbClr val="000000"/>
                </a:solidFill>
                <a:cs typeface="Arial" panose="020B0604020202020204" pitchFamily="34" charset="0"/>
              </a:rPr>
              <a:t>indicar a presença de colinearidade. </a:t>
            </a:r>
            <a:r>
              <a:rPr lang="pt-BR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Neste caso, algumas </a:t>
            </a:r>
            <a:r>
              <a:rPr lang="pt-BR" kern="0" dirty="0">
                <a:solidFill>
                  <a:srgbClr val="000000"/>
                </a:solidFill>
                <a:cs typeface="Arial" panose="020B0604020202020204" pitchFamily="34" charset="0"/>
              </a:rPr>
              <a:t>variáveis já podem ser provisoriamente descartadas nesta fase. Ao final da construção do modelo, é sempre útil testar se essas variáveis descartadas realmente não contribuem na explicação da variável </a:t>
            </a:r>
            <a:r>
              <a:rPr lang="pt-BR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dependente.</a:t>
            </a:r>
            <a:endParaRPr lang="pt-BR" kern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592138"/>
            <a:ext cx="9144000" cy="703262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pt-BR" kern="0" dirty="0" smtClean="0"/>
              <a:t>Considerações Finais</a:t>
            </a:r>
            <a:endParaRPr lang="pt-BR" i="1" kern="0" dirty="0" smtClean="0"/>
          </a:p>
        </p:txBody>
      </p:sp>
      <p:sp>
        <p:nvSpPr>
          <p:cNvPr id="7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C01A69C9-8429-4253-9570-435132449818}" type="slidenum">
              <a:rPr lang="pt-BR">
                <a:latin typeface="+mn-lt"/>
              </a:rPr>
              <a:pPr/>
              <a:t>88</a:t>
            </a:fld>
            <a:endParaRPr lang="pt-BR" dirty="0">
              <a:latin typeface="+mn-lt"/>
            </a:endParaRPr>
          </a:p>
        </p:txBody>
      </p:sp>
      <p:sp>
        <p:nvSpPr>
          <p:cNvPr id="15" name="Seta para baixo 14"/>
          <p:cNvSpPr>
            <a:spLocks noChangeArrowheads="1"/>
          </p:cNvSpPr>
          <p:nvPr/>
        </p:nvSpPr>
        <p:spPr bwMode="auto">
          <a:xfrm rot="7235755">
            <a:off x="3622778" y="5748433"/>
            <a:ext cx="360362" cy="569913"/>
          </a:xfrm>
          <a:prstGeom prst="downArrow">
            <a:avLst>
              <a:gd name="adj1" fmla="val 50000"/>
              <a:gd name="adj2" fmla="val 49978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</p:spTree>
    <p:extLst>
      <p:ext uri="{BB962C8B-B14F-4D97-AF65-F5344CB8AC3E}">
        <p14:creationId xmlns:p14="http://schemas.microsoft.com/office/powerpoint/2010/main" val="201531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1520" y="1412776"/>
            <a:ext cx="8496944" cy="47212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kern="0" dirty="0">
                <a:solidFill>
                  <a:srgbClr val="000000"/>
                </a:solidFill>
                <a:cs typeface="Arial" panose="020B0604020202020204" pitchFamily="34" charset="0"/>
              </a:rPr>
              <a:t>A análise inicia-se </a:t>
            </a:r>
            <a:r>
              <a:rPr lang="pt-BR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pela avaliação dos </a:t>
            </a:r>
            <a:r>
              <a:rPr lang="pt-BR" kern="0" dirty="0">
                <a:solidFill>
                  <a:srgbClr val="000000"/>
                </a:solidFill>
                <a:cs typeface="Arial" panose="020B0604020202020204" pitchFamily="34" charset="0"/>
              </a:rPr>
              <a:t>diagramas de dispersão de cada variável independente versus dependente, buscando-se  anomalias (</a:t>
            </a:r>
            <a:r>
              <a:rPr lang="pt-BR" i="1" kern="0" dirty="0" err="1">
                <a:solidFill>
                  <a:srgbClr val="000000"/>
                </a:solidFill>
                <a:cs typeface="Arial" panose="020B0604020202020204" pitchFamily="34" charset="0"/>
              </a:rPr>
              <a:t>outliers</a:t>
            </a:r>
            <a:r>
              <a:rPr lang="pt-BR" kern="0" dirty="0">
                <a:solidFill>
                  <a:srgbClr val="000000"/>
                </a:solidFill>
                <a:cs typeface="Arial" panose="020B0604020202020204" pitchFamily="34" charset="0"/>
              </a:rPr>
              <a:t>) e/ou falta de linearidade nas </a:t>
            </a:r>
            <a:r>
              <a:rPr lang="pt-BR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relações.</a:t>
            </a:r>
            <a:endParaRPr lang="pt-BR" kern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kern="0" dirty="0">
                <a:solidFill>
                  <a:srgbClr val="000000"/>
                </a:solidFill>
                <a:cs typeface="Arial" panose="020B0604020202020204" pitchFamily="34" charset="0"/>
              </a:rPr>
              <a:t>A análise dos diagramas de dispersão entre variáveis independentes </a:t>
            </a:r>
            <a:r>
              <a:rPr lang="pt-BR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pode ser negligenciada mas pode </a:t>
            </a:r>
            <a:r>
              <a:rPr lang="pt-BR" kern="0" dirty="0">
                <a:solidFill>
                  <a:srgbClr val="000000"/>
                </a:solidFill>
                <a:cs typeface="Arial" panose="020B0604020202020204" pitchFamily="34" charset="0"/>
              </a:rPr>
              <a:t>indicar a presença de colinearidade. </a:t>
            </a:r>
            <a:r>
              <a:rPr lang="pt-BR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Neste caso, algumas </a:t>
            </a:r>
            <a:r>
              <a:rPr lang="pt-BR" kern="0" dirty="0">
                <a:solidFill>
                  <a:srgbClr val="000000"/>
                </a:solidFill>
                <a:cs typeface="Arial" panose="020B0604020202020204" pitchFamily="34" charset="0"/>
              </a:rPr>
              <a:t>variáveis já podem ser provisoriamente descartadas nesta fase. Ao final da construção do modelo, é sempre útil testar se essas variáveis descartadas realmente não contribuem na explicação da variável </a:t>
            </a:r>
            <a:r>
              <a:rPr lang="pt-BR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dependente.</a:t>
            </a:r>
            <a:endParaRPr lang="pt-BR" kern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kern="0" dirty="0">
                <a:solidFill>
                  <a:srgbClr val="000000"/>
                </a:solidFill>
                <a:cs typeface="Arial" panose="020B0604020202020204" pitchFamily="34" charset="0"/>
              </a:rPr>
              <a:t>Métodos automáticos de busca (</a:t>
            </a:r>
            <a:r>
              <a:rPr lang="pt-BR" i="1" kern="0" dirty="0" err="1">
                <a:solidFill>
                  <a:srgbClr val="000000"/>
                </a:solidFill>
                <a:cs typeface="Arial" panose="020B0604020202020204" pitchFamily="34" charset="0"/>
              </a:rPr>
              <a:t>stepwise</a:t>
            </a:r>
            <a:r>
              <a:rPr lang="pt-BR" kern="0" dirty="0">
                <a:solidFill>
                  <a:srgbClr val="000000"/>
                </a:solidFill>
                <a:cs typeface="Arial" panose="020B0604020202020204" pitchFamily="34" charset="0"/>
              </a:rPr>
              <a:t>, exaustivo) podem ser utilizados para encontrar o “melhor” modelo. Como estes métodos são “</a:t>
            </a:r>
            <a:r>
              <a:rPr lang="pt-BR" kern="0" dirty="0" err="1">
                <a:solidFill>
                  <a:srgbClr val="000000"/>
                </a:solidFill>
                <a:cs typeface="Arial" panose="020B0604020202020204" pitchFamily="34" charset="0"/>
              </a:rPr>
              <a:t>sub-ótimos</a:t>
            </a:r>
            <a:r>
              <a:rPr lang="pt-BR" kern="0" dirty="0">
                <a:solidFill>
                  <a:srgbClr val="000000"/>
                </a:solidFill>
                <a:cs typeface="Arial" panose="020B0604020202020204" pitchFamily="34" charset="0"/>
              </a:rPr>
              <a:t>”, diferentes métodos podem selecionar diferentes </a:t>
            </a:r>
            <a:r>
              <a:rPr lang="pt-BR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modelos.</a:t>
            </a:r>
            <a:endParaRPr lang="pt-BR" kern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kern="0" dirty="0">
                <a:solidFill>
                  <a:srgbClr val="000000"/>
                </a:solidFill>
                <a:cs typeface="Arial" panose="020B0604020202020204" pitchFamily="34" charset="0"/>
              </a:rPr>
              <a:t>A análise de resíduos para detecção de </a:t>
            </a:r>
            <a:r>
              <a:rPr lang="pt-BR" i="1" kern="0" dirty="0" err="1">
                <a:solidFill>
                  <a:srgbClr val="000000"/>
                </a:solidFill>
                <a:cs typeface="Arial" panose="020B0604020202020204" pitchFamily="34" charset="0"/>
              </a:rPr>
              <a:t>outliers</a:t>
            </a:r>
            <a:r>
              <a:rPr lang="pt-BR" kern="0" dirty="0">
                <a:solidFill>
                  <a:srgbClr val="000000"/>
                </a:solidFill>
                <a:cs typeface="Arial" panose="020B0604020202020204" pitchFamily="34" charset="0"/>
              </a:rPr>
              <a:t> e não-linearidade, e testes formais de normalidade e variância constante dos resíduos devem ser feitos ao final do processo de busca do melhor modelo. Qualquer intervenção (retirada de </a:t>
            </a:r>
            <a:r>
              <a:rPr lang="pt-BR" i="1" kern="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outliers</a:t>
            </a:r>
            <a:r>
              <a:rPr lang="pt-BR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pt-BR" kern="0" dirty="0">
                <a:solidFill>
                  <a:srgbClr val="000000"/>
                </a:solidFill>
                <a:cs typeface="Arial" panose="020B0604020202020204" pitchFamily="34" charset="0"/>
              </a:rPr>
              <a:t>transformação de variáveis, inclusão de novas variáveis independentes, inclusão de interação entre variáveis, </a:t>
            </a:r>
            <a:r>
              <a:rPr lang="pt-BR" kern="0" dirty="0" err="1">
                <a:solidFill>
                  <a:srgbClr val="000000"/>
                </a:solidFill>
                <a:cs typeface="Arial" panose="020B0604020202020204" pitchFamily="34" charset="0"/>
              </a:rPr>
              <a:t>etc</a:t>
            </a:r>
            <a:r>
              <a:rPr lang="pt-BR" kern="0" dirty="0">
                <a:solidFill>
                  <a:srgbClr val="000000"/>
                </a:solidFill>
                <a:cs typeface="Arial" panose="020B0604020202020204" pitchFamily="34" charset="0"/>
              </a:rPr>
              <a:t>) faz com que todo o processo tenha que ser </a:t>
            </a:r>
            <a:r>
              <a:rPr lang="pt-BR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refeito.</a:t>
            </a:r>
            <a:endParaRPr lang="pt-BR" kern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kern="0" dirty="0">
                <a:solidFill>
                  <a:srgbClr val="FF0000"/>
                </a:solidFill>
                <a:cs typeface="Arial" panose="020B0604020202020204" pitchFamily="34" charset="0"/>
              </a:rPr>
              <a:t>NÃO</a:t>
            </a:r>
            <a:r>
              <a:rPr lang="pt-BR" kern="0" dirty="0">
                <a:solidFill>
                  <a:srgbClr val="000000"/>
                </a:solidFill>
                <a:cs typeface="Arial" panose="020B0604020202020204" pitchFamily="34" charset="0"/>
              </a:rPr>
              <a:t> é necessário (</a:t>
            </a:r>
            <a:r>
              <a:rPr lang="pt-BR" kern="0" dirty="0">
                <a:solidFill>
                  <a:srgbClr val="FF0000"/>
                </a:solidFill>
                <a:cs typeface="Arial" panose="020B0604020202020204" pitchFamily="34" charset="0"/>
              </a:rPr>
              <a:t>é irrelevante!</a:t>
            </a:r>
            <a:r>
              <a:rPr lang="pt-BR" kern="0" dirty="0">
                <a:solidFill>
                  <a:srgbClr val="000000"/>
                </a:solidFill>
                <a:cs typeface="Arial" panose="020B0604020202020204" pitchFamily="34" charset="0"/>
              </a:rPr>
              <a:t>) testar a normalidade das variáveis dependente e independentes. Testes de normalidade são feitos sempre sobre os </a:t>
            </a:r>
            <a:r>
              <a:rPr lang="pt-BR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resíduos.</a:t>
            </a:r>
            <a:endParaRPr lang="pt-BR" kern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592138"/>
            <a:ext cx="9144000" cy="703262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pt-BR" kern="0" dirty="0" smtClean="0"/>
              <a:t>Considerações Finais</a:t>
            </a:r>
            <a:endParaRPr lang="pt-BR" i="1" kern="0" dirty="0" smtClean="0"/>
          </a:p>
        </p:txBody>
      </p:sp>
      <p:sp>
        <p:nvSpPr>
          <p:cNvPr id="7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C01A69C9-8429-4253-9570-435132449818}" type="slidenum">
              <a:rPr lang="pt-BR">
                <a:latin typeface="+mn-lt"/>
              </a:rPr>
              <a:pPr/>
              <a:t>89</a:t>
            </a:fld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095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>
                <a:cs typeface="Times New Roman" pitchFamily="18" charset="0"/>
              </a:rPr>
              <a:t>Coeficiente de Correlação</a:t>
            </a:r>
          </a:p>
        </p:txBody>
      </p:sp>
      <p:grpSp>
        <p:nvGrpSpPr>
          <p:cNvPr id="8195" name="Group 30"/>
          <p:cNvGrpSpPr>
            <a:grpSpLocks/>
          </p:cNvGrpSpPr>
          <p:nvPr/>
        </p:nvGrpSpPr>
        <p:grpSpPr bwMode="auto">
          <a:xfrm>
            <a:off x="609600" y="1412875"/>
            <a:ext cx="2533650" cy="2103438"/>
            <a:chOff x="384" y="1162"/>
            <a:chExt cx="1596" cy="1325"/>
          </a:xfrm>
        </p:grpSpPr>
        <p:sp>
          <p:nvSpPr>
            <p:cNvPr id="8255" name="Oval 15"/>
            <p:cNvSpPr>
              <a:spLocks noChangeArrowheads="1"/>
            </p:cNvSpPr>
            <p:nvPr/>
          </p:nvSpPr>
          <p:spPr bwMode="auto">
            <a:xfrm>
              <a:off x="1202" y="1616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256" name="Oval 16"/>
            <p:cNvSpPr>
              <a:spLocks noChangeArrowheads="1"/>
            </p:cNvSpPr>
            <p:nvPr/>
          </p:nvSpPr>
          <p:spPr bwMode="auto">
            <a:xfrm>
              <a:off x="903" y="1910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257" name="Oval 17"/>
            <p:cNvSpPr>
              <a:spLocks noChangeArrowheads="1"/>
            </p:cNvSpPr>
            <p:nvPr/>
          </p:nvSpPr>
          <p:spPr bwMode="auto">
            <a:xfrm>
              <a:off x="1202" y="1797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258" name="Oval 18"/>
            <p:cNvSpPr>
              <a:spLocks noChangeArrowheads="1"/>
            </p:cNvSpPr>
            <p:nvPr/>
          </p:nvSpPr>
          <p:spPr bwMode="auto">
            <a:xfrm>
              <a:off x="1579" y="1259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259" name="Oval 19"/>
            <p:cNvSpPr>
              <a:spLocks noChangeArrowheads="1"/>
            </p:cNvSpPr>
            <p:nvPr/>
          </p:nvSpPr>
          <p:spPr bwMode="auto">
            <a:xfrm>
              <a:off x="1383" y="1434"/>
              <a:ext cx="27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260" name="Oval 20"/>
            <p:cNvSpPr>
              <a:spLocks noChangeArrowheads="1"/>
            </p:cNvSpPr>
            <p:nvPr/>
          </p:nvSpPr>
          <p:spPr bwMode="auto">
            <a:xfrm>
              <a:off x="1014" y="1773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261" name="Oval 21"/>
            <p:cNvSpPr>
              <a:spLocks noChangeArrowheads="1"/>
            </p:cNvSpPr>
            <p:nvPr/>
          </p:nvSpPr>
          <p:spPr bwMode="auto">
            <a:xfrm>
              <a:off x="727" y="2013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262" name="Oval 22"/>
            <p:cNvSpPr>
              <a:spLocks noChangeArrowheads="1"/>
            </p:cNvSpPr>
            <p:nvPr/>
          </p:nvSpPr>
          <p:spPr bwMode="auto">
            <a:xfrm>
              <a:off x="793" y="1888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263" name="Oval 23"/>
            <p:cNvSpPr>
              <a:spLocks noChangeArrowheads="1"/>
            </p:cNvSpPr>
            <p:nvPr/>
          </p:nvSpPr>
          <p:spPr bwMode="auto">
            <a:xfrm>
              <a:off x="1338" y="1616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264" name="Oval 24"/>
            <p:cNvSpPr>
              <a:spLocks noChangeArrowheads="1"/>
            </p:cNvSpPr>
            <p:nvPr/>
          </p:nvSpPr>
          <p:spPr bwMode="auto">
            <a:xfrm>
              <a:off x="1403" y="1567"/>
              <a:ext cx="28" cy="3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grpSp>
          <p:nvGrpSpPr>
            <p:cNvPr id="8265" name="Group 29"/>
            <p:cNvGrpSpPr>
              <a:grpSpLocks/>
            </p:cNvGrpSpPr>
            <p:nvPr/>
          </p:nvGrpSpPr>
          <p:grpSpPr bwMode="auto">
            <a:xfrm>
              <a:off x="384" y="1162"/>
              <a:ext cx="1596" cy="1325"/>
              <a:chOff x="1239" y="1162"/>
              <a:chExt cx="1596" cy="1325"/>
            </a:xfrm>
          </p:grpSpPr>
          <p:sp>
            <p:nvSpPr>
              <p:cNvPr id="8266" name="Rectangle 25"/>
              <p:cNvSpPr>
                <a:spLocks noChangeArrowheads="1"/>
              </p:cNvSpPr>
              <p:nvPr/>
            </p:nvSpPr>
            <p:spPr bwMode="auto">
              <a:xfrm>
                <a:off x="2064" y="2333"/>
                <a:ext cx="85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i="1">
                    <a:latin typeface="Times New Roman" charset="0"/>
                  </a:rPr>
                  <a:t>X</a:t>
                </a:r>
                <a:endParaRPr lang="pt-BR" altLang="pt-BR" sz="1600" i="1"/>
              </a:p>
            </p:txBody>
          </p:sp>
          <p:sp>
            <p:nvSpPr>
              <p:cNvPr id="8267" name="Rectangle 26"/>
              <p:cNvSpPr>
                <a:spLocks noChangeArrowheads="1"/>
              </p:cNvSpPr>
              <p:nvPr/>
            </p:nvSpPr>
            <p:spPr bwMode="auto">
              <a:xfrm rot="-5400000">
                <a:off x="1277" y="1655"/>
                <a:ext cx="7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i="1">
                    <a:latin typeface="Times New Roman" charset="0"/>
                  </a:rPr>
                  <a:t>Y</a:t>
                </a:r>
                <a:endParaRPr lang="pt-BR" altLang="pt-BR" sz="1600" i="1"/>
              </a:p>
            </p:txBody>
          </p:sp>
          <p:sp>
            <p:nvSpPr>
              <p:cNvPr id="8268" name="Freeform 28"/>
              <p:cNvSpPr>
                <a:spLocks/>
              </p:cNvSpPr>
              <p:nvPr/>
            </p:nvSpPr>
            <p:spPr bwMode="auto">
              <a:xfrm>
                <a:off x="1429" y="1162"/>
                <a:ext cx="1406" cy="1134"/>
              </a:xfrm>
              <a:custGeom>
                <a:avLst/>
                <a:gdLst>
                  <a:gd name="T0" fmla="*/ 0 w 1271"/>
                  <a:gd name="T1" fmla="*/ 0 h 1179"/>
                  <a:gd name="T2" fmla="*/ 0 w 1271"/>
                  <a:gd name="T3" fmla="*/ 303 h 1179"/>
                  <a:gd name="T4" fmla="*/ 43509 w 1271"/>
                  <a:gd name="T5" fmla="*/ 303 h 1179"/>
                  <a:gd name="T6" fmla="*/ 0 60000 65536"/>
                  <a:gd name="T7" fmla="*/ 0 60000 65536"/>
                  <a:gd name="T8" fmla="*/ 0 60000 65536"/>
                  <a:gd name="T9" fmla="*/ 0 w 1271"/>
                  <a:gd name="T10" fmla="*/ 0 h 1179"/>
                  <a:gd name="T11" fmla="*/ 1271 w 1271"/>
                  <a:gd name="T12" fmla="*/ 1179 h 1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1" h="1179">
                    <a:moveTo>
                      <a:pt x="0" y="0"/>
                    </a:moveTo>
                    <a:lnTo>
                      <a:pt x="0" y="1179"/>
                    </a:lnTo>
                    <a:lnTo>
                      <a:pt x="1271" y="1179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8196" name="Group 46"/>
          <p:cNvGrpSpPr>
            <a:grpSpLocks/>
          </p:cNvGrpSpPr>
          <p:nvPr/>
        </p:nvGrpSpPr>
        <p:grpSpPr bwMode="auto">
          <a:xfrm>
            <a:off x="3263900" y="1412875"/>
            <a:ext cx="2532063" cy="2103438"/>
            <a:chOff x="2064" y="1162"/>
            <a:chExt cx="1595" cy="1325"/>
          </a:xfrm>
        </p:grpSpPr>
        <p:sp>
          <p:nvSpPr>
            <p:cNvPr id="8241" name="Oval 32"/>
            <p:cNvSpPr>
              <a:spLocks noChangeArrowheads="1"/>
            </p:cNvSpPr>
            <p:nvPr/>
          </p:nvSpPr>
          <p:spPr bwMode="auto">
            <a:xfrm>
              <a:off x="2744" y="1480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242" name="Oval 33"/>
            <p:cNvSpPr>
              <a:spLocks noChangeArrowheads="1"/>
            </p:cNvSpPr>
            <p:nvPr/>
          </p:nvSpPr>
          <p:spPr bwMode="auto">
            <a:xfrm>
              <a:off x="2744" y="1933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243" name="Oval 34"/>
            <p:cNvSpPr>
              <a:spLocks noChangeArrowheads="1"/>
            </p:cNvSpPr>
            <p:nvPr/>
          </p:nvSpPr>
          <p:spPr bwMode="auto">
            <a:xfrm>
              <a:off x="2881" y="1797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244" name="Oval 35"/>
            <p:cNvSpPr>
              <a:spLocks noChangeArrowheads="1"/>
            </p:cNvSpPr>
            <p:nvPr/>
          </p:nvSpPr>
          <p:spPr bwMode="auto">
            <a:xfrm>
              <a:off x="3288" y="1434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245" name="Oval 36"/>
            <p:cNvSpPr>
              <a:spLocks noChangeArrowheads="1"/>
            </p:cNvSpPr>
            <p:nvPr/>
          </p:nvSpPr>
          <p:spPr bwMode="auto">
            <a:xfrm>
              <a:off x="3016" y="1344"/>
              <a:ext cx="27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246" name="Oval 37"/>
            <p:cNvSpPr>
              <a:spLocks noChangeArrowheads="1"/>
            </p:cNvSpPr>
            <p:nvPr/>
          </p:nvSpPr>
          <p:spPr bwMode="auto">
            <a:xfrm>
              <a:off x="2693" y="1773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247" name="Oval 38"/>
            <p:cNvSpPr>
              <a:spLocks noChangeArrowheads="1"/>
            </p:cNvSpPr>
            <p:nvPr/>
          </p:nvSpPr>
          <p:spPr bwMode="auto">
            <a:xfrm>
              <a:off x="2406" y="2013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248" name="Oval 39"/>
            <p:cNvSpPr>
              <a:spLocks noChangeArrowheads="1"/>
            </p:cNvSpPr>
            <p:nvPr/>
          </p:nvSpPr>
          <p:spPr bwMode="auto">
            <a:xfrm>
              <a:off x="2472" y="1752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249" name="Oval 40"/>
            <p:cNvSpPr>
              <a:spLocks noChangeArrowheads="1"/>
            </p:cNvSpPr>
            <p:nvPr/>
          </p:nvSpPr>
          <p:spPr bwMode="auto">
            <a:xfrm>
              <a:off x="3061" y="1616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250" name="Oval 41"/>
            <p:cNvSpPr>
              <a:spLocks noChangeArrowheads="1"/>
            </p:cNvSpPr>
            <p:nvPr/>
          </p:nvSpPr>
          <p:spPr bwMode="auto">
            <a:xfrm>
              <a:off x="2880" y="1570"/>
              <a:ext cx="28" cy="3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grpSp>
          <p:nvGrpSpPr>
            <p:cNvPr id="8251" name="Group 42"/>
            <p:cNvGrpSpPr>
              <a:grpSpLocks/>
            </p:cNvGrpSpPr>
            <p:nvPr/>
          </p:nvGrpSpPr>
          <p:grpSpPr bwMode="auto">
            <a:xfrm>
              <a:off x="2064" y="1162"/>
              <a:ext cx="1595" cy="1325"/>
              <a:chOff x="1240" y="1162"/>
              <a:chExt cx="1595" cy="1325"/>
            </a:xfrm>
          </p:grpSpPr>
          <p:sp>
            <p:nvSpPr>
              <p:cNvPr id="8252" name="Rectangle 43"/>
              <p:cNvSpPr>
                <a:spLocks noChangeArrowheads="1"/>
              </p:cNvSpPr>
              <p:nvPr/>
            </p:nvSpPr>
            <p:spPr bwMode="auto">
              <a:xfrm>
                <a:off x="2064" y="2333"/>
                <a:ext cx="85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i="1">
                    <a:latin typeface="Times New Roman" charset="0"/>
                  </a:rPr>
                  <a:t>X</a:t>
                </a:r>
                <a:endParaRPr lang="pt-BR" altLang="pt-BR" sz="1600" i="1"/>
              </a:p>
            </p:txBody>
          </p:sp>
          <p:sp>
            <p:nvSpPr>
              <p:cNvPr id="8253" name="Rectangle 44"/>
              <p:cNvSpPr>
                <a:spLocks noChangeArrowheads="1"/>
              </p:cNvSpPr>
              <p:nvPr/>
            </p:nvSpPr>
            <p:spPr bwMode="auto">
              <a:xfrm rot="-5400000">
                <a:off x="1278" y="1655"/>
                <a:ext cx="7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i="1">
                    <a:latin typeface="Times New Roman" charset="0"/>
                  </a:rPr>
                  <a:t>Y</a:t>
                </a:r>
                <a:endParaRPr lang="pt-BR" altLang="pt-BR" sz="1600" i="1"/>
              </a:p>
            </p:txBody>
          </p:sp>
          <p:sp>
            <p:nvSpPr>
              <p:cNvPr id="8254" name="Freeform 45"/>
              <p:cNvSpPr>
                <a:spLocks/>
              </p:cNvSpPr>
              <p:nvPr/>
            </p:nvSpPr>
            <p:spPr bwMode="auto">
              <a:xfrm>
                <a:off x="1429" y="1162"/>
                <a:ext cx="1406" cy="1134"/>
              </a:xfrm>
              <a:custGeom>
                <a:avLst/>
                <a:gdLst>
                  <a:gd name="T0" fmla="*/ 0 w 1271"/>
                  <a:gd name="T1" fmla="*/ 0 h 1179"/>
                  <a:gd name="T2" fmla="*/ 0 w 1271"/>
                  <a:gd name="T3" fmla="*/ 303 h 1179"/>
                  <a:gd name="T4" fmla="*/ 43509 w 1271"/>
                  <a:gd name="T5" fmla="*/ 303 h 1179"/>
                  <a:gd name="T6" fmla="*/ 0 60000 65536"/>
                  <a:gd name="T7" fmla="*/ 0 60000 65536"/>
                  <a:gd name="T8" fmla="*/ 0 60000 65536"/>
                  <a:gd name="T9" fmla="*/ 0 w 1271"/>
                  <a:gd name="T10" fmla="*/ 0 h 1179"/>
                  <a:gd name="T11" fmla="*/ 1271 w 1271"/>
                  <a:gd name="T12" fmla="*/ 1179 h 1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1" h="1179">
                    <a:moveTo>
                      <a:pt x="0" y="0"/>
                    </a:moveTo>
                    <a:lnTo>
                      <a:pt x="0" y="1179"/>
                    </a:lnTo>
                    <a:lnTo>
                      <a:pt x="1271" y="1179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8197" name="Group 62"/>
          <p:cNvGrpSpPr>
            <a:grpSpLocks/>
          </p:cNvGrpSpPr>
          <p:nvPr/>
        </p:nvGrpSpPr>
        <p:grpSpPr bwMode="auto">
          <a:xfrm>
            <a:off x="5867400" y="1412875"/>
            <a:ext cx="2532063" cy="2103438"/>
            <a:chOff x="3696" y="1162"/>
            <a:chExt cx="1595" cy="1325"/>
          </a:xfrm>
        </p:grpSpPr>
        <p:sp>
          <p:nvSpPr>
            <p:cNvPr id="8227" name="Oval 48"/>
            <p:cNvSpPr>
              <a:spLocks noChangeArrowheads="1"/>
            </p:cNvSpPr>
            <p:nvPr/>
          </p:nvSpPr>
          <p:spPr bwMode="auto">
            <a:xfrm>
              <a:off x="4512" y="1435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228" name="Oval 49"/>
            <p:cNvSpPr>
              <a:spLocks noChangeArrowheads="1"/>
            </p:cNvSpPr>
            <p:nvPr/>
          </p:nvSpPr>
          <p:spPr bwMode="auto">
            <a:xfrm>
              <a:off x="4604" y="1934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229" name="Oval 50"/>
            <p:cNvSpPr>
              <a:spLocks noChangeArrowheads="1"/>
            </p:cNvSpPr>
            <p:nvPr/>
          </p:nvSpPr>
          <p:spPr bwMode="auto">
            <a:xfrm>
              <a:off x="4694" y="1843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230" name="Oval 51"/>
            <p:cNvSpPr>
              <a:spLocks noChangeArrowheads="1"/>
            </p:cNvSpPr>
            <p:nvPr/>
          </p:nvSpPr>
          <p:spPr bwMode="auto">
            <a:xfrm>
              <a:off x="4876" y="1571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231" name="Oval 52"/>
            <p:cNvSpPr>
              <a:spLocks noChangeArrowheads="1"/>
            </p:cNvSpPr>
            <p:nvPr/>
          </p:nvSpPr>
          <p:spPr bwMode="auto">
            <a:xfrm>
              <a:off x="4740" y="1480"/>
              <a:ext cx="27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232" name="Oval 53"/>
            <p:cNvSpPr>
              <a:spLocks noChangeArrowheads="1"/>
            </p:cNvSpPr>
            <p:nvPr/>
          </p:nvSpPr>
          <p:spPr bwMode="auto">
            <a:xfrm>
              <a:off x="4461" y="1728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233" name="Oval 54"/>
            <p:cNvSpPr>
              <a:spLocks noChangeArrowheads="1"/>
            </p:cNvSpPr>
            <p:nvPr/>
          </p:nvSpPr>
          <p:spPr bwMode="auto">
            <a:xfrm>
              <a:off x="4286" y="1843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234" name="Oval 55"/>
            <p:cNvSpPr>
              <a:spLocks noChangeArrowheads="1"/>
            </p:cNvSpPr>
            <p:nvPr/>
          </p:nvSpPr>
          <p:spPr bwMode="auto">
            <a:xfrm>
              <a:off x="4331" y="1571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235" name="Oval 56"/>
            <p:cNvSpPr>
              <a:spLocks noChangeArrowheads="1"/>
            </p:cNvSpPr>
            <p:nvPr/>
          </p:nvSpPr>
          <p:spPr bwMode="auto">
            <a:xfrm>
              <a:off x="4876" y="1752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236" name="Oval 57"/>
            <p:cNvSpPr>
              <a:spLocks noChangeArrowheads="1"/>
            </p:cNvSpPr>
            <p:nvPr/>
          </p:nvSpPr>
          <p:spPr bwMode="auto">
            <a:xfrm>
              <a:off x="4604" y="1661"/>
              <a:ext cx="28" cy="3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grpSp>
          <p:nvGrpSpPr>
            <p:cNvPr id="8237" name="Group 58"/>
            <p:cNvGrpSpPr>
              <a:grpSpLocks/>
            </p:cNvGrpSpPr>
            <p:nvPr/>
          </p:nvGrpSpPr>
          <p:grpSpPr bwMode="auto">
            <a:xfrm>
              <a:off x="3696" y="1162"/>
              <a:ext cx="1595" cy="1325"/>
              <a:chOff x="1240" y="1162"/>
              <a:chExt cx="1595" cy="1325"/>
            </a:xfrm>
          </p:grpSpPr>
          <p:sp>
            <p:nvSpPr>
              <p:cNvPr id="8238" name="Rectangle 59"/>
              <p:cNvSpPr>
                <a:spLocks noChangeArrowheads="1"/>
              </p:cNvSpPr>
              <p:nvPr/>
            </p:nvSpPr>
            <p:spPr bwMode="auto">
              <a:xfrm>
                <a:off x="2064" y="2333"/>
                <a:ext cx="85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i="1">
                    <a:latin typeface="Times New Roman" charset="0"/>
                  </a:rPr>
                  <a:t>X</a:t>
                </a:r>
                <a:endParaRPr lang="pt-BR" altLang="pt-BR" sz="1600" i="1"/>
              </a:p>
            </p:txBody>
          </p:sp>
          <p:sp>
            <p:nvSpPr>
              <p:cNvPr id="8239" name="Rectangle 60"/>
              <p:cNvSpPr>
                <a:spLocks noChangeArrowheads="1"/>
              </p:cNvSpPr>
              <p:nvPr/>
            </p:nvSpPr>
            <p:spPr bwMode="auto">
              <a:xfrm rot="-5400000">
                <a:off x="1278" y="1654"/>
                <a:ext cx="7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i="1">
                    <a:latin typeface="Times New Roman" charset="0"/>
                  </a:rPr>
                  <a:t>Y</a:t>
                </a:r>
                <a:endParaRPr lang="pt-BR" altLang="pt-BR" sz="1600" i="1"/>
              </a:p>
            </p:txBody>
          </p:sp>
          <p:sp>
            <p:nvSpPr>
              <p:cNvPr id="8240" name="Freeform 61"/>
              <p:cNvSpPr>
                <a:spLocks/>
              </p:cNvSpPr>
              <p:nvPr/>
            </p:nvSpPr>
            <p:spPr bwMode="auto">
              <a:xfrm>
                <a:off x="1429" y="1162"/>
                <a:ext cx="1406" cy="1134"/>
              </a:xfrm>
              <a:custGeom>
                <a:avLst/>
                <a:gdLst>
                  <a:gd name="T0" fmla="*/ 0 w 1271"/>
                  <a:gd name="T1" fmla="*/ 0 h 1179"/>
                  <a:gd name="T2" fmla="*/ 0 w 1271"/>
                  <a:gd name="T3" fmla="*/ 303 h 1179"/>
                  <a:gd name="T4" fmla="*/ 43509 w 1271"/>
                  <a:gd name="T5" fmla="*/ 303 h 1179"/>
                  <a:gd name="T6" fmla="*/ 0 60000 65536"/>
                  <a:gd name="T7" fmla="*/ 0 60000 65536"/>
                  <a:gd name="T8" fmla="*/ 0 60000 65536"/>
                  <a:gd name="T9" fmla="*/ 0 w 1271"/>
                  <a:gd name="T10" fmla="*/ 0 h 1179"/>
                  <a:gd name="T11" fmla="*/ 1271 w 1271"/>
                  <a:gd name="T12" fmla="*/ 1179 h 1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1" h="1179">
                    <a:moveTo>
                      <a:pt x="0" y="0"/>
                    </a:moveTo>
                    <a:lnTo>
                      <a:pt x="0" y="1179"/>
                    </a:lnTo>
                    <a:lnTo>
                      <a:pt x="1271" y="1179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8" name="Group 79"/>
          <p:cNvGrpSpPr>
            <a:grpSpLocks/>
          </p:cNvGrpSpPr>
          <p:nvPr/>
        </p:nvGrpSpPr>
        <p:grpSpPr bwMode="auto">
          <a:xfrm>
            <a:off x="609600" y="4221163"/>
            <a:ext cx="2533650" cy="2103437"/>
            <a:chOff x="384" y="2659"/>
            <a:chExt cx="1596" cy="1325"/>
          </a:xfrm>
        </p:grpSpPr>
        <p:sp>
          <p:nvSpPr>
            <p:cNvPr id="8213" name="Oval 64"/>
            <p:cNvSpPr>
              <a:spLocks noChangeArrowheads="1"/>
            </p:cNvSpPr>
            <p:nvPr/>
          </p:nvSpPr>
          <p:spPr bwMode="auto">
            <a:xfrm flipH="1">
              <a:off x="1216" y="3197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214" name="Oval 65"/>
            <p:cNvSpPr>
              <a:spLocks noChangeArrowheads="1"/>
            </p:cNvSpPr>
            <p:nvPr/>
          </p:nvSpPr>
          <p:spPr bwMode="auto">
            <a:xfrm flipH="1">
              <a:off x="1515" y="3491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215" name="Oval 66"/>
            <p:cNvSpPr>
              <a:spLocks noChangeArrowheads="1"/>
            </p:cNvSpPr>
            <p:nvPr/>
          </p:nvSpPr>
          <p:spPr bwMode="auto">
            <a:xfrm flipH="1">
              <a:off x="1216" y="3378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216" name="Oval 67"/>
            <p:cNvSpPr>
              <a:spLocks noChangeArrowheads="1"/>
            </p:cNvSpPr>
            <p:nvPr/>
          </p:nvSpPr>
          <p:spPr bwMode="auto">
            <a:xfrm flipH="1">
              <a:off x="839" y="2840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217" name="Oval 68"/>
            <p:cNvSpPr>
              <a:spLocks noChangeArrowheads="1"/>
            </p:cNvSpPr>
            <p:nvPr/>
          </p:nvSpPr>
          <p:spPr bwMode="auto">
            <a:xfrm flipH="1">
              <a:off x="1036" y="3015"/>
              <a:ext cx="27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218" name="Oval 69"/>
            <p:cNvSpPr>
              <a:spLocks noChangeArrowheads="1"/>
            </p:cNvSpPr>
            <p:nvPr/>
          </p:nvSpPr>
          <p:spPr bwMode="auto">
            <a:xfrm flipH="1">
              <a:off x="1404" y="3354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219" name="Oval 70"/>
            <p:cNvSpPr>
              <a:spLocks noChangeArrowheads="1"/>
            </p:cNvSpPr>
            <p:nvPr/>
          </p:nvSpPr>
          <p:spPr bwMode="auto">
            <a:xfrm flipH="1">
              <a:off x="1691" y="3594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220" name="Oval 71"/>
            <p:cNvSpPr>
              <a:spLocks noChangeArrowheads="1"/>
            </p:cNvSpPr>
            <p:nvPr/>
          </p:nvSpPr>
          <p:spPr bwMode="auto">
            <a:xfrm flipH="1">
              <a:off x="1625" y="3469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221" name="Oval 72"/>
            <p:cNvSpPr>
              <a:spLocks noChangeArrowheads="1"/>
            </p:cNvSpPr>
            <p:nvPr/>
          </p:nvSpPr>
          <p:spPr bwMode="auto">
            <a:xfrm flipH="1">
              <a:off x="1080" y="3197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222" name="Oval 73"/>
            <p:cNvSpPr>
              <a:spLocks noChangeArrowheads="1"/>
            </p:cNvSpPr>
            <p:nvPr/>
          </p:nvSpPr>
          <p:spPr bwMode="auto">
            <a:xfrm flipH="1">
              <a:off x="1015" y="3148"/>
              <a:ext cx="28" cy="3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grpSp>
          <p:nvGrpSpPr>
            <p:cNvPr id="8223" name="Group 74"/>
            <p:cNvGrpSpPr>
              <a:grpSpLocks/>
            </p:cNvGrpSpPr>
            <p:nvPr/>
          </p:nvGrpSpPr>
          <p:grpSpPr bwMode="auto">
            <a:xfrm>
              <a:off x="384" y="2659"/>
              <a:ext cx="1596" cy="1325"/>
              <a:chOff x="1239" y="1162"/>
              <a:chExt cx="1596" cy="1325"/>
            </a:xfrm>
          </p:grpSpPr>
          <p:sp>
            <p:nvSpPr>
              <p:cNvPr id="8224" name="Rectangle 75"/>
              <p:cNvSpPr>
                <a:spLocks noChangeArrowheads="1"/>
              </p:cNvSpPr>
              <p:nvPr/>
            </p:nvSpPr>
            <p:spPr bwMode="auto">
              <a:xfrm>
                <a:off x="2064" y="2333"/>
                <a:ext cx="85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i="1">
                    <a:latin typeface="Times New Roman" charset="0"/>
                  </a:rPr>
                  <a:t>X</a:t>
                </a:r>
                <a:endParaRPr lang="pt-BR" altLang="pt-BR" sz="1600" i="1"/>
              </a:p>
            </p:txBody>
          </p:sp>
          <p:sp>
            <p:nvSpPr>
              <p:cNvPr id="8225" name="Rectangle 76"/>
              <p:cNvSpPr>
                <a:spLocks noChangeArrowheads="1"/>
              </p:cNvSpPr>
              <p:nvPr/>
            </p:nvSpPr>
            <p:spPr bwMode="auto">
              <a:xfrm rot="-5400000">
                <a:off x="1277" y="1655"/>
                <a:ext cx="7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i="1">
                    <a:latin typeface="Times New Roman" charset="0"/>
                  </a:rPr>
                  <a:t>Y</a:t>
                </a:r>
                <a:endParaRPr lang="pt-BR" altLang="pt-BR" sz="1600" i="1"/>
              </a:p>
            </p:txBody>
          </p:sp>
          <p:sp>
            <p:nvSpPr>
              <p:cNvPr id="8226" name="Freeform 77"/>
              <p:cNvSpPr>
                <a:spLocks/>
              </p:cNvSpPr>
              <p:nvPr/>
            </p:nvSpPr>
            <p:spPr bwMode="auto">
              <a:xfrm>
                <a:off x="1429" y="1162"/>
                <a:ext cx="1406" cy="1134"/>
              </a:xfrm>
              <a:custGeom>
                <a:avLst/>
                <a:gdLst>
                  <a:gd name="T0" fmla="*/ 0 w 1271"/>
                  <a:gd name="T1" fmla="*/ 0 h 1179"/>
                  <a:gd name="T2" fmla="*/ 0 w 1271"/>
                  <a:gd name="T3" fmla="*/ 303 h 1179"/>
                  <a:gd name="T4" fmla="*/ 43509 w 1271"/>
                  <a:gd name="T5" fmla="*/ 303 h 1179"/>
                  <a:gd name="T6" fmla="*/ 0 60000 65536"/>
                  <a:gd name="T7" fmla="*/ 0 60000 65536"/>
                  <a:gd name="T8" fmla="*/ 0 60000 65536"/>
                  <a:gd name="T9" fmla="*/ 0 w 1271"/>
                  <a:gd name="T10" fmla="*/ 0 h 1179"/>
                  <a:gd name="T11" fmla="*/ 1271 w 1271"/>
                  <a:gd name="T12" fmla="*/ 1179 h 1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1" h="1179">
                    <a:moveTo>
                      <a:pt x="0" y="0"/>
                    </a:moveTo>
                    <a:lnTo>
                      <a:pt x="0" y="1179"/>
                    </a:lnTo>
                    <a:lnTo>
                      <a:pt x="1271" y="1179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11346" name="Rectangle 82"/>
          <p:cNvSpPr>
            <a:spLocks noChangeArrowheads="1"/>
          </p:cNvSpPr>
          <p:nvPr/>
        </p:nvSpPr>
        <p:spPr bwMode="auto">
          <a:xfrm>
            <a:off x="3563938" y="3579813"/>
            <a:ext cx="50305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</a:rPr>
              <a:t>Coeficiente de Correlação </a:t>
            </a:r>
            <a:r>
              <a:rPr lang="pt-BR" altLang="pt-BR" sz="1600" dirty="0"/>
              <a:t>(de Pearson)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	mede o grau de relação </a:t>
            </a:r>
            <a:r>
              <a:rPr lang="pt-BR" altLang="pt-BR" sz="1600" dirty="0">
                <a:solidFill>
                  <a:srgbClr val="FF0000"/>
                </a:solidFill>
              </a:rPr>
              <a:t>linear</a:t>
            </a:r>
            <a:r>
              <a:rPr lang="pt-BR" altLang="pt-BR" sz="1600" dirty="0"/>
              <a:t> entre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X</a:t>
            </a:r>
            <a:r>
              <a:rPr lang="pt-BR" altLang="pt-BR" sz="1600" dirty="0"/>
              <a:t> e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Y</a:t>
            </a:r>
          </a:p>
        </p:txBody>
      </p:sp>
      <p:graphicFrame>
        <p:nvGraphicFramePr>
          <p:cNvPr id="11347" name="Object 83"/>
          <p:cNvGraphicFramePr>
            <a:graphicFrameLocks noChangeAspect="1"/>
          </p:cNvGraphicFramePr>
          <p:nvPr/>
        </p:nvGraphicFramePr>
        <p:xfrm>
          <a:off x="3255963" y="4475163"/>
          <a:ext cx="15843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17" name="Equation" r:id="rId3" imgW="1320800" imgH="457200" progId="Equation.DSMT4">
                  <p:embed/>
                </p:oleObj>
              </mc:Choice>
              <mc:Fallback>
                <p:oleObj name="Equation" r:id="rId3" imgW="1320800" imgH="457200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5963" y="4475163"/>
                        <a:ext cx="158432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50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891226"/>
              </p:ext>
            </p:extLst>
          </p:nvPr>
        </p:nvGraphicFramePr>
        <p:xfrm>
          <a:off x="3225800" y="5157788"/>
          <a:ext cx="2257425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18" name="Equation" r:id="rId5" imgW="1879560" imgH="888840" progId="Equation.DSMT4">
                  <p:embed/>
                </p:oleObj>
              </mc:Choice>
              <mc:Fallback>
                <p:oleObj name="Equation" r:id="rId5" imgW="1879560" imgH="888840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800" y="5157788"/>
                        <a:ext cx="2257425" cy="106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51" name="Object 87"/>
          <p:cNvGraphicFramePr>
            <a:graphicFrameLocks noChangeAspect="1"/>
          </p:cNvGraphicFramePr>
          <p:nvPr/>
        </p:nvGraphicFramePr>
        <p:xfrm>
          <a:off x="5722938" y="4624388"/>
          <a:ext cx="752475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19" name="Equation" r:id="rId7" imgW="622030" imgH="165028" progId="Equation.DSMT4">
                  <p:embed/>
                </p:oleObj>
              </mc:Choice>
              <mc:Fallback>
                <p:oleObj name="Equation" r:id="rId7" imgW="622030" imgH="165028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2938" y="4624388"/>
                        <a:ext cx="752475" cy="19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52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567363"/>
              </p:ext>
            </p:extLst>
          </p:nvPr>
        </p:nvGraphicFramePr>
        <p:xfrm>
          <a:off x="5626100" y="5151438"/>
          <a:ext cx="3284538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20" name="Equation" r:id="rId9" imgW="2730240" imgH="1002960" progId="Equation.DSMT4">
                  <p:embed/>
                </p:oleObj>
              </mc:Choice>
              <mc:Fallback>
                <p:oleObj name="Equation" r:id="rId9" imgW="2730240" imgH="1002960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100" y="5151438"/>
                        <a:ext cx="3284538" cy="1201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53" name="Text Box 89"/>
          <p:cNvSpPr txBox="1">
            <a:spLocks noChangeArrowheads="1"/>
          </p:cNvSpPr>
          <p:nvPr/>
        </p:nvSpPr>
        <p:spPr bwMode="auto">
          <a:xfrm>
            <a:off x="1979613" y="2636838"/>
            <a:ext cx="801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  <a:cs typeface="Times New Roman" charset="0"/>
              </a:rPr>
              <a:t>r</a:t>
            </a:r>
            <a:r>
              <a:rPr lang="pt-BR" altLang="pt-BR" sz="1600">
                <a:latin typeface="Times New Roman" charset="0"/>
                <a:cs typeface="Times New Roman" charset="0"/>
              </a:rPr>
              <a:t> = 0,9</a:t>
            </a:r>
          </a:p>
        </p:txBody>
      </p:sp>
      <p:sp>
        <p:nvSpPr>
          <p:cNvPr id="11354" name="Text Box 90"/>
          <p:cNvSpPr txBox="1">
            <a:spLocks noChangeArrowheads="1"/>
          </p:cNvSpPr>
          <p:nvPr/>
        </p:nvSpPr>
        <p:spPr bwMode="auto">
          <a:xfrm>
            <a:off x="4643438" y="2636838"/>
            <a:ext cx="801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  <a:cs typeface="Times New Roman" charset="0"/>
              </a:rPr>
              <a:t>r</a:t>
            </a:r>
            <a:r>
              <a:rPr lang="pt-BR" altLang="pt-BR" sz="1600">
                <a:latin typeface="Times New Roman" charset="0"/>
                <a:cs typeface="Times New Roman" charset="0"/>
              </a:rPr>
              <a:t> = 0,3</a:t>
            </a:r>
          </a:p>
        </p:txBody>
      </p:sp>
      <p:sp>
        <p:nvSpPr>
          <p:cNvPr id="11355" name="Text Box 91"/>
          <p:cNvSpPr txBox="1">
            <a:spLocks noChangeArrowheads="1"/>
          </p:cNvSpPr>
          <p:nvPr/>
        </p:nvSpPr>
        <p:spPr bwMode="auto">
          <a:xfrm>
            <a:off x="7451725" y="2708275"/>
            <a:ext cx="630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  <a:cs typeface="Times New Roman" charset="0"/>
              </a:rPr>
              <a:t>r</a:t>
            </a:r>
            <a:r>
              <a:rPr lang="pt-BR" altLang="pt-BR" sz="1600">
                <a:latin typeface="Times New Roman" charset="0"/>
                <a:cs typeface="Times New Roman" charset="0"/>
              </a:rPr>
              <a:t> = 0</a:t>
            </a:r>
          </a:p>
        </p:txBody>
      </p:sp>
      <p:sp>
        <p:nvSpPr>
          <p:cNvPr id="11356" name="Text Box 92"/>
          <p:cNvSpPr txBox="1">
            <a:spLocks noChangeArrowheads="1"/>
          </p:cNvSpPr>
          <p:nvPr/>
        </p:nvSpPr>
        <p:spPr bwMode="auto">
          <a:xfrm>
            <a:off x="1042988" y="5516563"/>
            <a:ext cx="935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  <a:cs typeface="Times New Roman" charset="0"/>
              </a:rPr>
              <a:t>r</a:t>
            </a:r>
            <a:r>
              <a:rPr lang="pt-BR" altLang="pt-BR" sz="1600">
                <a:latin typeface="Times New Roman" charset="0"/>
                <a:cs typeface="Times New Roman" charset="0"/>
              </a:rPr>
              <a:t> = - 0,9</a:t>
            </a:r>
          </a:p>
        </p:txBody>
      </p:sp>
      <p:sp>
        <p:nvSpPr>
          <p:cNvPr id="11357" name="Line 93"/>
          <p:cNvSpPr>
            <a:spLocks noChangeShapeType="1"/>
          </p:cNvSpPr>
          <p:nvPr/>
        </p:nvSpPr>
        <p:spPr bwMode="auto">
          <a:xfrm flipV="1">
            <a:off x="1125538" y="1657350"/>
            <a:ext cx="151130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358" name="Line 94"/>
          <p:cNvSpPr>
            <a:spLocks noChangeShapeType="1"/>
          </p:cNvSpPr>
          <p:nvPr/>
        </p:nvSpPr>
        <p:spPr bwMode="auto">
          <a:xfrm flipV="1">
            <a:off x="3779838" y="1628775"/>
            <a:ext cx="1368425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359" name="Line 95"/>
          <p:cNvSpPr>
            <a:spLocks noChangeShapeType="1"/>
          </p:cNvSpPr>
          <p:nvPr/>
        </p:nvSpPr>
        <p:spPr bwMode="auto">
          <a:xfrm>
            <a:off x="1284288" y="4633913"/>
            <a:ext cx="15113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5" name="Elipse 74"/>
          <p:cNvSpPr>
            <a:spLocks noChangeArrowheads="1"/>
          </p:cNvSpPr>
          <p:nvPr/>
        </p:nvSpPr>
        <p:spPr bwMode="auto">
          <a:xfrm>
            <a:off x="3643313" y="4406900"/>
            <a:ext cx="1071562" cy="357188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30187-937B-4537-AC3E-E8A87C43E105}" type="slidenum">
              <a:rPr lang="pt-BR"/>
              <a:pPr>
                <a:defRPr/>
              </a:pPr>
              <a:t>9</a:t>
            </a:fld>
            <a:endParaRPr lang="pt-BR"/>
          </a:p>
        </p:txBody>
      </p:sp>
      <p:sp>
        <p:nvSpPr>
          <p:cNvPr id="77" name="Rectangle 82"/>
          <p:cNvSpPr>
            <a:spLocks noChangeArrowheads="1"/>
          </p:cNvSpPr>
          <p:nvPr/>
        </p:nvSpPr>
        <p:spPr bwMode="auto">
          <a:xfrm>
            <a:off x="6516216" y="4553832"/>
            <a:ext cx="1531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smtClean="0"/>
              <a:t>(adimensional)</a:t>
            </a:r>
            <a:endParaRPr lang="pt-BR" altLang="pt-BR" sz="1600" i="1" dirty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6" grpId="0" build="p"/>
      <p:bldP spid="11353" grpId="0"/>
      <p:bldP spid="11354" grpId="0"/>
      <p:bldP spid="11355" grpId="0"/>
      <p:bldP spid="11356" grpId="0"/>
      <p:bldP spid="11357" grpId="0" animBg="1"/>
      <p:bldP spid="11358" grpId="0" animBg="1"/>
      <p:bldP spid="11359" grpId="0" animBg="1"/>
      <p:bldP spid="75" grpId="0" animBg="1"/>
      <p:bldP spid="77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592138"/>
            <a:ext cx="9144000" cy="703262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pt-BR" kern="0" dirty="0" smtClean="0"/>
              <a:t>Outras abordagens...</a:t>
            </a:r>
            <a:endParaRPr lang="pt-BR" i="1" kern="0" dirty="0" smtClean="0"/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C01A69C9-8429-4253-9570-435132449818}" type="slidenum">
              <a:rPr lang="pt-BR">
                <a:latin typeface="+mn-lt"/>
              </a:rPr>
              <a:pPr/>
              <a:t>90</a:t>
            </a:fld>
            <a:endParaRPr lang="pt-BR" dirty="0"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1412776"/>
            <a:ext cx="8784976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Regressão linear tipo II (</a:t>
            </a:r>
            <a:r>
              <a:rPr lang="pt-BR" i="1" kern="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Model</a:t>
            </a:r>
            <a:r>
              <a:rPr lang="pt-BR" i="1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 II </a:t>
            </a:r>
            <a:r>
              <a:rPr lang="pt-BR" i="1" kern="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regression</a:t>
            </a:r>
            <a:r>
              <a:rPr lang="pt-BR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  <a:endParaRPr lang="pt-BR" kern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627063" lvl="2" indent="-169863">
              <a:spcBef>
                <a:spcPct val="20000"/>
              </a:spcBef>
            </a:pPr>
            <a:r>
              <a:rPr lang="pt-BR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Nesse tipo de regressão, considera-se que também as variáveis independentes sejam variáveis aleatórias</a:t>
            </a:r>
          </a:p>
          <a:p>
            <a:pPr marL="627063" lvl="2" indent="-169863">
              <a:spcBef>
                <a:spcPct val="20000"/>
              </a:spcBef>
            </a:pPr>
            <a:r>
              <a:rPr lang="pt-BR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	Nesse caso, os </a:t>
            </a:r>
            <a:r>
              <a:rPr lang="pt-BR" kern="0" dirty="0">
                <a:solidFill>
                  <a:srgbClr val="000000"/>
                </a:solidFill>
                <a:cs typeface="Arial" panose="020B0604020202020204" pitchFamily="34" charset="0"/>
              </a:rPr>
              <a:t>erros (ou desvios) </a:t>
            </a:r>
            <a:r>
              <a:rPr lang="pt-BR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podem ser </a:t>
            </a:r>
            <a:r>
              <a:rPr lang="pt-BR" kern="0" dirty="0">
                <a:solidFill>
                  <a:srgbClr val="000000"/>
                </a:solidFill>
                <a:cs typeface="Arial" panose="020B0604020202020204" pitchFamily="34" charset="0"/>
              </a:rPr>
              <a:t>medidos ao longo da </a:t>
            </a:r>
            <a:r>
              <a:rPr lang="pt-BR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perpendicular </a:t>
            </a:r>
            <a:r>
              <a:rPr lang="pt-BR" kern="0" dirty="0">
                <a:solidFill>
                  <a:srgbClr val="000000"/>
                </a:solidFill>
                <a:cs typeface="Arial" panose="020B0604020202020204" pitchFamily="34" charset="0"/>
              </a:rPr>
              <a:t>(ou normal) à linha de regressão. Dessa forma, os coeficientes são estimados minimizando-se a soma dos quadrados dos desvios </a:t>
            </a:r>
            <a:r>
              <a:rPr lang="pt-BR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normais</a:t>
            </a:r>
          </a:p>
          <a:p>
            <a:pPr marL="627063" lvl="2" indent="-169863">
              <a:spcBef>
                <a:spcPct val="20000"/>
              </a:spcBef>
            </a:pPr>
            <a:endParaRPr lang="pt-BR" kern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627063" lvl="2" indent="-169863">
              <a:spcBef>
                <a:spcPct val="20000"/>
              </a:spcBef>
            </a:pPr>
            <a:endParaRPr lang="pt-BR" kern="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627063" lvl="2" indent="-169863">
              <a:spcBef>
                <a:spcPct val="20000"/>
              </a:spcBef>
            </a:pPr>
            <a:endParaRPr lang="pt-BR" kern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627063" lvl="2" indent="-169863">
              <a:spcBef>
                <a:spcPct val="20000"/>
              </a:spcBef>
            </a:pPr>
            <a:endParaRPr lang="pt-BR" kern="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627063" lvl="2" indent="-169863">
              <a:spcBef>
                <a:spcPct val="20000"/>
              </a:spcBef>
            </a:pPr>
            <a:endParaRPr lang="pt-BR" kern="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627063" lvl="2" indent="-169863">
              <a:spcBef>
                <a:spcPct val="20000"/>
              </a:spcBef>
            </a:pPr>
            <a:endParaRPr lang="pt-BR" kern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627063" lvl="2" indent="-169863">
              <a:spcBef>
                <a:spcPct val="20000"/>
              </a:spcBef>
            </a:pPr>
            <a:endParaRPr lang="pt-BR" kern="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kern="0" dirty="0">
                <a:solidFill>
                  <a:srgbClr val="000000"/>
                </a:solidFill>
                <a:cs typeface="Arial" panose="020B0604020202020204" pitchFamily="34" charset="0"/>
              </a:rPr>
              <a:t>Regressão </a:t>
            </a:r>
            <a:r>
              <a:rPr lang="pt-BR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não linear</a:t>
            </a:r>
            <a:endParaRPr lang="pt-BR" kern="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627063" lvl="2" indent="-169863">
              <a:spcBef>
                <a:spcPct val="20000"/>
              </a:spcBef>
            </a:pPr>
            <a:r>
              <a:rPr lang="pt-BR" kern="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Nesse caso, a estimação dos coeficientes da regressão é feito por métodos de aproximações sucessivas, buscando-se minimizar alguma função de erro</a:t>
            </a:r>
          </a:p>
          <a:p>
            <a:pPr marL="627063" lvl="2" indent="-169863">
              <a:spcBef>
                <a:spcPct val="20000"/>
              </a:spcBef>
            </a:pPr>
            <a:r>
              <a:rPr lang="pt-BR" kern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	</a:t>
            </a:r>
            <a:r>
              <a:rPr lang="pt-BR" kern="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Diferentes métodos podem resultar em diferentes soluções e podem chegar a resultados </a:t>
            </a:r>
            <a:r>
              <a:rPr lang="pt-BR" kern="0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sub-ótimos</a:t>
            </a:r>
            <a:endParaRPr lang="pt-BR" kern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49" name="Grupo 48"/>
          <p:cNvGrpSpPr/>
          <p:nvPr/>
        </p:nvGrpSpPr>
        <p:grpSpPr>
          <a:xfrm>
            <a:off x="1197636" y="3243594"/>
            <a:ext cx="3374364" cy="1936603"/>
            <a:chOff x="1197636" y="3243594"/>
            <a:chExt cx="3374364" cy="1936603"/>
          </a:xfrm>
        </p:grpSpPr>
        <p:grpSp>
          <p:nvGrpSpPr>
            <p:cNvPr id="30" name="Grupo 29"/>
            <p:cNvGrpSpPr/>
            <p:nvPr/>
          </p:nvGrpSpPr>
          <p:grpSpPr>
            <a:xfrm>
              <a:off x="1197636" y="3243594"/>
              <a:ext cx="3374364" cy="1936603"/>
              <a:chOff x="1197636" y="3243594"/>
              <a:chExt cx="3374364" cy="1936603"/>
            </a:xfrm>
          </p:grpSpPr>
          <p:sp>
            <p:nvSpPr>
              <p:cNvPr id="10" name="Text Box 34"/>
              <p:cNvSpPr txBox="1">
                <a:spLocks noChangeArrowheads="1"/>
              </p:cNvSpPr>
              <p:nvPr/>
            </p:nvSpPr>
            <p:spPr bwMode="auto">
              <a:xfrm>
                <a:off x="4248150" y="4813485"/>
                <a:ext cx="32385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i="1" dirty="0">
                    <a:latin typeface="Times New Roman" charset="0"/>
                    <a:cs typeface="Times New Roman" charset="0"/>
                  </a:rPr>
                  <a:t>X</a:t>
                </a:r>
              </a:p>
            </p:txBody>
          </p:sp>
          <p:sp>
            <p:nvSpPr>
              <p:cNvPr id="11" name="Text Box 35"/>
              <p:cNvSpPr txBox="1">
                <a:spLocks noChangeArrowheads="1"/>
              </p:cNvSpPr>
              <p:nvPr/>
            </p:nvSpPr>
            <p:spPr bwMode="auto">
              <a:xfrm>
                <a:off x="1197636" y="3243594"/>
                <a:ext cx="31115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i="1" dirty="0">
                    <a:latin typeface="Times New Roman" charset="0"/>
                    <a:cs typeface="Times New Roman" charset="0"/>
                  </a:rPr>
                  <a:t>Y</a:t>
                </a:r>
              </a:p>
            </p:txBody>
          </p:sp>
          <p:sp>
            <p:nvSpPr>
              <p:cNvPr id="12" name="Line 41"/>
              <p:cNvSpPr>
                <a:spLocks noChangeShapeType="1"/>
              </p:cNvSpPr>
              <p:nvPr/>
            </p:nvSpPr>
            <p:spPr bwMode="auto">
              <a:xfrm>
                <a:off x="1519898" y="4813485"/>
                <a:ext cx="2988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" name="Line 42"/>
              <p:cNvSpPr>
                <a:spLocks noChangeShapeType="1"/>
              </p:cNvSpPr>
              <p:nvPr/>
            </p:nvSpPr>
            <p:spPr bwMode="auto">
              <a:xfrm flipV="1">
                <a:off x="1519898" y="3337485"/>
                <a:ext cx="0" cy="1476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2" name="Grupo 1"/>
              <p:cNvGrpSpPr/>
              <p:nvPr/>
            </p:nvGrpSpPr>
            <p:grpSpPr>
              <a:xfrm>
                <a:off x="1519898" y="3426642"/>
                <a:ext cx="2745953" cy="1195686"/>
                <a:chOff x="5656521" y="2927016"/>
                <a:chExt cx="2745953" cy="1195686"/>
              </a:xfrm>
            </p:grpSpPr>
            <p:sp>
              <p:nvSpPr>
                <p:cNvPr id="6" name="AutoShap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7499203" y="2986140"/>
                  <a:ext cx="90488" cy="90488"/>
                </a:xfrm>
                <a:prstGeom prst="flowChartConnector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600"/>
                </a:p>
              </p:txBody>
            </p:sp>
            <p:grpSp>
              <p:nvGrpSpPr>
                <p:cNvPr id="7" name="Group 50"/>
                <p:cNvGrpSpPr>
                  <a:grpSpLocks/>
                </p:cNvGrpSpPr>
                <p:nvPr/>
              </p:nvGrpSpPr>
              <p:grpSpPr bwMode="auto">
                <a:xfrm>
                  <a:off x="7049927" y="2927016"/>
                  <a:ext cx="587375" cy="523877"/>
                  <a:chOff x="1603" y="1409"/>
                  <a:chExt cx="370" cy="330"/>
                </a:xfrm>
              </p:grpSpPr>
              <p:sp>
                <p:nvSpPr>
                  <p:cNvPr id="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916" y="1491"/>
                    <a:ext cx="0" cy="2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" name="Text Box 3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603" y="1409"/>
                        <a:ext cx="370" cy="3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pt-BR" altLang="pt-BR" sz="1600" i="1" baseline="-25000" dirty="0" smtClean="0">
                            <a:latin typeface="Times New Roman" charset="0"/>
                            <a:cs typeface="Times New Roman" charset="0"/>
                            <a:sym typeface="Mathematica1" pitchFamily="2" charset="2"/>
                          </a:rPr>
                          <a:t> </a:t>
                        </a:r>
                        <a14:m>
                          <m:oMath xmlns:m="http://schemas.openxmlformats.org/officeDocument/2006/math">
                            <m:sSub>
                              <m:sSubPr>
                                <m:ctrlPr>
                                  <a:rPr lang="pt-BR" altLang="pt-BR" sz="1800" i="1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pt-BR" altLang="pt-BR" sz="1800" i="1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pt-BR" altLang="pt-BR" sz="1800" i="1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𝑖</m:t>
                                </m:r>
                              </m:sub>
                            </m:sSub>
                          </m:oMath>
                        </a14:m>
                        <a:r>
                          <a:rPr lang="pt-BR" altLang="pt-BR" dirty="0" smtClean="0">
                            <a:latin typeface="Times New Roman" charset="0"/>
                            <a:cs typeface="Times New Roman" charset="0"/>
                            <a:sym typeface="Mathematica1" pitchFamily="2" charset="2"/>
                          </a:rPr>
                          <a:t>{</a:t>
                        </a:r>
                        <a:endParaRPr lang="pt-BR" altLang="pt-BR" sz="1600" baseline="-25000" dirty="0">
                          <a:latin typeface="Times New Roman" charset="0"/>
                          <a:cs typeface="Times New Roman" charset="0"/>
                          <a:sym typeface="Mathematica1" pitchFamily="2" charset="2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2312" name="Text Box 3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1603" y="1409"/>
                        <a:ext cx="370" cy="330"/>
                      </a:xfrm>
                      <a:prstGeom prst="rect">
                        <a:avLst/>
                      </a:prstGeom>
                      <a:blipFill rotWithShape="1">
                        <a:blip r:embed="rId2"/>
                        <a:stretch>
                          <a:fillRect t="-11628" r="-16495" b="-31395"/>
                        </a:stretch>
                      </a:blipFill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pt-B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20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5656521" y="3060356"/>
                  <a:ext cx="2745953" cy="106234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47" name="CaixaDeTexto 46"/>
            <p:cNvSpPr txBox="1"/>
            <p:nvPr/>
          </p:nvSpPr>
          <p:spPr>
            <a:xfrm>
              <a:off x="2483768" y="4437112"/>
              <a:ext cx="20505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regressão ordinária</a:t>
              </a:r>
              <a:endParaRPr lang="pt-BR" dirty="0"/>
            </a:p>
          </p:txBody>
        </p:sp>
      </p:grpSp>
      <p:grpSp>
        <p:nvGrpSpPr>
          <p:cNvPr id="50" name="Grupo 49"/>
          <p:cNvGrpSpPr/>
          <p:nvPr/>
        </p:nvGrpSpPr>
        <p:grpSpPr>
          <a:xfrm>
            <a:off x="4788024" y="3243594"/>
            <a:ext cx="3374364" cy="1936603"/>
            <a:chOff x="4788024" y="3243594"/>
            <a:chExt cx="3374364" cy="1936603"/>
          </a:xfrm>
        </p:grpSpPr>
        <p:grpSp>
          <p:nvGrpSpPr>
            <p:cNvPr id="46" name="Grupo 45"/>
            <p:cNvGrpSpPr/>
            <p:nvPr/>
          </p:nvGrpSpPr>
          <p:grpSpPr>
            <a:xfrm>
              <a:off x="4788024" y="3243594"/>
              <a:ext cx="3374364" cy="1936603"/>
              <a:chOff x="4788024" y="3243594"/>
              <a:chExt cx="3374364" cy="1936603"/>
            </a:xfrm>
          </p:grpSpPr>
          <p:sp>
            <p:nvSpPr>
              <p:cNvPr id="32" name="Text Box 34"/>
              <p:cNvSpPr txBox="1">
                <a:spLocks noChangeArrowheads="1"/>
              </p:cNvSpPr>
              <p:nvPr/>
            </p:nvSpPr>
            <p:spPr bwMode="auto">
              <a:xfrm>
                <a:off x="7838538" y="4813485"/>
                <a:ext cx="32385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i="1" dirty="0">
                    <a:latin typeface="Times New Roman" charset="0"/>
                    <a:cs typeface="Times New Roman" charset="0"/>
                  </a:rPr>
                  <a:t>X</a:t>
                </a:r>
              </a:p>
            </p:txBody>
          </p:sp>
          <p:sp>
            <p:nvSpPr>
              <p:cNvPr id="33" name="Text Box 35"/>
              <p:cNvSpPr txBox="1">
                <a:spLocks noChangeArrowheads="1"/>
              </p:cNvSpPr>
              <p:nvPr/>
            </p:nvSpPr>
            <p:spPr bwMode="auto">
              <a:xfrm>
                <a:off x="4788024" y="3243594"/>
                <a:ext cx="31115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i="1" dirty="0">
                    <a:latin typeface="Times New Roman" charset="0"/>
                    <a:cs typeface="Times New Roman" charset="0"/>
                  </a:rPr>
                  <a:t>Y</a:t>
                </a:r>
              </a:p>
            </p:txBody>
          </p:sp>
          <p:sp>
            <p:nvSpPr>
              <p:cNvPr id="34" name="Line 41"/>
              <p:cNvSpPr>
                <a:spLocks noChangeShapeType="1"/>
              </p:cNvSpPr>
              <p:nvPr/>
            </p:nvSpPr>
            <p:spPr bwMode="auto">
              <a:xfrm>
                <a:off x="5110286" y="4813485"/>
                <a:ext cx="2988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" name="Line 42"/>
              <p:cNvSpPr>
                <a:spLocks noChangeShapeType="1"/>
              </p:cNvSpPr>
              <p:nvPr/>
            </p:nvSpPr>
            <p:spPr bwMode="auto">
              <a:xfrm flipV="1">
                <a:off x="5110286" y="3337485"/>
                <a:ext cx="0" cy="1476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9" name="Line 39"/>
              <p:cNvSpPr>
                <a:spLocks noChangeShapeType="1"/>
              </p:cNvSpPr>
              <p:nvPr/>
            </p:nvSpPr>
            <p:spPr bwMode="auto">
              <a:xfrm flipV="1">
                <a:off x="5110286" y="3559982"/>
                <a:ext cx="2745953" cy="106234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44" name="Grupo 43"/>
              <p:cNvGrpSpPr/>
              <p:nvPr/>
            </p:nvGrpSpPr>
            <p:grpSpPr>
              <a:xfrm>
                <a:off x="6952968" y="3485766"/>
                <a:ext cx="285635" cy="346102"/>
                <a:chOff x="6952968" y="3485766"/>
                <a:chExt cx="285635" cy="346102"/>
              </a:xfrm>
            </p:grpSpPr>
            <p:sp>
              <p:nvSpPr>
                <p:cNvPr id="37" name="AutoShap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6952968" y="3485766"/>
                  <a:ext cx="90488" cy="90488"/>
                </a:xfrm>
                <a:prstGeom prst="flowChartConnector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600"/>
                </a:p>
              </p:txBody>
            </p:sp>
            <p:sp>
              <p:nvSpPr>
                <p:cNvPr id="40" name="Line 30"/>
                <p:cNvSpPr>
                  <a:spLocks noChangeShapeType="1"/>
                </p:cNvSpPr>
                <p:nvPr/>
              </p:nvSpPr>
              <p:spPr bwMode="auto">
                <a:xfrm>
                  <a:off x="7023631" y="3579868"/>
                  <a:ext cx="90487" cy="252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2" name="Retângulo 41"/>
                <p:cNvSpPr/>
                <p:nvPr/>
              </p:nvSpPr>
              <p:spPr bwMode="auto">
                <a:xfrm rot="-1140000">
                  <a:off x="7094587" y="3681018"/>
                  <a:ext cx="144016" cy="13887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43" name="Elipse 42"/>
                <p:cNvSpPr/>
                <p:nvPr/>
              </p:nvSpPr>
              <p:spPr bwMode="auto">
                <a:xfrm>
                  <a:off x="7148595" y="3732455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95908" y="3552055"/>
                    <a:ext cx="394723" cy="3629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pt-BR" altLang="pt-BR" sz="1600" i="1" baseline="-25000" dirty="0" smtClean="0">
                        <a:latin typeface="Times New Roman" charset="0"/>
                        <a:cs typeface="Times New Roman" charset="0"/>
                        <a:sym typeface="Mathematica1" pitchFamily="2" charset="2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pt-BR" altLang="pt-BR" sz="18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pt-BR" altLang="pt-BR" sz="18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𝜀</m:t>
                            </m:r>
                          </m:e>
                          <m:sub>
                            <m:r>
                              <a:rPr lang="pt-BR" altLang="pt-BR" sz="18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oMath>
                    </a14:m>
                    <a:endParaRPr lang="pt-BR" altLang="pt-BR" sz="1600" baseline="-25000" dirty="0">
                      <a:latin typeface="Times New Roman" charset="0"/>
                      <a:cs typeface="Times New Roman" charset="0"/>
                      <a:sym typeface="Mathematica1" pitchFamily="2" charset="2"/>
                    </a:endParaRPr>
                  </a:p>
                </p:txBody>
              </p:sp>
            </mc:Choice>
            <mc:Fallback xmlns="">
              <p:sp>
                <p:nvSpPr>
                  <p:cNvPr id="45" name="Text 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595908" y="3552055"/>
                    <a:ext cx="394723" cy="362984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b="-5085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1" name="Text Box 32"/>
              <p:cNvSpPr txBox="1">
                <a:spLocks noChangeArrowheads="1"/>
              </p:cNvSpPr>
              <p:nvPr/>
            </p:nvSpPr>
            <p:spPr bwMode="auto">
              <a:xfrm rot="20416215">
                <a:off x="6734915" y="3447303"/>
                <a:ext cx="39145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i="1" baseline="-25000" dirty="0" smtClean="0">
                    <a:latin typeface="Times New Roman" charset="0"/>
                    <a:cs typeface="Times New Roman" charset="0"/>
                    <a:sym typeface="Mathematica1" pitchFamily="2" charset="2"/>
                  </a:rPr>
                  <a:t> </a:t>
                </a:r>
                <a:r>
                  <a:rPr lang="pt-BR" altLang="pt-BR" dirty="0" smtClean="0">
                    <a:latin typeface="Times New Roman" charset="0"/>
                    <a:cs typeface="Times New Roman" charset="0"/>
                    <a:sym typeface="Mathematica1" pitchFamily="2" charset="2"/>
                  </a:rPr>
                  <a:t>{</a:t>
                </a:r>
                <a:endParaRPr lang="pt-BR" altLang="pt-BR" sz="1600" baseline="-25000" dirty="0">
                  <a:latin typeface="Times New Roman" charset="0"/>
                  <a:cs typeface="Times New Roman" charset="0"/>
                  <a:sym typeface="Mathematica1" pitchFamily="2" charset="2"/>
                </a:endParaRPr>
              </a:p>
            </p:txBody>
          </p:sp>
        </p:grpSp>
        <p:sp>
          <p:nvSpPr>
            <p:cNvPr id="48" name="CaixaDeTexto 47"/>
            <p:cNvSpPr txBox="1"/>
            <p:nvPr/>
          </p:nvSpPr>
          <p:spPr>
            <a:xfrm>
              <a:off x="6018175" y="4437112"/>
              <a:ext cx="18453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regressão tipo II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27642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592138"/>
            <a:ext cx="9144000" cy="703262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pt-BR" kern="0" dirty="0" smtClean="0"/>
              <a:t>Outras abordagens...</a:t>
            </a:r>
            <a:endParaRPr lang="pt-BR" i="1" kern="0" dirty="0" smtClean="0"/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C01A69C9-8429-4253-9570-435132449818}" type="slidenum">
              <a:rPr lang="pt-BR">
                <a:latin typeface="+mn-lt"/>
              </a:rPr>
              <a:pPr/>
              <a:t>91</a:t>
            </a:fld>
            <a:endParaRPr lang="pt-BR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251520" y="1412776"/>
                <a:ext cx="8784976" cy="20128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1" indent="-285750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pt-BR" kern="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Regressão baseada no estimador de </a:t>
                </a:r>
                <a:r>
                  <a:rPr lang="pt-BR" kern="0" dirty="0" err="1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Theil-Sen</a:t>
                </a:r>
                <a:r>
                  <a:rPr lang="pt-BR" kern="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* (método da mediana simples)</a:t>
                </a:r>
                <a:endParaRPr lang="pt-BR" kern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 marL="627063" lvl="2" indent="-169863">
                  <a:spcBef>
                    <a:spcPct val="20000"/>
                  </a:spcBef>
                </a:pPr>
                <a:r>
                  <a:rPr lang="pt-BR" kern="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Nessa regressão, o coeficiente angular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pt-BR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kern="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 é calculado através da mediana dos coeficientes angulares de todos os pares de pontos da amostra</a:t>
                </a:r>
              </a:p>
              <a:p>
                <a:pPr marL="627063" lvl="2" indent="-169863">
                  <a:spcBef>
                    <a:spcPct val="20000"/>
                  </a:spcBef>
                </a:pPr>
                <a:r>
                  <a:rPr lang="pt-BR" kern="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Uma  vez calculado o coeficiente angular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kern="0">
                            <a:solidFill>
                              <a:srgbClr val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i="1" kern="0">
                            <a:solidFill>
                              <a:srgbClr val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pt-BR" i="1" kern="0">
                            <a:solidFill>
                              <a:srgbClr val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kern="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, o coeficiente linear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kern="0">
                            <a:solidFill>
                              <a:srgbClr val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i="1" kern="0">
                            <a:solidFill>
                              <a:srgbClr val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pt-BR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kern="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 é estimado através da mediana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kern="0">
                            <a:solidFill>
                              <a:srgbClr val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b="0" i="1" kern="0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b="0" i="1" kern="0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pt-BR" b="0" i="1" kern="0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BR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pt-BR" i="1" kern="0">
                            <a:solidFill>
                              <a:srgbClr val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pt-BR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pt-BR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kern="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 para todos os pontos da amostra</a:t>
                </a:r>
              </a:p>
              <a:p>
                <a:pPr marL="627063" lvl="2" indent="-169863">
                  <a:spcBef>
                    <a:spcPct val="20000"/>
                  </a:spcBef>
                </a:pPr>
                <a:r>
                  <a:rPr lang="pt-BR" kern="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Esse tipo de regressão é menos sensível a presença de </a:t>
                </a:r>
                <a:r>
                  <a:rPr lang="pt-BR" i="1" kern="0" dirty="0" err="1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outliers</a:t>
                </a:r>
                <a:endParaRPr lang="pt-BR" i="1" kern="0" dirty="0" smtClean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 marL="627063" lvl="2" indent="-169863">
                  <a:spcBef>
                    <a:spcPct val="20000"/>
                  </a:spcBef>
                </a:pPr>
                <a:endParaRPr lang="pt-BR" kern="0" dirty="0" smtClean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412776"/>
                <a:ext cx="8784976" cy="2012859"/>
              </a:xfrm>
              <a:prstGeom prst="rect">
                <a:avLst/>
              </a:prstGeom>
              <a:blipFill rotWithShape="1">
                <a:blip r:embed="rId2"/>
                <a:stretch>
                  <a:fillRect l="-208" t="-606" r="-8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tângulo 35"/>
          <p:cNvSpPr/>
          <p:nvPr/>
        </p:nvSpPr>
        <p:spPr>
          <a:xfrm>
            <a:off x="336678" y="6536377"/>
            <a:ext cx="87849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85738"/>
            <a:r>
              <a:rPr lang="pt-BR" altLang="pt-BR" sz="1200" dirty="0"/>
              <a:t>* https://en.wikipedia.org/wiki/Theil%E2%80%93Sen_estimator</a:t>
            </a:r>
            <a:endParaRPr lang="pt-BR" sz="1200" kern="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2987824" y="3099444"/>
            <a:ext cx="5647688" cy="3202862"/>
            <a:chOff x="2987824" y="3099444"/>
            <a:chExt cx="5647688" cy="3202862"/>
          </a:xfrm>
        </p:grpSpPr>
        <p:pic>
          <p:nvPicPr>
            <p:cNvPr id="12185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3284984"/>
              <a:ext cx="2881316" cy="3017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7" name="Grupo 16"/>
            <p:cNvGrpSpPr/>
            <p:nvPr/>
          </p:nvGrpSpPr>
          <p:grpSpPr>
            <a:xfrm>
              <a:off x="5984864" y="3376443"/>
              <a:ext cx="2650648" cy="461665"/>
              <a:chOff x="5984864" y="3376443"/>
              <a:chExt cx="2650648" cy="461665"/>
            </a:xfrm>
          </p:grpSpPr>
          <p:cxnSp>
            <p:nvCxnSpPr>
              <p:cNvPr id="15" name="Conector de seta reta 14"/>
              <p:cNvCxnSpPr/>
              <p:nvPr/>
            </p:nvCxnSpPr>
            <p:spPr bwMode="auto">
              <a:xfrm>
                <a:off x="5984864" y="3518424"/>
                <a:ext cx="504056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6" name="Retângulo 15"/>
              <p:cNvSpPr/>
              <p:nvPr/>
            </p:nvSpPr>
            <p:spPr>
              <a:xfrm>
                <a:off x="6475272" y="3376443"/>
                <a:ext cx="216024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1200" kern="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regressão ajustada</a:t>
                </a:r>
              </a:p>
              <a:p>
                <a:r>
                  <a:rPr lang="pt-BR" sz="1200" kern="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(mediana)</a:t>
                </a:r>
                <a:endParaRPr lang="pt-BR" sz="1200" dirty="0"/>
              </a:p>
            </p:txBody>
          </p:sp>
        </p:grpSp>
        <p:grpSp>
          <p:nvGrpSpPr>
            <p:cNvPr id="51" name="Grupo 50"/>
            <p:cNvGrpSpPr/>
            <p:nvPr/>
          </p:nvGrpSpPr>
          <p:grpSpPr>
            <a:xfrm>
              <a:off x="5984864" y="3099444"/>
              <a:ext cx="2650648" cy="276999"/>
              <a:chOff x="5984864" y="3376443"/>
              <a:chExt cx="2650648" cy="276999"/>
            </a:xfrm>
          </p:grpSpPr>
          <p:cxnSp>
            <p:nvCxnSpPr>
              <p:cNvPr id="52" name="Conector de seta reta 51"/>
              <p:cNvCxnSpPr/>
              <p:nvPr/>
            </p:nvCxnSpPr>
            <p:spPr bwMode="auto">
              <a:xfrm>
                <a:off x="5984864" y="3518424"/>
                <a:ext cx="504056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3" name="Retângulo 52"/>
              <p:cNvSpPr/>
              <p:nvPr/>
            </p:nvSpPr>
            <p:spPr>
              <a:xfrm>
                <a:off x="6475272" y="3376443"/>
                <a:ext cx="216024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1200" kern="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regressão verdadeira</a:t>
                </a:r>
                <a:endParaRPr lang="pt-BR" sz="1200" dirty="0"/>
              </a:p>
            </p:txBody>
          </p:sp>
        </p:grpSp>
        <p:grpSp>
          <p:nvGrpSpPr>
            <p:cNvPr id="55" name="Grupo 54"/>
            <p:cNvGrpSpPr/>
            <p:nvPr/>
          </p:nvGrpSpPr>
          <p:grpSpPr>
            <a:xfrm>
              <a:off x="5984864" y="4149080"/>
              <a:ext cx="2650648" cy="461665"/>
              <a:chOff x="5984864" y="3376443"/>
              <a:chExt cx="2650648" cy="461665"/>
            </a:xfrm>
          </p:grpSpPr>
          <p:cxnSp>
            <p:nvCxnSpPr>
              <p:cNvPr id="56" name="Conector de seta reta 55"/>
              <p:cNvCxnSpPr/>
              <p:nvPr/>
            </p:nvCxnSpPr>
            <p:spPr bwMode="auto">
              <a:xfrm>
                <a:off x="5984864" y="3518424"/>
                <a:ext cx="504056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7" name="Retângulo 56"/>
              <p:cNvSpPr/>
              <p:nvPr/>
            </p:nvSpPr>
            <p:spPr>
              <a:xfrm>
                <a:off x="6475272" y="3376443"/>
                <a:ext cx="216024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1200" kern="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regressão ordinária</a:t>
                </a:r>
              </a:p>
              <a:p>
                <a:r>
                  <a:rPr lang="pt-BR" sz="1200" kern="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(mínimos quadrados)</a:t>
                </a:r>
                <a:endParaRPr lang="pt-BR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51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251520" y="1412776"/>
                <a:ext cx="8496944" cy="634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pt-BR" kern="0" dirty="0" smtClean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Variável dependente binária: </a:t>
                </a:r>
                <a:r>
                  <a:rPr lang="pt-BR" i="1" kern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pt-BR" kern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~ Bernoulli,</a:t>
                </a:r>
                <a:r>
                  <a:rPr lang="pt-BR" dirty="0" smtClean="0"/>
                  <a:t>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i="1">
                            <a:latin typeface="Cambria Math"/>
                          </a:rPr>
                          <m:t>=1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pt-BR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spcBef>
                    <a:spcPct val="20000"/>
                  </a:spcBef>
                </a:pPr>
                <a:r>
                  <a:rPr lang="pt-BR" kern="0" dirty="0" smtClean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Regressão Logística</a:t>
                </a: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412776"/>
                <a:ext cx="8496944" cy="634020"/>
              </a:xfrm>
              <a:prstGeom prst="rect">
                <a:avLst/>
              </a:prstGeom>
              <a:blipFill rotWithShape="1">
                <a:blip r:embed="rId2"/>
                <a:stretch>
                  <a:fillRect l="-215" t="-2885"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592138"/>
            <a:ext cx="9144000" cy="703262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pt-BR" kern="0" dirty="0" smtClean="0"/>
              <a:t>Outras abordagens...</a:t>
            </a:r>
            <a:endParaRPr lang="pt-BR" i="1" kern="0" dirty="0" smtClean="0"/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4355976" y="3179500"/>
                <a:ext cx="2131289" cy="612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𝐸</m:t>
                      </m:r>
                      <m:r>
                        <a:rPr lang="pt-BR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)</m:t>
                      </m:r>
                      <m:r>
                        <a:rPr lang="pt-BR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sSubSup>
                                <m:sSubSup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/>
                              </m:sSubSup>
                              <m:r>
                                <a:rPr lang="pt-BR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sSubSup>
                                <m:sSubSup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/>
                              </m:sSubSup>
                              <m:r>
                                <a:rPr lang="pt-BR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179500"/>
                <a:ext cx="2131289" cy="6129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251520" y="5177368"/>
                <a:ext cx="8496944" cy="929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pt-BR" kern="0" dirty="0" smtClean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Variável dependente que represente proporção </a:t>
                </a:r>
                <a:r>
                  <a:rPr lang="pt-BR" i="1" kern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pt-BR" i="1" kern="0" baseline="-25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pt-BR" kern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pt-BR" i="1" kern="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pt-BR" i="1" kern="0" baseline="-250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pt-BR" kern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[0,1]</a:t>
                </a:r>
                <a:endParaRPr lang="pt-BR" kern="0" dirty="0" smtClean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lvl="1">
                  <a:spcBef>
                    <a:spcPct val="20000"/>
                  </a:spcBef>
                </a:pPr>
                <a:r>
                  <a:rPr lang="pt-BR" kern="0" dirty="0" smtClean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Regressão Beta</a:t>
                </a:r>
              </a:p>
              <a:p>
                <a:pPr lvl="1">
                  <a:spcBef>
                    <a:spcPct val="20000"/>
                  </a:spcBef>
                </a:pPr>
                <a:r>
                  <a:rPr lang="pt-BR" kern="0" dirty="0" smtClean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funções de ligação </a:t>
                </a:r>
                <a14:m>
                  <m:oMath xmlns:m="http://schemas.openxmlformats.org/officeDocument/2006/math">
                    <m:r>
                      <a:rPr lang="pt-BR" altLang="pt-BR" i="1">
                        <a:latin typeface="Cambria Math"/>
                        <a:ea typeface="Cambria Math"/>
                        <a:sym typeface="Symbol" pitchFamily="18" charset="2"/>
                      </a:rPr>
                      <m:t>𝑔</m:t>
                    </m:r>
                    <m:r>
                      <a:rPr lang="pt-BR" altLang="pt-BR" i="1">
                        <a:latin typeface="Cambria Math"/>
                        <a:ea typeface="Cambria Math"/>
                        <a:sym typeface="Symbol" pitchFamily="18" charset="2"/>
                      </a:rPr>
                      <m:t>(</m:t>
                    </m:r>
                    <m:r>
                      <a:rPr lang="pt-BR" altLang="pt-BR" i="1">
                        <a:latin typeface="Cambria Math"/>
                        <a:ea typeface="Cambria Math"/>
                        <a:sym typeface="Symbol" pitchFamily="18" charset="2"/>
                      </a:rPr>
                      <m:t>𝐸</m:t>
                    </m:r>
                    <m:r>
                      <a:rPr lang="pt-BR" altLang="pt-BR" i="1">
                        <a:latin typeface="Cambria Math"/>
                        <a:ea typeface="Cambria Math"/>
                        <a:sym typeface="Symbol" pitchFamily="18" charset="2"/>
                      </a:rPr>
                      <m:t>(</m:t>
                    </m:r>
                    <m:sSub>
                      <m:sSubPr>
                        <m:ctrlPr>
                          <a:rPr lang="pt-BR" altLang="pt-BR" i="1">
                            <a:latin typeface="Cambria Math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pt-BR" altLang="pt-B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𝑌</m:t>
                        </m:r>
                      </m:e>
                      <m:sub>
                        <m:r>
                          <a:rPr lang="pt-BR" altLang="pt-B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pt-BR" altLang="pt-BR" i="1">
                        <a:latin typeface="Cambria Math"/>
                        <a:ea typeface="Cambria Math"/>
                        <a:sym typeface="Symbol" pitchFamily="18" charset="2"/>
                      </a:rPr>
                      <m:t>))</m:t>
                    </m:r>
                  </m:oMath>
                </a14:m>
                <a:r>
                  <a:rPr lang="pt-BR" kern="0" dirty="0" smtClean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: </a:t>
                </a:r>
                <a:r>
                  <a:rPr lang="pt-BR" kern="0" dirty="0" err="1" smtClean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logit</a:t>
                </a:r>
                <a:r>
                  <a:rPr lang="pt-BR" kern="0" dirty="0" smtClean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 e </a:t>
                </a:r>
                <a:r>
                  <a:rPr lang="pt-BR" kern="0" dirty="0" err="1" smtClean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probit</a:t>
                </a:r>
                <a:endParaRPr lang="pt-BR" kern="0" dirty="0" smtClean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177368"/>
                <a:ext cx="8496944" cy="929485"/>
              </a:xfrm>
              <a:prstGeom prst="rect">
                <a:avLst/>
              </a:prstGeom>
              <a:blipFill rotWithShape="1">
                <a:blip r:embed="rId5"/>
                <a:stretch>
                  <a:fillRect l="-215" t="-1961" b="-78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997956" y="6118627"/>
                <a:ext cx="2385332" cy="645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𝑙𝑜𝑔𝑖𝑡</m:t>
                      </m:r>
                      <m:d>
                        <m:d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pt-BR" b="0" i="1" smtClean="0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i="1">
                                      <a:latin typeface="Cambria Math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956" y="6118627"/>
                <a:ext cx="2385332" cy="64556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630255" y="6272131"/>
                <a:ext cx="42541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𝑝𝑟𝑜𝑏𝑖𝑡</m:t>
                      </m:r>
                      <m:d>
                        <m:d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</a:rPr>
                            <m:t>𝐹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       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𝑃</m:t>
                      </m:r>
                      <m:r>
                        <a:rPr lang="pt-BR" b="0" i="1" smtClean="0">
                          <a:latin typeface="Cambria Math"/>
                        </a:rPr>
                        <m:t>(</m:t>
                      </m:r>
                      <m:r>
                        <a:rPr lang="pt-BR" b="0" i="1" smtClean="0">
                          <a:latin typeface="Cambria Math"/>
                        </a:rPr>
                        <m:t>𝑍</m:t>
                      </m:r>
                      <m:r>
                        <a:rPr lang="pt-BR" b="0" i="1" smtClean="0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255" y="6272131"/>
                <a:ext cx="4254113" cy="338554"/>
              </a:xfrm>
              <a:prstGeom prst="rect">
                <a:avLst/>
              </a:prstGeom>
              <a:blipFill rotWithShape="1">
                <a:blip r:embed="rId7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C01A69C9-8429-4253-9570-435132449818}" type="slidenum">
              <a:rPr lang="pt-BR">
                <a:latin typeface="+mn-lt"/>
              </a:rPr>
              <a:pPr/>
              <a:t>92</a:t>
            </a:fld>
            <a:endParaRPr lang="pt-BR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6303408" y="3357661"/>
                <a:ext cx="6448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408" y="3357661"/>
                <a:ext cx="644856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4054296" y="3863559"/>
                <a:ext cx="3437351" cy="645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i="1">
                              <a:latin typeface="Cambria Math"/>
                            </a:rPr>
                          </m:ctrlPr>
                        </m:sSubSupPr>
                        <m:e>
                          <m:func>
                            <m:func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pt-BR" i="1">
                                  <a:latin typeface="Cambria Math"/>
                                </a:rPr>
                                <m:t>𝑙𝑛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/>
                                              <a:ea typeface="Cambria Math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/>
                                              <a:ea typeface="Cambria Math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pt-BR" b="0" i="1" smtClean="0">
                              <a:latin typeface="Cambria Math"/>
                            </a:rPr>
                            <m:t>=</m:t>
                          </m:r>
                          <m:r>
                            <a:rPr lang="pt-BR" i="1">
                              <a:latin typeface="Cambria Math"/>
                            </a:rPr>
                            <m:t>𝑙𝑜𝑔𝑖𝑡</m:t>
                          </m:r>
                          <m:d>
                            <m:d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0</m:t>
                          </m:r>
                        </m:sub>
                        <m:sup/>
                      </m:sSubSup>
                      <m:r>
                        <a:rPr lang="pt-BR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296" y="3863559"/>
                <a:ext cx="3437351" cy="64556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5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0" grpId="0"/>
      <p:bldP spid="2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251520" y="1330656"/>
                <a:ext cx="8784976" cy="54107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pt-BR" kern="0" dirty="0" smtClean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Modelos Lineares Generalizados</a:t>
                </a:r>
              </a:p>
              <a:p>
                <a:pPr marL="627063" lvl="1" indent="-169863">
                  <a:spcBef>
                    <a:spcPct val="20000"/>
                  </a:spcBef>
                </a:pPr>
                <a:r>
                  <a:rPr lang="pt-BR" kern="0" dirty="0" smtClean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É uma flexibilização da regressão linear ordinária para permitir que a variável dependente tenha resíduos com distribuição diferente da gaussiana</a:t>
                </a:r>
              </a:p>
              <a:p>
                <a:pPr marL="627063" lvl="1" indent="-169863">
                  <a:spcBef>
                    <a:spcPct val="20000"/>
                  </a:spcBef>
                </a:pPr>
                <a:r>
                  <a:rPr lang="pt-BR" kern="0" dirty="0" smtClean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Inclui a Regressão Ordinária (clássica), Regressão Logística, Regressão Beta, Regressão de Poisson, Regressão </a:t>
                </a:r>
                <a:r>
                  <a:rPr lang="pt-BR" kern="0" dirty="0" err="1" smtClean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Multinomial</a:t>
                </a:r>
                <a:endParaRPr lang="pt-BR" kern="0" dirty="0" smtClean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marL="627063" lvl="1" indent="-169863">
                  <a:spcBef>
                    <a:spcPct val="20000"/>
                  </a:spcBef>
                </a:pPr>
                <a:r>
                  <a:rPr lang="pt-BR" kern="0" dirty="0" smtClean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Também inclui Modelos Aditivos Generalizados (GAM) que permitem o uso de funções de suavização (p.ex. médias móveis)</a:t>
                </a:r>
              </a:p>
              <a:p>
                <a:pPr marL="627063" lvl="1" indent="-169863">
                  <a:spcBef>
                    <a:spcPct val="20000"/>
                  </a:spcBef>
                </a:pPr>
                <a:endParaRPr lang="pt-BR" kern="0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marL="627063" lvl="1" indent="-169863">
                  <a:spcBef>
                    <a:spcPct val="20000"/>
                  </a:spcBef>
                </a:pPr>
                <a:endParaRPr lang="pt-BR" altLang="pt-BR" i="1" dirty="0">
                  <a:latin typeface="Cambria Math"/>
                  <a:ea typeface="Cambria Math"/>
                  <a:sym typeface="Symbol" pitchFamily="18" charset="2"/>
                </a:endParaRPr>
              </a:p>
              <a:p>
                <a:pPr marL="450850" lvl="1" indent="635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altLang="pt-BR" b="0" i="1" smtClean="0">
                          <a:latin typeface="Cambria Math"/>
                          <a:ea typeface="Cambria Math"/>
                          <a:sym typeface="Symbol" pitchFamily="18" charset="2"/>
                        </a:rPr>
                        <m:t>𝑔</m:t>
                      </m:r>
                      <m:r>
                        <a:rPr lang="pt-BR" altLang="pt-BR" b="0" i="1" smtClean="0">
                          <a:latin typeface="Cambria Math"/>
                          <a:ea typeface="Cambria Math"/>
                          <a:sym typeface="Symbol" pitchFamily="18" charset="2"/>
                        </a:rPr>
                        <m:t>(</m:t>
                      </m:r>
                      <m:r>
                        <a:rPr lang="pt-BR" altLang="pt-BR" b="0" i="1" smtClean="0">
                          <a:latin typeface="Cambria Math"/>
                          <a:ea typeface="Cambria Math"/>
                          <a:sym typeface="Symbol" pitchFamily="18" charset="2"/>
                        </a:rPr>
                        <m:t>𝐸</m:t>
                      </m:r>
                      <m:r>
                        <a:rPr lang="pt-BR" altLang="pt-BR" b="0" i="1" smtClean="0">
                          <a:latin typeface="Cambria Math"/>
                          <a:ea typeface="Cambria Math"/>
                          <a:sym typeface="Symbol" pitchFamily="18" charset="2"/>
                        </a:rPr>
                        <m:t>(</m:t>
                      </m:r>
                      <m:sSub>
                        <m:sSubPr>
                          <m:ctrlPr>
                            <a:rPr lang="pt-BR" altLang="pt-BR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pt-BR" altLang="pt-BR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𝑌</m:t>
                          </m:r>
                        </m:e>
                        <m:sub>
                          <m:r>
                            <a:rPr lang="pt-BR" altLang="pt-BR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𝑖</m:t>
                          </m:r>
                        </m:sub>
                      </m:sSub>
                      <m:r>
                        <a:rPr lang="pt-BR" altLang="pt-BR" i="1">
                          <a:latin typeface="Cambria Math"/>
                          <a:ea typeface="Cambria Math"/>
                          <a:sym typeface="Symbol" pitchFamily="18" charset="2"/>
                        </a:rPr>
                        <m:t>))</m:t>
                      </m:r>
                      <m:sSub>
                        <m:sSubPr>
                          <m:ctrlPr>
                            <a:rPr lang="pt-BR" altLang="pt-BR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pt-BR" altLang="pt-BR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=</m:t>
                          </m:r>
                          <m:r>
                            <a:rPr lang="pt-BR" altLang="pt-BR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𝛽</m:t>
                          </m:r>
                        </m:e>
                        <m:sub>
                          <m:r>
                            <a:rPr lang="pt-BR" altLang="pt-BR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0</m:t>
                          </m:r>
                        </m:sub>
                      </m:sSub>
                      <m:r>
                        <a:rPr lang="pt-BR" altLang="pt-BR" i="1">
                          <a:latin typeface="Cambria Math"/>
                          <a:ea typeface="Cambria Math"/>
                          <a:sym typeface="Symbol" pitchFamily="18" charset="2"/>
                        </a:rPr>
                        <m:t>+</m:t>
                      </m:r>
                      <m:r>
                        <a:rPr lang="pt-BR" altLang="pt-BR" b="0" i="1" smtClean="0">
                          <a:latin typeface="Cambria Math"/>
                          <a:ea typeface="Cambria Math"/>
                          <a:sym typeface="Symbol" pitchFamily="18" charset="2"/>
                        </a:rPr>
                        <m:t>𝑓</m:t>
                      </m:r>
                      <m:d>
                        <m:dPr>
                          <m:ctrlPr>
                            <a:rPr lang="pt-BR" altLang="pt-BR" b="0" i="1" smtClean="0">
                              <a:latin typeface="Cambria Math"/>
                              <a:ea typeface="Cambria Math"/>
                              <a:sym typeface="Symbol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altLang="pt-BR" b="0" i="1" smtClean="0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pt-BR" altLang="pt-BR" b="0" i="1" smtClean="0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altLang="pt-BR" b="0" i="1" smtClean="0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1</m:t>
                              </m:r>
                              <m:r>
                                <a:rPr lang="pt-BR" altLang="pt-BR" b="0" i="1" smtClean="0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BR" altLang="pt-BR" i="1">
                          <a:latin typeface="Cambria Math"/>
                          <a:ea typeface="Cambria Math"/>
                          <a:sym typeface="Symbol" pitchFamily="18" charset="2"/>
                        </a:rPr>
                        <m:t>+</m:t>
                      </m:r>
                      <m:r>
                        <a:rPr lang="pt-BR" altLang="pt-BR" i="1">
                          <a:latin typeface="Cambria Math"/>
                          <a:ea typeface="Cambria Math"/>
                          <a:sym typeface="Symbol" pitchFamily="18" charset="2"/>
                        </a:rPr>
                        <m:t>𝑓</m:t>
                      </m:r>
                      <m:d>
                        <m:dPr>
                          <m:ctrlPr>
                            <a:rPr lang="pt-BR" altLang="pt-BR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altLang="pt-BR" i="1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pt-BR" altLang="pt-BR" i="1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altLang="pt-BR" b="0" i="1" smtClean="0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2</m:t>
                              </m:r>
                              <m:r>
                                <a:rPr lang="pt-BR" altLang="pt-BR" i="1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BR" altLang="pt-BR" i="1">
                          <a:latin typeface="Cambria Math"/>
                          <a:ea typeface="Cambria Math"/>
                          <a:sym typeface="Symbol" pitchFamily="18" charset="2"/>
                        </a:rPr>
                        <m:t>+</m:t>
                      </m:r>
                      <m:sSub>
                        <m:sSubPr>
                          <m:ctrlPr>
                            <a:rPr lang="pt-BR" altLang="pt-BR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pt-BR" altLang="pt-BR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𝜀</m:t>
                          </m:r>
                        </m:e>
                        <m:sub>
                          <m:r>
                            <a:rPr lang="pt-BR" altLang="pt-BR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kern="0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marL="0" lvl="1">
                  <a:spcBef>
                    <a:spcPct val="20000"/>
                  </a:spcBef>
                </a:pPr>
                <a:endParaRPr lang="pt-BR" kern="0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marL="0" lvl="1">
                  <a:spcBef>
                    <a:spcPct val="20000"/>
                  </a:spcBef>
                </a:pPr>
                <a:endParaRPr lang="pt-BR" kern="0" dirty="0" smtClean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marL="285750" lvl="1" indent="-285750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pt-BR" kern="0" dirty="0" smtClean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Modelos </a:t>
                </a:r>
                <a:r>
                  <a:rPr lang="pt-BR" kern="0" dirty="0" err="1" smtClean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autoregressivos</a:t>
                </a:r>
                <a:r>
                  <a:rPr lang="pt-BR" kern="0" dirty="0" smtClean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 com </a:t>
                </a:r>
                <a:r>
                  <a:rPr lang="pt-BR" kern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(</a:t>
                </a:r>
                <a:r>
                  <a:rPr lang="pt-BR" kern="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ARMAX) </a:t>
                </a:r>
                <a:r>
                  <a:rPr lang="pt-BR" kern="0" dirty="0" smtClean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ou sem variáveis exógenas (ARMA)</a:t>
                </a:r>
              </a:p>
              <a:p>
                <a:pPr marL="0" lvl="1">
                  <a:spcBef>
                    <a:spcPct val="20000"/>
                  </a:spcBef>
                </a:pPr>
                <a:endParaRPr lang="pt-BR" i="1" kern="0" dirty="0" smtClean="0">
                  <a:solidFill>
                    <a:srgbClr val="000000"/>
                  </a:solidFill>
                  <a:latin typeface="Cambria Math"/>
                  <a:cs typeface="Arial" panose="020B0604020202020204" pitchFamily="34" charset="0"/>
                </a:endParaRPr>
              </a:p>
              <a:p>
                <a:pPr marL="457200" lvl="2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kern="0" smtClean="0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pt-BR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pt-BR" b="0" i="1" kern="0" smtClean="0">
                          <a:solidFill>
                            <a:srgbClr val="0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pt-BR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pt-BR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pt-BR" b="0" i="1" kern="0" smtClean="0">
                          <a:solidFill>
                            <a:srgbClr val="0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pt-BR" i="1" kern="0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i="1" ker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pt-BR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 kern="0" smtClean="0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pt-BR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pt-BR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−1</m:t>
                          </m:r>
                        </m:sub>
                      </m:sSub>
                      <m:r>
                        <a:rPr lang="pt-BR" i="1" kern="0">
                          <a:solidFill>
                            <a:srgbClr val="0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pt-BR" i="1" kern="0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i="1" ker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pt-BR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 kern="0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i="1" kern="0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pt-BR" i="1" kern="0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pt-BR" i="1" kern="0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−2</m:t>
                          </m:r>
                        </m:sub>
                      </m:sSub>
                      <m:r>
                        <a:rPr lang="pt-BR" b="0" i="1" kern="0" smtClean="0">
                          <a:solidFill>
                            <a:srgbClr val="0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pt-BR" i="1" kern="0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i="1" ker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pt-BR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pt-BR" b="0" i="1" kern="0" smtClean="0">
                          <a:solidFill>
                            <a:srgbClr val="0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𝑋</m:t>
                      </m:r>
                      <m:r>
                        <a:rPr lang="pt-BR" b="0" i="1" kern="0" smtClean="0">
                          <a:solidFill>
                            <a:srgbClr val="0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BR" b="0" i="1" kern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𝜉</m:t>
                      </m:r>
                    </m:oMath>
                  </m:oMathPara>
                </a14:m>
                <a:endParaRPr lang="pt-BR" kern="0" dirty="0" smtClean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marL="285750" lvl="1" indent="-285750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endParaRPr lang="pt-BR" kern="0" dirty="0" smtClean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marL="285750" lvl="1" indent="-285750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pt-BR" kern="0" dirty="0" smtClean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Regressão espacial</a:t>
                </a:r>
              </a:p>
              <a:p>
                <a:pPr marL="457200" lvl="2" defTabSz="627063">
                  <a:spcBef>
                    <a:spcPct val="20000"/>
                  </a:spcBef>
                </a:pPr>
                <a:r>
                  <a:rPr lang="pt-BR" i="1" kern="0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	</a:t>
                </a:r>
                <a:r>
                  <a:rPr lang="pt-BR" i="1" kern="0" dirty="0" err="1" smtClean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Spatial</a:t>
                </a:r>
                <a:r>
                  <a:rPr lang="pt-BR" i="1" kern="0" dirty="0" smtClean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pt-BR" i="1" kern="0" dirty="0" err="1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Lag</a:t>
                </a:r>
                <a:r>
                  <a:rPr lang="pt-BR" i="1" kern="0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pt-BR" i="1" kern="0" dirty="0" err="1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Models</a:t>
                </a:r>
                <a:r>
                  <a:rPr lang="pt-BR" i="1" kern="0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pt-BR" kern="0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(SAR): atribuem a </a:t>
                </a:r>
                <a:r>
                  <a:rPr lang="pt-BR" kern="0" dirty="0" err="1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autocorrelação</a:t>
                </a:r>
                <a:r>
                  <a:rPr lang="pt-BR" kern="0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 espacial à </a:t>
                </a:r>
                <a:r>
                  <a:rPr lang="pt-BR" kern="0" dirty="0" smtClean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variável dependente</a:t>
                </a:r>
                <a:endParaRPr lang="pt-BR" kern="0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marL="457200" lvl="2" defTabSz="627063">
                  <a:spcBef>
                    <a:spcPct val="20000"/>
                  </a:spcBef>
                </a:pPr>
                <a:r>
                  <a:rPr lang="pt-BR" kern="0" dirty="0" smtClean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	</a:t>
                </a:r>
                <a:r>
                  <a:rPr lang="pt-BR" i="1" kern="0" dirty="0" err="1" smtClean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Spatial</a:t>
                </a:r>
                <a:r>
                  <a:rPr lang="pt-BR" i="1" kern="0" dirty="0" smtClean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pt-BR" i="1" kern="0" dirty="0" err="1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Error</a:t>
                </a:r>
                <a:r>
                  <a:rPr lang="pt-BR" i="1" kern="0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pt-BR" i="1" kern="0" dirty="0" err="1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Models</a:t>
                </a:r>
                <a:r>
                  <a:rPr lang="pt-BR" kern="0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 (CAR): atribuem a </a:t>
                </a:r>
                <a:r>
                  <a:rPr lang="pt-BR" kern="0" dirty="0" err="1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autocorrelação</a:t>
                </a:r>
                <a:r>
                  <a:rPr lang="pt-BR" kern="0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pt-BR" kern="0" dirty="0" smtClean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espacial ao erro</a:t>
                </a:r>
                <a:endParaRPr lang="pt-BR" kern="0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330656"/>
                <a:ext cx="8784976" cy="5410712"/>
              </a:xfrm>
              <a:prstGeom prst="rect">
                <a:avLst/>
              </a:prstGeom>
              <a:blipFill rotWithShape="1">
                <a:blip r:embed="rId2"/>
                <a:stretch>
                  <a:fillRect l="-208" t="-225" b="-56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592138"/>
            <a:ext cx="9144000" cy="703262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pt-BR" kern="0" dirty="0" smtClean="0"/>
              <a:t>Outras abordagens...</a:t>
            </a:r>
            <a:endParaRPr lang="pt-BR" i="1" kern="0" dirty="0" smtClean="0"/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C01A69C9-8429-4253-9570-435132449818}" type="slidenum">
              <a:rPr lang="pt-BR">
                <a:latin typeface="+mn-lt"/>
              </a:rPr>
              <a:pPr/>
              <a:t>93</a:t>
            </a:fld>
            <a:endParaRPr lang="pt-BR" dirty="0">
              <a:latin typeface="+mn-lt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4271326" y="3212976"/>
            <a:ext cx="2160240" cy="1260000"/>
            <a:chOff x="3779912" y="3140968"/>
            <a:chExt cx="2160240" cy="1260000"/>
          </a:xfrm>
        </p:grpSpPr>
        <p:pic>
          <p:nvPicPr>
            <p:cNvPr id="11059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3140968"/>
              <a:ext cx="2096129" cy="12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tângulo 1"/>
                <p:cNvSpPr/>
                <p:nvPr/>
              </p:nvSpPr>
              <p:spPr>
                <a:xfrm>
                  <a:off x="5133649" y="3140968"/>
                  <a:ext cx="806503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altLang="pt-B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𝑓</m:t>
                        </m:r>
                        <m:d>
                          <m:dPr>
                            <m:ctrlPr>
                              <a:rPr lang="pt-BR" altLang="pt-BR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altLang="pt-BR" i="1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pt-BR" altLang="pt-BR" i="1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pt-BR" altLang="pt-BR" i="1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1</m:t>
                                </m:r>
                                <m:r>
                                  <a:rPr lang="pt-BR" altLang="pt-BR" i="1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" name="Retângulo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3649" y="3140968"/>
                  <a:ext cx="806503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071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upo 6"/>
          <p:cNvGrpSpPr/>
          <p:nvPr/>
        </p:nvGrpSpPr>
        <p:grpSpPr>
          <a:xfrm>
            <a:off x="6575582" y="3212976"/>
            <a:ext cx="2100874" cy="1260000"/>
            <a:chOff x="6084168" y="3140968"/>
            <a:chExt cx="2100874" cy="1260000"/>
          </a:xfrm>
        </p:grpSpPr>
        <p:pic>
          <p:nvPicPr>
            <p:cNvPr id="11059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3140968"/>
              <a:ext cx="2096129" cy="12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tângulo 4"/>
                <p:cNvSpPr/>
                <p:nvPr/>
              </p:nvSpPr>
              <p:spPr>
                <a:xfrm>
                  <a:off x="7373794" y="3882534"/>
                  <a:ext cx="81124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altLang="pt-BR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𝑓</m:t>
                        </m:r>
                        <m:d>
                          <m:dPr>
                            <m:ctrlPr>
                              <a:rPr lang="pt-BR" altLang="pt-BR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altLang="pt-BR" i="1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pt-BR" altLang="pt-BR" i="1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pt-BR" altLang="pt-BR" b="0" i="1" smtClean="0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2</m:t>
                                </m:r>
                                <m:r>
                                  <a:rPr lang="pt-BR" altLang="pt-BR" i="1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" name="Retângulo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3794" y="3882534"/>
                  <a:ext cx="811248" cy="33855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071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8873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592138"/>
            <a:ext cx="9144000" cy="703262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pt-BR" kern="0" dirty="0" smtClean="0"/>
              <a:t>Tamanho de amostra para Regressão</a:t>
            </a:r>
            <a:endParaRPr lang="pt-BR" i="1" kern="0" dirty="0" smtClean="0"/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C01A69C9-8429-4253-9570-435132449818}" type="slidenum">
              <a:rPr lang="pt-BR">
                <a:latin typeface="+mn-lt"/>
              </a:rPr>
              <a:pPr/>
              <a:t>94</a:t>
            </a:fld>
            <a:endParaRPr lang="pt-BR" dirty="0"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1268760"/>
            <a:ext cx="878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85738"/>
            <a:r>
              <a:rPr lang="pt-BR" altLang="pt-BR" dirty="0" smtClean="0"/>
              <a:t>Assim como em outras análises, determinar </a:t>
            </a:r>
            <a:r>
              <a:rPr lang="pt-BR" altLang="pt-BR" dirty="0"/>
              <a:t>o tamanho da amostra conveniente evita o desperdício de tempo, força de trabalho, custos, etc. no processo de coleta e análise de dados</a:t>
            </a:r>
            <a:r>
              <a:rPr lang="pt-BR" altLang="pt-BR" dirty="0" smtClean="0"/>
              <a:t>.</a:t>
            </a:r>
          </a:p>
          <a:p>
            <a:pPr marL="185738" indent="-185738"/>
            <a:endParaRPr lang="pt-BR" altLang="pt-BR" dirty="0"/>
          </a:p>
          <a:p>
            <a:pPr marL="185738" indent="-185738"/>
            <a:r>
              <a:rPr lang="pt-BR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Se a amostra for muito pequena, pode-se chegar a resultados aparentemente muito bons (</a:t>
            </a:r>
            <a:r>
              <a:rPr lang="pt-BR" i="1" kern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r</a:t>
            </a:r>
            <a:r>
              <a:rPr lang="pt-BR" kern="0" baseline="30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pt-BR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 muito altos) mas ainda assim não significativos, indicando que o modelo ajustado poderia ter sido obtido casualmente.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251520" y="4509120"/>
            <a:ext cx="8784976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1" indent="-177800">
              <a:spcBef>
                <a:spcPct val="20000"/>
              </a:spcBef>
            </a:pPr>
            <a:r>
              <a:rPr lang="pt-BR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Apesar de não existir uma regra prática, muitos pesquisadores alegam que </a:t>
            </a:r>
            <a:r>
              <a:rPr lang="pt-BR" kern="0" dirty="0">
                <a:solidFill>
                  <a:srgbClr val="000000"/>
                </a:solidFill>
                <a:cs typeface="Arial" panose="020B0604020202020204" pitchFamily="34" charset="0"/>
              </a:rPr>
              <a:t>deve haver pelo menos 10 observações por </a:t>
            </a:r>
            <a:r>
              <a:rPr lang="pt-BR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variável independente. Por exemplo, se </a:t>
            </a:r>
            <a:r>
              <a:rPr lang="pt-BR" kern="0" dirty="0">
                <a:solidFill>
                  <a:srgbClr val="000000"/>
                </a:solidFill>
                <a:cs typeface="Arial" panose="020B0604020202020204" pitchFamily="34" charset="0"/>
              </a:rPr>
              <a:t>estivermos </a:t>
            </a:r>
            <a:r>
              <a:rPr lang="pt-BR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usando 4 </a:t>
            </a:r>
            <a:r>
              <a:rPr lang="pt-BR" kern="0" dirty="0">
                <a:solidFill>
                  <a:srgbClr val="000000"/>
                </a:solidFill>
                <a:cs typeface="Arial" panose="020B0604020202020204" pitchFamily="34" charset="0"/>
              </a:rPr>
              <a:t>variáveis ​​independentes, </a:t>
            </a:r>
            <a:r>
              <a:rPr lang="pt-BR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deveríamos ter </a:t>
            </a:r>
            <a:r>
              <a:rPr lang="pt-BR" kern="0" dirty="0">
                <a:solidFill>
                  <a:srgbClr val="000000"/>
                </a:solidFill>
                <a:cs typeface="Arial" panose="020B0604020202020204" pitchFamily="34" charset="0"/>
              </a:rPr>
              <a:t>um tamanho mínimo de amostra de </a:t>
            </a:r>
            <a:r>
              <a:rPr lang="pt-BR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40.</a:t>
            </a:r>
          </a:p>
          <a:p>
            <a:pPr marL="177800" lvl="1" indent="-177800">
              <a:spcBef>
                <a:spcPct val="20000"/>
              </a:spcBef>
            </a:pPr>
            <a:endParaRPr lang="pt-BR" kern="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77800" lvl="1" indent="-177800">
              <a:spcBef>
                <a:spcPct val="20000"/>
              </a:spcBef>
            </a:pPr>
            <a:r>
              <a:rPr lang="pt-BR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Pode-se encontrar na literatura diversos trabalhos que discutem o assunto, propondo fórmulas para o cálculo do tamanho da amostra mas o mais importante é concentrar-se em representar bem o fenômeno estudado e, caso os resultados não pareçam ser adequados, investigar se a causa não pode ser a amostragem insuficiente.</a:t>
            </a:r>
            <a:endParaRPr lang="pt-BR" kern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251520" y="3258272"/>
            <a:ext cx="58326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85738"/>
            <a:r>
              <a:rPr lang="pt-BR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Como vimos, tão importante como o tamanho da amostra, é sua distribuição com relação a cada variável analisada. A presença de “buracos” de observações podem prejudicar a análise dos resultados.</a:t>
            </a:r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52936"/>
            <a:ext cx="2030413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56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30753</TotalTime>
  <Words>10703</Words>
  <Application>Microsoft Office PowerPoint</Application>
  <PresentationFormat>Apresentação na tela (4:3)</PresentationFormat>
  <Paragraphs>3715</Paragraphs>
  <Slides>94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3</vt:i4>
      </vt:variant>
      <vt:variant>
        <vt:lpstr>Títulos de slides</vt:lpstr>
      </vt:variant>
      <vt:variant>
        <vt:i4>94</vt:i4>
      </vt:variant>
    </vt:vector>
  </HeadingPairs>
  <TitlesOfParts>
    <vt:vector size="98" baseType="lpstr">
      <vt:lpstr>Estrutura padrão</vt:lpstr>
      <vt:lpstr>Equation</vt:lpstr>
      <vt:lpstr>Equação</vt:lpstr>
      <vt:lpstr>Document</vt:lpstr>
      <vt:lpstr>Estatística: Aplicação ao Sensoriamento Remoto  SER 204 - ANO  2023  Análise de Regressão</vt:lpstr>
      <vt:lpstr>Relacionamento entre Variáveis</vt:lpstr>
      <vt:lpstr>Relacionamento entre Variáveis</vt:lpstr>
      <vt:lpstr>Relacionamento entre Variáveis</vt:lpstr>
      <vt:lpstr>Relação funcional x Relação estatística</vt:lpstr>
      <vt:lpstr>Relação funcional x Relação estatística</vt:lpstr>
      <vt:lpstr>Grau de Relacionamento</vt:lpstr>
      <vt:lpstr>Covariância</vt:lpstr>
      <vt:lpstr>Coeficiente de Correlação</vt:lpstr>
      <vt:lpstr>Coeficiente de Correlação</vt:lpstr>
      <vt:lpstr>Coeficiente de Correlação</vt:lpstr>
      <vt:lpstr>Coeficiente de Correlação</vt:lpstr>
      <vt:lpstr>Coeficiente de Correlação</vt:lpstr>
      <vt:lpstr>Análise de Regressão</vt:lpstr>
      <vt:lpstr>Análise de Regressão</vt:lpstr>
      <vt:lpstr>Modelo de Regressão Linear Simples</vt:lpstr>
      <vt:lpstr>Modelo de Regressão Linear Simples</vt:lpstr>
      <vt:lpstr>Apresentação do PowerPoint</vt:lpstr>
      <vt:lpstr>Apresentação do PowerPoint</vt:lpstr>
      <vt:lpstr>Estimação da Variância do Erro (2)</vt:lpstr>
      <vt:lpstr>Inferência em Análise de Regressão</vt:lpstr>
      <vt:lpstr>Teste de Hipótese para 1</vt:lpstr>
      <vt:lpstr>Teste de Hipótese para 0</vt:lpstr>
      <vt:lpstr>Inferências para E(Yh)</vt:lpstr>
      <vt:lpstr>Inferências para E(Yh)</vt:lpstr>
      <vt:lpstr>Particionamento do Erro</vt:lpstr>
      <vt:lpstr>Particionamento do Erro</vt:lpstr>
      <vt:lpstr>Apresentação do PowerPoint</vt:lpstr>
      <vt:lpstr>Coeficiente de Determinação</vt:lpstr>
      <vt:lpstr>Análise de Regressão no EXCEL</vt:lpstr>
      <vt:lpstr>Análise de Regressão no EXCEL</vt:lpstr>
      <vt:lpstr>Análise de Regressão no EXCEL</vt:lpstr>
      <vt:lpstr>Análise de Regressão no R</vt:lpstr>
      <vt:lpstr>Modelos Linearizáveis</vt:lpstr>
      <vt:lpstr>Modelos Linearizáveis</vt:lpstr>
      <vt:lpstr>Análise de Resíduos</vt:lpstr>
      <vt:lpstr>Análise de Resíduos</vt:lpstr>
      <vt:lpstr>Modelo de Regressão Linear Múltipla</vt:lpstr>
      <vt:lpstr>Casos Especiais</vt:lpstr>
      <vt:lpstr>Modelo de Regressão Linear Múltipla</vt:lpstr>
      <vt:lpstr>Modelo de Regressão Linear Múltipla</vt:lpstr>
      <vt:lpstr>Notação Matricial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Comparando funções de regressão</vt:lpstr>
      <vt:lpstr>Exemplo 1</vt:lpstr>
      <vt:lpstr>Exemplo 1</vt:lpstr>
      <vt:lpstr>Exemplo 1</vt:lpstr>
      <vt:lpstr>Exemplo 1</vt:lpstr>
      <vt:lpstr>Exemplo 1</vt:lpstr>
      <vt:lpstr>Exemplo 2</vt:lpstr>
      <vt:lpstr>Exemplo 2</vt:lpstr>
      <vt:lpstr>Exemplo 2</vt:lpstr>
      <vt:lpstr>Exemplo 2</vt:lpstr>
      <vt:lpstr>Regressão Padronizada</vt:lpstr>
      <vt:lpstr>Regressão Padronizada</vt:lpstr>
      <vt:lpstr>Construção do Modelo</vt:lpstr>
      <vt:lpstr>Construção do Modelo</vt:lpstr>
      <vt:lpstr>Construção do Modelo</vt:lpstr>
      <vt:lpstr>Seleção de Variáveis</vt:lpstr>
      <vt:lpstr>Seleção de Variáveis – Busca Exaustiva</vt:lpstr>
      <vt:lpstr>Seleção de Variáveis - Stepwise</vt:lpstr>
      <vt:lpstr>Seleção de Variáveis - Stepwise</vt:lpstr>
      <vt:lpstr>Seleção de Variáveis - Stepwise</vt:lpstr>
      <vt:lpstr>Exemplo em R</vt:lpstr>
      <vt:lpstr>Exemplo em R</vt:lpstr>
      <vt:lpstr>Exemplo</vt:lpstr>
      <vt:lpstr>Exemplo</vt:lpstr>
      <vt:lpstr>Exemplo</vt:lpstr>
      <vt:lpstr>Exemplo</vt:lpstr>
      <vt:lpstr>Exemplo</vt:lpstr>
      <vt:lpstr>Exemplo</vt:lpstr>
      <vt:lpstr>Exemplo</vt:lpstr>
      <vt:lpstr>Exemplo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Teste de Hipótese</dc:title>
  <dc:creator>Camilo Daleles Rennó, DPI/INPE</dc:creator>
  <cp:lastModifiedBy>Camilo</cp:lastModifiedBy>
  <cp:revision>1277</cp:revision>
  <cp:lastPrinted>2016-04-28T12:00:01Z</cp:lastPrinted>
  <dcterms:created xsi:type="dcterms:W3CDTF">2003-03-18T00:57:51Z</dcterms:created>
  <dcterms:modified xsi:type="dcterms:W3CDTF">2023-07-24T16:05:59Z</dcterms:modified>
</cp:coreProperties>
</file>