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80" r:id="rId2"/>
    <p:sldId id="328" r:id="rId3"/>
    <p:sldId id="404" r:id="rId4"/>
    <p:sldId id="343" r:id="rId5"/>
    <p:sldId id="344" r:id="rId6"/>
    <p:sldId id="342" r:id="rId7"/>
    <p:sldId id="329" r:id="rId8"/>
    <p:sldId id="330" r:id="rId9"/>
    <p:sldId id="409" r:id="rId10"/>
    <p:sldId id="316" r:id="rId11"/>
    <p:sldId id="332" r:id="rId12"/>
    <p:sldId id="309" r:id="rId13"/>
    <p:sldId id="312" r:id="rId14"/>
    <p:sldId id="383" r:id="rId15"/>
    <p:sldId id="410" r:id="rId16"/>
    <p:sldId id="340" r:id="rId17"/>
    <p:sldId id="341" r:id="rId18"/>
    <p:sldId id="317" r:id="rId19"/>
    <p:sldId id="319" r:id="rId20"/>
    <p:sldId id="386" r:id="rId21"/>
    <p:sldId id="387" r:id="rId22"/>
    <p:sldId id="388" r:id="rId23"/>
    <p:sldId id="337" r:id="rId24"/>
    <p:sldId id="333" r:id="rId25"/>
    <p:sldId id="322" r:id="rId26"/>
    <p:sldId id="389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90" r:id="rId41"/>
    <p:sldId id="405" r:id="rId42"/>
    <p:sldId id="406" r:id="rId43"/>
    <p:sldId id="407" r:id="rId44"/>
    <p:sldId id="408" r:id="rId45"/>
    <p:sldId id="373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399" r:id="rId55"/>
    <p:sldId id="400" r:id="rId56"/>
    <p:sldId id="401" r:id="rId57"/>
    <p:sldId id="374" r:id="rId58"/>
    <p:sldId id="375" r:id="rId59"/>
    <p:sldId id="376" r:id="rId60"/>
    <p:sldId id="377" r:id="rId61"/>
    <p:sldId id="378" r:id="rId62"/>
    <p:sldId id="379" r:id="rId63"/>
    <p:sldId id="402" r:id="rId64"/>
    <p:sldId id="403" r:id="rId65"/>
  </p:sldIdLst>
  <p:sldSz cx="9144000" cy="6858000" type="screen4x3"/>
  <p:notesSz cx="9926638" cy="679767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AEAEA"/>
    <a:srgbClr val="000000"/>
    <a:srgbClr val="FFFF00"/>
    <a:srgbClr val="DDDDDD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662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Rennó" userId="eac9aab033b2f962" providerId="LiveId" clId="{33EA9EDA-6E7E-44E3-8641-A82B182A5C74}"/>
    <pc:docChg chg="modSld">
      <pc:chgData name="Camilo Rennó" userId="eac9aab033b2f962" providerId="LiveId" clId="{33EA9EDA-6E7E-44E3-8641-A82B182A5C74}" dt="2023-08-16T01:52:02.985" v="6" actId="6549"/>
      <pc:docMkLst>
        <pc:docMk/>
      </pc:docMkLst>
      <pc:sldChg chg="modAnim">
        <pc:chgData name="Camilo Rennó" userId="eac9aab033b2f962" providerId="LiveId" clId="{33EA9EDA-6E7E-44E3-8641-A82B182A5C74}" dt="2023-08-16T01:33:18.096" v="5"/>
        <pc:sldMkLst>
          <pc:docMk/>
          <pc:sldMk cId="0" sldId="333"/>
        </pc:sldMkLst>
      </pc:sldChg>
      <pc:sldChg chg="modSp">
        <pc:chgData name="Camilo Rennó" userId="eac9aab033b2f962" providerId="LiveId" clId="{33EA9EDA-6E7E-44E3-8641-A82B182A5C74}" dt="2023-08-16T01:52:02.985" v="6" actId="6549"/>
        <pc:sldMkLst>
          <pc:docMk/>
          <pc:sldMk cId="0" sldId="373"/>
        </pc:sldMkLst>
        <pc:spChg chg="mod">
          <ac:chgData name="Camilo Rennó" userId="eac9aab033b2f962" providerId="LiveId" clId="{33EA9EDA-6E7E-44E3-8641-A82B182A5C74}" dt="2023-08-16T01:52:02.985" v="6" actId="6549"/>
          <ac:spMkLst>
            <pc:docMk/>
            <pc:sldMk cId="0" sldId="373"/>
            <ac:spMk id="5" creationId="{00000000-0000-0000-0000-000000000000}"/>
          </ac:spMkLst>
        </pc:spChg>
      </pc:sldChg>
      <pc:sldChg chg="modSp mod">
        <pc:chgData name="Camilo Rennó" userId="eac9aab033b2f962" providerId="LiveId" clId="{33EA9EDA-6E7E-44E3-8641-A82B182A5C74}" dt="2023-08-14T23:53:10.259" v="1" actId="20577"/>
        <pc:sldMkLst>
          <pc:docMk/>
          <pc:sldMk cId="2846906494" sldId="389"/>
        </pc:sldMkLst>
        <pc:spChg chg="mod">
          <ac:chgData name="Camilo Rennó" userId="eac9aab033b2f962" providerId="LiveId" clId="{33EA9EDA-6E7E-44E3-8641-A82B182A5C74}" dt="2023-08-14T23:53:10.259" v="1" actId="20577"/>
          <ac:spMkLst>
            <pc:docMk/>
            <pc:sldMk cId="2846906494" sldId="389"/>
            <ac:spMk id="3" creationId="{00000000-0000-0000-0000-000000000000}"/>
          </ac:spMkLst>
        </pc:spChg>
      </pc:sldChg>
      <pc:sldChg chg="modSp mod">
        <pc:chgData name="Camilo Rennó" userId="eac9aab033b2f962" providerId="LiveId" clId="{33EA9EDA-6E7E-44E3-8641-A82B182A5C74}" dt="2023-08-14T23:53:20.432" v="4" actId="20577"/>
        <pc:sldMkLst>
          <pc:docMk/>
          <pc:sldMk cId="940809044" sldId="390"/>
        </pc:sldMkLst>
        <pc:spChg chg="mod">
          <ac:chgData name="Camilo Rennó" userId="eac9aab033b2f962" providerId="LiveId" clId="{33EA9EDA-6E7E-44E3-8641-A82B182A5C74}" dt="2023-08-14T23:53:20.432" v="4" actId="20577"/>
          <ac:spMkLst>
            <pc:docMk/>
            <pc:sldMk cId="940809044" sldId="39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04BC959-8B43-4BAC-BC7C-3077937B1E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48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C346F87-425D-4488-8781-128BAD7D13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305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D8F24-E35A-4471-87C5-F1AA0F5CF4B6}" type="slidenum">
              <a:rPr lang="pt-BR" altLang="pt-BR" smtClean="0"/>
              <a:pPr eaLnBrk="1" hangingPunct="1"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41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C45335-45D8-40D3-8A64-79C4B003FA59}" type="slidenum">
              <a:rPr lang="pt-BR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61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027A36-2378-43D0-8179-AC893BF5D529}" type="slidenum">
              <a:rPr lang="pt-BR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4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01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0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334340-62BD-4612-AD82-4EB96F7578EE}" type="slidenum">
              <a:rPr lang="pt-BR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6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E57D9F-F0CC-4C6B-BA66-05C73E6706FF}" type="slidenum">
              <a:rPr lang="pt-BR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pt-BR" alt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8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A491F4-4253-49D1-B162-522521E2217D}" type="slidenum">
              <a:rPr lang="pt-BR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32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C48579-D537-446F-A398-8E75AB3AF3A0}" type="slidenum">
              <a:rPr lang="pt-BR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85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523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1D8F24-E35A-4471-87C5-F1AA0F5CF4B6}" type="slidenum">
              <a:rPr lang="pt-BR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pt-BR" alt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2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87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C2192F-5353-4554-A9F1-4A88728FDB22}" type="slidenum">
              <a:rPr lang="pt-BR" altLang="pt-BR" smtClean="0"/>
              <a:pPr eaLnBrk="1" hangingPunct="1">
                <a:spcBef>
                  <a:spcPct val="0"/>
                </a:spcBef>
              </a:pPr>
              <a:t>22</a:t>
            </a:fld>
            <a:endParaRPr lang="pt-BR" alt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55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1E5B95-952B-42BB-B290-FD18387B189A}" type="slidenum">
              <a:rPr lang="pt-BR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pt-BR" altLang="pt-BR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79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818EF2-8443-4DFD-AF06-93E95DA4B9B6}" type="slidenum">
              <a:rPr lang="pt-BR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pt-BR" alt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9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82C447-97A0-48CA-909D-2B7705E3A9D7}" type="slidenum">
              <a:rPr lang="pt-BR" altLang="pt-BR" smtClean="0"/>
              <a:pPr eaLnBrk="1" hangingPunct="1">
                <a:spcBef>
                  <a:spcPct val="0"/>
                </a:spcBef>
              </a:pPr>
              <a:t>25</a:t>
            </a:fld>
            <a:endParaRPr lang="pt-BR" altLang="pt-BR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6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26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68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DEBFE0-0A46-431C-BDC7-55B06BFF2343}" type="slidenum">
              <a:rPr lang="pt-BR" altLang="pt-BR" smtClean="0"/>
              <a:pPr eaLnBrk="1" hangingPunct="1">
                <a:spcBef>
                  <a:spcPct val="0"/>
                </a:spcBef>
              </a:pPr>
              <a:t>27</a:t>
            </a:fld>
            <a:endParaRPr lang="pt-BR" alt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27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28B77E-0E6C-4B37-862B-077E30010B44}" type="slidenum">
              <a:rPr lang="pt-BR" altLang="pt-BR" smtClean="0"/>
              <a:pPr eaLnBrk="1" hangingPunct="1">
                <a:spcBef>
                  <a:spcPct val="0"/>
                </a:spcBef>
              </a:pPr>
              <a:t>28</a:t>
            </a:fld>
            <a:endParaRPr lang="pt-BR" altLang="pt-BR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568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4CC16-23AA-41B3-B7E4-768CB628BC70}" type="slidenum">
              <a:rPr lang="pt-BR" altLang="pt-BR" smtClean="0"/>
              <a:pPr eaLnBrk="1" hangingPunct="1">
                <a:spcBef>
                  <a:spcPct val="0"/>
                </a:spcBef>
              </a:pPr>
              <a:t>29</a:t>
            </a:fld>
            <a:endParaRPr lang="pt-BR" alt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4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5680FB-07DC-4395-A981-7204B7DB8B6B}" type="slidenum">
              <a:rPr lang="pt-BR" altLang="pt-BR" smtClean="0"/>
              <a:pPr eaLnBrk="1" hangingPunct="1">
                <a:spcBef>
                  <a:spcPct val="0"/>
                </a:spcBef>
              </a:pPr>
              <a:t>30</a:t>
            </a:fld>
            <a:endParaRPr lang="pt-BR" altLang="pt-BR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F665F6-285C-4146-B0D6-470068AD3B4D}" type="slidenum">
              <a:rPr lang="pt-BR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pt-BR" alt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12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78E5BB-9874-4370-AB16-82AFE4A6A614}" type="slidenum">
              <a:rPr lang="pt-BR" altLang="pt-BR" smtClean="0"/>
              <a:pPr eaLnBrk="1" hangingPunct="1">
                <a:spcBef>
                  <a:spcPct val="0"/>
                </a:spcBef>
              </a:pPr>
              <a:t>31</a:t>
            </a:fld>
            <a:endParaRPr lang="pt-BR" alt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1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2DDE2F-2CB6-4B8F-81A2-917BD664DA07}" type="slidenum">
              <a:rPr lang="pt-BR" altLang="pt-BR" smtClean="0"/>
              <a:pPr eaLnBrk="1" hangingPunct="1">
                <a:spcBef>
                  <a:spcPct val="0"/>
                </a:spcBef>
              </a:pPr>
              <a:t>32</a:t>
            </a:fld>
            <a:endParaRPr lang="pt-BR" altLang="pt-BR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11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8B3DA0-A665-4E1F-B959-43A83D69DA0B}" type="slidenum">
              <a:rPr lang="pt-BR" altLang="pt-BR" smtClean="0"/>
              <a:pPr eaLnBrk="1" hangingPunct="1">
                <a:spcBef>
                  <a:spcPct val="0"/>
                </a:spcBef>
              </a:pPr>
              <a:t>33</a:t>
            </a:fld>
            <a:endParaRPr lang="pt-BR" altLang="pt-B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85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E9EBE4-7271-4500-9BE4-ED1F478A96C9}" type="slidenum">
              <a:rPr lang="pt-BR" altLang="pt-BR" smtClean="0"/>
              <a:pPr eaLnBrk="1" hangingPunct="1">
                <a:spcBef>
                  <a:spcPct val="0"/>
                </a:spcBef>
              </a:pPr>
              <a:t>34</a:t>
            </a:fld>
            <a:endParaRPr lang="pt-BR" alt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24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5F4BCD-B1CC-456D-AE95-506F9688FA2E}" type="slidenum">
              <a:rPr lang="pt-BR" altLang="pt-BR" smtClean="0"/>
              <a:pPr eaLnBrk="1" hangingPunct="1">
                <a:spcBef>
                  <a:spcPct val="0"/>
                </a:spcBef>
              </a:pPr>
              <a:t>35</a:t>
            </a:fld>
            <a:endParaRPr lang="pt-BR" altLang="pt-BR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3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C651AD-9065-4FDB-8607-7D6F87B9D110}" type="slidenum">
              <a:rPr lang="pt-BR" altLang="pt-BR" smtClean="0"/>
              <a:pPr eaLnBrk="1" hangingPunct="1">
                <a:spcBef>
                  <a:spcPct val="0"/>
                </a:spcBef>
              </a:pPr>
              <a:t>36</a:t>
            </a:fld>
            <a:endParaRPr lang="pt-BR" alt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8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EA46A7-FBBE-4BFE-9891-21E7C808C5F6}" type="slidenum">
              <a:rPr lang="pt-BR" altLang="pt-BR" smtClean="0"/>
              <a:pPr eaLnBrk="1" hangingPunct="1">
                <a:spcBef>
                  <a:spcPct val="0"/>
                </a:spcBef>
              </a:pPr>
              <a:t>37</a:t>
            </a:fld>
            <a:endParaRPr lang="pt-BR" altLang="pt-BR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2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110F2F-B588-4243-BC02-4F6F65CB1086}" type="slidenum">
              <a:rPr lang="pt-BR" altLang="pt-BR" smtClean="0"/>
              <a:pPr eaLnBrk="1" hangingPunct="1">
                <a:spcBef>
                  <a:spcPct val="0"/>
                </a:spcBef>
              </a:pPr>
              <a:t>38</a:t>
            </a:fld>
            <a:endParaRPr lang="pt-BR" alt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63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485E68-A093-48EF-A0B3-2537CB70754A}" type="slidenum">
              <a:rPr lang="pt-BR" altLang="pt-BR" smtClean="0"/>
              <a:pPr eaLnBrk="1" hangingPunct="1">
                <a:spcBef>
                  <a:spcPct val="0"/>
                </a:spcBef>
              </a:pPr>
              <a:t>39</a:t>
            </a:fld>
            <a:endParaRPr lang="pt-BR" altLang="pt-BR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16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40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8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EFEBD-AE17-400D-8DFA-A09961E15CDA}" type="slidenum">
              <a:rPr lang="pt-BR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pt-BR" alt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720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87DE87-3FB4-4285-98D1-8CE53DF688F6}" type="slidenum">
              <a:rPr lang="pt-BR" altLang="pt-BR" smtClean="0"/>
              <a:pPr eaLnBrk="1" hangingPunct="1">
                <a:spcBef>
                  <a:spcPct val="0"/>
                </a:spcBef>
              </a:pPr>
              <a:t>41</a:t>
            </a:fld>
            <a:endParaRPr lang="pt-BR" altLang="pt-BR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39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D999A5-64AF-44D1-B147-78C5D13CBDE6}" type="slidenum">
              <a:rPr lang="pt-BR" altLang="pt-BR" smtClean="0"/>
              <a:pPr eaLnBrk="1" hangingPunct="1">
                <a:spcBef>
                  <a:spcPct val="0"/>
                </a:spcBef>
              </a:pPr>
              <a:t>42</a:t>
            </a:fld>
            <a:endParaRPr lang="pt-BR" altLang="pt-BR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15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C8623-8732-4DAA-8024-8E2FA6104747}" type="slidenum">
              <a:rPr lang="pt-BR" altLang="pt-BR" smtClean="0"/>
              <a:pPr eaLnBrk="1" hangingPunct="1">
                <a:spcBef>
                  <a:spcPct val="0"/>
                </a:spcBef>
              </a:pPr>
              <a:t>43</a:t>
            </a:fld>
            <a:endParaRPr lang="pt-BR" altLang="pt-BR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29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4E7F3B-9E9A-4B28-AD00-0FF99CC88193}" type="slidenum">
              <a:rPr lang="pt-BR" altLang="pt-BR" smtClean="0"/>
              <a:pPr eaLnBrk="1" hangingPunct="1">
                <a:spcBef>
                  <a:spcPct val="0"/>
                </a:spcBef>
              </a:pPr>
              <a:t>44</a:t>
            </a:fld>
            <a:endParaRPr lang="pt-BR" altLang="pt-BR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579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E915B-5BDE-4CBF-9676-58606D91B6C8}" type="slidenum">
              <a:rPr lang="pt-BR" altLang="pt-BR" smtClean="0"/>
              <a:pPr eaLnBrk="1" hangingPunct="1">
                <a:spcBef>
                  <a:spcPct val="0"/>
                </a:spcBef>
              </a:pPr>
              <a:t>45</a:t>
            </a:fld>
            <a:endParaRPr lang="pt-BR" altLang="pt-BR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5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6E19F0-BC51-4FD2-BE1F-425535BBE7D6}" type="slidenum">
              <a:rPr lang="pt-BR" altLang="pt-BR" smtClean="0"/>
              <a:pPr eaLnBrk="1" hangingPunct="1">
                <a:spcBef>
                  <a:spcPct val="0"/>
                </a:spcBef>
              </a:pPr>
              <a:t>46</a:t>
            </a:fld>
            <a:endParaRPr lang="pt-BR" alt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927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4A73C5-B420-495C-B8BA-A2DAA7BB40D6}" type="slidenum">
              <a:rPr lang="pt-BR" altLang="pt-BR" smtClean="0"/>
              <a:pPr eaLnBrk="1" hangingPunct="1">
                <a:spcBef>
                  <a:spcPct val="0"/>
                </a:spcBef>
              </a:pPr>
              <a:t>47</a:t>
            </a:fld>
            <a:endParaRPr lang="pt-BR" altLang="pt-BR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1673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0FFA25-43ED-4FE7-AE41-FBA6388EAA81}" type="slidenum">
              <a:rPr lang="pt-BR" altLang="pt-BR" smtClean="0"/>
              <a:pPr eaLnBrk="1" hangingPunct="1">
                <a:spcBef>
                  <a:spcPct val="0"/>
                </a:spcBef>
              </a:pPr>
              <a:t>48</a:t>
            </a:fld>
            <a:endParaRPr lang="pt-BR" alt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77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A2C51B-881C-4090-BF79-E4F8DEE6599D}" type="slidenum">
              <a:rPr lang="pt-BR" altLang="pt-BR" smtClean="0"/>
              <a:pPr eaLnBrk="1" hangingPunct="1">
                <a:spcBef>
                  <a:spcPct val="0"/>
                </a:spcBef>
              </a:pPr>
              <a:t>49</a:t>
            </a:fld>
            <a:endParaRPr lang="pt-BR" altLang="pt-BR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5C3664-2429-44D3-B03A-7F7ADE21334B}" type="slidenum">
              <a:rPr lang="pt-BR" altLang="pt-BR" smtClean="0"/>
              <a:pPr eaLnBrk="1" hangingPunct="1">
                <a:spcBef>
                  <a:spcPct val="0"/>
                </a:spcBef>
              </a:pPr>
              <a:t>50</a:t>
            </a:fld>
            <a:endParaRPr lang="pt-BR" alt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FE053D-E60B-4174-AB12-1A1B06506B23}" type="slidenum">
              <a:rPr lang="pt-BR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905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3B53D7-9B47-478D-B807-94C9A8B6F602}" type="slidenum">
              <a:rPr lang="pt-BR" altLang="pt-BR" smtClean="0"/>
              <a:pPr eaLnBrk="1" hangingPunct="1">
                <a:spcBef>
                  <a:spcPct val="0"/>
                </a:spcBef>
              </a:pPr>
              <a:t>51</a:t>
            </a:fld>
            <a:endParaRPr lang="pt-BR" altLang="pt-BR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8871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17AE25-6509-488B-B9A3-DAE6F65C3399}" type="slidenum">
              <a:rPr lang="pt-BR" altLang="pt-BR" smtClean="0"/>
              <a:pPr eaLnBrk="1" hangingPunct="1">
                <a:spcBef>
                  <a:spcPct val="0"/>
                </a:spcBef>
              </a:pPr>
              <a:t>52</a:t>
            </a:fld>
            <a:endParaRPr lang="pt-BR" altLang="pt-B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786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065E2B-A21D-4FBD-AB89-60BDD3BBE011}" type="slidenum">
              <a:rPr lang="pt-BR" altLang="pt-BR" smtClean="0"/>
              <a:pPr eaLnBrk="1" hangingPunct="1">
                <a:spcBef>
                  <a:spcPct val="0"/>
                </a:spcBef>
              </a:pPr>
              <a:t>53</a:t>
            </a:fld>
            <a:endParaRPr lang="pt-BR" altLang="pt-BR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1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5B6BF-E868-45AE-B1D1-AADE681C0B59}" type="slidenum">
              <a:rPr lang="pt-BR" altLang="pt-BR" smtClean="0"/>
              <a:pPr eaLnBrk="1" hangingPunct="1">
                <a:spcBef>
                  <a:spcPct val="0"/>
                </a:spcBef>
              </a:pPr>
              <a:t>54</a:t>
            </a:fld>
            <a:endParaRPr lang="pt-BR" altLang="pt-B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663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9AEF03-DB97-4097-A06F-E531AD85C47B}" type="slidenum">
              <a:rPr lang="pt-BR" altLang="pt-BR" smtClean="0"/>
              <a:pPr eaLnBrk="1" hangingPunct="1">
                <a:spcBef>
                  <a:spcPct val="0"/>
                </a:spcBef>
              </a:pPr>
              <a:t>55</a:t>
            </a:fld>
            <a:endParaRPr lang="pt-BR" altLang="pt-BR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029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D2A2F5-1494-4DA6-8053-64F591FF388B}" type="slidenum">
              <a:rPr lang="pt-BR" altLang="pt-BR" smtClean="0"/>
              <a:pPr eaLnBrk="1" hangingPunct="1">
                <a:spcBef>
                  <a:spcPct val="0"/>
                </a:spcBef>
              </a:pPr>
              <a:t>56</a:t>
            </a:fld>
            <a:endParaRPr lang="pt-BR" altLang="pt-BR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643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3B45BC-B823-43C5-B0A8-A5C40CF8C760}" type="slidenum">
              <a:rPr lang="pt-BR" altLang="pt-BR" smtClean="0"/>
              <a:pPr eaLnBrk="1" hangingPunct="1">
                <a:spcBef>
                  <a:spcPct val="0"/>
                </a:spcBef>
              </a:pPr>
              <a:t>57</a:t>
            </a:fld>
            <a:endParaRPr lang="pt-BR" altLang="pt-BR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357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2DA67-01E0-4AED-8869-C732CB9E15FA}" type="slidenum">
              <a:rPr lang="pt-BR" altLang="pt-BR" smtClean="0"/>
              <a:pPr eaLnBrk="1" hangingPunct="1">
                <a:spcBef>
                  <a:spcPct val="0"/>
                </a:spcBef>
              </a:pPr>
              <a:t>58</a:t>
            </a:fld>
            <a:endParaRPr lang="pt-BR" altLang="pt-BR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442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3894A1-7255-4A2F-A5C2-0EDAB62A9456}" type="slidenum">
              <a:rPr lang="pt-BR" altLang="pt-BR" smtClean="0"/>
              <a:pPr eaLnBrk="1" hangingPunct="1">
                <a:spcBef>
                  <a:spcPct val="0"/>
                </a:spcBef>
              </a:pPr>
              <a:t>59</a:t>
            </a:fld>
            <a:endParaRPr lang="pt-BR" altLang="pt-BR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4706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88546-3551-4A5B-998C-F737611CC600}" type="slidenum">
              <a:rPr lang="pt-BR" altLang="pt-BR" smtClean="0"/>
              <a:pPr eaLnBrk="1" hangingPunct="1">
                <a:spcBef>
                  <a:spcPct val="0"/>
                </a:spcBef>
              </a:pPr>
              <a:t>60</a:t>
            </a:fld>
            <a:endParaRPr lang="pt-BR" altLang="pt-BR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5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06B6E2-8734-43DF-9425-B59BD85AE513}" type="slidenum">
              <a:rPr lang="pt-BR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810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D4F4DA-940F-45D0-A49C-F948BF51D6A0}" type="slidenum">
              <a:rPr lang="pt-BR" altLang="pt-BR" smtClean="0"/>
              <a:pPr eaLnBrk="1" hangingPunct="1">
                <a:spcBef>
                  <a:spcPct val="0"/>
                </a:spcBef>
              </a:pPr>
              <a:t>61</a:t>
            </a:fld>
            <a:endParaRPr lang="pt-BR" altLang="pt-BR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664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08744E-E67A-49EC-90C6-73616D4D8125}" type="slidenum">
              <a:rPr lang="pt-BR" altLang="pt-BR" smtClean="0"/>
              <a:pPr eaLnBrk="1" hangingPunct="1">
                <a:spcBef>
                  <a:spcPct val="0"/>
                </a:spcBef>
              </a:pPr>
              <a:t>62</a:t>
            </a:fld>
            <a:endParaRPr lang="pt-BR" altLang="pt-BR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72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78E23A-CFD6-4EAC-A87B-447E5E6ADE3C}" type="slidenum">
              <a:rPr lang="pt-BR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35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CF12A-9145-4374-B79B-D51D7D1F1910}" type="slidenum">
              <a:rPr lang="pt-BR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1A2D-1331-4F5A-A878-3C7F59AAA7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0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3F28-8A7F-484C-B8F8-BD0E049C22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0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880FF-8D7B-4C28-B05E-F0ED715C47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3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145D38D-ECB6-4E7F-A4A8-516474F867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5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0E4EA-90D7-444E-B155-E7878FEDFF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643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6EAF6-CB7D-4662-B8DA-2E5446E81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4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30EA9-87BA-43FB-A1D8-675433CC94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94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DE1C1-C0D8-4989-BEF4-CB5DF3D864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7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D425-A3D0-4D23-9620-9225C60F44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03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FE0E6-B83E-4EE3-A4E5-70D92A2909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73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AFFE2-3009-461E-977F-3CBAE6135C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91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99BDD-E7F1-407A-A810-55A4B3B182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3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7F0B0EB4-DFEB-4319-9981-D065C8DD70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30.bin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8.bin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.wmf"/><Relationship Id="rId20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2.wmf"/><Relationship Id="rId9" Type="http://schemas.openxmlformats.org/officeDocument/2006/relationships/image" Target="../media/image2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5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39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7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SER 204 - </a:t>
            </a:r>
            <a:r>
              <a:rPr lang="pt-BR" sz="2400"/>
              <a:t>ANO  2023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Estatística Não Paramétrica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00688" y="5903913"/>
            <a:ext cx="34147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+mn-lt"/>
              </a:rPr>
              <a:t>Camilo </a:t>
            </a:r>
            <a:r>
              <a:rPr lang="pt-BR" sz="1800" kern="0" dirty="0" err="1">
                <a:latin typeface="+mn-lt"/>
              </a:rPr>
              <a:t>Daleles</a:t>
            </a:r>
            <a:r>
              <a:rPr lang="pt-BR" sz="1800" kern="0" dirty="0">
                <a:latin typeface="+mn-lt"/>
              </a:rPr>
              <a:t> </a:t>
            </a:r>
            <a:r>
              <a:rPr lang="pt-BR" sz="1800" kern="0" dirty="0" err="1">
                <a:latin typeface="+mn-lt"/>
              </a:rPr>
              <a:t>Rennó</a:t>
            </a:r>
            <a:endParaRPr lang="pt-BR" sz="18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http://www.dpi.inpe.br/~camilo/estatistica/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36391"/>
              </p:ext>
            </p:extLst>
          </p:nvPr>
        </p:nvGraphicFramePr>
        <p:xfrm>
          <a:off x="684213" y="3716338"/>
          <a:ext cx="7775575" cy="100647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9116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915352"/>
              </p:ext>
            </p:extLst>
          </p:nvPr>
        </p:nvGraphicFramePr>
        <p:xfrm>
          <a:off x="684213" y="3716338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Aderência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915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Deseja-se testar a hipótese de que um dado seja honesto. Para tanto, joga-se o mesmo 1000 vezes anotando-se os resultados:</a:t>
            </a:r>
          </a:p>
        </p:txBody>
      </p:sp>
      <p:graphicFrame>
        <p:nvGraphicFramePr>
          <p:cNvPr id="259160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397970"/>
              </p:ext>
            </p:extLst>
          </p:nvPr>
        </p:nvGraphicFramePr>
        <p:xfrm>
          <a:off x="684213" y="1989138"/>
          <a:ext cx="7775575" cy="70802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9193" name="Text Box 121"/>
          <p:cNvSpPr txBox="1">
            <a:spLocks noChangeArrowheads="1"/>
          </p:cNvSpPr>
          <p:nvPr/>
        </p:nvSpPr>
        <p:spPr bwMode="auto">
          <a:xfrm>
            <a:off x="684213" y="27813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>
                <a:sym typeface="Symbol" pitchFamily="18" charset="2"/>
              </a:rPr>
              <a:t>?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259194" name="Text Box 122"/>
          <p:cNvSpPr txBox="1">
            <a:spLocks noChangeArrowheads="1"/>
          </p:cNvSpPr>
          <p:nvPr/>
        </p:nvSpPr>
        <p:spPr bwMode="auto">
          <a:xfrm>
            <a:off x="684213" y="2781300"/>
            <a:ext cx="4895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1/6   (</a:t>
            </a:r>
            <a:r>
              <a:rPr lang="pt-BR" altLang="pt-BR" sz="1600" i="1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1, 2, ..., 6)    </a:t>
            </a:r>
            <a:r>
              <a:rPr lang="pt-BR" altLang="pt-BR" sz="1600"/>
              <a:t>(dado honesto)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pelo menos algum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1/6</a:t>
            </a:r>
            <a:r>
              <a:rPr lang="pt-BR" altLang="pt-BR" sz="1600"/>
              <a:t> </a:t>
            </a:r>
          </a:p>
        </p:txBody>
      </p:sp>
      <p:sp>
        <p:nvSpPr>
          <p:cNvPr id="259195" name="Text Box 123"/>
          <p:cNvSpPr txBox="1">
            <a:spLocks noChangeArrowheads="1"/>
          </p:cNvSpPr>
          <p:nvPr/>
        </p:nvSpPr>
        <p:spPr bwMode="auto">
          <a:xfrm>
            <a:off x="663575" y="3357563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684214" y="4868863"/>
            <a:ext cx="5260975" cy="703262"/>
            <a:chOff x="306" y="3158"/>
            <a:chExt cx="3314" cy="443"/>
          </a:xfrm>
        </p:grpSpPr>
        <p:graphicFrame>
          <p:nvGraphicFramePr>
            <p:cNvPr id="10366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000446"/>
                </p:ext>
              </p:extLst>
            </p:nvPr>
          </p:nvGraphicFramePr>
          <p:xfrm>
            <a:off x="306" y="3158"/>
            <a:ext cx="170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892160" imgH="495000" progId="Equation.DSMT4">
                    <p:embed/>
                  </p:oleObj>
                </mc:Choice>
                <mc:Fallback>
                  <p:oleObj name="Equation" r:id="rId3" imgW="1892160" imgH="495000" progId="Equation.DSMT4">
                    <p:embed/>
                    <p:pic>
                      <p:nvPicPr>
                        <p:cNvPr id="10366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3158"/>
                          <a:ext cx="170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67" name="Text Box 126"/>
            <p:cNvSpPr txBox="1">
              <a:spLocks noChangeArrowheads="1"/>
            </p:cNvSpPr>
            <p:nvPr/>
          </p:nvSpPr>
          <p:spPr bwMode="auto">
            <a:xfrm>
              <a:off x="2120" y="3279"/>
              <a:ext cx="15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c</a:t>
              </a:r>
              <a:r>
                <a:rPr lang="pt-BR" altLang="pt-BR" sz="1600" dirty="0"/>
                <a:t> é o número de classes</a:t>
              </a:r>
              <a:endParaRPr lang="en-US" altLang="pt-BR" sz="1600" dirty="0"/>
            </a:p>
          </p:txBody>
        </p:sp>
      </p:grpSp>
      <p:grpSp>
        <p:nvGrpSpPr>
          <p:cNvPr id="3" name="Group 127"/>
          <p:cNvGrpSpPr>
            <a:grpSpLocks/>
          </p:cNvGrpSpPr>
          <p:nvPr/>
        </p:nvGrpSpPr>
        <p:grpSpPr bwMode="auto">
          <a:xfrm>
            <a:off x="6443663" y="4724400"/>
            <a:ext cx="2159000" cy="1557338"/>
            <a:chOff x="4059" y="2976"/>
            <a:chExt cx="1360" cy="981"/>
          </a:xfrm>
        </p:grpSpPr>
        <p:sp>
          <p:nvSpPr>
            <p:cNvPr id="10361" name="Freeform 12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Text Box 13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0364" name="Text Box 13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0365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8708524"/>
                </p:ext>
              </p:extLst>
            </p:nvPr>
          </p:nvGraphicFramePr>
          <p:xfrm>
            <a:off x="4616" y="3079"/>
            <a:ext cx="24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66469" imgH="241091" progId="Equation.DSMT4">
                    <p:embed/>
                  </p:oleObj>
                </mc:Choice>
                <mc:Fallback>
                  <p:oleObj name="Equation" r:id="rId5" imgW="266469" imgH="241091" progId="Equation.DSMT4">
                    <p:embed/>
                    <p:pic>
                      <p:nvPicPr>
                        <p:cNvPr id="10365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" y="3079"/>
                          <a:ext cx="24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3"/>
          <p:cNvGrpSpPr>
            <a:grpSpLocks/>
          </p:cNvGrpSpPr>
          <p:nvPr/>
        </p:nvGrpSpPr>
        <p:grpSpPr bwMode="auto">
          <a:xfrm>
            <a:off x="6227763" y="6116638"/>
            <a:ext cx="912812" cy="552450"/>
            <a:chOff x="3923" y="3838"/>
            <a:chExt cx="575" cy="348"/>
          </a:xfrm>
        </p:grpSpPr>
        <p:sp>
          <p:nvSpPr>
            <p:cNvPr id="10359" name="AutoShape 134"/>
            <p:cNvSpPr>
              <a:spLocks noChangeArrowheads="1"/>
            </p:cNvSpPr>
            <p:nvPr/>
          </p:nvSpPr>
          <p:spPr bwMode="auto">
            <a:xfrm rot="-5400000">
              <a:off x="4173" y="3815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60" name="Rectangle 135"/>
            <p:cNvSpPr>
              <a:spLocks noChangeArrowheads="1"/>
            </p:cNvSpPr>
            <p:nvPr/>
          </p:nvSpPr>
          <p:spPr bwMode="auto">
            <a:xfrm>
              <a:off x="3923" y="3974"/>
              <a:ext cx="5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verd.</a:t>
              </a:r>
              <a:endParaRPr lang="en-US" altLang="pt-BR" sz="1600"/>
            </a:p>
          </p:txBody>
        </p:sp>
      </p:grpSp>
      <p:grpSp>
        <p:nvGrpSpPr>
          <p:cNvPr id="5" name="Group 136"/>
          <p:cNvGrpSpPr>
            <a:grpSpLocks/>
          </p:cNvGrpSpPr>
          <p:nvPr/>
        </p:nvGrpSpPr>
        <p:grpSpPr bwMode="auto">
          <a:xfrm>
            <a:off x="7542213" y="6116638"/>
            <a:ext cx="903287" cy="552450"/>
            <a:chOff x="4559" y="3793"/>
            <a:chExt cx="569" cy="348"/>
          </a:xfrm>
        </p:grpSpPr>
        <p:sp>
          <p:nvSpPr>
            <p:cNvPr id="10357" name="AutoShape 13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0358" name="Rectangle 138"/>
            <p:cNvSpPr>
              <a:spLocks noChangeArrowheads="1"/>
            </p:cNvSpPr>
            <p:nvPr/>
          </p:nvSpPr>
          <p:spPr bwMode="auto">
            <a:xfrm flipH="1">
              <a:off x="4559" y="3929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falso</a:t>
              </a:r>
              <a:endParaRPr lang="en-US" altLang="pt-BR" sz="1600"/>
            </a:p>
          </p:txBody>
        </p:sp>
      </p:grp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2ED22-F7E8-4182-871D-942FB02368B5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7356086" y="3183359"/>
            <a:ext cx="1777192" cy="816483"/>
            <a:chOff x="7356086" y="3183359"/>
            <a:chExt cx="1777192" cy="816483"/>
          </a:xfrm>
        </p:grpSpPr>
        <p:sp>
          <p:nvSpPr>
            <p:cNvPr id="27" name="Seta para baixo 26"/>
            <p:cNvSpPr/>
            <p:nvPr/>
          </p:nvSpPr>
          <p:spPr>
            <a:xfrm rot="3017410">
              <a:off x="7620352" y="3555556"/>
              <a:ext cx="180020" cy="70855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791244" y="3183359"/>
              <a:ext cx="13420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sempre valores inteiros!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356086" y="4714702"/>
            <a:ext cx="1824426" cy="802530"/>
            <a:chOff x="7356086" y="4714702"/>
            <a:chExt cx="1824426" cy="802530"/>
          </a:xfrm>
        </p:grpSpPr>
        <p:sp>
          <p:nvSpPr>
            <p:cNvPr id="30" name="Seta para baixo 29"/>
            <p:cNvSpPr/>
            <p:nvPr/>
          </p:nvSpPr>
          <p:spPr>
            <a:xfrm rot="18582590" flipV="1">
              <a:off x="7620352" y="4450436"/>
              <a:ext cx="180020" cy="70855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7746874" y="5055567"/>
              <a:ext cx="1433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admite valores fracionários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193" grpId="0"/>
      <p:bldP spid="259194" grpId="0" animBg="1"/>
      <p:bldP spid="2591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9074" name="Group 2"/>
          <p:cNvGraphicFramePr>
            <a:graphicFrameLocks noGrp="1"/>
          </p:cNvGraphicFramePr>
          <p:nvPr/>
        </p:nvGraphicFramePr>
        <p:xfrm>
          <a:off x="684213" y="3716338"/>
          <a:ext cx="7775575" cy="100647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9116" name="Group 44"/>
          <p:cNvGraphicFramePr>
            <a:graphicFrameLocks noGrp="1"/>
          </p:cNvGraphicFramePr>
          <p:nvPr/>
        </p:nvGraphicFramePr>
        <p:xfrm>
          <a:off x="684213" y="3716338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Aderência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134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Deseja-se testar a hipótese de que um dado seja honesto. Para tanto, joga-se o mesmo 1200 vezes anotando-se os resultados:</a:t>
            </a:r>
          </a:p>
        </p:txBody>
      </p:sp>
      <p:graphicFrame>
        <p:nvGraphicFramePr>
          <p:cNvPr id="259160" name="Group 88"/>
          <p:cNvGraphicFramePr>
            <a:graphicFrameLocks noGrp="1"/>
          </p:cNvGraphicFramePr>
          <p:nvPr>
            <p:ph idx="1"/>
          </p:nvPr>
        </p:nvGraphicFramePr>
        <p:xfrm>
          <a:off x="684213" y="1989138"/>
          <a:ext cx="7775575" cy="708026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73" name="Text Box 121"/>
          <p:cNvSpPr txBox="1">
            <a:spLocks noChangeArrowheads="1"/>
          </p:cNvSpPr>
          <p:nvPr/>
        </p:nvSpPr>
        <p:spPr bwMode="auto">
          <a:xfrm>
            <a:off x="684213" y="278130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>
                <a:sym typeface="Symbol" pitchFamily="18" charset="2"/>
              </a:rPr>
              <a:t>?</a:t>
            </a:r>
            <a:endParaRPr lang="pt-BR" altLang="pt-BR" sz="1600">
              <a:latin typeface="Times New Roman" charset="0"/>
              <a:sym typeface="Symbol" pitchFamily="18" charset="2"/>
            </a:endParaRPr>
          </a:p>
        </p:txBody>
      </p:sp>
      <p:sp>
        <p:nvSpPr>
          <p:cNvPr id="11374" name="Text Box 122"/>
          <p:cNvSpPr txBox="1">
            <a:spLocks noChangeArrowheads="1"/>
          </p:cNvSpPr>
          <p:nvPr/>
        </p:nvSpPr>
        <p:spPr bwMode="auto">
          <a:xfrm>
            <a:off x="684213" y="2781300"/>
            <a:ext cx="48958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1/6   (</a:t>
            </a:r>
            <a:r>
              <a:rPr lang="pt-BR" altLang="pt-BR" sz="1600" i="1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1, 2, ..., 6)    </a:t>
            </a:r>
            <a:r>
              <a:rPr lang="pt-BR" altLang="pt-BR" sz="1600"/>
              <a:t>(dado honesto)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pelo menos algum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1/6</a:t>
            </a:r>
            <a:r>
              <a:rPr lang="pt-BR" altLang="pt-BR" sz="1600"/>
              <a:t> </a:t>
            </a:r>
          </a:p>
        </p:txBody>
      </p:sp>
      <p:sp>
        <p:nvSpPr>
          <p:cNvPr id="11375" name="Text Box 123"/>
          <p:cNvSpPr txBox="1">
            <a:spLocks noChangeArrowheads="1"/>
          </p:cNvSpPr>
          <p:nvPr/>
        </p:nvSpPr>
        <p:spPr bwMode="auto">
          <a:xfrm>
            <a:off x="663575" y="3357563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grpSp>
        <p:nvGrpSpPr>
          <p:cNvPr id="11377" name="Group 127"/>
          <p:cNvGrpSpPr>
            <a:grpSpLocks/>
          </p:cNvGrpSpPr>
          <p:nvPr/>
        </p:nvGrpSpPr>
        <p:grpSpPr bwMode="auto">
          <a:xfrm>
            <a:off x="6443663" y="4724400"/>
            <a:ext cx="2159000" cy="1557338"/>
            <a:chOff x="4059" y="2976"/>
            <a:chExt cx="1360" cy="981"/>
          </a:xfrm>
        </p:grpSpPr>
        <p:sp>
          <p:nvSpPr>
            <p:cNvPr id="11391" name="Freeform 128"/>
            <p:cNvSpPr>
              <a:spLocks/>
            </p:cNvSpPr>
            <p:nvPr/>
          </p:nvSpPr>
          <p:spPr bwMode="auto">
            <a:xfrm>
              <a:off x="4149" y="2976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9"/>
            <p:cNvSpPr>
              <a:spLocks/>
            </p:cNvSpPr>
            <p:nvPr/>
          </p:nvSpPr>
          <p:spPr bwMode="auto">
            <a:xfrm>
              <a:off x="4145" y="3125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Text Box 130"/>
            <p:cNvSpPr txBox="1">
              <a:spLocks noChangeArrowheads="1"/>
            </p:cNvSpPr>
            <p:nvPr/>
          </p:nvSpPr>
          <p:spPr bwMode="auto">
            <a:xfrm>
              <a:off x="4059" y="3735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1394" name="Text Box 131"/>
            <p:cNvSpPr txBox="1">
              <a:spLocks noChangeArrowheads="1"/>
            </p:cNvSpPr>
            <p:nvPr/>
          </p:nvSpPr>
          <p:spPr bwMode="auto">
            <a:xfrm>
              <a:off x="5119" y="372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1395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3955273"/>
                </p:ext>
              </p:extLst>
            </p:nvPr>
          </p:nvGraphicFramePr>
          <p:xfrm>
            <a:off x="4616" y="3079"/>
            <a:ext cx="241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66469" imgH="241091" progId="Equation.DSMT4">
                    <p:embed/>
                  </p:oleObj>
                </mc:Choice>
                <mc:Fallback>
                  <p:oleObj name="Equation" r:id="rId3" imgW="266469" imgH="241091" progId="Equation.DSMT4">
                    <p:embed/>
                    <p:pic>
                      <p:nvPicPr>
                        <p:cNvPr id="11395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" y="3079"/>
                          <a:ext cx="241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378" name="Group 139"/>
          <p:cNvGrpSpPr>
            <a:grpSpLocks/>
          </p:cNvGrpSpPr>
          <p:nvPr/>
        </p:nvGrpSpPr>
        <p:grpSpPr bwMode="auto">
          <a:xfrm>
            <a:off x="6604000" y="5360988"/>
            <a:ext cx="1735138" cy="1308100"/>
            <a:chOff x="4160" y="3377"/>
            <a:chExt cx="1093" cy="824"/>
          </a:xfrm>
        </p:grpSpPr>
        <p:grpSp>
          <p:nvGrpSpPr>
            <p:cNvPr id="11380" name="Group 140"/>
            <p:cNvGrpSpPr>
              <a:grpSpLocks/>
            </p:cNvGrpSpPr>
            <p:nvPr/>
          </p:nvGrpSpPr>
          <p:grpSpPr bwMode="auto">
            <a:xfrm>
              <a:off x="4566" y="3377"/>
              <a:ext cx="549" cy="603"/>
              <a:chOff x="4566" y="3377"/>
              <a:chExt cx="549" cy="603"/>
            </a:xfrm>
          </p:grpSpPr>
          <p:grpSp>
            <p:nvGrpSpPr>
              <p:cNvPr id="11387" name="Group 141"/>
              <p:cNvGrpSpPr>
                <a:grpSpLocks/>
              </p:cNvGrpSpPr>
              <p:nvPr/>
            </p:nvGrpSpPr>
            <p:grpSpPr bwMode="auto">
              <a:xfrm>
                <a:off x="4683" y="3377"/>
                <a:ext cx="432" cy="367"/>
                <a:chOff x="4683" y="3377"/>
                <a:chExt cx="432" cy="367"/>
              </a:xfrm>
            </p:grpSpPr>
            <p:sp>
              <p:nvSpPr>
                <p:cNvPr id="11389" name="Freeform 142" descr="Diagonal para cima clara"/>
                <p:cNvSpPr>
                  <a:spLocks/>
                </p:cNvSpPr>
                <p:nvPr/>
              </p:nvSpPr>
              <p:spPr bwMode="auto">
                <a:xfrm>
                  <a:off x="4683" y="3377"/>
                  <a:ext cx="432" cy="367"/>
                </a:xfrm>
                <a:custGeom>
                  <a:avLst/>
                  <a:gdLst>
                    <a:gd name="T0" fmla="*/ 0 w 432"/>
                    <a:gd name="T1" fmla="*/ 0 h 367"/>
                    <a:gd name="T2" fmla="*/ 0 w 432"/>
                    <a:gd name="T3" fmla="*/ 367 h 367"/>
                    <a:gd name="T4" fmla="*/ 432 w 432"/>
                    <a:gd name="T5" fmla="*/ 367 h 367"/>
                    <a:gd name="T6" fmla="*/ 360 w 432"/>
                    <a:gd name="T7" fmla="*/ 355 h 367"/>
                    <a:gd name="T8" fmla="*/ 310 w 432"/>
                    <a:gd name="T9" fmla="*/ 338 h 367"/>
                    <a:gd name="T10" fmla="*/ 250 w 432"/>
                    <a:gd name="T11" fmla="*/ 305 h 367"/>
                    <a:gd name="T12" fmla="*/ 202 w 432"/>
                    <a:gd name="T13" fmla="*/ 261 h 367"/>
                    <a:gd name="T14" fmla="*/ 154 w 432"/>
                    <a:gd name="T15" fmla="*/ 204 h 367"/>
                    <a:gd name="T16" fmla="*/ 103 w 432"/>
                    <a:gd name="T17" fmla="*/ 141 h 367"/>
                    <a:gd name="T18" fmla="*/ 58 w 432"/>
                    <a:gd name="T19" fmla="*/ 79 h 367"/>
                    <a:gd name="T20" fmla="*/ 14 w 432"/>
                    <a:gd name="T21" fmla="*/ 21 h 367"/>
                    <a:gd name="T22" fmla="*/ 0 w 432"/>
                    <a:gd name="T23" fmla="*/ 0 h 367"/>
                    <a:gd name="T24" fmla="*/ 0 w 432"/>
                    <a:gd name="T25" fmla="*/ 0 h 3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32"/>
                    <a:gd name="T40" fmla="*/ 0 h 367"/>
                    <a:gd name="T41" fmla="*/ 432 w 432"/>
                    <a:gd name="T42" fmla="*/ 367 h 3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32" h="367">
                      <a:moveTo>
                        <a:pt x="0" y="0"/>
                      </a:moveTo>
                      <a:lnTo>
                        <a:pt x="0" y="367"/>
                      </a:lnTo>
                      <a:lnTo>
                        <a:pt x="432" y="367"/>
                      </a:lnTo>
                      <a:lnTo>
                        <a:pt x="360" y="355"/>
                      </a:lnTo>
                      <a:lnTo>
                        <a:pt x="310" y="338"/>
                      </a:lnTo>
                      <a:lnTo>
                        <a:pt x="250" y="305"/>
                      </a:lnTo>
                      <a:lnTo>
                        <a:pt x="202" y="261"/>
                      </a:lnTo>
                      <a:lnTo>
                        <a:pt x="154" y="204"/>
                      </a:lnTo>
                      <a:lnTo>
                        <a:pt x="103" y="141"/>
                      </a:lnTo>
                      <a:lnTo>
                        <a:pt x="58" y="79"/>
                      </a:lnTo>
                      <a:lnTo>
                        <a:pt x="14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pattFill prst="ltUpDiag">
                  <a:fgClr>
                    <a:schemeClr val="tx1"/>
                  </a:fgClr>
                  <a:bgClr>
                    <a:srgbClr val="FFFFFF"/>
                  </a:bgClr>
                </a:patt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390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4830" y="3410"/>
                  <a:ext cx="19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pt-BR" sz="1600" i="1">
                      <a:latin typeface="Times New Roman" charset="0"/>
                      <a:sym typeface="Symbol" pitchFamily="18" charset="2"/>
                    </a:rPr>
                    <a:t></a:t>
                  </a:r>
                  <a:endParaRPr lang="en-US" altLang="pt-BR" sz="1600">
                    <a:latin typeface="Times New Roman" charset="0"/>
                    <a:sym typeface="Symbol" pitchFamily="18" charset="2"/>
                  </a:endParaRPr>
                </a:p>
              </p:txBody>
            </p:sp>
          </p:grpSp>
          <p:graphicFrame>
            <p:nvGraphicFramePr>
              <p:cNvPr id="11388" name="Object 1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6129546"/>
                  </p:ext>
                </p:extLst>
              </p:nvPr>
            </p:nvGraphicFramePr>
            <p:xfrm>
              <a:off x="4566" y="3761"/>
              <a:ext cx="253" cy="21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79360" imgH="241200" progId="Equation.DSMT4">
                      <p:embed/>
                    </p:oleObj>
                  </mc:Choice>
                  <mc:Fallback>
                    <p:oleObj name="Equation" r:id="rId5" imgW="279360" imgH="241200" progId="Equation.DSMT4">
                      <p:embed/>
                      <p:pic>
                        <p:nvPicPr>
                          <p:cNvPr id="11388" name="Object 1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66" y="3761"/>
                            <a:ext cx="253" cy="219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81" name="Group 145"/>
            <p:cNvGrpSpPr>
              <a:grpSpLocks/>
            </p:cNvGrpSpPr>
            <p:nvPr/>
          </p:nvGrpSpPr>
          <p:grpSpPr bwMode="auto">
            <a:xfrm>
              <a:off x="4160" y="3974"/>
              <a:ext cx="544" cy="227"/>
              <a:chOff x="4160" y="3974"/>
              <a:chExt cx="544" cy="227"/>
            </a:xfrm>
          </p:grpSpPr>
          <p:sp>
            <p:nvSpPr>
              <p:cNvPr id="11385" name="Rectangle 146"/>
              <p:cNvSpPr>
                <a:spLocks noChangeArrowheads="1"/>
              </p:cNvSpPr>
              <p:nvPr/>
            </p:nvSpPr>
            <p:spPr bwMode="auto">
              <a:xfrm>
                <a:off x="4210" y="3989"/>
                <a:ext cx="45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ac.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11386" name="AutoShape 147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  <p:grpSp>
          <p:nvGrpSpPr>
            <p:cNvPr id="11382" name="Group 148"/>
            <p:cNvGrpSpPr>
              <a:grpSpLocks/>
            </p:cNvGrpSpPr>
            <p:nvPr/>
          </p:nvGrpSpPr>
          <p:grpSpPr bwMode="auto">
            <a:xfrm>
              <a:off x="4709" y="3974"/>
              <a:ext cx="544" cy="227"/>
              <a:chOff x="4160" y="3974"/>
              <a:chExt cx="544" cy="227"/>
            </a:xfrm>
          </p:grpSpPr>
          <p:sp>
            <p:nvSpPr>
              <p:cNvPr id="11383" name="Rectangle 149"/>
              <p:cNvSpPr>
                <a:spLocks noChangeArrowheads="1"/>
              </p:cNvSpPr>
              <p:nvPr/>
            </p:nvSpPr>
            <p:spPr bwMode="auto">
              <a:xfrm>
                <a:off x="4178" y="3989"/>
                <a:ext cx="5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/>
                  <a:t>rej. </a:t>
                </a:r>
                <a:r>
                  <a:rPr lang="pt-BR" altLang="pt-BR" sz="1600">
                    <a:latin typeface="Times New Roman" charset="0"/>
                  </a:rPr>
                  <a:t>H</a:t>
                </a:r>
                <a:r>
                  <a:rPr lang="pt-BR" altLang="pt-BR" sz="1600" baseline="-25000">
                    <a:latin typeface="Times New Roman" charset="0"/>
                  </a:rPr>
                  <a:t>0</a:t>
                </a:r>
                <a:endParaRPr lang="en-US" altLang="pt-BR" sz="1600"/>
              </a:p>
            </p:txBody>
          </p:sp>
          <p:sp>
            <p:nvSpPr>
              <p:cNvPr id="11384" name="AutoShape 150"/>
              <p:cNvSpPr>
                <a:spLocks/>
              </p:cNvSpPr>
              <p:nvPr/>
            </p:nvSpPr>
            <p:spPr bwMode="auto">
              <a:xfrm rot="-5400000">
                <a:off x="4410" y="3724"/>
                <a:ext cx="44" cy="544"/>
              </a:xfrm>
              <a:prstGeom prst="leftBrace">
                <a:avLst>
                  <a:gd name="adj1" fmla="val 10303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/>
              </a:p>
            </p:txBody>
          </p:sp>
        </p:grp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38BBC-687B-4968-8BE6-781D8F7DF822}" type="slidenum">
              <a:rPr lang="pt-BR"/>
              <a:pPr>
                <a:defRPr/>
              </a:pPr>
              <a:t>11</a:t>
            </a:fld>
            <a:endParaRPr lang="pt-BR"/>
          </a:p>
        </p:txBody>
      </p:sp>
      <p:grpSp>
        <p:nvGrpSpPr>
          <p:cNvPr id="38" name="Group 124"/>
          <p:cNvGrpSpPr>
            <a:grpSpLocks/>
          </p:cNvGrpSpPr>
          <p:nvPr/>
        </p:nvGrpSpPr>
        <p:grpSpPr bwMode="auto">
          <a:xfrm>
            <a:off x="684214" y="4868863"/>
            <a:ext cx="5260975" cy="703262"/>
            <a:chOff x="306" y="3158"/>
            <a:chExt cx="3314" cy="443"/>
          </a:xfrm>
        </p:grpSpPr>
        <p:graphicFrame>
          <p:nvGraphicFramePr>
            <p:cNvPr id="39" name="Object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5534253"/>
                </p:ext>
              </p:extLst>
            </p:nvPr>
          </p:nvGraphicFramePr>
          <p:xfrm>
            <a:off x="306" y="3158"/>
            <a:ext cx="170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892160" imgH="495000" progId="Equation.DSMT4">
                    <p:embed/>
                  </p:oleObj>
                </mc:Choice>
                <mc:Fallback>
                  <p:oleObj name="Equation" r:id="rId7" imgW="1892160" imgH="495000" progId="Equation.DSMT4">
                    <p:embed/>
                    <p:pic>
                      <p:nvPicPr>
                        <p:cNvPr id="39" name="Object 1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" y="3158"/>
                          <a:ext cx="170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Text Box 126"/>
            <p:cNvSpPr txBox="1">
              <a:spLocks noChangeArrowheads="1"/>
            </p:cNvSpPr>
            <p:nvPr/>
          </p:nvSpPr>
          <p:spPr bwMode="auto">
            <a:xfrm>
              <a:off x="2120" y="3279"/>
              <a:ext cx="15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</a:rPr>
                <a:t>c</a:t>
              </a:r>
              <a:r>
                <a:rPr lang="pt-BR" altLang="pt-BR" sz="1600" dirty="0"/>
                <a:t> é o número de classes</a:t>
              </a:r>
              <a:endParaRPr lang="en-US" altLang="pt-BR" sz="16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60" name="Group 44"/>
          <p:cNvGraphicFramePr>
            <a:graphicFrameLocks noGrp="1"/>
          </p:cNvGraphicFramePr>
          <p:nvPr/>
        </p:nvGraphicFramePr>
        <p:xfrm>
          <a:off x="684213" y="2924175"/>
          <a:ext cx="7775575" cy="1008063"/>
        </p:xfrm>
        <a:graphic>
          <a:graphicData uri="http://schemas.openxmlformats.org/drawingml/2006/table">
            <a:tbl>
              <a:tblPr/>
              <a:tblGrid>
                <a:gridCol w="177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Valor do dado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Obs.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Freq. Abs. Esp.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166,67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850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32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69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Deseja-se testar a hipótese de que um dado seja honesto. Para tanto, joga-se o mesmo 1200 vezes anotando-se os resultados (tabela abaixo).</a:t>
            </a:r>
          </a:p>
        </p:txBody>
      </p:sp>
      <p:sp>
        <p:nvSpPr>
          <p:cNvPr id="12330" name="Text Box 122"/>
          <p:cNvSpPr txBox="1">
            <a:spLocks noChangeArrowheads="1"/>
          </p:cNvSpPr>
          <p:nvPr/>
        </p:nvSpPr>
        <p:spPr bwMode="auto">
          <a:xfrm>
            <a:off x="684213" y="1916113"/>
            <a:ext cx="446405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1/6   (</a:t>
            </a:r>
            <a:r>
              <a:rPr lang="pt-BR" altLang="pt-BR" sz="1600" i="1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 1, 2, ..., 6)</a:t>
            </a:r>
            <a:r>
              <a:rPr lang="pt-BR" altLang="pt-BR" sz="1600"/>
              <a:t>    (dado honesto)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1/6</a:t>
            </a:r>
            <a:r>
              <a:rPr lang="pt-BR" altLang="pt-BR" sz="1600"/>
              <a:t> </a:t>
            </a:r>
          </a:p>
        </p:txBody>
      </p:sp>
      <p:sp>
        <p:nvSpPr>
          <p:cNvPr id="12331" name="Text Box 123"/>
          <p:cNvSpPr txBox="1">
            <a:spLocks noChangeArrowheads="1"/>
          </p:cNvSpPr>
          <p:nvPr/>
        </p:nvSpPr>
        <p:spPr bwMode="auto">
          <a:xfrm>
            <a:off x="663575" y="2492375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graphicFrame>
        <p:nvGraphicFramePr>
          <p:cNvPr id="12332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509675"/>
              </p:ext>
            </p:extLst>
          </p:nvPr>
        </p:nvGraphicFramePr>
        <p:xfrm>
          <a:off x="800100" y="4059238"/>
          <a:ext cx="443388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98520" imgH="482400" progId="Equation.DSMT4">
                  <p:embed/>
                </p:oleObj>
              </mc:Choice>
              <mc:Fallback>
                <p:oleObj name="Equation" r:id="rId3" imgW="3098520" imgH="482400" progId="Equation.DSMT4">
                  <p:embed/>
                  <p:pic>
                    <p:nvPicPr>
                      <p:cNvPr id="12332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4059238"/>
                        <a:ext cx="443388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55" name="Text Box 139"/>
          <p:cNvSpPr txBox="1">
            <a:spLocks noChangeArrowheads="1"/>
          </p:cNvSpPr>
          <p:nvPr/>
        </p:nvSpPr>
        <p:spPr bwMode="auto">
          <a:xfrm>
            <a:off x="735013" y="4772967"/>
            <a:ext cx="5588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considerando 5% de significância,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    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     não há razões para discordar que o dado seja honesto.</a:t>
            </a:r>
            <a:endParaRPr lang="en-US" altLang="pt-BR" sz="1600" dirty="0"/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6300788" y="4149079"/>
            <a:ext cx="2159000" cy="1622424"/>
            <a:chOff x="3969" y="2795"/>
            <a:chExt cx="1360" cy="1022"/>
          </a:xfrm>
        </p:grpSpPr>
        <p:graphicFrame>
          <p:nvGraphicFramePr>
            <p:cNvPr id="12342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2371236"/>
                </p:ext>
              </p:extLst>
            </p:nvPr>
          </p:nvGraphicFramePr>
          <p:xfrm>
            <a:off x="4383" y="3598"/>
            <a:ext cx="45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07960" imgH="241200" progId="Equation.DSMT4">
                    <p:embed/>
                  </p:oleObj>
                </mc:Choice>
                <mc:Fallback>
                  <p:oleObj name="Equation" r:id="rId5" imgW="507960" imgH="241200" progId="Equation.DSMT4">
                    <p:embed/>
                    <p:pic>
                      <p:nvPicPr>
                        <p:cNvPr id="12342" name="Object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3" y="3598"/>
                          <a:ext cx="45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37" name="Freeform 129" descr="Diagonal para cima clara"/>
            <p:cNvSpPr>
              <a:spLocks/>
            </p:cNvSpPr>
            <p:nvPr/>
          </p:nvSpPr>
          <p:spPr bwMode="auto">
            <a:xfrm>
              <a:off x="4593" y="3196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338" name="Freeform 130"/>
            <p:cNvSpPr>
              <a:spLocks/>
            </p:cNvSpPr>
            <p:nvPr/>
          </p:nvSpPr>
          <p:spPr bwMode="auto">
            <a:xfrm>
              <a:off x="4059" y="2795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39" name="Freeform 131"/>
            <p:cNvSpPr>
              <a:spLocks/>
            </p:cNvSpPr>
            <p:nvPr/>
          </p:nvSpPr>
          <p:spPr bwMode="auto">
            <a:xfrm>
              <a:off x="4055" y="2944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340" name="Text Box 132"/>
            <p:cNvSpPr txBox="1">
              <a:spLocks noChangeArrowheads="1"/>
            </p:cNvSpPr>
            <p:nvPr/>
          </p:nvSpPr>
          <p:spPr bwMode="auto">
            <a:xfrm>
              <a:off x="3969" y="355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2341" name="Text Box 133"/>
            <p:cNvSpPr txBox="1">
              <a:spLocks noChangeArrowheads="1"/>
            </p:cNvSpPr>
            <p:nvPr/>
          </p:nvSpPr>
          <p:spPr bwMode="auto">
            <a:xfrm>
              <a:off x="5029" y="354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2343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0756658"/>
                </p:ext>
              </p:extLst>
            </p:nvPr>
          </p:nvGraphicFramePr>
          <p:xfrm>
            <a:off x="4513" y="2886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12343" name="Object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886"/>
                          <a:ext cx="18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4" name="Text Box 140"/>
            <p:cNvSpPr txBox="1">
              <a:spLocks noChangeArrowheads="1"/>
            </p:cNvSpPr>
            <p:nvPr/>
          </p:nvSpPr>
          <p:spPr bwMode="auto">
            <a:xfrm>
              <a:off x="4740" y="3229"/>
              <a:ext cx="5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>
                  <a:latin typeface="Times New Roman" charset="0"/>
                  <a:sym typeface="Symbol" pitchFamily="18" charset="2"/>
                </a:rPr>
                <a:t></a:t>
              </a:r>
              <a:r>
                <a:rPr lang="en-US" altLang="pt-BR" sz="1600">
                  <a:latin typeface="Times New Roman" charset="0"/>
                  <a:sym typeface="Symbol" pitchFamily="18" charset="2"/>
                </a:rPr>
                <a:t> = 0,05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158C3-2A4F-48CE-9EBF-2611DD2DF06F}" type="slidenum">
              <a:rPr lang="pt-BR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090238" y="5921632"/>
            <a:ext cx="253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 &lt;- c(160,183,155,170,157,175)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 &lt;- rep(1/length(x), length(x))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x,p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=p)</a:t>
            </a:r>
          </a:p>
        </p:txBody>
      </p:sp>
      <p:sp>
        <p:nvSpPr>
          <p:cNvPr id="21" name="Text Box 139"/>
          <p:cNvSpPr txBox="1">
            <a:spLocks noChangeArrowheads="1"/>
          </p:cNvSpPr>
          <p:nvPr/>
        </p:nvSpPr>
        <p:spPr bwMode="auto">
          <a:xfrm>
            <a:off x="735013" y="5610726"/>
            <a:ext cx="710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no  R:</a:t>
            </a:r>
            <a:endParaRPr lang="en-US" altLang="pt-BR" sz="1600" dirty="0"/>
          </a:p>
        </p:txBody>
      </p:sp>
      <p:sp>
        <p:nvSpPr>
          <p:cNvPr id="22" name="Retângulo 21"/>
          <p:cNvSpPr/>
          <p:nvPr/>
        </p:nvSpPr>
        <p:spPr>
          <a:xfrm>
            <a:off x="3750023" y="5921632"/>
            <a:ext cx="334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Chi-squared test for given probabilities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X-squared = 3.728,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5, p-value = 0.5892</a:t>
            </a:r>
          </a:p>
        </p:txBody>
      </p:sp>
      <p:sp>
        <p:nvSpPr>
          <p:cNvPr id="23" name="Elipse 22"/>
          <p:cNvSpPr/>
          <p:nvPr/>
        </p:nvSpPr>
        <p:spPr>
          <a:xfrm>
            <a:off x="6413296" y="624758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8557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103468"/>
              </p:ext>
            </p:extLst>
          </p:nvPr>
        </p:nvGraphicFramePr>
        <p:xfrm>
          <a:off x="6953250" y="5424488"/>
          <a:ext cx="1111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74360" imgH="241200" progId="Equation.DSMT4">
                  <p:embed/>
                </p:oleObj>
              </mc:Choice>
              <mc:Fallback>
                <p:oleObj name="Equation" r:id="rId9" imgW="774360" imgH="241200" progId="Equation.DSMT4">
                  <p:embed/>
                  <p:pic>
                    <p:nvPicPr>
                      <p:cNvPr id="188557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424488"/>
                        <a:ext cx="1111250" cy="347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rma livre 4"/>
          <p:cNvSpPr/>
          <p:nvPr/>
        </p:nvSpPr>
        <p:spPr>
          <a:xfrm>
            <a:off x="5260369" y="4407613"/>
            <a:ext cx="1561671" cy="883578"/>
          </a:xfrm>
          <a:custGeom>
            <a:avLst/>
            <a:gdLst>
              <a:gd name="connsiteX0" fmla="*/ 0 w 1561671"/>
              <a:gd name="connsiteY0" fmla="*/ 0 h 883578"/>
              <a:gd name="connsiteX1" fmla="*/ 945222 w 1561671"/>
              <a:gd name="connsiteY1" fmla="*/ 154113 h 883578"/>
              <a:gd name="connsiteX2" fmla="*/ 1561671 w 1561671"/>
              <a:gd name="connsiteY2" fmla="*/ 883578 h 88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1671" h="883578">
                <a:moveTo>
                  <a:pt x="0" y="0"/>
                </a:moveTo>
                <a:cubicBezTo>
                  <a:pt x="342472" y="3425"/>
                  <a:pt x="684944" y="6850"/>
                  <a:pt x="945222" y="154113"/>
                </a:cubicBezTo>
                <a:cubicBezTo>
                  <a:pt x="1205501" y="301376"/>
                  <a:pt x="1510300" y="785974"/>
                  <a:pt x="1561671" y="883578"/>
                </a:cubicBezTo>
              </a:path>
            </a:pathLst>
          </a:custGeom>
          <a:noFill/>
          <a:ln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555" grpId="0" uiExpand="1" build="p"/>
      <p:bldP spid="20" grpId="0"/>
      <p:bldP spid="21" grpId="0" build="p"/>
      <p:bldP spid="22" grpId="0"/>
      <p:bldP spid="2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467544" y="1352957"/>
            <a:ext cx="82089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Ideal para testar distribuições discretas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variáveis aleatórias contínuas, deve-se agrupar os dados em 2 a 20 classes excludentes (é desejável que as classes sejam equiprováveis);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sym typeface="Symbol" pitchFamily="18" charset="2"/>
              </a:rPr>
              <a:t>Com apenas 2 classes, o valor esperado de cada uma deve ser </a:t>
            </a:r>
            <a:r>
              <a:rPr lang="pt-BR" altLang="pt-BR" sz="1600" dirty="0"/>
              <a:t>≥ 5;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sym typeface="Symbol" pitchFamily="18" charset="2"/>
              </a:rPr>
              <a:t>Considerando-se mais que 2 classes, não mais de 20% dos valores esperados devem ser menores que 5, e nenhum deve ser nulo;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sym typeface="Symbol" pitchFamily="18" charset="2"/>
              </a:rPr>
              <a:t>Este teste não é sensível ao ordenamento das classes;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>
                <a:sym typeface="Symbol" pitchFamily="18" charset="2"/>
              </a:rPr>
              <a:t>Caso o teste seja usado para verificar a adequação do uso de alguma distribuição específica com parâmetros desconhecidos, perde-se também 1 grau de liberdade para cada parâmetro estimado. </a:t>
            </a:r>
            <a:r>
              <a:rPr lang="pt-BR" altLang="pt-BR" sz="1600" dirty="0" err="1">
                <a:sym typeface="Symbol" pitchFamily="18" charset="2"/>
              </a:rPr>
              <a:t>Ex</a:t>
            </a:r>
            <a:r>
              <a:rPr lang="pt-BR" altLang="pt-BR" sz="1600" dirty="0">
                <a:sym typeface="Symbol" pitchFamily="18" charset="2"/>
              </a:rPr>
              <a:t>: para testar uma distribuição que possui 2 parâmetros desconhecidos, o teste de aderência teria c - 3 graus de liberdade.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6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4213" y="1484784"/>
            <a:ext cx="82089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</a:t>
            </a:r>
            <a:r>
              <a:rPr lang="pt-BR" altLang="pt-BR" sz="1600" dirty="0">
                <a:sym typeface="Symbol" pitchFamily="18" charset="2"/>
              </a:rPr>
              <a:t>pesar do valor crítico deste teste depender apenas no número de classes avaliadas, o tamanho da amostra é muito importante pois aumenta a sensibilidade do teste rejeitar hipóteses nulas falsas (erro </a:t>
            </a:r>
            <a:r>
              <a:rPr lang="pt-BR" altLang="pt-BR" sz="1600" dirty="0">
                <a:sym typeface="Symbol"/>
              </a:rPr>
              <a:t></a:t>
            </a:r>
            <a:r>
              <a:rPr lang="pt-BR" altLang="pt-BR" sz="1600" dirty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Suponha que uma distribuição quase uniforme seja testada. Qual a probabilidade dela ser erroneamente definida como uniforme? Qual o erro </a:t>
            </a:r>
            <a:r>
              <a:rPr lang="pt-BR" altLang="pt-BR" sz="1600" i="1" dirty="0">
                <a:sym typeface="Symbol"/>
              </a:rPr>
              <a:t> </a:t>
            </a:r>
            <a:r>
              <a:rPr lang="pt-BR" altLang="pt-BR" sz="1600" dirty="0">
                <a:sym typeface="Symbol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sym typeface="Symbol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/>
              </a:rPr>
              <a:t>Considere essa distribuição teórica (quase uniforme):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14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07322"/>
              </p:ext>
            </p:extLst>
          </p:nvPr>
        </p:nvGraphicFramePr>
        <p:xfrm>
          <a:off x="1763688" y="4722470"/>
          <a:ext cx="4824536" cy="50673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P(X = x)</a:t>
                      </a:r>
                      <a:endParaRPr lang="pt-BR" sz="1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573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684213" y="2564904"/>
            <a:ext cx="820896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ym typeface="Symbol" pitchFamily="18" charset="2"/>
              </a:rPr>
              <a:t>Qual a probabilidade de uma amostra retirada de uma distribuição definida em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1</a:t>
            </a:r>
            <a:r>
              <a:rPr lang="pt-BR" altLang="pt-BR" sz="1600" dirty="0">
                <a:sym typeface="Symbol" pitchFamily="18" charset="2"/>
              </a:rPr>
              <a:t>, seja considerada uniforme (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0</a:t>
            </a:r>
            <a:r>
              <a:rPr lang="pt-BR" altLang="pt-BR" sz="1600" dirty="0">
                <a:sym typeface="Symbol" pitchFamily="18" charset="2"/>
              </a:rPr>
              <a:t>) considerando </a:t>
            </a:r>
            <a:r>
              <a:rPr lang="pt-BR" altLang="pt-BR" sz="1600" dirty="0">
                <a:sym typeface="Symbol"/>
              </a:rPr>
              <a:t> = 5%</a:t>
            </a:r>
            <a:r>
              <a:rPr lang="pt-BR" altLang="pt-BR" sz="1600" dirty="0">
                <a:sym typeface="Symbol" pitchFamily="18" charset="2"/>
              </a:rPr>
              <a:t>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no  R:</a:t>
            </a:r>
            <a:endParaRPr lang="en-US" altLang="pt-BR" sz="1600" dirty="0"/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 &lt;- c(rep(1,15),rep(2,17),rep(3,17),rep(4,17),rep(5,17),rep(6,17))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n&lt;-30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r&lt;-10000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acH0&lt;-0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(i in 1:r) {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amostra&lt;-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sample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s,size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n,replace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=T)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h&lt;-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hist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amostra,plot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F,breaks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=c(1,2,3,4,5,6,7)-.5)$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counts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qui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&lt;-sum(((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h-n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/6)^2)/(n/6))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if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qui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&lt; </a:t>
            </a:r>
            <a:r>
              <a:rPr lang="pt-BR" altLang="pt-BR" sz="14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qchisq</a:t>
            </a: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(.95,5)) acH0&lt;-acH0+1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}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acH0/r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78CED4-9051-43E6-8A94-683D559741D7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331640" y="4221088"/>
            <a:ext cx="18213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sym typeface="Symbol"/>
              </a:rPr>
              <a:t> tamanho da amostra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484040" y="4441728"/>
            <a:ext cx="1928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sym typeface="Symbol"/>
              </a:rPr>
              <a:t> número de simulações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40483" y="6150561"/>
            <a:ext cx="4857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sym typeface="Symbol"/>
              </a:rPr>
              <a:t> proporção de vezes em que </a:t>
            </a:r>
            <a:r>
              <a:rPr lang="pt-BR" altLang="pt-B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H0</a:t>
            </a:r>
            <a:r>
              <a:rPr lang="pt-BR" altLang="pt-BR" sz="1200" dirty="0">
                <a:solidFill>
                  <a:srgbClr val="FF0000"/>
                </a:solidFill>
                <a:sym typeface="Symbol"/>
              </a:rPr>
              <a:t> é aceita indevidamente (erro )</a:t>
            </a:r>
            <a:endParaRPr lang="pt-BR" sz="12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621"/>
              </p:ext>
            </p:extLst>
          </p:nvPr>
        </p:nvGraphicFramePr>
        <p:xfrm>
          <a:off x="2303748" y="1608217"/>
          <a:ext cx="4536504" cy="668655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6876256" y="1783297"/>
            <a:ext cx="1920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200" dirty="0">
                <a:solidFill>
                  <a:srgbClr val="FF0000"/>
                </a:solidFill>
                <a:sym typeface="Symbol"/>
              </a:rPr>
              <a:t> distribuição uniforme</a:t>
            </a:r>
            <a:endParaRPr lang="pt-BR" sz="12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780720" y="3852342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sym typeface="Symbol" pitchFamily="18" charset="2"/>
              </a:rPr>
              <a:t>Resultado:</a:t>
            </a:r>
            <a:endParaRPr lang="pt-BR" dirty="0"/>
          </a:p>
        </p:txBody>
      </p:sp>
      <p:sp>
        <p:nvSpPr>
          <p:cNvPr id="13" name="Rectangle 86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Aderência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393182"/>
              </p:ext>
            </p:extLst>
          </p:nvPr>
        </p:nvGraphicFramePr>
        <p:xfrm>
          <a:off x="6885348" y="4246272"/>
          <a:ext cx="1368152" cy="517268"/>
        </p:xfrm>
        <a:graphic>
          <a:graphicData uri="http://schemas.openxmlformats.org/drawingml/2006/table">
            <a:tbl>
              <a:tblPr/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erro 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036634"/>
              </p:ext>
            </p:extLst>
          </p:nvPr>
        </p:nvGraphicFramePr>
        <p:xfrm>
          <a:off x="6885348" y="4246272"/>
          <a:ext cx="1368152" cy="1551804"/>
        </p:xfrm>
        <a:graphic>
          <a:graphicData uri="http://schemas.openxmlformats.org/drawingml/2006/table">
            <a:tbl>
              <a:tblPr/>
              <a:tblGrid>
                <a:gridCol w="68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erro 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Group 2"/>
          <p:cNvGraphicFramePr>
            <a:graphicFrameLocks noGrp="1"/>
          </p:cNvGraphicFramePr>
          <p:nvPr/>
        </p:nvGraphicFramePr>
        <p:xfrm>
          <a:off x="1187450" y="2286000"/>
          <a:ext cx="6696075" cy="1223964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3471" name="Rectangle 63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Aderência / Teste de Normalidade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396" name="Text Box 64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normal.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273473" name="Text Box 65"/>
          <p:cNvSpPr txBox="1">
            <a:spLocks noChangeArrowheads="1"/>
          </p:cNvSpPr>
          <p:nvPr/>
        </p:nvSpPr>
        <p:spPr bwMode="auto">
          <a:xfrm>
            <a:off x="1042988" y="3990975"/>
            <a:ext cx="3300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Y ~ N</a:t>
            </a:r>
            <a:r>
              <a:rPr lang="pt-BR" altLang="pt-BR" sz="1600">
                <a:latin typeface="Times New Roman" charset="0"/>
              </a:rPr>
              <a:t>(</a:t>
            </a:r>
            <a:r>
              <a:rPr lang="pt-BR" altLang="pt-BR" sz="1600" i="1">
                <a:sym typeface="Symbol" pitchFamily="18" charset="2"/>
              </a:rPr>
              <a:t></a:t>
            </a:r>
            <a:r>
              <a:rPr lang="pt-BR" altLang="pt-BR" sz="1600">
                <a:latin typeface="Times New Roman" charset="0"/>
              </a:rPr>
              <a:t> = 3,5275; </a:t>
            </a:r>
            <a:r>
              <a:rPr lang="pt-BR" altLang="pt-BR" sz="1600" i="1">
                <a:sym typeface="Symbol" pitchFamily="18" charset="2"/>
              </a:rPr>
              <a:t></a:t>
            </a:r>
            <a:r>
              <a:rPr lang="pt-BR" altLang="pt-BR" sz="1600" baseline="3000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>
                <a:sym typeface="Symbol" pitchFamily="18" charset="2"/>
              </a:rPr>
              <a:t> </a:t>
            </a:r>
            <a:r>
              <a:rPr lang="pt-BR" altLang="pt-BR" sz="1600">
                <a:latin typeface="Times New Roman" charset="0"/>
              </a:rPr>
              <a:t>= 0,6528)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Y ~ </a:t>
            </a:r>
            <a:r>
              <a:rPr lang="pt-BR" altLang="pt-BR" sz="1600">
                <a:latin typeface="Times New Roman" charset="0"/>
              </a:rPr>
              <a:t>?</a:t>
            </a: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4092575" y="3990975"/>
            <a:ext cx="4441825" cy="581025"/>
            <a:chOff x="2578" y="2514"/>
            <a:chExt cx="2798" cy="366"/>
          </a:xfrm>
        </p:grpSpPr>
        <p:sp>
          <p:nvSpPr>
            <p:cNvPr id="14459" name="Text Box 67"/>
            <p:cNvSpPr txBox="1">
              <a:spLocks noChangeArrowheads="1"/>
            </p:cNvSpPr>
            <p:nvPr/>
          </p:nvSpPr>
          <p:spPr bwMode="auto">
            <a:xfrm>
              <a:off x="3168" y="2514"/>
              <a:ext cx="220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r>
                <a:rPr lang="pt-BR" altLang="pt-BR" sz="1600">
                  <a:latin typeface="Times New Roman" charset="0"/>
                </a:rPr>
                <a:t> : (</a:t>
              </a:r>
              <a:r>
                <a:rPr lang="pt-BR" altLang="pt-BR" sz="1600" i="1">
                  <a:latin typeface="Times New Roman" charset="0"/>
                </a:rPr>
                <a:t>Y</a:t>
              </a:r>
              <a:r>
                <a:rPr lang="pt-BR" altLang="pt-BR" sz="1600">
                  <a:latin typeface="Times New Roman" charset="0"/>
                </a:rPr>
                <a:t> –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>
                  <a:latin typeface="Times New Roman" charset="0"/>
                </a:rPr>
                <a:t>)/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i="1">
                  <a:sym typeface="Symbol" pitchFamily="18" charset="2"/>
                </a:rPr>
                <a:t> </a:t>
              </a:r>
              <a:r>
                <a:rPr lang="pt-BR" altLang="pt-BR" sz="1600" i="1">
                  <a:latin typeface="Times New Roman" charset="0"/>
                  <a:sym typeface="Symbol" pitchFamily="18" charset="2"/>
                </a:rPr>
                <a:t>= Z</a:t>
              </a:r>
              <a:r>
                <a:rPr lang="pt-BR" altLang="pt-BR" sz="1600">
                  <a:latin typeface="Times New Roman" charset="0"/>
                </a:rPr>
                <a:t> </a:t>
              </a:r>
              <a:r>
                <a:rPr lang="pt-BR" altLang="pt-BR" sz="1600" i="1">
                  <a:latin typeface="Times New Roman" charset="0"/>
                </a:rPr>
                <a:t>~ N</a:t>
              </a:r>
              <a:r>
                <a:rPr lang="pt-BR" altLang="pt-BR" sz="1600">
                  <a:latin typeface="Times New Roman" charset="0"/>
                </a:rPr>
                <a:t>(0,1)</a:t>
              </a:r>
              <a:endParaRPr lang="pt-BR" altLang="pt-BR" sz="1600">
                <a:latin typeface="Times New Roman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: </a:t>
              </a:r>
              <a:r>
                <a:rPr lang="pt-BR" altLang="pt-BR" sz="1600">
                  <a:latin typeface="Times New Roman" charset="0"/>
                </a:rPr>
                <a:t>(</a:t>
              </a:r>
              <a:r>
                <a:rPr lang="pt-BR" altLang="pt-BR" sz="1600" i="1">
                  <a:latin typeface="Times New Roman" charset="0"/>
                </a:rPr>
                <a:t>Y</a:t>
              </a:r>
              <a:r>
                <a:rPr lang="pt-BR" altLang="pt-BR" sz="1600">
                  <a:latin typeface="Times New Roman" charset="0"/>
                </a:rPr>
                <a:t> – 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>
                  <a:latin typeface="Times New Roman" charset="0"/>
                </a:rPr>
                <a:t>)/</a:t>
              </a:r>
              <a:r>
                <a:rPr lang="pt-BR" altLang="pt-BR" sz="160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>
                  <a:latin typeface="Times New Roman" charset="0"/>
                </a:rPr>
                <a:t> </a:t>
              </a:r>
              <a:r>
                <a:rPr lang="pt-BR" altLang="pt-BR" sz="1600" i="1">
                  <a:latin typeface="Times New Roman" charset="0"/>
                </a:rPr>
                <a:t>~ </a:t>
              </a:r>
              <a:r>
                <a:rPr lang="pt-BR" altLang="pt-BR" sz="1600">
                  <a:latin typeface="Times New Roman" charset="0"/>
                </a:rPr>
                <a:t>?</a:t>
              </a:r>
            </a:p>
          </p:txBody>
        </p:sp>
        <p:sp>
          <p:nvSpPr>
            <p:cNvPr id="14460" name="Text Box 68"/>
            <p:cNvSpPr txBox="1">
              <a:spLocks noChangeArrowheads="1"/>
            </p:cNvSpPr>
            <p:nvPr/>
          </p:nvSpPr>
          <p:spPr bwMode="auto">
            <a:xfrm>
              <a:off x="2578" y="254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>
                  <a:sym typeface="Symbol" pitchFamily="18" charset="2"/>
                </a:rPr>
                <a:t></a:t>
              </a:r>
            </a:p>
          </p:txBody>
        </p:sp>
      </p:grpSp>
      <p:sp>
        <p:nvSpPr>
          <p:cNvPr id="273477" name="Text Box 69"/>
          <p:cNvSpPr txBox="1">
            <a:spLocks noChangeArrowheads="1"/>
          </p:cNvSpPr>
          <p:nvPr/>
        </p:nvSpPr>
        <p:spPr bwMode="auto">
          <a:xfrm>
            <a:off x="1095375" y="4557713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Valores padronizados:</a:t>
            </a:r>
            <a:endParaRPr lang="en-US" altLang="pt-BR" sz="1600"/>
          </a:p>
        </p:txBody>
      </p:sp>
      <p:graphicFrame>
        <p:nvGraphicFramePr>
          <p:cNvPr id="2735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92998"/>
              </p:ext>
            </p:extLst>
          </p:nvPr>
        </p:nvGraphicFramePr>
        <p:xfrm>
          <a:off x="1162050" y="3505200"/>
          <a:ext cx="49434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228600" progId="Equation.DSMT4">
                  <p:embed/>
                </p:oleObj>
              </mc:Choice>
              <mc:Fallback>
                <p:oleObj name="Equation" r:id="rId3" imgW="3454200" imgH="228600" progId="Equation.DSMT4">
                  <p:embed/>
                  <p:pic>
                    <p:nvPicPr>
                      <p:cNvPr id="2735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505200"/>
                        <a:ext cx="49434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46" name="Group 138"/>
          <p:cNvGraphicFramePr>
            <a:graphicFrameLocks noGrp="1"/>
          </p:cNvGraphicFramePr>
          <p:nvPr/>
        </p:nvGraphicFramePr>
        <p:xfrm>
          <a:off x="1200150" y="4937125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E534C-61D7-4198-B7D5-D8230B6E84C3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73" grpId="0" animBg="1" autoUpdateAnimBg="0"/>
      <p:bldP spid="2734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62" name="Group 6"/>
          <p:cNvGraphicFramePr>
            <a:graphicFrameLocks noGrp="1"/>
          </p:cNvGraphicFramePr>
          <p:nvPr/>
        </p:nvGraphicFramePr>
        <p:xfrm>
          <a:off x="1403350" y="4221163"/>
          <a:ext cx="2628900" cy="194469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Limites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FAObs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 a -1,068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-1,068 a -0,566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-0,566 a -0,180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-0,180 a 0,180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0,180 a 0,566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0,566 a 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1,068 a +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75554" name="Group 98"/>
          <p:cNvGraphicFramePr>
            <a:graphicFrameLocks noGrp="1"/>
          </p:cNvGraphicFramePr>
          <p:nvPr/>
        </p:nvGraphicFramePr>
        <p:xfrm>
          <a:off x="1403350" y="4221163"/>
          <a:ext cx="3600450" cy="1943102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Limites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FAObs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FAEsp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 a -1,068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-1,068 a -0,566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-0,566 a -0,180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-0,180 a 0,180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0,180 a 0,566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0,566 a 1,068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1,068 a +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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40/7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>
              <a:defRPr/>
            </a:pPr>
            <a:r>
              <a:rPr lang="pt-BR" dirty="0"/>
              <a:t>Teste de Aderência / Teste de Normalidade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5430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Considere os dados abaixo, resultantes da observação de 40 valores de uma variável aleatória qualquer </a:t>
            </a:r>
            <a:r>
              <a:rPr lang="pt-BR" altLang="pt-BR" sz="1600" i="1">
                <a:latin typeface="Times New Roman" charset="0"/>
              </a:rPr>
              <a:t>Y</a:t>
            </a:r>
            <a:r>
              <a:rPr lang="pt-BR" altLang="pt-BR" sz="1600"/>
              <a:t>. Deseja-se testar a hipótese de que esta variável aleatória tenha distribuição normal</a:t>
            </a:r>
            <a:r>
              <a:rPr lang="pt-BR" altLang="pt-BR" sz="1600">
                <a:sym typeface="Symbol" pitchFamily="18" charset="2"/>
              </a:rPr>
              <a:t>.</a:t>
            </a:r>
          </a:p>
        </p:txBody>
      </p:sp>
      <p:sp>
        <p:nvSpPr>
          <p:cNvPr id="15431" name="Text Box 4"/>
          <p:cNvSpPr txBox="1">
            <a:spLocks noChangeArrowheads="1"/>
          </p:cNvSpPr>
          <p:nvPr/>
        </p:nvSpPr>
        <p:spPr bwMode="auto">
          <a:xfrm>
            <a:off x="1095375" y="2349500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Valores padronizados:</a:t>
            </a:r>
            <a:endParaRPr lang="en-US" altLang="pt-BR" sz="1600"/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auto">
          <a:xfrm>
            <a:off x="1116013" y="3789363"/>
            <a:ext cx="7065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Agrupando-se os valores padronizados em 7 classes equiprováveis tem-se</a:t>
            </a:r>
            <a:endParaRPr lang="en-US" altLang="pt-BR" sz="1600"/>
          </a:p>
        </p:txBody>
      </p:sp>
      <p:graphicFrame>
        <p:nvGraphicFramePr>
          <p:cNvPr id="277504" name="Object 2"/>
          <p:cNvGraphicFramePr>
            <a:graphicFrameLocks noChangeAspect="1"/>
          </p:cNvGraphicFramePr>
          <p:nvPr/>
        </p:nvGraphicFramePr>
        <p:xfrm>
          <a:off x="5354638" y="4149725"/>
          <a:ext cx="30162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200" imgH="495300" progId="Equation.DSMT4">
                  <p:embed/>
                </p:oleObj>
              </mc:Choice>
              <mc:Fallback>
                <p:oleObj name="Equation" r:id="rId3" imgW="2108200" imgH="495300" progId="Equation.DSMT4">
                  <p:embed/>
                  <p:pic>
                    <p:nvPicPr>
                      <p:cNvPr id="2775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4149725"/>
                        <a:ext cx="3016250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595" name="Text Box 139"/>
          <p:cNvSpPr txBox="1">
            <a:spLocks noChangeArrowheads="1"/>
          </p:cNvSpPr>
          <p:nvPr/>
        </p:nvSpPr>
        <p:spPr bwMode="auto">
          <a:xfrm>
            <a:off x="5343525" y="4862513"/>
            <a:ext cx="681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i="1">
                <a:latin typeface="Times New Roman" charset="0"/>
              </a:rPr>
              <a:t>X</a:t>
            </a:r>
            <a:r>
              <a:rPr lang="pt-BR" altLang="pt-BR" sz="1800">
                <a:latin typeface="Times New Roman" charset="0"/>
              </a:rPr>
              <a:t> = 2</a:t>
            </a:r>
            <a:endParaRPr lang="en-US" altLang="pt-BR" sz="1800">
              <a:latin typeface="Times New Roman" charset="0"/>
            </a:endParaRPr>
          </a:p>
        </p:txBody>
      </p:sp>
      <p:grpSp>
        <p:nvGrpSpPr>
          <p:cNvPr id="2" name="Group 213"/>
          <p:cNvGrpSpPr>
            <a:grpSpLocks/>
          </p:cNvGrpSpPr>
          <p:nvPr/>
        </p:nvGrpSpPr>
        <p:grpSpPr bwMode="auto">
          <a:xfrm>
            <a:off x="7026275" y="5040313"/>
            <a:ext cx="2159000" cy="1557337"/>
            <a:chOff x="4426" y="3175"/>
            <a:chExt cx="1360" cy="981"/>
          </a:xfrm>
        </p:grpSpPr>
        <p:sp>
          <p:nvSpPr>
            <p:cNvPr id="15499" name="Freeform 141" descr="Diagonal para cima clara"/>
            <p:cNvSpPr>
              <a:spLocks/>
            </p:cNvSpPr>
            <p:nvPr/>
          </p:nvSpPr>
          <p:spPr bwMode="auto">
            <a:xfrm>
              <a:off x="5050" y="3576"/>
              <a:ext cx="432" cy="367"/>
            </a:xfrm>
            <a:custGeom>
              <a:avLst/>
              <a:gdLst>
                <a:gd name="T0" fmla="*/ 0 w 432"/>
                <a:gd name="T1" fmla="*/ 0 h 367"/>
                <a:gd name="T2" fmla="*/ 0 w 432"/>
                <a:gd name="T3" fmla="*/ 367 h 367"/>
                <a:gd name="T4" fmla="*/ 432 w 432"/>
                <a:gd name="T5" fmla="*/ 367 h 367"/>
                <a:gd name="T6" fmla="*/ 360 w 432"/>
                <a:gd name="T7" fmla="*/ 355 h 367"/>
                <a:gd name="T8" fmla="*/ 310 w 432"/>
                <a:gd name="T9" fmla="*/ 338 h 367"/>
                <a:gd name="T10" fmla="*/ 250 w 432"/>
                <a:gd name="T11" fmla="*/ 305 h 367"/>
                <a:gd name="T12" fmla="*/ 202 w 432"/>
                <a:gd name="T13" fmla="*/ 261 h 367"/>
                <a:gd name="T14" fmla="*/ 154 w 432"/>
                <a:gd name="T15" fmla="*/ 204 h 367"/>
                <a:gd name="T16" fmla="*/ 103 w 432"/>
                <a:gd name="T17" fmla="*/ 141 h 367"/>
                <a:gd name="T18" fmla="*/ 58 w 432"/>
                <a:gd name="T19" fmla="*/ 79 h 367"/>
                <a:gd name="T20" fmla="*/ 14 w 432"/>
                <a:gd name="T21" fmla="*/ 21 h 367"/>
                <a:gd name="T22" fmla="*/ 0 w 432"/>
                <a:gd name="T23" fmla="*/ 0 h 367"/>
                <a:gd name="T24" fmla="*/ 0 w 432"/>
                <a:gd name="T25" fmla="*/ 0 h 3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2"/>
                <a:gd name="T40" fmla="*/ 0 h 367"/>
                <a:gd name="T41" fmla="*/ 432 w 432"/>
                <a:gd name="T42" fmla="*/ 367 h 3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2" h="367">
                  <a:moveTo>
                    <a:pt x="0" y="0"/>
                  </a:moveTo>
                  <a:lnTo>
                    <a:pt x="0" y="367"/>
                  </a:lnTo>
                  <a:lnTo>
                    <a:pt x="432" y="367"/>
                  </a:lnTo>
                  <a:lnTo>
                    <a:pt x="360" y="355"/>
                  </a:lnTo>
                  <a:lnTo>
                    <a:pt x="310" y="338"/>
                  </a:lnTo>
                  <a:lnTo>
                    <a:pt x="250" y="305"/>
                  </a:lnTo>
                  <a:lnTo>
                    <a:pt x="202" y="261"/>
                  </a:lnTo>
                  <a:lnTo>
                    <a:pt x="154" y="204"/>
                  </a:lnTo>
                  <a:lnTo>
                    <a:pt x="103" y="141"/>
                  </a:lnTo>
                  <a:lnTo>
                    <a:pt x="58" y="79"/>
                  </a:lnTo>
                  <a:lnTo>
                    <a:pt x="14" y="21"/>
                  </a:lnTo>
                  <a:lnTo>
                    <a:pt x="0" y="0"/>
                  </a:lnTo>
                  <a:close/>
                </a:path>
              </a:pathLst>
            </a:custGeom>
            <a:pattFill prst="ltUpDiag">
              <a:fgClr>
                <a:schemeClr val="tx1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00" name="Freeform 142"/>
            <p:cNvSpPr>
              <a:spLocks/>
            </p:cNvSpPr>
            <p:nvPr/>
          </p:nvSpPr>
          <p:spPr bwMode="auto">
            <a:xfrm>
              <a:off x="4516" y="3175"/>
              <a:ext cx="1104" cy="768"/>
            </a:xfrm>
            <a:custGeom>
              <a:avLst/>
              <a:gdLst>
                <a:gd name="T0" fmla="*/ 0 w 1104"/>
                <a:gd name="T1" fmla="*/ 0 h 768"/>
                <a:gd name="T2" fmla="*/ 0 w 1104"/>
                <a:gd name="T3" fmla="*/ 768 h 768"/>
                <a:gd name="T4" fmla="*/ 1104 w 1104"/>
                <a:gd name="T5" fmla="*/ 768 h 768"/>
                <a:gd name="T6" fmla="*/ 0 60000 65536"/>
                <a:gd name="T7" fmla="*/ 0 60000 65536"/>
                <a:gd name="T8" fmla="*/ 0 60000 65536"/>
                <a:gd name="T9" fmla="*/ 0 w 1104"/>
                <a:gd name="T10" fmla="*/ 0 h 768"/>
                <a:gd name="T11" fmla="*/ 1104 w 110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4" h="768">
                  <a:moveTo>
                    <a:pt x="0" y="0"/>
                  </a:moveTo>
                  <a:lnTo>
                    <a:pt x="0" y="768"/>
                  </a:lnTo>
                  <a:lnTo>
                    <a:pt x="1104" y="76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01" name="Freeform 143"/>
            <p:cNvSpPr>
              <a:spLocks/>
            </p:cNvSpPr>
            <p:nvPr/>
          </p:nvSpPr>
          <p:spPr bwMode="auto">
            <a:xfrm>
              <a:off x="4512" y="3324"/>
              <a:ext cx="1034" cy="645"/>
            </a:xfrm>
            <a:custGeom>
              <a:avLst/>
              <a:gdLst>
                <a:gd name="T0" fmla="*/ 0 w 1034"/>
                <a:gd name="T1" fmla="*/ 617 h 645"/>
                <a:gd name="T2" fmla="*/ 274 w 1034"/>
                <a:gd name="T3" fmla="*/ 12 h 645"/>
                <a:gd name="T4" fmla="*/ 773 w 1034"/>
                <a:gd name="T5" fmla="*/ 545 h 645"/>
                <a:gd name="T6" fmla="*/ 1034 w 1034"/>
                <a:gd name="T7" fmla="*/ 614 h 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4"/>
                <a:gd name="T13" fmla="*/ 0 h 645"/>
                <a:gd name="T14" fmla="*/ 1034 w 1034"/>
                <a:gd name="T15" fmla="*/ 645 h 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4" h="645">
                  <a:moveTo>
                    <a:pt x="0" y="617"/>
                  </a:moveTo>
                  <a:cubicBezTo>
                    <a:pt x="46" y="516"/>
                    <a:pt x="145" y="24"/>
                    <a:pt x="274" y="12"/>
                  </a:cubicBezTo>
                  <a:cubicBezTo>
                    <a:pt x="403" y="0"/>
                    <a:pt x="646" y="445"/>
                    <a:pt x="773" y="545"/>
                  </a:cubicBezTo>
                  <a:cubicBezTo>
                    <a:pt x="900" y="645"/>
                    <a:pt x="980" y="600"/>
                    <a:pt x="1034" y="614"/>
                  </a:cubicBezTo>
                </a:path>
              </a:pathLst>
            </a:custGeom>
            <a:noFill/>
            <a:ln w="19050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502" name="Text Box 144"/>
            <p:cNvSpPr txBox="1">
              <a:spLocks noChangeArrowheads="1"/>
            </p:cNvSpPr>
            <p:nvPr/>
          </p:nvSpPr>
          <p:spPr bwMode="auto">
            <a:xfrm>
              <a:off x="4426" y="393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15503" name="Text Box 145"/>
            <p:cNvSpPr txBox="1">
              <a:spLocks noChangeArrowheads="1"/>
            </p:cNvSpPr>
            <p:nvPr/>
          </p:nvSpPr>
          <p:spPr bwMode="auto">
            <a:xfrm>
              <a:off x="5486" y="392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  <p:graphicFrame>
          <p:nvGraphicFramePr>
            <p:cNvPr id="15504" name="Object 3"/>
            <p:cNvGraphicFramePr>
              <a:graphicFrameLocks noChangeAspect="1"/>
            </p:cNvGraphicFramePr>
            <p:nvPr/>
          </p:nvGraphicFramePr>
          <p:xfrm>
            <a:off x="4782" y="3949"/>
            <a:ext cx="67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49300" imgH="228600" progId="Equation.DSMT4">
                    <p:embed/>
                  </p:oleObj>
                </mc:Choice>
                <mc:Fallback>
                  <p:oleObj name="Equation" r:id="rId5" imgW="749300" imgH="228600" progId="Equation.DSMT4">
                    <p:embed/>
                    <p:pic>
                      <p:nvPicPr>
                        <p:cNvPr id="1550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3949"/>
                          <a:ext cx="677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05" name="Object 4"/>
            <p:cNvGraphicFramePr>
              <a:graphicFrameLocks noChangeAspect="1"/>
            </p:cNvGraphicFramePr>
            <p:nvPr/>
          </p:nvGraphicFramePr>
          <p:xfrm>
            <a:off x="5242" y="3311"/>
            <a:ext cx="183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03112" imgH="241195" progId="Equation.DSMT4">
                    <p:embed/>
                  </p:oleObj>
                </mc:Choice>
                <mc:Fallback>
                  <p:oleObj name="Equation" r:id="rId7" imgW="203112" imgH="241195" progId="Equation.DSMT4">
                    <p:embed/>
                    <p:pic>
                      <p:nvPicPr>
                        <p:cNvPr id="1550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2" y="3311"/>
                          <a:ext cx="183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06" name="Text Box 148"/>
            <p:cNvSpPr txBox="1">
              <a:spLocks noChangeArrowheads="1"/>
            </p:cNvSpPr>
            <p:nvPr/>
          </p:nvSpPr>
          <p:spPr bwMode="auto">
            <a:xfrm>
              <a:off x="5197" y="3609"/>
              <a:ext cx="5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600" i="1">
                  <a:latin typeface="Times New Roman" charset="0"/>
                  <a:sym typeface="Symbol" pitchFamily="18" charset="2"/>
                </a:rPr>
                <a:t></a:t>
              </a:r>
              <a:r>
                <a:rPr lang="en-US" altLang="pt-BR" sz="1600">
                  <a:latin typeface="Times New Roman" charset="0"/>
                  <a:sym typeface="Symbol" pitchFamily="18" charset="2"/>
                </a:rPr>
                <a:t> = 0,05</a:t>
              </a:r>
            </a:p>
          </p:txBody>
        </p:sp>
      </p:grpSp>
      <p:sp>
        <p:nvSpPr>
          <p:cNvPr id="275605" name="Text Box 149"/>
          <p:cNvSpPr txBox="1">
            <a:spLocks noChangeArrowheads="1"/>
          </p:cNvSpPr>
          <p:nvPr/>
        </p:nvSpPr>
        <p:spPr bwMode="auto">
          <a:xfrm>
            <a:off x="1116013" y="6232525"/>
            <a:ext cx="5438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Conclusão: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     aceita-se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a 5% sig., ou seja, </a:t>
            </a:r>
            <a:r>
              <a:rPr lang="pt-BR" altLang="pt-BR" sz="1600" i="1">
                <a:latin typeface="Times New Roman" charset="0"/>
              </a:rPr>
              <a:t>Y ~ N</a:t>
            </a:r>
            <a:endParaRPr lang="en-US" altLang="pt-BR" sz="1600">
              <a:latin typeface="Times New Roman" charset="0"/>
            </a:endParaRPr>
          </a:p>
        </p:txBody>
      </p:sp>
      <p:graphicFrame>
        <p:nvGraphicFramePr>
          <p:cNvPr id="275606" name="Group 150"/>
          <p:cNvGraphicFramePr>
            <a:graphicFrameLocks noGrp="1"/>
          </p:cNvGraphicFramePr>
          <p:nvPr/>
        </p:nvGraphicFramePr>
        <p:xfrm>
          <a:off x="1263650" y="2667000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" name="Group 218"/>
          <p:cNvGrpSpPr>
            <a:grpSpLocks/>
          </p:cNvGrpSpPr>
          <p:nvPr/>
        </p:nvGrpSpPr>
        <p:grpSpPr bwMode="auto">
          <a:xfrm>
            <a:off x="8213725" y="3962400"/>
            <a:ext cx="930275" cy="701675"/>
            <a:chOff x="5174" y="2496"/>
            <a:chExt cx="586" cy="442"/>
          </a:xfrm>
        </p:grpSpPr>
        <p:sp>
          <p:nvSpPr>
            <p:cNvPr id="15496" name="Oval 214"/>
            <p:cNvSpPr>
              <a:spLocks noChangeArrowheads="1"/>
            </p:cNvSpPr>
            <p:nvPr/>
          </p:nvSpPr>
          <p:spPr bwMode="auto">
            <a:xfrm>
              <a:off x="5174" y="2842"/>
              <a:ext cx="96" cy="96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15497" name="Text Box 215"/>
            <p:cNvSpPr txBox="1">
              <a:spLocks noChangeArrowheads="1"/>
            </p:cNvSpPr>
            <p:nvPr/>
          </p:nvSpPr>
          <p:spPr bwMode="auto">
            <a:xfrm>
              <a:off x="5227" y="2496"/>
              <a:ext cx="5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Times New Roman" charset="0"/>
                </a:rPr>
                <a:t>7-1-2 = 4</a:t>
              </a:r>
              <a:endParaRPr lang="en-US" altLang="pt-BR" sz="1400">
                <a:latin typeface="Times New Roman" charset="0"/>
              </a:endParaRPr>
            </a:p>
          </p:txBody>
        </p:sp>
        <p:sp>
          <p:nvSpPr>
            <p:cNvPr id="15498" name="Line 217"/>
            <p:cNvSpPr>
              <a:spLocks noChangeShapeType="1"/>
            </p:cNvSpPr>
            <p:nvPr/>
          </p:nvSpPr>
          <p:spPr bwMode="auto">
            <a:xfrm flipV="1">
              <a:off x="5280" y="2688"/>
              <a:ext cx="144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B3EBB-3CDC-4DCD-AC93-DDA737217906}" type="slidenum">
              <a:rPr lang="pt-BR"/>
              <a:pPr>
                <a:defRPr/>
              </a:pPr>
              <a:t>17</a:t>
            </a:fld>
            <a:endParaRPr lang="pt-BR"/>
          </a:p>
        </p:txBody>
      </p:sp>
      <p:grpSp>
        <p:nvGrpSpPr>
          <p:cNvPr id="26" name="Grupo 25"/>
          <p:cNvGrpSpPr/>
          <p:nvPr/>
        </p:nvGrpSpPr>
        <p:grpSpPr>
          <a:xfrm>
            <a:off x="5111669" y="2143889"/>
            <a:ext cx="3558265" cy="1021194"/>
            <a:chOff x="5396431" y="5057534"/>
            <a:chExt cx="3558265" cy="1021194"/>
          </a:xfrm>
        </p:grpSpPr>
        <p:sp>
          <p:nvSpPr>
            <p:cNvPr id="27" name="Seta para baixo 26"/>
            <p:cNvSpPr/>
            <p:nvPr/>
          </p:nvSpPr>
          <p:spPr>
            <a:xfrm rot="13814835" flipV="1">
              <a:off x="6503522" y="4791617"/>
              <a:ext cx="180020" cy="2394202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521058" y="5057534"/>
              <a:ext cx="1433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40/7 = 5,7  (&gt; 5)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autoUpdateAnimBg="0"/>
      <p:bldP spid="275595" grpId="0" autoUpdateAnimBg="0"/>
      <p:bldP spid="27560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Teste de Kolmogorov-Smirnov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1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520765"/>
              </p:ext>
            </p:extLst>
          </p:nvPr>
        </p:nvGraphicFramePr>
        <p:xfrm>
          <a:off x="1187450" y="2286000"/>
          <a:ext cx="6696075" cy="1223964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444" name="Text Box 64"/>
          <p:cNvSpPr txBox="1">
            <a:spLocks noChangeArrowheads="1"/>
          </p:cNvSpPr>
          <p:nvPr/>
        </p:nvSpPr>
        <p:spPr bwMode="auto">
          <a:xfrm>
            <a:off x="685800" y="1371600"/>
            <a:ext cx="7696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normal.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13" name="Text Box 65"/>
          <p:cNvSpPr txBox="1">
            <a:spLocks noChangeArrowheads="1"/>
          </p:cNvSpPr>
          <p:nvPr/>
        </p:nvSpPr>
        <p:spPr bwMode="auto">
          <a:xfrm>
            <a:off x="1042988" y="3990975"/>
            <a:ext cx="3300412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600" i="1" dirty="0">
                <a:latin typeface="Times New Roman" charset="0"/>
              </a:rPr>
              <a:t>Y ~ N</a:t>
            </a:r>
            <a:r>
              <a:rPr lang="pt-BR" altLang="pt-BR" sz="1600" dirty="0">
                <a:latin typeface="Times New Roman" charset="0"/>
              </a:rPr>
              <a:t>(</a:t>
            </a:r>
            <a:r>
              <a:rPr lang="pt-BR" altLang="pt-BR" sz="1600" i="1" dirty="0">
                <a:sym typeface="Symbol" pitchFamily="18" charset="2"/>
              </a:rPr>
              <a:t></a:t>
            </a:r>
            <a:r>
              <a:rPr lang="pt-BR" altLang="pt-BR" sz="1600" dirty="0">
                <a:latin typeface="Times New Roman" charset="0"/>
              </a:rPr>
              <a:t> = 3,5275;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>
                <a:sym typeface="Symbol" pitchFamily="18" charset="2"/>
              </a:rPr>
              <a:t> </a:t>
            </a:r>
            <a:r>
              <a:rPr lang="pt-BR" altLang="pt-BR" sz="1600" dirty="0">
                <a:latin typeface="Times New Roman" charset="0"/>
              </a:rPr>
              <a:t>= 0,6528)</a:t>
            </a:r>
            <a:endParaRPr lang="pt-BR" altLang="pt-BR" sz="1600" dirty="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 dirty="0">
                <a:latin typeface="Times New Roman" charset="0"/>
              </a:rPr>
              <a:t>Y ~ </a:t>
            </a:r>
            <a:r>
              <a:rPr lang="pt-BR" altLang="pt-BR" sz="1600" dirty="0">
                <a:latin typeface="Times New Roman" charset="0"/>
              </a:rPr>
              <a:t>?</a:t>
            </a:r>
          </a:p>
        </p:txBody>
      </p:sp>
      <p:grpSp>
        <p:nvGrpSpPr>
          <p:cNvPr id="2" name="Group 132"/>
          <p:cNvGrpSpPr>
            <a:grpSpLocks/>
          </p:cNvGrpSpPr>
          <p:nvPr/>
        </p:nvGrpSpPr>
        <p:grpSpPr bwMode="auto">
          <a:xfrm>
            <a:off x="4092575" y="3990975"/>
            <a:ext cx="4441825" cy="581025"/>
            <a:chOff x="2578" y="2514"/>
            <a:chExt cx="2798" cy="366"/>
          </a:xfrm>
        </p:grpSpPr>
        <p:sp>
          <p:nvSpPr>
            <p:cNvPr id="16507" name="Text Box 67"/>
            <p:cNvSpPr txBox="1">
              <a:spLocks noChangeArrowheads="1"/>
            </p:cNvSpPr>
            <p:nvPr/>
          </p:nvSpPr>
          <p:spPr bwMode="auto">
            <a:xfrm>
              <a:off x="3168" y="2514"/>
              <a:ext cx="2208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</a:rPr>
                <a:t>H</a:t>
              </a:r>
              <a:r>
                <a:rPr lang="pt-BR" altLang="pt-BR" sz="1600" baseline="-25000" dirty="0">
                  <a:latin typeface="Times New Roman" charset="0"/>
                </a:rPr>
                <a:t>0</a:t>
              </a:r>
              <a:r>
                <a:rPr lang="pt-BR" altLang="pt-BR" sz="1600" dirty="0">
                  <a:latin typeface="Times New Roman" charset="0"/>
                </a:rPr>
                <a:t> : 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i="1" dirty="0">
                  <a:sym typeface="Symbol" pitchFamily="18" charset="2"/>
                </a:rPr>
                <a:t> </a:t>
              </a:r>
              <a:r>
                <a:rPr lang="pt-BR" altLang="pt-BR" sz="1600" i="1" dirty="0">
                  <a:latin typeface="Times New Roman" charset="0"/>
                  <a:sym typeface="Symbol" pitchFamily="18" charset="2"/>
                </a:rPr>
                <a:t>= Z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N</a:t>
              </a:r>
              <a:r>
                <a:rPr lang="pt-BR" altLang="pt-BR" sz="1600" dirty="0">
                  <a:latin typeface="Times New Roman" charset="0"/>
                </a:rPr>
                <a:t>(0,1)</a:t>
              </a:r>
              <a:endParaRPr lang="pt-BR" altLang="pt-BR" sz="1600" dirty="0">
                <a:latin typeface="Times New Roman" charset="0"/>
                <a:sym typeface="Symbol" pitchFamily="18" charset="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H</a:t>
              </a:r>
              <a:r>
                <a:rPr lang="pt-BR" altLang="pt-BR" sz="1600" baseline="-25000" dirty="0">
                  <a:latin typeface="Times New Roman" charset="0"/>
                  <a:sym typeface="Symbol" pitchFamily="18" charset="2"/>
                </a:rPr>
                <a:t>1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: </a:t>
              </a:r>
              <a:r>
                <a:rPr lang="pt-BR" altLang="pt-BR" sz="1600" dirty="0">
                  <a:latin typeface="Times New Roman" charset="0"/>
                </a:rPr>
                <a:t>(</a:t>
              </a:r>
              <a:r>
                <a:rPr lang="pt-BR" altLang="pt-BR" sz="1600" i="1" dirty="0">
                  <a:latin typeface="Times New Roman" charset="0"/>
                </a:rPr>
                <a:t>Y</a:t>
              </a:r>
              <a:r>
                <a:rPr lang="pt-BR" altLang="pt-BR" sz="1600" dirty="0">
                  <a:latin typeface="Times New Roman" charset="0"/>
                </a:rPr>
                <a:t> – 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3,5275</a:t>
              </a:r>
              <a:r>
                <a:rPr lang="pt-BR" altLang="pt-BR" sz="1600" dirty="0">
                  <a:latin typeface="Times New Roman" charset="0"/>
                </a:rPr>
                <a:t>)/</a:t>
              </a:r>
              <a:r>
                <a:rPr lang="pt-BR" altLang="pt-BR" sz="1600" dirty="0">
                  <a:latin typeface="Times New Roman" charset="0"/>
                  <a:sym typeface="Symbol" pitchFamily="18" charset="2"/>
                </a:rPr>
                <a:t>0,8080</a:t>
              </a:r>
              <a:r>
                <a:rPr lang="pt-BR" altLang="pt-BR" sz="1600" dirty="0">
                  <a:latin typeface="Times New Roman" charset="0"/>
                </a:rPr>
                <a:t> </a:t>
              </a:r>
              <a:r>
                <a:rPr lang="pt-BR" altLang="pt-BR" sz="1600" i="1" dirty="0">
                  <a:latin typeface="Times New Roman" charset="0"/>
                </a:rPr>
                <a:t>~ </a:t>
              </a:r>
              <a:r>
                <a:rPr lang="pt-BR" altLang="pt-BR" sz="1600" dirty="0">
                  <a:latin typeface="Times New Roman" charset="0"/>
                </a:rPr>
                <a:t>?</a:t>
              </a:r>
            </a:p>
          </p:txBody>
        </p:sp>
        <p:sp>
          <p:nvSpPr>
            <p:cNvPr id="16508" name="Text Box 68"/>
            <p:cNvSpPr txBox="1">
              <a:spLocks noChangeArrowheads="1"/>
            </p:cNvSpPr>
            <p:nvPr/>
          </p:nvSpPr>
          <p:spPr bwMode="auto">
            <a:xfrm>
              <a:off x="2578" y="2544"/>
              <a:ext cx="3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2400">
                  <a:sym typeface="Symbol" pitchFamily="18" charset="2"/>
                </a:rPr>
                <a:t></a:t>
              </a:r>
            </a:p>
          </p:txBody>
        </p:sp>
      </p:grpSp>
      <p:sp>
        <p:nvSpPr>
          <p:cNvPr id="17" name="Text Box 69"/>
          <p:cNvSpPr txBox="1">
            <a:spLocks noChangeArrowheads="1"/>
          </p:cNvSpPr>
          <p:nvPr/>
        </p:nvSpPr>
        <p:spPr bwMode="auto">
          <a:xfrm>
            <a:off x="1095375" y="4557713"/>
            <a:ext cx="2249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Valores padronizados:</a:t>
            </a:r>
            <a:endParaRPr lang="en-US" altLang="pt-BR" sz="1600"/>
          </a:p>
        </p:txBody>
      </p:sp>
      <p:graphicFrame>
        <p:nvGraphicFramePr>
          <p:cNvPr id="18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09658"/>
              </p:ext>
            </p:extLst>
          </p:nvPr>
        </p:nvGraphicFramePr>
        <p:xfrm>
          <a:off x="1162050" y="3505200"/>
          <a:ext cx="494347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54200" imgH="228600" progId="Equation.DSMT4">
                  <p:embed/>
                </p:oleObj>
              </mc:Choice>
              <mc:Fallback>
                <p:oleObj name="Equation" r:id="rId3" imgW="3454200" imgH="228600" progId="Equation.DSMT4">
                  <p:embed/>
                  <p:pic>
                    <p:nvPicPr>
                      <p:cNvPr id="18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3505200"/>
                        <a:ext cx="494347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77950"/>
              </p:ext>
            </p:extLst>
          </p:nvPr>
        </p:nvGraphicFramePr>
        <p:xfrm>
          <a:off x="1200150" y="4937125"/>
          <a:ext cx="6737350" cy="1066801"/>
        </p:xfrm>
        <a:graphic>
          <a:graphicData uri="http://schemas.openxmlformats.org/drawingml/2006/table">
            <a:tbl>
              <a:tblPr/>
              <a:tblGrid>
                <a:gridCol w="674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4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-1,64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-2,39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-1,27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1,70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-0,78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-0,53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1,08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-2,01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0,34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-1,15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-0,65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-0,03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30CF-FD11-488C-827A-DB3D5A85C883}" type="slidenum">
              <a:rPr lang="pt-BR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</a:t>
            </a:r>
            <a:r>
              <a:rPr lang="pt-BR" altLang="pt-BR" sz="1600" dirty="0"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19</a:t>
            </a:fld>
            <a:endParaRPr lang="pt-BR"/>
          </a:p>
        </p:txBody>
      </p:sp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093736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09600" imgH="241200" progId="Equation.DSMT4">
                  <p:embed/>
                </p:oleObj>
              </mc:Choice>
              <mc:Fallback>
                <p:oleObj name="Equation" r:id="rId3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upo 21"/>
          <p:cNvGrpSpPr>
            <a:grpSpLocks/>
          </p:cNvGrpSpPr>
          <p:nvPr/>
        </p:nvGrpSpPr>
        <p:grpSpPr bwMode="auto">
          <a:xfrm>
            <a:off x="8117808" y="1710688"/>
            <a:ext cx="957313" cy="785913"/>
            <a:chOff x="8193358" y="5211864"/>
            <a:chExt cx="957066" cy="785292"/>
          </a:xfrm>
        </p:grpSpPr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8193358" y="5211864"/>
              <a:ext cx="957066" cy="46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Se </a:t>
              </a:r>
              <a:r>
                <a:rPr lang="pt-BR" altLang="pt-BR" sz="1200" dirty="0">
                  <a:latin typeface="Times New Roman" charset="0"/>
                </a:rPr>
                <a:t>H</a:t>
              </a:r>
              <a:r>
                <a:rPr lang="pt-BR" altLang="pt-BR" sz="1200" baseline="-25000" dirty="0">
                  <a:latin typeface="Times New Roman" charset="0"/>
                </a:rPr>
                <a:t>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verdadeira</a:t>
              </a:r>
              <a:endParaRPr lang="en-US" altLang="pt-BR" sz="1200" dirty="0"/>
            </a:p>
          </p:txBody>
        </p:sp>
        <p:sp>
          <p:nvSpPr>
            <p:cNvPr id="44" name="Seta para cima 20"/>
            <p:cNvSpPr>
              <a:spLocks noChangeArrowheads="1"/>
            </p:cNvSpPr>
            <p:nvPr/>
          </p:nvSpPr>
          <p:spPr bwMode="auto">
            <a:xfrm flipV="1">
              <a:off x="8564734" y="5711404"/>
              <a:ext cx="214314" cy="28575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209852"/>
              </p:ext>
            </p:extLst>
          </p:nvPr>
        </p:nvGraphicFramePr>
        <p:xfrm>
          <a:off x="499768" y="2550411"/>
          <a:ext cx="12192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878058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de seta reta 3"/>
          <p:cNvCxnSpPr/>
          <p:nvPr/>
        </p:nvCxnSpPr>
        <p:spPr>
          <a:xfrm flipV="1">
            <a:off x="1835696" y="2708920"/>
            <a:ext cx="2698204" cy="7920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9919" y="5629933"/>
            <a:ext cx="60422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Ordenam-se os valores observados padronizados e calcula-se a frequência acumulada esperada para cada valor</a:t>
            </a:r>
            <a:endParaRPr lang="pt-BR" altLang="pt-BR" sz="14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1B837-4871-4297-9099-96DCA5B1AC5D}" type="slidenum">
              <a:rPr lang="pt-BR"/>
              <a:pPr>
                <a:defRPr/>
              </a:pPr>
              <a:t>2</a:t>
            </a:fld>
            <a:endParaRPr lang="pt-BR"/>
          </a:p>
        </p:txBody>
      </p:sp>
      <p:sp>
        <p:nvSpPr>
          <p:cNvPr id="20" name="CaixaDeTexto 19" descr=" 16"/>
          <p:cNvSpPr txBox="1"/>
          <p:nvPr/>
        </p:nvSpPr>
        <p:spPr>
          <a:xfrm>
            <a:off x="530658" y="1666543"/>
            <a:ext cx="7929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Comic Sans MS"/>
              </a:rPr>
              <a:t>Muitas vezes, determinar qual análise estatística usar para responder alguma questão não é simples.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Comic Sans MS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Comic Sans MS"/>
              </a:rPr>
              <a:t>O comportamento estatístico (distribuição) da variável estudada pode ser desconhecido e/ou seus parâmetros são de difícil estimação, ou então a variável não segue a distribuição exigida pela análise estatística selecionada.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Comic Sans MS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Comic Sans MS"/>
              </a:rPr>
              <a:t>As vezes, determinar qual o parâmetro que representa bem o fenômeno estudado pode também não ser uma tarefa fácil. Por exemplo, em distribuições muito assimétricas, a média e a variância podem não representar bem o comportamento da variável estudada. Mediana e distância interquartil são alternativas nesses casos?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Comic Sans MS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Comic Sans MS"/>
              </a:rPr>
              <a:t>Em algumas situações, o tamanho da amostra é muito reduzido de modo que as propriedades estatísticas do estimador do parâmetro de interesse não podem ser garantidas (p.ex. Teorema do Limite Central)</a:t>
            </a:r>
          </a:p>
          <a:p>
            <a:pPr marL="355600" indent="-355600">
              <a:defRPr/>
            </a:pPr>
            <a:endParaRPr lang="pt-BR" dirty="0">
              <a:solidFill>
                <a:schemeClr val="tx1">
                  <a:lumMod val="100000"/>
                </a:schemeClr>
              </a:solidFill>
              <a:latin typeface="Comic Sans MS"/>
            </a:endParaRPr>
          </a:p>
          <a:p>
            <a:pPr marL="355600" indent="-355600">
              <a:defRPr/>
            </a:pPr>
            <a:r>
              <a:rPr lang="pt-BR" dirty="0">
                <a:solidFill>
                  <a:schemeClr val="tx1">
                    <a:lumMod val="100000"/>
                  </a:schemeClr>
                </a:solidFill>
                <a:latin typeface="Comic Sans MS"/>
              </a:rPr>
              <a:t>Vamos então analisar alguns exemplos...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</a:t>
            </a:r>
            <a:r>
              <a:rPr lang="pt-BR" altLang="pt-BR" sz="1600" dirty="0"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20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24702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586004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800197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5664"/>
              </p:ext>
            </p:extLst>
          </p:nvPr>
        </p:nvGraphicFramePr>
        <p:xfrm>
          <a:off x="499768" y="2550411"/>
          <a:ext cx="18288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57301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487993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 flipV="1">
            <a:off x="2411760" y="3284984"/>
            <a:ext cx="2122140" cy="216024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131839" y="5629933"/>
            <a:ext cx="5390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Em seguida, calcula-se a frequência acumulada observada para cada valor</a:t>
            </a:r>
            <a:endParaRPr lang="pt-BR" altLang="pt-BR" sz="1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28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</a:t>
            </a:r>
            <a:r>
              <a:rPr lang="pt-BR" altLang="pt-BR" sz="1600" dirty="0"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21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275967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17153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74931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95304"/>
              </p:ext>
            </p:extLst>
          </p:nvPr>
        </p:nvGraphicFramePr>
        <p:xfrm>
          <a:off x="4572000" y="3714750"/>
          <a:ext cx="25257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4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4750"/>
                        <a:ext cx="25257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46610"/>
              </p:ext>
            </p:extLst>
          </p:nvPr>
        </p:nvGraphicFramePr>
        <p:xfrm>
          <a:off x="7210227" y="3717032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44520" imgH="393480" progId="Equation.DSMT4">
                  <p:embed/>
                </p:oleObj>
              </mc:Choice>
              <mc:Fallback>
                <p:oleObj name="Equation" r:id="rId11" imgW="1244520" imgH="393480" progId="Equation.DSMT4">
                  <p:embed/>
                  <p:pic>
                    <p:nvPicPr>
                      <p:cNvPr id="4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227" y="3717032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751168"/>
              </p:ext>
            </p:extLst>
          </p:nvPr>
        </p:nvGraphicFramePr>
        <p:xfrm>
          <a:off x="499768" y="2550411"/>
          <a:ext cx="24384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30384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07960" imgH="241200" progId="Equation.DSMT4">
                  <p:embed/>
                </p:oleObj>
              </mc:Choice>
              <mc:Fallback>
                <p:oleObj name="Equation" r:id="rId13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39093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560" imgH="228600" progId="Equation.DSMT4">
                  <p:embed/>
                </p:oleObj>
              </mc:Choice>
              <mc:Fallback>
                <p:oleObj name="Equation" r:id="rId15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16309"/>
              </p:ext>
            </p:extLst>
          </p:nvPr>
        </p:nvGraphicFramePr>
        <p:xfrm>
          <a:off x="2394344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2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44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>
            <a:off x="3059832" y="3501008"/>
            <a:ext cx="1474068" cy="43204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796866" y="5414489"/>
            <a:ext cx="47253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Para variáveis contínuas, há diferença em considerar ou não o valor observado para contabilizar a frequência acumulada observada ...</a:t>
            </a:r>
            <a:endParaRPr lang="pt-BR" altLang="pt-BR" sz="1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711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747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</a:t>
            </a:r>
            <a:r>
              <a:rPr lang="pt-BR" altLang="pt-BR" sz="1600" dirty="0">
                <a:sym typeface="Symbol" pitchFamily="18" charset="2"/>
              </a:rPr>
              <a:t>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8399-782B-4A11-8DD0-F8C9FEC667BF}" type="slidenum">
              <a:rPr lang="pt-BR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34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780237"/>
              </p:ext>
            </p:extLst>
          </p:nvPr>
        </p:nvGraphicFramePr>
        <p:xfrm>
          <a:off x="4572000" y="2996952"/>
          <a:ext cx="23256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25600" imgH="393700" progId="Equation.DSMT4">
                  <p:embed/>
                </p:oleObj>
              </mc:Choice>
              <mc:Fallback>
                <p:oleObj name="Equation" r:id="rId3" imgW="1625600" imgH="393700" progId="Equation.DSMT4">
                  <p:embed/>
                  <p:pic>
                    <p:nvPicPr>
                      <p:cNvPr id="34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96952"/>
                        <a:ext cx="232568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63032"/>
              </p:ext>
            </p:extLst>
          </p:nvPr>
        </p:nvGraphicFramePr>
        <p:xfrm>
          <a:off x="7020272" y="2998540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600" imgH="393700" progId="Equation.DSMT4">
                  <p:embed/>
                </p:oleObj>
              </mc:Choice>
              <mc:Fallback>
                <p:oleObj name="Equation" r:id="rId5" imgW="1244600" imgH="393700" progId="Equation.DSMT4">
                  <p:embed/>
                  <p:pic>
                    <p:nvPicPr>
                      <p:cNvPr id="3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2998540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57046"/>
              </p:ext>
            </p:extLst>
          </p:nvPr>
        </p:nvGraphicFramePr>
        <p:xfrm>
          <a:off x="4572000" y="2492375"/>
          <a:ext cx="43053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09600" imgH="241200" progId="Equation.DSMT4">
                  <p:embed/>
                </p:oleObj>
              </mc:Choice>
              <mc:Fallback>
                <p:oleObj name="Equation" r:id="rId7" imgW="3009600" imgH="241200" progId="Equation.DSMT4">
                  <p:embed/>
                  <p:pic>
                    <p:nvPicPr>
                      <p:cNvPr id="36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2375"/>
                        <a:ext cx="43053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57326"/>
              </p:ext>
            </p:extLst>
          </p:nvPr>
        </p:nvGraphicFramePr>
        <p:xfrm>
          <a:off x="4860032" y="4535488"/>
          <a:ext cx="24526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500" imgH="279400" progId="Equation.DSMT4">
                  <p:embed/>
                </p:oleObj>
              </mc:Choice>
              <mc:Fallback>
                <p:oleObj name="Equation" r:id="rId9" imgW="1714500" imgH="279400" progId="Equation.DSMT4">
                  <p:embed/>
                  <p:pic>
                    <p:nvPicPr>
                      <p:cNvPr id="37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535488"/>
                        <a:ext cx="24526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78"/>
          <p:cNvGrpSpPr>
            <a:grpSpLocks/>
          </p:cNvGrpSpPr>
          <p:nvPr/>
        </p:nvGrpSpPr>
        <p:grpSpPr bwMode="auto">
          <a:xfrm>
            <a:off x="4996562" y="4830740"/>
            <a:ext cx="4052894" cy="490535"/>
            <a:chOff x="2819" y="3467"/>
            <a:chExt cx="2553" cy="309"/>
          </a:xfrm>
        </p:grpSpPr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061" y="3602"/>
              <a:ext cx="23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deve ser comparado a um valor crítico (tabelado)</a:t>
              </a:r>
              <a:endParaRPr lang="en-US" altLang="pt-BR" sz="1200" dirty="0"/>
            </a:p>
          </p:txBody>
        </p:sp>
        <p:sp>
          <p:nvSpPr>
            <p:cNvPr id="40" name="Freeform 77"/>
            <p:cNvSpPr>
              <a:spLocks/>
            </p:cNvSpPr>
            <p:nvPr/>
          </p:nvSpPr>
          <p:spPr bwMode="auto">
            <a:xfrm>
              <a:off x="2819" y="3467"/>
              <a:ext cx="272" cy="227"/>
            </a:xfrm>
            <a:custGeom>
              <a:avLst/>
              <a:gdLst>
                <a:gd name="T0" fmla="*/ 0 w 272"/>
                <a:gd name="T1" fmla="*/ 0 h 227"/>
                <a:gd name="T2" fmla="*/ 51 w 272"/>
                <a:gd name="T3" fmla="*/ 186 h 227"/>
                <a:gd name="T4" fmla="*/ 272 w 272"/>
                <a:gd name="T5" fmla="*/ 227 h 227"/>
                <a:gd name="T6" fmla="*/ 0 60000 65536"/>
                <a:gd name="T7" fmla="*/ 0 60000 65536"/>
                <a:gd name="T8" fmla="*/ 0 60000 65536"/>
                <a:gd name="T9" fmla="*/ 0 w 272"/>
                <a:gd name="T10" fmla="*/ 0 h 227"/>
                <a:gd name="T11" fmla="*/ 272 w 272"/>
                <a:gd name="T12" fmla="*/ 227 h 2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27">
                  <a:moveTo>
                    <a:pt x="0" y="0"/>
                  </a:moveTo>
                  <a:cubicBezTo>
                    <a:pt x="8" y="31"/>
                    <a:pt x="6" y="148"/>
                    <a:pt x="51" y="186"/>
                  </a:cubicBezTo>
                  <a:cubicBezTo>
                    <a:pt x="96" y="224"/>
                    <a:pt x="226" y="218"/>
                    <a:pt x="272" y="22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4533901" y="5324475"/>
            <a:ext cx="4610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i="1" dirty="0">
                <a:latin typeface="Times New Roman" charset="0"/>
              </a:rPr>
              <a:t>D</a:t>
            </a:r>
            <a:r>
              <a:rPr lang="pt-BR" altLang="pt-BR" sz="1600" dirty="0"/>
              <a:t> for maior que </a:t>
            </a:r>
            <a:r>
              <a:rPr lang="pt-BR" altLang="pt-BR" sz="1600" i="1" dirty="0" err="1">
                <a:latin typeface="Times New Roman" charset="0"/>
              </a:rPr>
              <a:t>D</a:t>
            </a:r>
            <a:r>
              <a:rPr lang="pt-BR" altLang="pt-BR" sz="1600" i="1" baseline="-25000" dirty="0" err="1">
                <a:latin typeface="Times New Roman" charset="0"/>
              </a:rPr>
              <a:t>crít</a:t>
            </a:r>
            <a:r>
              <a:rPr lang="pt-BR" altLang="pt-BR" sz="1600" dirty="0"/>
              <a:t>, então 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e conclui-se que a distribuição teórica não é válida, com certo nível de significância.</a:t>
            </a:r>
            <a:endParaRPr lang="en-US" altLang="pt-BR" sz="1600" dirty="0"/>
          </a:p>
        </p:txBody>
      </p:sp>
      <p:graphicFrame>
        <p:nvGraphicFramePr>
          <p:cNvPr id="4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56826"/>
              </p:ext>
            </p:extLst>
          </p:nvPr>
        </p:nvGraphicFramePr>
        <p:xfrm>
          <a:off x="4572000" y="3714750"/>
          <a:ext cx="25257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65080" imgH="393480" progId="Equation.DSMT4">
                  <p:embed/>
                </p:oleObj>
              </mc:Choice>
              <mc:Fallback>
                <p:oleObj name="Equation" r:id="rId11" imgW="1765080" imgH="393480" progId="Equation.DSMT4">
                  <p:embed/>
                  <p:pic>
                    <p:nvPicPr>
                      <p:cNvPr id="4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4750"/>
                        <a:ext cx="25257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534971"/>
              </p:ext>
            </p:extLst>
          </p:nvPr>
        </p:nvGraphicFramePr>
        <p:xfrm>
          <a:off x="7210227" y="3717032"/>
          <a:ext cx="17811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520" imgH="393480" progId="Equation.DSMT4">
                  <p:embed/>
                </p:oleObj>
              </mc:Choice>
              <mc:Fallback>
                <p:oleObj name="Equation" r:id="rId13" imgW="1244520" imgH="393480" progId="Equation.DSMT4">
                  <p:embed/>
                  <p:pic>
                    <p:nvPicPr>
                      <p:cNvPr id="4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0227" y="3717032"/>
                        <a:ext cx="17811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75774"/>
              </p:ext>
            </p:extLst>
          </p:nvPr>
        </p:nvGraphicFramePr>
        <p:xfrm>
          <a:off x="499768" y="2550411"/>
          <a:ext cx="3657600" cy="360274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6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</a:t>
                      </a:r>
                      <a:r>
                        <a:rPr lang="pt-BR" sz="1400" b="1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</a:t>
                      </a:r>
                      <a:endParaRPr lang="pt-BR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Dif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0,0249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0,0427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0,0677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sym typeface="Symbol"/>
                        </a:rPr>
                        <a:t>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0,0196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0,9656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0,9750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0,0344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24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19196"/>
              </p:ext>
            </p:extLst>
          </p:nvPr>
        </p:nvGraphicFramePr>
        <p:xfrm>
          <a:off x="1160328" y="2605848"/>
          <a:ext cx="507960" cy="24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241200" progId="Equation.DSMT4">
                  <p:embed/>
                </p:oleObj>
              </mc:Choice>
              <mc:Fallback>
                <p:oleObj name="Equation" r:id="rId15" imgW="507960" imgH="241200" progId="Equation.DSMT4">
                  <p:embed/>
                  <p:pic>
                    <p:nvPicPr>
                      <p:cNvPr id="24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328" y="2605848"/>
                        <a:ext cx="507960" cy="24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91185"/>
              </p:ext>
            </p:extLst>
          </p:nvPr>
        </p:nvGraphicFramePr>
        <p:xfrm>
          <a:off x="1763688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2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571161"/>
              </p:ext>
            </p:extLst>
          </p:nvPr>
        </p:nvGraphicFramePr>
        <p:xfrm>
          <a:off x="2394344" y="2605848"/>
          <a:ext cx="52056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228600" progId="Equation.DSMT4">
                  <p:embed/>
                </p:oleObj>
              </mc:Choice>
              <mc:Fallback>
                <p:oleObj name="Equation" r:id="rId19" imgW="520560" imgH="228600" progId="Equation.DSMT4">
                  <p:embed/>
                  <p:pic>
                    <p:nvPicPr>
                      <p:cNvPr id="2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344" y="2605848"/>
                        <a:ext cx="52056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ângulo 10"/>
          <p:cNvSpPr/>
          <p:nvPr/>
        </p:nvSpPr>
        <p:spPr>
          <a:xfrm>
            <a:off x="3538016" y="4625840"/>
            <a:ext cx="612000" cy="277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95536" y="6290156"/>
            <a:ext cx="80546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/>
              <a:t>Por fim, calcula-se a estatística </a:t>
            </a:r>
            <a:r>
              <a:rPr lang="pt-BR" altLang="pt-BR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altLang="pt-BR" sz="1400" dirty="0"/>
              <a:t> que corresponde a diferença máxima entre as frequências acumuladas esperadas e observadas</a:t>
            </a:r>
            <a:endParaRPr lang="pt-BR" altLang="pt-BR" sz="14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85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KS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857375" y="1390650"/>
          <a:ext cx="5572124" cy="5386383"/>
        </p:xfrm>
        <a:graphic>
          <a:graphicData uri="http://schemas.openxmlformats.org/drawingml/2006/table">
            <a:tbl>
              <a:tblPr/>
              <a:tblGrid>
                <a:gridCol w="1057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639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Tamanho da amostra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Nível de significância para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crít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máx</a:t>
                      </a:r>
                      <a:r>
                        <a:rPr kumimoji="0" lang="pt-B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- </a:t>
                      </a:r>
                      <a:r>
                        <a:rPr kumimoji="0" lang="pt-BR" sz="12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pt-BR" sz="12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|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0,900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0,975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0,726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0,776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0,929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0,597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0,828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0,733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0,446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0,577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0,468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0,433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0,338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0,392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0,286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0,264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680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Mais de 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8603" name="Object 67"/>
          <p:cNvGraphicFramePr>
            <a:graphicFrameLocks noChangeAspect="1"/>
          </p:cNvGraphicFramePr>
          <p:nvPr/>
        </p:nvGraphicFramePr>
        <p:xfrm>
          <a:off x="3184525" y="6372225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200" imgH="419100" progId="Equation.DSMT4">
                  <p:embed/>
                </p:oleObj>
              </mc:Choice>
              <mc:Fallback>
                <p:oleObj name="Equation" r:id="rId3" imgW="330200" imgH="419100" progId="Equation.DSMT4">
                  <p:embed/>
                  <p:pic>
                    <p:nvPicPr>
                      <p:cNvPr id="1860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6372225"/>
                        <a:ext cx="298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4" name="Object 4"/>
          <p:cNvGraphicFramePr>
            <a:graphicFrameLocks noChangeAspect="1"/>
          </p:cNvGraphicFramePr>
          <p:nvPr/>
        </p:nvGraphicFramePr>
        <p:xfrm>
          <a:off x="4051300" y="6372225"/>
          <a:ext cx="287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362" imgH="418918" progId="Equation.DSMT4">
                  <p:embed/>
                </p:oleObj>
              </mc:Choice>
              <mc:Fallback>
                <p:oleObj name="Equation" r:id="rId5" imgW="317362" imgH="418918" progId="Equation.DSMT4">
                  <p:embed/>
                  <p:pic>
                    <p:nvPicPr>
                      <p:cNvPr id="18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6372225"/>
                        <a:ext cx="287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5" name="Object 5"/>
          <p:cNvGraphicFramePr>
            <a:graphicFrameLocks noChangeAspect="1"/>
          </p:cNvGraphicFramePr>
          <p:nvPr/>
        </p:nvGraphicFramePr>
        <p:xfrm>
          <a:off x="4978400" y="6372225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200" imgH="419100" progId="Equation.DSMT4">
                  <p:embed/>
                </p:oleObj>
              </mc:Choice>
              <mc:Fallback>
                <p:oleObj name="Equation" r:id="rId7" imgW="330200" imgH="419100" progId="Equation.DSMT4">
                  <p:embed/>
                  <p:pic>
                    <p:nvPicPr>
                      <p:cNvPr id="18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6372225"/>
                        <a:ext cx="2984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6" name="Object 6"/>
          <p:cNvGraphicFramePr>
            <a:graphicFrameLocks noChangeAspect="1"/>
          </p:cNvGraphicFramePr>
          <p:nvPr/>
        </p:nvGraphicFramePr>
        <p:xfrm>
          <a:off x="5916613" y="6372225"/>
          <a:ext cx="2873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7362" imgH="418918" progId="Equation.DSMT4">
                  <p:embed/>
                </p:oleObj>
              </mc:Choice>
              <mc:Fallback>
                <p:oleObj name="Equation" r:id="rId9" imgW="317362" imgH="418918" progId="Equation.DSMT4">
                  <p:embed/>
                  <p:pic>
                    <p:nvPicPr>
                      <p:cNvPr id="18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613" y="6372225"/>
                        <a:ext cx="2873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607" name="Object 7"/>
          <p:cNvGraphicFramePr>
            <a:graphicFrameLocks noChangeAspect="1"/>
          </p:cNvGraphicFramePr>
          <p:nvPr/>
        </p:nvGraphicFramePr>
        <p:xfrm>
          <a:off x="6834188" y="6372225"/>
          <a:ext cx="2873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7362" imgH="418918" progId="Equation.DSMT4">
                  <p:embed/>
                </p:oleObj>
              </mc:Choice>
              <mc:Fallback>
                <p:oleObj name="Equation" r:id="rId11" imgW="317362" imgH="418918" progId="Equation.DSMT4">
                  <p:embed/>
                  <p:pic>
                    <p:nvPicPr>
                      <p:cNvPr id="18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6372225"/>
                        <a:ext cx="2873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4D4E5-471A-4393-8F0F-C816B8C00474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80112" y="6309320"/>
            <a:ext cx="936104" cy="48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445978"/>
              </p:ext>
            </p:extLst>
          </p:nvPr>
        </p:nvGraphicFramePr>
        <p:xfrm>
          <a:off x="4338638" y="4493940"/>
          <a:ext cx="107156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9160" imgH="203040" progId="Equation.DSMT4">
                  <p:embed/>
                </p:oleObj>
              </mc:Choice>
              <mc:Fallback>
                <p:oleObj name="Equation" r:id="rId3" imgW="749160" imgH="203040" progId="Equation.DSMT4">
                  <p:embed/>
                  <p:pic>
                    <p:nvPicPr>
                      <p:cNvPr id="22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4493940"/>
                        <a:ext cx="1071562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89847"/>
              </p:ext>
            </p:extLst>
          </p:nvPr>
        </p:nvGraphicFramePr>
        <p:xfrm>
          <a:off x="6016625" y="4471715"/>
          <a:ext cx="22891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00200" imgH="228600" progId="Equation.DSMT4">
                  <p:embed/>
                </p:oleObj>
              </mc:Choice>
              <mc:Fallback>
                <p:oleObj name="Equation" r:id="rId5" imgW="1600200" imgH="228600" progId="Equation.DSMT4">
                  <p:embed/>
                  <p:pic>
                    <p:nvPicPr>
                      <p:cNvPr id="23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25" y="4471715"/>
                        <a:ext cx="22891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37274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77"/>
          <p:cNvSpPr txBox="1">
            <a:spLocks noChangeArrowheads="1"/>
          </p:cNvSpPr>
          <p:nvPr/>
        </p:nvSpPr>
        <p:spPr bwMode="auto">
          <a:xfrm>
            <a:off x="4195763" y="5157192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pode-se aceitar a hipótese de que os dados provenham de uma distribuição normal a 5% de significância.</a:t>
            </a:r>
            <a:endParaRPr lang="en-US" altLang="pt-BR" sz="1600" dirty="0"/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1095375" y="2390775"/>
            <a:ext cx="3279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Valores padronizados ordenados:</a:t>
            </a:r>
            <a:endParaRPr lang="en-US" altLang="pt-BR" sz="1600"/>
          </a:p>
        </p:txBody>
      </p:sp>
      <p:graphicFrame>
        <p:nvGraphicFramePr>
          <p:cNvPr id="21" name="Group 5"/>
          <p:cNvGraphicFramePr>
            <a:graphicFrameLocks noGrp="1"/>
          </p:cNvGraphicFramePr>
          <p:nvPr/>
        </p:nvGraphicFramePr>
        <p:xfrm>
          <a:off x="1187450" y="2776538"/>
          <a:ext cx="6696075" cy="1081088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-2,39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-2,01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-1,27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-1,15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-0,03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0,96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52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Considere os dados abaixo, resultantes da observação de 40 valores de uma variável aleatória qualquer </a:t>
            </a:r>
            <a:r>
              <a:rPr lang="pt-BR" altLang="pt-BR" sz="1600" i="1" dirty="0">
                <a:latin typeface="Times New Roman" charset="0"/>
              </a:rPr>
              <a:t>Y</a:t>
            </a:r>
            <a:r>
              <a:rPr lang="pt-BR" altLang="pt-BR" sz="1600" dirty="0"/>
              <a:t>. Deseja-se testar a hipótese de que esta variável aleatória tenha distribuição normal</a:t>
            </a:r>
            <a:r>
              <a:rPr lang="pt-BR" altLang="pt-BR" sz="1600" dirty="0">
                <a:sym typeface="Symbol" pitchFamily="18" charset="2"/>
              </a:rPr>
              <a:t>.</a:t>
            </a:r>
          </a:p>
        </p:txBody>
      </p:sp>
      <p:graphicFrame>
        <p:nvGraphicFramePr>
          <p:cNvPr id="1952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110346"/>
              </p:ext>
            </p:extLst>
          </p:nvPr>
        </p:nvGraphicFramePr>
        <p:xfrm>
          <a:off x="4338638" y="4020865"/>
          <a:ext cx="24526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500" imgH="279400" progId="Equation.DSMT4">
                  <p:embed/>
                </p:oleObj>
              </mc:Choice>
              <mc:Fallback>
                <p:oleObj name="Equation" r:id="rId8" imgW="1714500" imgH="279400" progId="Equation.DSMT4">
                  <p:embed/>
                  <p:pic>
                    <p:nvPicPr>
                      <p:cNvPr id="19525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38" y="4020865"/>
                        <a:ext cx="2452687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605D4-57E6-476F-B01E-5139CC4EFAB3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Teste de Kolmogorov-Smirnov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2089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É o teste mais apropriado para dados ordenados;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Ideal quando a variável tem distribuição contínua;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Não há uma modificação quando se estima os parâmetros de uma distribuição (não há perdas de graus de liberdade como no teste </a:t>
            </a:r>
            <a:r>
              <a:rPr lang="pt-BR" altLang="pt-BR" sz="1600" dirty="0">
                <a:sym typeface="Symbol" pitchFamily="18" charset="2"/>
              </a:rPr>
              <a:t></a:t>
            </a:r>
            <a:r>
              <a:rPr lang="pt-BR" altLang="pt-BR" sz="1600" baseline="30000" dirty="0">
                <a:latin typeface="Times New Roman" charset="0"/>
                <a:sym typeface="Symbol" pitchFamily="18" charset="2"/>
              </a:rPr>
              <a:t>2</a:t>
            </a:r>
            <a:r>
              <a:rPr lang="pt-BR" altLang="pt-BR" sz="1600" dirty="0"/>
              <a:t>).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pt-BR" altLang="pt-BR" sz="16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No R: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CE8E3-D30D-4AB0-96CE-A2D43AF8C51C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84213" y="4122946"/>
            <a:ext cx="7452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dados &lt;- c(2.2,4.1,3.5,4.5,5,3.7,3,2.6,3.4,1.6,3.1,3.3,3.8,3.1,4.7,3.7,2.5,4.3,4.9,3.6,2.9,3.3,3.9,3.1,4.8,3.1,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3.7,4.4,3.2,4.1,1.9,3.4,4.7,3.8,3,2.6,3.9,3,4.2,3.5)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ks.test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(dados,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pnorm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mean(dados),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(dados) 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One-sample Kolmogorov-Smirnov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dados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 = 0.08192, p-value = 0.9512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hypothesis: two-sided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3764161" y="5551066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pode-se aceitar a hipótese de que os dados provenham de uma distribuição normal a 5% de significância.</a:t>
            </a:r>
            <a:endParaRPr lang="en-US" altLang="pt-BR" sz="1600" dirty="0"/>
          </a:p>
        </p:txBody>
      </p:sp>
      <p:sp>
        <p:nvSpPr>
          <p:cNvPr id="4" name="Elipse 3"/>
          <p:cNvSpPr/>
          <p:nvPr/>
        </p:nvSpPr>
        <p:spPr>
          <a:xfrm>
            <a:off x="2456472" y="5359568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664384" y="445076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2191968" y="4450760"/>
            <a:ext cx="187220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  <p:bldP spid="3" grpId="0"/>
      <p:bldP spid="7" grpId="0"/>
      <p:bldP spid="4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Uma amostra</a:t>
            </a: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Wilcoxon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r>
              <a:rPr lang="pt-BR" altLang="pt-BR" sz="1400" dirty="0"/>
              <a:t> para duas amostras</a:t>
            </a:r>
          </a:p>
        </p:txBody>
      </p:sp>
      <p:sp>
        <p:nvSpPr>
          <p:cNvPr id="7" name="AutoShape 74"/>
          <p:cNvSpPr>
            <a:spLocks noChangeArrowheads="1"/>
          </p:cNvSpPr>
          <p:nvPr/>
        </p:nvSpPr>
        <p:spPr bwMode="auto">
          <a:xfrm>
            <a:off x="2300288" y="34385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auto">
          <a:xfrm>
            <a:off x="2406650" y="37687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Teste de Dunn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</a:rPr>
              <a:t>Spearman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90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1507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Uma determinada técnica de processamento digital é conhecida por melhorar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das imagens?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80184"/>
              </p:ext>
            </p:extLst>
          </p:nvPr>
        </p:nvGraphicFramePr>
        <p:xfrm>
          <a:off x="785813" y="3530600"/>
          <a:ext cx="2714624" cy="2970213"/>
        </p:xfrm>
        <a:graphic>
          <a:graphicData uri="http://schemas.openxmlformats.org/drawingml/2006/table">
            <a:tbl>
              <a:tblPr/>
              <a:tblGrid>
                <a:gridCol w="67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Imagem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Antes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Depois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341879"/>
              </p:ext>
            </p:extLst>
          </p:nvPr>
        </p:nvGraphicFramePr>
        <p:xfrm>
          <a:off x="3857625" y="3530600"/>
          <a:ext cx="2714624" cy="2970213"/>
        </p:xfrm>
        <a:graphic>
          <a:graphicData uri="http://schemas.openxmlformats.org/drawingml/2006/table">
            <a:tbl>
              <a:tblPr/>
              <a:tblGrid>
                <a:gridCol w="67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Imagem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Antes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Depois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29438" y="5181600"/>
            <a:ext cx="2071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# negativos: 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# positivos: 14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# nulos: 3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3124200" y="3527425"/>
          <a:ext cx="376238" cy="2970213"/>
        </p:xfrm>
        <a:graphic>
          <a:graphicData uri="http://schemas.openxmlformats.org/drawingml/2006/table">
            <a:tbl>
              <a:tblPr/>
              <a:tblGrid>
                <a:gridCol w="37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1247" marR="91247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196013" y="3532188"/>
          <a:ext cx="377825" cy="2970213"/>
        </p:xfrm>
        <a:graphic>
          <a:graphicData uri="http://schemas.openxmlformats.org/drawingml/2006/table">
            <a:tbl>
              <a:tblPr/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L="91632" marR="91632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32588" y="3532188"/>
            <a:ext cx="2071687" cy="1385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95263" indent="-195263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t-BR" sz="1400" dirty="0"/>
              <a:t>Critérios: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/>
              <a:t>Positivo: melhorou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/>
              <a:t>Negativo: piorou</a:t>
            </a:r>
          </a:p>
          <a:p>
            <a:pPr marL="363538" eaLnBrk="1" hangingPunct="1">
              <a:lnSpc>
                <a:spcPct val="150000"/>
              </a:lnSpc>
              <a:defRPr/>
            </a:pPr>
            <a:r>
              <a:rPr lang="pt-BR" sz="1400" dirty="0"/>
              <a:t>Nulo: indiferente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8828E-5AD7-490E-BEA4-094FD3C21832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500063" y="4273550"/>
            <a:ext cx="8429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Se </a:t>
            </a:r>
            <a:r>
              <a:rPr lang="pt-BR" altLang="pt-BR" sz="1600" i="1" dirty="0">
                <a:latin typeface="Times New Roman" charset="0"/>
              </a:rPr>
              <a:t>X</a:t>
            </a:r>
            <a:r>
              <a:rPr lang="pt-BR" altLang="pt-BR" sz="1600" dirty="0"/>
              <a:t> representa o número de resultados positivos nas </a:t>
            </a:r>
            <a:r>
              <a:rPr lang="pt-BR" altLang="pt-BR" sz="1600" i="1" dirty="0">
                <a:latin typeface="Times New Roman" charset="0"/>
              </a:rPr>
              <a:t>n</a:t>
            </a:r>
            <a:r>
              <a:rPr lang="pt-BR" altLang="pt-BR" sz="1600" dirty="0"/>
              <a:t> observações, então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sym typeface="Symbol" pitchFamily="18" charset="2"/>
              </a:rPr>
              <a:t>     X</a:t>
            </a:r>
            <a:r>
              <a:rPr lang="pt-BR" altLang="pt-BR" sz="1600" dirty="0">
                <a:sym typeface="Symbol" pitchFamily="18" charset="2"/>
              </a:rPr>
              <a:t> ~ Binomial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2143125" y="4633913"/>
            <a:ext cx="271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</a:rPr>
              <a:t>p</a:t>
            </a:r>
            <a:r>
              <a:rPr lang="pt-BR" altLang="pt-BR" sz="1600" dirty="0">
                <a:latin typeface="Times New Roman" charset="0"/>
              </a:rPr>
              <a:t> = 0,5</a:t>
            </a:r>
            <a:r>
              <a:rPr lang="pt-BR" altLang="pt-BR" sz="1600" dirty="0"/>
              <a:t> (se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verdadeira)</a:t>
            </a:r>
            <a:endParaRPr lang="pt-BR" altLang="pt-BR" sz="1600" dirty="0">
              <a:sym typeface="Symbol" pitchFamily="18" charset="2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4857750" y="4633913"/>
            <a:ext cx="407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n</a:t>
            </a:r>
            <a:r>
              <a:rPr lang="pt-BR" altLang="pt-BR" sz="1600">
                <a:latin typeface="Times New Roman" charset="0"/>
              </a:rPr>
              <a:t> = 17</a:t>
            </a:r>
            <a:r>
              <a:rPr lang="pt-BR" altLang="pt-BR" sz="1600"/>
              <a:t> (os empates são desconsiderados)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00063" y="3429000"/>
            <a:ext cx="8429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= 0,5   </a:t>
            </a:r>
            <a:r>
              <a:rPr lang="pt-BR" altLang="pt-BR" sz="1600"/>
              <a:t>(a técnica não tem efeito sobre a interpretabilidade de imagens)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&gt; 0,5</a:t>
            </a:r>
            <a:r>
              <a:rPr lang="pt-BR" altLang="pt-BR" sz="1600" i="1">
                <a:latin typeface="Times New Roman" charset="0"/>
              </a:rPr>
              <a:t>    </a:t>
            </a:r>
            <a:r>
              <a:rPr lang="pt-BR" altLang="pt-BR" sz="1600"/>
              <a:t>(a técnica melhora a interpretabilidade de imagens)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E86A1-5760-4D2F-997E-B3A43075DEEE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12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Uma determinada técnica de processamento digital é conhecida por melhorar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das imagens?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  <p:bldP spid="11" grpId="0" build="p" autoUpdateAnimBg="0"/>
      <p:bldP spid="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3556" name="Text Box 122"/>
          <p:cNvSpPr txBox="1">
            <a:spLocks noChangeArrowheads="1"/>
          </p:cNvSpPr>
          <p:nvPr/>
        </p:nvSpPr>
        <p:spPr bwMode="auto">
          <a:xfrm>
            <a:off x="500063" y="3429000"/>
            <a:ext cx="8429625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= 0,5   </a:t>
            </a:r>
            <a:r>
              <a:rPr lang="pt-BR" altLang="pt-BR" sz="1600"/>
              <a:t>(a técnica não tem efeito sobre a interpretabilidade de imagens)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&gt; 0,5</a:t>
            </a:r>
            <a:r>
              <a:rPr lang="pt-BR" altLang="pt-BR" sz="1600" i="1">
                <a:latin typeface="Times New Roman" charset="0"/>
              </a:rPr>
              <a:t>    </a:t>
            </a:r>
            <a:r>
              <a:rPr lang="pt-BR" altLang="pt-BR" sz="1600"/>
              <a:t>(a técnica melhora a interpretabilidade de imagens)</a:t>
            </a:r>
            <a:endParaRPr lang="pt-BR" altLang="pt-BR" sz="1600">
              <a:sym typeface="Symbol" pitchFamily="18" charset="2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289425"/>
            <a:ext cx="3786187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3368675" y="5021263"/>
            <a:ext cx="903288" cy="552450"/>
            <a:chOff x="4559" y="3793"/>
            <a:chExt cx="569" cy="348"/>
          </a:xfrm>
        </p:grpSpPr>
        <p:sp>
          <p:nvSpPr>
            <p:cNvPr id="23571" name="AutoShape 137"/>
            <p:cNvSpPr>
              <a:spLocks noChangeArrowheads="1"/>
            </p:cNvSpPr>
            <p:nvPr/>
          </p:nvSpPr>
          <p:spPr bwMode="auto">
            <a:xfrm rot="5400000" flipH="1">
              <a:off x="4776" y="3770"/>
              <a:ext cx="136" cy="181"/>
            </a:xfrm>
            <a:prstGeom prst="upArrow">
              <a:avLst>
                <a:gd name="adj1" fmla="val 50000"/>
                <a:gd name="adj2" fmla="val 33272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23572" name="Rectangle 138"/>
            <p:cNvSpPr>
              <a:spLocks noChangeArrowheads="1"/>
            </p:cNvSpPr>
            <p:nvPr/>
          </p:nvSpPr>
          <p:spPr bwMode="auto">
            <a:xfrm flipH="1">
              <a:off x="4559" y="3929"/>
              <a:ext cx="56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 </a:t>
              </a:r>
              <a:r>
                <a:rPr lang="pt-BR" altLang="pt-BR" sz="1600"/>
                <a:t>falso</a:t>
              </a:r>
              <a:endParaRPr lang="en-US" altLang="pt-BR" sz="1600"/>
            </a:p>
          </p:txBody>
        </p:sp>
      </p:grp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4530725" y="4268788"/>
            <a:ext cx="4214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Adotando-se 5% de significância,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4530725" y="4598988"/>
            <a:ext cx="4214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rejeita-se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se forem observados 13 ou mais valores positivos, já que</a:t>
            </a: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4530725" y="5213350"/>
            <a:ext cx="3582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P(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 12) = 7,2%          P(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 13) = 2,5%</a:t>
            </a:r>
          </a:p>
        </p:txBody>
      </p:sp>
      <p:grpSp>
        <p:nvGrpSpPr>
          <p:cNvPr id="3" name="Group 135"/>
          <p:cNvGrpSpPr>
            <a:grpSpLocks/>
          </p:cNvGrpSpPr>
          <p:nvPr/>
        </p:nvGrpSpPr>
        <p:grpSpPr bwMode="auto">
          <a:xfrm>
            <a:off x="1214438" y="5930900"/>
            <a:ext cx="2128837" cy="355600"/>
            <a:chOff x="3363" y="3977"/>
            <a:chExt cx="1341" cy="224"/>
          </a:xfrm>
        </p:grpSpPr>
        <p:sp>
          <p:nvSpPr>
            <p:cNvPr id="23569" name="Rectangle 136"/>
            <p:cNvSpPr>
              <a:spLocks noChangeArrowheads="1"/>
            </p:cNvSpPr>
            <p:nvPr/>
          </p:nvSpPr>
          <p:spPr bwMode="auto">
            <a:xfrm>
              <a:off x="3802" y="3989"/>
              <a:ext cx="4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ac.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23570" name="AutoShape 137"/>
            <p:cNvSpPr>
              <a:spLocks/>
            </p:cNvSpPr>
            <p:nvPr/>
          </p:nvSpPr>
          <p:spPr bwMode="auto">
            <a:xfrm rot="-5400000">
              <a:off x="4011" y="3329"/>
              <a:ext cx="45" cy="1341"/>
            </a:xfrm>
            <a:prstGeom prst="leftBrace">
              <a:avLst>
                <a:gd name="adj1" fmla="val 103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3351213" y="5922963"/>
            <a:ext cx="863600" cy="363537"/>
            <a:chOff x="4160" y="3972"/>
            <a:chExt cx="544" cy="229"/>
          </a:xfrm>
        </p:grpSpPr>
        <p:sp>
          <p:nvSpPr>
            <p:cNvPr id="23567" name="Rectangle 139"/>
            <p:cNvSpPr>
              <a:spLocks noChangeArrowheads="1"/>
            </p:cNvSpPr>
            <p:nvPr/>
          </p:nvSpPr>
          <p:spPr bwMode="auto">
            <a:xfrm>
              <a:off x="4178" y="3989"/>
              <a:ext cx="5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/>
                <a:t>rej. </a:t>
              </a:r>
              <a:r>
                <a:rPr lang="pt-BR" altLang="pt-BR" sz="1600">
                  <a:latin typeface="Times New Roman" charset="0"/>
                </a:rPr>
                <a:t>H</a:t>
              </a:r>
              <a:r>
                <a:rPr lang="pt-BR" altLang="pt-BR" sz="1600" baseline="-25000">
                  <a:latin typeface="Times New Roman" charset="0"/>
                </a:rPr>
                <a:t>0</a:t>
              </a:r>
              <a:endParaRPr lang="en-US" altLang="pt-BR" sz="1600"/>
            </a:p>
          </p:txBody>
        </p:sp>
        <p:sp>
          <p:nvSpPr>
            <p:cNvPr id="23568" name="AutoShape 140"/>
            <p:cNvSpPr>
              <a:spLocks/>
            </p:cNvSpPr>
            <p:nvPr/>
          </p:nvSpPr>
          <p:spPr bwMode="auto">
            <a:xfrm rot="-5400000">
              <a:off x="4409" y="3723"/>
              <a:ext cx="45" cy="544"/>
            </a:xfrm>
            <a:prstGeom prst="leftBrace">
              <a:avLst>
                <a:gd name="adj1" fmla="val 10303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</p:grpSp>
      <p:sp>
        <p:nvSpPr>
          <p:cNvPr id="31" name="Text Box 148"/>
          <p:cNvSpPr txBox="1">
            <a:spLocks noChangeArrowheads="1"/>
          </p:cNvSpPr>
          <p:nvPr/>
        </p:nvSpPr>
        <p:spPr bwMode="auto">
          <a:xfrm>
            <a:off x="4530725" y="5959475"/>
            <a:ext cx="4552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a 5%, ou seja, a técnica parece mesmo melhorar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de imagens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4530725" y="5529263"/>
            <a:ext cx="371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# positivos observados: 14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21B6-4239-4AB5-BAA2-EB6968405E07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685799" y="1371600"/>
            <a:ext cx="81184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Uma determinada técnica de processamento digital é conhecida por melhorar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visual de imagens. A fim de comprovar sua eficiência, 20 imagens (de diferentes regiões e de usos e ocupação) foram processadas e apresentadas a um especialista que as classificou antes e depois deste processamento (em notas de 1 a 5), de forma totalmente independente, segundo a facilidade em distinguir os diferentes alvos presentes. Os resultados são apresentados abaixo (dados fictícios). Baseando-se nesses resultados, pode-se concluir que esta técnica realmente melhora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das imagens?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17" grpId="0" build="p" autoUpdateAnimBg="0"/>
      <p:bldP spid="18" grpId="0"/>
      <p:bldP spid="31" grpId="0"/>
      <p:bldP spid="3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4099" name="Grupo 4"/>
          <p:cNvGrpSpPr>
            <a:grpSpLocks/>
          </p:cNvGrpSpPr>
          <p:nvPr/>
        </p:nvGrpSpPr>
        <p:grpSpPr bwMode="auto">
          <a:xfrm>
            <a:off x="684212" y="1916831"/>
            <a:ext cx="1583829" cy="1872531"/>
            <a:chOff x="585788" y="1606550"/>
            <a:chExt cx="1825625" cy="2425991"/>
          </a:xfrm>
        </p:grpSpPr>
        <p:pic>
          <p:nvPicPr>
            <p:cNvPr id="4113" name="Imagem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4" name="CaixaDeTexto 5"/>
            <p:cNvSpPr txBox="1">
              <a:spLocks noChangeArrowheads="1"/>
            </p:cNvSpPr>
            <p:nvPr/>
          </p:nvSpPr>
          <p:spPr bwMode="auto">
            <a:xfrm>
              <a:off x="971854" y="3755542"/>
              <a:ext cx="1053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TM R5G4B3</a:t>
              </a:r>
            </a:p>
          </p:txBody>
        </p:sp>
      </p:grpSp>
      <p:grpSp>
        <p:nvGrpSpPr>
          <p:cNvPr id="4100" name="Grupo 3"/>
          <p:cNvGrpSpPr>
            <a:grpSpLocks/>
          </p:cNvGrpSpPr>
          <p:nvPr/>
        </p:nvGrpSpPr>
        <p:grpSpPr bwMode="auto">
          <a:xfrm>
            <a:off x="2700337" y="1916831"/>
            <a:ext cx="1583829" cy="1872531"/>
            <a:chOff x="2601913" y="1606550"/>
            <a:chExt cx="1825625" cy="2425991"/>
          </a:xfrm>
        </p:grpSpPr>
        <p:pic>
          <p:nvPicPr>
            <p:cNvPr id="4111" name="Image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913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2" name="CaixaDeTexto 8"/>
            <p:cNvSpPr txBox="1">
              <a:spLocks noChangeArrowheads="1"/>
            </p:cNvSpPr>
            <p:nvPr/>
          </p:nvSpPr>
          <p:spPr bwMode="auto">
            <a:xfrm>
              <a:off x="2987979" y="3755542"/>
              <a:ext cx="1053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TM R3G4B5</a:t>
              </a:r>
            </a:p>
          </p:txBody>
        </p:sp>
      </p:grpSp>
      <p:grpSp>
        <p:nvGrpSpPr>
          <p:cNvPr id="4101" name="Grupo 2"/>
          <p:cNvGrpSpPr>
            <a:grpSpLocks/>
          </p:cNvGrpSpPr>
          <p:nvPr/>
        </p:nvGrpSpPr>
        <p:grpSpPr bwMode="auto">
          <a:xfrm>
            <a:off x="4716462" y="1916831"/>
            <a:ext cx="1583829" cy="1872531"/>
            <a:chOff x="4618038" y="1606550"/>
            <a:chExt cx="1825625" cy="2425991"/>
          </a:xfrm>
        </p:grpSpPr>
        <p:pic>
          <p:nvPicPr>
            <p:cNvPr id="4109" name="Imagem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038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CaixaDeTexto 9"/>
            <p:cNvSpPr txBox="1">
              <a:spLocks noChangeArrowheads="1"/>
            </p:cNvSpPr>
            <p:nvPr/>
          </p:nvSpPr>
          <p:spPr bwMode="auto">
            <a:xfrm>
              <a:off x="5004104" y="3755542"/>
              <a:ext cx="1053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/>
                <a:t>TM R4G3B5</a:t>
              </a:r>
            </a:p>
          </p:txBody>
        </p:sp>
      </p:grpSp>
      <p:grpSp>
        <p:nvGrpSpPr>
          <p:cNvPr id="4102" name="Grupo 1"/>
          <p:cNvGrpSpPr>
            <a:grpSpLocks/>
          </p:cNvGrpSpPr>
          <p:nvPr/>
        </p:nvGrpSpPr>
        <p:grpSpPr bwMode="auto">
          <a:xfrm>
            <a:off x="6732587" y="1916831"/>
            <a:ext cx="1583829" cy="1872531"/>
            <a:chOff x="6634163" y="1606550"/>
            <a:chExt cx="1825625" cy="2425991"/>
          </a:xfrm>
        </p:grpSpPr>
        <p:pic>
          <p:nvPicPr>
            <p:cNvPr id="4107" name="Imagem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4163" y="1606550"/>
              <a:ext cx="1825625" cy="213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CaixaDeTexto 10"/>
            <p:cNvSpPr txBox="1">
              <a:spLocks noChangeArrowheads="1"/>
            </p:cNvSpPr>
            <p:nvPr/>
          </p:nvSpPr>
          <p:spPr bwMode="auto">
            <a:xfrm>
              <a:off x="7020228" y="3755542"/>
              <a:ext cx="10534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TM R5G3B4</a:t>
              </a: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539750" y="3867150"/>
            <a:ext cx="59347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dirty="0"/>
              <a:t>Qual destas composições coloridas tem a melhor </a:t>
            </a:r>
            <a:r>
              <a:rPr lang="pt-BR" sz="1400" dirty="0" err="1"/>
              <a:t>interpretabilidade</a:t>
            </a:r>
            <a:r>
              <a:rPr lang="pt-BR" sz="1400" dirty="0"/>
              <a:t>?</a:t>
            </a:r>
          </a:p>
          <a:p>
            <a:pPr marL="355600">
              <a:defRPr/>
            </a:pPr>
            <a:r>
              <a:rPr lang="pt-BR" sz="1400" dirty="0"/>
              <a:t>Depende de qual a aplicação...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/>
              <a:t>Detecção de desmatamentos?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/>
              <a:t>Avaliação de áreas degradadas?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/>
              <a:t>Definição de níveis de regeneração?</a:t>
            </a:r>
          </a:p>
          <a:p>
            <a:pPr marL="712788" indent="-342900">
              <a:buFontTx/>
              <a:buAutoNum type="alphaLcParenR"/>
              <a:defRPr/>
            </a:pPr>
            <a:r>
              <a:rPr lang="pt-BR" sz="1400" dirty="0"/>
              <a:t>Delimitação de corpos d’água?</a:t>
            </a:r>
          </a:p>
          <a:p>
            <a:pPr marL="355600" indent="-355600">
              <a:defRPr/>
            </a:pPr>
            <a:endParaRPr lang="pt-BR" sz="1400" dirty="0"/>
          </a:p>
          <a:p>
            <a:pPr marL="355600" indent="-355600">
              <a:defRPr/>
            </a:pPr>
            <a:r>
              <a:rPr lang="pt-BR" sz="1400" dirty="0"/>
              <a:t>Podemos dizer que há uma composição preferencial para uma dada aplicação?</a:t>
            </a:r>
          </a:p>
          <a:p>
            <a:pPr marL="355600" indent="-355600">
              <a:defRPr/>
            </a:pPr>
            <a:endParaRPr lang="pt-BR" sz="1400" dirty="0"/>
          </a:p>
          <a:p>
            <a:pPr marL="355600" indent="-355600">
              <a:defRPr/>
            </a:pPr>
            <a:r>
              <a:rPr lang="pt-BR" sz="1400" dirty="0"/>
              <a:t>Que tal se várias pessoas dessem uma nota a cada uma indicando quais elas mais preferem? Sendo 1 a melhor até 4 a pior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94638"/>
              </p:ext>
            </p:extLst>
          </p:nvPr>
        </p:nvGraphicFramePr>
        <p:xfrm>
          <a:off x="6489644" y="4365104"/>
          <a:ext cx="2474844" cy="1748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7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R5G4B3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R3G4B5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R4G3B5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R5G3B4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3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...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ymbol"/>
                      </a:endParaRP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5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>
            <a:spLocks noChangeArrowheads="1"/>
          </p:cNvSpPr>
          <p:nvPr/>
        </p:nvSpPr>
        <p:spPr bwMode="auto">
          <a:xfrm rot="-5400000">
            <a:off x="5652989" y="5228431"/>
            <a:ext cx="1397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/>
              <a:t>(1 – melhor; 4 – pior)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1B837-4871-4297-9099-96DCA5B1AC5D}" type="slidenum">
              <a:rPr lang="pt-BR"/>
              <a:pPr>
                <a:defRPr/>
              </a:pPr>
              <a:t>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6474522" y="6146140"/>
            <a:ext cx="2564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>
              <a:defRPr/>
            </a:pPr>
            <a:r>
              <a:rPr lang="pt-BR" sz="1400" dirty="0">
                <a:solidFill>
                  <a:srgbClr val="000000"/>
                </a:solidFill>
              </a:rPr>
              <a:t>Será que há evidências para escolher a melhor?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750" y="1412776"/>
            <a:ext cx="1132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Exemplo 1</a:t>
            </a:r>
          </a:p>
        </p:txBody>
      </p:sp>
    </p:spTree>
    <p:extLst>
      <p:ext uri="{BB962C8B-B14F-4D97-AF65-F5344CB8AC3E}">
        <p14:creationId xmlns:p14="http://schemas.microsoft.com/office/powerpoint/2010/main" val="141679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7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dos Sinais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É comum calcular-se o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valor-p</a:t>
            </a:r>
            <a:r>
              <a:rPr lang="pt-BR" altLang="pt-BR" sz="1600" dirty="0"/>
              <a:t> = </a:t>
            </a:r>
            <a:r>
              <a:rPr lang="pt-BR" altLang="pt-BR" sz="1600" dirty="0" err="1">
                <a:latin typeface="Times New Roman" charset="0"/>
                <a:cs typeface="Times New Roman" charset="0"/>
                <a:sym typeface="Symbol" pitchFamily="18" charset="2"/>
              </a:rPr>
              <a:t>mín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[P(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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); P(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  </a:t>
            </a:r>
            <a:r>
              <a:rPr lang="pt-BR" altLang="pt-BR" sz="1600" i="1" dirty="0" err="1">
                <a:latin typeface="Times New Roman" charset="0"/>
                <a:cs typeface="Times New Roman" charset="0"/>
                <a:sym typeface="Symbol" pitchFamily="18" charset="2"/>
              </a:rPr>
              <a:t>x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  <a:sym typeface="Symbol" pitchFamily="18" charset="2"/>
              </a:rPr>
              <a:t>)]</a:t>
            </a:r>
            <a:r>
              <a:rPr lang="pt-BR" altLang="pt-BR" sz="1600" dirty="0"/>
              <a:t>, que indica o quão raro é observar valores tão extremos quanto o observado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25</a:t>
            </a:r>
            <a:r>
              <a:rPr lang="pt-BR" altLang="pt-BR" sz="1600" dirty="0"/>
              <a:t>), a distribuição binomial aproxima-se da normal e então um teste z (com correção de continuidade) pode ser empregado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Considera apenas o sentido da mudança e não sua grandeza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É equivalente ao teste paramétrico t pareado (cujo poder é superior para amostras grandes e quando as condições prévias recomendadas são verdadeiras)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16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No R: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a&lt;-c(4,3,2,4,3,1,5,3,1,5,2,3,3,3,3,1,4,2,4,2)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d&lt;-c(5,5,2,3,4,2,4,4,3,5,3,2,4,4,5,3,4,4,5,3)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p&lt;-sum(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d-a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&gt; 0, na.rm = TRUE)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(a)- sum(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d-a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== 0, na.rm = TRUE)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binom.test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(p, n)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080EE-907C-4458-99AB-4F421DFAC00A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60440" y="5097958"/>
            <a:ext cx="52920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Exact binomial test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data:  14 and 17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number of successes = 14, number of trials = 17, p-value = 0.01273</a:t>
            </a:r>
          </a:p>
        </p:txBody>
      </p:sp>
      <p:sp>
        <p:nvSpPr>
          <p:cNvPr id="7" name="Elipse 6"/>
          <p:cNvSpPr/>
          <p:nvPr/>
        </p:nvSpPr>
        <p:spPr>
          <a:xfrm>
            <a:off x="8203464" y="5647600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77"/>
          <p:cNvSpPr txBox="1">
            <a:spLocks noChangeArrowheads="1"/>
          </p:cNvSpPr>
          <p:nvPr/>
        </p:nvSpPr>
        <p:spPr bwMode="auto">
          <a:xfrm>
            <a:off x="3995936" y="6007640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rejeito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a 5%, ou seja, a técnica parece mesmo melhorar a </a:t>
            </a:r>
            <a:r>
              <a:rPr lang="pt-BR" altLang="pt-BR" sz="1600" dirty="0" err="1"/>
              <a:t>interpretabilidade</a:t>
            </a:r>
            <a:r>
              <a:rPr lang="pt-BR" altLang="pt-BR" sz="1600" dirty="0"/>
              <a:t> de imagens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5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560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de uma cultura qualquer, um classificador automático pode utilizar uma ou mais imagens de uma mesma região. Espera-se que a utilização de imagens de duas datas resulte numa classificação melhor do que quando é utilizada apenas uma imagem, dependendo da época que estas imagens são obtidas. A fim de verificar se o classificador realmente melhora seu desempenho ao utilizar duas imagens ao invés de uma única imagem, 8 regiões foram selecionadas e a área de plantio corretamente classificada foi avaliada usando-se uma ou duas imagens. Os resultados são apresentados abaixo. O que se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25" y="3714750"/>
          <a:ext cx="2928938" cy="3006727"/>
        </p:xfrm>
        <a:graphic>
          <a:graphicData uri="http://schemas.openxmlformats.org/drawingml/2006/table">
            <a:tbl>
              <a:tblPr/>
              <a:tblGrid>
                <a:gridCol w="851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4286250" y="3714750"/>
            <a:ext cx="457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Se a análise fosse feita usando-se o Teste dos Sinais: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4286250" y="4429125"/>
            <a:ext cx="178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= 0,5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>
                <a:latin typeface="Times New Roman" charset="0"/>
              </a:rPr>
              <a:t>(+) &gt; 0,5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6053138" y="4424363"/>
            <a:ext cx="2733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sym typeface="Symbol" pitchFamily="18" charset="2"/>
              </a:rPr>
              <a:t> verdadeira: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sym typeface="Symbol" pitchFamily="18" charset="2"/>
              </a:rPr>
              <a:t> ~ Binomial  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p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= 0,5   </a:t>
            </a:r>
            <a:r>
              <a:rPr lang="pt-BR" altLang="pt-BR" sz="16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600">
                <a:latin typeface="Times New Roman" charset="0"/>
                <a:cs typeface="Times New Roman" charset="0"/>
                <a:sym typeface="Symbol" pitchFamily="18" charset="2"/>
              </a:rPr>
              <a:t> = 8</a:t>
            </a:r>
            <a:r>
              <a:rPr lang="pt-BR" altLang="pt-BR" sz="1600">
                <a:sym typeface="Symbol" pitchFamily="18" charset="2"/>
              </a:rPr>
              <a:t> </a:t>
            </a:r>
            <a:endParaRPr lang="pt-BR" altLang="pt-BR" sz="1600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4357688" y="5286375"/>
            <a:ext cx="399573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Como o # positivos = 6 e 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sym typeface="Symbol" pitchFamily="18" charset="2"/>
              </a:rPr>
              <a:t> verdadeira: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3500438" y="4572000"/>
          <a:ext cx="428625" cy="2160588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-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</a:p>
                  </a:txBody>
                  <a:tcPr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4327525" y="5670550"/>
            <a:ext cx="2498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sym typeface="Symbol" pitchFamily="18" charset="2"/>
              </a:rPr>
              <a:t>Valor-P =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P(</a:t>
            </a:r>
            <a:r>
              <a:rPr lang="pt-BR" altLang="pt-BR" sz="1600" i="1">
                <a:latin typeface="Times New Roman" charset="0"/>
                <a:sym typeface="Symbol" pitchFamily="18" charset="2"/>
              </a:rPr>
              <a:t>X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  6) = 14,5%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ym typeface="Symbol" pitchFamily="18" charset="2"/>
              </a:rPr>
              <a:t>Conclusão: aceita-se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endParaRPr lang="pt-BR" altLang="pt-BR" sz="16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E5259-FCD8-487D-B552-914423193E91}" type="slidenum">
              <a:rPr lang="pt-BR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autoUpdateAnimBg="0"/>
      <p:bldP spid="10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6627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3565525" cy="3006727"/>
        </p:xfrm>
        <a:graphic>
          <a:graphicData uri="http://schemas.openxmlformats.org/drawingml/2006/table">
            <a:tbl>
              <a:tblPr/>
              <a:tblGrid>
                <a:gridCol w="85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21" marR="91421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682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Calculam-se as diferenças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DAE10-31B7-49F1-A664-D88C3C01FAE0}" type="slidenum">
              <a:rPr lang="pt-BR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765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716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 dirty="0"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F9275A-0116-4510-A980-1517EDD6A488}" type="slidenum">
              <a:rPr lang="pt-BR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867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40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 Agregam-se os sinais das diferenças aos respectivos postos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566F6-ED1D-4DCE-8F32-0A73993EEFD6}" type="slidenum">
              <a:rPr lang="pt-BR"/>
              <a:pPr>
                <a:defRPr/>
              </a:pPr>
              <a:t>34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969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764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765175" y="5010150"/>
            <a:ext cx="4000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(-) = 3,5        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(+) = 32,5</a:t>
            </a:r>
            <a:endParaRPr lang="pt-BR" altLang="pt-BR" sz="1600" dirty="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55650" y="5092700"/>
            <a:ext cx="1030288" cy="3317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2AD1A-0A21-4011-96F4-85456DB35792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072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788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30789" name="Text Box 122"/>
          <p:cNvSpPr txBox="1">
            <a:spLocks noChangeArrowheads="1"/>
          </p:cNvSpPr>
          <p:nvPr/>
        </p:nvSpPr>
        <p:spPr bwMode="auto">
          <a:xfrm>
            <a:off x="388938" y="5010150"/>
            <a:ext cx="40005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3,5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388938" y="5357813"/>
            <a:ext cx="451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(+) =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(-)   </a:t>
            </a:r>
            <a:r>
              <a:rPr lang="pt-BR" altLang="pt-BR" sz="1200"/>
              <a:t>Não há diferença no uso de 2 imagens</a:t>
            </a:r>
            <a:r>
              <a:rPr lang="pt-BR" altLang="pt-BR" sz="1600"/>
              <a:t> 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(+) &gt;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(-)  </a:t>
            </a:r>
            <a:r>
              <a:rPr lang="pt-BR" altLang="pt-BR" sz="1200">
                <a:solidFill>
                  <a:srgbClr val="000000"/>
                </a:solidFill>
              </a:rPr>
              <a:t>A segunda imagem melhora a classificação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5000625" y="5132388"/>
            <a:ext cx="40005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menor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FA2B1-5A74-4F14-9210-307A08A33EE7}" type="slidenum">
              <a:rPr lang="pt-BR"/>
              <a:pPr>
                <a:defRPr/>
              </a:pPr>
              <a:t>36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643188" y="1390650"/>
          <a:ext cx="3860800" cy="4968880"/>
        </p:xfrm>
        <a:graphic>
          <a:graphicData uri="http://schemas.openxmlformats.org/drawingml/2006/table">
            <a:tbl>
              <a:tblPr/>
              <a:tblGrid>
                <a:gridCol w="874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6394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Tamanho da amostra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kumimoji="0" lang="pt-BR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Nível de significância (unilateral)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9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</a:rPr>
                        <a:t>Nível de significância (bilateral)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00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7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</a:t>
                      </a:r>
                      <a:endParaRPr kumimoji="0" lang="pt-B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3705225" y="2979738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694113" y="1744663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65550" y="1419225"/>
            <a:ext cx="2500313" cy="2444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BDB08-011E-452B-BE37-A28E2911B93E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277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Para estimar a área plantada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65175" y="1943100"/>
          <a:ext cx="4200524" cy="3006727"/>
        </p:xfrm>
        <a:graphic>
          <a:graphicData uri="http://schemas.openxmlformats.org/drawingml/2006/table">
            <a:tbl>
              <a:tblPr/>
              <a:tblGrid>
                <a:gridCol w="852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4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Área corretamente classificada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Dif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 imagem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 imagens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103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122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47" marR="91447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2836" name="Text Box 122"/>
          <p:cNvSpPr txBox="1">
            <a:spLocks noChangeArrowheads="1"/>
          </p:cNvSpPr>
          <p:nvPr/>
        </p:nvSpPr>
        <p:spPr bwMode="auto">
          <a:xfrm>
            <a:off x="5000625" y="1928813"/>
            <a:ext cx="4000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Calculam-se as diferenças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os postos das diferenças em módulo, desprezando-se as diferenças nulas. Para diferenças repetidas, são atribuídos postos médios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 Agregam-se os sinais das diferenças aos respectivos postos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menor soma dos postos de mesmo sinal</a:t>
            </a:r>
          </a:p>
        </p:txBody>
      </p:sp>
      <p:sp>
        <p:nvSpPr>
          <p:cNvPr id="32837" name="Text Box 122"/>
          <p:cNvSpPr txBox="1">
            <a:spLocks noChangeArrowheads="1"/>
          </p:cNvSpPr>
          <p:nvPr/>
        </p:nvSpPr>
        <p:spPr bwMode="auto">
          <a:xfrm>
            <a:off x="388938" y="5010150"/>
            <a:ext cx="1090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3,5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32838" name="Text Box 122"/>
          <p:cNvSpPr txBox="1">
            <a:spLocks noChangeArrowheads="1"/>
          </p:cNvSpPr>
          <p:nvPr/>
        </p:nvSpPr>
        <p:spPr bwMode="auto">
          <a:xfrm>
            <a:off x="398463" y="5357813"/>
            <a:ext cx="4510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(+) =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(-)   </a:t>
            </a:r>
            <a:r>
              <a:rPr lang="pt-BR" altLang="pt-BR" sz="1200"/>
              <a:t>Não há diferença no uso de 2 imagens</a:t>
            </a:r>
            <a:r>
              <a:rPr lang="pt-BR" altLang="pt-BR" sz="1600"/>
              <a:t> 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(+) &gt; </a:t>
            </a:r>
            <a:r>
              <a:rPr lang="pt-BR" altLang="pt-BR" sz="1600" i="1">
                <a:latin typeface="Times New Roman" charset="0"/>
              </a:rPr>
              <a:t>T</a:t>
            </a:r>
            <a:r>
              <a:rPr lang="pt-BR" altLang="pt-BR" sz="1600">
                <a:latin typeface="Times New Roman" charset="0"/>
              </a:rPr>
              <a:t>(-)  </a:t>
            </a:r>
            <a:r>
              <a:rPr lang="pt-BR" altLang="pt-BR" sz="1200">
                <a:solidFill>
                  <a:srgbClr val="000000"/>
                </a:solidFill>
              </a:rPr>
              <a:t>A segunda imagem melhora a classificação</a:t>
            </a:r>
            <a:endParaRPr lang="pt-BR" altLang="pt-BR" sz="1600">
              <a:sym typeface="Symbol" pitchFamily="18" charset="2"/>
            </a:endParaRPr>
          </a:p>
        </p:txBody>
      </p:sp>
      <p:sp>
        <p:nvSpPr>
          <p:cNvPr id="32839" name="Text Box 122"/>
          <p:cNvSpPr txBox="1">
            <a:spLocks noChangeArrowheads="1"/>
          </p:cNvSpPr>
          <p:nvPr/>
        </p:nvSpPr>
        <p:spPr bwMode="auto">
          <a:xfrm>
            <a:off x="5000625" y="5132388"/>
            <a:ext cx="40005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menor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32840" name="Text Box 122"/>
          <p:cNvSpPr txBox="1">
            <a:spLocks noChangeArrowheads="1"/>
          </p:cNvSpPr>
          <p:nvPr/>
        </p:nvSpPr>
        <p:spPr bwMode="auto">
          <a:xfrm>
            <a:off x="388938" y="6143625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crít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 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5%</a:t>
            </a:r>
            <a:r>
              <a:rPr lang="pt-BR" altLang="pt-BR" sz="1600">
                <a:latin typeface="Times New Roman" charset="0"/>
                <a:cs typeface="Times New Roman" charset="0"/>
              </a:rPr>
              <a:t> = 6</a:t>
            </a:r>
            <a:endParaRPr lang="pt-BR" altLang="pt-BR" sz="1600">
              <a:latin typeface="Times New Roman" charset="0"/>
              <a:cs typeface="Times New Roman" charset="0"/>
              <a:sym typeface="Symbol" pitchFamily="18" charset="2"/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357313" y="6122988"/>
            <a:ext cx="392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ym typeface="Symbol" pitchFamily="18" charset="2"/>
              </a:rPr>
              <a:t>Conclusão: rejeita-se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sym typeface="Symbol" pitchFamily="18" charset="2"/>
              </a:rPr>
              <a:t>, ou seja, a inclusão de uma nova imagem melhora o desempenho do classificador a 5% de significância</a:t>
            </a:r>
            <a:endParaRPr lang="pt-BR" altLang="pt-BR" sz="1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D40895-6B87-429E-9C2B-9E8837FD4B1A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Wilcoxon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Este teste é mais poderoso que o Teste dos Sinais, pois permite atribuir maior peso aos pares com maiores diferenças (o Teste dos Sinais considera apenas o sentido da mudança)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É equivalente ao teste paramétrico t pareado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25</a:t>
            </a:r>
            <a:r>
              <a:rPr lang="pt-BR" altLang="pt-BR" sz="1600" dirty="0"/>
              <a:t>),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T</a:t>
            </a:r>
            <a:r>
              <a:rPr lang="pt-BR" altLang="pt-BR" sz="1600" dirty="0"/>
              <a:t> pode ser aproximada para uma normal.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pt-BR" altLang="pt-BR" sz="16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   Nesse caso, utiliza-se a estatística:</a:t>
            </a:r>
          </a:p>
        </p:txBody>
      </p:sp>
      <p:graphicFrame>
        <p:nvGraphicFramePr>
          <p:cNvPr id="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05857"/>
              </p:ext>
            </p:extLst>
          </p:nvPr>
        </p:nvGraphicFramePr>
        <p:xfrm>
          <a:off x="4644008" y="3645024"/>
          <a:ext cx="2725737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760" imgH="799920" progId="Equation.DSMT4">
                  <p:embed/>
                </p:oleObj>
              </mc:Choice>
              <mc:Fallback>
                <p:oleObj name="Equation" r:id="rId3" imgW="1904760" imgH="799920" progId="Equation.DSMT4">
                  <p:embed/>
                  <p:pic>
                    <p:nvPicPr>
                      <p:cNvPr id="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3645024"/>
                        <a:ext cx="2725737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676EC-A52A-4F28-B968-843CD41AF6FA}" type="slidenum">
              <a:rPr lang="pt-BR"/>
              <a:pPr>
                <a:defRPr/>
              </a:pPr>
              <a:t>39</a:t>
            </a:fld>
            <a:endParaRPr lang="pt-BR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4427985" y="4941168"/>
            <a:ext cx="45365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Wilcoxon signed rank test with continuity correction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 i1 and i2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3.5, p-value = 0.02483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hypothesis: true location shift is less than 0</a:t>
            </a:r>
            <a:endParaRPr lang="pt-BR" alt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539552" y="4581128"/>
            <a:ext cx="38884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No R: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i1&lt;-c(70,51,60,57,43,15,25,103)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i2&lt;-c(117,48,63,90,41,21,36,122)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pt-BR" sz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wilcox.test</a:t>
            </a:r>
            <a:r>
              <a:rPr lang="en-US" alt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(i1, i2, paired = TRUE, exact = FALSE,	alternative = "less")</a:t>
            </a:r>
          </a:p>
        </p:txBody>
      </p:sp>
      <p:sp>
        <p:nvSpPr>
          <p:cNvPr id="42" name="Elipse 41"/>
          <p:cNvSpPr/>
          <p:nvPr/>
        </p:nvSpPr>
        <p:spPr>
          <a:xfrm>
            <a:off x="5909088" y="5503584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4243338" y="6093296"/>
            <a:ext cx="3929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ym typeface="Symbol" pitchFamily="18" charset="2"/>
              </a:rPr>
              <a:t>Conclusão: rejeita-se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sym typeface="Symbol" pitchFamily="18" charset="2"/>
              </a:rPr>
              <a:t>, ou seja, a inclusão de uma nova imagem melhora o desempenho do classificador a 5% de significância</a:t>
            </a:r>
            <a:endParaRPr lang="pt-BR" altLang="pt-BR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900113" y="1966188"/>
            <a:ext cx="77755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/>
              <a:t>Duas amostras foram obtidas a partir de duas populações distintas:</a:t>
            </a:r>
          </a:p>
          <a:p>
            <a:pPr marL="361950">
              <a:lnSpc>
                <a:spcPct val="150000"/>
              </a:lnSpc>
              <a:defRPr/>
            </a:pPr>
            <a:r>
              <a:rPr lang="pt-BR" dirty="0"/>
              <a:t>Amostra 1: 1003, 545, 875, 442, 13, 1209, 996, 57, 2356, 397	(n</a:t>
            </a:r>
            <a:r>
              <a:rPr lang="pt-BR" baseline="-25000" dirty="0"/>
              <a:t>1</a:t>
            </a:r>
            <a:r>
              <a:rPr lang="pt-BR" dirty="0"/>
              <a:t> = 10)</a:t>
            </a:r>
          </a:p>
          <a:p>
            <a:pPr marL="361950">
              <a:lnSpc>
                <a:spcPct val="150000"/>
              </a:lnSpc>
              <a:defRPr/>
            </a:pPr>
            <a:r>
              <a:rPr lang="pt-BR" dirty="0"/>
              <a:t>Amostra 2: 233, 43, 157, 338, 113, 5, 99, 302, 475		(n</a:t>
            </a:r>
            <a:r>
              <a:rPr lang="pt-BR" baseline="-25000" dirty="0"/>
              <a:t>2</a:t>
            </a:r>
            <a:r>
              <a:rPr lang="pt-BR" dirty="0"/>
              <a:t> = 9)</a:t>
            </a:r>
          </a:p>
          <a:p>
            <a:pPr>
              <a:lnSpc>
                <a:spcPct val="150000"/>
              </a:lnSpc>
              <a:defRPr/>
            </a:pPr>
            <a:endParaRPr lang="pt-BR" dirty="0"/>
          </a:p>
          <a:p>
            <a:pPr marL="361950" indent="-361950">
              <a:lnSpc>
                <a:spcPct val="150000"/>
              </a:lnSpc>
              <a:defRPr/>
            </a:pPr>
            <a:r>
              <a:rPr lang="pt-BR" dirty="0"/>
              <a:t>Podemos afirmar que a população 1 apresenta, em geral, uma tendência de ter valores maiores que a população 2?</a:t>
            </a:r>
          </a:p>
          <a:p>
            <a:pPr marL="361950" indent="-361950">
              <a:lnSpc>
                <a:spcPct val="150000"/>
              </a:lnSpc>
              <a:defRPr/>
            </a:pPr>
            <a:endParaRPr lang="pt-BR" dirty="0"/>
          </a:p>
          <a:p>
            <a:pPr marL="361950" indent="-361950">
              <a:lnSpc>
                <a:spcPct val="150000"/>
              </a:lnSpc>
              <a:defRPr/>
            </a:pPr>
            <a:r>
              <a:rPr lang="pt-BR" dirty="0"/>
              <a:t>Neste caso, não há nenhum conhecimento prévio sobre a natureza dos dados!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AA3A44-8D27-46A1-AD47-D2BB6B998327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750" y="1412776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Exemplo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Uma amostra</a:t>
            </a: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Wilcoxon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r>
              <a:rPr lang="pt-BR" altLang="pt-BR" sz="1400" dirty="0"/>
              <a:t> para duas amostras</a:t>
            </a:r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2843213" y="460375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1" name="AutoShape 74"/>
          <p:cNvSpPr>
            <a:spLocks noChangeArrowheads="1"/>
          </p:cNvSpPr>
          <p:nvPr/>
        </p:nvSpPr>
        <p:spPr bwMode="auto">
          <a:xfrm>
            <a:off x="4970463" y="524351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0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Teste de Dunn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</a:rPr>
              <a:t>Spearman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809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9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608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Algumas espécies de pássaro ocupam diferentes ambientes dentro da floresta. A fim de comprovar se algumas espécies de uma família de pássaros têm esta característica, durante um ano, um pesquisador identificou e contou os pássaros capturados em 3 diferentes ambientes da floresta. Os resultados encontram-se na tabela a seguir. O que se pode concluir? Podemos afirmar que algumas espécies desta família se distribuem preferencialmente em algum ambiente?</a:t>
            </a:r>
          </a:p>
        </p:txBody>
      </p:sp>
      <p:graphicFrame>
        <p:nvGraphicFramePr>
          <p:cNvPr id="192757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23127"/>
              </p:ext>
            </p:extLst>
          </p:nvPr>
        </p:nvGraphicFramePr>
        <p:xfrm>
          <a:off x="2214563" y="3214688"/>
          <a:ext cx="4859335" cy="1700215"/>
        </p:xfrm>
        <a:graphic>
          <a:graphicData uri="http://schemas.openxmlformats.org/drawingml/2006/table">
            <a:tbl>
              <a:tblPr/>
              <a:tblGrid>
                <a:gridCol w="97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2758" name="Text Box 246"/>
          <p:cNvSpPr txBox="1">
            <a:spLocks noChangeArrowheads="1"/>
          </p:cNvSpPr>
          <p:nvPr/>
        </p:nvSpPr>
        <p:spPr bwMode="auto">
          <a:xfrm>
            <a:off x="714375" y="4987925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=</a:t>
            </a:r>
            <a:r>
              <a:rPr lang="pt-BR" altLang="pt-BR" sz="1600"/>
              <a:t> probabilidade de encontrar a espécie </a:t>
            </a:r>
            <a:r>
              <a:rPr lang="pt-BR" altLang="pt-BR" sz="1600" i="1">
                <a:latin typeface="Times New Roman" charset="0"/>
              </a:rPr>
              <a:t>i </a:t>
            </a:r>
            <a:r>
              <a:rPr lang="pt-BR" altLang="pt-BR" sz="1600"/>
              <a:t>em qualquer ambiente</a:t>
            </a:r>
            <a:endParaRPr lang="pt-BR" altLang="pt-BR" sz="1600" i="1">
              <a:latin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/>
              <a:t>probabilidade de encontrar qualquer espécie no ambiente </a:t>
            </a:r>
            <a:r>
              <a:rPr lang="pt-BR" altLang="pt-BR" sz="1600" i="1">
                <a:latin typeface="Times New Roman" charset="0"/>
              </a:rPr>
              <a:t>j</a:t>
            </a:r>
          </a:p>
        </p:txBody>
      </p:sp>
      <p:sp>
        <p:nvSpPr>
          <p:cNvPr id="192760" name="Text Box 248"/>
          <p:cNvSpPr txBox="1">
            <a:spLocks noChangeArrowheads="1"/>
          </p:cNvSpPr>
          <p:nvPr/>
        </p:nvSpPr>
        <p:spPr bwMode="auto">
          <a:xfrm>
            <a:off x="703263" y="5634038"/>
            <a:ext cx="8012112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r>
              <a:rPr lang="pt-BR" altLang="pt-BR" sz="1600"/>
              <a:t>    as espécies não têm preferência por um ambiente específico 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r>
              <a:rPr lang="pt-BR" altLang="pt-BR" sz="1600"/>
              <a:t>     as espécies ocupam preferencialmente um determinado ambiente</a:t>
            </a:r>
            <a:endParaRPr lang="pt-BR" altLang="pt-BR" sz="1600" i="1" baseline="-25000">
              <a:latin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980F7-F75F-4615-9783-B0E1F811F4CF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9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58" grpId="0" build="p"/>
      <p:bldP spid="19276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8"/>
          <p:cNvGrpSpPr>
            <a:grpSpLocks/>
          </p:cNvGrpSpPr>
          <p:nvPr/>
        </p:nvGrpSpPr>
        <p:grpSpPr bwMode="auto">
          <a:xfrm>
            <a:off x="1814513" y="3468688"/>
            <a:ext cx="6445250" cy="1196975"/>
            <a:chOff x="1746" y="2676"/>
            <a:chExt cx="4060" cy="754"/>
          </a:xfrm>
        </p:grpSpPr>
        <p:sp>
          <p:nvSpPr>
            <p:cNvPr id="47222" name="Oval 235"/>
            <p:cNvSpPr>
              <a:spLocks noChangeArrowheads="1"/>
            </p:cNvSpPr>
            <p:nvPr/>
          </p:nvSpPr>
          <p:spPr bwMode="auto">
            <a:xfrm>
              <a:off x="1746" y="3203"/>
              <a:ext cx="454" cy="227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7223" name="Line 236"/>
            <p:cNvSpPr>
              <a:spLocks noChangeShapeType="1"/>
            </p:cNvSpPr>
            <p:nvPr/>
          </p:nvSpPr>
          <p:spPr bwMode="auto">
            <a:xfrm flipV="1">
              <a:off x="2200" y="2976"/>
              <a:ext cx="2177" cy="31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aphicFrame>
          <p:nvGraphicFramePr>
            <p:cNvPr id="47224" name="Object 2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418714"/>
                </p:ext>
              </p:extLst>
            </p:nvPr>
          </p:nvGraphicFramePr>
          <p:xfrm>
            <a:off x="4419" y="2676"/>
            <a:ext cx="1387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36480" imgH="660240" progId="Equation.DSMT4">
                    <p:embed/>
                  </p:oleObj>
                </mc:Choice>
                <mc:Fallback>
                  <p:oleObj name="Equation" r:id="rId3" imgW="1536480" imgH="660240" progId="Equation.DSMT4">
                    <p:embed/>
                    <p:pic>
                      <p:nvPicPr>
                        <p:cNvPr id="47224" name="Object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" y="2676"/>
                          <a:ext cx="1387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7108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7109" name="Text Box 54"/>
          <p:cNvSpPr txBox="1">
            <a:spLocks noChangeArrowheads="1"/>
          </p:cNvSpPr>
          <p:nvPr/>
        </p:nvSpPr>
        <p:spPr bwMode="auto">
          <a:xfrm rot="-5400000">
            <a:off x="-127000" y="2428876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Observado</a:t>
            </a:r>
            <a:endParaRPr lang="en-US" altLang="pt-BR" sz="1600"/>
          </a:p>
        </p:txBody>
      </p:sp>
      <p:sp>
        <p:nvSpPr>
          <p:cNvPr id="193591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sp>
        <p:nvSpPr>
          <p:cNvPr id="193640" name="Text Box 104"/>
          <p:cNvSpPr txBox="1">
            <a:spLocks noChangeArrowheads="1"/>
          </p:cNvSpPr>
          <p:nvPr/>
        </p:nvSpPr>
        <p:spPr bwMode="auto">
          <a:xfrm rot="-5400000">
            <a:off x="-55563" y="4562476"/>
            <a:ext cx="1057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Esperado</a:t>
            </a:r>
            <a:endParaRPr lang="en-US" altLang="pt-BR" sz="1600"/>
          </a:p>
        </p:txBody>
      </p:sp>
      <p:sp>
        <p:nvSpPr>
          <p:cNvPr id="47112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Algumas espécies de pássaro ... em algum ambiente?</a:t>
            </a:r>
          </a:p>
        </p:txBody>
      </p:sp>
      <p:graphicFrame>
        <p:nvGraphicFramePr>
          <p:cNvPr id="14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46929"/>
              </p:ext>
            </p:extLst>
          </p:nvPr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348162"/>
              </p:ext>
            </p:extLst>
          </p:nvPr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?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7CD95-E9AF-4655-BFD6-A1450C59587A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0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91" grpId="0"/>
      <p:bldP spid="19364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"/>
          <p:cNvGraphicFramePr>
            <a:graphicFrameLocks noChangeAspect="1"/>
          </p:cNvGraphicFramePr>
          <p:nvPr/>
        </p:nvGraphicFramePr>
        <p:xfrm>
          <a:off x="7572375" y="3786188"/>
          <a:ext cx="7620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169" imgH="253890" progId="Equation.DSMT4">
                  <p:embed/>
                </p:oleObj>
              </mc:Choice>
              <mc:Fallback>
                <p:oleObj name="Equation" r:id="rId3" imgW="533169" imgH="253890" progId="Equation.DSMT4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3786188"/>
                        <a:ext cx="7620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Teste de Independência</a:t>
            </a:r>
            <a:endParaRPr lang="pt-BR" i="1" baseline="-2500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3776" name="Object 240"/>
          <p:cNvGraphicFramePr>
            <a:graphicFrameLocks noChangeAspect="1"/>
          </p:cNvGraphicFramePr>
          <p:nvPr/>
        </p:nvGraphicFramePr>
        <p:xfrm>
          <a:off x="5942013" y="2643188"/>
          <a:ext cx="27035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546100" progId="Equation.DSMT4">
                  <p:embed/>
                </p:oleObj>
              </mc:Choice>
              <mc:Fallback>
                <p:oleObj name="Equation" r:id="rId5" imgW="2057400" imgH="546100" progId="Equation.DSMT4">
                  <p:embed/>
                  <p:pic>
                    <p:nvPicPr>
                      <p:cNvPr id="193776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2643188"/>
                        <a:ext cx="27035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777" name="Text Box 241"/>
          <p:cNvSpPr txBox="1">
            <a:spLocks noChangeArrowheads="1"/>
          </p:cNvSpPr>
          <p:nvPr/>
        </p:nvSpPr>
        <p:spPr bwMode="auto">
          <a:xfrm>
            <a:off x="8072438" y="3252788"/>
            <a:ext cx="112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</a:rPr>
              <a:t>l</a:t>
            </a:r>
            <a:r>
              <a:rPr lang="pt-BR" altLang="pt-BR" sz="1200"/>
              <a:t> = n</a:t>
            </a:r>
            <a:r>
              <a:rPr lang="pt-BR" altLang="pt-BR" sz="1200" u="sng" baseline="30000"/>
              <a:t>o</a:t>
            </a:r>
            <a:r>
              <a:rPr lang="pt-BR" altLang="pt-BR" sz="1200"/>
              <a:t> linhas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</a:rPr>
              <a:t>c</a:t>
            </a:r>
            <a:r>
              <a:rPr lang="pt-BR" altLang="pt-BR" sz="1200"/>
              <a:t> = n</a:t>
            </a:r>
            <a:r>
              <a:rPr lang="pt-BR" altLang="pt-BR" sz="1200" u="sng" baseline="30000"/>
              <a:t>o</a:t>
            </a:r>
            <a:r>
              <a:rPr lang="pt-BR" altLang="pt-BR" sz="1200"/>
              <a:t> colunas</a:t>
            </a:r>
            <a:endParaRPr lang="en-US" altLang="pt-BR" sz="1200"/>
          </a:p>
        </p:txBody>
      </p:sp>
      <p:graphicFrame>
        <p:nvGraphicFramePr>
          <p:cNvPr id="193778" name="Object 242"/>
          <p:cNvGraphicFramePr>
            <a:graphicFrameLocks noChangeAspect="1"/>
          </p:cNvGraphicFramePr>
          <p:nvPr/>
        </p:nvGraphicFramePr>
        <p:xfrm>
          <a:off x="8408988" y="2855913"/>
          <a:ext cx="7000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9" imgH="253890" progId="Equation.DSMT4">
                  <p:embed/>
                </p:oleObj>
              </mc:Choice>
              <mc:Fallback>
                <p:oleObj name="Equation" r:id="rId7" imgW="533169" imgH="253890" progId="Equation.DSMT4">
                  <p:embed/>
                  <p:pic>
                    <p:nvPicPr>
                      <p:cNvPr id="193778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988" y="2855913"/>
                        <a:ext cx="700087" cy="331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Algumas espécies de pássaro ... em algum ambiente?</a:t>
            </a:r>
          </a:p>
        </p:txBody>
      </p:sp>
      <p:sp>
        <p:nvSpPr>
          <p:cNvPr id="48136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8137" name="Text Box 54"/>
          <p:cNvSpPr txBox="1">
            <a:spLocks noChangeArrowheads="1"/>
          </p:cNvSpPr>
          <p:nvPr/>
        </p:nvSpPr>
        <p:spPr bwMode="auto">
          <a:xfrm rot="-5400000">
            <a:off x="-127000" y="2428876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Observado</a:t>
            </a:r>
            <a:endParaRPr lang="en-US" altLang="pt-BR" sz="1600"/>
          </a:p>
        </p:txBody>
      </p:sp>
      <p:sp>
        <p:nvSpPr>
          <p:cNvPr id="48138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sp>
        <p:nvSpPr>
          <p:cNvPr id="48139" name="Text Box 104"/>
          <p:cNvSpPr txBox="1">
            <a:spLocks noChangeArrowheads="1"/>
          </p:cNvSpPr>
          <p:nvPr/>
        </p:nvSpPr>
        <p:spPr bwMode="auto">
          <a:xfrm rot="-5400000">
            <a:off x="-55563" y="4562476"/>
            <a:ext cx="1057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Esperado</a:t>
            </a:r>
            <a:endParaRPr lang="en-US" altLang="pt-BR" sz="1600"/>
          </a:p>
        </p:txBody>
      </p:sp>
      <p:graphicFrame>
        <p:nvGraphicFramePr>
          <p:cNvPr id="22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80135"/>
              </p:ext>
            </p:extLst>
          </p:nvPr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88324"/>
              </p:ext>
            </p:extLst>
          </p:nvPr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17,43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7,40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5,60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24,28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10,30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18,68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6270625" y="3571875"/>
            <a:ext cx="2159000" cy="1557338"/>
            <a:chOff x="3470" y="2115"/>
            <a:chExt cx="1360" cy="981"/>
          </a:xfrm>
        </p:grpSpPr>
        <p:grpSp>
          <p:nvGrpSpPr>
            <p:cNvPr id="48260" name="Group 192"/>
            <p:cNvGrpSpPr>
              <a:grpSpLocks/>
            </p:cNvGrpSpPr>
            <p:nvPr/>
          </p:nvGrpSpPr>
          <p:grpSpPr bwMode="auto">
            <a:xfrm>
              <a:off x="3556" y="2115"/>
              <a:ext cx="1108" cy="794"/>
              <a:chOff x="3556" y="2115"/>
              <a:chExt cx="1108" cy="794"/>
            </a:xfrm>
          </p:grpSpPr>
          <p:sp>
            <p:nvSpPr>
              <p:cNvPr id="48263" name="Freeform 183"/>
              <p:cNvSpPr>
                <a:spLocks/>
              </p:cNvSpPr>
              <p:nvPr/>
            </p:nvSpPr>
            <p:spPr bwMode="auto">
              <a:xfrm>
                <a:off x="3560" y="2115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264" name="Freeform 184"/>
              <p:cNvSpPr>
                <a:spLocks/>
              </p:cNvSpPr>
              <p:nvPr/>
            </p:nvSpPr>
            <p:spPr bwMode="auto">
              <a:xfrm>
                <a:off x="3556" y="2264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8261" name="Text Box 185"/>
            <p:cNvSpPr txBox="1">
              <a:spLocks noChangeArrowheads="1"/>
            </p:cNvSpPr>
            <p:nvPr/>
          </p:nvSpPr>
          <p:spPr bwMode="auto">
            <a:xfrm>
              <a:off x="3470" y="287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8262" name="Text Box 186"/>
            <p:cNvSpPr txBox="1">
              <a:spLocks noChangeArrowheads="1"/>
            </p:cNvSpPr>
            <p:nvPr/>
          </p:nvSpPr>
          <p:spPr bwMode="auto">
            <a:xfrm>
              <a:off x="4530" y="286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7170742" y="4208463"/>
            <a:ext cx="776288" cy="930275"/>
            <a:chOff x="4037" y="2516"/>
            <a:chExt cx="489" cy="586"/>
          </a:xfrm>
        </p:grpSpPr>
        <p:graphicFrame>
          <p:nvGraphicFramePr>
            <p:cNvPr id="4825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9628319"/>
                </p:ext>
              </p:extLst>
            </p:nvPr>
          </p:nvGraphicFramePr>
          <p:xfrm>
            <a:off x="4037" y="2883"/>
            <a:ext cx="252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79360" imgH="241200" progId="Equation.DSMT4">
                    <p:embed/>
                  </p:oleObj>
                </mc:Choice>
                <mc:Fallback>
                  <p:oleObj name="Equation" r:id="rId9" imgW="279360" imgH="241200" progId="Equation.DSMT4">
                    <p:embed/>
                    <p:pic>
                      <p:nvPicPr>
                        <p:cNvPr id="4825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" y="2883"/>
                          <a:ext cx="252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8257" name="Group 194"/>
            <p:cNvGrpSpPr>
              <a:grpSpLocks/>
            </p:cNvGrpSpPr>
            <p:nvPr/>
          </p:nvGrpSpPr>
          <p:grpSpPr bwMode="auto">
            <a:xfrm>
              <a:off x="4094" y="2516"/>
              <a:ext cx="432" cy="367"/>
              <a:chOff x="4094" y="2516"/>
              <a:chExt cx="432" cy="367"/>
            </a:xfrm>
          </p:grpSpPr>
          <p:sp>
            <p:nvSpPr>
              <p:cNvPr id="48258" name="Freeform 182" descr="Diagonal para cima clara"/>
              <p:cNvSpPr>
                <a:spLocks/>
              </p:cNvSpPr>
              <p:nvPr/>
            </p:nvSpPr>
            <p:spPr bwMode="auto">
              <a:xfrm>
                <a:off x="4094" y="2516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8259" name="Text Box 189"/>
              <p:cNvSpPr txBox="1">
                <a:spLocks noChangeArrowheads="1"/>
              </p:cNvSpPr>
              <p:nvPr/>
            </p:nvSpPr>
            <p:spPr bwMode="auto">
              <a:xfrm>
                <a:off x="4241" y="2549"/>
                <a:ext cx="230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>
                    <a:latin typeface="Times New Roman" charset="0"/>
                    <a:sym typeface="Symbol" pitchFamily="18" charset="2"/>
                  </a:rPr>
                  <a:t></a:t>
                </a:r>
                <a:r>
                  <a:rPr lang="en-US" altLang="pt-BR" sz="1600">
                    <a:latin typeface="Times New Roman" charset="0"/>
                    <a:sym typeface="Symbol" pitchFamily="18" charset="2"/>
                  </a:rPr>
                  <a:t> </a:t>
                </a:r>
              </a:p>
            </p:txBody>
          </p:sp>
        </p:grpSp>
      </p:grpSp>
      <p:grpSp>
        <p:nvGrpSpPr>
          <p:cNvPr id="6" name="Grupo 41"/>
          <p:cNvGrpSpPr>
            <a:grpSpLocks/>
          </p:cNvGrpSpPr>
          <p:nvPr/>
        </p:nvGrpSpPr>
        <p:grpSpPr bwMode="auto">
          <a:xfrm>
            <a:off x="6378575" y="5072063"/>
            <a:ext cx="1695450" cy="581025"/>
            <a:chOff x="5912682" y="6155828"/>
            <a:chExt cx="1695545" cy="581522"/>
          </a:xfrm>
        </p:grpSpPr>
        <p:sp>
          <p:nvSpPr>
            <p:cNvPr id="48252" name="AutoShape 52"/>
            <p:cNvSpPr>
              <a:spLocks/>
            </p:cNvSpPr>
            <p:nvPr/>
          </p:nvSpPr>
          <p:spPr bwMode="auto">
            <a:xfrm rot="5400000">
              <a:off x="6283637" y="5802292"/>
              <a:ext cx="128630" cy="835718"/>
            </a:xfrm>
            <a:prstGeom prst="rightBrace">
              <a:avLst>
                <a:gd name="adj1" fmla="val 541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8253" name="Text Box 53"/>
            <p:cNvSpPr txBox="1">
              <a:spLocks noChangeArrowheads="1"/>
            </p:cNvSpPr>
            <p:nvPr/>
          </p:nvSpPr>
          <p:spPr bwMode="auto">
            <a:xfrm>
              <a:off x="5912682" y="6275087"/>
              <a:ext cx="858486" cy="4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aceitação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de </a:t>
              </a:r>
              <a:r>
                <a:rPr lang="pt-BR" altLang="pt-BR" sz="1200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  <a:r>
                <a:rPr lang="pt-BR" altLang="pt-BR" sz="1200"/>
                <a:t> </a:t>
              </a:r>
            </a:p>
          </p:txBody>
        </p:sp>
        <p:sp>
          <p:nvSpPr>
            <p:cNvPr id="48254" name="AutoShape 59"/>
            <p:cNvSpPr>
              <a:spLocks/>
            </p:cNvSpPr>
            <p:nvPr/>
          </p:nvSpPr>
          <p:spPr bwMode="auto">
            <a:xfrm rot="5400000">
              <a:off x="7126053" y="5802284"/>
              <a:ext cx="128630" cy="835718"/>
            </a:xfrm>
            <a:prstGeom prst="rightBrace">
              <a:avLst>
                <a:gd name="adj1" fmla="val 5417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/>
            </a:p>
          </p:txBody>
        </p:sp>
        <p:sp>
          <p:nvSpPr>
            <p:cNvPr id="48255" name="Text Box 60"/>
            <p:cNvSpPr txBox="1">
              <a:spLocks noChangeArrowheads="1"/>
            </p:cNvSpPr>
            <p:nvPr/>
          </p:nvSpPr>
          <p:spPr bwMode="auto">
            <a:xfrm>
              <a:off x="6804652" y="6275079"/>
              <a:ext cx="771432" cy="46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rejeição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/>
                <a:t>de </a:t>
              </a:r>
              <a:r>
                <a:rPr lang="pt-BR" altLang="pt-BR" sz="1200">
                  <a:latin typeface="Times New Roman" charset="0"/>
                </a:rPr>
                <a:t>H</a:t>
              </a:r>
              <a:r>
                <a:rPr lang="pt-BR" altLang="pt-BR" sz="1200" baseline="-25000">
                  <a:latin typeface="Times New Roman" charset="0"/>
                </a:rPr>
                <a:t>0</a:t>
              </a:r>
              <a:r>
                <a:rPr lang="pt-BR" altLang="pt-BR" sz="1200"/>
                <a:t> 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6F83C-696B-44DC-8641-EB4F13BA6F5D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64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77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68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Teste de Independência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7852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847312"/>
              </p:ext>
            </p:extLst>
          </p:nvPr>
        </p:nvGraphicFramePr>
        <p:xfrm>
          <a:off x="688975" y="5767388"/>
          <a:ext cx="335438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52400" imgH="545760" progId="Equation.DSMT4">
                  <p:embed/>
                </p:oleObj>
              </mc:Choice>
              <mc:Fallback>
                <p:oleObj name="Equation" r:id="rId3" imgW="2552400" imgH="545760" progId="Equation.DSMT4">
                  <p:embed/>
                  <p:pic>
                    <p:nvPicPr>
                      <p:cNvPr id="27852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767388"/>
                        <a:ext cx="3354388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6" name="Group 193"/>
          <p:cNvGrpSpPr>
            <a:grpSpLocks/>
          </p:cNvGrpSpPr>
          <p:nvPr/>
        </p:nvGrpSpPr>
        <p:grpSpPr bwMode="auto">
          <a:xfrm>
            <a:off x="6270625" y="3571875"/>
            <a:ext cx="2159000" cy="1557338"/>
            <a:chOff x="3470" y="2115"/>
            <a:chExt cx="1360" cy="981"/>
          </a:xfrm>
        </p:grpSpPr>
        <p:grpSp>
          <p:nvGrpSpPr>
            <p:cNvPr id="49282" name="Group 192"/>
            <p:cNvGrpSpPr>
              <a:grpSpLocks/>
            </p:cNvGrpSpPr>
            <p:nvPr/>
          </p:nvGrpSpPr>
          <p:grpSpPr bwMode="auto">
            <a:xfrm>
              <a:off x="3556" y="2115"/>
              <a:ext cx="1108" cy="794"/>
              <a:chOff x="3556" y="2115"/>
              <a:chExt cx="1108" cy="794"/>
            </a:xfrm>
          </p:grpSpPr>
          <p:sp>
            <p:nvSpPr>
              <p:cNvPr id="49285" name="Freeform 183"/>
              <p:cNvSpPr>
                <a:spLocks/>
              </p:cNvSpPr>
              <p:nvPr/>
            </p:nvSpPr>
            <p:spPr bwMode="auto">
              <a:xfrm>
                <a:off x="3560" y="2115"/>
                <a:ext cx="1104" cy="768"/>
              </a:xfrm>
              <a:custGeom>
                <a:avLst/>
                <a:gdLst>
                  <a:gd name="T0" fmla="*/ 0 w 1104"/>
                  <a:gd name="T1" fmla="*/ 0 h 768"/>
                  <a:gd name="T2" fmla="*/ 0 w 1104"/>
                  <a:gd name="T3" fmla="*/ 768 h 768"/>
                  <a:gd name="T4" fmla="*/ 1104 w 1104"/>
                  <a:gd name="T5" fmla="*/ 768 h 768"/>
                  <a:gd name="T6" fmla="*/ 0 60000 65536"/>
                  <a:gd name="T7" fmla="*/ 0 60000 65536"/>
                  <a:gd name="T8" fmla="*/ 0 60000 65536"/>
                  <a:gd name="T9" fmla="*/ 0 w 1104"/>
                  <a:gd name="T10" fmla="*/ 0 h 768"/>
                  <a:gd name="T11" fmla="*/ 1104 w 1104"/>
                  <a:gd name="T12" fmla="*/ 768 h 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04" h="768">
                    <a:moveTo>
                      <a:pt x="0" y="0"/>
                    </a:moveTo>
                    <a:lnTo>
                      <a:pt x="0" y="768"/>
                    </a:lnTo>
                    <a:lnTo>
                      <a:pt x="1104" y="7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286" name="Freeform 184"/>
              <p:cNvSpPr>
                <a:spLocks/>
              </p:cNvSpPr>
              <p:nvPr/>
            </p:nvSpPr>
            <p:spPr bwMode="auto">
              <a:xfrm>
                <a:off x="3556" y="2264"/>
                <a:ext cx="1034" cy="645"/>
              </a:xfrm>
              <a:custGeom>
                <a:avLst/>
                <a:gdLst>
                  <a:gd name="T0" fmla="*/ 0 w 1034"/>
                  <a:gd name="T1" fmla="*/ 617 h 645"/>
                  <a:gd name="T2" fmla="*/ 274 w 1034"/>
                  <a:gd name="T3" fmla="*/ 12 h 645"/>
                  <a:gd name="T4" fmla="*/ 773 w 1034"/>
                  <a:gd name="T5" fmla="*/ 545 h 645"/>
                  <a:gd name="T6" fmla="*/ 1034 w 1034"/>
                  <a:gd name="T7" fmla="*/ 614 h 6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34"/>
                  <a:gd name="T13" fmla="*/ 0 h 645"/>
                  <a:gd name="T14" fmla="*/ 1034 w 1034"/>
                  <a:gd name="T15" fmla="*/ 645 h 6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34" h="645">
                    <a:moveTo>
                      <a:pt x="0" y="617"/>
                    </a:moveTo>
                    <a:cubicBezTo>
                      <a:pt x="46" y="516"/>
                      <a:pt x="145" y="24"/>
                      <a:pt x="274" y="12"/>
                    </a:cubicBezTo>
                    <a:cubicBezTo>
                      <a:pt x="403" y="0"/>
                      <a:pt x="646" y="445"/>
                      <a:pt x="773" y="545"/>
                    </a:cubicBezTo>
                    <a:cubicBezTo>
                      <a:pt x="900" y="645"/>
                      <a:pt x="980" y="600"/>
                      <a:pt x="1034" y="614"/>
                    </a:cubicBezTo>
                  </a:path>
                </a:pathLst>
              </a:cu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9283" name="Text Box 185"/>
            <p:cNvSpPr txBox="1">
              <a:spLocks noChangeArrowheads="1"/>
            </p:cNvSpPr>
            <p:nvPr/>
          </p:nvSpPr>
          <p:spPr bwMode="auto">
            <a:xfrm>
              <a:off x="3470" y="2874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Times New Roman" charset="0"/>
                </a:rPr>
                <a:t>0</a:t>
              </a:r>
            </a:p>
          </p:txBody>
        </p:sp>
        <p:sp>
          <p:nvSpPr>
            <p:cNvPr id="49284" name="Text Box 186"/>
            <p:cNvSpPr txBox="1">
              <a:spLocks noChangeArrowheads="1"/>
            </p:cNvSpPr>
            <p:nvPr/>
          </p:nvSpPr>
          <p:spPr bwMode="auto">
            <a:xfrm>
              <a:off x="4530" y="2865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Times New Roman" charset="0"/>
                </a:rPr>
                <a:t>+</a:t>
              </a:r>
              <a:r>
                <a:rPr lang="pt-BR" altLang="pt-BR" sz="1800">
                  <a:latin typeface="Times New Roman" charset="0"/>
                  <a:sym typeface="Symbol" pitchFamily="18" charset="2"/>
                </a:rPr>
                <a:t></a:t>
              </a:r>
              <a:endParaRPr lang="pt-BR" altLang="pt-BR" sz="1800">
                <a:latin typeface="Times New Roman" charset="0"/>
              </a:endParaRPr>
            </a:p>
          </p:txBody>
        </p:sp>
      </p:grpSp>
      <p:graphicFrame>
        <p:nvGraphicFramePr>
          <p:cNvPr id="49157" name="Object 1"/>
          <p:cNvGraphicFramePr>
            <a:graphicFrameLocks noChangeAspect="1"/>
          </p:cNvGraphicFramePr>
          <p:nvPr/>
        </p:nvGraphicFramePr>
        <p:xfrm>
          <a:off x="7566025" y="3787775"/>
          <a:ext cx="290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3112" imgH="241195" progId="Equation.DSMT4">
                  <p:embed/>
                </p:oleObj>
              </mc:Choice>
              <mc:Fallback>
                <p:oleObj name="Equation" r:id="rId5" imgW="203112" imgH="241195" progId="Equation.DSMT4">
                  <p:embed/>
                  <p:pic>
                    <p:nvPicPr>
                      <p:cNvPr id="4915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025" y="3787775"/>
                        <a:ext cx="2905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95"/>
          <p:cNvGrpSpPr>
            <a:grpSpLocks/>
          </p:cNvGrpSpPr>
          <p:nvPr/>
        </p:nvGrpSpPr>
        <p:grpSpPr bwMode="auto">
          <a:xfrm>
            <a:off x="6921517" y="4208467"/>
            <a:ext cx="1457328" cy="958851"/>
            <a:chOff x="3880" y="2516"/>
            <a:chExt cx="918" cy="604"/>
          </a:xfrm>
        </p:grpSpPr>
        <p:graphicFrame>
          <p:nvGraphicFramePr>
            <p:cNvPr id="4927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0205643"/>
                </p:ext>
              </p:extLst>
            </p:nvPr>
          </p:nvGraphicFramePr>
          <p:xfrm>
            <a:off x="3880" y="2901"/>
            <a:ext cx="459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07960" imgH="241200" progId="Equation.DSMT4">
                    <p:embed/>
                  </p:oleObj>
                </mc:Choice>
                <mc:Fallback>
                  <p:oleObj name="Equation" r:id="rId7" imgW="507960" imgH="241200" progId="Equation.DSMT4">
                    <p:embed/>
                    <p:pic>
                      <p:nvPicPr>
                        <p:cNvPr id="4927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0" y="2901"/>
                          <a:ext cx="459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279" name="Group 194"/>
            <p:cNvGrpSpPr>
              <a:grpSpLocks/>
            </p:cNvGrpSpPr>
            <p:nvPr/>
          </p:nvGrpSpPr>
          <p:grpSpPr bwMode="auto">
            <a:xfrm>
              <a:off x="4094" y="2516"/>
              <a:ext cx="704" cy="367"/>
              <a:chOff x="4094" y="2516"/>
              <a:chExt cx="704" cy="367"/>
            </a:xfrm>
          </p:grpSpPr>
          <p:sp>
            <p:nvSpPr>
              <p:cNvPr id="49280" name="Freeform 182" descr="Diagonal para cima clara"/>
              <p:cNvSpPr>
                <a:spLocks/>
              </p:cNvSpPr>
              <p:nvPr/>
            </p:nvSpPr>
            <p:spPr bwMode="auto">
              <a:xfrm>
                <a:off x="4094" y="2516"/>
                <a:ext cx="432" cy="367"/>
              </a:xfrm>
              <a:custGeom>
                <a:avLst/>
                <a:gdLst>
                  <a:gd name="T0" fmla="*/ 0 w 432"/>
                  <a:gd name="T1" fmla="*/ 0 h 367"/>
                  <a:gd name="T2" fmla="*/ 0 w 432"/>
                  <a:gd name="T3" fmla="*/ 367 h 367"/>
                  <a:gd name="T4" fmla="*/ 432 w 432"/>
                  <a:gd name="T5" fmla="*/ 367 h 367"/>
                  <a:gd name="T6" fmla="*/ 360 w 432"/>
                  <a:gd name="T7" fmla="*/ 355 h 367"/>
                  <a:gd name="T8" fmla="*/ 310 w 432"/>
                  <a:gd name="T9" fmla="*/ 338 h 367"/>
                  <a:gd name="T10" fmla="*/ 250 w 432"/>
                  <a:gd name="T11" fmla="*/ 305 h 367"/>
                  <a:gd name="T12" fmla="*/ 202 w 432"/>
                  <a:gd name="T13" fmla="*/ 261 h 367"/>
                  <a:gd name="T14" fmla="*/ 154 w 432"/>
                  <a:gd name="T15" fmla="*/ 204 h 367"/>
                  <a:gd name="T16" fmla="*/ 103 w 432"/>
                  <a:gd name="T17" fmla="*/ 141 h 367"/>
                  <a:gd name="T18" fmla="*/ 58 w 432"/>
                  <a:gd name="T19" fmla="*/ 79 h 367"/>
                  <a:gd name="T20" fmla="*/ 14 w 432"/>
                  <a:gd name="T21" fmla="*/ 21 h 367"/>
                  <a:gd name="T22" fmla="*/ 0 w 432"/>
                  <a:gd name="T23" fmla="*/ 0 h 367"/>
                  <a:gd name="T24" fmla="*/ 0 w 432"/>
                  <a:gd name="T25" fmla="*/ 0 h 3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2"/>
                  <a:gd name="T40" fmla="*/ 0 h 367"/>
                  <a:gd name="T41" fmla="*/ 432 w 432"/>
                  <a:gd name="T42" fmla="*/ 367 h 3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2" h="367">
                    <a:moveTo>
                      <a:pt x="0" y="0"/>
                    </a:moveTo>
                    <a:lnTo>
                      <a:pt x="0" y="367"/>
                    </a:lnTo>
                    <a:lnTo>
                      <a:pt x="432" y="367"/>
                    </a:lnTo>
                    <a:lnTo>
                      <a:pt x="360" y="355"/>
                    </a:lnTo>
                    <a:lnTo>
                      <a:pt x="310" y="338"/>
                    </a:lnTo>
                    <a:lnTo>
                      <a:pt x="250" y="305"/>
                    </a:lnTo>
                    <a:lnTo>
                      <a:pt x="202" y="261"/>
                    </a:lnTo>
                    <a:lnTo>
                      <a:pt x="154" y="204"/>
                    </a:lnTo>
                    <a:lnTo>
                      <a:pt x="103" y="141"/>
                    </a:lnTo>
                    <a:lnTo>
                      <a:pt x="58" y="79"/>
                    </a:lnTo>
                    <a:lnTo>
                      <a:pt x="14" y="2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ltUpDiag">
                <a:fgClr>
                  <a:schemeClr val="tx1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9281" name="Text Box 189"/>
              <p:cNvSpPr txBox="1">
                <a:spLocks noChangeArrowheads="1"/>
              </p:cNvSpPr>
              <p:nvPr/>
            </p:nvSpPr>
            <p:spPr bwMode="auto">
              <a:xfrm>
                <a:off x="4241" y="2549"/>
                <a:ext cx="55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pt-BR" sz="1600" i="1">
                    <a:latin typeface="Times New Roman" charset="0"/>
                    <a:sym typeface="Symbol" pitchFamily="18" charset="2"/>
                  </a:rPr>
                  <a:t></a:t>
                </a:r>
                <a:r>
                  <a:rPr lang="en-US" altLang="pt-BR" sz="1600">
                    <a:latin typeface="Times New Roman" charset="0"/>
                    <a:sym typeface="Symbol" pitchFamily="18" charset="2"/>
                  </a:rPr>
                  <a:t> = 0,05</a:t>
                </a:r>
              </a:p>
            </p:txBody>
          </p:sp>
        </p:grpSp>
      </p:grpSp>
      <p:sp>
        <p:nvSpPr>
          <p:cNvPr id="194756" name="Text Box 196"/>
          <p:cNvSpPr txBox="1">
            <a:spLocks noChangeArrowheads="1"/>
          </p:cNvSpPr>
          <p:nvPr/>
        </p:nvSpPr>
        <p:spPr bwMode="auto">
          <a:xfrm>
            <a:off x="4140200" y="5715000"/>
            <a:ext cx="3455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194757" name="Text Box 197"/>
          <p:cNvSpPr txBox="1">
            <a:spLocks noChangeArrowheads="1"/>
          </p:cNvSpPr>
          <p:nvPr/>
        </p:nvSpPr>
        <p:spPr bwMode="auto">
          <a:xfrm>
            <a:off x="4140200" y="6002338"/>
            <a:ext cx="4856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a 5%, ou seja, as espécies não ocupam a floresta independentemente do ambiente (há uma preferência de cada espécie)</a:t>
            </a:r>
            <a:endParaRPr lang="en-US" altLang="pt-BR" sz="1600" dirty="0">
              <a:latin typeface="Times New Roman" charset="0"/>
            </a:endParaRPr>
          </a:p>
        </p:txBody>
      </p:sp>
      <p:sp>
        <p:nvSpPr>
          <p:cNvPr id="49162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Algumas espécies de pássaro ... em algum ambiente?</a:t>
            </a:r>
          </a:p>
        </p:txBody>
      </p:sp>
      <p:sp>
        <p:nvSpPr>
          <p:cNvPr id="49163" name="Text Box 53"/>
          <p:cNvSpPr txBox="1">
            <a:spLocks noChangeArrowheads="1"/>
          </p:cNvSpPr>
          <p:nvPr/>
        </p:nvSpPr>
        <p:spPr bwMode="auto">
          <a:xfrm>
            <a:off x="5857875" y="1797050"/>
            <a:ext cx="22336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=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  <a:endParaRPr lang="pt-BR" altLang="pt-BR" sz="1600">
              <a:latin typeface="Times New Roman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ij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</a:t>
            </a:r>
            <a:r>
              <a:rPr lang="pt-BR" altLang="pt-BR" sz="1600">
                <a:latin typeface="Times New Roman" charset="0"/>
              </a:rPr>
              <a:t>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i</a:t>
            </a:r>
            <a:r>
              <a:rPr lang="pt-BR" altLang="pt-BR" sz="1600">
                <a:latin typeface="Times New Roman" charset="0"/>
              </a:rPr>
              <a:t> * </a:t>
            </a:r>
            <a:r>
              <a:rPr lang="pt-BR" altLang="pt-BR" sz="1600" i="1">
                <a:latin typeface="Times New Roman" charset="0"/>
              </a:rPr>
              <a:t>p</a:t>
            </a:r>
            <a:r>
              <a:rPr lang="pt-BR" altLang="pt-BR" sz="1600" i="1" baseline="-25000">
                <a:latin typeface="Times New Roman" charset="0"/>
              </a:rPr>
              <a:t>j</a:t>
            </a:r>
          </a:p>
        </p:txBody>
      </p:sp>
      <p:sp>
        <p:nvSpPr>
          <p:cNvPr id="49164" name="Text Box 54"/>
          <p:cNvSpPr txBox="1">
            <a:spLocks noChangeArrowheads="1"/>
          </p:cNvSpPr>
          <p:nvPr/>
        </p:nvSpPr>
        <p:spPr bwMode="auto">
          <a:xfrm rot="-5400000">
            <a:off x="-127000" y="2428876"/>
            <a:ext cx="1203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Observado</a:t>
            </a:r>
            <a:endParaRPr lang="en-US" altLang="pt-BR" sz="1600"/>
          </a:p>
        </p:txBody>
      </p:sp>
      <p:sp>
        <p:nvSpPr>
          <p:cNvPr id="49165" name="Text Box 55"/>
          <p:cNvSpPr txBox="1">
            <a:spLocks noChangeArrowheads="1"/>
          </p:cNvSpPr>
          <p:nvPr/>
        </p:nvSpPr>
        <p:spPr bwMode="auto">
          <a:xfrm>
            <a:off x="611188" y="3509963"/>
            <a:ext cx="2606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Se </a:t>
            </a: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/>
              <a:t> é verdadeira, então</a:t>
            </a:r>
            <a:endParaRPr lang="en-US" altLang="pt-BR" sz="1600"/>
          </a:p>
        </p:txBody>
      </p:sp>
      <p:sp>
        <p:nvSpPr>
          <p:cNvPr id="49166" name="Text Box 104"/>
          <p:cNvSpPr txBox="1">
            <a:spLocks noChangeArrowheads="1"/>
          </p:cNvSpPr>
          <p:nvPr/>
        </p:nvSpPr>
        <p:spPr bwMode="auto">
          <a:xfrm rot="-5400000">
            <a:off x="-55563" y="4562476"/>
            <a:ext cx="1057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Esperado</a:t>
            </a:r>
            <a:endParaRPr lang="en-US" altLang="pt-BR" sz="1600"/>
          </a:p>
        </p:txBody>
      </p:sp>
      <p:graphicFrame>
        <p:nvGraphicFramePr>
          <p:cNvPr id="35" name="Group 245"/>
          <p:cNvGraphicFramePr>
            <a:graphicFrameLocks noGrp="1"/>
          </p:cNvGraphicFramePr>
          <p:nvPr/>
        </p:nvGraphicFramePr>
        <p:xfrm>
          <a:off x="714375" y="1785938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26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6" name="Group 245"/>
          <p:cNvGraphicFramePr>
            <a:graphicFrameLocks noGrp="1"/>
          </p:cNvGraphicFramePr>
          <p:nvPr/>
        </p:nvGraphicFramePr>
        <p:xfrm>
          <a:off x="714375" y="3863975"/>
          <a:ext cx="4859340" cy="1700215"/>
        </p:xfrm>
        <a:graphic>
          <a:graphicData uri="http://schemas.openxmlformats.org/drawingml/2006/table">
            <a:tbl>
              <a:tblPr/>
              <a:tblGrid>
                <a:gridCol w="972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Ambiente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Interior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Borda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Clareira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sym typeface="Symbol" pitchFamily="18" charset="2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17,43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7,40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5,60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2,38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24,28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4,42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10,30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39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18,68</a:t>
                      </a:r>
                    </a:p>
                  </a:txBody>
                  <a:tcPr marL="9526" marR="85737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7,92</a:t>
                      </a:r>
                    </a:p>
                  </a:txBody>
                  <a:tcPr marL="9526" marR="8573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L="91453" marR="91453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Total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106</a:t>
                      </a:r>
                    </a:p>
                  </a:txBody>
                  <a:tcPr marL="91453" marR="91453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9275" name="Object 240"/>
          <p:cNvGraphicFramePr>
            <a:graphicFrameLocks noChangeAspect="1"/>
          </p:cNvGraphicFramePr>
          <p:nvPr/>
        </p:nvGraphicFramePr>
        <p:xfrm>
          <a:off x="5942013" y="2643188"/>
          <a:ext cx="27035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57400" imgH="546100" progId="Equation.DSMT4">
                  <p:embed/>
                </p:oleObj>
              </mc:Choice>
              <mc:Fallback>
                <p:oleObj name="Equation" r:id="rId9" imgW="2057400" imgH="546100" progId="Equation.DSMT4">
                  <p:embed/>
                  <p:pic>
                    <p:nvPicPr>
                      <p:cNvPr id="49275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3" y="2643188"/>
                        <a:ext cx="27035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76" name="Object 242"/>
          <p:cNvGraphicFramePr>
            <a:graphicFrameLocks noChangeAspect="1"/>
          </p:cNvGraphicFramePr>
          <p:nvPr/>
        </p:nvGraphicFramePr>
        <p:xfrm>
          <a:off x="8408988" y="2855913"/>
          <a:ext cx="7000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9" imgH="253890" progId="Equation.DSMT4">
                  <p:embed/>
                </p:oleObj>
              </mc:Choice>
              <mc:Fallback>
                <p:oleObj name="Equation" r:id="rId11" imgW="533169" imgH="253890" progId="Equation.DSMT4">
                  <p:embed/>
                  <p:pic>
                    <p:nvPicPr>
                      <p:cNvPr id="49276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8988" y="2855913"/>
                        <a:ext cx="700087" cy="3317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2DC0-0860-495D-BF15-9CEC7DCFC8D3}" type="slidenum">
              <a:rPr lang="pt-BR"/>
              <a:pPr>
                <a:defRPr/>
              </a:pPr>
              <a:t>44</a:t>
            </a:fld>
            <a:endParaRPr lang="pt-BR"/>
          </a:p>
        </p:txBody>
      </p:sp>
      <p:graphicFrame>
        <p:nvGraphicFramePr>
          <p:cNvPr id="278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03599"/>
              </p:ext>
            </p:extLst>
          </p:nvPr>
        </p:nvGraphicFramePr>
        <p:xfrm>
          <a:off x="6923088" y="4822825"/>
          <a:ext cx="11112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241200" progId="Equation.DSMT4">
                  <p:embed/>
                </p:oleObj>
              </mc:Choice>
              <mc:Fallback>
                <p:oleObj name="Equation" r:id="rId13" imgW="774360" imgH="241200" progId="Equation.DSMT4">
                  <p:embed/>
                  <p:pic>
                    <p:nvPicPr>
                      <p:cNvPr id="278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822825"/>
                        <a:ext cx="1111250" cy="347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28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6" grpId="0" build="p" autoUpdateAnimBg="0"/>
      <p:bldP spid="19475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4213" y="3068960"/>
            <a:ext cx="8459787" cy="338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5263" indent="-11113">
              <a:lnSpc>
                <a:spcPct val="150000"/>
              </a:lnSpc>
              <a:defRPr/>
            </a:pPr>
            <a:r>
              <a:rPr lang="pt-BR" dirty="0"/>
              <a:t>onde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sym typeface="Symbol" pitchFamily="18" charset="2"/>
              </a:rPr>
              <a:t> ;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sym typeface="Symbol" pitchFamily="18" charset="2"/>
              </a:rPr>
              <a:t>Só pode ser aplicado quando no máximo 20% dos valores esperados sejam menores que 5 e nenhum seja inferior a 1; 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sym typeface="Symbol" pitchFamily="18" charset="2"/>
              </a:rPr>
              <a:t>Este teste não é sensível ao ordenamento das classes.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sym typeface="Symbol" pitchFamily="18" charset="2"/>
              </a:rPr>
              <a:t>No R: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as.table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(c(5,1,34,26,2,5,2,3,21,3,3,1),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ncol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=3,nrow=4))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colnames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)&lt;-c('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Interior','Borda','Clareira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rownames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)&lt;-c('I','II','III','IV')</a:t>
            </a:r>
          </a:p>
          <a:p>
            <a:pPr>
              <a:lnSpc>
                <a:spcPct val="150000"/>
              </a:lnSpc>
              <a:defRPr/>
            </a:pP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chisq.test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l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c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2</a:t>
            </a:r>
            <a:r>
              <a:rPr lang="pt-BR" altLang="pt-BR" sz="1600" dirty="0"/>
              <a:t>, ou seja, para tabelas de contingência 2x2, usa-se a estatística</a:t>
            </a:r>
          </a:p>
        </p:txBody>
      </p:sp>
      <p:graphicFrame>
        <p:nvGraphicFramePr>
          <p:cNvPr id="27852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80268"/>
              </p:ext>
            </p:extLst>
          </p:nvPr>
        </p:nvGraphicFramePr>
        <p:xfrm>
          <a:off x="3371850" y="2097707"/>
          <a:ext cx="29035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680" imgH="672840" progId="Equation.DSMT4">
                  <p:embed/>
                </p:oleObj>
              </mc:Choice>
              <mc:Fallback>
                <p:oleObj name="Equation" r:id="rId3" imgW="2209680" imgH="672840" progId="Equation.DSMT4">
                  <p:embed/>
                  <p:pic>
                    <p:nvPicPr>
                      <p:cNvPr id="278528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097707"/>
                        <a:ext cx="290353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042715"/>
              </p:ext>
            </p:extLst>
          </p:nvPr>
        </p:nvGraphicFramePr>
        <p:xfrm>
          <a:off x="1071563" y="2354013"/>
          <a:ext cx="1500186" cy="642939"/>
        </p:xfrm>
        <a:graphic>
          <a:graphicData uri="http://schemas.openxmlformats.org/drawingml/2006/table">
            <a:tbl>
              <a:tblPr/>
              <a:tblGrid>
                <a:gridCol w="50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A+B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C+D</a:t>
                      </a:r>
                    </a:p>
                  </a:txBody>
                  <a:tcPr marL="91439" marR="91439" marT="0" marB="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A+C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B+D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9" marR="9143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D5859-7618-4C6F-8B95-6D67412FA43D}" type="slidenum">
              <a:rPr lang="pt-BR"/>
              <a:pPr>
                <a:defRPr/>
              </a:pPr>
              <a:t>45</a:t>
            </a:fld>
            <a:endParaRPr lang="pt-BR"/>
          </a:p>
        </p:txBody>
      </p:sp>
      <p:sp>
        <p:nvSpPr>
          <p:cNvPr id="9" name="Rectangle 108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Independência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64088" y="515719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Pearson's Chi-squared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tab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X-squared = 73.173,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df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= 6, p-value = 9.12e-14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8086744" y="566995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Box 197"/>
          <p:cNvSpPr txBox="1">
            <a:spLocks noChangeArrowheads="1"/>
          </p:cNvSpPr>
          <p:nvPr/>
        </p:nvSpPr>
        <p:spPr bwMode="auto">
          <a:xfrm>
            <a:off x="3923928" y="6002338"/>
            <a:ext cx="500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rejeita-se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 a 5%, ou seja, as espécies não ocupam a floresta independentemente do ambiente (há uma preferência de cada espécie)</a:t>
            </a:r>
            <a:endParaRPr lang="en-US" altLang="pt-BR" sz="16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" grpId="0" build="p"/>
      <p:bldP spid="3" grpId="0"/>
      <p:bldP spid="10" grpId="0" animBg="1"/>
      <p:bldP spid="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819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diferentes mecanismos de dispersão de sementes de modo que, para algumas espécies, há a formação de agrupamentos enquanto que, para outras, há uma tendência de maior dispersão. A fim de avaliar a comportamento de duas espécies quaisquer, selecionou-se aleatoriamente algumas plântulas recém-germinadas e anotou-se a distância mínima que esta plântula estava de um indivíduo adulto da mesma espécie. Os resultados são apresentados abaixo. O que se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25" y="3571875"/>
          <a:ext cx="2078038" cy="298767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40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Distância (m)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4866" name="Text Box 122"/>
          <p:cNvSpPr txBox="1">
            <a:spLocks noChangeArrowheads="1"/>
          </p:cNvSpPr>
          <p:nvPr/>
        </p:nvSpPr>
        <p:spPr bwMode="auto">
          <a:xfrm>
            <a:off x="3357563" y="4143375"/>
            <a:ext cx="5072062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/>
              <a:t>Será que estes resultados poderiam ser obtidos mesmo que ambas espécies tivessem o mesmo comportamento de dispersão ou será que eles evidenciam a diferença entre estas espécies?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80049-D4FB-4311-8291-EEA200023023}" type="slidenum">
              <a:rPr lang="pt-BR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526272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5843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5916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 posto de cada observação, independentemente do grupo a qual pertença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83FB7-C1DC-40F4-BCCF-2538A0DBF450}" type="slidenum">
              <a:rPr lang="pt-BR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506711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867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6940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Soma-se os postos de cada grupo, obtendo-se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 (associado à menor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) 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 (associado à maior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)</a:t>
            </a:r>
          </a:p>
        </p:txBody>
      </p:sp>
      <p:sp>
        <p:nvSpPr>
          <p:cNvPr id="36941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6942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806E7-1C20-4F52-AD5C-483D27BCCC9D}" type="slidenum">
              <a:rPr lang="pt-BR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77539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7891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7964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Soma-se os postos de cada grupo, obtendo-se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 (associado à menor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) 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 (associado à maior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estatística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U</a:t>
            </a:r>
          </a:p>
        </p:txBody>
      </p:sp>
      <p:sp>
        <p:nvSpPr>
          <p:cNvPr id="37965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7966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graphicFrame>
        <p:nvGraphicFramePr>
          <p:cNvPr id="37967" name="Object 67"/>
          <p:cNvGraphicFramePr>
            <a:graphicFrameLocks noChangeAspect="1"/>
          </p:cNvGraphicFramePr>
          <p:nvPr/>
        </p:nvGraphicFramePr>
        <p:xfrm>
          <a:off x="4422775" y="3405188"/>
          <a:ext cx="38115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600" imgH="1028700" progId="Equation.DSMT4">
                  <p:embed/>
                </p:oleObj>
              </mc:Choice>
              <mc:Fallback>
                <p:oleObj name="Equation" r:id="rId3" imgW="3149600" imgH="1028700" progId="Equation.DSMT4">
                  <p:embed/>
                  <p:pic>
                    <p:nvPicPr>
                      <p:cNvPr id="3796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405188"/>
                        <a:ext cx="38115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68" name="Text Box 122"/>
          <p:cNvSpPr txBox="1">
            <a:spLocks noChangeArrowheads="1"/>
          </p:cNvSpPr>
          <p:nvPr/>
        </p:nvSpPr>
        <p:spPr bwMode="auto">
          <a:xfrm>
            <a:off x="4316413" y="4694238"/>
            <a:ext cx="857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U</a:t>
            </a:r>
            <a:r>
              <a:rPr lang="pt-BR" altLang="pt-BR" sz="1600">
                <a:latin typeface="Times New Roman" charset="0"/>
                <a:cs typeface="Times New Roman" charset="0"/>
              </a:rPr>
              <a:t> = 7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368800" y="4689475"/>
            <a:ext cx="539750" cy="3317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35"/>
          <p:cNvGrpSpPr>
            <a:grpSpLocks/>
          </p:cNvGrpSpPr>
          <p:nvPr/>
        </p:nvGrpSpPr>
        <p:grpSpPr bwMode="auto">
          <a:xfrm>
            <a:off x="4773613" y="5335588"/>
            <a:ext cx="3516312" cy="307975"/>
            <a:chOff x="357158" y="5786454"/>
            <a:chExt cx="3516512" cy="307777"/>
          </a:xfrm>
        </p:grpSpPr>
        <p:sp>
          <p:nvSpPr>
            <p:cNvPr id="37985" name="CaixaDeTexto 12"/>
            <p:cNvSpPr txBox="1">
              <a:spLocks noChangeArrowheads="1"/>
            </p:cNvSpPr>
            <p:nvPr/>
          </p:nvSpPr>
          <p:spPr bwMode="auto">
            <a:xfrm>
              <a:off x="357158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86" name="CaixaDeTexto 13"/>
            <p:cNvSpPr txBox="1">
              <a:spLocks noChangeArrowheads="1"/>
            </p:cNvSpPr>
            <p:nvPr/>
          </p:nvSpPr>
          <p:spPr bwMode="auto">
            <a:xfrm>
              <a:off x="50032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87" name="CaixaDeTexto 14"/>
            <p:cNvSpPr txBox="1">
              <a:spLocks noChangeArrowheads="1"/>
            </p:cNvSpPr>
            <p:nvPr/>
          </p:nvSpPr>
          <p:spPr bwMode="auto">
            <a:xfrm>
              <a:off x="643486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88" name="CaixaDeTexto 15"/>
            <p:cNvSpPr txBox="1">
              <a:spLocks noChangeArrowheads="1"/>
            </p:cNvSpPr>
            <p:nvPr/>
          </p:nvSpPr>
          <p:spPr bwMode="auto">
            <a:xfrm>
              <a:off x="786650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89" name="CaixaDeTexto 16"/>
            <p:cNvSpPr txBox="1">
              <a:spLocks noChangeArrowheads="1"/>
            </p:cNvSpPr>
            <p:nvPr/>
          </p:nvSpPr>
          <p:spPr bwMode="auto">
            <a:xfrm>
              <a:off x="929814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0" name="CaixaDeTexto 18"/>
            <p:cNvSpPr txBox="1">
              <a:spLocks noChangeArrowheads="1"/>
            </p:cNvSpPr>
            <p:nvPr/>
          </p:nvSpPr>
          <p:spPr bwMode="auto">
            <a:xfrm>
              <a:off x="1072978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7991" name="CaixaDeTexto 19"/>
            <p:cNvSpPr txBox="1">
              <a:spLocks noChangeArrowheads="1"/>
            </p:cNvSpPr>
            <p:nvPr/>
          </p:nvSpPr>
          <p:spPr bwMode="auto">
            <a:xfrm>
              <a:off x="1233774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2" name="CaixaDeTexto 20"/>
            <p:cNvSpPr txBox="1">
              <a:spLocks noChangeArrowheads="1"/>
            </p:cNvSpPr>
            <p:nvPr/>
          </p:nvSpPr>
          <p:spPr bwMode="auto">
            <a:xfrm>
              <a:off x="1376938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3" name="CaixaDeTexto 21"/>
            <p:cNvSpPr txBox="1">
              <a:spLocks noChangeArrowheads="1"/>
            </p:cNvSpPr>
            <p:nvPr/>
          </p:nvSpPr>
          <p:spPr bwMode="auto">
            <a:xfrm>
              <a:off x="152010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4" name="CaixaDeTexto 22"/>
            <p:cNvSpPr txBox="1">
              <a:spLocks noChangeArrowheads="1"/>
            </p:cNvSpPr>
            <p:nvPr/>
          </p:nvSpPr>
          <p:spPr bwMode="auto">
            <a:xfrm>
              <a:off x="1663266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7995" name="CaixaDeTexto 23"/>
            <p:cNvSpPr txBox="1">
              <a:spLocks noChangeArrowheads="1"/>
            </p:cNvSpPr>
            <p:nvPr/>
          </p:nvSpPr>
          <p:spPr bwMode="auto">
            <a:xfrm>
              <a:off x="1824062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6" name="CaixaDeTexto 24"/>
            <p:cNvSpPr txBox="1">
              <a:spLocks noChangeArrowheads="1"/>
            </p:cNvSpPr>
            <p:nvPr/>
          </p:nvSpPr>
          <p:spPr bwMode="auto">
            <a:xfrm>
              <a:off x="1967226" y="5786454"/>
              <a:ext cx="29848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B</a:t>
              </a:r>
            </a:p>
          </p:txBody>
        </p:sp>
        <p:sp>
          <p:nvSpPr>
            <p:cNvPr id="37997" name="CaixaDeTexto 25"/>
            <p:cNvSpPr txBox="1">
              <a:spLocks noChangeArrowheads="1"/>
            </p:cNvSpPr>
            <p:nvPr/>
          </p:nvSpPr>
          <p:spPr bwMode="auto">
            <a:xfrm>
              <a:off x="2110390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7998" name="CaixaDeTexto 26"/>
            <p:cNvSpPr txBox="1">
              <a:spLocks noChangeArrowheads="1"/>
            </p:cNvSpPr>
            <p:nvPr/>
          </p:nvSpPr>
          <p:spPr bwMode="auto">
            <a:xfrm>
              <a:off x="2271186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7999" name="CaixaDeTexto 27"/>
            <p:cNvSpPr txBox="1">
              <a:spLocks noChangeArrowheads="1"/>
            </p:cNvSpPr>
            <p:nvPr/>
          </p:nvSpPr>
          <p:spPr bwMode="auto">
            <a:xfrm>
              <a:off x="2431982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0" name="CaixaDeTexto 28"/>
            <p:cNvSpPr txBox="1">
              <a:spLocks noChangeArrowheads="1"/>
            </p:cNvSpPr>
            <p:nvPr/>
          </p:nvSpPr>
          <p:spPr bwMode="auto">
            <a:xfrm>
              <a:off x="2592778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1" name="CaixaDeTexto 29"/>
            <p:cNvSpPr txBox="1">
              <a:spLocks noChangeArrowheads="1"/>
            </p:cNvSpPr>
            <p:nvPr/>
          </p:nvSpPr>
          <p:spPr bwMode="auto">
            <a:xfrm>
              <a:off x="2753574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2" name="CaixaDeTexto 30"/>
            <p:cNvSpPr txBox="1">
              <a:spLocks noChangeArrowheads="1"/>
            </p:cNvSpPr>
            <p:nvPr/>
          </p:nvSpPr>
          <p:spPr bwMode="auto">
            <a:xfrm>
              <a:off x="2914370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3" name="CaixaDeTexto 31"/>
            <p:cNvSpPr txBox="1">
              <a:spLocks noChangeArrowheads="1"/>
            </p:cNvSpPr>
            <p:nvPr/>
          </p:nvSpPr>
          <p:spPr bwMode="auto">
            <a:xfrm>
              <a:off x="3075166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4" name="CaixaDeTexto 32"/>
            <p:cNvSpPr txBox="1">
              <a:spLocks noChangeArrowheads="1"/>
            </p:cNvSpPr>
            <p:nvPr/>
          </p:nvSpPr>
          <p:spPr bwMode="auto">
            <a:xfrm>
              <a:off x="3235962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5" name="CaixaDeTexto 33"/>
            <p:cNvSpPr txBox="1">
              <a:spLocks noChangeArrowheads="1"/>
            </p:cNvSpPr>
            <p:nvPr/>
          </p:nvSpPr>
          <p:spPr bwMode="auto">
            <a:xfrm>
              <a:off x="3396758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  <p:sp>
          <p:nvSpPr>
            <p:cNvPr id="38006" name="CaixaDeTexto 34"/>
            <p:cNvSpPr txBox="1">
              <a:spLocks noChangeArrowheads="1"/>
            </p:cNvSpPr>
            <p:nvPr/>
          </p:nvSpPr>
          <p:spPr bwMode="auto">
            <a:xfrm>
              <a:off x="3557558" y="5786454"/>
              <a:ext cx="316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/>
                <a:t>A</a:t>
              </a:r>
            </a:p>
          </p:txBody>
        </p:sp>
      </p:grp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4524375" y="5549900"/>
            <a:ext cx="261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39" name="CaixaDeTexto 38"/>
          <p:cNvSpPr txBox="1">
            <a:spLocks noChangeArrowheads="1"/>
          </p:cNvSpPr>
          <p:nvPr/>
        </p:nvSpPr>
        <p:spPr bwMode="auto">
          <a:xfrm>
            <a:off x="4524375" y="5743575"/>
            <a:ext cx="2619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40" name="CaixaDeTexto 39"/>
          <p:cNvSpPr txBox="1">
            <a:spLocks noChangeArrowheads="1"/>
          </p:cNvSpPr>
          <p:nvPr/>
        </p:nvSpPr>
        <p:spPr bwMode="auto">
          <a:xfrm>
            <a:off x="4524375" y="5938838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1</a:t>
            </a:r>
          </a:p>
        </p:txBody>
      </p:sp>
      <p:sp>
        <p:nvSpPr>
          <p:cNvPr id="41" name="CaixaDeTexto 40"/>
          <p:cNvSpPr txBox="1">
            <a:spLocks noChangeArrowheads="1"/>
          </p:cNvSpPr>
          <p:nvPr/>
        </p:nvSpPr>
        <p:spPr bwMode="auto">
          <a:xfrm>
            <a:off x="4524375" y="6132513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</a:p>
        </p:txBody>
      </p:sp>
      <p:sp>
        <p:nvSpPr>
          <p:cNvPr id="42" name="CaixaDeTexto 41"/>
          <p:cNvSpPr txBox="1">
            <a:spLocks noChangeArrowheads="1"/>
          </p:cNvSpPr>
          <p:nvPr/>
        </p:nvSpPr>
        <p:spPr bwMode="auto">
          <a:xfrm>
            <a:off x="4524375" y="6326188"/>
            <a:ext cx="261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</a:t>
            </a:r>
          </a:p>
        </p:txBody>
      </p:sp>
      <p:cxnSp>
        <p:nvCxnSpPr>
          <p:cNvPr id="50" name="Forma 49"/>
          <p:cNvCxnSpPr>
            <a:endCxn id="38" idx="3"/>
          </p:cNvCxnSpPr>
          <p:nvPr/>
        </p:nvCxnSpPr>
        <p:spPr>
          <a:xfrm rot="5400000">
            <a:off x="5270501" y="5159375"/>
            <a:ext cx="44450" cy="1012825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Forma 50"/>
          <p:cNvCxnSpPr>
            <a:endCxn id="39" idx="3"/>
          </p:cNvCxnSpPr>
          <p:nvPr/>
        </p:nvCxnSpPr>
        <p:spPr>
          <a:xfrm rot="5400000">
            <a:off x="5244307" y="5185569"/>
            <a:ext cx="239712" cy="1155700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Forma 53"/>
          <p:cNvCxnSpPr>
            <a:endCxn id="40" idx="3"/>
          </p:cNvCxnSpPr>
          <p:nvPr/>
        </p:nvCxnSpPr>
        <p:spPr>
          <a:xfrm rot="5400000">
            <a:off x="5219700" y="5210176"/>
            <a:ext cx="433387" cy="1300162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Forma 59"/>
          <p:cNvCxnSpPr>
            <a:endCxn id="41" idx="3"/>
          </p:cNvCxnSpPr>
          <p:nvPr/>
        </p:nvCxnSpPr>
        <p:spPr>
          <a:xfrm rot="5400000">
            <a:off x="5274470" y="5155406"/>
            <a:ext cx="627062" cy="1603375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Forma 62"/>
          <p:cNvCxnSpPr>
            <a:endCxn id="42" idx="3"/>
          </p:cNvCxnSpPr>
          <p:nvPr/>
        </p:nvCxnSpPr>
        <p:spPr>
          <a:xfrm rot="5400000">
            <a:off x="5249069" y="5180807"/>
            <a:ext cx="820737" cy="1746250"/>
          </a:xfrm>
          <a:prstGeom prst="bentConnector2">
            <a:avLst/>
          </a:prstGeom>
          <a:ln>
            <a:solidFill>
              <a:srgbClr val="FF33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4562475" y="6572250"/>
            <a:ext cx="180975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DeTexto 67"/>
          <p:cNvSpPr txBox="1">
            <a:spLocks noChangeArrowheads="1"/>
          </p:cNvSpPr>
          <p:nvPr/>
        </p:nvSpPr>
        <p:spPr bwMode="auto">
          <a:xfrm>
            <a:off x="4529138" y="6581775"/>
            <a:ext cx="261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7</a:t>
            </a:r>
          </a:p>
        </p:txBody>
      </p:sp>
      <p:sp>
        <p:nvSpPr>
          <p:cNvPr id="69" name="Text Box 122"/>
          <p:cNvSpPr txBox="1">
            <a:spLocks noChangeArrowheads="1"/>
          </p:cNvSpPr>
          <p:nvPr/>
        </p:nvSpPr>
        <p:spPr bwMode="auto">
          <a:xfrm>
            <a:off x="5092700" y="4643438"/>
            <a:ext cx="4000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200" i="1">
                <a:latin typeface="Times New Roman" charset="0"/>
                <a:cs typeface="Times New Roman" charset="0"/>
              </a:rPr>
              <a:t>U</a:t>
            </a:r>
            <a:r>
              <a:rPr lang="pt-BR" altLang="pt-BR" sz="1200"/>
              <a:t> representa o número de vezes que um posto no grupo A precede um posto do grupo B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1FE10-F0C3-4B58-8217-A8FBE7600E2C}" type="slidenum">
              <a:rPr lang="pt-BR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846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68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Escolha da Análise Estatística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147" name="CaixaDeTexto 15"/>
          <p:cNvSpPr txBox="1">
            <a:spLocks noChangeArrowheads="1"/>
          </p:cNvSpPr>
          <p:nvPr/>
        </p:nvSpPr>
        <p:spPr bwMode="auto">
          <a:xfrm>
            <a:off x="755650" y="1887215"/>
            <a:ext cx="7775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A partir de uma amostra de 200 valores, obteve-se o seguinte histograma: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755650" y="5440363"/>
            <a:ext cx="7775575" cy="79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Podemos afirmar que esta amostra foi retirada de uma população com distribuição uniforme?</a:t>
            </a:r>
          </a:p>
        </p:txBody>
      </p:sp>
      <p:grpSp>
        <p:nvGrpSpPr>
          <p:cNvPr id="6149" name="Grupo 2"/>
          <p:cNvGrpSpPr>
            <a:grpSpLocks/>
          </p:cNvGrpSpPr>
          <p:nvPr/>
        </p:nvGrpSpPr>
        <p:grpSpPr bwMode="auto">
          <a:xfrm>
            <a:off x="2152650" y="2370138"/>
            <a:ext cx="4827588" cy="2844800"/>
            <a:chOff x="2153401" y="2370138"/>
            <a:chExt cx="4826837" cy="2844800"/>
          </a:xfrm>
        </p:grpSpPr>
        <p:graphicFrame>
          <p:nvGraphicFramePr>
            <p:cNvPr id="6151" name="Gráfico 4"/>
            <p:cNvGraphicFramePr>
              <a:graphicFrameLocks/>
            </p:cNvGraphicFramePr>
            <p:nvPr/>
          </p:nvGraphicFramePr>
          <p:xfrm>
            <a:off x="2306638" y="2370138"/>
            <a:ext cx="4673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4676037" imgH="2840982" progId="Excel.Chart.8">
                    <p:embed/>
                  </p:oleObj>
                </mc:Choice>
                <mc:Fallback>
                  <p:oleObj r:id="rId3" imgW="4676037" imgH="2840982" progId="Excel.Chart.8">
                    <p:embed/>
                    <p:pic>
                      <p:nvPicPr>
                        <p:cNvPr id="6151" name="Gráfico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638" y="2370138"/>
                          <a:ext cx="4673600" cy="284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 rot="16200000">
              <a:off x="1541400" y="3583801"/>
              <a:ext cx="1485900" cy="2618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050" dirty="0"/>
                <a:t>Frequência absoluta</a:t>
              </a:r>
            </a:p>
          </p:txBody>
        </p:sp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9B11B-1FBA-487B-81B8-DFC7282898D4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9750" y="1412776"/>
            <a:ext cx="1164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Exemplo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15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8988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38989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71438" y="4821238"/>
            <a:ext cx="4683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200"/>
              <a:t>Não há diferença no comportamento das 2 espécies</a:t>
            </a:r>
            <a:r>
              <a:rPr lang="pt-BR" altLang="pt-BR" sz="1600"/>
              <a:t> 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>
                <a:solidFill>
                  <a:srgbClr val="000000"/>
                </a:solidFill>
              </a:rPr>
              <a:t>A esp</a:t>
            </a:r>
            <a:r>
              <a:rPr lang="pt-BR" altLang="pt-BR" sz="1200">
                <a:solidFill>
                  <a:srgbClr val="000000"/>
                </a:solidFill>
                <a:sym typeface="Symbol" pitchFamily="18" charset="2"/>
              </a:rPr>
              <a:t>écie A dispersa-se mais do que a espécie B (unilateral)</a:t>
            </a:r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3990975" y="4618038"/>
            <a:ext cx="4867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menor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38992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Soma-se os postos de cada grupo, obtendo-se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 (associado à menor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) 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 (associado à maior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estatística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U</a:t>
            </a:r>
          </a:p>
        </p:txBody>
      </p:sp>
      <p:graphicFrame>
        <p:nvGraphicFramePr>
          <p:cNvPr id="38993" name="Object 67"/>
          <p:cNvGraphicFramePr>
            <a:graphicFrameLocks noChangeAspect="1"/>
          </p:cNvGraphicFramePr>
          <p:nvPr/>
        </p:nvGraphicFramePr>
        <p:xfrm>
          <a:off x="4422775" y="3405188"/>
          <a:ext cx="38115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600" imgH="1028700" progId="Equation.DSMT4">
                  <p:embed/>
                </p:oleObj>
              </mc:Choice>
              <mc:Fallback>
                <p:oleObj name="Equation" r:id="rId3" imgW="3149600" imgH="1028700" progId="Equation.DSMT4">
                  <p:embed/>
                  <p:pic>
                    <p:nvPicPr>
                      <p:cNvPr id="38993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405188"/>
                        <a:ext cx="38115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B5B6D-AA2B-4B55-9B5D-25FE75BE7374}" type="slidenum">
              <a:rPr lang="pt-BR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5049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Teste Bilateral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1%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8453-0C34-4FF2-91F1-A70681A168A7}" type="slidenum">
              <a:rPr lang="pt-BR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1679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Teste Bilateral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5%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7516F-7C52-4670-8C86-E017292FD7AA}" type="slidenum">
              <a:rPr lang="pt-BR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858720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Teste Unilateral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1%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–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5C4A-3E8E-4040-AD09-AD58B5E8B19E}" type="slidenum">
              <a:rPr lang="pt-BR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281222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Valores Críticos do 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79488" y="4348163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4102100" y="2143125"/>
            <a:ext cx="285750" cy="220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28688" y="1643063"/>
          <a:ext cx="7429494" cy="4651797"/>
        </p:xfrm>
        <a:graphic>
          <a:graphicData uri="http://schemas.openxmlformats.org/drawingml/2006/table">
            <a:tbl>
              <a:tblPr/>
              <a:tblGrid>
                <a:gridCol w="391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102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9308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Teste Unilateral (</a:t>
                      </a:r>
                      <a:r>
                        <a:rPr lang="pt-BR" sz="1800" b="0" i="1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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/>
                        </a:rPr>
                        <a:t> = 5%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  <a:sym typeface="Symbol"/>
                        </a:rPr>
                        <a:t>)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65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6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3" marR="5013" marT="50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</a:t>
                      </a:r>
                    </a:p>
                  </a:txBody>
                  <a:tcPr marL="5292" marR="5292" marT="529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</a:t>
                      </a:r>
                    </a:p>
                  </a:txBody>
                  <a:tcPr marL="5292" marR="5292" marT="529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092575" y="4351338"/>
            <a:ext cx="285750" cy="22066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3A623-765F-4F96-B1C0-71E3E8A29E66}" type="slidenum">
              <a:rPr lang="pt-BR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8574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22"/>
          <p:cNvSpPr txBox="1">
            <a:spLocks noChangeArrowheads="1"/>
          </p:cNvSpPr>
          <p:nvPr/>
        </p:nvSpPr>
        <p:spPr bwMode="auto">
          <a:xfrm>
            <a:off x="71438" y="4821238"/>
            <a:ext cx="46831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200"/>
              <a:t>Não há diferença no comportamento das 2 espécies</a:t>
            </a:r>
            <a:r>
              <a:rPr lang="pt-BR" altLang="pt-BR" sz="1600"/>
              <a:t> 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>
                <a:solidFill>
                  <a:srgbClr val="000000"/>
                </a:solidFill>
              </a:rPr>
              <a:t>A esp</a:t>
            </a:r>
            <a:r>
              <a:rPr lang="pt-BR" altLang="pt-BR" sz="1200">
                <a:solidFill>
                  <a:srgbClr val="000000"/>
                </a:solidFill>
                <a:sym typeface="Symbol" pitchFamily="18" charset="2"/>
              </a:rPr>
              <a:t>écie A dispersa-se mais do que a espécie B (unilateral)</a:t>
            </a:r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44036" name="Text Box 87"/>
          <p:cNvSpPr txBox="1">
            <a:spLocks noChangeArrowheads="1"/>
          </p:cNvSpPr>
          <p:nvPr/>
        </p:nvSpPr>
        <p:spPr bwMode="auto">
          <a:xfrm>
            <a:off x="685800" y="1371600"/>
            <a:ext cx="795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 (fictício): As plantas possuem ... pode concluir?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625" y="1785938"/>
          <a:ext cx="3362325" cy="2773680"/>
        </p:xfrm>
        <a:graphic>
          <a:graphicData uri="http://schemas.openxmlformats.org/drawingml/2006/table">
            <a:tbl>
              <a:tblPr/>
              <a:tblGrid>
                <a:gridCol w="103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A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Espécie B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Posto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67,1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1,5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132,1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153,0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289,7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156,2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6,7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223,2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54,0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11,3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19,1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10,8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1434" marR="91434" marT="0" marB="0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4109" name="Text Box 122"/>
          <p:cNvSpPr txBox="1">
            <a:spLocks noChangeArrowheads="1"/>
          </p:cNvSpPr>
          <p:nvPr/>
        </p:nvSpPr>
        <p:spPr bwMode="auto">
          <a:xfrm>
            <a:off x="1428750" y="4581525"/>
            <a:ext cx="857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2</a:t>
            </a:r>
            <a:r>
              <a:rPr lang="pt-BR" altLang="pt-BR" sz="1400">
                <a:latin typeface="Times New Roman" charset="0"/>
                <a:cs typeface="Times New Roman" charset="0"/>
              </a:rPr>
              <a:t> = 191</a:t>
            </a:r>
          </a:p>
        </p:txBody>
      </p:sp>
      <p:sp>
        <p:nvSpPr>
          <p:cNvPr id="44110" name="Text Box 122"/>
          <p:cNvSpPr txBox="1">
            <a:spLocks noChangeArrowheads="1"/>
          </p:cNvSpPr>
          <p:nvPr/>
        </p:nvSpPr>
        <p:spPr bwMode="auto">
          <a:xfrm>
            <a:off x="3122613" y="4581525"/>
            <a:ext cx="8064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</a:rPr>
              <a:t>1</a:t>
            </a:r>
            <a:r>
              <a:rPr lang="pt-BR" altLang="pt-BR" sz="1400">
                <a:latin typeface="Times New Roman" charset="0"/>
                <a:cs typeface="Times New Roman" charset="0"/>
              </a:rPr>
              <a:t> = 62</a:t>
            </a:r>
          </a:p>
        </p:txBody>
      </p:sp>
      <p:sp>
        <p:nvSpPr>
          <p:cNvPr id="44111" name="Text Box 122"/>
          <p:cNvSpPr txBox="1">
            <a:spLocks noChangeArrowheads="1"/>
          </p:cNvSpPr>
          <p:nvPr/>
        </p:nvSpPr>
        <p:spPr bwMode="auto">
          <a:xfrm>
            <a:off x="428625" y="6113463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U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400">
                <a:latin typeface="Times New Roman" charset="0"/>
                <a:cs typeface="Times New Roman" charset="0"/>
              </a:rPr>
              <a:t> = 7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0375" y="6097588"/>
            <a:ext cx="682625" cy="33178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113" name="Text Box 122"/>
          <p:cNvSpPr txBox="1">
            <a:spLocks noChangeArrowheads="1"/>
          </p:cNvSpPr>
          <p:nvPr/>
        </p:nvSpPr>
        <p:spPr bwMode="auto">
          <a:xfrm>
            <a:off x="1357313" y="6121400"/>
            <a:ext cx="1214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i="1">
                <a:latin typeface="Times New Roman" charset="0"/>
                <a:cs typeface="Times New Roman" charset="0"/>
              </a:rPr>
              <a:t>U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crít 5%</a:t>
            </a:r>
            <a:r>
              <a:rPr lang="pt-BR" altLang="pt-BR" sz="1400">
                <a:latin typeface="Times New Roman" charset="0"/>
                <a:cs typeface="Times New Roman" charset="0"/>
              </a:rPr>
              <a:t> = 34</a:t>
            </a:r>
          </a:p>
        </p:txBody>
      </p:sp>
      <p:sp>
        <p:nvSpPr>
          <p:cNvPr id="44114" name="Text Box 122"/>
          <p:cNvSpPr txBox="1">
            <a:spLocks noChangeArrowheads="1"/>
          </p:cNvSpPr>
          <p:nvPr/>
        </p:nvSpPr>
        <p:spPr bwMode="auto">
          <a:xfrm>
            <a:off x="3990975" y="4618038"/>
            <a:ext cx="4867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menor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44115" name="Text Box 122"/>
          <p:cNvSpPr txBox="1">
            <a:spLocks noChangeArrowheads="1"/>
          </p:cNvSpPr>
          <p:nvPr/>
        </p:nvSpPr>
        <p:spPr bwMode="auto">
          <a:xfrm>
            <a:off x="4000500" y="1785938"/>
            <a:ext cx="48577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Obtém-se o posto de cada observação, independentemente do grupo a qual pertença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Soma-se os postos de cada grupo, obtendo-se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 (associado à menor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1</a:t>
            </a:r>
            <a:r>
              <a:rPr lang="pt-BR" altLang="pt-BR" sz="1400">
                <a:sym typeface="Symbol" pitchFamily="18" charset="2"/>
              </a:rPr>
              <a:t>) e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R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 (associado à maior amostra,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 baseline="-25000">
                <a:latin typeface="Times New Roman" charset="0"/>
                <a:cs typeface="Times New Roman" charset="0"/>
                <a:sym typeface="Symbol" pitchFamily="18" charset="2"/>
              </a:rPr>
              <a:t>2</a:t>
            </a:r>
            <a:r>
              <a:rPr lang="pt-BR" altLang="pt-BR" sz="1400"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estatística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U</a:t>
            </a:r>
          </a:p>
        </p:txBody>
      </p:sp>
      <p:graphicFrame>
        <p:nvGraphicFramePr>
          <p:cNvPr id="44116" name="Object 67"/>
          <p:cNvGraphicFramePr>
            <a:graphicFrameLocks noChangeAspect="1"/>
          </p:cNvGraphicFramePr>
          <p:nvPr/>
        </p:nvGraphicFramePr>
        <p:xfrm>
          <a:off x="4422775" y="3405188"/>
          <a:ext cx="3811588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49600" imgH="1028700" progId="Equation.DSMT4">
                  <p:embed/>
                </p:oleObj>
              </mc:Choice>
              <mc:Fallback>
                <p:oleObj name="Equation" r:id="rId3" imgW="3149600" imgH="1028700" progId="Equation.DSMT4">
                  <p:embed/>
                  <p:pic>
                    <p:nvPicPr>
                      <p:cNvPr id="44116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3405188"/>
                        <a:ext cx="3811588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2571750" y="5929313"/>
            <a:ext cx="41433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sym typeface="Symbol" pitchFamily="18" charset="2"/>
              </a:rPr>
              <a:t>Conclusão: rejeita-se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, ou seja, a espécie A parece  dispersar-se mais do que a espécie B, adotando-se 5% de significância</a:t>
            </a:r>
            <a:endParaRPr lang="pt-BR" altLang="pt-BR" sz="140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559C5-527E-4BDE-BB1C-CB1B95403C55}" type="slidenum">
              <a:rPr lang="pt-BR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6352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Mann-Withney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É um dos testes não paramétricos mais poderosos, sendo uma alternativa muito útil ao teste t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grandes amostras 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2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20</a:t>
            </a:r>
            <a:r>
              <a:rPr lang="pt-BR" altLang="pt-BR" sz="1600" dirty="0"/>
              <a:t>),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U</a:t>
            </a:r>
            <a:r>
              <a:rPr lang="pt-BR" altLang="pt-BR" sz="1600" dirty="0"/>
              <a:t> pode ser aproximada para uma normal. Nesse caso, utiliza-se a estatística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z</a:t>
            </a:r>
            <a:r>
              <a:rPr lang="pt-BR" altLang="pt-BR" sz="1600" dirty="0"/>
              <a:t>:</a:t>
            </a:r>
          </a:p>
        </p:txBody>
      </p:sp>
      <p:graphicFrame>
        <p:nvGraphicFramePr>
          <p:cNvPr id="5" name="Object 67"/>
          <p:cNvGraphicFramePr>
            <a:graphicFrameLocks noChangeAspect="1"/>
          </p:cNvGraphicFramePr>
          <p:nvPr/>
        </p:nvGraphicFramePr>
        <p:xfrm>
          <a:off x="1857375" y="2928938"/>
          <a:ext cx="2816225" cy="1138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500" imgH="800100" progId="Equation.DSMT4">
                  <p:embed/>
                </p:oleObj>
              </mc:Choice>
              <mc:Fallback>
                <p:oleObj name="Equation" r:id="rId3" imgW="1968500" imgH="800100" progId="Equation.DSMT4">
                  <p:embed/>
                  <p:pic>
                    <p:nvPicPr>
                      <p:cNvPr id="5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928938"/>
                        <a:ext cx="2816225" cy="1138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682625" y="4076700"/>
            <a:ext cx="8459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Quando ocorrem empates dentro do mesmo grupo, o valor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U</a:t>
            </a:r>
            <a:r>
              <a:rPr lang="pt-BR" altLang="pt-BR" sz="1600" dirty="0"/>
              <a:t> não é afetado. No entanto, quando o empate ocorre entre grupos diferentes, uma correção em </a:t>
            </a:r>
            <a:r>
              <a:rPr lang="pt-BR" altLang="pt-BR" sz="1600" i="1" dirty="0">
                <a:sym typeface="Symbol" pitchFamily="18" charset="2"/>
              </a:rPr>
              <a:t>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U</a:t>
            </a:r>
            <a:r>
              <a:rPr lang="pt-BR" altLang="pt-BR" sz="1600" dirty="0"/>
              <a:t> é necessária: </a:t>
            </a:r>
          </a:p>
        </p:txBody>
      </p:sp>
      <p:graphicFrame>
        <p:nvGraphicFramePr>
          <p:cNvPr id="42" name="Object 10"/>
          <p:cNvGraphicFramePr>
            <a:graphicFrameLocks noChangeAspect="1"/>
          </p:cNvGraphicFramePr>
          <p:nvPr/>
        </p:nvGraphicFramePr>
        <p:xfrm>
          <a:off x="1857375" y="5000625"/>
          <a:ext cx="297973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82800" imgH="520700" progId="Equation.DSMT4">
                  <p:embed/>
                </p:oleObj>
              </mc:Choice>
              <mc:Fallback>
                <p:oleObj name="Equation" r:id="rId5" imgW="2082800" imgH="520700" progId="Equation.DSMT4">
                  <p:embed/>
                  <p:pic>
                    <p:nvPicPr>
                      <p:cNvPr id="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5000625"/>
                        <a:ext cx="2979738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tângulo 42"/>
          <p:cNvSpPr>
            <a:spLocks noChangeArrowheads="1"/>
          </p:cNvSpPr>
          <p:nvPr/>
        </p:nvSpPr>
        <p:spPr bwMode="auto">
          <a:xfrm>
            <a:off x="1000125" y="5786438"/>
            <a:ext cx="692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onde:</a:t>
            </a:r>
          </a:p>
        </p:txBody>
      </p:sp>
      <p:graphicFrame>
        <p:nvGraphicFramePr>
          <p:cNvPr id="44" name="Object 11"/>
          <p:cNvGraphicFramePr>
            <a:graphicFrameLocks noChangeAspect="1"/>
          </p:cNvGraphicFramePr>
          <p:nvPr/>
        </p:nvGraphicFramePr>
        <p:xfrm>
          <a:off x="3490913" y="5970588"/>
          <a:ext cx="10001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228600" progId="Equation.DSMT4">
                  <p:embed/>
                </p:oleObj>
              </mc:Choice>
              <mc:Fallback>
                <p:oleObj name="Equation" r:id="rId7" imgW="698500" imgH="228600" progId="Equation.DSMT4">
                  <p:embed/>
                  <p:pic>
                    <p:nvPicPr>
                      <p:cNvPr id="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970588"/>
                        <a:ext cx="10001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857375" y="6064250"/>
          <a:ext cx="14001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476" imgH="482391" progId="Equation.DSMT4">
                  <p:embed/>
                </p:oleObj>
              </mc:Choice>
              <mc:Fallback>
                <p:oleObj name="Equation" r:id="rId9" imgW="977476" imgH="482391" progId="Equation.DSMT4">
                  <p:embed/>
                  <p:pic>
                    <p:nvPicPr>
                      <p:cNvPr id="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6064250"/>
                        <a:ext cx="14001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3429000" y="6210300"/>
            <a:ext cx="4983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t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i</a:t>
            </a:r>
            <a:r>
              <a:rPr lang="pt-BR" altLang="pt-BR" sz="1600"/>
              <a:t> é o número de observações do posto empatado </a:t>
            </a:r>
            <a:r>
              <a:rPr lang="pt-BR" altLang="pt-BR" sz="1600" i="1">
                <a:latin typeface="Times New Roman" charset="0"/>
                <a:cs typeface="Times New Roman" charset="0"/>
              </a:rPr>
              <a:t>i</a:t>
            </a:r>
            <a:endParaRPr lang="pt-BR" altLang="pt-BR" sz="1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T</a:t>
            </a:r>
            <a:r>
              <a:rPr lang="pt-BR" altLang="pt-BR" sz="1600"/>
              <a:t> é o número postos empatados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05533-E046-4F4A-9ACD-A6E23022AA93}" type="slidenum">
              <a:rPr lang="pt-BR"/>
              <a:pPr>
                <a:defRPr/>
              </a:pPr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897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41" grpId="0" build="p"/>
      <p:bldP spid="43" grpId="0"/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714375" y="2873375"/>
          <a:ext cx="2078038" cy="341376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214688" y="5654675"/>
            <a:ext cx="5500687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82600" indent="-4826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OBS: Apesar de 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 = 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B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 = n</a:t>
            </a:r>
            <a:r>
              <a:rPr lang="pt-BR" altLang="pt-BR" sz="1400"/>
              <a:t>, os valores são independentes entre si (não são dados pareados)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4DE68-F5F6-4DAF-BBA7-C50A4EF6BC68}" type="slidenum">
              <a:rPr lang="pt-BR"/>
              <a:pPr>
                <a:defRPr/>
              </a:pPr>
              <a:t>57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2228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Frequência Relativa Acumulada de cada valor para cada região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85750" y="2873375"/>
          <a:ext cx="2078038" cy="341376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551113" y="2601913"/>
          <a:ext cx="1295400" cy="418464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1" marR="9521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137D8-2735-40BB-9D25-A7397AFCA51D}" type="slidenum">
              <a:rPr lang="pt-BR"/>
              <a:pPr>
                <a:defRPr/>
              </a:pPr>
              <a:t>58</a:t>
            </a:fld>
            <a:endParaRPr lang="pt-BR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/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3252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Frequência Relativa Acumulada de cada valor para cada região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diferença, em módulo, das Frequências Relativas Acumuladas de cada valor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88" y="2601913"/>
          <a:ext cx="1728788" cy="4184649"/>
        </p:xfrm>
        <a:graphic>
          <a:graphicData uri="http://schemas.openxmlformats.org/drawingml/2006/table">
            <a:tbl>
              <a:tblPr/>
              <a:tblGrid>
                <a:gridCol w="43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</a:t>
                      </a:r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4705350" y="4683125"/>
            <a:ext cx="435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>
                <a:sym typeface="Symbol" pitchFamily="18" charset="2"/>
              </a:rPr>
              <a:t>Identifica-se a maior diferença relativa (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D</a:t>
            </a:r>
            <a:r>
              <a:rPr lang="pt-BR" altLang="pt-BR" sz="1400" i="1" baseline="-25000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>
                <a:sym typeface="Symbol" pitchFamily="18" charset="2"/>
              </a:rPr>
              <a:t>) e/ou o seu numerador (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KD</a:t>
            </a:r>
            <a:r>
              <a:rPr lang="pt-BR" altLang="pt-BR" sz="1400" i="1" baseline="-25000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>
                <a:sym typeface="Symbol" pitchFamily="18" charset="2"/>
              </a:rPr>
              <a:t>), considerando que o denominador é igual a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>
                <a:sym typeface="Symbol" pitchFamily="18" charset="2"/>
              </a:rPr>
              <a:t> (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= 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 = 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B</a:t>
            </a:r>
            <a:r>
              <a:rPr lang="pt-BR" altLang="pt-BR" sz="1400">
                <a:sym typeface="Symbol" pitchFamily="18" charset="2"/>
              </a:rPr>
              <a:t>). 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571750" y="2500313"/>
            <a:ext cx="1214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4/15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4705350" y="534193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maior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43063" y="4837113"/>
            <a:ext cx="428625" cy="21431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286000" y="3286125"/>
            <a:ext cx="2357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</a:rPr>
              <a:t>H</a:t>
            </a:r>
            <a:r>
              <a:rPr lang="pt-BR" altLang="pt-BR" sz="1600" baseline="-25000">
                <a:latin typeface="Times New Roman" charset="0"/>
              </a:rPr>
              <a:t>0</a:t>
            </a:r>
            <a:r>
              <a:rPr lang="pt-BR" altLang="pt-BR" sz="1600">
                <a:latin typeface="Times New Roman" charset="0"/>
              </a:rPr>
              <a:t> : </a:t>
            </a:r>
            <a:r>
              <a:rPr lang="pt-BR" altLang="pt-BR" sz="1200"/>
              <a:t>As duas amostras provêem da mesma população</a:t>
            </a:r>
            <a:endParaRPr lang="pt-BR" altLang="pt-BR" sz="160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>
                <a:solidFill>
                  <a:srgbClr val="000000"/>
                </a:solidFill>
              </a:rPr>
              <a:t>As duas amostras provêem de populações diferentes</a:t>
            </a:r>
            <a:r>
              <a:rPr lang="pt-BR" altLang="pt-BR" sz="1200">
                <a:solidFill>
                  <a:srgbClr val="000000"/>
                </a:solidFill>
                <a:sym typeface="Symbol" pitchFamily="18" charset="2"/>
              </a:rPr>
              <a:t> (bilateral)</a:t>
            </a:r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CD97D-288E-4DF1-B3A7-B707CB137756}" type="slidenum">
              <a:rPr lang="pt-BR"/>
              <a:pPr>
                <a:defRPr/>
              </a:pPr>
              <a:t>59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Estatística Paramétrica X Não Paramétrica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395536" y="1406381"/>
            <a:ext cx="849694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Estatísticas Paramétricas </a:t>
            </a:r>
            <a:r>
              <a:rPr lang="pt-BR" altLang="pt-BR" sz="1600" dirty="0"/>
              <a:t>exigem grande número de condições para que sejam válidas e tenham alto poder (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1 – </a:t>
            </a:r>
            <a:r>
              <a:rPr lang="pt-BR" altLang="pt-BR" sz="1600" i="1" dirty="0">
                <a:latin typeface="Times New Roman" charset="0"/>
                <a:cs typeface="Times New Roman" charset="0"/>
                <a:sym typeface="Symbol" pitchFamily="18" charset="2"/>
              </a:rPr>
              <a:t></a:t>
            </a:r>
            <a:r>
              <a:rPr lang="pt-BR" altLang="pt-BR" sz="1600" dirty="0"/>
              <a:t>, probabilidade de rejeitar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quando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  <a:cs typeface="Times New Roman" charset="0"/>
              </a:rPr>
              <a:t>0</a:t>
            </a:r>
            <a:r>
              <a:rPr lang="pt-BR" altLang="pt-BR" sz="1600" dirty="0"/>
              <a:t> for falso). Estas condições, em geral, são supostas válidas (ou previamente testadas)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Por exemplo, a Análise de Variância (ANOVA) pressupõe: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independência das amostras;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tratamentos normalmente distribuídos; 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tratamentos </a:t>
            </a:r>
            <a:r>
              <a:rPr lang="pt-BR" altLang="pt-BR" sz="1600" dirty="0" err="1"/>
              <a:t>homocedásticos</a:t>
            </a:r>
            <a:r>
              <a:rPr lang="pt-BR" altLang="pt-BR" sz="1600" dirty="0"/>
              <a:t> (mesmas variâncias)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Estatísticas Não Paramétricas </a:t>
            </a:r>
            <a:r>
              <a:rPr lang="pt-BR" altLang="pt-BR" sz="1600" dirty="0"/>
              <a:t>baseiam-se em suposições mais brandas e, quase sempre, consideram a ordem (posto ou </a:t>
            </a:r>
            <a:r>
              <a:rPr lang="pt-BR" altLang="pt-BR" sz="1600" i="1" dirty="0" err="1"/>
              <a:t>rank</a:t>
            </a:r>
            <a:r>
              <a:rPr lang="pt-BR" altLang="pt-BR" sz="1600" dirty="0"/>
              <a:t>) dos dados e não seus valores numéricos originais. Além disso, podem trabalhar diretamente com dados categóricos (classes)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OBS:</a:t>
            </a:r>
            <a:r>
              <a:rPr lang="pt-BR" altLang="pt-BR" sz="1600" dirty="0"/>
              <a:t> quando as pressuposições são consideradas válidas, os testes paramétricos são sempre mais poderosos que seus correspondentes não paramétricos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9ADAF-B122-4BDC-AD7D-4C3C95526C05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Valores Críticos de KD para o Teste KS (2 amostras)</a:t>
            </a:r>
            <a:endParaRPr lang="pt-BR" sz="2400" i="1" baseline="-25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42938" y="1571625"/>
          <a:ext cx="3492500" cy="3712086"/>
        </p:xfrm>
        <a:graphic>
          <a:graphicData uri="http://schemas.openxmlformats.org/drawingml/2006/table">
            <a:tbl>
              <a:tblPr/>
              <a:tblGrid>
                <a:gridCol w="61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722813" y="1571625"/>
          <a:ext cx="3492500" cy="3712086"/>
        </p:xfrm>
        <a:graphic>
          <a:graphicData uri="http://schemas.openxmlformats.org/drawingml/2006/table">
            <a:tbl>
              <a:tblPr/>
              <a:tblGrid>
                <a:gridCol w="61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8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Unilateral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rgbClr val="00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Bilateral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= </a:t>
                      </a:r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0,05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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  <a:sym typeface="Symbol"/>
                        </a:rPr>
                        <a:t> = 0,01</a:t>
                      </a:r>
                      <a:endParaRPr lang="pt-BR" sz="1400" b="0" i="0" u="none" strike="noStrike" baseline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832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014" marR="5014" marT="49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54463" name="Object 240"/>
          <p:cNvGraphicFramePr>
            <a:graphicFrameLocks noChangeAspect="1"/>
          </p:cNvGraphicFramePr>
          <p:nvPr/>
        </p:nvGraphicFramePr>
        <p:xfrm>
          <a:off x="2533650" y="5256213"/>
          <a:ext cx="47529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19500" imgH="965200" progId="Equation.DSMT4">
                  <p:embed/>
                </p:oleObj>
              </mc:Choice>
              <mc:Fallback>
                <p:oleObj name="Equation" r:id="rId3" imgW="3619500" imgH="965200" progId="Equation.DSMT4">
                  <p:embed/>
                  <p:pic>
                    <p:nvPicPr>
                      <p:cNvPr id="54463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5256213"/>
                        <a:ext cx="4752975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464" name="Text Box 122"/>
          <p:cNvSpPr txBox="1">
            <a:spLocks noChangeArrowheads="1"/>
          </p:cNvSpPr>
          <p:nvPr/>
        </p:nvSpPr>
        <p:spPr bwMode="auto">
          <a:xfrm>
            <a:off x="560388" y="5295900"/>
            <a:ext cx="3654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n</a:t>
            </a:r>
            <a:r>
              <a:rPr lang="pt-BR" altLang="pt-BR" sz="1600">
                <a:latin typeface="Times New Roman" charset="0"/>
                <a:cs typeface="Times New Roman" charset="0"/>
              </a:rPr>
              <a:t> &gt; 40      </a:t>
            </a:r>
            <a:r>
              <a:rPr lang="pt-BR" altLang="pt-BR" sz="1200">
                <a:cs typeface="Times New Roman" charset="0"/>
              </a:rPr>
              <a:t>Unilateral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03513" y="1785938"/>
            <a:ext cx="717550" cy="21748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42938" y="4643438"/>
            <a:ext cx="611187" cy="21590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714625" y="4633913"/>
            <a:ext cx="717550" cy="217487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F5F52-89C7-4FA2-BD94-CC65A8E2A43B}" type="slidenum">
              <a:rPr lang="pt-BR"/>
              <a:pPr>
                <a:defRPr/>
              </a:pPr>
              <a:t>60</a:t>
            </a:fld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sp>
        <p:nvSpPr>
          <p:cNvPr id="55300" name="Text Box 122"/>
          <p:cNvSpPr txBox="1">
            <a:spLocks noChangeArrowheads="1"/>
          </p:cNvSpPr>
          <p:nvPr/>
        </p:nvSpPr>
        <p:spPr bwMode="auto">
          <a:xfrm>
            <a:off x="4714875" y="2652713"/>
            <a:ext cx="4357688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/>
              <a:t>Procedimento: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Organiza-se uma lista ordenada com todos os valores  de ambas regiões (valores repetidos aparecem apenas uma vez)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Freqüência Relativa Acumulada de cada valor para cada região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400">
                <a:sym typeface="Symbol" pitchFamily="18" charset="2"/>
              </a:rPr>
              <a:t>Calcula-se a diferença, em módulo, das Freqüências Relativas Acumuladas de cada valor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88" y="2601913"/>
          <a:ext cx="1728788" cy="4184649"/>
        </p:xfrm>
        <a:graphic>
          <a:graphicData uri="http://schemas.openxmlformats.org/drawingml/2006/table">
            <a:tbl>
              <a:tblPr/>
              <a:tblGrid>
                <a:gridCol w="432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76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FRA</a:t>
                      </a:r>
                      <a:r>
                        <a:rPr kumimoji="0" lang="pt-BR" sz="1100" b="0" i="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</a:t>
                      </a:r>
                      <a:endParaRPr kumimoji="0" lang="pt-B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  <a:r>
                        <a:rPr kumimoji="0" lang="pt-BR" sz="11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</a:t>
                      </a:r>
                      <a:r>
                        <a:rPr kumimoji="0" lang="pt-B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|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6/15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7/15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10/15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12/15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89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13/15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14/15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652"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97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15/15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pt-BR" sz="900" kern="12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Arial"/>
                        </a:rPr>
                        <a:t>0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9" marR="9529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5428" name="Text Box 122"/>
          <p:cNvSpPr txBox="1">
            <a:spLocks noChangeArrowheads="1"/>
          </p:cNvSpPr>
          <p:nvPr/>
        </p:nvSpPr>
        <p:spPr bwMode="auto">
          <a:xfrm>
            <a:off x="4705350" y="4683125"/>
            <a:ext cx="435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4"/>
            </a:pPr>
            <a:r>
              <a:rPr lang="pt-BR" altLang="pt-BR" sz="1400">
                <a:sym typeface="Symbol" pitchFamily="18" charset="2"/>
              </a:rPr>
              <a:t>Identificar a maior diferença relativa (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D</a:t>
            </a:r>
            <a:r>
              <a:rPr lang="pt-BR" altLang="pt-BR" sz="1400" i="1" baseline="-25000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>
                <a:sym typeface="Symbol" pitchFamily="18" charset="2"/>
              </a:rPr>
              <a:t>) e/ou o seu numerador (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KD</a:t>
            </a:r>
            <a:r>
              <a:rPr lang="pt-BR" altLang="pt-BR" sz="1400" i="1" baseline="-25000">
                <a:latin typeface="Times New Roman" charset="0"/>
                <a:cs typeface="Times New Roman" charset="0"/>
                <a:sym typeface="Symbol" pitchFamily="18" charset="2"/>
              </a:rPr>
              <a:t>obs</a:t>
            </a:r>
            <a:r>
              <a:rPr lang="pt-BR" altLang="pt-BR" sz="1400">
                <a:sym typeface="Symbol" pitchFamily="18" charset="2"/>
              </a:rPr>
              <a:t>), considerando que o denominador é igual a </a:t>
            </a:r>
            <a:r>
              <a:rPr lang="pt-BR" altLang="pt-BR" sz="1400" i="1">
                <a:latin typeface="Times New Roman" charset="0"/>
                <a:cs typeface="Times New Roman" charset="0"/>
                <a:sym typeface="Symbol" pitchFamily="18" charset="2"/>
              </a:rPr>
              <a:t>n</a:t>
            </a:r>
            <a:r>
              <a:rPr lang="pt-BR" altLang="pt-BR" sz="1400">
                <a:sym typeface="Symbol" pitchFamily="18" charset="2"/>
              </a:rPr>
              <a:t> (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= 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A</a:t>
            </a:r>
            <a:r>
              <a:rPr lang="pt-BR" altLang="pt-BR" sz="1400" i="1">
                <a:latin typeface="Times New Roman" charset="0"/>
                <a:cs typeface="Times New Roman" charset="0"/>
              </a:rPr>
              <a:t> = n</a:t>
            </a:r>
            <a:r>
              <a:rPr lang="pt-BR" altLang="pt-BR" sz="1400" i="1" baseline="-25000">
                <a:latin typeface="Times New Roman" charset="0"/>
                <a:cs typeface="Times New Roman" charset="0"/>
              </a:rPr>
              <a:t>B</a:t>
            </a:r>
            <a:r>
              <a:rPr lang="pt-BR" altLang="pt-BR" sz="1400">
                <a:sym typeface="Symbol" pitchFamily="18" charset="2"/>
              </a:rPr>
              <a:t>). </a:t>
            </a:r>
          </a:p>
        </p:txBody>
      </p:sp>
      <p:sp>
        <p:nvSpPr>
          <p:cNvPr id="55429" name="Text Box 122"/>
          <p:cNvSpPr txBox="1">
            <a:spLocks noChangeArrowheads="1"/>
          </p:cNvSpPr>
          <p:nvPr/>
        </p:nvSpPr>
        <p:spPr bwMode="auto">
          <a:xfrm>
            <a:off x="4705350" y="5341938"/>
            <a:ext cx="435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5"/>
            </a:pPr>
            <a:r>
              <a:rPr lang="pt-BR" altLang="pt-BR" sz="1400">
                <a:sym typeface="Symbol" pitchFamily="18" charset="2"/>
              </a:rPr>
              <a:t>Compara-se o valor obtido com o valor crítico (tabelado). Se valor observado for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igual ou maior</a:t>
            </a:r>
            <a:r>
              <a:rPr lang="pt-BR" altLang="pt-BR" sz="1400">
                <a:sym typeface="Symbol" pitchFamily="18" charset="2"/>
              </a:rPr>
              <a:t> que o tabelado, </a:t>
            </a:r>
            <a:r>
              <a:rPr lang="pt-BR" altLang="pt-BR" sz="1400">
                <a:solidFill>
                  <a:srgbClr val="FF0000"/>
                </a:solidFill>
                <a:sym typeface="Symbol" pitchFamily="18" charset="2"/>
              </a:rPr>
              <a:t>rejeita-se</a:t>
            </a:r>
            <a:r>
              <a:rPr lang="pt-BR" altLang="pt-BR" sz="1400">
                <a:sym typeface="Symbol" pitchFamily="18" charset="2"/>
              </a:rPr>
              <a:t>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 Caso contrário, aceita-se </a:t>
            </a:r>
            <a:r>
              <a:rPr lang="pt-BR" altLang="pt-BR" sz="1400">
                <a:latin typeface="Times New Roman" charset="0"/>
              </a:rPr>
              <a:t>H</a:t>
            </a:r>
            <a:r>
              <a:rPr lang="pt-BR" altLang="pt-BR" sz="1400" baseline="-25000">
                <a:latin typeface="Times New Roman" charset="0"/>
              </a:rPr>
              <a:t>0</a:t>
            </a:r>
            <a:r>
              <a:rPr lang="pt-BR" altLang="pt-BR" sz="1400">
                <a:sym typeface="Symbol" pitchFamily="18" charset="2"/>
              </a:rPr>
              <a:t>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43063" y="4837113"/>
            <a:ext cx="428625" cy="214312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2286000" y="5187950"/>
            <a:ext cx="2500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ym typeface="Symbol" pitchFamily="18" charset="2"/>
              </a:rPr>
              <a:t>Conclusão: aceita-se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sym typeface="Symbol" pitchFamily="18" charset="2"/>
              </a:rPr>
              <a:t>, ou seja, as duas amostras proveem da mesma população, adotando-se 5% de significância</a:t>
            </a:r>
            <a:endParaRPr lang="pt-BR" altLang="pt-BR" sz="1400" dirty="0"/>
          </a:p>
        </p:txBody>
      </p:sp>
      <p:sp>
        <p:nvSpPr>
          <p:cNvPr id="55432" name="Text Box 122"/>
          <p:cNvSpPr txBox="1">
            <a:spLocks noChangeArrowheads="1"/>
          </p:cNvSpPr>
          <p:nvPr/>
        </p:nvSpPr>
        <p:spPr bwMode="auto">
          <a:xfrm>
            <a:off x="2571750" y="2500313"/>
            <a:ext cx="12144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4/15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>
                <a:latin typeface="Times New Roman" charset="0"/>
                <a:cs typeface="Times New Roman" charset="0"/>
              </a:rPr>
              <a:t> = 4</a:t>
            </a:r>
          </a:p>
        </p:txBody>
      </p:sp>
      <p:sp>
        <p:nvSpPr>
          <p:cNvPr id="55433" name="Text Box 122"/>
          <p:cNvSpPr txBox="1">
            <a:spLocks noChangeArrowheads="1"/>
          </p:cNvSpPr>
          <p:nvPr/>
        </p:nvSpPr>
        <p:spPr bwMode="auto">
          <a:xfrm>
            <a:off x="2286000" y="3286125"/>
            <a:ext cx="2357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>
                <a:latin typeface="Times New Roman" charset="0"/>
              </a:rPr>
              <a:t> : </a:t>
            </a:r>
            <a:r>
              <a:rPr lang="pt-BR" altLang="pt-BR" sz="1200" dirty="0"/>
              <a:t>As duas amostras </a:t>
            </a:r>
            <a:r>
              <a:rPr lang="pt-BR" altLang="pt-BR" sz="1200" dirty="0" err="1"/>
              <a:t>provêem</a:t>
            </a:r>
            <a:r>
              <a:rPr lang="pt-BR" altLang="pt-BR" sz="1200" dirty="0"/>
              <a:t> da mesma população</a:t>
            </a:r>
            <a:endParaRPr lang="pt-BR" altLang="pt-BR" sz="16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6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200" dirty="0">
                <a:solidFill>
                  <a:srgbClr val="000000"/>
                </a:solidFill>
              </a:rPr>
              <a:t>As duas amostras </a:t>
            </a:r>
            <a:r>
              <a:rPr lang="pt-BR" altLang="pt-BR" sz="1200" dirty="0" err="1">
                <a:solidFill>
                  <a:srgbClr val="000000"/>
                </a:solidFill>
              </a:rPr>
              <a:t>provêem</a:t>
            </a:r>
            <a:r>
              <a:rPr lang="pt-BR" altLang="pt-BR" sz="1200" dirty="0">
                <a:solidFill>
                  <a:srgbClr val="000000"/>
                </a:solidFill>
              </a:rPr>
              <a:t> de populações diferentes</a:t>
            </a:r>
            <a:r>
              <a:rPr lang="pt-BR" altLang="pt-BR" sz="1200" dirty="0">
                <a:solidFill>
                  <a:srgbClr val="000000"/>
                </a:solidFill>
                <a:sym typeface="Symbol" pitchFamily="18" charset="2"/>
              </a:rPr>
              <a:t> (bilateral)</a:t>
            </a:r>
            <a:endParaRPr lang="pt-BR" altLang="pt-BR" sz="1200" dirty="0">
              <a:solidFill>
                <a:srgbClr val="000000"/>
              </a:solidFill>
            </a:endParaRPr>
          </a:p>
        </p:txBody>
      </p:sp>
      <p:sp>
        <p:nvSpPr>
          <p:cNvPr id="55434" name="Text Box 122"/>
          <p:cNvSpPr txBox="1">
            <a:spLocks noChangeArrowheads="1"/>
          </p:cNvSpPr>
          <p:nvPr/>
        </p:nvSpPr>
        <p:spPr bwMode="auto">
          <a:xfrm>
            <a:off x="2571750" y="4627563"/>
            <a:ext cx="1214438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>
                <a:latin typeface="Times New Roman" charset="0"/>
                <a:cs typeface="Times New Roman" charset="0"/>
              </a:rPr>
              <a:t>crít 5%</a:t>
            </a:r>
            <a:r>
              <a:rPr lang="pt-BR" altLang="pt-BR" sz="1600">
                <a:latin typeface="Times New Roman" charset="0"/>
                <a:cs typeface="Times New Roman" charset="0"/>
              </a:rPr>
              <a:t> = 8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A6437-C213-4D79-B70B-1406C3A20A87}" type="slidenum">
              <a:rPr lang="pt-BR"/>
              <a:pPr>
                <a:defRPr/>
              </a:pPr>
              <a:t>61</a:t>
            </a:fld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3246854" y="6357938"/>
            <a:ext cx="5065389" cy="523220"/>
            <a:chOff x="3246854" y="6357938"/>
            <a:chExt cx="5065389" cy="523220"/>
          </a:xfrm>
        </p:grpSpPr>
        <p:sp>
          <p:nvSpPr>
            <p:cNvPr id="14" name="Retângulo 13"/>
            <p:cNvSpPr>
              <a:spLocks noChangeArrowheads="1"/>
            </p:cNvSpPr>
            <p:nvPr/>
          </p:nvSpPr>
          <p:spPr bwMode="auto">
            <a:xfrm>
              <a:off x="3775739" y="6357938"/>
              <a:ext cx="4536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4625" indent="-174625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sym typeface="Symbol" pitchFamily="18" charset="2"/>
                </a:rPr>
                <a:t>As duas amostras poderiam ser agrupadas para compor uma única amostra com 30 valores! </a:t>
              </a:r>
              <a:endParaRPr lang="pt-BR" altLang="pt-BR" sz="1400" dirty="0"/>
            </a:p>
          </p:txBody>
        </p:sp>
        <p:sp>
          <p:nvSpPr>
            <p:cNvPr id="3" name="Forma livre 2"/>
            <p:cNvSpPr/>
            <p:nvPr/>
          </p:nvSpPr>
          <p:spPr>
            <a:xfrm>
              <a:off x="3246854" y="6387152"/>
              <a:ext cx="533576" cy="273947"/>
            </a:xfrm>
            <a:custGeom>
              <a:avLst/>
              <a:gdLst>
                <a:gd name="connsiteX0" fmla="*/ 1313 w 533576"/>
                <a:gd name="connsiteY0" fmla="*/ 0 h 273947"/>
                <a:gd name="connsiteX1" fmla="*/ 83200 w 533576"/>
                <a:gd name="connsiteY1" fmla="*/ 232012 h 273947"/>
                <a:gd name="connsiteX2" fmla="*/ 533576 w 533576"/>
                <a:gd name="connsiteY2" fmla="*/ 272955 h 27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576" h="273947">
                  <a:moveTo>
                    <a:pt x="1313" y="0"/>
                  </a:moveTo>
                  <a:cubicBezTo>
                    <a:pt x="-2099" y="93260"/>
                    <a:pt x="-5510" y="186520"/>
                    <a:pt x="83200" y="232012"/>
                  </a:cubicBezTo>
                  <a:cubicBezTo>
                    <a:pt x="171910" y="277504"/>
                    <a:pt x="352743" y="275229"/>
                    <a:pt x="533576" y="272955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4597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OBSERVAÇÕES: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amostras pequenas com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</a:rPr>
              <a:t>1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  <a:sym typeface="Symbol" pitchFamily="18" charset="2"/>
              </a:rPr>
              <a:t></a:t>
            </a:r>
            <a:r>
              <a:rPr lang="en-US" altLang="pt-BR" sz="16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pt-BR" altLang="pt-BR" sz="1600" i="1" dirty="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pt-BR" altLang="pt-BR" sz="1600" baseline="-25000" dirty="0">
                <a:solidFill>
                  <a:srgbClr val="000000"/>
                </a:solidFill>
                <a:latin typeface="Times New Roman" charset="0"/>
              </a:rPr>
              <a:t>2</a:t>
            </a:r>
            <a:r>
              <a:rPr lang="pt-BR" altLang="pt-BR" sz="1600" dirty="0"/>
              <a:t>, deve-se buscar tabelas específicas para encontrar os valores críticos (http://www.jstor.org/stable/2285616)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altLang="pt-BR" sz="1600" dirty="0"/>
              <a:t>para amostras grandes, pode-se definir um número arbitrário de intervalos para os quais serão calculadas as frequências relativas acumuladas de cada grupo (utilizar tantos intervalos quanto possível)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pt-BR" altLang="pt-BR" sz="1600" dirty="0"/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/>
              <a:t>No R: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1BE51-CFA8-4202-8B22-8645FF39D68C}" type="slidenum">
              <a:rPr lang="pt-BR"/>
              <a:pPr>
                <a:defRPr/>
              </a:pPr>
              <a:t>62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84213" y="4482986"/>
            <a:ext cx="74523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amostra1 &lt;- c(81,78,61,89,69,58,64,84,89,83,88,56,87,95,75)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amostra2 &lt;- c(56,55,76,54,83,97,85,66,78,80,61,69,71,55,91)</a:t>
            </a: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ks.test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(amostra1,amostra2)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Two-sample Kolmogorov-Smirnov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data:  amostra1 and amostra2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 = 0.26667, p-value = 0.6604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alternative hypothesis: two-sided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3764161" y="5551066"/>
            <a:ext cx="4840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177800" indent="-177800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Conclusão: aceita-se </a:t>
            </a: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600" dirty="0"/>
              <a:t>, ou seja, as duas amostras proveem da mesma população, adotando-se 5% de significância</a:t>
            </a:r>
          </a:p>
        </p:txBody>
      </p:sp>
      <p:sp>
        <p:nvSpPr>
          <p:cNvPr id="8" name="Elipse 7"/>
          <p:cNvSpPr/>
          <p:nvPr/>
        </p:nvSpPr>
        <p:spPr>
          <a:xfrm>
            <a:off x="2456472" y="573325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6" grpId="0"/>
      <p:bldP spid="7" grpId="0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EE41BE51-CFA8-4202-8B22-8645FF39D68C}" type="slidenum">
              <a:rPr lang="pt-BR">
                <a:latin typeface="+mn-lt"/>
              </a:rPr>
              <a:pPr/>
              <a:t>63</a:t>
            </a:fld>
            <a:endParaRPr lang="pt-BR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2670011"/>
            <a:ext cx="57972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627063" indent="-436563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/>
              <a:t>Como poderíamos utilizar a </a:t>
            </a:r>
            <a:r>
              <a:rPr lang="pt-BR" altLang="pt-BR" sz="1600" dirty="0">
                <a:solidFill>
                  <a:srgbClr val="FF0000"/>
                </a:solidFill>
              </a:rPr>
              <a:t>simulação estocástica </a:t>
            </a:r>
            <a:r>
              <a:rPr lang="pt-BR" altLang="pt-BR" sz="1600" dirty="0"/>
              <a:t>para obter o 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Valor-P = P(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&gt;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)</a:t>
            </a:r>
            <a:r>
              <a:rPr lang="pt-BR" altLang="pt-BR" sz="1600" dirty="0"/>
              <a:t>  ou o valor crítico </a:t>
            </a:r>
            <a:r>
              <a:rPr lang="pt-BR" altLang="pt-BR" sz="1600" i="1" dirty="0" err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crít</a:t>
            </a:r>
            <a:r>
              <a:rPr lang="pt-BR" altLang="pt-BR" sz="1600" i="1" baseline="-25000" dirty="0">
                <a:latin typeface="Times New Roman" charset="0"/>
                <a:cs typeface="Times New Roman" charset="0"/>
              </a:rPr>
              <a:t> 5%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</a:t>
            </a:r>
            <a:r>
              <a:rPr lang="pt-BR" altLang="pt-BR" sz="1600" dirty="0"/>
              <a:t>?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3275856" y="3501008"/>
            <a:ext cx="1214437" cy="4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i="1" dirty="0" err="1">
                <a:latin typeface="Times New Roman" charset="0"/>
                <a:cs typeface="Times New Roman" charset="0"/>
              </a:rPr>
              <a:t>KD</a:t>
            </a:r>
            <a:r>
              <a:rPr lang="pt-BR" altLang="pt-BR" sz="1600" i="1" baseline="-25000" dirty="0" err="1">
                <a:latin typeface="Times New Roman" charset="0"/>
                <a:cs typeface="Times New Roman" charset="0"/>
              </a:rPr>
              <a:t>obs</a:t>
            </a:r>
            <a:r>
              <a:rPr lang="pt-BR" altLang="pt-BR" sz="1600" dirty="0">
                <a:latin typeface="Times New Roman" charset="0"/>
                <a:cs typeface="Times New Roman" charset="0"/>
              </a:rPr>
              <a:t> = 4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3286125" y="4005064"/>
            <a:ext cx="3714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</a:rPr>
              <a:t>H</a:t>
            </a:r>
            <a:r>
              <a:rPr lang="pt-BR" altLang="pt-BR" sz="1600" baseline="-25000" dirty="0">
                <a:latin typeface="Times New Roman" charset="0"/>
              </a:rPr>
              <a:t>0</a:t>
            </a:r>
            <a:r>
              <a:rPr lang="pt-BR" altLang="pt-BR" sz="1400" dirty="0">
                <a:latin typeface="Times New Roman" charset="0"/>
              </a:rPr>
              <a:t>: </a:t>
            </a:r>
            <a:r>
              <a:rPr lang="pt-BR" altLang="pt-BR" sz="1400" dirty="0"/>
              <a:t>As duas amostras provêm da mesma população</a:t>
            </a:r>
            <a:endParaRPr lang="pt-BR" altLang="pt-BR" sz="14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imes New Roman" charset="0"/>
                <a:sym typeface="Symbol" pitchFamily="18" charset="2"/>
              </a:rPr>
              <a:t>H</a:t>
            </a:r>
            <a:r>
              <a:rPr lang="pt-BR" altLang="pt-BR" sz="1600" baseline="-25000" dirty="0">
                <a:latin typeface="Times New Roman" charset="0"/>
                <a:sym typeface="Symbol" pitchFamily="18" charset="2"/>
              </a:rPr>
              <a:t>1</a:t>
            </a:r>
            <a:r>
              <a:rPr lang="pt-BR" altLang="pt-BR" sz="1400" dirty="0">
                <a:latin typeface="Times New Roman" charset="0"/>
                <a:sym typeface="Symbol" pitchFamily="18" charset="2"/>
              </a:rPr>
              <a:t>: </a:t>
            </a:r>
            <a:r>
              <a:rPr lang="pt-BR" altLang="pt-BR" sz="1400" dirty="0">
                <a:solidFill>
                  <a:srgbClr val="000000"/>
                </a:solidFill>
              </a:rPr>
              <a:t>As duas amostras provêm de populações diferentes</a:t>
            </a:r>
            <a:r>
              <a:rPr lang="pt-BR" altLang="pt-BR" sz="1400" dirty="0">
                <a:solidFill>
                  <a:srgbClr val="000000"/>
                </a:solidFill>
                <a:sym typeface="Symbol" pitchFamily="18" charset="2"/>
              </a:rPr>
              <a:t> (bilateral)</a:t>
            </a:r>
            <a:endParaRPr lang="pt-BR" altLang="pt-BR" sz="1400" dirty="0">
              <a:solidFill>
                <a:srgbClr val="000000"/>
              </a:solidFill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3290645" y="5140349"/>
            <a:ext cx="531380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dirty="0">
                <a:cs typeface="Times New Roman" charset="0"/>
              </a:rPr>
              <a:t>Se </a:t>
            </a:r>
            <a:r>
              <a:rPr lang="pt-BR" altLang="pt-BR" sz="1400" dirty="0">
                <a:latin typeface="Times New Roman" charset="0"/>
              </a:rPr>
              <a:t>H</a:t>
            </a:r>
            <a:r>
              <a:rPr lang="pt-BR" altLang="pt-BR" sz="1400" baseline="-25000" dirty="0">
                <a:latin typeface="Times New Roman" charset="0"/>
              </a:rPr>
              <a:t>0</a:t>
            </a:r>
            <a:r>
              <a:rPr lang="pt-BR" altLang="pt-BR" sz="1400" dirty="0">
                <a:cs typeface="Times New Roman" charset="0"/>
              </a:rPr>
              <a:t> for verdadeira, então as duas amostras poderiam ser misturadas e divididas em 2 grupos representando as duas regiões A e B.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dirty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dirty="0">
                <a:cs typeface="Times New Roman" charset="0"/>
              </a:rPr>
              <a:t>Para cada simulação, o valor de </a:t>
            </a:r>
            <a:r>
              <a:rPr lang="pt-BR" altLang="pt-BR" sz="1400" i="1" dirty="0">
                <a:latin typeface="Times New Roman" charset="0"/>
                <a:cs typeface="Times New Roman" charset="0"/>
              </a:rPr>
              <a:t>KD</a:t>
            </a:r>
            <a:r>
              <a:rPr lang="pt-BR" altLang="pt-BR" sz="1400" dirty="0">
                <a:cs typeface="Times New Roman" charset="0"/>
              </a:rPr>
              <a:t> poderia ser calculado, obtendo-se sua distribuição aproximada.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50825" y="1512888"/>
            <a:ext cx="8750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 Um pesquisador deseja saber se duas regiões de uma mesma imagem apresentam a mesma distribuição de valores (desconhecida). Para testar esta hipótese, amostrou-se 15 pontos independentes de cada região. Os valores observados são apresentados na tabela abaixo. O que se conclui a partir destes valores?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714375" y="2873375"/>
          <a:ext cx="2078038" cy="3413760"/>
        </p:xfrm>
        <a:graphic>
          <a:graphicData uri="http://schemas.openxmlformats.org/drawingml/2006/table">
            <a:tbl>
              <a:tblPr/>
              <a:tblGrid>
                <a:gridCol w="103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A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Região B</a:t>
                      </a:r>
                    </a:p>
                  </a:txBody>
                  <a:tcPr marL="91459" marR="91459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omic Sans MS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2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mic Sans MS"/>
                        </a:rPr>
                        <a:t>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0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tângulo 43"/>
          <p:cNvSpPr>
            <a:spLocks noChangeArrowheads="1"/>
          </p:cNvSpPr>
          <p:nvPr/>
        </p:nvSpPr>
        <p:spPr bwMode="auto">
          <a:xfrm>
            <a:off x="298442" y="1833696"/>
            <a:ext cx="86407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&lt;-c(81,78,61,89,69,58,64,84,89,83,88,56,87,95,75)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&lt;-c(56,55,76,54,83,97,85,66,78,80,61,69,71,55,91)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min&lt;-min(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regA,regB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regA,regB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&lt;-rep(0,max-min+1)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for (i in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min:max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[i-min+1]&lt;-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abs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length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which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&lt;= i))-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length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which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&lt;= i)))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KDobs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KDobs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&lt;-c(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regA,regB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n&lt;-10000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pKD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&lt;-rep(0,16)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ValorP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&lt;-0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for (k in 1:n) {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sample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regAt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[1:length(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)]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regBt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length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)+1:length(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regAB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)]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&lt;-rep(0,max-min+1)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for (i in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min:max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[i-min+1]&lt;-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abs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length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which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regAt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&lt;= i))-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length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which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regBt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&lt;= i)))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>
                <a:latin typeface="Times New Roman" charset="0"/>
                <a:cs typeface="Times New Roman" charset="0"/>
              </a:rPr>
              <a:t>KD&lt;-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max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dif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if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(KD &lt;=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KDobs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ValorP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 ValorP+1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pKD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[KD+1]&lt;- 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pKD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[KD+1]+1 }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pKDcum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rev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cumsum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rev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pKD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))/n)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KDcrit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&lt;-min(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which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(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pKDcum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 &lt; 0.05))-1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KDcrit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ValorP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&lt;-</a:t>
            </a:r>
            <a:r>
              <a:rPr lang="pt-BR" altLang="pt-BR" sz="1200" dirty="0" err="1">
                <a:latin typeface="Times New Roman" charset="0"/>
                <a:cs typeface="Times New Roman" charset="0"/>
              </a:rPr>
              <a:t>ValorP</a:t>
            </a:r>
            <a:r>
              <a:rPr lang="pt-BR" altLang="pt-BR" sz="1200" dirty="0">
                <a:latin typeface="Times New Roman" charset="0"/>
                <a:cs typeface="Times New Roman" charset="0"/>
              </a:rPr>
              <a:t>/n</a:t>
            </a:r>
          </a:p>
          <a:p>
            <a:pPr eaLnBrk="1" hangingPunct="1">
              <a:spcBef>
                <a:spcPct val="0"/>
              </a:spcBef>
              <a:buFont typeface="Times New Roman" charset="0"/>
              <a:buChar char="&gt;"/>
            </a:pPr>
            <a:r>
              <a:rPr lang="pt-BR" altLang="pt-BR" sz="1200" dirty="0" err="1">
                <a:latin typeface="Times New Roman" charset="0"/>
                <a:cs typeface="Times New Roman" charset="0"/>
              </a:rPr>
              <a:t>ValorP</a:t>
            </a:r>
            <a:endParaRPr lang="pt-BR" altLang="pt-BR" sz="1200" dirty="0">
              <a:latin typeface="Times New Roman" charset="0"/>
              <a:cs typeface="Times New Roman" charset="0"/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fld id="{EE41BE51-CFA8-4202-8B22-8645FF39D68C}" type="slidenum">
              <a:rPr lang="pt-BR">
                <a:latin typeface="+mn-lt"/>
              </a:rPr>
              <a:pPr/>
              <a:t>64</a:t>
            </a:fld>
            <a:endParaRPr lang="pt-BR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8930" y="1412875"/>
            <a:ext cx="8459787" cy="42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-4763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600" dirty="0"/>
              <a:t>No R:</a:t>
            </a:r>
          </a:p>
        </p:txBody>
      </p: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5724128" y="6519253"/>
            <a:ext cx="2407431" cy="33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200" dirty="0"/>
              <a:t>(ver Simulacao_TesteKS.xlsx)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59813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/>
              <a:t>Teste de </a:t>
            </a:r>
            <a:r>
              <a:rPr lang="pt-BR" dirty="0" err="1"/>
              <a:t>Kolmogorov-Smirnov</a:t>
            </a:r>
            <a:r>
              <a:rPr lang="pt-BR" dirty="0"/>
              <a:t> (2 amostras)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590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Tipo de Mensuração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590675"/>
            <a:ext cx="7696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Nominal (Classes):</a:t>
            </a: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 atributo (numérico ou não) é usado apenas para identificar a que grupo ou classe cada elemento da população pertence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	classe de uso e ocupação (floresta, pastagem, água, cidade, </a:t>
            </a:r>
            <a:r>
              <a:rPr lang="pt-BR" altLang="pt-BR" sz="1600" dirty="0" err="1"/>
              <a:t>etc</a:t>
            </a:r>
            <a:r>
              <a:rPr lang="pt-BR" altLang="pt-BR" sz="1600" dirty="0"/>
              <a:t>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tipo de água (branca, preta e clara)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código DDD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FF0000"/>
                </a:solidFill>
              </a:rPr>
              <a:t>Ordinal (Postos ou </a:t>
            </a:r>
            <a:r>
              <a:rPr lang="pt-BR" altLang="pt-BR" sz="1600" i="1" dirty="0" err="1">
                <a:solidFill>
                  <a:srgbClr val="FF0000"/>
                </a:solidFill>
              </a:rPr>
              <a:t>Rank</a:t>
            </a:r>
            <a:r>
              <a:rPr lang="pt-BR" altLang="pt-BR" sz="1600" dirty="0">
                <a:solidFill>
                  <a:srgbClr val="FF0000"/>
                </a:solidFill>
              </a:rPr>
              <a:t>):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o atributo (numérico ou não) tem significado de posicionamento numa lista (crescente ou decrescente)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exemplo:	nível de cinza de uma imagem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proximidade (junto, perto, longe)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/>
              <a:t>		ordem da bacia hidrográfica (método de </a:t>
            </a:r>
            <a:r>
              <a:rPr lang="pt-BR" altLang="pt-BR" sz="1600" dirty="0" err="1"/>
              <a:t>Strahler</a:t>
            </a:r>
            <a:r>
              <a:rPr lang="pt-BR" altLang="pt-BR" sz="1600" dirty="0"/>
              <a:t>)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4D1D0-32C0-48BE-B0D1-8938A8A46766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Uma amostra</a:t>
            </a: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Wilcoxon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r>
              <a:rPr lang="pt-BR" altLang="pt-BR" sz="1400" dirty="0"/>
              <a:t> para duas amostras</a:t>
            </a:r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Dunn</a:t>
            </a:r>
            <a:r>
              <a:rPr lang="pt-BR" altLang="pt-BR" sz="1400" dirty="0"/>
              <a:t> (comparações múltiplas)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</a:rPr>
              <a:t>Spearman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8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3219847" y="2263974"/>
            <a:ext cx="1644974" cy="588962"/>
            <a:chOff x="3219847" y="2263974"/>
            <a:chExt cx="1644974" cy="588962"/>
          </a:xfrm>
        </p:grpSpPr>
        <p:sp>
          <p:nvSpPr>
            <p:cNvPr id="8" name="Chave direita 7"/>
            <p:cNvSpPr/>
            <p:nvPr/>
          </p:nvSpPr>
          <p:spPr>
            <a:xfrm>
              <a:off x="3219847" y="2263974"/>
              <a:ext cx="200025" cy="5889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398169" y="2327623"/>
              <a:ext cx="1466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testa adequação de distribuições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802486" y="4824448"/>
            <a:ext cx="2021012" cy="461665"/>
            <a:chOff x="2512888" y="3631376"/>
            <a:chExt cx="2021012" cy="461665"/>
          </a:xfrm>
        </p:grpSpPr>
        <p:sp>
          <p:nvSpPr>
            <p:cNvPr id="17" name="CaixaDeTexto 16"/>
            <p:cNvSpPr txBox="1"/>
            <p:nvPr/>
          </p:nvSpPr>
          <p:spPr>
            <a:xfrm>
              <a:off x="2691209" y="363137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correspondente ao teste t</a:t>
              </a:r>
            </a:p>
          </p:txBody>
        </p:sp>
        <p:cxnSp>
          <p:nvCxnSpPr>
            <p:cNvPr id="14" name="Conector de seta reta 13"/>
            <p:cNvCxnSpPr>
              <a:endCxn id="17" idx="1"/>
            </p:cNvCxnSpPr>
            <p:nvPr/>
          </p:nvCxnSpPr>
          <p:spPr>
            <a:xfrm>
              <a:off x="2512888" y="3862208"/>
              <a:ext cx="17832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/>
          <p:cNvGrpSpPr/>
          <p:nvPr/>
        </p:nvGrpSpPr>
        <p:grpSpPr>
          <a:xfrm>
            <a:off x="7439734" y="3014368"/>
            <a:ext cx="2021012" cy="461665"/>
            <a:chOff x="2512888" y="3631376"/>
            <a:chExt cx="2021012" cy="461665"/>
          </a:xfrm>
        </p:grpSpPr>
        <p:sp>
          <p:nvSpPr>
            <p:cNvPr id="31" name="CaixaDeTexto 30"/>
            <p:cNvSpPr txBox="1"/>
            <p:nvPr/>
          </p:nvSpPr>
          <p:spPr>
            <a:xfrm>
              <a:off x="2691209" y="363137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correspondente a ANOVA</a:t>
              </a:r>
            </a:p>
          </p:txBody>
        </p:sp>
        <p:cxnSp>
          <p:nvCxnSpPr>
            <p:cNvPr id="32" name="Conector de seta reta 31"/>
            <p:cNvCxnSpPr>
              <a:endCxn id="31" idx="1"/>
            </p:cNvCxnSpPr>
            <p:nvPr/>
          </p:nvCxnSpPr>
          <p:spPr>
            <a:xfrm>
              <a:off x="2512888" y="3862208"/>
              <a:ext cx="17832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o 36"/>
          <p:cNvGrpSpPr/>
          <p:nvPr/>
        </p:nvGrpSpPr>
        <p:grpSpPr>
          <a:xfrm>
            <a:off x="6372200" y="3501008"/>
            <a:ext cx="2085530" cy="595528"/>
            <a:chOff x="6543031" y="3538117"/>
            <a:chExt cx="2085530" cy="595528"/>
          </a:xfrm>
        </p:grpSpPr>
        <p:sp>
          <p:nvSpPr>
            <p:cNvPr id="34" name="CaixaDeTexto 33"/>
            <p:cNvSpPr txBox="1"/>
            <p:nvPr/>
          </p:nvSpPr>
          <p:spPr>
            <a:xfrm>
              <a:off x="6785870" y="3671980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correspondente ao  teste </a:t>
              </a:r>
              <a:r>
                <a:rPr lang="pt-BR" sz="1200" dirty="0" err="1"/>
                <a:t>Tukey</a:t>
              </a:r>
              <a:endParaRPr lang="pt-BR" sz="1200" dirty="0"/>
            </a:p>
          </p:txBody>
        </p:sp>
        <p:sp>
          <p:nvSpPr>
            <p:cNvPr id="36" name="Arco 35"/>
            <p:cNvSpPr/>
            <p:nvPr/>
          </p:nvSpPr>
          <p:spPr>
            <a:xfrm flipH="1" flipV="1">
              <a:off x="6543031" y="3538117"/>
              <a:ext cx="485678" cy="38067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355404" y="5379625"/>
            <a:ext cx="2085530" cy="595528"/>
            <a:chOff x="6543031" y="3538117"/>
            <a:chExt cx="2085530" cy="595528"/>
          </a:xfrm>
        </p:grpSpPr>
        <p:sp>
          <p:nvSpPr>
            <p:cNvPr id="41" name="CaixaDeTexto 40"/>
            <p:cNvSpPr txBox="1"/>
            <p:nvPr/>
          </p:nvSpPr>
          <p:spPr>
            <a:xfrm>
              <a:off x="6785870" y="3671980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compara a distribuição de duas amostras</a:t>
              </a:r>
            </a:p>
          </p:txBody>
        </p:sp>
        <p:sp>
          <p:nvSpPr>
            <p:cNvPr id="42" name="Arco 41"/>
            <p:cNvSpPr/>
            <p:nvPr/>
          </p:nvSpPr>
          <p:spPr>
            <a:xfrm flipH="1" flipV="1">
              <a:off x="6543031" y="3538117"/>
              <a:ext cx="485678" cy="380672"/>
            </a:xfrm>
            <a:prstGeom prst="arc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460203" y="3417888"/>
            <a:ext cx="2058954" cy="588962"/>
            <a:chOff x="2805866" y="4584559"/>
            <a:chExt cx="2058954" cy="588962"/>
          </a:xfrm>
        </p:grpSpPr>
        <p:sp>
          <p:nvSpPr>
            <p:cNvPr id="28" name="CaixaDeTexto 27"/>
            <p:cNvSpPr txBox="1"/>
            <p:nvPr/>
          </p:nvSpPr>
          <p:spPr>
            <a:xfrm>
              <a:off x="3022129" y="4653136"/>
              <a:ext cx="18426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correspondente ao teste t pareado</a:t>
              </a:r>
            </a:p>
          </p:txBody>
        </p:sp>
        <p:sp>
          <p:nvSpPr>
            <p:cNvPr id="35" name="Chave direita 34"/>
            <p:cNvSpPr/>
            <p:nvPr/>
          </p:nvSpPr>
          <p:spPr>
            <a:xfrm>
              <a:off x="2805866" y="4584559"/>
              <a:ext cx="200025" cy="58896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58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/>
              <a:t>Alguns Testes Não Paramétricos</a:t>
            </a:r>
            <a:endParaRPr lang="pt-BR" i="1" baseline="-25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87"/>
          <p:cNvSpPr txBox="1">
            <a:spLocks noChangeArrowheads="1"/>
          </p:cNvSpPr>
          <p:nvPr/>
        </p:nvSpPr>
        <p:spPr bwMode="auto">
          <a:xfrm>
            <a:off x="685800" y="1835150"/>
            <a:ext cx="76962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5263" indent="-1952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Uma amostra</a:t>
            </a: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Aderência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dos Sinais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Wilcoxon</a:t>
            </a:r>
            <a:endParaRPr lang="pt-BR" altLang="pt-BR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Duas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Independência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Mann-Whitney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Kolmogorov-Smirnov</a:t>
            </a:r>
            <a:r>
              <a:rPr lang="pt-BR" altLang="pt-BR" sz="1400" dirty="0"/>
              <a:t> para duas amostras</a:t>
            </a:r>
          </a:p>
        </p:txBody>
      </p:sp>
      <p:sp>
        <p:nvSpPr>
          <p:cNvPr id="4" name="AutoShape 74"/>
          <p:cNvSpPr>
            <a:spLocks noChangeArrowheads="1"/>
          </p:cNvSpPr>
          <p:nvPr/>
        </p:nvSpPr>
        <p:spPr bwMode="auto">
          <a:xfrm>
            <a:off x="2457450" y="2255838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5" name="AutoShape 74"/>
          <p:cNvSpPr>
            <a:spLocks noChangeArrowheads="1"/>
          </p:cNvSpPr>
          <p:nvPr/>
        </p:nvSpPr>
        <p:spPr bwMode="auto">
          <a:xfrm>
            <a:off x="3348038" y="261620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6" name="AutoShape 74"/>
          <p:cNvSpPr>
            <a:spLocks noChangeArrowheads="1"/>
          </p:cNvSpPr>
          <p:nvPr/>
        </p:nvSpPr>
        <p:spPr bwMode="auto">
          <a:xfrm>
            <a:off x="2843213" y="4603750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7" name="AutoShape 74"/>
          <p:cNvSpPr>
            <a:spLocks noChangeArrowheads="1"/>
          </p:cNvSpPr>
          <p:nvPr/>
        </p:nvSpPr>
        <p:spPr bwMode="auto">
          <a:xfrm>
            <a:off x="2300288" y="34385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9" name="AutoShape 74"/>
          <p:cNvSpPr>
            <a:spLocks noChangeArrowheads="1"/>
          </p:cNvSpPr>
          <p:nvPr/>
        </p:nvSpPr>
        <p:spPr bwMode="auto">
          <a:xfrm>
            <a:off x="2406650" y="3768725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11" name="AutoShape 74"/>
          <p:cNvSpPr>
            <a:spLocks noChangeArrowheads="1"/>
          </p:cNvSpPr>
          <p:nvPr/>
        </p:nvSpPr>
        <p:spPr bwMode="auto">
          <a:xfrm>
            <a:off x="4970463" y="5243513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5262563" y="1854200"/>
            <a:ext cx="363061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relacionadas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/>
              <a:t>Teste de Friedman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4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Várias amostras independentes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Teste de </a:t>
            </a:r>
            <a:r>
              <a:rPr lang="pt-BR" altLang="pt-BR" sz="1400" dirty="0" err="1">
                <a:solidFill>
                  <a:srgbClr val="000000"/>
                </a:solidFill>
              </a:rPr>
              <a:t>Kruskal</a:t>
            </a:r>
            <a:r>
              <a:rPr lang="pt-BR" altLang="pt-BR" sz="1400" dirty="0">
                <a:solidFill>
                  <a:srgbClr val="000000"/>
                </a:solidFill>
              </a:rPr>
              <a:t>-Wallis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400" dirty="0"/>
              <a:t>Teste de </a:t>
            </a:r>
            <a:r>
              <a:rPr lang="pt-BR" altLang="pt-BR" sz="1400" dirty="0" err="1"/>
              <a:t>Dunn</a:t>
            </a:r>
            <a:r>
              <a:rPr lang="pt-BR" altLang="pt-BR" sz="1400" dirty="0"/>
              <a:t> (comparações múltiplas)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FF0000"/>
                </a:solidFill>
              </a:rPr>
              <a:t>Medidas não-paramétricas de correlação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contingência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</a:t>
            </a:r>
            <a:r>
              <a:rPr lang="pt-BR" altLang="pt-BR" sz="1400" dirty="0" err="1">
                <a:solidFill>
                  <a:srgbClr val="000000"/>
                </a:solidFill>
              </a:rPr>
              <a:t>Spearman</a:t>
            </a:r>
            <a:endParaRPr lang="pt-BR" altLang="pt-BR" sz="14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rgbClr val="000000"/>
                </a:solidFill>
              </a:rPr>
              <a:t>Coeficiente de correlação de Kendall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6285E-3FEF-4EC5-960D-8CC37BEF634B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2" name="AutoShape 74"/>
          <p:cNvSpPr>
            <a:spLocks noChangeArrowheads="1"/>
          </p:cNvSpPr>
          <p:nvPr/>
        </p:nvSpPr>
        <p:spPr bwMode="auto">
          <a:xfrm>
            <a:off x="2843213" y="4919377"/>
            <a:ext cx="609600" cy="228600"/>
          </a:xfrm>
          <a:prstGeom prst="leftArrow">
            <a:avLst>
              <a:gd name="adj1" fmla="val 50000"/>
              <a:gd name="adj2" fmla="val 66667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1026871776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10043</TotalTime>
  <Words>10617</Words>
  <Application>Microsoft Office PowerPoint</Application>
  <PresentationFormat>Apresentação na tela (4:3)</PresentationFormat>
  <Paragraphs>4614</Paragraphs>
  <Slides>64</Slides>
  <Notes>61</Notes>
  <HiddenSlides>15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64</vt:i4>
      </vt:variant>
    </vt:vector>
  </HeadingPairs>
  <TitlesOfParts>
    <vt:vector size="73" baseType="lpstr">
      <vt:lpstr>Arial</vt:lpstr>
      <vt:lpstr>Arial Unicode MS</vt:lpstr>
      <vt:lpstr>Calibri</vt:lpstr>
      <vt:lpstr>Comic Sans MS</vt:lpstr>
      <vt:lpstr>Symbol</vt:lpstr>
      <vt:lpstr>Times New Roman</vt:lpstr>
      <vt:lpstr>Estrutura padrão</vt:lpstr>
      <vt:lpstr>Microsoft Excel Chart</vt:lpstr>
      <vt:lpstr>Equation</vt:lpstr>
      <vt:lpstr>Estatística: Aplicação ao Sensoriamento Remoto  SER 204 - ANO  2023  Estatística Não Paramétrica</vt:lpstr>
      <vt:lpstr>Escolha da Análise Estatística</vt:lpstr>
      <vt:lpstr>Escolha da Análise Estatística</vt:lpstr>
      <vt:lpstr>Escolha da Análise Estatística</vt:lpstr>
      <vt:lpstr>Escolha da Análise Estatística</vt:lpstr>
      <vt:lpstr>Estatística Paramétrica X Não Paramétrica</vt:lpstr>
      <vt:lpstr>Tipo de Mensuração</vt:lpstr>
      <vt:lpstr>Alguns Testes Não Paramétricos</vt:lpstr>
      <vt:lpstr>Alguns Testes Não Paramétricos</vt:lpstr>
      <vt:lpstr>Teste de Aderência</vt:lpstr>
      <vt:lpstr>Teste de Aderência</vt:lpstr>
      <vt:lpstr>Teste de Aderência</vt:lpstr>
      <vt:lpstr>Teste de Aderência</vt:lpstr>
      <vt:lpstr>Teste de Aderência</vt:lpstr>
      <vt:lpstr>Teste de Aderência</vt:lpstr>
      <vt:lpstr>Teste de Aderência / Teste de Normalidade</vt:lpstr>
      <vt:lpstr>Teste de Aderência / Teste de Normalidade</vt:lpstr>
      <vt:lpstr>Teste de Kolmogorov-Smirnov</vt:lpstr>
      <vt:lpstr>Teste de Kolmogorov-Smirnov</vt:lpstr>
      <vt:lpstr>Teste de Kolmogorov-Smirnov</vt:lpstr>
      <vt:lpstr>Teste de Kolmogorov-Smirnov</vt:lpstr>
      <vt:lpstr>Teste de Kolmogorov-Smirnov</vt:lpstr>
      <vt:lpstr>Valores Críticos do Teste KS</vt:lpstr>
      <vt:lpstr>Teste de Kolmogorov-Smirnov</vt:lpstr>
      <vt:lpstr>Teste de Kolmogorov-Smirnov</vt:lpstr>
      <vt:lpstr>Alguns Testes Não Paramétricos</vt:lpstr>
      <vt:lpstr>Teste dos Sinais</vt:lpstr>
      <vt:lpstr>Teste dos Sinais</vt:lpstr>
      <vt:lpstr>Teste dos Sinais</vt:lpstr>
      <vt:lpstr>Teste dos Sinais</vt:lpstr>
      <vt:lpstr>Teste de Wilcoxon</vt:lpstr>
      <vt:lpstr>Teste de Wilcoxon</vt:lpstr>
      <vt:lpstr>Teste de Wilcoxon</vt:lpstr>
      <vt:lpstr>Teste de Wilcoxon</vt:lpstr>
      <vt:lpstr>Teste de Wilcoxon</vt:lpstr>
      <vt:lpstr>Teste de Wilcoxon</vt:lpstr>
      <vt:lpstr>Valores Críticos do Teste de Wilcoxon</vt:lpstr>
      <vt:lpstr>Teste de Wilcoxon</vt:lpstr>
      <vt:lpstr>Teste de Wilcoxon</vt:lpstr>
      <vt:lpstr>Alguns Testes Não Paramétricos</vt:lpstr>
      <vt:lpstr>Teste de Independência</vt:lpstr>
      <vt:lpstr>Teste de Independência</vt:lpstr>
      <vt:lpstr>Teste de Independência</vt:lpstr>
      <vt:lpstr>Teste de Independência</vt:lpstr>
      <vt:lpstr>Teste de Independência</vt:lpstr>
      <vt:lpstr>Teste de Mann-Withney</vt:lpstr>
      <vt:lpstr>Teste de Mann-Withney</vt:lpstr>
      <vt:lpstr>Teste de Mann-Withney</vt:lpstr>
      <vt:lpstr>Teste de Mann-Withney</vt:lpstr>
      <vt:lpstr>Teste de Mann-Withney</vt:lpstr>
      <vt:lpstr>Valores Críticos do Teste de Mann-Withney</vt:lpstr>
      <vt:lpstr>Valores Críticos do Teste de Mann-Withney</vt:lpstr>
      <vt:lpstr>Valores Críticos do Teste de Mann-Withney</vt:lpstr>
      <vt:lpstr>Valores Críticos do Teste de Mann-Withney</vt:lpstr>
      <vt:lpstr>Teste de Mann-Withney</vt:lpstr>
      <vt:lpstr>Teste de Mann-Withney</vt:lpstr>
      <vt:lpstr>Teste de Kolmogorov-Smirnov (2 amostras)</vt:lpstr>
      <vt:lpstr>Teste de Kolmogorov-Smirnov (2 amostras)</vt:lpstr>
      <vt:lpstr>Teste de Kolmogorov-Smirnov (2 amostras)</vt:lpstr>
      <vt:lpstr>Valores Críticos de KD para o Teste KS (2 amostras)</vt:lpstr>
      <vt:lpstr>Teste de Kolmogorov-Smirnov (2 amostras)</vt:lpstr>
      <vt:lpstr>Teste de Kolmogorov-Smirnov (2 amostras)</vt:lpstr>
      <vt:lpstr>Teste de Kolmogorov-Smirnov (2 amostras)</vt:lpstr>
      <vt:lpstr>Teste de Kolmogorov-Smirnov (2 amostras)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Estatística não paramétrica</dc:title>
  <dc:creator>Camilo Daleles Rennó, DPI/INPE</dc:creator>
  <cp:lastModifiedBy>Camilo Rennó</cp:lastModifiedBy>
  <cp:revision>728</cp:revision>
  <cp:lastPrinted>2016-05-24T13:15:31Z</cp:lastPrinted>
  <dcterms:created xsi:type="dcterms:W3CDTF">2003-03-18T00:57:51Z</dcterms:created>
  <dcterms:modified xsi:type="dcterms:W3CDTF">2023-08-16T01:54:00Z</dcterms:modified>
</cp:coreProperties>
</file>