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67" r:id="rId3"/>
    <p:sldId id="347" r:id="rId4"/>
    <p:sldId id="364" r:id="rId5"/>
    <p:sldId id="294" r:id="rId6"/>
    <p:sldId id="366" r:id="rId7"/>
    <p:sldId id="368" r:id="rId8"/>
    <p:sldId id="338" r:id="rId9"/>
    <p:sldId id="369" r:id="rId10"/>
    <p:sldId id="370" r:id="rId11"/>
    <p:sldId id="371" r:id="rId12"/>
    <p:sldId id="372" r:id="rId1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376092"/>
    <a:srgbClr val="E6BB04"/>
    <a:srgbClr val="CC9900"/>
    <a:srgbClr val="FFD581"/>
    <a:srgbClr val="FFCC66"/>
    <a:srgbClr val="FFD03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964" autoAdjust="0"/>
  </p:normalViewPr>
  <p:slideViewPr>
    <p:cSldViewPr>
      <p:cViewPr>
        <p:scale>
          <a:sx n="80" d="100"/>
          <a:sy n="80" d="100"/>
        </p:scale>
        <p:origin x="-1536" y="-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C2ABC1-E49B-47EE-8A60-3622FB09A206}" type="datetimeFigureOut">
              <a:rPr lang="pt-BR"/>
              <a:pPr>
                <a:defRPr/>
              </a:pPr>
              <a:t>10/03/2015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3EDF88-15DA-4301-AF00-71FE3AE846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Área mínima mapeada: &gt;4a (desde que estão relacionadas a um padrão)</a:t>
            </a:r>
          </a:p>
        </p:txBody>
      </p:sp>
      <p:sp>
        <p:nvSpPr>
          <p:cNvPr id="194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A0BB4A-1399-4DFA-BE23-3A0E8370BD4E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Área mínima mapeada: &gt;4a (desde que estão relacionadas a um padrão)</a:t>
            </a: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FF7712-BC6D-4BB0-BA7B-3EFCF737E60C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D170D-1F60-47D5-9545-B009FC333C83}" type="datetimeFigureOut">
              <a:rPr lang="pt-BR"/>
              <a:pPr>
                <a:defRPr/>
              </a:pPr>
              <a:t>10/03/2015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E4EA0-0A48-448F-BD95-C44DF86061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DF6CF-A1DF-4AF1-9ABD-B46C32EC26BF}" type="datetimeFigureOut">
              <a:rPr lang="pt-BR"/>
              <a:pPr>
                <a:defRPr/>
              </a:pPr>
              <a:t>10/03/2015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52D27-2791-4421-9172-4B6091F97B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FA1F9-ACCC-439B-90F0-2C39DF071965}" type="datetimeFigureOut">
              <a:rPr lang="pt-BR"/>
              <a:pPr>
                <a:defRPr/>
              </a:pPr>
              <a:t>10/03/2015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ACAEC-8274-4D82-A1D9-BEE8DB916C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EFE20-0E12-46BB-8E75-F8805A3C6E63}" type="datetimeFigureOut">
              <a:rPr lang="pt-BR"/>
              <a:pPr>
                <a:defRPr/>
              </a:pPr>
              <a:t>10/03/2015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178BE-BBAB-40DC-A32A-A4B016357D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37BC7-2822-4EED-81F4-5457737BC6B2}" type="datetimeFigureOut">
              <a:rPr lang="pt-BR"/>
              <a:pPr>
                <a:defRPr/>
              </a:pPr>
              <a:t>10/03/2015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91655-0613-41AA-A2E5-06E3BAFEDA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5CB36-A143-4013-8D25-224C4B522DBC}" type="datetimeFigureOut">
              <a:rPr lang="pt-BR"/>
              <a:pPr>
                <a:defRPr/>
              </a:pPr>
              <a:t>10/03/2015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61298-ADC3-479E-B35A-30E141A3F7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2851A-8E33-4B8B-A0BC-B1BA1225B30F}" type="datetimeFigureOut">
              <a:rPr lang="pt-BR"/>
              <a:pPr>
                <a:defRPr/>
              </a:pPr>
              <a:t>10/03/2015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A071E-9D5F-48AE-A40E-F4FD8C81C8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370CA-347F-467B-8E46-71DC4FFAC6F0}" type="datetimeFigureOut">
              <a:rPr lang="pt-BR"/>
              <a:pPr>
                <a:defRPr/>
              </a:pPr>
              <a:t>10/03/2015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9EF32-F212-483D-8459-C46EE943D3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6709E-488A-4C0B-99B8-D5A5AA3B5D4F}" type="datetimeFigureOut">
              <a:rPr lang="pt-BR"/>
              <a:pPr>
                <a:defRPr/>
              </a:pPr>
              <a:t>10/03/2015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82B5B-2627-44AB-90FB-E6227DA988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9E4A2-CDB1-41FF-92DC-A756D870ED4D}" type="datetimeFigureOut">
              <a:rPr lang="pt-BR"/>
              <a:pPr>
                <a:defRPr/>
              </a:pPr>
              <a:t>10/03/2015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4D6BF-C36B-47A3-8D5C-C77B420B2C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D6D76-11B4-45CF-8F6D-FF38F3FD3FA8}" type="datetimeFigureOut">
              <a:rPr lang="pt-BR"/>
              <a:pPr>
                <a:defRPr/>
              </a:pPr>
              <a:t>10/03/2015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2340A-38D3-491B-99EB-3AB17C496D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A2F9F1-1C58-4BA5-9BA6-ED8B03A5448A}" type="datetimeFigureOut">
              <a:rPr lang="pt-BR"/>
              <a:pPr>
                <a:defRPr/>
              </a:pPr>
              <a:t>10/03/2015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E8FCE6-99B2-4FC2-8FB0-470F94E977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www.obt.inpe.br/prodes/index.php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188" y="1125538"/>
            <a:ext cx="8208962" cy="1373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Dm BT" pitchFamily="34" charset="0"/>
                <a:ea typeface="+mj-ea"/>
                <a:cs typeface="+mj-cs"/>
              </a:rPr>
              <a:t>Evolução do arranjo espacial urbano e das terras agrícolas no entorno de Santarém (Pará) no período de 1990 a 2010</a:t>
            </a:r>
          </a:p>
        </p:txBody>
      </p:sp>
      <p:pic>
        <p:nvPicPr>
          <p:cNvPr id="14339" name="Picture 20" descr="logoco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417671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 txBox="1">
            <a:spLocks noChangeArrowheads="1"/>
          </p:cNvSpPr>
          <p:nvPr/>
        </p:nvSpPr>
        <p:spPr bwMode="auto">
          <a:xfrm>
            <a:off x="3779838" y="3141663"/>
            <a:ext cx="40243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algn="r">
              <a:lnSpc>
                <a:spcPct val="80000"/>
              </a:lnSpc>
              <a:spcBef>
                <a:spcPts val="800"/>
              </a:spcBef>
            </a:pPr>
            <a:r>
              <a:rPr lang="pt-BR" sz="1500">
                <a:latin typeface="Verdana" pitchFamily="34" charset="0"/>
              </a:rPr>
              <a:t>Ana Paula Dal’Asta</a:t>
            </a:r>
          </a:p>
          <a:p>
            <a:pPr marL="358775" algn="r">
              <a:lnSpc>
                <a:spcPct val="80000"/>
              </a:lnSpc>
              <a:spcBef>
                <a:spcPts val="800"/>
              </a:spcBef>
            </a:pPr>
            <a:r>
              <a:rPr lang="pt-BR" sz="1500">
                <a:latin typeface="Verdana" pitchFamily="34" charset="0"/>
              </a:rPr>
              <a:t>Silvana Amaral</a:t>
            </a:r>
          </a:p>
          <a:p>
            <a:pPr marL="358775" algn="r">
              <a:lnSpc>
                <a:spcPct val="80000"/>
              </a:lnSpc>
              <a:spcBef>
                <a:spcPts val="800"/>
              </a:spcBef>
            </a:pPr>
            <a:r>
              <a:rPr lang="pt-BR" sz="1500">
                <a:latin typeface="Verdana" pitchFamily="34" charset="0"/>
              </a:rPr>
              <a:t>Maria Isabel Sobral Escada</a:t>
            </a:r>
          </a:p>
          <a:p>
            <a:pPr marL="358775" algn="r">
              <a:lnSpc>
                <a:spcPct val="80000"/>
              </a:lnSpc>
              <a:spcBef>
                <a:spcPts val="800"/>
              </a:spcBef>
            </a:pPr>
            <a:r>
              <a:rPr lang="pt-BR" sz="1500">
                <a:latin typeface="Verdana" pitchFamily="34" charset="0"/>
              </a:rPr>
              <a:t>Antônio Miguel Vieira Monteiro</a:t>
            </a:r>
          </a:p>
        </p:txBody>
      </p:sp>
      <p:pic>
        <p:nvPicPr>
          <p:cNvPr id="14342" name="Imagem 10" descr="vregi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492375"/>
            <a:ext cx="3676650" cy="3114675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</p:pic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7740650" y="188913"/>
            <a:ext cx="1296988" cy="1128712"/>
            <a:chOff x="3288" y="210"/>
            <a:chExt cx="817" cy="711"/>
          </a:xfrm>
        </p:grpSpPr>
        <p:pic>
          <p:nvPicPr>
            <p:cNvPr id="14344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34" y="210"/>
              <a:ext cx="725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3288" y="709"/>
              <a:ext cx="81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669900"/>
                  </a:solidFill>
                  <a:latin typeface="Corbel" pitchFamily="34" charset="0"/>
                </a:rPr>
                <a:t>U</a:t>
              </a:r>
              <a:r>
                <a:rPr lang="en-US" sz="1000" b="1">
                  <a:solidFill>
                    <a:srgbClr val="669900"/>
                  </a:solidFill>
                  <a:latin typeface="Corbel" pitchFamily="34" charset="0"/>
                </a:rPr>
                <a:t>RBIS</a:t>
              </a:r>
              <a:r>
                <a:rPr lang="en-US" sz="1600" b="1">
                  <a:solidFill>
                    <a:srgbClr val="669900"/>
                  </a:solidFill>
                  <a:latin typeface="Corbel" pitchFamily="34" charset="0"/>
                </a:rPr>
                <a:t>A</a:t>
              </a:r>
              <a:r>
                <a:rPr lang="en-US" sz="1000" b="1">
                  <a:solidFill>
                    <a:srgbClr val="669900"/>
                  </a:solidFill>
                  <a:latin typeface="Corbel" pitchFamily="34" charset="0"/>
                </a:rPr>
                <a:t>MAZÔNIA</a:t>
              </a:r>
            </a:p>
          </p:txBody>
        </p:sp>
      </p:grp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187450" y="5697538"/>
            <a:ext cx="7848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Clr>
                <a:schemeClr val="tx1"/>
              </a:buClr>
              <a:tabLst>
                <a:tab pos="228600" algn="l"/>
              </a:tabLst>
            </a:pPr>
            <a:r>
              <a:rPr lang="pt-BR" sz="800"/>
              <a:t>AMARAL, Silvana ; GAVLAK, A. A. ; ESCADA, Maria Isabel Sobral ; Monteiro, A.M.V. . </a:t>
            </a:r>
            <a:r>
              <a:rPr lang="pt-BR" sz="800" u="sng"/>
              <a:t>Using remote sensing and census tract data to improve representation of population spatial distribution: case studies in the Brazilian Amazon</a:t>
            </a:r>
            <a:r>
              <a:rPr lang="pt-BR" sz="800"/>
              <a:t>. </a:t>
            </a:r>
            <a:r>
              <a:rPr lang="pt-BR" sz="800" i="1"/>
              <a:t>Population and Environment, v. 34, p. 142-170, 2012.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187450" y="5986463"/>
            <a:ext cx="7777163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endParaRPr lang="en-US" sz="700"/>
          </a:p>
          <a:p>
            <a:pPr algn="just"/>
            <a:r>
              <a:rPr lang="pt-BR" sz="700"/>
              <a:t>Ana Paula Dal’Asta, Maria Isabel Sobral Escada, Silvana Amaral, Antônio Miguel Vieira Monteiro. </a:t>
            </a:r>
            <a:r>
              <a:rPr lang="pt-BR" sz="700" u="sng"/>
              <a:t>Evolução do arranjo espacial urbano e das terras agrícolas no entorno de Santarém (Pará) no período de 1990 a 2010: Uma análise integrada baseada em sensoriamento remoto e espaços celulares. </a:t>
            </a:r>
            <a:r>
              <a:rPr lang="pt-BR" sz="700" i="1"/>
              <a:t>XVI SBSR - Simpósio Brasileiro de Sensoriamento Remoto será realizado de 13 a 18 de abril de 2013 em Foz do Iguaçu, Paraná</a:t>
            </a:r>
            <a:endParaRPr lang="en-US" sz="700"/>
          </a:p>
          <a:p>
            <a:pPr algn="just" eaLnBrk="0" hangingPunct="0"/>
            <a:endParaRPr lang="en-US" sz="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24"/>
          <p:cNvSpPr txBox="1"/>
          <p:nvPr/>
        </p:nvSpPr>
        <p:spPr>
          <a:xfrm>
            <a:off x="142875" y="142875"/>
            <a:ext cx="29527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Resultados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71438" y="642938"/>
            <a:ext cx="4857750" cy="1587"/>
          </a:xfrm>
          <a:prstGeom prst="line">
            <a:avLst/>
          </a:prstGeom>
          <a:ln w="6350" cmpd="thickThin">
            <a:solidFill>
              <a:schemeClr val="tx1"/>
            </a:solidFill>
          </a:ln>
          <a:effectLst>
            <a:outerShdw blurRad="63500" dist="63500" dir="3300000" sy="-23000" kx="-800400" algn="bl" rotWithShape="0">
              <a:prstClr val="black">
                <a:alpha val="9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 explicativo em seta para baixo 26"/>
          <p:cNvSpPr/>
          <p:nvPr/>
        </p:nvSpPr>
        <p:spPr>
          <a:xfrm>
            <a:off x="179388" y="692150"/>
            <a:ext cx="3529012" cy="576263"/>
          </a:xfrm>
          <a:prstGeom prst="downArrowCallout">
            <a:avLst>
              <a:gd name="adj1" fmla="val 73594"/>
              <a:gd name="adj2" fmla="val 36797"/>
              <a:gd name="adj3" fmla="val 0"/>
              <a:gd name="adj4" fmla="val 10000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i="1" dirty="0">
                <a:solidFill>
                  <a:schemeClr val="tx1"/>
                </a:solidFill>
              </a:rPr>
              <a:t>Entorno de Santarém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 l="1193" t="2602" r="3366" b="1375"/>
          <a:stretch>
            <a:fillRect/>
          </a:stretch>
        </p:blipFill>
        <p:spPr bwMode="auto">
          <a:xfrm>
            <a:off x="468313" y="1901825"/>
            <a:ext cx="8345487" cy="371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5" name="CaixaDeTexto 17"/>
          <p:cNvSpPr txBox="1">
            <a:spLocks noChangeArrowheads="1"/>
          </p:cNvSpPr>
          <p:nvPr/>
        </p:nvSpPr>
        <p:spPr bwMode="auto">
          <a:xfrm>
            <a:off x="2835275" y="2816225"/>
            <a:ext cx="546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just"/>
            <a:r>
              <a:rPr lang="pt-BR" b="1">
                <a:latin typeface="Calibri" pitchFamily="34" charset="0"/>
              </a:rPr>
              <a:t>124</a:t>
            </a:r>
          </a:p>
        </p:txBody>
      </p:sp>
      <p:sp>
        <p:nvSpPr>
          <p:cNvPr id="25606" name="Chave direita 18"/>
          <p:cNvSpPr>
            <a:spLocks/>
          </p:cNvSpPr>
          <p:nvPr/>
        </p:nvSpPr>
        <p:spPr bwMode="auto">
          <a:xfrm rot="-5400000">
            <a:off x="3028156" y="2761457"/>
            <a:ext cx="123825" cy="1001712"/>
          </a:xfrm>
          <a:prstGeom prst="rightBrace">
            <a:avLst>
              <a:gd name="adj1" fmla="val 8314"/>
              <a:gd name="adj2" fmla="val 50000"/>
            </a:avLst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sz="1400"/>
          </a:p>
        </p:txBody>
      </p:sp>
      <p:sp>
        <p:nvSpPr>
          <p:cNvPr id="25607" name="CaixaDeTexto 19"/>
          <p:cNvSpPr txBox="1">
            <a:spLocks noChangeArrowheads="1"/>
          </p:cNvSpPr>
          <p:nvPr/>
        </p:nvSpPr>
        <p:spPr bwMode="auto">
          <a:xfrm>
            <a:off x="5322888" y="2551113"/>
            <a:ext cx="546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just"/>
            <a:r>
              <a:rPr lang="pt-BR" b="1">
                <a:latin typeface="Calibri" pitchFamily="34" charset="0"/>
              </a:rPr>
              <a:t>258</a:t>
            </a:r>
          </a:p>
        </p:txBody>
      </p:sp>
      <p:sp>
        <p:nvSpPr>
          <p:cNvPr id="25608" name="Chave direita 20"/>
          <p:cNvSpPr>
            <a:spLocks/>
          </p:cNvSpPr>
          <p:nvPr/>
        </p:nvSpPr>
        <p:spPr bwMode="auto">
          <a:xfrm rot="-5400000">
            <a:off x="5468938" y="2497138"/>
            <a:ext cx="123825" cy="1000125"/>
          </a:xfrm>
          <a:prstGeom prst="rightBrace">
            <a:avLst>
              <a:gd name="adj1" fmla="val 8301"/>
              <a:gd name="adj2" fmla="val 50000"/>
            </a:avLst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sz="1400"/>
          </a:p>
        </p:txBody>
      </p:sp>
      <p:sp>
        <p:nvSpPr>
          <p:cNvPr id="25609" name="CaixaDeTexto 21"/>
          <p:cNvSpPr txBox="1">
            <a:spLocks noChangeArrowheads="1"/>
          </p:cNvSpPr>
          <p:nvPr/>
        </p:nvSpPr>
        <p:spPr bwMode="auto">
          <a:xfrm>
            <a:off x="7843838" y="2463800"/>
            <a:ext cx="546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/>
            <a:r>
              <a:rPr lang="pt-BR" b="1">
                <a:latin typeface="Calibri" pitchFamily="34" charset="0"/>
              </a:rPr>
              <a:t>330</a:t>
            </a:r>
          </a:p>
        </p:txBody>
      </p:sp>
      <p:sp>
        <p:nvSpPr>
          <p:cNvPr id="25610" name="Chave direita 22"/>
          <p:cNvSpPr>
            <a:spLocks/>
          </p:cNvSpPr>
          <p:nvPr/>
        </p:nvSpPr>
        <p:spPr bwMode="auto">
          <a:xfrm rot="-5400000">
            <a:off x="7997031" y="2283620"/>
            <a:ext cx="123825" cy="1204912"/>
          </a:xfrm>
          <a:prstGeom prst="rightBrace">
            <a:avLst>
              <a:gd name="adj1" fmla="val 8334"/>
              <a:gd name="adj2" fmla="val 50000"/>
            </a:avLst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sz="1400"/>
          </a:p>
        </p:txBody>
      </p:sp>
      <p:sp>
        <p:nvSpPr>
          <p:cNvPr id="24" name="CaixaDeTexto 23"/>
          <p:cNvSpPr txBox="1"/>
          <p:nvPr/>
        </p:nvSpPr>
        <p:spPr>
          <a:xfrm>
            <a:off x="468313" y="1484313"/>
            <a:ext cx="8345487" cy="400050"/>
          </a:xfrm>
          <a:prstGeom prst="rect">
            <a:avLst/>
          </a:prstGeom>
          <a:solidFill>
            <a:srgbClr val="376092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kern="0" dirty="0">
                <a:solidFill>
                  <a:sysClr val="window" lastClr="FFFFFF"/>
                </a:solidFill>
                <a:latin typeface="+mn-lt"/>
                <a:cs typeface="+mn-cs"/>
              </a:rPr>
              <a:t>Tipologia dos padrões de estrutura de terras</a:t>
            </a:r>
          </a:p>
        </p:txBody>
      </p:sp>
      <p:sp>
        <p:nvSpPr>
          <p:cNvPr id="25612" name="CaixaDeTexto 27"/>
          <p:cNvSpPr txBox="1">
            <a:spLocks noChangeArrowheads="1"/>
          </p:cNvSpPr>
          <p:nvPr/>
        </p:nvSpPr>
        <p:spPr bwMode="auto">
          <a:xfrm>
            <a:off x="395288" y="5732463"/>
            <a:ext cx="84248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>
                <a:latin typeface="Calibri" pitchFamily="34" charset="0"/>
              </a:rPr>
              <a:t>No período: aumento significativo  dos padrões associados  à  concentração  de  terras  para  agricultura  e  pecuária  em  larga  escala  (geométrico,  geométrico contínuo  e  misto)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24"/>
          <p:cNvSpPr txBox="1"/>
          <p:nvPr/>
        </p:nvSpPr>
        <p:spPr>
          <a:xfrm>
            <a:off x="142875" y="142875"/>
            <a:ext cx="29527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Resultados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71438" y="642938"/>
            <a:ext cx="4857750" cy="1587"/>
          </a:xfrm>
          <a:prstGeom prst="line">
            <a:avLst/>
          </a:prstGeom>
          <a:ln w="6350" cmpd="thickThin">
            <a:solidFill>
              <a:schemeClr val="tx1"/>
            </a:solidFill>
          </a:ln>
          <a:effectLst>
            <a:outerShdw blurRad="63500" dist="63500" dir="3300000" sy="-23000" kx="-800400" algn="bl" rotWithShape="0">
              <a:prstClr val="black">
                <a:alpha val="9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 explicativo em seta para baixo 26"/>
          <p:cNvSpPr/>
          <p:nvPr/>
        </p:nvSpPr>
        <p:spPr>
          <a:xfrm>
            <a:off x="179388" y="692150"/>
            <a:ext cx="3529012" cy="576263"/>
          </a:xfrm>
          <a:prstGeom prst="downArrowCallout">
            <a:avLst>
              <a:gd name="adj1" fmla="val 73594"/>
              <a:gd name="adj2" fmla="val 36797"/>
              <a:gd name="adj3" fmla="val 0"/>
              <a:gd name="adj4" fmla="val 10000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i="1" dirty="0">
                <a:solidFill>
                  <a:schemeClr val="tx1"/>
                </a:solidFill>
              </a:rPr>
              <a:t>Entorno de Santarém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/>
          <a:srcRect l="16251" t="13719" r="8333" b="16594"/>
          <a:stretch>
            <a:fillRect/>
          </a:stretch>
        </p:blipFill>
        <p:spPr bwMode="auto">
          <a:xfrm>
            <a:off x="688975" y="2132013"/>
            <a:ext cx="8158163" cy="424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629" name="Conector de seta reta 13"/>
          <p:cNvCxnSpPr>
            <a:cxnSpLocks noChangeShapeType="1"/>
          </p:cNvCxnSpPr>
          <p:nvPr/>
        </p:nvCxnSpPr>
        <p:spPr bwMode="auto">
          <a:xfrm>
            <a:off x="6646863" y="2182813"/>
            <a:ext cx="0" cy="1082675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15" name="CaixaDeTexto 14"/>
          <p:cNvSpPr txBox="1"/>
          <p:nvPr/>
        </p:nvSpPr>
        <p:spPr>
          <a:xfrm>
            <a:off x="6032500" y="1830388"/>
            <a:ext cx="13176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i="1" kern="0" dirty="0">
                <a:solidFill>
                  <a:sysClr val="windowText" lastClr="000000"/>
                </a:solidFill>
                <a:latin typeface="+mn-lt"/>
                <a:cs typeface="+mn-cs"/>
              </a:rPr>
              <a:t>PA INCRA</a:t>
            </a:r>
          </a:p>
        </p:txBody>
      </p:sp>
      <p:cxnSp>
        <p:nvCxnSpPr>
          <p:cNvPr id="26631" name="Conector de seta reta 15"/>
          <p:cNvCxnSpPr>
            <a:cxnSpLocks noChangeShapeType="1"/>
          </p:cNvCxnSpPr>
          <p:nvPr/>
        </p:nvCxnSpPr>
        <p:spPr bwMode="auto">
          <a:xfrm>
            <a:off x="8235950" y="3068638"/>
            <a:ext cx="0" cy="1082675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28" name="CaixaDeTexto 27"/>
          <p:cNvSpPr txBox="1"/>
          <p:nvPr/>
        </p:nvSpPr>
        <p:spPr>
          <a:xfrm>
            <a:off x="7504113" y="2674938"/>
            <a:ext cx="14239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i="1" kern="0" dirty="0">
                <a:solidFill>
                  <a:sysClr val="windowText" lastClr="000000"/>
                </a:solidFill>
                <a:latin typeface="+mn-lt"/>
                <a:cs typeface="+mn-cs"/>
              </a:rPr>
              <a:t>PA INCRA</a:t>
            </a:r>
          </a:p>
        </p:txBody>
      </p:sp>
      <p:sp>
        <p:nvSpPr>
          <p:cNvPr id="26633" name="CaixaDeTexto 28"/>
          <p:cNvSpPr txBox="1">
            <a:spLocks noChangeArrowheads="1"/>
          </p:cNvSpPr>
          <p:nvPr/>
        </p:nvSpPr>
        <p:spPr bwMode="auto">
          <a:xfrm>
            <a:off x="6257925" y="5972175"/>
            <a:ext cx="2776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r"/>
            <a:r>
              <a:rPr lang="pt-BR">
                <a:latin typeface="Calibri" pitchFamily="34" charset="0"/>
              </a:rPr>
              <a:t>Landsat 345BGR (2010)</a:t>
            </a:r>
          </a:p>
          <a:p>
            <a:pPr algn="r"/>
            <a:r>
              <a:rPr lang="pt-BR">
                <a:latin typeface="Calibri" pitchFamily="34" charset="0"/>
              </a:rPr>
              <a:t>SRTM</a:t>
            </a:r>
          </a:p>
        </p:txBody>
      </p:sp>
      <p:sp>
        <p:nvSpPr>
          <p:cNvPr id="26634" name="CaixaDeTexto 29"/>
          <p:cNvSpPr txBox="1">
            <a:spLocks noChangeArrowheads="1"/>
          </p:cNvSpPr>
          <p:nvPr/>
        </p:nvSpPr>
        <p:spPr bwMode="auto">
          <a:xfrm rot="-3250391">
            <a:off x="665957" y="4377531"/>
            <a:ext cx="715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just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Tapajós</a:t>
            </a:r>
          </a:p>
        </p:txBody>
      </p:sp>
      <p:sp>
        <p:nvSpPr>
          <p:cNvPr id="26635" name="CaixaDeTexto 30"/>
          <p:cNvSpPr txBox="1">
            <a:spLocks noChangeArrowheads="1"/>
          </p:cNvSpPr>
          <p:nvPr/>
        </p:nvSpPr>
        <p:spPr bwMode="auto">
          <a:xfrm>
            <a:off x="271463" y="1962150"/>
            <a:ext cx="3498850" cy="339725"/>
          </a:xfrm>
          <a:prstGeom prst="rect">
            <a:avLst/>
          </a:prstGeom>
          <a:solidFill>
            <a:srgbClr val="37609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>
                <a:solidFill>
                  <a:schemeClr val="bg1"/>
                </a:solidFill>
                <a:latin typeface="Calibri" pitchFamily="34" charset="0"/>
              </a:rPr>
              <a:t>Relevo que facilita a mecanização</a:t>
            </a:r>
          </a:p>
        </p:txBody>
      </p:sp>
      <p:sp>
        <p:nvSpPr>
          <p:cNvPr id="26636" name="Elipse 31"/>
          <p:cNvSpPr>
            <a:spLocks noChangeArrowheads="1"/>
          </p:cNvSpPr>
          <p:nvPr/>
        </p:nvSpPr>
        <p:spPr bwMode="auto">
          <a:xfrm>
            <a:off x="2284413" y="4002088"/>
            <a:ext cx="3557587" cy="1870075"/>
          </a:xfrm>
          <a:prstGeom prst="ellipse">
            <a:avLst/>
          </a:prstGeom>
          <a:noFill/>
          <a:ln w="12700" algn="ctr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 sz="1400"/>
          </a:p>
        </p:txBody>
      </p:sp>
      <p:sp>
        <p:nvSpPr>
          <p:cNvPr id="26637" name="CaixaDeTexto 32"/>
          <p:cNvSpPr txBox="1">
            <a:spLocks noChangeArrowheads="1"/>
          </p:cNvSpPr>
          <p:nvPr/>
        </p:nvSpPr>
        <p:spPr bwMode="auto">
          <a:xfrm>
            <a:off x="3154363" y="4445000"/>
            <a:ext cx="1657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just"/>
            <a:r>
              <a:rPr lang="pt-BR" sz="1600" b="1">
                <a:latin typeface="Calibri" pitchFamily="34" charset="0"/>
              </a:rPr>
              <a:t>Planalto Santareno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24"/>
          <p:cNvSpPr txBox="1"/>
          <p:nvPr/>
        </p:nvSpPr>
        <p:spPr>
          <a:xfrm>
            <a:off x="142875" y="142875"/>
            <a:ext cx="51498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Algumas considerações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71438" y="642938"/>
            <a:ext cx="4857750" cy="1587"/>
          </a:xfrm>
          <a:prstGeom prst="line">
            <a:avLst/>
          </a:prstGeom>
          <a:ln w="6350" cmpd="thickThin">
            <a:solidFill>
              <a:schemeClr val="tx1"/>
            </a:solidFill>
          </a:ln>
          <a:effectLst>
            <a:outerShdw blurRad="63500" dist="63500" dir="3300000" sy="-23000" kx="-800400" algn="bl" rotWithShape="0">
              <a:prstClr val="black">
                <a:alpha val="9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395288" y="1125538"/>
            <a:ext cx="8416925" cy="5249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pt-BR" sz="2000" dirty="0">
                <a:latin typeface="+mn-lt"/>
                <a:cs typeface="+mn-cs"/>
              </a:rPr>
              <a:t>Abordagem proposta</a:t>
            </a:r>
            <a:r>
              <a:rPr lang="pt-BR" sz="2000" dirty="0">
                <a:latin typeface="+mn-lt"/>
                <a:cs typeface="+mn-cs"/>
                <a:sym typeface="Wingdings" pitchFamily="2" charset="2"/>
              </a:rPr>
              <a:t> permite olhar a dinâmica urbana e a de seu entorno concomitantes  contextualiza a natureza do urbano na Amazônia em que o </a:t>
            </a:r>
            <a:r>
              <a:rPr lang="pt-BR" sz="2000" dirty="0">
                <a:latin typeface="+mn-lt"/>
                <a:cs typeface="+mn-cs"/>
              </a:rPr>
              <a:t>urbano e o rural são articulados </a:t>
            </a:r>
            <a:r>
              <a:rPr lang="pt-BR" sz="2000" dirty="0">
                <a:latin typeface="+mn-lt"/>
                <a:cs typeface="+mn-cs"/>
                <a:sym typeface="Wingdings" pitchFamily="2" charset="2"/>
              </a:rPr>
              <a:t>- </a:t>
            </a:r>
            <a:r>
              <a:rPr lang="pt-BR" sz="2000" i="1" dirty="0">
                <a:latin typeface="+mn-lt"/>
                <a:cs typeface="+mn-cs"/>
                <a:sym typeface="Wingdings" pitchFamily="2" charset="2"/>
              </a:rPr>
              <a:t>Urbanização extensiva </a:t>
            </a:r>
            <a:r>
              <a:rPr lang="pt-BR" sz="1100" b="1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  <a:sym typeface="Wingdings" pitchFamily="2" charset="2"/>
              </a:rPr>
              <a:t>(</a:t>
            </a:r>
            <a:r>
              <a:rPr lang="pt-BR" sz="11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  <a:sym typeface="Wingdings" pitchFamily="2" charset="2"/>
              </a:rPr>
              <a:t>Monte-Mór</a:t>
            </a:r>
            <a:r>
              <a:rPr lang="pt-BR" sz="1100" b="1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  <a:sym typeface="Wingdings" pitchFamily="2" charset="2"/>
              </a:rPr>
              <a:t>, 1994)</a:t>
            </a:r>
          </a:p>
          <a:p>
            <a:pPr marL="342900" indent="-342900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pt-BR" sz="1200" dirty="0">
              <a:latin typeface="+mn-lt"/>
              <a:cs typeface="+mn-cs"/>
              <a:sym typeface="Wingdings" pitchFamily="2" charset="2"/>
            </a:endParaRPr>
          </a:p>
          <a:p>
            <a:pPr marL="342900" indent="-342900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pt-BR" sz="2000" dirty="0">
                <a:latin typeface="+mn-lt"/>
                <a:cs typeface="+mn-cs"/>
              </a:rPr>
              <a:t>A classificação dos padrões espaciais urbanos e dos padrões associados a terras agrícolas </a:t>
            </a:r>
            <a:r>
              <a:rPr lang="pt-BR" sz="2000" dirty="0">
                <a:latin typeface="+mn-lt"/>
                <a:cs typeface="+mn-cs"/>
                <a:sym typeface="Wingdings" pitchFamily="2" charset="2"/>
              </a:rPr>
              <a:t>permite </a:t>
            </a:r>
            <a:r>
              <a:rPr lang="pt-BR" sz="2000" dirty="0">
                <a:latin typeface="+mn-lt"/>
                <a:cs typeface="+mn-cs"/>
              </a:rPr>
              <a:t>descrever a dinâmica da ocupação na região de Santarém.</a:t>
            </a:r>
          </a:p>
          <a:p>
            <a:pPr marL="342900" indent="-342900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pt-BR" sz="1200" dirty="0">
              <a:latin typeface="+mn-lt"/>
              <a:cs typeface="+mn-cs"/>
              <a:sym typeface="Wingdings" pitchFamily="2" charset="2"/>
            </a:endParaRPr>
          </a:p>
          <a:p>
            <a:pPr marL="342900" indent="-342900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pt-BR" sz="2000" dirty="0">
                <a:latin typeface="+mn-lt"/>
                <a:cs typeface="+mn-cs"/>
              </a:rPr>
              <a:t>As alterações na estrutura de terras no entorno de Santarém podem ter influenciado a organização espacial da cidade, entretanto não foi possível avaliar a influência  direta  da  entrada  do  agronegócio  na  estrutura  espacial  urbana. </a:t>
            </a:r>
          </a:p>
          <a:p>
            <a:pPr marL="342900" indent="-342900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pt-BR" sz="1200" dirty="0">
              <a:latin typeface="+mn-lt"/>
              <a:cs typeface="+mn-cs"/>
              <a:sym typeface="Wingdings" pitchFamily="2" charset="2"/>
            </a:endParaRPr>
          </a:p>
          <a:p>
            <a:pPr marL="342900" indent="-342900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pt-BR" sz="2000" dirty="0">
                <a:latin typeface="+mn-lt"/>
                <a:cs typeface="+mn-cs"/>
              </a:rPr>
              <a:t>Para um estudo mais conclusivo sobre os efeitos da produção mecanizada de grãos na dinâmica do município e sua urbanização </a:t>
            </a:r>
            <a:r>
              <a:rPr lang="pt-BR" sz="2000" dirty="0">
                <a:latin typeface="+mn-lt"/>
                <a:cs typeface="+mn-cs"/>
                <a:sym typeface="Wingdings" pitchFamily="2" charset="2"/>
              </a:rPr>
              <a:t></a:t>
            </a:r>
            <a:r>
              <a:rPr lang="pt-BR" sz="2000" dirty="0">
                <a:latin typeface="+mn-lt"/>
                <a:cs typeface="+mn-cs"/>
              </a:rPr>
              <a:t> necessário analisar dados populacionais, </a:t>
            </a:r>
            <a:r>
              <a:rPr lang="pt-BR" sz="2000" dirty="0">
                <a:latin typeface="+mn-lt"/>
                <a:cs typeface="+mn-cs"/>
                <a:sym typeface="Wingdings" pitchFamily="2" charset="2"/>
              </a:rPr>
              <a:t>para</a:t>
            </a:r>
            <a:r>
              <a:rPr lang="pt-BR" sz="2000" dirty="0">
                <a:latin typeface="+mn-lt"/>
                <a:cs typeface="+mn-cs"/>
              </a:rPr>
              <a:t> avaliar também a dinâmica populacional na área urbana e no entorno de Santarém.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2875" y="142875"/>
            <a:ext cx="29527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42875" y="142875"/>
            <a:ext cx="464502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Contexto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71438" y="642938"/>
            <a:ext cx="4857750" cy="1587"/>
          </a:xfrm>
          <a:prstGeom prst="line">
            <a:avLst/>
          </a:prstGeom>
          <a:ln w="6350" cmpd="thickThin">
            <a:solidFill>
              <a:schemeClr val="tx1"/>
            </a:solidFill>
          </a:ln>
          <a:effectLst>
            <a:outerShdw blurRad="63500" dist="63500" dir="3300000" sy="-23000" kx="-800400" algn="bl" rotWithShape="0">
              <a:prstClr val="black">
                <a:alpha val="9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323850" y="954088"/>
            <a:ext cx="8496300" cy="2046287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lIns="0" rIns="0"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i="1" dirty="0">
                <a:latin typeface="+mn-lt"/>
                <a:cs typeface="+mn-cs"/>
              </a:rPr>
              <a:t>Em Santarém: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+mn-cs"/>
              </a:rPr>
              <a:t>Década de 1990 </a:t>
            </a:r>
            <a:r>
              <a:rPr lang="pt-BR" sz="2000" dirty="0">
                <a:latin typeface="+mn-lt"/>
                <a:cs typeface="+mn-cs"/>
                <a:sym typeface="Wingdings" pitchFamily="2" charset="2"/>
              </a:rPr>
              <a:t> agricultura familiar de subsistência - aos poucos foi substituída pela agricultura em larga escala </a:t>
            </a:r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  <a:sym typeface="Wingdings" pitchFamily="2" charset="2"/>
              </a:rPr>
              <a:t>(Escada et al., 2009).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7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  <a:sym typeface="Wingdings" pitchFamily="2" charset="2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+mn-cs"/>
              </a:rPr>
              <a:t>Em 2010 </a:t>
            </a:r>
            <a:r>
              <a:rPr lang="pt-BR" sz="2000" dirty="0">
                <a:latin typeface="+mn-lt"/>
                <a:cs typeface="+mn-cs"/>
                <a:sym typeface="Wingdings" pitchFamily="2" charset="2"/>
              </a:rPr>
              <a:t> Predominam os grandes estabelecimentos agropecuários com uso intensivo da terra e baixa ocupação humana </a:t>
            </a:r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  <a:sym typeface="Wingdings" pitchFamily="2" charset="2"/>
              </a:rPr>
              <a:t>(D’</a:t>
            </a:r>
            <a:r>
              <a:rPr lang="pt-BR" sz="1200"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  <a:sym typeface="Wingdings" pitchFamily="2" charset="2"/>
              </a:rPr>
              <a:t>Antona</a:t>
            </a:r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  <a:sym typeface="Wingdings" pitchFamily="2" charset="2"/>
              </a:rPr>
              <a:t> et al., 2011)</a:t>
            </a:r>
            <a:r>
              <a:rPr lang="pt-BR" sz="2000" dirty="0">
                <a:latin typeface="+mn-lt"/>
                <a:cs typeface="+mn-cs"/>
                <a:sym typeface="Wingdings" pitchFamily="2" charset="2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+mn-cs"/>
                <a:sym typeface="Wingdings" pitchFamily="2" charset="2"/>
              </a:rPr>
              <a:t>Entre 1991 e 2010  grau de urbanização passa de 67,9% para 73,7% </a:t>
            </a:r>
            <a:r>
              <a:rPr lang="pt-BR" sz="1400" b="1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  <a:sym typeface="Wingdings" pitchFamily="2" charset="2"/>
              </a:rPr>
              <a:t>(IBGE, 2010)</a:t>
            </a:r>
            <a:r>
              <a:rPr lang="pt-BR" sz="2000" dirty="0">
                <a:latin typeface="+mn-lt"/>
                <a:cs typeface="+mn-cs"/>
                <a:sym typeface="Wingdings" pitchFamily="2" charset="2"/>
              </a:rPr>
              <a:t> </a:t>
            </a:r>
            <a:endParaRPr lang="pt-BR" sz="2000" dirty="0">
              <a:latin typeface="+mn-lt"/>
              <a:cs typeface="+mn-cs"/>
            </a:endParaRPr>
          </a:p>
        </p:txBody>
      </p:sp>
      <p:sp>
        <p:nvSpPr>
          <p:cNvPr id="19" name="Texto explicativo em seta para baixo 18"/>
          <p:cNvSpPr/>
          <p:nvPr/>
        </p:nvSpPr>
        <p:spPr>
          <a:xfrm>
            <a:off x="250825" y="984250"/>
            <a:ext cx="8642350" cy="2879725"/>
          </a:xfrm>
          <a:prstGeom prst="downArrowCallout">
            <a:avLst>
              <a:gd name="adj1" fmla="val 46075"/>
              <a:gd name="adj2" fmla="val 32393"/>
              <a:gd name="adj3" fmla="val 25000"/>
              <a:gd name="adj4" fmla="val 70095"/>
            </a:avLst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250825" y="3546475"/>
            <a:ext cx="8642350" cy="1322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+mn-cs"/>
              </a:rPr>
              <a:t>Em função disso, supomos que: 1) a entrada do agronegócio no Planalto </a:t>
            </a:r>
            <a:r>
              <a:rPr lang="pt-BR" sz="2000" dirty="0" err="1">
                <a:latin typeface="+mn-lt"/>
                <a:cs typeface="+mn-cs"/>
              </a:rPr>
              <a:t>Santareno</a:t>
            </a:r>
            <a:r>
              <a:rPr lang="pt-BR" sz="2000" dirty="0">
                <a:latin typeface="+mn-lt"/>
                <a:cs typeface="+mn-cs"/>
              </a:rPr>
              <a:t> alterou o padrão espacial das terras de Santarém, e 2) que o aumento significativo do grau de urbanização  apresentou  reflexos  na  estrutura  espacial  urbana  o  que  pode  ter  refletido  na dinâmica e estruturação destas áreas.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44463" y="5229225"/>
            <a:ext cx="882015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Dal’Asta</a:t>
            </a: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, A. P.; Escada, M. I. S.; Amaral, S.; Monteiro, A. M. V. Evolução do arranjo espacial urbano e das terras agrícolas no entorno de Santarém (Pará) no período de 1990 a 2010: Uma análise integrada baseada em sensoriamento remoto e espaços celulares. Anais XVI Simpósio Brasileiro de Sensoriamento Remoto - SBSR, Foz do Iguaçu, PR, Brasil, 13 a 18 de abril de 2013, INPE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2875" y="142875"/>
            <a:ext cx="29527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6386" name="CaixaDeTexto 6"/>
          <p:cNvSpPr txBox="1">
            <a:spLocks noChangeArrowheads="1"/>
          </p:cNvSpPr>
          <p:nvPr/>
        </p:nvSpPr>
        <p:spPr bwMode="auto">
          <a:xfrm>
            <a:off x="0" y="69215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pt-BR" sz="2200" b="1">
                <a:latin typeface="Calibri" pitchFamily="34" charset="0"/>
                <a:sym typeface="Wingdings" pitchFamily="2" charset="2"/>
              </a:rPr>
              <a:t>Como avaliar as alterações  nos padrões espaciais de ocupação ao longo do tempo?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42875" y="142875"/>
            <a:ext cx="464502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Questão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71438" y="642938"/>
            <a:ext cx="4857750" cy="1587"/>
          </a:xfrm>
          <a:prstGeom prst="line">
            <a:avLst/>
          </a:prstGeom>
          <a:ln w="6350" cmpd="thickThin">
            <a:solidFill>
              <a:schemeClr val="tx1"/>
            </a:solidFill>
          </a:ln>
          <a:effectLst>
            <a:outerShdw blurRad="63500" dist="63500" dir="3300000" sy="-23000" kx="-800400" algn="bl" rotWithShape="0">
              <a:prstClr val="black">
                <a:alpha val="9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Imagem 36" descr="terst.jpg"/>
          <p:cNvPicPr>
            <a:picLocks noChangeAspect="1"/>
          </p:cNvPicPr>
          <p:nvPr/>
        </p:nvPicPr>
        <p:blipFill>
          <a:blip r:embed="rId2"/>
          <a:srcRect l="25987" t="16116" r="28220"/>
          <a:stretch>
            <a:fillRect/>
          </a:stretch>
        </p:blipFill>
        <p:spPr bwMode="auto">
          <a:xfrm>
            <a:off x="4719638" y="1773238"/>
            <a:ext cx="419893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Imagem 35" descr="22762_250691.jpg"/>
          <p:cNvPicPr>
            <a:picLocks noChangeAspect="1"/>
          </p:cNvPicPr>
          <p:nvPr/>
        </p:nvPicPr>
        <p:blipFill>
          <a:blip r:embed="rId3"/>
          <a:srcRect t="15884" r="3174"/>
          <a:stretch>
            <a:fillRect/>
          </a:stretch>
        </p:blipFill>
        <p:spPr bwMode="auto">
          <a:xfrm>
            <a:off x="212725" y="1773238"/>
            <a:ext cx="407352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CaixaDeTexto 38"/>
          <p:cNvSpPr txBox="1"/>
          <p:nvPr/>
        </p:nvSpPr>
        <p:spPr>
          <a:xfrm>
            <a:off x="1692275" y="1916113"/>
            <a:ext cx="11811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Santarém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6332538" y="1989138"/>
            <a:ext cx="11811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Santarém</a:t>
            </a:r>
          </a:p>
        </p:txBody>
      </p:sp>
      <p:sp>
        <p:nvSpPr>
          <p:cNvPr id="42" name="Texto explicativo em seta para baixo 41"/>
          <p:cNvSpPr/>
          <p:nvPr/>
        </p:nvSpPr>
        <p:spPr>
          <a:xfrm>
            <a:off x="5319713" y="1412875"/>
            <a:ext cx="3132137" cy="576263"/>
          </a:xfrm>
          <a:prstGeom prst="downArrowCallout">
            <a:avLst>
              <a:gd name="adj1" fmla="val 84966"/>
              <a:gd name="adj2" fmla="val 60274"/>
              <a:gd name="adj3" fmla="val 25000"/>
              <a:gd name="adj4" fmla="val 6497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2010</a:t>
            </a:r>
          </a:p>
        </p:txBody>
      </p:sp>
      <p:sp>
        <p:nvSpPr>
          <p:cNvPr id="43" name="Texto explicativo em seta para baixo 42"/>
          <p:cNvSpPr/>
          <p:nvPr/>
        </p:nvSpPr>
        <p:spPr>
          <a:xfrm>
            <a:off x="439738" y="1412875"/>
            <a:ext cx="3132137" cy="576263"/>
          </a:xfrm>
          <a:prstGeom prst="downArrowCallout">
            <a:avLst>
              <a:gd name="adj1" fmla="val 95548"/>
              <a:gd name="adj2" fmla="val 62038"/>
              <a:gd name="adj3" fmla="val 25000"/>
              <a:gd name="adj4" fmla="val 6497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1990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1331913" y="2924175"/>
            <a:ext cx="18383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Planalto </a:t>
            </a:r>
            <a:r>
              <a:rPr lang="pt-B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Santareno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6011863" y="2924175"/>
            <a:ext cx="18383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Planalto </a:t>
            </a:r>
            <a:r>
              <a:rPr lang="pt-B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Santareno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1438" y="5445125"/>
            <a:ext cx="8964612" cy="1435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defRPr/>
            </a:pPr>
            <a:r>
              <a:rPr lang="pt-BR" sz="1600" kern="0" dirty="0">
                <a:solidFill>
                  <a:sysClr val="windowText" lastClr="000000"/>
                </a:solidFill>
                <a:latin typeface="+mn-lt"/>
                <a:cs typeface="+mn-cs"/>
              </a:rPr>
              <a:t>Atributos espaciais das áreas desmatadas </a:t>
            </a:r>
            <a:r>
              <a:rPr lang="pt-BR" sz="1600" kern="0" dirty="0">
                <a:solidFill>
                  <a:sysClr val="windowText" lastClr="000000"/>
                </a:solidFill>
                <a:latin typeface="+mn-lt"/>
                <a:cs typeface="+mn-cs"/>
                <a:sym typeface="Wingdings" pitchFamily="2" charset="2"/>
              </a:rPr>
              <a:t> </a:t>
            </a:r>
            <a:r>
              <a:rPr lang="pt-BR" sz="1600" kern="0" dirty="0">
                <a:solidFill>
                  <a:sysClr val="windowText" lastClr="000000"/>
                </a:solidFill>
                <a:latin typeface="+mn-lt"/>
                <a:cs typeface="+mn-cs"/>
              </a:rPr>
              <a:t>podem ser associados a diferentes tipos, atores e estágios de ocupação </a:t>
            </a:r>
            <a:r>
              <a:rPr lang="pt-BR" sz="1200" b="1" kern="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(</a:t>
            </a:r>
            <a:r>
              <a:rPr lang="pt-BR" sz="1200" b="1" kern="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Geist</a:t>
            </a:r>
            <a:r>
              <a:rPr lang="pt-BR" sz="1200" b="1" kern="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; </a:t>
            </a:r>
            <a:r>
              <a:rPr lang="pt-BR" sz="1200" b="1" kern="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Lambim</a:t>
            </a:r>
            <a:r>
              <a:rPr lang="pt-BR" sz="1200" b="1" kern="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2001).</a:t>
            </a:r>
            <a:endParaRPr lang="pt-BR" sz="1600" b="1" kern="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defRPr/>
            </a:pPr>
            <a:r>
              <a:rPr lang="pt-BR" sz="1600" kern="0" dirty="0">
                <a:solidFill>
                  <a:sysClr val="windowText" lastClr="000000"/>
                </a:solidFill>
                <a:latin typeface="+mn-lt"/>
                <a:cs typeface="+mn-cs"/>
              </a:rPr>
              <a:t>Diferentes formas de mudança de uso e cobertura da terra podem apresentar padrões espaciais característicos </a:t>
            </a:r>
            <a:r>
              <a:rPr lang="pt-BR" sz="1600" kern="0" dirty="0">
                <a:solidFill>
                  <a:sysClr val="windowText" lastClr="000000"/>
                </a:solidFill>
                <a:latin typeface="+mn-lt"/>
                <a:cs typeface="+mn-cs"/>
                <a:sym typeface="Wingdings" pitchFamily="2" charset="2"/>
              </a:rPr>
              <a:t> </a:t>
            </a:r>
            <a:r>
              <a:rPr lang="pt-BR" sz="1600" kern="0" dirty="0">
                <a:solidFill>
                  <a:sysClr val="windowText" lastClr="000000"/>
                </a:solidFill>
                <a:latin typeface="+mn-lt"/>
                <a:cs typeface="+mn-cs"/>
              </a:rPr>
              <a:t>detectar estes padrões pode auxiliar na compreensão das dinâmicas e processos de áreas distintas</a:t>
            </a:r>
            <a:r>
              <a:rPr lang="pt-BR" sz="2000" kern="0" dirty="0">
                <a:solidFill>
                  <a:sysClr val="windowText" lastClr="000000"/>
                </a:solidFill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m 23" descr="22762_02081999_1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767013"/>
            <a:ext cx="205898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42875" y="142875"/>
            <a:ext cx="29527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42875" y="142875"/>
            <a:ext cx="6516688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Procedimentos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71438" y="642938"/>
            <a:ext cx="4857750" cy="1587"/>
          </a:xfrm>
          <a:prstGeom prst="line">
            <a:avLst/>
          </a:prstGeom>
          <a:ln w="6350" cmpd="thickThin">
            <a:solidFill>
              <a:schemeClr val="tx1"/>
            </a:solidFill>
          </a:ln>
          <a:effectLst>
            <a:outerShdw blurRad="63500" dist="63500" dir="3300000" sy="-23000" kx="-800400" algn="bl" rotWithShape="0">
              <a:prstClr val="black">
                <a:alpha val="9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179388" y="765175"/>
            <a:ext cx="8856662" cy="10144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+mn-lt"/>
                <a:cs typeface="+mn-cs"/>
              </a:rPr>
              <a:t>OBJETIVO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+mn-lt"/>
                <a:cs typeface="+mn-cs"/>
              </a:rPr>
              <a:t>Analisar as alterações no arranjo espacial urbano e das terras agrícolas no entorno de Santarém (Pará) no período de 1990 a 2010.</a:t>
            </a:r>
          </a:p>
        </p:txBody>
      </p:sp>
      <p:pic>
        <p:nvPicPr>
          <p:cNvPr id="17414" name="Imagem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5489575"/>
            <a:ext cx="14589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Imagem 3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8300" y="6297613"/>
            <a:ext cx="1681163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Imagem 3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8300" y="5489575"/>
            <a:ext cx="17287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Imagem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8888" y="3054350"/>
            <a:ext cx="2074862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CaixaDeTexto 36"/>
          <p:cNvSpPr txBox="1">
            <a:spLocks noChangeArrowheads="1"/>
          </p:cNvSpPr>
          <p:nvPr/>
        </p:nvSpPr>
        <p:spPr bwMode="auto">
          <a:xfrm>
            <a:off x="107950" y="1844675"/>
            <a:ext cx="3311525" cy="3708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Calibri" pitchFamily="34" charset="0"/>
              </a:rPr>
              <a:t>Dados:</a:t>
            </a:r>
          </a:p>
          <a:p>
            <a:pPr algn="ctr"/>
            <a:r>
              <a:rPr lang="pt-BR">
                <a:latin typeface="Calibri" pitchFamily="34" charset="0"/>
              </a:rPr>
              <a:t>Imagens Landsat TM-5</a:t>
            </a:r>
          </a:p>
          <a:p>
            <a:pPr algn="ctr"/>
            <a:r>
              <a:rPr lang="pt-BR">
                <a:latin typeface="Calibri" pitchFamily="34" charset="0"/>
              </a:rPr>
              <a:t>Anos: 1990, 2000 e 2010</a:t>
            </a:r>
          </a:p>
          <a:p>
            <a:endParaRPr lang="pt-BR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  <a:p>
            <a:endParaRPr lang="pt-BR" sz="900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  <a:p>
            <a:r>
              <a:rPr lang="pt-BR" sz="1600">
                <a:latin typeface="Calibri" pitchFamily="34" charset="0"/>
              </a:rPr>
              <a:t>Fonte: PRODES – INPE</a:t>
            </a:r>
          </a:p>
          <a:p>
            <a:r>
              <a:rPr lang="pt-BR" sz="1200">
                <a:latin typeface="Calibri" pitchFamily="34" charset="0"/>
                <a:hlinkClick r:id="rId7"/>
              </a:rPr>
              <a:t>http://www.obt.inpe.br/prodes/index.php</a:t>
            </a:r>
            <a:endParaRPr lang="pt-BR" sz="1200">
              <a:latin typeface="Calibri" pitchFamily="34" charset="0"/>
            </a:endParaRPr>
          </a:p>
        </p:txBody>
      </p:sp>
      <p:sp>
        <p:nvSpPr>
          <p:cNvPr id="38" name="Texto explicativo em seta para baixo 37"/>
          <p:cNvSpPr/>
          <p:nvPr/>
        </p:nvSpPr>
        <p:spPr>
          <a:xfrm>
            <a:off x="4859338" y="1916113"/>
            <a:ext cx="2786062" cy="769937"/>
          </a:xfrm>
          <a:prstGeom prst="downArrowCallout">
            <a:avLst>
              <a:gd name="adj1" fmla="val 69915"/>
              <a:gd name="adj2" fmla="val 36797"/>
              <a:gd name="adj3" fmla="val 13203"/>
              <a:gd name="adj4" fmla="val 76633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SANTARÉM</a:t>
            </a:r>
          </a:p>
        </p:txBody>
      </p:sp>
      <p:sp>
        <p:nvSpPr>
          <p:cNvPr id="50" name="Texto explicativo em seta para baixo 49"/>
          <p:cNvSpPr/>
          <p:nvPr/>
        </p:nvSpPr>
        <p:spPr>
          <a:xfrm>
            <a:off x="3492500" y="2708275"/>
            <a:ext cx="2735263" cy="769938"/>
          </a:xfrm>
          <a:prstGeom prst="downArrowCallout">
            <a:avLst>
              <a:gd name="adj1" fmla="val 69915"/>
              <a:gd name="adj2" fmla="val 36797"/>
              <a:gd name="adj3" fmla="val 13203"/>
              <a:gd name="adj4" fmla="val 76633"/>
            </a:avLst>
          </a:prstGeom>
          <a:noFill/>
          <a:ln w="127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1"/>
                </a:solidFill>
              </a:rPr>
              <a:t>Área Urbana</a:t>
            </a:r>
          </a:p>
        </p:txBody>
      </p:sp>
      <p:sp>
        <p:nvSpPr>
          <p:cNvPr id="51" name="Texto explicativo em seta para baixo 50"/>
          <p:cNvSpPr/>
          <p:nvPr/>
        </p:nvSpPr>
        <p:spPr>
          <a:xfrm>
            <a:off x="3492500" y="3522663"/>
            <a:ext cx="2735263" cy="769937"/>
          </a:xfrm>
          <a:prstGeom prst="downArrowCallout">
            <a:avLst>
              <a:gd name="adj1" fmla="val 69915"/>
              <a:gd name="adj2" fmla="val 36797"/>
              <a:gd name="adj3" fmla="val 13203"/>
              <a:gd name="adj4" fmla="val 76633"/>
            </a:avLst>
          </a:prstGeom>
          <a:noFill/>
          <a:ln w="127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Imagens: 1991-2000-2010</a:t>
            </a:r>
          </a:p>
        </p:txBody>
      </p:sp>
      <p:sp>
        <p:nvSpPr>
          <p:cNvPr id="52" name="Texto explicativo em seta para baixo 51"/>
          <p:cNvSpPr/>
          <p:nvPr/>
        </p:nvSpPr>
        <p:spPr>
          <a:xfrm>
            <a:off x="3492500" y="4314825"/>
            <a:ext cx="2735263" cy="769938"/>
          </a:xfrm>
          <a:prstGeom prst="downArrowCallout">
            <a:avLst>
              <a:gd name="adj1" fmla="val 69915"/>
              <a:gd name="adj2" fmla="val 36797"/>
              <a:gd name="adj3" fmla="val 13203"/>
              <a:gd name="adj4" fmla="val 76633"/>
            </a:avLst>
          </a:prstGeom>
          <a:noFill/>
          <a:ln w="127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Tipologia de padrões intraurbanos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3492500" y="5106988"/>
            <a:ext cx="2735263" cy="769937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Trajetórias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1991-1999; 1999 - 2010</a:t>
            </a:r>
          </a:p>
        </p:txBody>
      </p:sp>
      <p:sp>
        <p:nvSpPr>
          <p:cNvPr id="54" name="Texto explicativo em seta para baixo 53"/>
          <p:cNvSpPr/>
          <p:nvPr/>
        </p:nvSpPr>
        <p:spPr>
          <a:xfrm>
            <a:off x="6300788" y="2708275"/>
            <a:ext cx="2735262" cy="769938"/>
          </a:xfrm>
          <a:prstGeom prst="downArrowCallout">
            <a:avLst>
              <a:gd name="adj1" fmla="val 69915"/>
              <a:gd name="adj2" fmla="val 36797"/>
              <a:gd name="adj3" fmla="val 13203"/>
              <a:gd name="adj4" fmla="val 76633"/>
            </a:avLst>
          </a:prstGeom>
          <a:noFill/>
          <a:ln w="127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1"/>
                </a:solidFill>
              </a:rPr>
              <a:t>Entorno de Santarém</a:t>
            </a:r>
          </a:p>
        </p:txBody>
      </p:sp>
      <p:sp>
        <p:nvSpPr>
          <p:cNvPr id="55" name="Texto explicativo em seta para baixo 54"/>
          <p:cNvSpPr/>
          <p:nvPr/>
        </p:nvSpPr>
        <p:spPr>
          <a:xfrm>
            <a:off x="6300788" y="3500438"/>
            <a:ext cx="2735262" cy="769937"/>
          </a:xfrm>
          <a:prstGeom prst="downArrowCallout">
            <a:avLst>
              <a:gd name="adj1" fmla="val 69915"/>
              <a:gd name="adj2" fmla="val 36797"/>
              <a:gd name="adj3" fmla="val 13203"/>
              <a:gd name="adj4" fmla="val 76633"/>
            </a:avLst>
          </a:prstGeom>
          <a:noFill/>
          <a:ln w="127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Imagens: 1990-1999-2010</a:t>
            </a:r>
          </a:p>
        </p:txBody>
      </p:sp>
      <p:sp>
        <p:nvSpPr>
          <p:cNvPr id="56" name="Texto explicativo em seta para baixo 55"/>
          <p:cNvSpPr/>
          <p:nvPr/>
        </p:nvSpPr>
        <p:spPr>
          <a:xfrm>
            <a:off x="6300788" y="4314825"/>
            <a:ext cx="2735262" cy="769938"/>
          </a:xfrm>
          <a:prstGeom prst="downArrowCallout">
            <a:avLst>
              <a:gd name="adj1" fmla="val 69915"/>
              <a:gd name="adj2" fmla="val 36797"/>
              <a:gd name="adj3" fmla="val 13203"/>
              <a:gd name="adj4" fmla="val 76633"/>
            </a:avLst>
          </a:prstGeom>
          <a:noFill/>
          <a:ln w="127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Processamento digital das imagens</a:t>
            </a:r>
          </a:p>
        </p:txBody>
      </p:sp>
      <p:sp>
        <p:nvSpPr>
          <p:cNvPr id="57" name="Retângulo 56"/>
          <p:cNvSpPr/>
          <p:nvPr/>
        </p:nvSpPr>
        <p:spPr>
          <a:xfrm>
            <a:off x="6300788" y="5084763"/>
            <a:ext cx="2735262" cy="769937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Tipologia de padrões de estrutura fundiária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42875" y="142875"/>
            <a:ext cx="29527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Procedimentos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71438" y="642938"/>
            <a:ext cx="4857750" cy="1587"/>
          </a:xfrm>
          <a:prstGeom prst="line">
            <a:avLst/>
          </a:prstGeom>
          <a:ln w="6350" cmpd="thickThin">
            <a:solidFill>
              <a:schemeClr val="tx1"/>
            </a:solidFill>
          </a:ln>
          <a:effectLst>
            <a:outerShdw blurRad="63500" dist="63500" dir="3300000" sy="-23000" kx="-800400" algn="bl" rotWithShape="0">
              <a:prstClr val="black">
                <a:alpha val="9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 explicativo em seta para baixo 15"/>
          <p:cNvSpPr/>
          <p:nvPr/>
        </p:nvSpPr>
        <p:spPr>
          <a:xfrm>
            <a:off x="88900" y="836613"/>
            <a:ext cx="2786063" cy="576262"/>
          </a:xfrm>
          <a:prstGeom prst="downArrowCallout">
            <a:avLst>
              <a:gd name="adj1" fmla="val 73594"/>
              <a:gd name="adj2" fmla="val 36797"/>
              <a:gd name="adj3" fmla="val 0"/>
              <a:gd name="adj4" fmla="val 10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Área Urbana</a:t>
            </a:r>
          </a:p>
        </p:txBody>
      </p:sp>
      <p:sp>
        <p:nvSpPr>
          <p:cNvPr id="8" name="Retângulo 7"/>
          <p:cNvSpPr/>
          <p:nvPr/>
        </p:nvSpPr>
        <p:spPr>
          <a:xfrm>
            <a:off x="107950" y="2257425"/>
            <a:ext cx="2767013" cy="33083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+mn-lt"/>
                <a:cs typeface="+mn-cs"/>
              </a:rPr>
              <a:t>Classificação dos padrões </a:t>
            </a:r>
            <a:r>
              <a:rPr lang="pt-BR" sz="2400" b="1" dirty="0" err="1">
                <a:solidFill>
                  <a:schemeClr val="bg1"/>
                </a:solidFill>
                <a:latin typeface="+mn-lt"/>
                <a:cs typeface="+mn-cs"/>
              </a:rPr>
              <a:t>intra-urbanos</a:t>
            </a:r>
            <a:endParaRPr lang="pt-BR" sz="24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7950" y="3578225"/>
            <a:ext cx="2767013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+mn-cs"/>
              </a:rPr>
              <a:t>Tipologia:</a:t>
            </a:r>
          </a:p>
          <a:p>
            <a:pPr marL="363538" indent="-276225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pt-BR" sz="2400" dirty="0">
                <a:latin typeface="+mn-lt"/>
                <a:cs typeface="+mn-cs"/>
              </a:rPr>
              <a:t>	</a:t>
            </a:r>
            <a:r>
              <a:rPr lang="pt-BR" sz="1600" dirty="0">
                <a:latin typeface="+mn-lt"/>
                <a:cs typeface="+mn-cs"/>
              </a:rPr>
              <a:t>Cinco padrões baseados na estrutura espacial;</a:t>
            </a:r>
          </a:p>
          <a:p>
            <a:pPr marL="363538" indent="-276225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endParaRPr lang="pt-BR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+mn-cs"/>
              </a:rPr>
              <a:t>Classificação:</a:t>
            </a:r>
          </a:p>
          <a:p>
            <a:pPr marL="363538" indent="-276225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pt-BR" sz="2400" dirty="0">
                <a:latin typeface="+mn-lt"/>
                <a:cs typeface="+mn-cs"/>
              </a:rPr>
              <a:t>	</a:t>
            </a:r>
            <a:r>
              <a:rPr lang="pt-BR" sz="1600" dirty="0">
                <a:latin typeface="+mn-lt"/>
                <a:cs typeface="+mn-cs"/>
              </a:rPr>
              <a:t>Classificação visual.</a:t>
            </a:r>
            <a:endParaRPr lang="pt-BR" sz="2400" dirty="0">
              <a:latin typeface="+mn-lt"/>
              <a:cs typeface="+mn-cs"/>
            </a:endParaRPr>
          </a:p>
        </p:txBody>
      </p:sp>
      <p:sp>
        <p:nvSpPr>
          <p:cNvPr id="11" name="Texto explicativo em seta para baixo 10"/>
          <p:cNvSpPr/>
          <p:nvPr/>
        </p:nvSpPr>
        <p:spPr>
          <a:xfrm>
            <a:off x="107950" y="1516063"/>
            <a:ext cx="2767013" cy="760412"/>
          </a:xfrm>
          <a:prstGeom prst="downArrowCallout">
            <a:avLst>
              <a:gd name="adj1" fmla="val 85555"/>
              <a:gd name="adj2" fmla="val 51666"/>
              <a:gd name="adj3" fmla="val 19445"/>
              <a:gd name="adj4" fmla="val 73866"/>
            </a:avLst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Imagens </a:t>
            </a:r>
            <a:r>
              <a:rPr lang="pt-BR" sz="2000" b="1" dirty="0" err="1">
                <a:solidFill>
                  <a:schemeClr val="bg1">
                    <a:lumMod val="50000"/>
                  </a:schemeClr>
                </a:solidFill>
              </a:rPr>
              <a:t>Landsat</a:t>
            </a:r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 TM5 5345 (BGR)</a:t>
            </a:r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44675"/>
            <a:ext cx="583565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107950" y="5765800"/>
            <a:ext cx="2767013" cy="877888"/>
          </a:xfrm>
          <a:prstGeom prst="rect">
            <a:avLst/>
          </a:prstGeom>
          <a:solidFill>
            <a:sysClr val="window" lastClr="FFFFFF">
              <a:lumMod val="65000"/>
            </a:sys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700" b="1" kern="0" dirty="0">
                <a:solidFill>
                  <a:sysClr val="window" lastClr="FFFFFF"/>
                </a:solidFill>
                <a:latin typeface="+mn-lt"/>
                <a:cs typeface="+mn-cs"/>
              </a:rPr>
              <a:t>Dados auxiliares: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700" b="1" kern="0" dirty="0">
                <a:solidFill>
                  <a:sysClr val="window" lastClr="FFFFFF"/>
                </a:solidFill>
                <a:latin typeface="+mn-lt"/>
                <a:cs typeface="+mn-cs"/>
              </a:rPr>
              <a:t>Informações de Campo (2010)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42875" y="142875"/>
            <a:ext cx="29527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Procedimentos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71438" y="642938"/>
            <a:ext cx="4857750" cy="1587"/>
          </a:xfrm>
          <a:prstGeom prst="line">
            <a:avLst/>
          </a:prstGeom>
          <a:ln w="6350" cmpd="thickThin">
            <a:solidFill>
              <a:schemeClr val="tx1"/>
            </a:solidFill>
          </a:ln>
          <a:effectLst>
            <a:outerShdw blurRad="63500" dist="63500" dir="3300000" sy="-23000" kx="-800400" algn="bl" rotWithShape="0">
              <a:prstClr val="black">
                <a:alpha val="9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 explicativo em seta para baixo 15"/>
          <p:cNvSpPr/>
          <p:nvPr/>
        </p:nvSpPr>
        <p:spPr>
          <a:xfrm>
            <a:off x="88900" y="836613"/>
            <a:ext cx="2786063" cy="647700"/>
          </a:xfrm>
          <a:prstGeom prst="downArrowCallout">
            <a:avLst>
              <a:gd name="adj1" fmla="val 73594"/>
              <a:gd name="adj2" fmla="val 36797"/>
              <a:gd name="adj3" fmla="val 0"/>
              <a:gd name="adj4" fmla="val 10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Planalto </a:t>
            </a:r>
            <a:r>
              <a:rPr lang="pt-BR" sz="2000" b="1" dirty="0" err="1"/>
              <a:t>Santareno</a:t>
            </a:r>
            <a:endParaRPr lang="pt-BR" sz="2000" b="1" dirty="0"/>
          </a:p>
        </p:txBody>
      </p:sp>
      <p:pic>
        <p:nvPicPr>
          <p:cNvPr id="12" name="Imagem 11" descr="terst.jpg"/>
          <p:cNvPicPr>
            <a:picLocks noChangeAspect="1"/>
          </p:cNvPicPr>
          <p:nvPr/>
        </p:nvPicPr>
        <p:blipFill>
          <a:blip r:embed="rId3" cstate="print"/>
          <a:srcRect l="27163" t="13198" r="27163"/>
          <a:stretch>
            <a:fillRect/>
          </a:stretch>
        </p:blipFill>
        <p:spPr>
          <a:xfrm>
            <a:off x="179513" y="4330992"/>
            <a:ext cx="2736304" cy="248238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r="47656"/>
          <a:stretch/>
        </p:blipFill>
        <p:spPr>
          <a:xfrm>
            <a:off x="446192" y="3519430"/>
            <a:ext cx="2661809" cy="233404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0486" name="CaixaDeTexto 13"/>
          <p:cNvSpPr txBox="1">
            <a:spLocks noChangeArrowheads="1"/>
          </p:cNvSpPr>
          <p:nvPr/>
        </p:nvSpPr>
        <p:spPr bwMode="auto">
          <a:xfrm>
            <a:off x="2987675" y="836613"/>
            <a:ext cx="6048375" cy="147796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pt-BR">
                <a:latin typeface="Calibri" pitchFamily="34" charset="0"/>
              </a:rPr>
              <a:t>Identificação das terras com uso agrícola (culturas agrícolas e pastagens) – classificação da imagem Landsat</a:t>
            </a:r>
          </a:p>
          <a:p>
            <a:pPr marL="342900" indent="-342900">
              <a:buFontTx/>
              <a:buAutoNum type="arabicPeriod"/>
            </a:pPr>
            <a:r>
              <a:rPr lang="pt-BR">
                <a:latin typeface="Calibri" pitchFamily="34" charset="0"/>
              </a:rPr>
              <a:t>Definição do espaço celular: células de 3kmX3km</a:t>
            </a:r>
          </a:p>
          <a:p>
            <a:pPr marL="342900" indent="-342900">
              <a:buFontTx/>
              <a:buAutoNum type="arabicPeriod"/>
            </a:pPr>
            <a:r>
              <a:rPr lang="pt-BR">
                <a:latin typeface="Calibri" pitchFamily="34" charset="0"/>
              </a:rPr>
              <a:t>Análise da estrutura de terras – definição e classificação dos padrões de estrutura de terras com base em tipologia</a:t>
            </a:r>
          </a:p>
        </p:txBody>
      </p:sp>
      <p:pic>
        <p:nvPicPr>
          <p:cNvPr id="11" name="Imagem 10" descr="teste.JPEG"/>
          <p:cNvPicPr>
            <a:picLocks noChangeAspect="1"/>
          </p:cNvPicPr>
          <p:nvPr/>
        </p:nvPicPr>
        <p:blipFill>
          <a:blip r:embed="rId5" cstate="print"/>
          <a:srcRect l="24800" r="24800"/>
          <a:stretch>
            <a:fillRect/>
          </a:stretch>
        </p:blipFill>
        <p:spPr>
          <a:xfrm>
            <a:off x="650773" y="2583326"/>
            <a:ext cx="2740309" cy="23030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938" y="3076575"/>
            <a:ext cx="5484812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Conector de seta reta 28"/>
          <p:cNvCxnSpPr/>
          <p:nvPr/>
        </p:nvCxnSpPr>
        <p:spPr>
          <a:xfrm flipV="1">
            <a:off x="1258888" y="2759075"/>
            <a:ext cx="0" cy="647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0" name="CaixaDeTexto 30"/>
          <p:cNvSpPr txBox="1">
            <a:spLocks noChangeArrowheads="1"/>
          </p:cNvSpPr>
          <p:nvPr/>
        </p:nvSpPr>
        <p:spPr bwMode="auto">
          <a:xfrm>
            <a:off x="1187450" y="1484313"/>
            <a:ext cx="720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latin typeface="Calibri" pitchFamily="34" charset="0"/>
              </a:rPr>
              <a:t>3km</a:t>
            </a:r>
          </a:p>
        </p:txBody>
      </p:sp>
      <p:sp>
        <p:nvSpPr>
          <p:cNvPr id="32" name="Texto explicativo em seta para baixo 31"/>
          <p:cNvSpPr/>
          <p:nvPr/>
        </p:nvSpPr>
        <p:spPr>
          <a:xfrm>
            <a:off x="2987675" y="2492375"/>
            <a:ext cx="6048375" cy="431800"/>
          </a:xfrm>
          <a:prstGeom prst="downArrowCallout">
            <a:avLst>
              <a:gd name="adj1" fmla="val 73594"/>
              <a:gd name="adj2" fmla="val 36797"/>
              <a:gd name="adj3" fmla="val 0"/>
              <a:gd name="adj4" fmla="val 100000"/>
            </a:avLst>
          </a:prstGeom>
          <a:solidFill>
            <a:srgbClr val="4F81BD">
              <a:lumMod val="75000"/>
            </a:srgbClr>
          </a:solidFill>
          <a:ln w="9525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ysClr val="window" lastClr="FFFFFF"/>
                </a:solidFill>
                <a:latin typeface="Calibri"/>
                <a:cs typeface="+mn-cs"/>
              </a:rPr>
              <a:t>Definição da Tipologia: Seis padrões – base nos padrões de desmatamento</a:t>
            </a:r>
          </a:p>
        </p:txBody>
      </p:sp>
      <p:pic>
        <p:nvPicPr>
          <p:cNvPr id="20492" name="Imagem 34" descr="teste.JPEG"/>
          <p:cNvPicPr>
            <a:picLocks noChangeAspect="1"/>
          </p:cNvPicPr>
          <p:nvPr/>
        </p:nvPicPr>
        <p:blipFill>
          <a:blip r:embed="rId5"/>
          <a:srcRect l="67987" t="3131" r="28696" b="89041"/>
          <a:stretch>
            <a:fillRect/>
          </a:stretch>
        </p:blipFill>
        <p:spPr bwMode="auto">
          <a:xfrm>
            <a:off x="755650" y="1751013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CaixaDeTexto 35"/>
          <p:cNvSpPr txBox="1">
            <a:spLocks noChangeArrowheads="1"/>
          </p:cNvSpPr>
          <p:nvPr/>
        </p:nvSpPr>
        <p:spPr bwMode="auto">
          <a:xfrm rot="5400000">
            <a:off x="1475581" y="1942307"/>
            <a:ext cx="720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latin typeface="Calibri" pitchFamily="34" charset="0"/>
              </a:rPr>
              <a:t>3km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 b="20543"/>
          <a:stretch>
            <a:fillRect/>
          </a:stretch>
        </p:blipFill>
        <p:spPr bwMode="auto">
          <a:xfrm>
            <a:off x="1588" y="1628775"/>
            <a:ext cx="9115425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CaixaDeTexto 23"/>
          <p:cNvSpPr txBox="1"/>
          <p:nvPr/>
        </p:nvSpPr>
        <p:spPr>
          <a:xfrm>
            <a:off x="0" y="1268413"/>
            <a:ext cx="9144000" cy="369887"/>
          </a:xfrm>
          <a:prstGeom prst="rect">
            <a:avLst/>
          </a:prstGeom>
          <a:solidFill>
            <a:srgbClr val="376092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sysClr val="window" lastClr="FFFFFF"/>
                </a:solidFill>
                <a:latin typeface="+mn-lt"/>
                <a:cs typeface="+mn-cs"/>
              </a:rPr>
              <a:t>Tipologia dos padrões urbanos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142875" y="142875"/>
            <a:ext cx="29527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Resultados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71438" y="642938"/>
            <a:ext cx="4857750" cy="1587"/>
          </a:xfrm>
          <a:prstGeom prst="line">
            <a:avLst/>
          </a:prstGeom>
          <a:ln w="6350" cmpd="thickThin">
            <a:solidFill>
              <a:schemeClr val="tx1"/>
            </a:solidFill>
          </a:ln>
          <a:effectLst>
            <a:outerShdw blurRad="63500" dist="63500" dir="3300000" sy="-23000" kx="-800400" algn="bl" rotWithShape="0">
              <a:prstClr val="black">
                <a:alpha val="9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 explicativo em seta para baixo 26"/>
          <p:cNvSpPr/>
          <p:nvPr/>
        </p:nvSpPr>
        <p:spPr>
          <a:xfrm>
            <a:off x="179388" y="692150"/>
            <a:ext cx="2786062" cy="576263"/>
          </a:xfrm>
          <a:prstGeom prst="downArrowCallout">
            <a:avLst>
              <a:gd name="adj1" fmla="val 73594"/>
              <a:gd name="adj2" fmla="val 36797"/>
              <a:gd name="adj3" fmla="val 0"/>
              <a:gd name="adj4" fmla="val 10000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i="1" dirty="0">
                <a:solidFill>
                  <a:schemeClr val="tx1"/>
                </a:solidFill>
              </a:rPr>
              <a:t>Área Urbana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3168650"/>
            <a:ext cx="6643687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2"/>
          <a:srcRect l="58456" t="86896" r="15475" b="2243"/>
          <a:stretch>
            <a:fillRect/>
          </a:stretch>
        </p:blipFill>
        <p:spPr bwMode="auto">
          <a:xfrm>
            <a:off x="107950" y="5876925"/>
            <a:ext cx="23764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"/>
          <p:cNvPicPr>
            <a:picLocks noChangeAspect="1" noChangeArrowheads="1"/>
          </p:cNvPicPr>
          <p:nvPr/>
        </p:nvPicPr>
        <p:blipFill>
          <a:blip r:embed="rId2"/>
          <a:srcRect l="790" t="78206" r="86971" b="2243"/>
          <a:stretch>
            <a:fillRect/>
          </a:stretch>
        </p:blipFill>
        <p:spPr bwMode="auto">
          <a:xfrm>
            <a:off x="71438" y="4292600"/>
            <a:ext cx="11160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2"/>
          <p:cNvPicPr>
            <a:picLocks noChangeAspect="1" noChangeArrowheads="1"/>
          </p:cNvPicPr>
          <p:nvPr/>
        </p:nvPicPr>
        <p:blipFill>
          <a:blip r:embed="rId2"/>
          <a:srcRect l="35548" t="86896" r="41544" b="2243"/>
          <a:stretch>
            <a:fillRect/>
          </a:stretch>
        </p:blipFill>
        <p:spPr bwMode="auto">
          <a:xfrm>
            <a:off x="107950" y="5445125"/>
            <a:ext cx="20875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"/>
          <p:cNvPicPr>
            <a:picLocks noChangeAspect="1" noChangeArrowheads="1"/>
          </p:cNvPicPr>
          <p:nvPr/>
        </p:nvPicPr>
        <p:blipFill>
          <a:blip r:embed="rId2"/>
          <a:srcRect l="12639" t="86896" r="64853" b="2243"/>
          <a:stretch>
            <a:fillRect/>
          </a:stretch>
        </p:blipFill>
        <p:spPr bwMode="auto">
          <a:xfrm>
            <a:off x="34925" y="5013325"/>
            <a:ext cx="20526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2484438" y="6237288"/>
            <a:ext cx="6659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>
                <a:latin typeface="Calibri" pitchFamily="34" charset="0"/>
              </a:rPr>
              <a:t>De 1991 a 1999: tipologia expansão é majoritária.</a:t>
            </a:r>
          </a:p>
          <a:p>
            <a:pPr algn="ctr"/>
            <a:r>
              <a:rPr lang="pt-BR" sz="1600">
                <a:latin typeface="Calibri" pitchFamily="34" charset="0"/>
              </a:rPr>
              <a:t>De 1999 a 2010: tipologia baixo adensamento é majoritária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24"/>
          <p:cNvSpPr txBox="1"/>
          <p:nvPr/>
        </p:nvSpPr>
        <p:spPr>
          <a:xfrm>
            <a:off x="142875" y="142875"/>
            <a:ext cx="29527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Resultados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71438" y="642938"/>
            <a:ext cx="4857750" cy="1587"/>
          </a:xfrm>
          <a:prstGeom prst="line">
            <a:avLst/>
          </a:prstGeom>
          <a:ln w="6350" cmpd="thickThin">
            <a:solidFill>
              <a:schemeClr val="tx1"/>
            </a:solidFill>
          </a:ln>
          <a:effectLst>
            <a:outerShdw blurRad="63500" dist="63500" dir="3300000" sy="-23000" kx="-800400" algn="bl" rotWithShape="0">
              <a:prstClr val="black">
                <a:alpha val="9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 explicativo em seta para baixo 26"/>
          <p:cNvSpPr/>
          <p:nvPr/>
        </p:nvSpPr>
        <p:spPr>
          <a:xfrm>
            <a:off x="179388" y="692150"/>
            <a:ext cx="3529012" cy="576263"/>
          </a:xfrm>
          <a:prstGeom prst="downArrowCallout">
            <a:avLst>
              <a:gd name="adj1" fmla="val 73594"/>
              <a:gd name="adj2" fmla="val 36797"/>
              <a:gd name="adj3" fmla="val 0"/>
              <a:gd name="adj4" fmla="val 10000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i="1" dirty="0">
                <a:solidFill>
                  <a:schemeClr val="tx1"/>
                </a:solidFill>
              </a:rPr>
              <a:t>Entorno de Santarém</a:t>
            </a:r>
          </a:p>
        </p:txBody>
      </p:sp>
      <p:pic>
        <p:nvPicPr>
          <p:cNvPr id="23556" name="Imagem 3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688" y="1662113"/>
            <a:ext cx="5984875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/>
          <a:srcRect l="4324" r="3584" b="11443"/>
          <a:stretch>
            <a:fillRect/>
          </a:stretch>
        </p:blipFill>
        <p:spPr bwMode="auto">
          <a:xfrm>
            <a:off x="617538" y="4562475"/>
            <a:ext cx="8266112" cy="165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6" name="CaixaDeTexto 35"/>
          <p:cNvSpPr txBox="1"/>
          <p:nvPr/>
        </p:nvSpPr>
        <p:spPr>
          <a:xfrm>
            <a:off x="674688" y="1327150"/>
            <a:ext cx="5984875" cy="338138"/>
          </a:xfrm>
          <a:prstGeom prst="rect">
            <a:avLst/>
          </a:prstGeom>
          <a:solidFill>
            <a:srgbClr val="376092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>
                <a:solidFill>
                  <a:sysClr val="window" lastClr="FFFFFF"/>
                </a:solidFill>
                <a:latin typeface="+mn-lt"/>
                <a:cs typeface="+mn-cs"/>
              </a:rPr>
              <a:t>Árvore de decisão</a:t>
            </a:r>
          </a:p>
        </p:txBody>
      </p:sp>
      <p:sp>
        <p:nvSpPr>
          <p:cNvPr id="23559" name="CaixaDeTexto 36"/>
          <p:cNvSpPr txBox="1">
            <a:spLocks noChangeArrowheads="1"/>
          </p:cNvSpPr>
          <p:nvPr/>
        </p:nvSpPr>
        <p:spPr bwMode="auto">
          <a:xfrm>
            <a:off x="617538" y="4222750"/>
            <a:ext cx="8189912" cy="338138"/>
          </a:xfrm>
          <a:prstGeom prst="rect">
            <a:avLst/>
          </a:prstGeom>
          <a:solidFill>
            <a:srgbClr val="37609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>
                <a:solidFill>
                  <a:srgbClr val="FFFFFF"/>
                </a:solidFill>
                <a:latin typeface="Calibri" pitchFamily="34" charset="0"/>
              </a:rPr>
              <a:t>Matriz de confusão de avaliação das amostras</a:t>
            </a:r>
          </a:p>
        </p:txBody>
      </p:sp>
      <p:sp>
        <p:nvSpPr>
          <p:cNvPr id="23560" name="CaixaDeTexto 37"/>
          <p:cNvSpPr txBox="1">
            <a:spLocks noChangeArrowheads="1"/>
          </p:cNvSpPr>
          <p:nvPr/>
        </p:nvSpPr>
        <p:spPr bwMode="auto">
          <a:xfrm>
            <a:off x="5934075" y="3541713"/>
            <a:ext cx="2792413" cy="368300"/>
          </a:xfrm>
          <a:prstGeom prst="rect">
            <a:avLst/>
          </a:prstGeom>
          <a:solidFill>
            <a:srgbClr val="37609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FFFFFF"/>
                </a:solidFill>
                <a:latin typeface="Calibri" pitchFamily="34" charset="0"/>
              </a:rPr>
              <a:t>Coeficiente Kappa: 0,95</a:t>
            </a:r>
          </a:p>
        </p:txBody>
      </p:sp>
      <p:sp>
        <p:nvSpPr>
          <p:cNvPr id="23561" name="CaixaDeTexto 38"/>
          <p:cNvSpPr txBox="1">
            <a:spLocks noChangeArrowheads="1"/>
          </p:cNvSpPr>
          <p:nvPr/>
        </p:nvSpPr>
        <p:spPr bwMode="auto">
          <a:xfrm>
            <a:off x="6732588" y="1628775"/>
            <a:ext cx="2232025" cy="17541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latin typeface="Calibri" pitchFamily="34" charset="0"/>
              </a:rPr>
              <a:t>Foram utilizadas quatro métricas de paisagem para discriminar os seis padrões definidos na tipologia.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24"/>
          <p:cNvSpPr txBox="1"/>
          <p:nvPr/>
        </p:nvSpPr>
        <p:spPr>
          <a:xfrm>
            <a:off x="142875" y="142875"/>
            <a:ext cx="29527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Resultados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71438" y="642938"/>
            <a:ext cx="4857750" cy="1587"/>
          </a:xfrm>
          <a:prstGeom prst="line">
            <a:avLst/>
          </a:prstGeom>
          <a:ln w="6350" cmpd="thickThin">
            <a:solidFill>
              <a:schemeClr val="tx1"/>
            </a:solidFill>
          </a:ln>
          <a:effectLst>
            <a:outerShdw blurRad="63500" dist="63500" dir="3300000" sy="-23000" kx="-800400" algn="bl" rotWithShape="0">
              <a:prstClr val="black">
                <a:alpha val="9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 explicativo em seta para baixo 26"/>
          <p:cNvSpPr/>
          <p:nvPr/>
        </p:nvSpPr>
        <p:spPr>
          <a:xfrm>
            <a:off x="179388" y="692150"/>
            <a:ext cx="3529012" cy="576263"/>
          </a:xfrm>
          <a:prstGeom prst="downArrowCallout">
            <a:avLst>
              <a:gd name="adj1" fmla="val 73594"/>
              <a:gd name="adj2" fmla="val 36797"/>
              <a:gd name="adj3" fmla="val 0"/>
              <a:gd name="adj4" fmla="val 10000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i="1" dirty="0">
                <a:solidFill>
                  <a:schemeClr val="tx1"/>
                </a:solidFill>
              </a:rPr>
              <a:t>Entorno de Santarém</a:t>
            </a:r>
          </a:p>
        </p:txBody>
      </p:sp>
      <p:pic>
        <p:nvPicPr>
          <p:cNvPr id="24580" name="Imagem 9"/>
          <p:cNvPicPr>
            <a:picLocks noChangeAspect="1"/>
          </p:cNvPicPr>
          <p:nvPr/>
        </p:nvPicPr>
        <p:blipFill>
          <a:blip r:embed="rId2"/>
          <a:srcRect l="21548" r="27556"/>
          <a:stretch>
            <a:fillRect/>
          </a:stretch>
        </p:blipFill>
        <p:spPr bwMode="auto">
          <a:xfrm>
            <a:off x="5554663" y="914400"/>
            <a:ext cx="3535362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Imagem 10"/>
          <p:cNvPicPr>
            <a:picLocks noChangeAspect="1"/>
          </p:cNvPicPr>
          <p:nvPr/>
        </p:nvPicPr>
        <p:blipFill>
          <a:blip r:embed="rId3"/>
          <a:srcRect l="20747" r="28059"/>
          <a:stretch>
            <a:fillRect/>
          </a:stretch>
        </p:blipFill>
        <p:spPr bwMode="auto">
          <a:xfrm>
            <a:off x="3495675" y="3876675"/>
            <a:ext cx="3556000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Imagem 11"/>
          <p:cNvPicPr>
            <a:picLocks noChangeAspect="1"/>
          </p:cNvPicPr>
          <p:nvPr/>
        </p:nvPicPr>
        <p:blipFill>
          <a:blip r:embed="rId4"/>
          <a:srcRect l="19553" r="29404"/>
          <a:stretch>
            <a:fillRect/>
          </a:stretch>
        </p:blipFill>
        <p:spPr bwMode="auto">
          <a:xfrm>
            <a:off x="176213" y="1246188"/>
            <a:ext cx="3544887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CaixaDeTexto 12"/>
          <p:cNvSpPr txBox="1">
            <a:spLocks noChangeArrowheads="1"/>
          </p:cNvSpPr>
          <p:nvPr/>
        </p:nvSpPr>
        <p:spPr bwMode="auto">
          <a:xfrm>
            <a:off x="174625" y="4214813"/>
            <a:ext cx="1485900" cy="368300"/>
          </a:xfrm>
          <a:prstGeom prst="rect">
            <a:avLst/>
          </a:prstGeom>
          <a:solidFill>
            <a:srgbClr val="37609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FFFFFF"/>
                </a:solidFill>
                <a:latin typeface="Calibri" pitchFamily="34" charset="0"/>
              </a:rPr>
              <a:t>1990</a:t>
            </a:r>
          </a:p>
        </p:txBody>
      </p:sp>
      <p:sp>
        <p:nvSpPr>
          <p:cNvPr id="24584" name="CaixaDeTexto 13"/>
          <p:cNvSpPr txBox="1">
            <a:spLocks noChangeArrowheads="1"/>
          </p:cNvSpPr>
          <p:nvPr/>
        </p:nvSpPr>
        <p:spPr bwMode="auto">
          <a:xfrm>
            <a:off x="4068763" y="1114425"/>
            <a:ext cx="1485900" cy="369888"/>
          </a:xfrm>
          <a:prstGeom prst="rect">
            <a:avLst/>
          </a:prstGeom>
          <a:solidFill>
            <a:srgbClr val="37609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FFFFFF"/>
                </a:solidFill>
                <a:latin typeface="Calibri" pitchFamily="34" charset="0"/>
              </a:rPr>
              <a:t>1999</a:t>
            </a:r>
          </a:p>
        </p:txBody>
      </p:sp>
      <p:sp>
        <p:nvSpPr>
          <p:cNvPr id="24585" name="CaixaDeTexto 14"/>
          <p:cNvSpPr txBox="1">
            <a:spLocks noChangeArrowheads="1"/>
          </p:cNvSpPr>
          <p:nvPr/>
        </p:nvSpPr>
        <p:spPr bwMode="auto">
          <a:xfrm>
            <a:off x="2033588" y="5502275"/>
            <a:ext cx="1485900" cy="369888"/>
          </a:xfrm>
          <a:prstGeom prst="rect">
            <a:avLst/>
          </a:prstGeom>
          <a:solidFill>
            <a:srgbClr val="37609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FFFFFF"/>
                </a:solidFill>
                <a:latin typeface="Calibri" pitchFamily="34" charset="0"/>
              </a:rPr>
              <a:t>2010</a:t>
            </a:r>
          </a:p>
        </p:txBody>
      </p:sp>
      <p:pic>
        <p:nvPicPr>
          <p:cNvPr id="245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95975"/>
            <a:ext cx="31908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2726</TotalTime>
  <Words>798</Words>
  <Application>Microsoft Office PowerPoint</Application>
  <PresentationFormat>Apresentação na tela (4:3)</PresentationFormat>
  <Paragraphs>121</Paragraphs>
  <Slides>12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Modelo de design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ZapfHumnst Dm BT</vt:lpstr>
      <vt:lpstr>Verdana</vt:lpstr>
      <vt:lpstr>Wingdings</vt:lpstr>
      <vt:lpstr>Corbel</vt:lpstr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AnaPaula</dc:creator>
  <cp:lastModifiedBy>miguel</cp:lastModifiedBy>
  <cp:revision>198</cp:revision>
  <dcterms:created xsi:type="dcterms:W3CDTF">2012-08-24T18:28:39Z</dcterms:created>
  <dcterms:modified xsi:type="dcterms:W3CDTF">2015-03-10T13:35:16Z</dcterms:modified>
</cp:coreProperties>
</file>