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77" r:id="rId2"/>
    <p:sldId id="278" r:id="rId3"/>
    <p:sldId id="280" r:id="rId4"/>
    <p:sldId id="281" r:id="rId5"/>
    <p:sldId id="327" r:id="rId6"/>
    <p:sldId id="326" r:id="rId7"/>
    <p:sldId id="289" r:id="rId8"/>
    <p:sldId id="329" r:id="rId9"/>
    <p:sldId id="259" r:id="rId10"/>
    <p:sldId id="262" r:id="rId11"/>
    <p:sldId id="323" r:id="rId12"/>
    <p:sldId id="324" r:id="rId13"/>
    <p:sldId id="325" r:id="rId14"/>
    <p:sldId id="263" r:id="rId15"/>
    <p:sldId id="270" r:id="rId16"/>
    <p:sldId id="330" r:id="rId17"/>
    <p:sldId id="332" r:id="rId18"/>
    <p:sldId id="333" r:id="rId19"/>
    <p:sldId id="328" r:id="rId20"/>
    <p:sldId id="334" r:id="rId21"/>
    <p:sldId id="336" r:id="rId22"/>
    <p:sldId id="337" r:id="rId23"/>
    <p:sldId id="338" r:id="rId24"/>
    <p:sldId id="284" r:id="rId25"/>
    <p:sldId id="340" r:id="rId26"/>
    <p:sldId id="341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777777"/>
    <a:srgbClr val="669900"/>
    <a:srgbClr val="B3FFFF"/>
    <a:srgbClr val="00FFFF"/>
    <a:srgbClr val="FFCC99"/>
    <a:srgbClr val="A3FFD1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10" autoAdjust="0"/>
  </p:normalViewPr>
  <p:slideViewPr>
    <p:cSldViewPr>
      <p:cViewPr varScale="1">
        <p:scale>
          <a:sx n="86" d="100"/>
          <a:sy n="86" d="100"/>
        </p:scale>
        <p:origin x="-13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\11_PAPER\2011_10_REBEP_Amaral_etal_riberinhos\apoio\Grau_urb_censo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\BOLSISTAS\_10_DalAsta\2011_rel\urbani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6726729217706143E-2"/>
          <c:y val="2.5554157950236588E-2"/>
          <c:w val="0.84327720046413601"/>
          <c:h val="0.86213007293686283"/>
        </c:manualLayout>
      </c:layout>
      <c:scatterChart>
        <c:scatterStyle val="smoothMarker"/>
        <c:ser>
          <c:idx val="0"/>
          <c:order val="0"/>
          <c:tx>
            <c:strRef>
              <c:f>Plan1!$R$13</c:f>
              <c:strCache>
                <c:ptCount val="1"/>
                <c:pt idx="0">
                  <c:v>BRASIL</c:v>
                </c:pt>
              </c:strCache>
            </c:strRef>
          </c:tx>
          <c:dLbls>
            <c:showVal val="1"/>
          </c:dLbls>
          <c:xVal>
            <c:numRef>
              <c:f>Plan1!$S$12:$X$12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2000</c:v>
                </c:pt>
                <c:pt idx="5">
                  <c:v>2010</c:v>
                </c:pt>
              </c:numCache>
            </c:numRef>
          </c:xVal>
          <c:yVal>
            <c:numRef>
              <c:f>Plan1!$S$13:$X$13</c:f>
              <c:numCache>
                <c:formatCode>General</c:formatCode>
                <c:ptCount val="6"/>
                <c:pt idx="0">
                  <c:v>45.1</c:v>
                </c:pt>
                <c:pt idx="1">
                  <c:v>56.000000000000007</c:v>
                </c:pt>
                <c:pt idx="2">
                  <c:v>67.7</c:v>
                </c:pt>
                <c:pt idx="3">
                  <c:v>75.5</c:v>
                </c:pt>
                <c:pt idx="4">
                  <c:v>81.2</c:v>
                </c:pt>
                <c:pt idx="5">
                  <c:v>84.399999999999991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Plan1!$R$14</c:f>
              <c:strCache>
                <c:ptCount val="1"/>
                <c:pt idx="0">
                  <c:v>Região Norte</c:v>
                </c:pt>
              </c:strCache>
            </c:strRef>
          </c:tx>
          <c:dLbls>
            <c:showVal val="1"/>
          </c:dLbls>
          <c:xVal>
            <c:numRef>
              <c:f>Plan1!$S$12:$X$12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1991</c:v>
                </c:pt>
                <c:pt idx="4">
                  <c:v>2000</c:v>
                </c:pt>
                <c:pt idx="5">
                  <c:v>2010</c:v>
                </c:pt>
              </c:numCache>
            </c:numRef>
          </c:xVal>
          <c:yVal>
            <c:numRef>
              <c:f>Plan1!$S$14:$X$14</c:f>
              <c:numCache>
                <c:formatCode>General</c:formatCode>
                <c:ptCount val="6"/>
                <c:pt idx="0">
                  <c:v>35.5</c:v>
                </c:pt>
                <c:pt idx="1">
                  <c:v>42.6</c:v>
                </c:pt>
                <c:pt idx="2">
                  <c:v>50.2</c:v>
                </c:pt>
                <c:pt idx="3">
                  <c:v>57.8</c:v>
                </c:pt>
                <c:pt idx="4">
                  <c:v>69.8</c:v>
                </c:pt>
                <c:pt idx="5">
                  <c:v>73.5</c:v>
                </c:pt>
              </c:numCache>
            </c:numRef>
          </c:yVal>
          <c:smooth val="1"/>
        </c:ser>
        <c:axId val="76174080"/>
        <c:axId val="76175616"/>
      </c:scatterChart>
      <c:valAx>
        <c:axId val="76174080"/>
        <c:scaling>
          <c:orientation val="minMax"/>
        </c:scaling>
        <c:axPos val="b"/>
        <c:numFmt formatCode="General" sourceLinked="1"/>
        <c:tickLblPos val="nextTo"/>
        <c:crossAx val="76175616"/>
        <c:crosses val="autoZero"/>
        <c:crossBetween val="midCat"/>
      </c:valAx>
      <c:valAx>
        <c:axId val="76175616"/>
        <c:scaling>
          <c:orientation val="minMax"/>
        </c:scaling>
        <c:axPos val="l"/>
        <c:majorGridlines/>
        <c:numFmt formatCode="General" sourceLinked="1"/>
        <c:tickLblPos val="nextTo"/>
        <c:crossAx val="76174080"/>
        <c:crosses val="autoZero"/>
        <c:crossBetween val="midCat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1935533419387889"/>
          <c:y val="0.45112389156697358"/>
          <c:w val="0.25228419461574281"/>
          <c:h val="0.16829055090641593"/>
        </c:manualLayout>
      </c:layout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AngAx val="1"/>
    </c:view3D>
    <c:plotArea>
      <c:layout>
        <c:manualLayout>
          <c:layoutTarget val="inner"/>
          <c:xMode val="edge"/>
          <c:yMode val="edge"/>
          <c:x val="9.2004086737480048E-2"/>
          <c:y val="4.2174813618383156E-2"/>
          <c:w val="0.84924976659796725"/>
          <c:h val="0.86266220995879783"/>
        </c:manualLayout>
      </c:layout>
      <c:bar3DChart>
        <c:barDir val="col"/>
        <c:grouping val="clustered"/>
        <c:ser>
          <c:idx val="0"/>
          <c:order val="0"/>
          <c:tx>
            <c:strRef>
              <c:f>Plan1!$C$1</c:f>
              <c:strCache>
                <c:ptCount val="1"/>
                <c:pt idx="0">
                  <c:v>deforest</c:v>
                </c:pt>
              </c:strCache>
            </c:strRef>
          </c:tx>
          <c:dLbls>
            <c:showVal val="1"/>
          </c:dLbls>
          <c:cat>
            <c:numRef>
              <c:f>Plan1!$B$2:$B$6</c:f>
              <c:numCache>
                <c:formatCode>General</c:formatCode>
                <c:ptCount val="5"/>
                <c:pt idx="0">
                  <c:v>1991</c:v>
                </c:pt>
                <c:pt idx="1">
                  <c:v>1996</c:v>
                </c:pt>
                <c:pt idx="2">
                  <c:v>2000</c:v>
                </c:pt>
                <c:pt idx="3">
                  <c:v>2007</c:v>
                </c:pt>
                <c:pt idx="4">
                  <c:v>2010</c:v>
                </c:pt>
              </c:numCache>
            </c:numRef>
          </c:cat>
          <c:val>
            <c:numRef>
              <c:f>Plan1!$C$2:$C$6</c:f>
              <c:numCache>
                <c:formatCode>General</c:formatCode>
                <c:ptCount val="5"/>
                <c:pt idx="0">
                  <c:v>11030</c:v>
                </c:pt>
                <c:pt idx="1">
                  <c:v>18161</c:v>
                </c:pt>
                <c:pt idx="2">
                  <c:v>18226</c:v>
                </c:pt>
                <c:pt idx="3">
                  <c:v>11651</c:v>
                </c:pt>
                <c:pt idx="4">
                  <c:v>7000</c:v>
                </c:pt>
              </c:numCache>
            </c:numRef>
          </c:val>
        </c:ser>
        <c:ser>
          <c:idx val="1"/>
          <c:order val="1"/>
          <c:tx>
            <c:strRef>
              <c:f>Plan1!$D$1</c:f>
              <c:strCache>
                <c:ptCount val="1"/>
                <c:pt idx="0">
                  <c:v>urban</c:v>
                </c:pt>
              </c:strCache>
            </c:strRef>
          </c:tx>
          <c:dLbls>
            <c:showVal val="1"/>
          </c:dLbls>
          <c:cat>
            <c:numRef>
              <c:f>Plan1!$B$2:$B$6</c:f>
              <c:numCache>
                <c:formatCode>General</c:formatCode>
                <c:ptCount val="5"/>
                <c:pt idx="0">
                  <c:v>1991</c:v>
                </c:pt>
                <c:pt idx="1">
                  <c:v>1996</c:v>
                </c:pt>
                <c:pt idx="2">
                  <c:v>2000</c:v>
                </c:pt>
                <c:pt idx="3">
                  <c:v>2007</c:v>
                </c:pt>
                <c:pt idx="4">
                  <c:v>2010</c:v>
                </c:pt>
              </c:numCache>
            </c:numRef>
          </c:cat>
          <c:val>
            <c:numRef>
              <c:f>Plan1!$D$2:$D$6</c:f>
              <c:numCache>
                <c:formatCode>General</c:formatCode>
                <c:ptCount val="5"/>
                <c:pt idx="0">
                  <c:v>9380.1</c:v>
                </c:pt>
                <c:pt idx="1">
                  <c:v>11113.6</c:v>
                </c:pt>
                <c:pt idx="2">
                  <c:v>14537.9</c:v>
                </c:pt>
                <c:pt idx="3">
                  <c:v>17652.8</c:v>
                </c:pt>
                <c:pt idx="4">
                  <c:v>19363.5</c:v>
                </c:pt>
              </c:numCache>
            </c:numRef>
          </c:val>
        </c:ser>
        <c:shape val="box"/>
        <c:axId val="76227328"/>
        <c:axId val="76228864"/>
        <c:axId val="0"/>
      </c:bar3DChart>
      <c:catAx>
        <c:axId val="76227328"/>
        <c:scaling>
          <c:orientation val="minMax"/>
        </c:scaling>
        <c:axPos val="b"/>
        <c:numFmt formatCode="General" sourceLinked="1"/>
        <c:tickLblPos val="nextTo"/>
        <c:crossAx val="76228864"/>
        <c:crosses val="autoZero"/>
        <c:auto val="1"/>
        <c:lblAlgn val="ctr"/>
        <c:lblOffset val="100"/>
      </c:catAx>
      <c:valAx>
        <c:axId val="76228864"/>
        <c:scaling>
          <c:orientation val="minMax"/>
        </c:scaling>
        <c:axPos val="l"/>
        <c:majorGridlines/>
        <c:numFmt formatCode="General" sourceLinked="1"/>
        <c:tickLblPos val="nextTo"/>
        <c:crossAx val="7622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60111372047022"/>
          <c:y val="0.14099851494084201"/>
          <c:w val="0.18703604872337154"/>
          <c:h val="0.13738205801197928"/>
        </c:manualLayout>
      </c:layout>
      <c:spPr>
        <a:solidFill>
          <a:schemeClr val="bg1"/>
        </a:solidFill>
      </c:sp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1E18B1-2B4C-4894-B051-D06A40754551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C58A5C-F456-4093-8369-EA361C44BE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FD12B-64D7-45AE-BF0B-8326E47CBD8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5493-2E38-4557-AE56-7F7AB84F885D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1A6F-CDC7-499D-95F4-D76150E239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95B3-3BCC-47E8-908F-AB2EB285F226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B1EA-365F-4FFD-8559-73A358D1A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2531-070C-4124-8C0D-D18114026351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B1A62-72C5-4E64-AAF6-5243E56ACF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 sz="3600" b="1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A729-DC0F-45AF-9B73-CE3C10F692B9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7FA7-4DB1-4BA9-8FDE-528033F46C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2E6F-27F2-48F7-A8C7-33D3F98FCF6B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8E0D-8411-41AC-8EE8-E614519A4C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FCF6-A19F-43EB-B71F-F61FFE80B608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82B4-8436-4EE1-8995-79CBCB4ED9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7C68-451C-4788-9AFE-FDD315F37CEF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03B9-E48E-4EE2-AEFA-20752767CD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60E2-4A45-4A70-8C29-1D4D338F4E19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BCA9-AB3A-40A3-9118-220A46A13A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27F9-2C66-423B-B77A-A93A782520A8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556A-A46A-4947-AE8C-9F2F0903B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089F-9073-487B-B8E4-AB52FE0E76B7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12F6-6DB6-4ACB-B9B6-5094F773D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A4B4-A11E-42D5-AB68-C2AD9DF5FBD5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BA3F-6295-44BE-BAB5-30AD1D21F7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A852D-47C1-48CF-81CE-4EADDD9AF6D0}" type="datetimeFigureOut">
              <a:rPr lang="pt-BR"/>
              <a:pPr>
                <a:defRPr/>
              </a:pPr>
              <a:t>10/03/2015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8A7FC-F38B-426D-91E2-5526287EEF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lattes.cnpq.br/065459699221129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8748712" cy="1150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Humnst Dm BT" pitchFamily="34" charset="0"/>
              </a:rPr>
              <a:t>A Dinâmica das Localidades e o Urbano Extensivo</a:t>
            </a:r>
            <a:endParaRPr lang="pt-BR" sz="2800" dirty="0" smtClean="0">
              <a:latin typeface="ZapfHumnst Dm B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CaixaDeTexto 8"/>
          <p:cNvSpPr txBox="1">
            <a:spLocks noChangeArrowheads="1"/>
          </p:cNvSpPr>
          <p:nvPr/>
        </p:nvSpPr>
        <p:spPr bwMode="auto">
          <a:xfrm>
            <a:off x="0" y="6461125"/>
            <a:ext cx="864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Verdana" pitchFamily="34" charset="0"/>
              </a:rPr>
              <a:t>Foco Análise de Micro-redes – Micro escala</a:t>
            </a:r>
            <a:br>
              <a:rPr lang="pt-BR" sz="1000">
                <a:latin typeface="Verdana" pitchFamily="34" charset="0"/>
              </a:rPr>
            </a:br>
            <a:r>
              <a:rPr lang="pt-BR" sz="1000">
                <a:latin typeface="Verdana" pitchFamily="34" charset="0"/>
              </a:rPr>
              <a:t>BASE: INPE (Circuito Inferior da Economia Urbana e Regional)</a:t>
            </a:r>
            <a:endParaRPr lang="pt-BR" sz="1000" i="1"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3438" y="1916113"/>
            <a:ext cx="4024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00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Silvana Amaral</a:t>
            </a:r>
          </a:p>
          <a:p>
            <a:pPr marL="36000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Maria Isabel Sobral Escada</a:t>
            </a:r>
          </a:p>
          <a:p>
            <a:pPr marL="36000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Antônio Miguel Vieira Monteiro</a:t>
            </a:r>
          </a:p>
          <a:p>
            <a:pPr marL="36000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Ana Paula </a:t>
            </a:r>
            <a:r>
              <a:rPr lang="pt-BR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Dal’Asta</a:t>
            </a:r>
            <a:endParaRPr lang="pt-BR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00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Carolina </a:t>
            </a:r>
            <a:r>
              <a:rPr lang="pt-BR" sz="1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Moutinho</a:t>
            </a: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 Duque de Pinho</a:t>
            </a:r>
          </a:p>
          <a:p>
            <a:pPr marL="360000" algn="r" fontAlgn="auto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defRPr/>
            </a:pPr>
            <a:r>
              <a:rPr lang="pt-BR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Fernanda da Rocha Soares</a:t>
            </a:r>
            <a:endParaRPr lang="pt-BR" sz="1200" kern="0" dirty="0">
              <a:latin typeface="ZapfHumnst Dm BT" pitchFamily="34" charset="0"/>
              <a:cs typeface="+mn-cs"/>
            </a:endParaRPr>
          </a:p>
        </p:txBody>
      </p:sp>
      <p:pic>
        <p:nvPicPr>
          <p:cNvPr id="14341" name="Picture 20" descr="logo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1767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m 10" descr="vregi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3676650" cy="311467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7740650" y="188913"/>
            <a:ext cx="1296988" cy="1128712"/>
            <a:chOff x="3288" y="210"/>
            <a:chExt cx="817" cy="711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210"/>
              <a:ext cx="725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288" y="709"/>
              <a:ext cx="8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669900"/>
                  </a:solidFill>
                  <a:latin typeface="Corbel" pitchFamily="34" charset="0"/>
                </a:rPr>
                <a:t>U</a:t>
              </a:r>
              <a:r>
                <a:rPr lang="en-US" sz="1000" b="1">
                  <a:solidFill>
                    <a:srgbClr val="669900"/>
                  </a:solidFill>
                  <a:latin typeface="Corbel" pitchFamily="34" charset="0"/>
                </a:rPr>
                <a:t>RBIS</a:t>
              </a:r>
              <a:r>
                <a:rPr lang="en-US" sz="1600" b="1">
                  <a:solidFill>
                    <a:srgbClr val="669900"/>
                  </a:solidFill>
                  <a:latin typeface="Corbel" pitchFamily="34" charset="0"/>
                </a:rPr>
                <a:t>A</a:t>
              </a:r>
              <a:r>
                <a:rPr lang="en-US" sz="1000" b="1">
                  <a:solidFill>
                    <a:srgbClr val="669900"/>
                  </a:solidFill>
                  <a:latin typeface="Corbel" pitchFamily="34" charset="0"/>
                </a:rPr>
                <a:t>MAZÔNIA</a:t>
              </a:r>
            </a:p>
          </p:txBody>
        </p:sp>
      </p:grp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476375" y="5084763"/>
            <a:ext cx="7272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 sz="800"/>
              <a:t>DALASTA, A. P. ; AMARAL, S. ; MONTEIRO, A.M.V</a:t>
            </a:r>
            <a:r>
              <a:rPr lang="pt-BR" sz="800" b="1">
                <a:hlinkClick r:id="rId5"/>
              </a:rPr>
              <a:t>.</a:t>
            </a:r>
            <a:r>
              <a:rPr lang="pt-BR" sz="800" b="1"/>
              <a:t> </a:t>
            </a:r>
            <a:r>
              <a:rPr lang="pt-BR" sz="800"/>
              <a:t>. </a:t>
            </a:r>
            <a:r>
              <a:rPr lang="pt-BR" sz="800" u="sng"/>
              <a:t>O Rio e as cidades: uma análise exploratória de dependências e alcances das comunidades do Arapiuns (Pará-Brasil) e a formação do urbano na Amazônia. </a:t>
            </a:r>
            <a:r>
              <a:rPr lang="pt-BR" sz="800" i="1"/>
              <a:t>Revista Espinhaço</a:t>
            </a:r>
            <a:r>
              <a:rPr lang="pt-BR" sz="800"/>
              <a:t>, v. 3, p. 98-109, 2014</a:t>
            </a:r>
            <a:r>
              <a:rPr lang="en-US" sz="800"/>
              <a:t> 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476375" y="5445125"/>
            <a:ext cx="6913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pt-BR" sz="800"/>
              <a:t>AMARAL, S. ; DAL'ASTA, A. P. ; BRIGATTI, N. ; PINHO, C. M. D. ; MEDEIROS, L. C. C. ; ANDRADE, P. R. ; Pinheiro, T. F. ; ALVES, P. A. ; ESCADA, Maria Isabel Sobral ; MONTEIRO, A.M.V.. </a:t>
            </a:r>
            <a:r>
              <a:rPr lang="pt-BR" sz="800" u="sng"/>
              <a:t>Comunidades ribeirinhas como forma socioespacial de expressão urbana na Amazônia: uma tipologia para a região do Baixo Tapajós (Pará-Brasil). </a:t>
            </a:r>
            <a:r>
              <a:rPr lang="pt-BR" sz="800" i="1"/>
              <a:t>Rebep-Revista Brasileira de Estudos de População (Impresso)</a:t>
            </a:r>
            <a:r>
              <a:rPr lang="pt-BR" sz="800"/>
              <a:t>, v. 30, p. 367-399, 2013.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dirty="0"/>
              <a:t>Levantamento de campo</a:t>
            </a:r>
            <a:endParaRPr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052513"/>
            <a:ext cx="8351837" cy="5400675"/>
          </a:xfrm>
        </p:spPr>
        <p:txBody>
          <a:bodyPr rtlCol="0"/>
          <a:lstStyle/>
          <a:p>
            <a:pPr marL="171450" indent="-171450" algn="just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Validação da classificação das imagens de satélite e coleta de informações referentes  a estrutura e conexão das comunidades</a:t>
            </a: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Checar as unidades espaciais de ocupação humana mapeadas por SR;</a:t>
            </a: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/>
              <a:t>Coleta de informações sobre as características urbanísticas e funcionalidades dos núcleos populacionais;</a:t>
            </a: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Aplicação de questionários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03350" y="3789363"/>
            <a:ext cx="7129463" cy="259238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just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Questionários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Wingdings" pitchFamily="2" charset="2"/>
              </a:rPr>
              <a:t></a:t>
            </a:r>
            <a:r>
              <a:rPr lang="pt-BR" dirty="0">
                <a:latin typeface="+mn-lt"/>
                <a:cs typeface="+mn-cs"/>
                <a:sym typeface="Wingdings" pitchFamily="2" charset="2"/>
              </a:rPr>
              <a:t> 4 temas principais: </a:t>
            </a:r>
            <a:r>
              <a:rPr lang="en-US" dirty="0" err="1">
                <a:latin typeface="+mn-lt"/>
                <a:cs typeface="+mn-cs"/>
              </a:rPr>
              <a:t>Organização</a:t>
            </a:r>
            <a:r>
              <a:rPr lang="en-US" dirty="0">
                <a:latin typeface="+mn-lt"/>
                <a:cs typeface="+mn-cs"/>
              </a:rPr>
              <a:t> e </a:t>
            </a:r>
            <a:r>
              <a:rPr lang="en-US" dirty="0" err="1">
                <a:latin typeface="+mn-lt"/>
                <a:cs typeface="+mn-cs"/>
              </a:rPr>
              <a:t>histórico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da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localidade</a:t>
            </a:r>
            <a:r>
              <a:rPr lang="pt-BR" dirty="0">
                <a:latin typeface="+mn-lt"/>
                <a:cs typeface="+mn-cs"/>
                <a:sym typeface="Wingdings" pitchFamily="2" charset="2"/>
              </a:rPr>
              <a:t>; </a:t>
            </a:r>
            <a:r>
              <a:rPr lang="en-US" dirty="0" err="1">
                <a:latin typeface="+mn-lt"/>
                <a:cs typeface="+mn-cs"/>
              </a:rPr>
              <a:t>Equipamentos</a:t>
            </a:r>
            <a:r>
              <a:rPr lang="en-US" dirty="0">
                <a:latin typeface="+mn-lt"/>
                <a:cs typeface="+mn-cs"/>
              </a:rPr>
              <a:t> e </a:t>
            </a:r>
            <a:r>
              <a:rPr lang="en-US" dirty="0" err="1">
                <a:latin typeface="+mn-lt"/>
                <a:cs typeface="+mn-cs"/>
              </a:rPr>
              <a:t>infraestrutura</a:t>
            </a:r>
            <a:r>
              <a:rPr lang="en-US" dirty="0">
                <a:latin typeface="+mn-lt"/>
                <a:cs typeface="+mn-cs"/>
              </a:rPr>
              <a:t>; </a:t>
            </a:r>
            <a:r>
              <a:rPr lang="en-US" dirty="0" err="1">
                <a:latin typeface="+mn-lt"/>
                <a:cs typeface="+mn-cs"/>
              </a:rPr>
              <a:t>Saúde</a:t>
            </a:r>
            <a:r>
              <a:rPr lang="en-US" dirty="0">
                <a:latin typeface="+mn-lt"/>
                <a:cs typeface="+mn-cs"/>
              </a:rPr>
              <a:t> e </a:t>
            </a:r>
            <a:r>
              <a:rPr lang="en-US" dirty="0" err="1">
                <a:latin typeface="+mn-lt"/>
                <a:cs typeface="+mn-cs"/>
              </a:rPr>
              <a:t>educação</a:t>
            </a:r>
            <a:r>
              <a:rPr lang="en-US" dirty="0">
                <a:latin typeface="+mn-lt"/>
                <a:cs typeface="+mn-cs"/>
              </a:rPr>
              <a:t>; e  </a:t>
            </a:r>
            <a:r>
              <a:rPr lang="en-US" dirty="0" err="1">
                <a:latin typeface="+mn-lt"/>
                <a:cs typeface="+mn-cs"/>
              </a:rPr>
              <a:t>Uso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da</a:t>
            </a:r>
            <a:r>
              <a:rPr lang="en-US" dirty="0">
                <a:latin typeface="+mn-lt"/>
                <a:cs typeface="+mn-cs"/>
              </a:rPr>
              <a:t> terra.</a:t>
            </a:r>
            <a:r>
              <a:rPr lang="pt-BR" dirty="0">
                <a:latin typeface="+mn-lt"/>
                <a:cs typeface="+mn-cs"/>
                <a:sym typeface="Wingdings" pitchFamily="2" charset="2"/>
              </a:rPr>
              <a:t> </a:t>
            </a:r>
          </a:p>
          <a:p>
            <a:pPr marL="342900" indent="-342900" algn="just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  <a:cs typeface="+mn-cs"/>
              </a:rPr>
              <a:t>Perguntas para elencar principais carências e as relações de dependência entre os núcleos e as cidades da região;</a:t>
            </a:r>
          </a:p>
          <a:p>
            <a:pPr marL="342900" indent="-342900" algn="just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  <a:cs typeface="+mn-cs"/>
              </a:rPr>
              <a:t>Informantes chaves: preferencialmente presidente de associação de moradores ou agentes comunitários de saúde.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+mn-lt"/>
                <a:cs typeface="+mn-cs"/>
              </a:rPr>
              <a:t>Respostas sobre a LOCALIDADE (escala não é de indivíduo, nem família)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825" y="115888"/>
            <a:ext cx="24495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Planilhas  2009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850" y="620713"/>
            <a:ext cx="2016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Educação e saúde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b="864"/>
          <a:stretch>
            <a:fillRect/>
          </a:stretch>
        </p:blipFill>
        <p:spPr bwMode="auto">
          <a:xfrm>
            <a:off x="2843213" y="0"/>
            <a:ext cx="5032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825" y="115888"/>
            <a:ext cx="24495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Planilhas  2009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850" y="620713"/>
            <a:ext cx="2016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Infraestrutura e comunicação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2888" y="117475"/>
            <a:ext cx="5230812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825" y="115888"/>
            <a:ext cx="24495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Planilhas  2009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850" y="620713"/>
            <a:ext cx="2016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Uso da terra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76250"/>
            <a:ext cx="4608512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 r="26086"/>
          <a:stretch>
            <a:fillRect/>
          </a:stretch>
        </p:blipFill>
        <p:spPr bwMode="auto">
          <a:xfrm>
            <a:off x="4787900" y="3141663"/>
            <a:ext cx="41195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333375"/>
            <a:ext cx="6191250" cy="16557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Para cada  unidade espacial de ocupação humana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localização (</a:t>
            </a:r>
            <a:r>
              <a:rPr lang="pt-BR" dirty="0" err="1" smtClean="0"/>
              <a:t>lat</a:t>
            </a:r>
            <a:r>
              <a:rPr lang="pt-BR" dirty="0" smtClean="0"/>
              <a:t>/</a:t>
            </a:r>
            <a:r>
              <a:rPr lang="pt-BR" dirty="0" err="1" smtClean="0"/>
              <a:t>long</a:t>
            </a:r>
            <a:r>
              <a:rPr lang="pt-BR" dirty="0" smtClean="0"/>
              <a:t>),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descrição 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registro fotográfico... </a:t>
            </a:r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t="16360" r="25000" b="6250"/>
          <a:stretch>
            <a:fillRect/>
          </a:stretch>
        </p:blipFill>
        <p:spPr bwMode="auto">
          <a:xfrm>
            <a:off x="71438" y="2565400"/>
            <a:ext cx="644525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20470" t="6688" r="21651" b="7672"/>
          <a:stretch>
            <a:fillRect/>
          </a:stretch>
        </p:blipFill>
        <p:spPr bwMode="auto">
          <a:xfrm>
            <a:off x="5818188" y="692150"/>
            <a:ext cx="33258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113213"/>
            <a:ext cx="26273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2525" y="122238"/>
            <a:ext cx="5451475" cy="66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115888"/>
            <a:ext cx="8229600" cy="6381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Comunidades ribeirinhas: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179388" y="1125538"/>
            <a:ext cx="34925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Calibri" pitchFamily="34" charset="0"/>
              </a:rPr>
              <a:t>Seleção de 30 variáveis descritivas das comunidades para análise estatística</a:t>
            </a:r>
          </a:p>
        </p:txBody>
      </p:sp>
      <p:sp>
        <p:nvSpPr>
          <p:cNvPr id="29700" name="CaixaDeTexto 7"/>
          <p:cNvSpPr txBox="1">
            <a:spLocks noChangeArrowheads="1"/>
          </p:cNvSpPr>
          <p:nvPr/>
        </p:nvSpPr>
        <p:spPr bwMode="auto">
          <a:xfrm>
            <a:off x="468313" y="2636838"/>
            <a:ext cx="2951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latin typeface="Calibri" pitchFamily="34" charset="0"/>
              </a:rPr>
              <a:t>As variáveis contemplam os 4 principais temas dos questionários </a:t>
            </a:r>
          </a:p>
        </p:txBody>
      </p:sp>
      <p:sp>
        <p:nvSpPr>
          <p:cNvPr id="12" name="Chave esquerda 11"/>
          <p:cNvSpPr/>
          <p:nvPr/>
        </p:nvSpPr>
        <p:spPr>
          <a:xfrm>
            <a:off x="3348038" y="1196975"/>
            <a:ext cx="287337" cy="44640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2" name="CaixaDeTexto 12"/>
          <p:cNvSpPr txBox="1">
            <a:spLocks noChangeArrowheads="1"/>
          </p:cNvSpPr>
          <p:nvPr/>
        </p:nvSpPr>
        <p:spPr bwMode="auto">
          <a:xfrm>
            <a:off x="323850" y="4437063"/>
            <a:ext cx="3095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>
                <a:latin typeface="Calibri" pitchFamily="34" charset="0"/>
              </a:rPr>
              <a:t>Valores foram normalizados para uma mesma escala [0,1]</a:t>
            </a:r>
          </a:p>
          <a:p>
            <a:endParaRPr lang="pt-BR" sz="1600">
              <a:latin typeface="Calibri" pitchFamily="34" charset="0"/>
            </a:endParaRPr>
          </a:p>
          <a:p>
            <a:r>
              <a:rPr lang="pt-BR" sz="1400" b="1">
                <a:latin typeface="Calibri" pitchFamily="34" charset="0"/>
              </a:rPr>
              <a:t>Método de normalização Linear</a:t>
            </a:r>
            <a:r>
              <a:rPr lang="pt-BR" sz="1400">
                <a:latin typeface="Calibri" pitchFamily="34" charset="0"/>
              </a:rPr>
              <a:t>: </a:t>
            </a:r>
            <a:r>
              <a:rPr lang="pt-BR" sz="1200">
                <a:latin typeface="Calibri" pitchFamily="34" charset="0"/>
              </a:rPr>
              <a:t>considera-se os valores mínimo e  máximo de cada atributo no ajuste da  escala,  mapeando  esse  atributo  no  intervalo fechado de zero a um (pior e melhor condição, respectivamente)</a:t>
            </a:r>
            <a:endParaRPr lang="pt-B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765175"/>
            <a:ext cx="6408738" cy="10080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it-IT" sz="1500" b="1" smtClean="0"/>
              <a:t>				                 R  -  FactoMineR (LÊ et al., 2008)</a:t>
            </a:r>
          </a:p>
          <a:p>
            <a:pPr>
              <a:buFont typeface="Arial" charset="0"/>
              <a:buNone/>
            </a:pPr>
            <a:endParaRPr lang="pt-BR" sz="1500" b="1" smtClean="0"/>
          </a:p>
          <a:p>
            <a:pPr>
              <a:buFont typeface="Arial" charset="0"/>
              <a:buAutoNum type="arabicPeriod"/>
            </a:pPr>
            <a:r>
              <a:rPr lang="pt-BR" sz="1500" b="1" smtClean="0">
                <a:solidFill>
                  <a:srgbClr val="FF0000"/>
                </a:solidFill>
              </a:rPr>
              <a:t>Análise de Componentes Principais </a:t>
            </a:r>
            <a:r>
              <a:rPr lang="pt-BR" sz="1500" smtClean="0"/>
              <a:t>(PCA)  </a:t>
            </a:r>
            <a:r>
              <a:rPr lang="pt-BR" sz="1500" smtClean="0">
                <a:sym typeface="Wingdings" pitchFamily="2" charset="2"/>
              </a:rPr>
              <a:t> reorganizou as v</a:t>
            </a:r>
            <a:r>
              <a:rPr lang="pt-BR" sz="1500" smtClean="0"/>
              <a:t>ariáveis em um plano de componente fatorial</a:t>
            </a:r>
          </a:p>
          <a:p>
            <a:pPr>
              <a:buFont typeface="Arial" charset="0"/>
              <a:buNone/>
            </a:pPr>
            <a:r>
              <a:rPr lang="pt-BR" sz="1400" b="1" smtClean="0"/>
              <a:t>	Objetivo</a:t>
            </a:r>
            <a:r>
              <a:rPr lang="pt-BR" sz="1400" smtClean="0"/>
              <a:t>: reduzir a dimensionalidade do conjunto de dados  originais, sem perder as informações importantes desse conjunto</a:t>
            </a:r>
          </a:p>
          <a:p>
            <a:pPr>
              <a:buFont typeface="Arial" charset="0"/>
              <a:buNone/>
            </a:pPr>
            <a:endParaRPr lang="pt-BR" sz="1800" smtClean="0"/>
          </a:p>
          <a:p>
            <a:pPr>
              <a:buFont typeface="Arial" charset="0"/>
              <a:buNone/>
            </a:pPr>
            <a:endParaRPr lang="pt-BR" sz="1800" smtClean="0"/>
          </a:p>
          <a:p>
            <a:pPr>
              <a:buFont typeface="Arial" charset="0"/>
              <a:buNone/>
            </a:pPr>
            <a:endParaRPr lang="pt-BR" sz="180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8313" y="333375"/>
            <a:ext cx="8064500" cy="431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Análise de agrupamento</a:t>
            </a:r>
          </a:p>
        </p:txBody>
      </p:sp>
      <p:pic>
        <p:nvPicPr>
          <p:cNvPr id="30723" name="Imagem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84963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4" name="Group 23"/>
          <p:cNvGrpSpPr>
            <a:grpSpLocks/>
          </p:cNvGrpSpPr>
          <p:nvPr/>
        </p:nvGrpSpPr>
        <p:grpSpPr bwMode="auto">
          <a:xfrm>
            <a:off x="6732588" y="765175"/>
            <a:ext cx="2197100" cy="1439863"/>
            <a:chOff x="144" y="2160"/>
            <a:chExt cx="2736" cy="1584"/>
          </a:xfrm>
        </p:grpSpPr>
        <p:sp>
          <p:nvSpPr>
            <p:cNvPr id="30726" name="Rectangle 21"/>
            <p:cNvSpPr>
              <a:spLocks noChangeArrowheads="1"/>
            </p:cNvSpPr>
            <p:nvPr/>
          </p:nvSpPr>
          <p:spPr bwMode="auto">
            <a:xfrm>
              <a:off x="144" y="2160"/>
              <a:ext cx="2736" cy="1584"/>
            </a:xfrm>
            <a:prstGeom prst="rect">
              <a:avLst/>
            </a:prstGeom>
            <a:solidFill>
              <a:srgbClr val="EB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pic>
          <p:nvPicPr>
            <p:cNvPr id="30727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208"/>
              <a:ext cx="2654" cy="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5" name="Retângulo 10"/>
          <p:cNvSpPr>
            <a:spLocks noChangeArrowheads="1"/>
          </p:cNvSpPr>
          <p:nvPr/>
        </p:nvSpPr>
        <p:spPr bwMode="auto">
          <a:xfrm>
            <a:off x="684213" y="6092825"/>
            <a:ext cx="7704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Representação das variáveis e dos indivíduos (comunidades) no plano fatorial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765175"/>
            <a:ext cx="3600450" cy="2087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500" b="1" dirty="0" smtClean="0"/>
              <a:t>                     R  - FactoMineR (LÊ et al., 2008)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500" b="1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dirty="0" smtClean="0">
                <a:solidFill>
                  <a:srgbClr val="FF0000"/>
                </a:solidFill>
              </a:rPr>
              <a:t>2. Agrupamento  Hierárquico</a:t>
            </a:r>
            <a:r>
              <a:rPr lang="pt-BR" sz="1600" dirty="0" smtClean="0"/>
              <a:t>: baseado em componentes principais (</a:t>
            </a:r>
            <a:r>
              <a:rPr lang="pt-BR" sz="1600" dirty="0" err="1" smtClean="0"/>
              <a:t>HCPC</a:t>
            </a:r>
            <a:r>
              <a:rPr lang="pt-BR" sz="1600" dirty="0" smtClean="0"/>
              <a:t>);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/>
              <a:t>	</a:t>
            </a:r>
            <a:r>
              <a:rPr lang="pt-BR" sz="1400" b="1" dirty="0" smtClean="0"/>
              <a:t>Objetivo</a:t>
            </a:r>
            <a:r>
              <a:rPr lang="pt-BR" sz="1400" dirty="0" smtClean="0"/>
              <a:t>:  classificar os indivíduos, gerando agrupamentos (clusters) em diferentes níveis hierárquicos representados por um </a:t>
            </a:r>
            <a:r>
              <a:rPr lang="pt-BR" sz="1400" dirty="0" err="1" smtClean="0"/>
              <a:t>dendograma</a:t>
            </a:r>
            <a:r>
              <a:rPr lang="pt-BR" sz="1400" dirty="0" smtClean="0"/>
              <a:t> (A)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 smtClean="0"/>
              <a:t>Obteve-se: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 smtClean="0"/>
              <a:t>5 grupos de comunidades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Variáveis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contribuíram</a:t>
            </a:r>
            <a:r>
              <a:rPr lang="en-US" sz="1600" dirty="0" smtClean="0"/>
              <a:t>;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Descrição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grupos</a:t>
            </a:r>
            <a:r>
              <a:rPr lang="en-US" sz="1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8313" y="333375"/>
            <a:ext cx="8064500" cy="431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Análise de agrupamento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50813"/>
            <a:ext cx="5148262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agem 3" descr="FIGURA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7938"/>
            <a:ext cx="518477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765175"/>
            <a:ext cx="3600450" cy="2087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500" b="1" dirty="0" smtClean="0"/>
              <a:t>R   -    FactoMineR (LÊ et al., 2008)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500" b="1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b="1" dirty="0" smtClean="0">
                <a:solidFill>
                  <a:srgbClr val="FF0000"/>
                </a:solidFill>
              </a:rPr>
              <a:t>2. Agrupamento  Hierárquico</a:t>
            </a:r>
            <a:r>
              <a:rPr lang="pt-BR" sz="1600" dirty="0" smtClean="0"/>
              <a:t>: baseado em componentes principais (</a:t>
            </a:r>
            <a:r>
              <a:rPr lang="pt-BR" sz="1600" dirty="0" err="1" smtClean="0"/>
              <a:t>HCPC</a:t>
            </a:r>
            <a:r>
              <a:rPr lang="pt-BR" sz="1600" dirty="0" smtClean="0"/>
              <a:t>);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/>
              <a:t>	</a:t>
            </a:r>
            <a:r>
              <a:rPr lang="pt-BR" sz="1400" b="1" dirty="0" smtClean="0"/>
              <a:t>Objetivo</a:t>
            </a:r>
            <a:r>
              <a:rPr lang="pt-BR" sz="1400" dirty="0" smtClean="0"/>
              <a:t>:  classificar os indivíduos, gerando agrupamentos (clusters) em diferentes níveis hierárquicos representados por um </a:t>
            </a:r>
            <a:r>
              <a:rPr lang="pt-BR" sz="1400" dirty="0" err="1" smtClean="0"/>
              <a:t>dendograma</a:t>
            </a:r>
            <a:r>
              <a:rPr lang="pt-BR" sz="1400" dirty="0" smtClean="0"/>
              <a:t> (A)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600" dirty="0" smtClean="0"/>
              <a:t>Obteve-se: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600" dirty="0" smtClean="0"/>
              <a:t>5 grupos de comunidades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Variáveis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contribuíram</a:t>
            </a:r>
            <a:r>
              <a:rPr lang="en-US" sz="1600" dirty="0" smtClean="0"/>
              <a:t>;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/>
              <a:t>Descrição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grupos</a:t>
            </a:r>
            <a:r>
              <a:rPr lang="en-US" sz="1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8313" y="333375"/>
            <a:ext cx="8064500" cy="4318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Análise de agrupamento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 r="3391"/>
          <a:stretch>
            <a:fillRect/>
          </a:stretch>
        </p:blipFill>
        <p:spPr bwMode="auto">
          <a:xfrm>
            <a:off x="3838575" y="1101725"/>
            <a:ext cx="53054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188" y="188913"/>
            <a:ext cx="6624637" cy="11525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Grupos de comunidades “semelhantes”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b="76408"/>
          <a:stretch>
            <a:fillRect/>
          </a:stretch>
        </p:blipFill>
        <p:spPr bwMode="auto">
          <a:xfrm>
            <a:off x="827088" y="765175"/>
            <a:ext cx="71167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95288" y="1916113"/>
            <a:ext cx="8137525" cy="26479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Grupo 1  –  “Dependentes”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	Fazem parte deste grupo as comunidades de Pauini , Castanho, Lago do Pireira, Monte Cristo, São Francisco do Godinho e Jutuarana.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	São comunidades pouco organizadas, com infraestrutura limitada e que dependem de núcleos urbanizados maiores, como as sedes municipais, para o acesso a serviços e equipamentos urbanos. A dinâmica populacional revela  a estagnação destas comunidades, que nos últimos anos não tiveram acréscimo na população, onde os valores mínimo e máximo variaram de 17 a 128 habitantes, nas comunidades de Jutuarana e Castanho, respectivamente.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( ...  segue a descrição do grupo)</a:t>
            </a:r>
            <a:endParaRPr lang="en-US" sz="1600" dirty="0"/>
          </a:p>
        </p:txBody>
      </p:sp>
      <p:grpSp>
        <p:nvGrpSpPr>
          <p:cNvPr id="33796" name="Grupo 14"/>
          <p:cNvGrpSpPr>
            <a:grpSpLocks/>
          </p:cNvGrpSpPr>
          <p:nvPr/>
        </p:nvGrpSpPr>
        <p:grpSpPr bwMode="auto">
          <a:xfrm>
            <a:off x="1042988" y="4724400"/>
            <a:ext cx="7302500" cy="1873250"/>
            <a:chOff x="1043608" y="4797152"/>
            <a:chExt cx="7301383" cy="1872208"/>
          </a:xfrm>
        </p:grpSpPr>
        <p:pic>
          <p:nvPicPr>
            <p:cNvPr id="33797" name="Imagem 23" descr="Figura_4.jpg"/>
            <p:cNvPicPr>
              <a:picLocks noChangeAspect="1" noChangeArrowheads="1"/>
            </p:cNvPicPr>
            <p:nvPr/>
          </p:nvPicPr>
          <p:blipFill>
            <a:blip r:embed="rId3"/>
            <a:srcRect b="79546"/>
            <a:stretch>
              <a:fillRect/>
            </a:stretch>
          </p:blipFill>
          <p:spPr bwMode="auto">
            <a:xfrm>
              <a:off x="1043608" y="4797152"/>
              <a:ext cx="655272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CaixaDeTexto 13"/>
            <p:cNvSpPr txBox="1">
              <a:spLocks noChangeArrowheads="1"/>
            </p:cNvSpPr>
            <p:nvPr/>
          </p:nvSpPr>
          <p:spPr bwMode="auto">
            <a:xfrm>
              <a:off x="1216199" y="4806677"/>
              <a:ext cx="71287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Pauini                                                   Jutuarana                                         São Francisco do Godinho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7969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sz="2000" dirty="0"/>
              <a:t>Amazônia 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>uma Fronteira (muito) Urbanizada </a:t>
            </a:r>
            <a:endParaRPr sz="2000" dirty="0"/>
          </a:p>
        </p:txBody>
      </p:sp>
      <p:graphicFrame>
        <p:nvGraphicFramePr>
          <p:cNvPr id="12" name="Gráfico 11"/>
          <p:cNvGraphicFramePr/>
          <p:nvPr/>
        </p:nvGraphicFramePr>
        <p:xfrm>
          <a:off x="5076056" y="3861048"/>
          <a:ext cx="367240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924175"/>
            <a:ext cx="36004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196975"/>
            <a:ext cx="2714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tângulo 13"/>
          <p:cNvSpPr>
            <a:spLocks noChangeArrowheads="1"/>
          </p:cNvSpPr>
          <p:nvPr/>
        </p:nvSpPr>
        <p:spPr bwMode="auto">
          <a:xfrm>
            <a:off x="250825" y="6453188"/>
            <a:ext cx="42957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u="sng">
                <a:latin typeface="Calibri" pitchFamily="34" charset="0"/>
              </a:rPr>
              <a:t>http://www.censo2010.ibge.gov.br/sinopse/index.php?dados=9&amp;uf=00</a:t>
            </a:r>
          </a:p>
        </p:txBody>
      </p:sp>
      <p:graphicFrame>
        <p:nvGraphicFramePr>
          <p:cNvPr id="13" name="Gráfico 12"/>
          <p:cNvGraphicFramePr/>
          <p:nvPr/>
        </p:nvGraphicFramePr>
        <p:xfrm>
          <a:off x="4716016" y="332656"/>
          <a:ext cx="4212188" cy="306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367" name="CaixaDeTexto 14"/>
          <p:cNvSpPr txBox="1">
            <a:spLocks noChangeArrowheads="1"/>
          </p:cNvSpPr>
          <p:nvPr/>
        </p:nvSpPr>
        <p:spPr bwMode="auto">
          <a:xfrm>
            <a:off x="5076825" y="3284538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latin typeface="Calibri" pitchFamily="34" charset="0"/>
              </a:rPr>
              <a:t>Historical evolution of deforestation (km</a:t>
            </a:r>
            <a:r>
              <a:rPr lang="en-US" sz="800" baseline="30000">
                <a:latin typeface="Calibri" pitchFamily="34" charset="0"/>
              </a:rPr>
              <a:t>2</a:t>
            </a:r>
            <a:r>
              <a:rPr lang="en-US" sz="800">
                <a:latin typeface="Calibri" pitchFamily="34" charset="0"/>
              </a:rPr>
              <a:t>) and urbanization(million of inhabitants) rates for Brazilian Legal Amazon. Deforestation data from PRODES (INPE), and population data from IBGE Census.</a:t>
            </a:r>
            <a:endParaRPr lang="pt-BR" sz="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m 23" descr="Figura_4.jpg"/>
          <p:cNvPicPr>
            <a:picLocks noChangeAspect="1" noChangeArrowheads="1"/>
          </p:cNvPicPr>
          <p:nvPr/>
        </p:nvPicPr>
        <p:blipFill>
          <a:blip r:embed="rId2"/>
          <a:srcRect t="20454" b="60226"/>
          <a:stretch>
            <a:fillRect/>
          </a:stretch>
        </p:blipFill>
        <p:spPr bwMode="auto">
          <a:xfrm>
            <a:off x="755650" y="4868863"/>
            <a:ext cx="68405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188" y="188913"/>
            <a:ext cx="6624637" cy="11525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Grupos de comunidades “semelhantes”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 b="94102"/>
          <a:stretch>
            <a:fillRect/>
          </a:stretch>
        </p:blipFill>
        <p:spPr bwMode="auto">
          <a:xfrm>
            <a:off x="971550" y="765175"/>
            <a:ext cx="711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79388" y="1916113"/>
            <a:ext cx="8569325" cy="2432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Grupo 2  –  “Extrativistas”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Este grupo compreende 20 comunidades situadas em unidades de conservação, sendo 15 localizadas na </a:t>
            </a:r>
            <a:r>
              <a:rPr lang="pt-BR" dirty="0" err="1"/>
              <a:t>FLONA</a:t>
            </a:r>
            <a:r>
              <a:rPr lang="pt-BR" dirty="0"/>
              <a:t> cinco na RESEX.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A  população  varia  de  20  a  612  pessoas,  nas  comunidades  de  Itapuama  e  Cametá,  respectivamente,  sendo  que  o  programa  Bolsa  Família  está  presente  em  todas  as comunidades e, em algumas, atende à maioria das famílias.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( ...  segue a descrição do grupo)</a:t>
            </a:r>
            <a:endParaRPr lang="en-US" sz="1600" dirty="0"/>
          </a:p>
        </p:txBody>
      </p:sp>
      <p:sp>
        <p:nvSpPr>
          <p:cNvPr id="34821" name="CaixaDeTexto 13"/>
          <p:cNvSpPr txBox="1">
            <a:spLocks noChangeArrowheads="1"/>
          </p:cNvSpPr>
          <p:nvPr/>
        </p:nvSpPr>
        <p:spPr bwMode="auto">
          <a:xfrm>
            <a:off x="971550" y="4868863"/>
            <a:ext cx="1871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Pini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4822" name="CaixaDeTexto 9"/>
          <p:cNvSpPr txBox="1">
            <a:spLocks noChangeArrowheads="1"/>
          </p:cNvSpPr>
          <p:nvPr/>
        </p:nvSpPr>
        <p:spPr bwMode="auto">
          <a:xfrm>
            <a:off x="2627313" y="4822825"/>
            <a:ext cx="4618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Maguari                                                             Jamaraquá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/>
          <a:srcRect t="23592" b="56747"/>
          <a:stretch>
            <a:fillRect/>
          </a:stretch>
        </p:blipFill>
        <p:spPr bwMode="auto">
          <a:xfrm>
            <a:off x="971550" y="981075"/>
            <a:ext cx="71167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79388" y="1989138"/>
            <a:ext cx="8785225" cy="25542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Grupo 3 – “Produtores”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Neste grupo estão inseridas 16 comunidades localizadas na porção sul do Rio Tapajós,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no trecho entre Aveiro e Itaituba. Estas comunidades não estão inseridas em unidades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conservação, não são atendidas pelo Projeto Saúde &amp; Alegria e possuem entre 98 habitantes, na comunidade de São Tomé, e 870, na de Santa Cruz.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	A  pecuária,  diferentemente  do  grupo  anterior,  é  bastante  expressiva, com comunidades possuindo até 700 cabeças de gado, cuja criação é voltada para comercialização, geralmente para outras comunidades.</a:t>
            </a:r>
            <a:endParaRPr lang="pt-BR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( ...  segue a descrição do grupo)</a:t>
            </a:r>
            <a:endParaRPr lang="en-US" sz="1600" dirty="0"/>
          </a:p>
        </p:txBody>
      </p:sp>
      <p:pic>
        <p:nvPicPr>
          <p:cNvPr id="35842" name="Imagem 23" descr="Figura_4.jpg"/>
          <p:cNvPicPr>
            <a:picLocks noChangeAspect="1" noChangeArrowheads="1"/>
          </p:cNvPicPr>
          <p:nvPr/>
        </p:nvPicPr>
        <p:blipFill>
          <a:blip r:embed="rId2"/>
          <a:srcRect t="39774" b="39774"/>
          <a:stretch>
            <a:fillRect/>
          </a:stretch>
        </p:blipFill>
        <p:spPr bwMode="auto">
          <a:xfrm>
            <a:off x="1042988" y="4986338"/>
            <a:ext cx="6553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750" y="115888"/>
            <a:ext cx="6624638" cy="11525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Grupos de comunidades “semelhantes”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 t="43253" b="39053"/>
          <a:stretch>
            <a:fillRect/>
          </a:stretch>
        </p:blipFill>
        <p:spPr bwMode="auto">
          <a:xfrm>
            <a:off x="971550" y="981075"/>
            <a:ext cx="7116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CaixaDeTexto 9"/>
          <p:cNvSpPr txBox="1">
            <a:spLocks noChangeArrowheads="1"/>
          </p:cNvSpPr>
          <p:nvPr/>
        </p:nvSpPr>
        <p:spPr bwMode="auto">
          <a:xfrm>
            <a:off x="1179513" y="4995863"/>
            <a:ext cx="6488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 Pedra Branca                                Curitimbó                                                       Apacê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/>
          <a:srcRect b="94102"/>
          <a:stretch>
            <a:fillRect/>
          </a:stretch>
        </p:blipFill>
        <p:spPr bwMode="auto">
          <a:xfrm>
            <a:off x="971550" y="765175"/>
            <a:ext cx="711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79388" y="1916113"/>
            <a:ext cx="8785225" cy="27098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Grupo 4 – “Organizados”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	Este grupo é composto por 16 comunidades, das quais metade está em unidades de conservação, com população entre 65 pessoas, em Paraná Pixuna, e 1.000 pessoas, 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Boim. Estas comunidades foram fundadas entre 31 anos atrás, no caso da Ipiranga II, e 319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anos, no caso de Boim.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	Em  nenhuma  comunidade  o  descarte  do  lixo  é  feito  a  céu  aberto,  predominando  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melhor condição de destino final do lixo: a coleta e/ou o reaproveitamento. A energia elétrica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está ausente em duas comunidades e todas as comunidades têm algum tipo de associação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comunitária.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( ...  segue a descrição do grupo)</a:t>
            </a:r>
            <a:endParaRPr lang="en-US" sz="1600" dirty="0"/>
          </a:p>
        </p:txBody>
      </p:sp>
      <p:pic>
        <p:nvPicPr>
          <p:cNvPr id="36866" name="Imagem 23" descr="Figura_4.jpg"/>
          <p:cNvPicPr>
            <a:picLocks noChangeAspect="1" noChangeArrowheads="1"/>
          </p:cNvPicPr>
          <p:nvPr/>
        </p:nvPicPr>
        <p:blipFill>
          <a:blip r:embed="rId2"/>
          <a:srcRect t="60165" b="20454"/>
          <a:stretch>
            <a:fillRect/>
          </a:stretch>
        </p:blipFill>
        <p:spPr bwMode="auto">
          <a:xfrm>
            <a:off x="1042988" y="4868863"/>
            <a:ext cx="662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750" y="115888"/>
            <a:ext cx="6624638" cy="11525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Grupos de comunidades “semelhantes”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 t="60947" b="25291"/>
          <a:stretch>
            <a:fillRect/>
          </a:stretch>
        </p:blipFill>
        <p:spPr bwMode="auto">
          <a:xfrm>
            <a:off x="971550" y="981075"/>
            <a:ext cx="71167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CaixaDeTexto 9"/>
          <p:cNvSpPr txBox="1">
            <a:spLocks noChangeArrowheads="1"/>
          </p:cNvSpPr>
          <p:nvPr/>
        </p:nvSpPr>
        <p:spPr bwMode="auto">
          <a:xfrm>
            <a:off x="1189038" y="4841875"/>
            <a:ext cx="6488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Suruacá                                                        Pinhel                                                  </a:t>
            </a:r>
            <a:r>
              <a:rPr lang="pt-BR" sz="1200">
                <a:solidFill>
                  <a:schemeClr val="bg1"/>
                </a:solidFill>
                <a:latin typeface="Calibri" pitchFamily="34" charset="0"/>
              </a:rPr>
              <a:t>Escrivão</a:t>
            </a:r>
            <a:r>
              <a:rPr lang="pt-BR" sz="1200">
                <a:latin typeface="Calibri" pitchFamily="34" charset="0"/>
              </a:rPr>
              <a:t>;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/>
          <a:srcRect b="94102"/>
          <a:stretch>
            <a:fillRect/>
          </a:stretch>
        </p:blipFill>
        <p:spPr bwMode="auto">
          <a:xfrm>
            <a:off x="971550" y="765175"/>
            <a:ext cx="711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m 23" descr="Figura_4.jpg"/>
          <p:cNvPicPr>
            <a:picLocks noChangeAspect="1" noChangeArrowheads="1"/>
          </p:cNvPicPr>
          <p:nvPr/>
        </p:nvPicPr>
        <p:blipFill>
          <a:blip r:embed="rId2"/>
          <a:srcRect t="79546"/>
          <a:stretch>
            <a:fillRect/>
          </a:stretch>
        </p:blipFill>
        <p:spPr bwMode="auto">
          <a:xfrm>
            <a:off x="755650" y="4797425"/>
            <a:ext cx="7129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750" y="115888"/>
            <a:ext cx="6624638" cy="11525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Grupos de comunidades “semelhantes”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 t="74709" b="5630"/>
          <a:stretch>
            <a:fillRect/>
          </a:stretch>
        </p:blipFill>
        <p:spPr bwMode="auto">
          <a:xfrm>
            <a:off x="971550" y="923925"/>
            <a:ext cx="71167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79388" y="1844675"/>
            <a:ext cx="8785225" cy="2832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Grupo 5 – “Estruturados”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As  comunidades  com  melhor  infraestrutura,  notadamente  Fordlândia,  Brasília  Legal,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Barreiras e Piquiatuba, compõem este grupo. Por serem mais estruturadas e organizadas, estas comunidades constituem núcleos de referência para as demais localidades ribeirinhas. 	Porém, para serviços mais especializados e no contexto regional, elas perdem a atratividade para cidades como Itaituba e Santarém, que são centros regionais. São comunidades antigas, com idades entre 81 e 170 anos, e população entre 300 habitantes, em Piquiatuba, e 3.000, em Fordlândia.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( ...  segue a descrição do grupo)</a:t>
            </a:r>
            <a:endParaRPr lang="en-US" sz="1600" dirty="0"/>
          </a:p>
        </p:txBody>
      </p:sp>
      <p:sp>
        <p:nvSpPr>
          <p:cNvPr id="37893" name="CaixaDeTexto 9"/>
          <p:cNvSpPr txBox="1">
            <a:spLocks noChangeArrowheads="1"/>
          </p:cNvSpPr>
          <p:nvPr/>
        </p:nvSpPr>
        <p:spPr bwMode="auto">
          <a:xfrm>
            <a:off x="998538" y="4813300"/>
            <a:ext cx="6488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latin typeface="Calibri" pitchFamily="34" charset="0"/>
              </a:rPr>
              <a:t> Brasília Legal                                              Barreiras                                                Piquiatuba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/>
          <a:srcRect b="94102"/>
          <a:stretch>
            <a:fillRect/>
          </a:stretch>
        </p:blipFill>
        <p:spPr bwMode="auto">
          <a:xfrm>
            <a:off x="971550" y="765175"/>
            <a:ext cx="7116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dirty="0"/>
              <a:t>Discussões... </a:t>
            </a:r>
            <a:endParaRPr lang="en-US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4321175" cy="4525962"/>
          </a:xfrm>
        </p:spPr>
        <p:txBody>
          <a:bodyPr/>
          <a:lstStyle/>
          <a:p>
            <a:pPr marL="273050" indent="-273050">
              <a:buFont typeface="Arial" charset="0"/>
              <a:buNone/>
            </a:pPr>
            <a:r>
              <a:rPr lang="pt-BR" sz="1600" smtClean="0"/>
              <a:t>Da abordagem quali-quantitativa: </a:t>
            </a:r>
          </a:p>
          <a:p>
            <a:pPr marL="273050" indent="-273050"/>
            <a:r>
              <a:rPr lang="pt-BR" sz="1600" smtClean="0">
                <a:sym typeface="Wingdings" pitchFamily="2" charset="2"/>
              </a:rPr>
              <a:t>Observações de campo auxiliaram na definição do n</a:t>
            </a:r>
            <a:r>
              <a:rPr lang="pt-BR" sz="1600" smtClean="0"/>
              <a:t>úmero de grupos da análise (5);</a:t>
            </a:r>
            <a:endParaRPr lang="pt-BR" sz="1600" smtClean="0">
              <a:sym typeface="Wingdings" pitchFamily="2" charset="2"/>
            </a:endParaRPr>
          </a:p>
          <a:p>
            <a:pPr marL="273050" indent="-273050">
              <a:buFont typeface="Arial" charset="0"/>
              <a:buNone/>
            </a:pPr>
            <a:endParaRPr lang="pt-BR" sz="1600" smtClean="0"/>
          </a:p>
          <a:p>
            <a:pPr marL="273050" indent="-273050"/>
            <a:r>
              <a:rPr lang="pt-BR" sz="1600" smtClean="0"/>
              <a:t>Importância das Variáveis que mais contribuíram/ grupo </a:t>
            </a:r>
            <a:r>
              <a:rPr lang="pt-BR" sz="1600" smtClean="0">
                <a:sym typeface="Wingdings" pitchFamily="2" charset="2"/>
              </a:rPr>
              <a:t> deram o “nome” ao grupo</a:t>
            </a:r>
            <a:endParaRPr lang="pt-BR" sz="1600" smtClean="0"/>
          </a:p>
          <a:p>
            <a:pPr marL="273050" indent="-273050"/>
            <a:endParaRPr lang="pt-BR" sz="1600" smtClean="0"/>
          </a:p>
          <a:p>
            <a:pPr marL="273050" indent="-273050"/>
            <a:r>
              <a:rPr lang="pt-BR" sz="1600" smtClean="0"/>
              <a:t>Verificação da existência (ou não) de padrões espaciais – grupo evidenciado numa porção específica do rio, ambas as margens, etc.</a:t>
            </a:r>
          </a:p>
          <a:p>
            <a:pPr marL="273050" indent="-273050"/>
            <a:endParaRPr lang="pt-BR" sz="1600" smtClean="0"/>
          </a:p>
          <a:p>
            <a:pPr marL="273050" indent="-273050"/>
            <a:r>
              <a:rPr lang="pt-BR" sz="1600" smtClean="0"/>
              <a:t>Outras técnicas poderiam ser usadas para agrupamento, ou mesmo para tentar responder às questões apresentadas....</a:t>
            </a:r>
          </a:p>
          <a:p>
            <a:pPr marL="273050" indent="-273050">
              <a:buFont typeface="Arial" charset="0"/>
              <a:buNone/>
            </a:pPr>
            <a:endParaRPr lang="pt-BR" sz="160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200" y="365125"/>
            <a:ext cx="43688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dirty="0"/>
              <a:t>Discussões... </a:t>
            </a:r>
            <a:endParaRPr lang="en-US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4319588" cy="4525963"/>
          </a:xfrm>
        </p:spPr>
        <p:txBody>
          <a:bodyPr/>
          <a:lstStyle/>
          <a:p>
            <a:pPr marL="273050" indent="-273050">
              <a:buFont typeface="Arial" charset="0"/>
              <a:buNone/>
            </a:pPr>
            <a:r>
              <a:rPr lang="pt-BR" sz="1600" smtClean="0"/>
              <a:t>No caso das comunidades do Baixo Tapajós: </a:t>
            </a:r>
          </a:p>
          <a:p>
            <a:pPr marL="273050" indent="-273050"/>
            <a:r>
              <a:rPr lang="pt-BR" sz="1600" smtClean="0"/>
              <a:t>Apesar das comunidades terem condições semelhantes (infraestrutura, acesso a serviços e equipamentos urbanos  e uso da terra) estas características não são homogêneas;</a:t>
            </a:r>
          </a:p>
          <a:p>
            <a:pPr marL="273050" indent="-273050"/>
            <a:r>
              <a:rPr lang="pt-BR" sz="1600" smtClean="0"/>
              <a:t>Foram necessárias de 8 a 11 variáveis para descrever os 5  grupos. Não se identificou uma única variável capaz de diferenciar grupos, mas um conjunto de variáveis.</a:t>
            </a:r>
          </a:p>
          <a:p>
            <a:pPr marL="273050" indent="-273050"/>
            <a:r>
              <a:rPr lang="pt-BR" sz="1600" smtClean="0"/>
              <a:t>Estar em Unidades de Conservação  faz diferença  - condicionou a identificação dos grupos (em especial Grupo 2 –</a:t>
            </a:r>
            <a:r>
              <a:rPr lang="pt-BR" sz="1600" i="1" smtClean="0"/>
              <a:t> “Extrativistas”)</a:t>
            </a:r>
          </a:p>
          <a:p>
            <a:pPr marL="273050" indent="-273050"/>
            <a:r>
              <a:rPr lang="pt-BR" sz="1600" smtClean="0"/>
              <a:t>Não houve distinção das comunidades quanto ao posicionamento nas margens do Rio Tapajós </a:t>
            </a:r>
          </a:p>
          <a:p>
            <a:pPr marL="273050" indent="-273050"/>
            <a:endParaRPr lang="pt-BR" sz="1600" smtClean="0"/>
          </a:p>
          <a:p>
            <a:pPr marL="273050" indent="-273050"/>
            <a:r>
              <a:rPr lang="pt-BR" sz="1600" smtClean="0"/>
              <a:t>E outras discussões apresentadas no artigo .... 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200" y="365125"/>
            <a:ext cx="43688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 </a:t>
            </a:r>
            <a:r>
              <a:rPr lang="en-US" dirty="0" err="1"/>
              <a:t>mensagem</a:t>
            </a:r>
            <a:r>
              <a:rPr lang="en-US" dirty="0"/>
              <a:t>…</a:t>
            </a:r>
            <a:endParaRPr lang="en-US" dirty="0"/>
          </a:p>
        </p:txBody>
      </p:sp>
      <p:sp>
        <p:nvSpPr>
          <p:cNvPr id="409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pt-BR" sz="1800" smtClean="0"/>
              <a:t>Apresentou-se uma proposta para explorar os dados obtidos em campo, utilizando-se uma abordagem quali-quantitativa.</a:t>
            </a:r>
          </a:p>
          <a:p>
            <a:pPr marL="342900" lvl="1" indent="-342900">
              <a:buFont typeface="Arial" charset="0"/>
              <a:buChar char="•"/>
            </a:pPr>
            <a:r>
              <a:rPr lang="pt-BR" sz="1800" smtClean="0"/>
              <a:t>Não é completa, nem definitiva, mas uma maneira de se iniciar a análise dos dados. </a:t>
            </a:r>
          </a:p>
          <a:p>
            <a:pPr marL="342900" lvl="1" indent="-342900">
              <a:buFont typeface="Arial" charset="0"/>
              <a:buChar char="•"/>
            </a:pPr>
            <a:endParaRPr lang="pt-BR" sz="1800" smtClean="0"/>
          </a:p>
          <a:p>
            <a:pPr marL="342900" lvl="1" indent="-342900">
              <a:buFont typeface="Arial" charset="0"/>
              <a:buChar char="•"/>
            </a:pPr>
            <a:r>
              <a:rPr lang="pt-BR" sz="1800" smtClean="0"/>
              <a:t>Em síntese, busca-se reforçar nosso pressuposto de que:</a:t>
            </a:r>
          </a:p>
          <a:p>
            <a:pPr marL="342900" lvl="1" indent="-342900">
              <a:buFont typeface="Arial" charset="0"/>
              <a:buChar char="•"/>
            </a:pPr>
            <a:endParaRPr lang="pt-BR" sz="1800" smtClean="0"/>
          </a:p>
          <a:p>
            <a:pPr marL="342900" lvl="1" indent="-342900">
              <a:buFont typeface="Arial" charset="0"/>
              <a:buNone/>
            </a:pPr>
            <a:r>
              <a:rPr lang="pt-BR" sz="1800" smtClean="0"/>
              <a:t>“ O tecido urbano engloba diferentes tipologias espaciais de núcleos populacionais e as comunidades ribeirinhas descritas neste trabalho fazem parte da rede urbanizada, constituindo os nós das relações de nível mais básico e local. “</a:t>
            </a:r>
          </a:p>
          <a:p>
            <a:endParaRPr lang="en-US" sz="32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err="1"/>
              <a:t>Referencial</a:t>
            </a:r>
            <a:r>
              <a:rPr lang="en-US" dirty="0"/>
              <a:t> </a:t>
            </a:r>
            <a:r>
              <a:rPr lang="en-US" dirty="0" err="1"/>
              <a:t>Teórico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133600"/>
            <a:ext cx="8424862" cy="4562475"/>
          </a:xfrm>
        </p:spPr>
        <p:txBody>
          <a:bodyPr/>
          <a:lstStyle/>
          <a:p>
            <a:pPr marL="0" indent="0"/>
            <a:r>
              <a:rPr lang="pt-BR" sz="2400" smtClean="0"/>
              <a:t> Núcleos de ocupação encontram-se articulados estruturando o espaço local -&gt;  base para a relação de redes urbanas estabelecidas</a:t>
            </a:r>
          </a:p>
          <a:p>
            <a:pPr marL="0" indent="0"/>
            <a:endParaRPr lang="pt-BR" sz="2400" smtClean="0"/>
          </a:p>
          <a:p>
            <a:pPr marL="0" indent="0"/>
            <a:r>
              <a:rPr lang="pt-BR" sz="2400" smtClean="0"/>
              <a:t> Urbanização estendida  (Monte-Mór, 1994) ;</a:t>
            </a:r>
          </a:p>
          <a:p>
            <a:pPr marL="0" indent="0"/>
            <a:r>
              <a:rPr lang="pt-BR" sz="2400" smtClean="0"/>
              <a:t> Fenômeno urbano manifesto em diferentes formas sócio-espaciais (Cardoso e Lima 2006) </a:t>
            </a:r>
          </a:p>
          <a:p>
            <a:pPr marL="0" indent="0"/>
            <a:endParaRPr lang="pt-BR" sz="2400" smtClean="0"/>
          </a:p>
          <a:p>
            <a:pPr marL="0" indent="0"/>
            <a:r>
              <a:rPr lang="pt-BR" sz="2400" smtClean="0"/>
              <a:t> Estudo dos núcleos urbanizados, de </a:t>
            </a:r>
            <a:r>
              <a:rPr lang="pt-BR" sz="2400" b="1" smtClean="0"/>
              <a:t>diferentes formas sócio-espaciais,  e seus relacionamentos em rede na configuração do território.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49275"/>
            <a:ext cx="1343025" cy="107950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2" name="Imagem 9" descr="redes_AMZ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27717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6084888" y="765175"/>
            <a:ext cx="714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3" name="Conector reto 12"/>
          <p:cNvCxnSpPr>
            <a:stCxn id="11" idx="0"/>
          </p:cNvCxnSpPr>
          <p:nvPr/>
        </p:nvCxnSpPr>
        <p:spPr>
          <a:xfrm flipV="1">
            <a:off x="6119813" y="549275"/>
            <a:ext cx="154781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11" idx="2"/>
          </p:cNvCxnSpPr>
          <p:nvPr/>
        </p:nvCxnSpPr>
        <p:spPr>
          <a:xfrm>
            <a:off x="6119813" y="836613"/>
            <a:ext cx="1476375" cy="79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Abordagens/Focos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Estudos das “Micro-Redes urbanas ”: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Identificação dos núcleos – mapeamento &amp; tipologias: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Núcleos ribeirinhos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Núcleos “terra-firme”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Caracterização das redes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Estudo dos nós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Estudos dos relacionamentos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As relações entre os fixos (núcleos e uso da terra) e os fluxos (estrutura em rede)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Urbanização e desmatamento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Redes urbanizadas e dinâmica uso/cobertura  do solo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5650" y="3789363"/>
            <a:ext cx="2736850" cy="28733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Abordagens/Focos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Estudos das “Micro-Redes urbanas ”: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Identificação dos núcleos – mapeamento &amp; tipologias: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Núcleos ribeirinhos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Núcleos “terra-firme”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Caracterização das redes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Estudo dos nós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Estudos dos relacionamentos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pt-BR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As relações entre os fixos (núcleos e uso da terra) e os fluxos (estrutura em rede)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Urbanização e desmatamento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Redes urbanizadas e dinâmica uso/cobertura  do solo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55650" y="3789363"/>
            <a:ext cx="2736850" cy="28733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3708400" y="1922463"/>
            <a:ext cx="5256213" cy="36925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2880" rIns="27432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AMARAL, S. ; </a:t>
            </a:r>
            <a:r>
              <a:rPr lang="pt-BR" dirty="0" err="1"/>
              <a:t>DAL'ASTA</a:t>
            </a:r>
            <a:r>
              <a:rPr lang="pt-BR" dirty="0"/>
              <a:t>, A. P. ; </a:t>
            </a:r>
            <a:r>
              <a:rPr lang="pt-BR" dirty="0" err="1"/>
              <a:t>BRIGATTI</a:t>
            </a:r>
            <a:r>
              <a:rPr lang="pt-BR" dirty="0"/>
              <a:t>, N. ; PINHO, C. M. D. ; MEDEIROS, L. C. C. ; ANDRADE, P. R. ; Pinheiro, T. F. ; ALVES, P. A. ; ESCADA, </a:t>
            </a:r>
            <a:r>
              <a:rPr lang="pt-BR" dirty="0" err="1"/>
              <a:t>M.I.</a:t>
            </a:r>
            <a:r>
              <a:rPr lang="pt-BR" dirty="0"/>
              <a:t>S ; Monteiro, </a:t>
            </a:r>
            <a:r>
              <a:rPr lang="pt-BR" dirty="0" err="1"/>
              <a:t>A.M.V.</a:t>
            </a:r>
            <a:r>
              <a:rPr lang="pt-BR" dirty="0"/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Comunidades ribeirinhas como forma socioespacial de expressão urbana na Amazônia: uma tipologia para a região do Baixo Tapajós (Pará-Brasil).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Revista Brasileira de Estudos de População (Impresso), v. 30, p. 367-399, 2013.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09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dirty="0"/>
              <a:t>Área de estudo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484313"/>
            <a:ext cx="3889375" cy="1081087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Campo 2009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Região do Baixo Tapajós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 62 comunidades ribeirinhas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20483" name="Imagem 3" descr="mapa_PADF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68638"/>
            <a:ext cx="33035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6250"/>
            <a:ext cx="4481512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196975"/>
            <a:ext cx="8208962" cy="4464050"/>
          </a:xfrm>
        </p:spPr>
        <p:txBody>
          <a:bodyPr rtlCol="0">
            <a:normAutofit/>
          </a:bodyPr>
          <a:lstStyle/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Questões</a:t>
            </a:r>
            <a:r>
              <a:rPr lang="pt-BR" sz="1800" b="1" dirty="0" smtClean="0"/>
              <a:t>: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 As posições/condições das comunidades nesta microrrede, observadas pela infraestrutura disponível,  pelo acesso a serviços, pela presença de equipamentos urbanos e pelo uso da terra, seriam similares para todo o Baixo Tapajós? 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Haveria uma variável ou composição de variáveis que  pudesse ser usada como indicadora da condição das comunidades? 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Seria possível identificar  grupos  de  comunidades  com  características  semelhantes?  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Comunidades  localizadas  em  margens distintas do Rio Tapajós, ou em unidades de conservação (UC), formariam grupos homogêneos ou grupos diferenciados?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188" y="260350"/>
            <a:ext cx="7921625" cy="7207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levantamento de campo  à tipologia de comunidades...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1196975"/>
            <a:ext cx="8208962" cy="4464050"/>
          </a:xfrm>
        </p:spPr>
        <p:txBody>
          <a:bodyPr rtlCol="0">
            <a:normAutofit/>
          </a:bodyPr>
          <a:lstStyle/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Metodológica</a:t>
            </a:r>
            <a:r>
              <a:rPr lang="pt-BR" sz="1800" b="1" dirty="0" smtClean="0"/>
              <a:t>: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  Técnicas estatísticas multivariadas para explorar esta base de dados,  buscando  associações  que  ajudassem  a  revelar  as  relações  entre  o  espaço regional,  no  qual  as  comunidades  estão  inseridas,  e  as  condições  das  comunidades ribeirinhas, delineadas pelas variáveis coletadas. 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Para propor uma tipologia para caracterizar as comunidades do Baixo Tapajós (2009)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Análise exploratória a partir dos dados de campo, para verificar a possibilidade de identificar GRUPOS de comunidades com situações semelhantes quanto ao histórico,presença de  infraestrutura urbana, acesso à saúde/educação e uso da terra. </a:t>
            </a:r>
          </a:p>
          <a:p>
            <a:pPr marL="273050" indent="-2730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188" y="260350"/>
            <a:ext cx="7921625" cy="7207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levantamento de campo  à tipologia de comunidades...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140200" y="3860800"/>
            <a:ext cx="503238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dirty="0"/>
              <a:t>Metodologia</a:t>
            </a:r>
            <a:endParaRPr sz="3200" dirty="0"/>
          </a:p>
        </p:txBody>
      </p:sp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>
          <a:xfrm>
            <a:off x="611188" y="1125538"/>
            <a:ext cx="7848600" cy="1439862"/>
          </a:xfrm>
        </p:spPr>
        <p:txBody>
          <a:bodyPr/>
          <a:lstStyle/>
          <a:p>
            <a:pPr algn="just"/>
            <a:r>
              <a:rPr lang="pt-BR" sz="1800" smtClean="0"/>
              <a:t>Integrar dados de sensoriamento remoto com informações de fontes secundárias e de campo.</a:t>
            </a:r>
          </a:p>
          <a:p>
            <a:pPr algn="just"/>
            <a:r>
              <a:rPr lang="pt-BR" sz="1800" b="1" smtClean="0">
                <a:solidFill>
                  <a:srgbClr val="FF0000"/>
                </a:solidFill>
              </a:rPr>
              <a:t>Técnicas estatísticas </a:t>
            </a:r>
            <a:r>
              <a:rPr lang="pt-BR" sz="1800" smtClean="0"/>
              <a:t>de agrupamento empírico e por análise espacial  e análise de redes</a:t>
            </a:r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endParaRPr lang="pt-BR" sz="1800" smtClean="0"/>
          </a:p>
          <a:p>
            <a:pPr algn="just"/>
            <a:r>
              <a:rPr lang="pt-BR" sz="1800" smtClean="0"/>
              <a:t>Levantamento de CAMPO ....</a:t>
            </a:r>
          </a:p>
        </p:txBody>
      </p:sp>
      <p:pic>
        <p:nvPicPr>
          <p:cNvPr id="4" name="Imagem 3" descr="ESQUEMA_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5472608" cy="2916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1630</Words>
  <Application>Microsoft Office PowerPoint</Application>
  <PresentationFormat>Apresentação na tela (4:3)</PresentationFormat>
  <Paragraphs>212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Calibri</vt:lpstr>
      <vt:lpstr>Arial</vt:lpstr>
      <vt:lpstr>ZapfHumnst Dm BT</vt:lpstr>
      <vt:lpstr>Verdana</vt:lpstr>
      <vt:lpstr>Wingdings</vt:lpstr>
      <vt:lpstr>Corbel</vt:lpstr>
      <vt:lpstr>Tema do Office</vt:lpstr>
      <vt:lpstr>A Dinâmica das Localidades e o Urbano Extensivo</vt:lpstr>
      <vt:lpstr>Amazônia  uma Fronteira (muito) Urbanizada </vt:lpstr>
      <vt:lpstr>Referencial Teórico </vt:lpstr>
      <vt:lpstr>Abordagens/Focos</vt:lpstr>
      <vt:lpstr>Abordagens/Focos</vt:lpstr>
      <vt:lpstr>Área de estudo</vt:lpstr>
      <vt:lpstr>Slide 7</vt:lpstr>
      <vt:lpstr>Slide 8</vt:lpstr>
      <vt:lpstr>Metodologia</vt:lpstr>
      <vt:lpstr>Levantamento de campo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Discussões... </vt:lpstr>
      <vt:lpstr>Discussões... </vt:lpstr>
      <vt:lpstr>A mensagem…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maurano2</dc:creator>
  <cp:lastModifiedBy>miguel</cp:lastModifiedBy>
  <cp:revision>160</cp:revision>
  <dcterms:created xsi:type="dcterms:W3CDTF">2012-02-29T12:26:09Z</dcterms:created>
  <dcterms:modified xsi:type="dcterms:W3CDTF">2015-03-10T13:35:42Z</dcterms:modified>
</cp:coreProperties>
</file>