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9" r:id="rId2"/>
    <p:sldId id="278" r:id="rId3"/>
    <p:sldId id="260" r:id="rId4"/>
    <p:sldId id="261" r:id="rId5"/>
    <p:sldId id="262" r:id="rId6"/>
    <p:sldId id="287" r:id="rId7"/>
    <p:sldId id="263" r:id="rId8"/>
    <p:sldId id="266" r:id="rId9"/>
    <p:sldId id="264" r:id="rId10"/>
    <p:sldId id="265" r:id="rId11"/>
    <p:sldId id="267" r:id="rId12"/>
    <p:sldId id="269" r:id="rId13"/>
    <p:sldId id="270" r:id="rId14"/>
    <p:sldId id="280" r:id="rId15"/>
    <p:sldId id="279" r:id="rId16"/>
    <p:sldId id="283" r:id="rId17"/>
    <p:sldId id="282" r:id="rId18"/>
    <p:sldId id="285" r:id="rId19"/>
    <p:sldId id="271" r:id="rId20"/>
    <p:sldId id="274" r:id="rId21"/>
    <p:sldId id="288" r:id="rId22"/>
    <p:sldId id="272" r:id="rId23"/>
    <p:sldId id="273" r:id="rId24"/>
    <p:sldId id="275" r:id="rId25"/>
    <p:sldId id="276" r:id="rId26"/>
    <p:sldId id="281" r:id="rId27"/>
    <p:sldId id="286" r:id="rId28"/>
  </p:sldIdLst>
  <p:sldSz cx="9144000" cy="6858000" type="screen4x3"/>
  <p:notesSz cx="6858000" cy="9144000"/>
  <p:defaultTextStyle>
    <a:defPPr>
      <a:defRPr lang="pt-B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498" y="-8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lvl1pPr>
              <a:defRPr/>
            </a:lvl1pPr>
          </a:lstStyle>
          <a:p>
            <a:pPr>
              <a:defRPr/>
            </a:pPr>
            <a:fld id="{EE2C60A5-913A-4A5A-A8FB-1A0E23A7C9D6}" type="datetimeFigureOut">
              <a:rPr lang="pt-BR"/>
              <a:pPr>
                <a:defRPr/>
              </a:pPr>
              <a:t>10/03/2015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D59ECC21-44AE-4888-9815-3A59E36BE298}" type="slidenum">
              <a:rPr lang="pt-BR"/>
              <a:pPr>
                <a:defRPr/>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BB48A409-4B2F-4ABA-8C5B-2727D4DF568A}" type="datetimeFigureOut">
              <a:rPr lang="pt-BR"/>
              <a:pPr>
                <a:defRPr/>
              </a:pPr>
              <a:t>10/03/2015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CC11E406-6E84-44EE-9FBD-4C423015DC7F}" type="slidenum">
              <a:rPr lang="pt-BR"/>
              <a:pPr>
                <a:defRPr/>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E8392405-0323-4C0F-8AB9-E2DFD681D913}" type="datetimeFigureOut">
              <a:rPr lang="pt-BR"/>
              <a:pPr>
                <a:defRPr/>
              </a:pPr>
              <a:t>10/03/2015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EA8CF642-CFA4-4F2B-8C53-582EB31D3EDC}" type="slidenum">
              <a:rPr lang="pt-BR"/>
              <a:pPr>
                <a:defRPr/>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2443AA6D-C568-4E8B-AFA4-90B0B352B417}" type="datetimeFigureOut">
              <a:rPr lang="pt-BR"/>
              <a:pPr>
                <a:defRPr/>
              </a:pPr>
              <a:t>10/03/2015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982370A8-2A21-4AD3-8D3D-E1F19A97A9E3}" type="slidenum">
              <a:rPr lang="pt-BR"/>
              <a:pPr>
                <a:defRPr/>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lvl1pPr>
              <a:defRPr/>
            </a:lvl1pPr>
          </a:lstStyle>
          <a:p>
            <a:pPr>
              <a:defRPr/>
            </a:pPr>
            <a:fld id="{1C9318EB-860B-4284-BD23-5241AA32D082}" type="datetimeFigureOut">
              <a:rPr lang="pt-BR"/>
              <a:pPr>
                <a:defRPr/>
              </a:pPr>
              <a:t>10/03/2015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C1EDD44C-AB8E-4114-8380-9F4EAF0272C8}" type="slidenum">
              <a:rPr lang="pt-BR"/>
              <a:pPr>
                <a:defRPr/>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3"/>
          <p:cNvSpPr>
            <a:spLocks noGrp="1"/>
          </p:cNvSpPr>
          <p:nvPr>
            <p:ph type="dt" sz="half" idx="10"/>
          </p:nvPr>
        </p:nvSpPr>
        <p:spPr/>
        <p:txBody>
          <a:bodyPr/>
          <a:lstStyle>
            <a:lvl1pPr>
              <a:defRPr/>
            </a:lvl1pPr>
          </a:lstStyle>
          <a:p>
            <a:pPr>
              <a:defRPr/>
            </a:pPr>
            <a:fld id="{F8E2ED0F-8748-4351-BC8B-F5EB4E8A2EA5}" type="datetimeFigureOut">
              <a:rPr lang="pt-BR"/>
              <a:pPr>
                <a:defRPr/>
              </a:pPr>
              <a:t>10/03/2015</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5B732385-A1DA-4713-AB0F-7C5CB87CA38C}" type="slidenum">
              <a:rPr lang="pt-BR"/>
              <a:pPr>
                <a:defRPr/>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3"/>
          <p:cNvSpPr>
            <a:spLocks noGrp="1"/>
          </p:cNvSpPr>
          <p:nvPr>
            <p:ph type="dt" sz="half" idx="10"/>
          </p:nvPr>
        </p:nvSpPr>
        <p:spPr/>
        <p:txBody>
          <a:bodyPr/>
          <a:lstStyle>
            <a:lvl1pPr>
              <a:defRPr/>
            </a:lvl1pPr>
          </a:lstStyle>
          <a:p>
            <a:pPr>
              <a:defRPr/>
            </a:pPr>
            <a:fld id="{4002B31D-B0AE-40ED-BA2B-C2E64DF60DC5}" type="datetimeFigureOut">
              <a:rPr lang="pt-BR"/>
              <a:pPr>
                <a:defRPr/>
              </a:pPr>
              <a:t>10/03/2015</a:t>
            </a:fld>
            <a:endParaRPr lang="pt-BR"/>
          </a:p>
        </p:txBody>
      </p:sp>
      <p:sp>
        <p:nvSpPr>
          <p:cNvPr id="8" name="Espaço Reservado para Rodapé 4"/>
          <p:cNvSpPr>
            <a:spLocks noGrp="1"/>
          </p:cNvSpPr>
          <p:nvPr>
            <p:ph type="ftr" sz="quarter" idx="11"/>
          </p:nvPr>
        </p:nvSpPr>
        <p:spPr/>
        <p:txBody>
          <a:bodyPr/>
          <a:lstStyle>
            <a:lvl1pPr>
              <a:defRPr/>
            </a:lvl1pPr>
          </a:lstStyle>
          <a:p>
            <a:pPr>
              <a:defRPr/>
            </a:pPr>
            <a:endParaRPr lang="pt-BR"/>
          </a:p>
        </p:txBody>
      </p:sp>
      <p:sp>
        <p:nvSpPr>
          <p:cNvPr id="9" name="Espaço Reservado para Número de Slide 5"/>
          <p:cNvSpPr>
            <a:spLocks noGrp="1"/>
          </p:cNvSpPr>
          <p:nvPr>
            <p:ph type="sldNum" sz="quarter" idx="12"/>
          </p:nvPr>
        </p:nvSpPr>
        <p:spPr/>
        <p:txBody>
          <a:bodyPr/>
          <a:lstStyle>
            <a:lvl1pPr>
              <a:defRPr/>
            </a:lvl1pPr>
          </a:lstStyle>
          <a:p>
            <a:pPr>
              <a:defRPr/>
            </a:pPr>
            <a:fld id="{96D73D17-18DE-4A4D-AADC-EB583883F44D}" type="slidenum">
              <a:rPr lang="pt-BR"/>
              <a:pPr>
                <a:defRPr/>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3"/>
          <p:cNvSpPr>
            <a:spLocks noGrp="1"/>
          </p:cNvSpPr>
          <p:nvPr>
            <p:ph type="dt" sz="half" idx="10"/>
          </p:nvPr>
        </p:nvSpPr>
        <p:spPr/>
        <p:txBody>
          <a:bodyPr/>
          <a:lstStyle>
            <a:lvl1pPr>
              <a:defRPr/>
            </a:lvl1pPr>
          </a:lstStyle>
          <a:p>
            <a:pPr>
              <a:defRPr/>
            </a:pPr>
            <a:fld id="{73AC9A1C-9DA9-403D-AB87-8BE593D72BB4}" type="datetimeFigureOut">
              <a:rPr lang="pt-BR"/>
              <a:pPr>
                <a:defRPr/>
              </a:pPr>
              <a:t>10/03/2015</a:t>
            </a:fld>
            <a:endParaRPr lang="pt-BR"/>
          </a:p>
        </p:txBody>
      </p:sp>
      <p:sp>
        <p:nvSpPr>
          <p:cNvPr id="4" name="Espaço Reservado para Rodapé 4"/>
          <p:cNvSpPr>
            <a:spLocks noGrp="1"/>
          </p:cNvSpPr>
          <p:nvPr>
            <p:ph type="ftr" sz="quarter" idx="11"/>
          </p:nvPr>
        </p:nvSpPr>
        <p:spPr/>
        <p:txBody>
          <a:bodyPr/>
          <a:lstStyle>
            <a:lvl1pPr>
              <a:defRPr/>
            </a:lvl1pPr>
          </a:lstStyle>
          <a:p>
            <a:pPr>
              <a:defRPr/>
            </a:pPr>
            <a:endParaRPr lang="pt-BR"/>
          </a:p>
        </p:txBody>
      </p:sp>
      <p:sp>
        <p:nvSpPr>
          <p:cNvPr id="5" name="Espaço Reservado para Número de Slide 5"/>
          <p:cNvSpPr>
            <a:spLocks noGrp="1"/>
          </p:cNvSpPr>
          <p:nvPr>
            <p:ph type="sldNum" sz="quarter" idx="12"/>
          </p:nvPr>
        </p:nvSpPr>
        <p:spPr/>
        <p:txBody>
          <a:bodyPr/>
          <a:lstStyle>
            <a:lvl1pPr>
              <a:defRPr/>
            </a:lvl1pPr>
          </a:lstStyle>
          <a:p>
            <a:pPr>
              <a:defRPr/>
            </a:pPr>
            <a:fld id="{8D1CB928-BCAC-40C4-8FB5-9FAAB677FE4D}" type="slidenum">
              <a:rPr lang="pt-BR"/>
              <a:pPr>
                <a:defRPr/>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64376368-8720-43E1-ADD0-14116D9BF946}" type="datetimeFigureOut">
              <a:rPr lang="pt-BR"/>
              <a:pPr>
                <a:defRPr/>
              </a:pPr>
              <a:t>10/03/2015</a:t>
            </a:fld>
            <a:endParaRPr lang="pt-BR"/>
          </a:p>
        </p:txBody>
      </p:sp>
      <p:sp>
        <p:nvSpPr>
          <p:cNvPr id="3" name="Espaço Reservado para Rodapé 4"/>
          <p:cNvSpPr>
            <a:spLocks noGrp="1"/>
          </p:cNvSpPr>
          <p:nvPr>
            <p:ph type="ftr" sz="quarter" idx="11"/>
          </p:nvPr>
        </p:nvSpPr>
        <p:spPr/>
        <p:txBody>
          <a:bodyPr/>
          <a:lstStyle>
            <a:lvl1pPr>
              <a:defRPr/>
            </a:lvl1pPr>
          </a:lstStyle>
          <a:p>
            <a:pPr>
              <a:defRPr/>
            </a:pPr>
            <a:endParaRPr lang="pt-BR"/>
          </a:p>
        </p:txBody>
      </p:sp>
      <p:sp>
        <p:nvSpPr>
          <p:cNvPr id="4" name="Espaço Reservado para Número de Slide 5"/>
          <p:cNvSpPr>
            <a:spLocks noGrp="1"/>
          </p:cNvSpPr>
          <p:nvPr>
            <p:ph type="sldNum" sz="quarter" idx="12"/>
          </p:nvPr>
        </p:nvSpPr>
        <p:spPr/>
        <p:txBody>
          <a:bodyPr/>
          <a:lstStyle>
            <a:lvl1pPr>
              <a:defRPr/>
            </a:lvl1pPr>
          </a:lstStyle>
          <a:p>
            <a:pPr>
              <a:defRPr/>
            </a:pPr>
            <a:fld id="{11BE8FB8-C688-47EF-A1E8-DF0DFBA21EF8}" type="slidenum">
              <a:rPr lang="pt-BR"/>
              <a:pPr>
                <a:defRPr/>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3"/>
          <p:cNvSpPr>
            <a:spLocks noGrp="1"/>
          </p:cNvSpPr>
          <p:nvPr>
            <p:ph type="dt" sz="half" idx="10"/>
          </p:nvPr>
        </p:nvSpPr>
        <p:spPr/>
        <p:txBody>
          <a:bodyPr/>
          <a:lstStyle>
            <a:lvl1pPr>
              <a:defRPr/>
            </a:lvl1pPr>
          </a:lstStyle>
          <a:p>
            <a:pPr>
              <a:defRPr/>
            </a:pPr>
            <a:fld id="{7287BB45-6920-43F3-BCE8-06FC5DBAADC2}" type="datetimeFigureOut">
              <a:rPr lang="pt-BR"/>
              <a:pPr>
                <a:defRPr/>
              </a:pPr>
              <a:t>10/03/2015</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89C6F739-31E4-495A-BD9C-7E8F2EF5CC2D}" type="slidenum">
              <a:rPr lang="pt-BR"/>
              <a:pPr>
                <a:defRPr/>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3"/>
          <p:cNvSpPr>
            <a:spLocks noGrp="1"/>
          </p:cNvSpPr>
          <p:nvPr>
            <p:ph type="dt" sz="half" idx="10"/>
          </p:nvPr>
        </p:nvSpPr>
        <p:spPr/>
        <p:txBody>
          <a:bodyPr/>
          <a:lstStyle>
            <a:lvl1pPr>
              <a:defRPr/>
            </a:lvl1pPr>
          </a:lstStyle>
          <a:p>
            <a:pPr>
              <a:defRPr/>
            </a:pPr>
            <a:fld id="{C5B33E66-08CB-46BD-B66F-19B075941C88}" type="datetimeFigureOut">
              <a:rPr lang="pt-BR"/>
              <a:pPr>
                <a:defRPr/>
              </a:pPr>
              <a:t>10/03/2015</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8E26DF87-7C29-4B52-B2E4-E08FB45ECF1F}" type="slidenum">
              <a:rPr lang="pt-BR"/>
              <a:pPr>
                <a:defRPr/>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título mestre</a:t>
            </a:r>
          </a:p>
        </p:txBody>
      </p:sp>
      <p:sp>
        <p:nvSpPr>
          <p:cNvPr id="1027" name="Espaço Reservado para Tex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DE5A762-0E24-4A00-8111-C7C711A737E7}" type="datetimeFigureOut">
              <a:rPr lang="pt-BR"/>
              <a:pPr>
                <a:defRPr/>
              </a:pPr>
              <a:t>10/03/2015</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0A5AC433-5027-4625-B370-16D9A0436C72}"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hyperlink" Target="http://urlib.net/rep/8JMKD3MGP5W34M/3GSJS3L?ibiurl.language=pt-BR"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611188" y="1125538"/>
            <a:ext cx="8208962" cy="1373187"/>
          </a:xfrm>
          <a:prstGeom prst="rect">
            <a:avLst/>
          </a:prstGeom>
        </p:spPr>
        <p:txBody>
          <a:bodyPr>
            <a:spAutoFit/>
          </a:bodyPr>
          <a:lstStyle/>
          <a:p>
            <a:pPr algn="ctr"/>
            <a:r>
              <a:rPr lang="pt-BR" sz="2800">
                <a:effectLst>
                  <a:outerShdw blurRad="38100" dist="38100" dir="2700000" algn="tl">
                    <a:srgbClr val="C0C0C0"/>
                  </a:outerShdw>
                </a:effectLst>
                <a:latin typeface="ZapfHumnst Dm BT"/>
              </a:rPr>
              <a:t>Metodologia para Trabalho de Campo.</a:t>
            </a:r>
          </a:p>
          <a:p>
            <a:pPr algn="ctr"/>
            <a:r>
              <a:rPr lang="pt-BR" sz="2800" i="1">
                <a:effectLst>
                  <a:outerShdw blurRad="38100" dist="38100" dir="2700000" algn="tl">
                    <a:srgbClr val="C0C0C0"/>
                  </a:outerShdw>
                </a:effectLst>
                <a:latin typeface="ZapfHumnst Dm BT"/>
              </a:rPr>
              <a:t>Surveys</a:t>
            </a:r>
            <a:r>
              <a:rPr lang="pt-BR" sz="2800">
                <a:effectLst>
                  <a:outerShdw blurRad="38100" dist="38100" dir="2700000" algn="tl">
                    <a:srgbClr val="C0C0C0"/>
                  </a:outerShdw>
                </a:effectLst>
                <a:latin typeface="ZapfHumnst Dm BT"/>
              </a:rPr>
              <a:t> em Comunidades Ribeirinhas e de Terra Firme na Amazônia</a:t>
            </a:r>
          </a:p>
        </p:txBody>
      </p:sp>
      <p:pic>
        <p:nvPicPr>
          <p:cNvPr id="40963" name="Picture 20" descr="logocomp"/>
          <p:cNvPicPr>
            <a:picLocks noChangeAspect="1" noChangeArrowheads="1"/>
          </p:cNvPicPr>
          <p:nvPr/>
        </p:nvPicPr>
        <p:blipFill>
          <a:blip r:embed="rId2"/>
          <a:srcRect/>
          <a:stretch>
            <a:fillRect/>
          </a:stretch>
        </p:blipFill>
        <p:spPr bwMode="auto">
          <a:xfrm>
            <a:off x="250825" y="188913"/>
            <a:ext cx="4176713" cy="657225"/>
          </a:xfrm>
          <a:prstGeom prst="rect">
            <a:avLst/>
          </a:prstGeom>
          <a:noFill/>
          <a:ln w="9525">
            <a:noFill/>
            <a:miter lim="800000"/>
            <a:headEnd/>
            <a:tailEnd/>
          </a:ln>
        </p:spPr>
      </p:pic>
      <p:sp>
        <p:nvSpPr>
          <p:cNvPr id="40964" name="Rectangle 3"/>
          <p:cNvSpPr txBox="1">
            <a:spLocks noChangeArrowheads="1"/>
          </p:cNvSpPr>
          <p:nvPr/>
        </p:nvSpPr>
        <p:spPr bwMode="auto">
          <a:xfrm>
            <a:off x="4427538" y="2565400"/>
            <a:ext cx="4716462" cy="1727200"/>
          </a:xfrm>
          <a:prstGeom prst="rect">
            <a:avLst/>
          </a:prstGeom>
          <a:noFill/>
          <a:ln w="9525">
            <a:noFill/>
            <a:miter lim="800000"/>
            <a:headEnd/>
            <a:tailEnd/>
          </a:ln>
        </p:spPr>
        <p:txBody>
          <a:bodyPr/>
          <a:lstStyle/>
          <a:p>
            <a:pPr marL="358775" algn="r">
              <a:lnSpc>
                <a:spcPct val="80000"/>
              </a:lnSpc>
              <a:spcBef>
                <a:spcPts val="800"/>
              </a:spcBef>
            </a:pPr>
            <a:endParaRPr lang="pt-BR" sz="1500">
              <a:latin typeface="Verdana" pitchFamily="34" charset="0"/>
            </a:endParaRPr>
          </a:p>
          <a:p>
            <a:pPr marL="358775" algn="r">
              <a:lnSpc>
                <a:spcPct val="80000"/>
              </a:lnSpc>
              <a:spcBef>
                <a:spcPts val="800"/>
              </a:spcBef>
            </a:pPr>
            <a:r>
              <a:rPr lang="pt-BR" sz="1700">
                <a:effectLst>
                  <a:outerShdw blurRad="38100" dist="38100" dir="2700000" algn="tl">
                    <a:srgbClr val="C0C0C0"/>
                  </a:outerShdw>
                </a:effectLst>
                <a:latin typeface="Verdana" pitchFamily="34" charset="0"/>
              </a:rPr>
              <a:t>Coordenação e Desenvolvimento Metodológico</a:t>
            </a:r>
            <a:r>
              <a:rPr lang="pt-BR" sz="1500">
                <a:latin typeface="Verdana" pitchFamily="34" charset="0"/>
              </a:rPr>
              <a:t>: </a:t>
            </a:r>
          </a:p>
          <a:p>
            <a:pPr marL="358775" algn="r">
              <a:lnSpc>
                <a:spcPct val="80000"/>
              </a:lnSpc>
              <a:spcBef>
                <a:spcPts val="800"/>
              </a:spcBef>
            </a:pPr>
            <a:r>
              <a:rPr lang="pt-BR" sz="1500">
                <a:latin typeface="Verdana" pitchFamily="34" charset="0"/>
              </a:rPr>
              <a:t>Maria Isabel Sobral Escada </a:t>
            </a:r>
          </a:p>
          <a:p>
            <a:pPr marL="358775" algn="r">
              <a:lnSpc>
                <a:spcPct val="80000"/>
              </a:lnSpc>
              <a:spcBef>
                <a:spcPts val="800"/>
              </a:spcBef>
            </a:pPr>
            <a:r>
              <a:rPr lang="pt-BR" sz="1500">
                <a:latin typeface="Verdana" pitchFamily="34" charset="0"/>
              </a:rPr>
              <a:t>Silvana Amaral Kampel </a:t>
            </a:r>
          </a:p>
          <a:p>
            <a:pPr marL="358775" algn="r">
              <a:lnSpc>
                <a:spcPct val="80000"/>
              </a:lnSpc>
              <a:spcBef>
                <a:spcPts val="800"/>
              </a:spcBef>
            </a:pPr>
            <a:r>
              <a:rPr lang="pt-BR" sz="1500">
                <a:latin typeface="Verdana" pitchFamily="34" charset="0"/>
              </a:rPr>
              <a:t>Antonio Miguel Vieira Monteiro</a:t>
            </a:r>
          </a:p>
        </p:txBody>
      </p:sp>
      <p:pic>
        <p:nvPicPr>
          <p:cNvPr id="40965" name="Imagem 10" descr="vregia.png"/>
          <p:cNvPicPr>
            <a:picLocks noChangeAspect="1"/>
          </p:cNvPicPr>
          <p:nvPr/>
        </p:nvPicPr>
        <p:blipFill>
          <a:blip r:embed="rId3"/>
          <a:srcRect/>
          <a:stretch>
            <a:fillRect/>
          </a:stretch>
        </p:blipFill>
        <p:spPr bwMode="auto">
          <a:xfrm>
            <a:off x="900113" y="2565400"/>
            <a:ext cx="3676650" cy="3114675"/>
          </a:xfrm>
          <a:prstGeom prst="rect">
            <a:avLst/>
          </a:prstGeom>
          <a:noFill/>
          <a:ln w="9525">
            <a:solidFill>
              <a:srgbClr val="777777"/>
            </a:solidFill>
            <a:miter lim="800000"/>
            <a:headEnd/>
            <a:tailEnd/>
          </a:ln>
        </p:spPr>
      </p:pic>
      <p:grpSp>
        <p:nvGrpSpPr>
          <p:cNvPr id="40966" name="Group 7"/>
          <p:cNvGrpSpPr>
            <a:grpSpLocks/>
          </p:cNvGrpSpPr>
          <p:nvPr/>
        </p:nvGrpSpPr>
        <p:grpSpPr bwMode="auto">
          <a:xfrm>
            <a:off x="7740650" y="188913"/>
            <a:ext cx="1296988" cy="1128712"/>
            <a:chOff x="3288" y="210"/>
            <a:chExt cx="817" cy="711"/>
          </a:xfrm>
        </p:grpSpPr>
        <p:pic>
          <p:nvPicPr>
            <p:cNvPr id="40967" name="Picture 8"/>
            <p:cNvPicPr>
              <a:picLocks noChangeAspect="1" noChangeArrowheads="1"/>
            </p:cNvPicPr>
            <p:nvPr/>
          </p:nvPicPr>
          <p:blipFill>
            <a:blip r:embed="rId4"/>
            <a:srcRect/>
            <a:stretch>
              <a:fillRect/>
            </a:stretch>
          </p:blipFill>
          <p:spPr bwMode="auto">
            <a:xfrm>
              <a:off x="3334" y="210"/>
              <a:ext cx="725" cy="543"/>
            </a:xfrm>
            <a:prstGeom prst="rect">
              <a:avLst/>
            </a:prstGeom>
            <a:noFill/>
            <a:ln w="9525">
              <a:noFill/>
              <a:miter lim="800000"/>
              <a:headEnd/>
              <a:tailEnd/>
            </a:ln>
          </p:spPr>
        </p:pic>
        <p:sp>
          <p:nvSpPr>
            <p:cNvPr id="40968" name="Rectangle 9"/>
            <p:cNvSpPr>
              <a:spLocks noChangeArrowheads="1"/>
            </p:cNvSpPr>
            <p:nvPr/>
          </p:nvSpPr>
          <p:spPr bwMode="auto">
            <a:xfrm>
              <a:off x="3288" y="709"/>
              <a:ext cx="817" cy="212"/>
            </a:xfrm>
            <a:prstGeom prst="rect">
              <a:avLst/>
            </a:prstGeom>
            <a:noFill/>
            <a:ln w="9525">
              <a:noFill/>
              <a:miter lim="800000"/>
              <a:headEnd/>
              <a:tailEnd/>
            </a:ln>
          </p:spPr>
          <p:txBody>
            <a:bodyPr wrap="none">
              <a:spAutoFit/>
            </a:bodyPr>
            <a:lstStyle/>
            <a:p>
              <a:r>
                <a:rPr lang="en-US" sz="1600" b="1">
                  <a:solidFill>
                    <a:srgbClr val="669900"/>
                  </a:solidFill>
                  <a:latin typeface="Corbel" pitchFamily="34" charset="0"/>
                </a:rPr>
                <a:t>U</a:t>
              </a:r>
              <a:r>
                <a:rPr lang="en-US" sz="1000" b="1">
                  <a:solidFill>
                    <a:srgbClr val="669900"/>
                  </a:solidFill>
                  <a:latin typeface="Corbel" pitchFamily="34" charset="0"/>
                </a:rPr>
                <a:t>RBIS</a:t>
              </a:r>
              <a:r>
                <a:rPr lang="en-US" sz="1600" b="1">
                  <a:solidFill>
                    <a:srgbClr val="669900"/>
                  </a:solidFill>
                  <a:latin typeface="Corbel" pitchFamily="34" charset="0"/>
                </a:rPr>
                <a:t>A</a:t>
              </a:r>
              <a:r>
                <a:rPr lang="en-US" sz="1000" b="1">
                  <a:solidFill>
                    <a:srgbClr val="669900"/>
                  </a:solidFill>
                  <a:latin typeface="Corbel" pitchFamily="34" charset="0"/>
                </a:rPr>
                <a:t>MAZÔNIA</a:t>
              </a: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ítulo 1"/>
          <p:cNvSpPr>
            <a:spLocks noGrp="1"/>
          </p:cNvSpPr>
          <p:nvPr>
            <p:ph type="title"/>
          </p:nvPr>
        </p:nvSpPr>
        <p:spPr>
          <a:xfrm>
            <a:off x="468313" y="0"/>
            <a:ext cx="8229600" cy="1143000"/>
          </a:xfrm>
        </p:spPr>
        <p:txBody>
          <a:bodyPr/>
          <a:lstStyle/>
          <a:p>
            <a:r>
              <a:rPr lang="pt-BR" b="1" smtClean="0">
                <a:solidFill>
                  <a:schemeClr val="accent2"/>
                </a:solidFill>
              </a:rPr>
              <a:t>7. Preparação dos Questionários </a:t>
            </a:r>
            <a:endParaRPr lang="pt-BR" smtClean="0"/>
          </a:p>
        </p:txBody>
      </p:sp>
      <p:sp>
        <p:nvSpPr>
          <p:cNvPr id="5" name="Espaço Reservado para Conteúdo 4"/>
          <p:cNvSpPr>
            <a:spLocks noGrp="1"/>
          </p:cNvSpPr>
          <p:nvPr>
            <p:ph idx="1"/>
          </p:nvPr>
        </p:nvSpPr>
        <p:spPr>
          <a:xfrm>
            <a:off x="395288" y="1268413"/>
            <a:ext cx="3538537" cy="4525962"/>
          </a:xfrm>
        </p:spPr>
        <p:txBody>
          <a:bodyPr rtlCol="0">
            <a:normAutofit/>
          </a:bodyPr>
          <a:lstStyle/>
          <a:p>
            <a:pPr marL="0" lvl="1" indent="0" fontAlgn="auto">
              <a:spcAft>
                <a:spcPts val="0"/>
              </a:spcAft>
              <a:buFont typeface="Arial" panose="020B0604020202020204" pitchFamily="34" charset="0"/>
              <a:buNone/>
              <a:defRPr/>
            </a:pPr>
            <a:r>
              <a:rPr lang="pt-BR" dirty="0" smtClean="0"/>
              <a:t>Temas </a:t>
            </a:r>
          </a:p>
          <a:p>
            <a:pPr marL="0" lvl="2" indent="0" fontAlgn="auto">
              <a:spcBef>
                <a:spcPts val="300"/>
              </a:spcBef>
              <a:spcAft>
                <a:spcPts val="0"/>
              </a:spcAft>
              <a:buFont typeface="Arial" panose="020B0604020202020204" pitchFamily="34" charset="0"/>
              <a:buChar char="•"/>
              <a:defRPr/>
            </a:pPr>
            <a:r>
              <a:rPr lang="pt-BR" sz="1800" dirty="0" smtClean="0"/>
              <a:t> </a:t>
            </a:r>
            <a:r>
              <a:rPr lang="pt-BR" sz="1400" dirty="0" smtClean="0"/>
              <a:t>Histórico e organização da comunidade;</a:t>
            </a:r>
          </a:p>
          <a:p>
            <a:pPr marL="0" lvl="2" indent="0" fontAlgn="auto">
              <a:spcBef>
                <a:spcPts val="300"/>
              </a:spcBef>
              <a:spcAft>
                <a:spcPts val="0"/>
              </a:spcAft>
              <a:buFont typeface="Arial" panose="020B0604020202020204" pitchFamily="34" charset="0"/>
              <a:buChar char="•"/>
              <a:defRPr/>
            </a:pPr>
            <a:r>
              <a:rPr lang="pt-BR" sz="1400" dirty="0"/>
              <a:t> </a:t>
            </a:r>
            <a:r>
              <a:rPr lang="pt-BR" sz="1400" dirty="0" smtClean="0"/>
              <a:t>Bem estar; </a:t>
            </a:r>
          </a:p>
          <a:p>
            <a:pPr marL="0" lvl="2" indent="0" fontAlgn="auto">
              <a:spcBef>
                <a:spcPts val="300"/>
              </a:spcBef>
              <a:spcAft>
                <a:spcPts val="0"/>
              </a:spcAft>
              <a:buFont typeface="Arial" panose="020B0604020202020204" pitchFamily="34" charset="0"/>
              <a:buChar char="•"/>
              <a:defRPr/>
            </a:pPr>
            <a:r>
              <a:rPr lang="pt-BR" sz="1400" dirty="0" smtClean="0"/>
              <a:t> Infraestrutura e abastecimento;</a:t>
            </a:r>
          </a:p>
          <a:p>
            <a:pPr marL="0" lvl="2" indent="0" fontAlgn="auto">
              <a:spcBef>
                <a:spcPts val="300"/>
              </a:spcBef>
              <a:spcAft>
                <a:spcPts val="0"/>
              </a:spcAft>
              <a:buFont typeface="Arial" panose="020B0604020202020204" pitchFamily="34" charset="0"/>
              <a:buChar char="•"/>
              <a:defRPr/>
            </a:pPr>
            <a:r>
              <a:rPr lang="pt-BR" sz="1400" dirty="0" smtClean="0"/>
              <a:t> Serviços: Educação e saúde;</a:t>
            </a:r>
          </a:p>
          <a:p>
            <a:pPr marL="0" lvl="2" indent="0" fontAlgn="auto">
              <a:spcBef>
                <a:spcPts val="300"/>
              </a:spcBef>
              <a:spcAft>
                <a:spcPts val="0"/>
              </a:spcAft>
              <a:buFont typeface="Arial" panose="020B0604020202020204" pitchFamily="34" charset="0"/>
              <a:buChar char="•"/>
              <a:defRPr/>
            </a:pPr>
            <a:r>
              <a:rPr lang="pt-BR" sz="1400" dirty="0" smtClean="0"/>
              <a:t> Uso da terra e de produtos Extrativistas de Origem Animal e  Vegetal (PEVA) para consumo e renda;</a:t>
            </a:r>
          </a:p>
          <a:p>
            <a:pPr marL="0" lvl="2" indent="0" fontAlgn="auto">
              <a:spcBef>
                <a:spcPts val="300"/>
              </a:spcBef>
              <a:spcAft>
                <a:spcPts val="0"/>
              </a:spcAft>
              <a:buFont typeface="Arial" panose="020B0604020202020204" pitchFamily="34" charset="0"/>
              <a:buChar char="•"/>
              <a:defRPr/>
            </a:pPr>
            <a:r>
              <a:rPr lang="pt-BR" sz="1400" dirty="0" smtClean="0"/>
              <a:t> Mobilidade Populacional</a:t>
            </a:r>
            <a:r>
              <a:rPr lang="pt-BR" sz="1600" dirty="0" smtClean="0"/>
              <a:t>;</a:t>
            </a:r>
            <a:endParaRPr lang="pt-BR" dirty="0" smtClean="0"/>
          </a:p>
          <a:p>
            <a:pPr fontAlgn="auto">
              <a:spcAft>
                <a:spcPts val="0"/>
              </a:spcAft>
              <a:buFont typeface="Arial" panose="020B0604020202020204" pitchFamily="34" charset="0"/>
              <a:buChar char="•"/>
              <a:defRPr/>
            </a:pPr>
            <a:r>
              <a:rPr lang="pt-BR" sz="2000" dirty="0" smtClean="0"/>
              <a:t>Dependência e alcance (todos os temas)</a:t>
            </a:r>
          </a:p>
          <a:p>
            <a:pPr marL="514350" lvl="1" indent="-514350" fontAlgn="auto">
              <a:spcAft>
                <a:spcPts val="0"/>
              </a:spcAft>
              <a:buFont typeface="Arial" panose="020B0604020202020204" pitchFamily="34" charset="0"/>
              <a:buChar char="–"/>
              <a:defRPr/>
            </a:pPr>
            <a:r>
              <a:rPr lang="pt-BR" sz="2000" dirty="0" smtClean="0"/>
              <a:t>Termo de autorização para as entrevistas</a:t>
            </a:r>
          </a:p>
          <a:p>
            <a:pPr fontAlgn="auto">
              <a:spcAft>
                <a:spcPts val="0"/>
              </a:spcAft>
              <a:buFont typeface="Arial" panose="020B0604020202020204" pitchFamily="34" charset="0"/>
              <a:buNone/>
              <a:defRPr/>
            </a:pPr>
            <a:endParaRPr lang="pt-BR" sz="2000" dirty="0"/>
          </a:p>
        </p:txBody>
      </p:sp>
      <p:pic>
        <p:nvPicPr>
          <p:cNvPr id="22531" name="Picture 3"/>
          <p:cNvPicPr>
            <a:picLocks noChangeAspect="1" noChangeArrowheads="1"/>
          </p:cNvPicPr>
          <p:nvPr/>
        </p:nvPicPr>
        <p:blipFill>
          <a:blip r:embed="rId2"/>
          <a:srcRect/>
          <a:stretch>
            <a:fillRect/>
          </a:stretch>
        </p:blipFill>
        <p:spPr bwMode="auto">
          <a:xfrm>
            <a:off x="3995738" y="1268413"/>
            <a:ext cx="3168650" cy="4624387"/>
          </a:xfrm>
          <a:prstGeom prst="rect">
            <a:avLst/>
          </a:prstGeom>
          <a:noFill/>
          <a:ln w="9525">
            <a:noFill/>
            <a:miter lim="800000"/>
            <a:headEnd/>
            <a:tailEnd/>
          </a:ln>
        </p:spPr>
      </p:pic>
      <p:pic>
        <p:nvPicPr>
          <p:cNvPr id="22532" name="Picture 4"/>
          <p:cNvPicPr>
            <a:picLocks noChangeAspect="1" noChangeArrowheads="1"/>
          </p:cNvPicPr>
          <p:nvPr/>
        </p:nvPicPr>
        <p:blipFill>
          <a:blip r:embed="rId3"/>
          <a:srcRect/>
          <a:stretch>
            <a:fillRect/>
          </a:stretch>
        </p:blipFill>
        <p:spPr bwMode="auto">
          <a:xfrm>
            <a:off x="4356100" y="1628775"/>
            <a:ext cx="3675063" cy="4464050"/>
          </a:xfrm>
          <a:prstGeom prst="rect">
            <a:avLst/>
          </a:prstGeom>
          <a:noFill/>
          <a:ln w="9525">
            <a:noFill/>
            <a:miter lim="800000"/>
            <a:headEnd/>
            <a:tailEnd/>
          </a:ln>
        </p:spPr>
      </p:pic>
      <p:pic>
        <p:nvPicPr>
          <p:cNvPr id="22533" name="Picture 7"/>
          <p:cNvPicPr>
            <a:picLocks noChangeAspect="1" noChangeArrowheads="1"/>
          </p:cNvPicPr>
          <p:nvPr/>
        </p:nvPicPr>
        <p:blipFill>
          <a:blip r:embed="rId4"/>
          <a:srcRect/>
          <a:stretch>
            <a:fillRect/>
          </a:stretch>
        </p:blipFill>
        <p:spPr bwMode="auto">
          <a:xfrm>
            <a:off x="4859338" y="1844675"/>
            <a:ext cx="2884487" cy="4489450"/>
          </a:xfrm>
          <a:prstGeom prst="rect">
            <a:avLst/>
          </a:prstGeom>
          <a:noFill/>
          <a:ln w="9525">
            <a:noFill/>
            <a:miter lim="800000"/>
            <a:headEnd/>
            <a:tailEnd/>
          </a:ln>
        </p:spPr>
      </p:pic>
      <p:pic>
        <p:nvPicPr>
          <p:cNvPr id="22534" name="Picture 2"/>
          <p:cNvPicPr>
            <a:picLocks noChangeAspect="1" noChangeArrowheads="1"/>
          </p:cNvPicPr>
          <p:nvPr/>
        </p:nvPicPr>
        <p:blipFill>
          <a:blip r:embed="rId5"/>
          <a:srcRect/>
          <a:stretch>
            <a:fillRect/>
          </a:stretch>
        </p:blipFill>
        <p:spPr bwMode="auto">
          <a:xfrm>
            <a:off x="5219700" y="2205038"/>
            <a:ext cx="3059113" cy="4248150"/>
          </a:xfrm>
          <a:prstGeom prst="rect">
            <a:avLst/>
          </a:prstGeom>
          <a:noFill/>
          <a:ln w="9525">
            <a:solidFill>
              <a:schemeClr val="tx1"/>
            </a:solidFill>
            <a:miter lim="800000"/>
            <a:headEnd/>
            <a:tailEnd/>
          </a:ln>
        </p:spPr>
      </p:pic>
      <p:pic>
        <p:nvPicPr>
          <p:cNvPr id="22535" name="Picture 8"/>
          <p:cNvPicPr>
            <a:picLocks noChangeAspect="1" noChangeArrowheads="1"/>
          </p:cNvPicPr>
          <p:nvPr/>
        </p:nvPicPr>
        <p:blipFill>
          <a:blip r:embed="rId6"/>
          <a:srcRect/>
          <a:stretch>
            <a:fillRect/>
          </a:stretch>
        </p:blipFill>
        <p:spPr bwMode="auto">
          <a:xfrm>
            <a:off x="5724525" y="2565400"/>
            <a:ext cx="2879725" cy="4079875"/>
          </a:xfrm>
          <a:prstGeom prst="rect">
            <a:avLst/>
          </a:prstGeom>
          <a:noFill/>
          <a:ln w="9525">
            <a:solidFill>
              <a:schemeClr val="tx1"/>
            </a:solidFill>
            <a:miter lim="800000"/>
            <a:headEnd/>
            <a:tailEnd/>
          </a:ln>
        </p:spPr>
      </p:pic>
      <p:pic>
        <p:nvPicPr>
          <p:cNvPr id="22536" name="Picture 8" descr="http://bossanovabrasil.fr/wp-content/uploads/2011/05/pau-de-arara.jpg"/>
          <p:cNvPicPr>
            <a:picLocks noChangeAspect="1" noChangeArrowheads="1"/>
          </p:cNvPicPr>
          <p:nvPr/>
        </p:nvPicPr>
        <p:blipFill>
          <a:blip r:embed="rId7"/>
          <a:srcRect/>
          <a:stretch>
            <a:fillRect/>
          </a:stretch>
        </p:blipFill>
        <p:spPr bwMode="auto">
          <a:xfrm>
            <a:off x="2124075" y="5184775"/>
            <a:ext cx="1690688" cy="1268413"/>
          </a:xfrm>
          <a:prstGeom prst="rect">
            <a:avLst/>
          </a:prstGeom>
          <a:noFill/>
          <a:ln w="9525">
            <a:noFill/>
            <a:miter lim="800000"/>
            <a:headEnd/>
            <a:tailEnd/>
          </a:ln>
        </p:spPr>
      </p:pic>
      <p:pic>
        <p:nvPicPr>
          <p:cNvPr id="22537" name="Picture 3"/>
          <p:cNvPicPr>
            <a:picLocks noChangeAspect="1" noChangeArrowheads="1"/>
          </p:cNvPicPr>
          <p:nvPr/>
        </p:nvPicPr>
        <p:blipFill>
          <a:blip r:embed="rId8"/>
          <a:srcRect/>
          <a:stretch>
            <a:fillRect/>
          </a:stretch>
        </p:blipFill>
        <p:spPr bwMode="auto">
          <a:xfrm>
            <a:off x="179388" y="5214938"/>
            <a:ext cx="1690687" cy="1268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ítulo 1"/>
          <p:cNvSpPr>
            <a:spLocks noGrp="1"/>
          </p:cNvSpPr>
          <p:nvPr>
            <p:ph type="title"/>
          </p:nvPr>
        </p:nvSpPr>
        <p:spPr>
          <a:xfrm>
            <a:off x="457200" y="44450"/>
            <a:ext cx="8229600" cy="1143000"/>
          </a:xfrm>
        </p:spPr>
        <p:txBody>
          <a:bodyPr/>
          <a:lstStyle/>
          <a:p>
            <a:r>
              <a:rPr lang="pt-BR" sz="3600" b="1" smtClean="0">
                <a:solidFill>
                  <a:srgbClr val="C00000"/>
                </a:solidFill>
              </a:rPr>
              <a:t>II. Equipamentos</a:t>
            </a:r>
          </a:p>
        </p:txBody>
      </p:sp>
      <p:sp>
        <p:nvSpPr>
          <p:cNvPr id="5" name="Espaço Reservado para Conteúdo 4"/>
          <p:cNvSpPr>
            <a:spLocks noGrp="1"/>
          </p:cNvSpPr>
          <p:nvPr>
            <p:ph idx="1"/>
          </p:nvPr>
        </p:nvSpPr>
        <p:spPr>
          <a:xfrm>
            <a:off x="395288" y="981075"/>
            <a:ext cx="3538537" cy="3671888"/>
          </a:xfrm>
          <a:solidFill>
            <a:schemeClr val="accent1">
              <a:lumMod val="20000"/>
              <a:lumOff val="80000"/>
            </a:schemeClr>
          </a:solidFill>
        </p:spPr>
        <p:txBody>
          <a:bodyPr rtlCol="0">
            <a:normAutofit lnSpcReduction="10000"/>
          </a:bodyPr>
          <a:lstStyle/>
          <a:p>
            <a:pPr marL="457200" indent="-457200" fontAlgn="auto">
              <a:spcAft>
                <a:spcPts val="0"/>
              </a:spcAft>
              <a:buFont typeface="Arial" panose="020B0604020202020204" pitchFamily="34" charset="0"/>
              <a:buNone/>
              <a:defRPr/>
            </a:pPr>
            <a:r>
              <a:rPr lang="pt-BR" sz="1400" b="1" dirty="0" smtClean="0">
                <a:solidFill>
                  <a:srgbClr val="FF0000"/>
                </a:solidFill>
              </a:rPr>
              <a:t>Equipamentos</a:t>
            </a:r>
          </a:p>
          <a:p>
            <a:pPr marL="457200" indent="-457200" fontAlgn="auto">
              <a:spcAft>
                <a:spcPts val="0"/>
              </a:spcAft>
              <a:buFont typeface="+mj-lt"/>
              <a:buAutoNum type="arabicPeriod"/>
              <a:defRPr/>
            </a:pPr>
            <a:r>
              <a:rPr lang="pt-BR" sz="1400" dirty="0" smtClean="0"/>
              <a:t>Gravador de voz digital</a:t>
            </a:r>
          </a:p>
          <a:p>
            <a:pPr marL="457200" indent="-457200" fontAlgn="auto">
              <a:spcAft>
                <a:spcPts val="0"/>
              </a:spcAft>
              <a:buFont typeface="+mj-lt"/>
              <a:buAutoNum type="arabicPeriod"/>
              <a:defRPr/>
            </a:pPr>
            <a:r>
              <a:rPr lang="pt-BR" sz="1400" dirty="0" smtClean="0"/>
              <a:t> GPS;</a:t>
            </a:r>
          </a:p>
          <a:p>
            <a:pPr marL="457200" indent="-457200" fontAlgn="auto">
              <a:spcAft>
                <a:spcPts val="0"/>
              </a:spcAft>
              <a:buFont typeface="+mj-lt"/>
              <a:buAutoNum type="arabicPeriod"/>
              <a:defRPr/>
            </a:pPr>
            <a:r>
              <a:rPr lang="pt-BR" sz="1400" dirty="0" smtClean="0"/>
              <a:t>Laptop com banco de dados, imagens e software para navegação em tempo real; </a:t>
            </a:r>
          </a:p>
          <a:p>
            <a:pPr marL="457200" indent="-457200" fontAlgn="auto">
              <a:spcAft>
                <a:spcPts val="0"/>
              </a:spcAft>
              <a:buFont typeface="+mj-lt"/>
              <a:buAutoNum type="arabicPeriod"/>
              <a:defRPr/>
            </a:pPr>
            <a:r>
              <a:rPr lang="pt-BR" sz="1400" dirty="0" err="1" smtClean="0"/>
              <a:t>Tablets</a:t>
            </a:r>
            <a:r>
              <a:rPr lang="pt-BR" sz="1400" dirty="0" smtClean="0"/>
              <a:t> (questionários);</a:t>
            </a:r>
          </a:p>
          <a:p>
            <a:pPr marL="457200" indent="-457200" fontAlgn="auto">
              <a:spcAft>
                <a:spcPts val="0"/>
              </a:spcAft>
              <a:buFont typeface="+mj-lt"/>
              <a:buAutoNum type="arabicPeriod"/>
              <a:defRPr/>
            </a:pPr>
            <a:r>
              <a:rPr lang="pt-BR" sz="1400" dirty="0" smtClean="0"/>
              <a:t>Questionários em papel;</a:t>
            </a:r>
          </a:p>
          <a:p>
            <a:pPr marL="457200" indent="-457200" fontAlgn="auto">
              <a:spcAft>
                <a:spcPts val="0"/>
              </a:spcAft>
              <a:buFont typeface="+mj-lt"/>
              <a:buAutoNum type="arabicPeriod"/>
              <a:defRPr/>
            </a:pPr>
            <a:r>
              <a:rPr lang="pt-BR" sz="1400" dirty="0" smtClean="0"/>
              <a:t> Máquina fotográfica com GPS;</a:t>
            </a:r>
          </a:p>
          <a:p>
            <a:pPr marL="457200" indent="-457200" fontAlgn="auto">
              <a:spcAft>
                <a:spcPts val="0"/>
              </a:spcAft>
              <a:buFont typeface="+mj-lt"/>
              <a:buAutoNum type="arabicPeriod"/>
              <a:defRPr/>
            </a:pPr>
            <a:r>
              <a:rPr lang="pt-BR" sz="1400" dirty="0" smtClean="0"/>
              <a:t>Impressora.</a:t>
            </a:r>
          </a:p>
          <a:p>
            <a:pPr marL="457200" indent="-457200" fontAlgn="auto">
              <a:spcBef>
                <a:spcPts val="600"/>
              </a:spcBef>
              <a:spcAft>
                <a:spcPts val="0"/>
              </a:spcAft>
              <a:buFont typeface="Arial" panose="020B0604020202020204" pitchFamily="34" charset="0"/>
              <a:buNone/>
              <a:defRPr/>
            </a:pPr>
            <a:r>
              <a:rPr lang="pt-BR" sz="1600" dirty="0" smtClean="0"/>
              <a:t>Percurso Terrestre</a:t>
            </a:r>
          </a:p>
          <a:p>
            <a:pPr marL="457200" indent="-457200" fontAlgn="auto">
              <a:spcBef>
                <a:spcPts val="600"/>
              </a:spcBef>
              <a:spcAft>
                <a:spcPts val="0"/>
              </a:spcAft>
              <a:buFont typeface="Arial" panose="020B0604020202020204" pitchFamily="34" charset="0"/>
              <a:buChar char="•"/>
              <a:defRPr/>
            </a:pPr>
            <a:r>
              <a:rPr lang="pt-BR" sz="1400" dirty="0" smtClean="0"/>
              <a:t>Camionete 4 X 4</a:t>
            </a:r>
          </a:p>
          <a:p>
            <a:pPr marL="457200" indent="-457200" fontAlgn="auto">
              <a:spcBef>
                <a:spcPts val="600"/>
              </a:spcBef>
              <a:spcAft>
                <a:spcPts val="0"/>
              </a:spcAft>
              <a:buFont typeface="Arial" panose="020B0604020202020204" pitchFamily="34" charset="0"/>
              <a:buNone/>
              <a:defRPr/>
            </a:pPr>
            <a:r>
              <a:rPr lang="pt-BR" sz="1800" dirty="0" smtClean="0"/>
              <a:t>Percurso Fluvial</a:t>
            </a:r>
          </a:p>
          <a:p>
            <a:pPr marL="457200" indent="-457200" fontAlgn="auto">
              <a:spcBef>
                <a:spcPts val="600"/>
              </a:spcBef>
              <a:spcAft>
                <a:spcPts val="0"/>
              </a:spcAft>
              <a:buFont typeface="Arial" panose="020B0604020202020204" pitchFamily="34" charset="0"/>
              <a:buChar char="•"/>
              <a:defRPr/>
            </a:pPr>
            <a:r>
              <a:rPr lang="pt-BR" sz="1400" dirty="0" smtClean="0"/>
              <a:t>Barco e 2 lanchas</a:t>
            </a:r>
            <a:endParaRPr lang="pt-BR" sz="1400" dirty="0"/>
          </a:p>
        </p:txBody>
      </p:sp>
      <p:pic>
        <p:nvPicPr>
          <p:cNvPr id="23555" name="Picture 5" descr="DSC04485"/>
          <p:cNvPicPr>
            <a:picLocks noChangeAspect="1" noChangeArrowheads="1"/>
          </p:cNvPicPr>
          <p:nvPr/>
        </p:nvPicPr>
        <p:blipFill>
          <a:blip r:embed="rId2"/>
          <a:srcRect b="7010"/>
          <a:stretch>
            <a:fillRect/>
          </a:stretch>
        </p:blipFill>
        <p:spPr bwMode="auto">
          <a:xfrm>
            <a:off x="4598988" y="1052513"/>
            <a:ext cx="3613150" cy="2520950"/>
          </a:xfrm>
          <a:prstGeom prst="rect">
            <a:avLst/>
          </a:prstGeom>
          <a:noFill/>
          <a:ln w="3175">
            <a:solidFill>
              <a:srgbClr val="000000"/>
            </a:solidFill>
            <a:miter lim="800000"/>
            <a:headEnd/>
            <a:tailEnd/>
          </a:ln>
        </p:spPr>
      </p:pic>
      <p:pic>
        <p:nvPicPr>
          <p:cNvPr id="23556" name="Picture 4" descr="http://t1.gstatic.com/images?q=tbn:ANd9GcRmtGR5nricY_coQjBNXqm0NGxebyHm3NSpjG44aaiyuxINytDg"/>
          <p:cNvPicPr>
            <a:picLocks noChangeAspect="1" noChangeArrowheads="1"/>
          </p:cNvPicPr>
          <p:nvPr/>
        </p:nvPicPr>
        <p:blipFill>
          <a:blip r:embed="rId3"/>
          <a:srcRect/>
          <a:stretch>
            <a:fillRect/>
          </a:stretch>
        </p:blipFill>
        <p:spPr bwMode="auto">
          <a:xfrm>
            <a:off x="1547813" y="5045075"/>
            <a:ext cx="1709737" cy="1657350"/>
          </a:xfrm>
          <a:prstGeom prst="rect">
            <a:avLst/>
          </a:prstGeom>
          <a:noFill/>
          <a:ln w="9525">
            <a:noFill/>
            <a:miter lim="800000"/>
            <a:headEnd/>
            <a:tailEnd/>
          </a:ln>
        </p:spPr>
      </p:pic>
      <p:pic>
        <p:nvPicPr>
          <p:cNvPr id="23557" name="Picture 6" descr="https://www.megabytecomputadores.com.br/imagem/600/5098/GRAVADOR-DE-VOZ-SONY-REF:-ICD-PX312F-2GB-MP3-FM.jpg"/>
          <p:cNvPicPr>
            <a:picLocks noChangeAspect="1" noChangeArrowheads="1"/>
          </p:cNvPicPr>
          <p:nvPr/>
        </p:nvPicPr>
        <p:blipFill>
          <a:blip r:embed="rId4"/>
          <a:srcRect l="33333" r="36000"/>
          <a:stretch>
            <a:fillRect/>
          </a:stretch>
        </p:blipFill>
        <p:spPr bwMode="auto">
          <a:xfrm>
            <a:off x="4598988" y="4319588"/>
            <a:ext cx="817562" cy="2000250"/>
          </a:xfrm>
          <a:prstGeom prst="rect">
            <a:avLst/>
          </a:prstGeom>
          <a:noFill/>
          <a:ln w="9525">
            <a:noFill/>
            <a:miter lim="800000"/>
            <a:headEnd/>
            <a:tailEnd/>
          </a:ln>
        </p:spPr>
      </p:pic>
      <p:pic>
        <p:nvPicPr>
          <p:cNvPr id="23558" name="Picture 8" descr="http://www.pontofrio-imagens.com.br/html/conteudo-produto/29/828127/nikon-coolpix-aw100.jpg"/>
          <p:cNvPicPr>
            <a:picLocks noChangeAspect="1" noChangeArrowheads="1"/>
          </p:cNvPicPr>
          <p:nvPr/>
        </p:nvPicPr>
        <p:blipFill>
          <a:blip r:embed="rId5"/>
          <a:srcRect l="18002" r="18987"/>
          <a:stretch>
            <a:fillRect/>
          </a:stretch>
        </p:blipFill>
        <p:spPr bwMode="auto">
          <a:xfrm>
            <a:off x="6478588" y="4292600"/>
            <a:ext cx="1600200" cy="1985963"/>
          </a:xfrm>
          <a:prstGeom prst="rect">
            <a:avLst/>
          </a:prstGeom>
          <a:noFill/>
          <a:ln w="9525">
            <a:noFill/>
            <a:miter lim="800000"/>
            <a:headEnd/>
            <a:tailEnd/>
          </a:ln>
        </p:spPr>
      </p:pic>
      <p:pic>
        <p:nvPicPr>
          <p:cNvPr id="23559" name="Picture 2" descr="http://www.tse-ak.com/images/garmin/gpsmap_76csx/cf-lg.jpg"/>
          <p:cNvPicPr>
            <a:picLocks noChangeAspect="1" noChangeArrowheads="1"/>
          </p:cNvPicPr>
          <p:nvPr/>
        </p:nvPicPr>
        <p:blipFill>
          <a:blip r:embed="rId6"/>
          <a:srcRect/>
          <a:stretch>
            <a:fillRect/>
          </a:stretch>
        </p:blipFill>
        <p:spPr bwMode="auto">
          <a:xfrm>
            <a:off x="33338" y="5045075"/>
            <a:ext cx="1409700" cy="1409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Imagem 1"/>
          <p:cNvPicPr>
            <a:picLocks noChangeAspect="1"/>
          </p:cNvPicPr>
          <p:nvPr/>
        </p:nvPicPr>
        <p:blipFill>
          <a:blip r:embed="rId2"/>
          <a:srcRect l="10085" t="46780" r="14989" b="31825"/>
          <a:stretch>
            <a:fillRect/>
          </a:stretch>
        </p:blipFill>
        <p:spPr bwMode="auto">
          <a:xfrm>
            <a:off x="4727575" y="1914525"/>
            <a:ext cx="4124325" cy="2093913"/>
          </a:xfrm>
          <a:prstGeom prst="rect">
            <a:avLst/>
          </a:prstGeom>
          <a:noFill/>
          <a:ln w="9525">
            <a:noFill/>
            <a:miter lim="800000"/>
            <a:headEnd/>
            <a:tailEnd/>
          </a:ln>
        </p:spPr>
      </p:pic>
      <p:pic>
        <p:nvPicPr>
          <p:cNvPr id="24578" name="Imagem 2"/>
          <p:cNvPicPr>
            <a:picLocks noChangeAspect="1"/>
          </p:cNvPicPr>
          <p:nvPr/>
        </p:nvPicPr>
        <p:blipFill>
          <a:blip r:embed="rId3"/>
          <a:srcRect t="5159" r="2080" b="4482"/>
          <a:stretch>
            <a:fillRect/>
          </a:stretch>
        </p:blipFill>
        <p:spPr bwMode="auto">
          <a:xfrm>
            <a:off x="2555875" y="1557338"/>
            <a:ext cx="1658938" cy="2719387"/>
          </a:xfrm>
          <a:prstGeom prst="rect">
            <a:avLst/>
          </a:prstGeom>
          <a:noFill/>
          <a:ln w="9525">
            <a:noFill/>
            <a:miter lim="800000"/>
            <a:headEnd/>
            <a:tailEnd/>
          </a:ln>
        </p:spPr>
      </p:pic>
      <p:sp>
        <p:nvSpPr>
          <p:cNvPr id="4" name="Título 1"/>
          <p:cNvSpPr txBox="1">
            <a:spLocks/>
          </p:cNvSpPr>
          <p:nvPr/>
        </p:nvSpPr>
        <p:spPr>
          <a:xfrm>
            <a:off x="355600" y="260350"/>
            <a:ext cx="8229600" cy="1143000"/>
          </a:xfrm>
          <a:prstGeom prst="rect">
            <a:avLst/>
          </a:prstGeom>
        </p:spPr>
        <p:txBody>
          <a:bodyPr/>
          <a:lstStyle/>
          <a:p>
            <a:pPr fontAlgn="auto">
              <a:spcAft>
                <a:spcPts val="0"/>
              </a:spcAft>
              <a:defRPr/>
            </a:pPr>
            <a:r>
              <a:rPr lang="pt-BR" sz="2800" b="1" dirty="0">
                <a:solidFill>
                  <a:srgbClr val="C00000"/>
                </a:solidFill>
                <a:latin typeface="+mj-lt"/>
                <a:ea typeface="+mj-ea"/>
                <a:cs typeface="+mj-cs"/>
              </a:rPr>
              <a:t>Questionários Digitais</a:t>
            </a:r>
            <a:endParaRPr lang="pt-BR" sz="2800" b="1" dirty="0">
              <a:solidFill>
                <a:srgbClr val="C00000"/>
              </a:solidFill>
              <a:latin typeface="+mj-lt"/>
              <a:ea typeface="+mj-ea"/>
              <a:cs typeface="+mj-cs"/>
            </a:endParaRPr>
          </a:p>
        </p:txBody>
      </p:sp>
      <p:pic>
        <p:nvPicPr>
          <p:cNvPr id="24580" name="Imagem 4"/>
          <p:cNvPicPr>
            <a:picLocks noChangeAspect="1"/>
          </p:cNvPicPr>
          <p:nvPr/>
        </p:nvPicPr>
        <p:blipFill>
          <a:blip r:embed="rId4"/>
          <a:srcRect l="5132" b="2271"/>
          <a:stretch>
            <a:fillRect/>
          </a:stretch>
        </p:blipFill>
        <p:spPr bwMode="auto">
          <a:xfrm>
            <a:off x="239713" y="1273175"/>
            <a:ext cx="1844675" cy="3378200"/>
          </a:xfrm>
          <a:prstGeom prst="rect">
            <a:avLst/>
          </a:prstGeom>
          <a:noFill/>
          <a:ln w="9525">
            <a:noFill/>
            <a:miter lim="800000"/>
            <a:headEnd/>
            <a:tailEnd/>
          </a:ln>
        </p:spPr>
      </p:pic>
      <p:sp>
        <p:nvSpPr>
          <p:cNvPr id="6" name="Retângulo 5"/>
          <p:cNvSpPr/>
          <p:nvPr/>
        </p:nvSpPr>
        <p:spPr>
          <a:xfrm>
            <a:off x="355600" y="2679700"/>
            <a:ext cx="1008063" cy="209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cxnSp>
        <p:nvCxnSpPr>
          <p:cNvPr id="7" name="Conector de seta reta 6"/>
          <p:cNvCxnSpPr/>
          <p:nvPr/>
        </p:nvCxnSpPr>
        <p:spPr>
          <a:xfrm flipV="1">
            <a:off x="1363663" y="1574800"/>
            <a:ext cx="1162050" cy="1104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Conector de seta reta 7"/>
          <p:cNvCxnSpPr/>
          <p:nvPr/>
        </p:nvCxnSpPr>
        <p:spPr>
          <a:xfrm>
            <a:off x="1363663" y="2917825"/>
            <a:ext cx="1162050" cy="13049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etângulo 8"/>
          <p:cNvSpPr/>
          <p:nvPr/>
        </p:nvSpPr>
        <p:spPr>
          <a:xfrm>
            <a:off x="2587625" y="2760663"/>
            <a:ext cx="1439863" cy="7191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cxnSp>
        <p:nvCxnSpPr>
          <p:cNvPr id="10" name="Conector de seta reta 9"/>
          <p:cNvCxnSpPr/>
          <p:nvPr/>
        </p:nvCxnSpPr>
        <p:spPr>
          <a:xfrm flipV="1">
            <a:off x="4054475" y="1914525"/>
            <a:ext cx="693738" cy="869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Conector de seta reta 10"/>
          <p:cNvCxnSpPr/>
          <p:nvPr/>
        </p:nvCxnSpPr>
        <p:spPr>
          <a:xfrm>
            <a:off x="4052888" y="3479800"/>
            <a:ext cx="620712" cy="5286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CaixaDeTexto 11"/>
          <p:cNvSpPr txBox="1"/>
          <p:nvPr/>
        </p:nvSpPr>
        <p:spPr>
          <a:xfrm>
            <a:off x="107950" y="4797425"/>
            <a:ext cx="4751388" cy="1816100"/>
          </a:xfrm>
          <a:prstGeom prst="rect">
            <a:avLst/>
          </a:prstGeom>
          <a:solidFill>
            <a:schemeClr val="accent1">
              <a:lumMod val="20000"/>
              <a:lumOff val="80000"/>
            </a:schemeClr>
          </a:solidFill>
        </p:spPr>
        <p:txBody>
          <a:bodyPr>
            <a:spAutoFit/>
          </a:bodyPr>
          <a:lstStyle/>
          <a:p>
            <a:pPr fontAlgn="auto">
              <a:spcBef>
                <a:spcPts val="0"/>
              </a:spcBef>
              <a:spcAft>
                <a:spcPts val="0"/>
              </a:spcAft>
              <a:buFont typeface="Arial" pitchFamily="34" charset="0"/>
              <a:buChar char="•"/>
              <a:defRPr/>
            </a:pPr>
            <a:r>
              <a:rPr lang="pt-BR" sz="1400" dirty="0">
                <a:latin typeface="+mn-lt"/>
                <a:cs typeface="+mn-cs"/>
              </a:rPr>
              <a:t> Aplicativo de </a:t>
            </a:r>
            <a:r>
              <a:rPr lang="pt-BR" sz="1400" dirty="0">
                <a:latin typeface="+mn-lt"/>
                <a:cs typeface="+mn-cs"/>
              </a:rPr>
              <a:t>coleta de dados </a:t>
            </a:r>
            <a:r>
              <a:rPr lang="pt-BR" sz="1400" i="1" dirty="0" err="1">
                <a:latin typeface="+mn-lt"/>
                <a:cs typeface="+mn-cs"/>
              </a:rPr>
              <a:t>offline</a:t>
            </a:r>
            <a:r>
              <a:rPr lang="pt-BR" sz="1400" dirty="0">
                <a:latin typeface="+mn-lt"/>
                <a:cs typeface="+mn-cs"/>
              </a:rPr>
              <a:t>. Dado é armazenado nos dispositivo e é enviado  para servidora  quando há sinal de internet.</a:t>
            </a:r>
          </a:p>
          <a:p>
            <a:pPr fontAlgn="auto">
              <a:spcBef>
                <a:spcPts val="0"/>
              </a:spcBef>
              <a:spcAft>
                <a:spcPts val="0"/>
              </a:spcAft>
              <a:buFont typeface="Arial" pitchFamily="34" charset="0"/>
              <a:buChar char="•"/>
              <a:defRPr/>
            </a:pPr>
            <a:endParaRPr lang="pt-BR" sz="1400" dirty="0">
              <a:latin typeface="+mn-lt"/>
              <a:cs typeface="+mn-cs"/>
            </a:endParaRPr>
          </a:p>
          <a:p>
            <a:pPr fontAlgn="auto">
              <a:spcBef>
                <a:spcPts val="0"/>
              </a:spcBef>
              <a:spcAft>
                <a:spcPts val="0"/>
              </a:spcAft>
              <a:buFont typeface="Arial" pitchFamily="34" charset="0"/>
              <a:buChar char="•"/>
              <a:defRPr/>
            </a:pPr>
            <a:r>
              <a:rPr lang="pt-BR" sz="1400" i="1" dirty="0">
                <a:latin typeface="+mn-lt"/>
                <a:cs typeface="+mn-cs"/>
              </a:rPr>
              <a:t> Desenvolvimento de uma solução própria</a:t>
            </a:r>
            <a:r>
              <a:rPr lang="pt-BR" sz="1400" dirty="0">
                <a:latin typeface="+mn-lt"/>
                <a:cs typeface="+mn-cs"/>
              </a:rPr>
              <a:t>: Para acomodar as especificidades do estudo, dar maior segurança em relação ao armazenamento de dados em locais sem acesso a internet (como nos rios) e,  gratuito.</a:t>
            </a:r>
            <a:endParaRPr lang="pt-BR" sz="1400" dirty="0">
              <a:latin typeface="+mn-lt"/>
              <a:cs typeface="+mn-cs"/>
            </a:endParaRPr>
          </a:p>
        </p:txBody>
      </p:sp>
      <p:sp>
        <p:nvSpPr>
          <p:cNvPr id="24588" name="Retângulo 12"/>
          <p:cNvSpPr>
            <a:spLocks noChangeArrowheads="1"/>
          </p:cNvSpPr>
          <p:nvPr/>
        </p:nvSpPr>
        <p:spPr bwMode="auto">
          <a:xfrm>
            <a:off x="5280025" y="4276725"/>
            <a:ext cx="3471863" cy="369888"/>
          </a:xfrm>
          <a:prstGeom prst="rect">
            <a:avLst/>
          </a:prstGeom>
          <a:noFill/>
          <a:ln w="9525">
            <a:noFill/>
            <a:miter lim="800000"/>
            <a:headEnd/>
            <a:tailEnd/>
          </a:ln>
        </p:spPr>
        <p:txBody>
          <a:bodyPr>
            <a:spAutoFit/>
          </a:bodyPr>
          <a:lstStyle/>
          <a:p>
            <a:r>
              <a:rPr lang="pt-BR">
                <a:solidFill>
                  <a:srgbClr val="00B0F0"/>
                </a:solidFill>
                <a:latin typeface="Calibri" pitchFamily="34" charset="0"/>
              </a:rPr>
              <a:t>http://www.quicktapsurvey.com/</a:t>
            </a:r>
          </a:p>
        </p:txBody>
      </p:sp>
      <p:sp>
        <p:nvSpPr>
          <p:cNvPr id="14" name="Espaço Reservado para Conteúdo 3"/>
          <p:cNvSpPr txBox="1">
            <a:spLocks/>
          </p:cNvSpPr>
          <p:nvPr/>
        </p:nvSpPr>
        <p:spPr>
          <a:xfrm>
            <a:off x="5076825" y="4797425"/>
            <a:ext cx="3889375" cy="2016125"/>
          </a:xfrm>
          <a:prstGeom prst="rect">
            <a:avLst/>
          </a:prstGeom>
          <a:solidFill>
            <a:schemeClr val="accent1">
              <a:lumMod val="20000"/>
              <a:lumOff val="80000"/>
            </a:schemeClr>
          </a:solidFill>
          <a:ln>
            <a:noFill/>
          </a:ln>
        </p:spPr>
        <p:txBody>
          <a:bodyPr>
            <a:normAutofit fontScale="92500" lnSpcReduction="10000"/>
          </a:bodyPr>
          <a:lstStyle/>
          <a:p>
            <a:pPr marL="342900" indent="-342900" fontAlgn="auto">
              <a:spcBef>
                <a:spcPct val="20000"/>
              </a:spcBef>
              <a:spcAft>
                <a:spcPts val="0"/>
              </a:spcAft>
              <a:buFont typeface="Arial" panose="020B0604020202020204" pitchFamily="34" charset="0"/>
              <a:buChar char="•"/>
              <a:defRPr/>
            </a:pPr>
            <a:r>
              <a:rPr lang="pt-BR" sz="2000" b="1" i="1" dirty="0">
                <a:solidFill>
                  <a:srgbClr val="FF0000"/>
                </a:solidFill>
                <a:latin typeface="+mn-lt"/>
                <a:cs typeface="+mn-cs"/>
              </a:rPr>
              <a:t>Vantagens do questionário digital</a:t>
            </a:r>
            <a:endParaRPr lang="pt-BR" dirty="0">
              <a:latin typeface="+mn-lt"/>
              <a:cs typeface="+mn-cs"/>
            </a:endParaRPr>
          </a:p>
          <a:p>
            <a:pPr marL="457200" lvl="2" indent="-285750" fontAlgn="auto">
              <a:spcBef>
                <a:spcPts val="600"/>
              </a:spcBef>
              <a:spcAft>
                <a:spcPts val="0"/>
              </a:spcAft>
              <a:buFont typeface="Arial" pitchFamily="34" charset="0"/>
              <a:buChar char="•"/>
              <a:defRPr/>
            </a:pPr>
            <a:r>
              <a:rPr lang="pt-BR" sz="1500" dirty="0">
                <a:latin typeface="+mn-lt"/>
                <a:cs typeface="+mn-cs"/>
              </a:rPr>
              <a:t>Transcrição direta das respostas para planilhas digitais; </a:t>
            </a:r>
          </a:p>
          <a:p>
            <a:pPr marL="457200" lvl="2" indent="-285750" fontAlgn="auto">
              <a:spcBef>
                <a:spcPts val="600"/>
              </a:spcBef>
              <a:spcAft>
                <a:spcPts val="0"/>
              </a:spcAft>
              <a:buFont typeface="Arial" pitchFamily="34" charset="0"/>
              <a:buChar char="•"/>
              <a:defRPr/>
            </a:pPr>
            <a:r>
              <a:rPr lang="pt-BR" sz="1500" dirty="0">
                <a:latin typeface="+mn-lt"/>
                <a:cs typeface="+mn-cs"/>
              </a:rPr>
              <a:t>Perguntas fechadas: Maior precisão na obtenção de respostas ( preenchimento obrigatório: não respondeu, não se aplica, não sabe).</a:t>
            </a:r>
          </a:p>
          <a:p>
            <a:pPr indent="-342900" fontAlgn="auto">
              <a:spcBef>
                <a:spcPct val="20000"/>
              </a:spcBef>
              <a:spcAft>
                <a:spcPts val="0"/>
              </a:spcAft>
              <a:buFont typeface="Arial" pitchFamily="34" charset="0"/>
              <a:buChar char="•"/>
              <a:defRPr/>
            </a:pPr>
            <a:endParaRPr lang="pt-BR" sz="1500" dirty="0">
              <a:latin typeface="+mn-lt"/>
              <a:cs typeface="+mn-cs"/>
            </a:endParaRPr>
          </a:p>
        </p:txBody>
      </p:sp>
      <p:pic>
        <p:nvPicPr>
          <p:cNvPr id="24590" name="Picture 2"/>
          <p:cNvPicPr>
            <a:picLocks noChangeAspect="1" noChangeArrowheads="1"/>
          </p:cNvPicPr>
          <p:nvPr/>
        </p:nvPicPr>
        <p:blipFill>
          <a:blip r:embed="rId5"/>
          <a:srcRect/>
          <a:stretch>
            <a:fillRect/>
          </a:stretch>
        </p:blipFill>
        <p:spPr bwMode="auto">
          <a:xfrm>
            <a:off x="6316663" y="63500"/>
            <a:ext cx="2408237" cy="175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ítulo 1"/>
          <p:cNvSpPr>
            <a:spLocks noGrp="1"/>
          </p:cNvSpPr>
          <p:nvPr>
            <p:ph type="title"/>
          </p:nvPr>
        </p:nvSpPr>
        <p:spPr>
          <a:xfrm>
            <a:off x="468313" y="333375"/>
            <a:ext cx="8229600" cy="1143000"/>
          </a:xfrm>
        </p:spPr>
        <p:txBody>
          <a:bodyPr/>
          <a:lstStyle/>
          <a:p>
            <a:r>
              <a:rPr lang="pt-BR" sz="3600" b="1" smtClean="0">
                <a:solidFill>
                  <a:srgbClr val="C00000"/>
                </a:solidFill>
              </a:rPr>
              <a:t>III. Método para coleta de dados</a:t>
            </a:r>
          </a:p>
        </p:txBody>
      </p:sp>
      <p:sp>
        <p:nvSpPr>
          <p:cNvPr id="25602" name="Espaço Reservado para Conteúdo 2"/>
          <p:cNvSpPr>
            <a:spLocks noGrp="1"/>
          </p:cNvSpPr>
          <p:nvPr>
            <p:ph idx="1"/>
          </p:nvPr>
        </p:nvSpPr>
        <p:spPr>
          <a:xfrm>
            <a:off x="468313" y="1484313"/>
            <a:ext cx="8229600" cy="2808287"/>
          </a:xfrm>
        </p:spPr>
        <p:txBody>
          <a:bodyPr/>
          <a:lstStyle/>
          <a:p>
            <a:r>
              <a:rPr lang="pt-BR" sz="3300" smtClean="0"/>
              <a:t>Navegação</a:t>
            </a:r>
          </a:p>
        </p:txBody>
      </p:sp>
      <p:pic>
        <p:nvPicPr>
          <p:cNvPr id="25603" name="Picture 5" descr="DSC04485"/>
          <p:cNvPicPr>
            <a:picLocks noChangeAspect="1" noChangeArrowheads="1"/>
          </p:cNvPicPr>
          <p:nvPr/>
        </p:nvPicPr>
        <p:blipFill>
          <a:blip r:embed="rId2"/>
          <a:srcRect b="7010"/>
          <a:stretch>
            <a:fillRect/>
          </a:stretch>
        </p:blipFill>
        <p:spPr bwMode="auto">
          <a:xfrm>
            <a:off x="2484438" y="2420938"/>
            <a:ext cx="4175125" cy="2913062"/>
          </a:xfrm>
          <a:prstGeom prst="rect">
            <a:avLst/>
          </a:prstGeom>
          <a:noFill/>
          <a:ln w="3175">
            <a:solidFill>
              <a:srgbClr val="000000"/>
            </a:solid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ítulo 1"/>
          <p:cNvSpPr>
            <a:spLocks noGrp="1"/>
          </p:cNvSpPr>
          <p:nvPr>
            <p:ph type="title"/>
          </p:nvPr>
        </p:nvSpPr>
        <p:spPr>
          <a:xfrm>
            <a:off x="468313" y="333375"/>
            <a:ext cx="8229600" cy="1143000"/>
          </a:xfrm>
        </p:spPr>
        <p:txBody>
          <a:bodyPr/>
          <a:lstStyle/>
          <a:p>
            <a:r>
              <a:rPr lang="pt-BR" sz="3600" b="1" smtClean="0">
                <a:solidFill>
                  <a:srgbClr val="C00000"/>
                </a:solidFill>
              </a:rPr>
              <a:t>III. Método para coleta de dados</a:t>
            </a:r>
          </a:p>
        </p:txBody>
      </p:sp>
      <p:sp>
        <p:nvSpPr>
          <p:cNvPr id="26626" name="Espaço Reservado para Conteúdo 2"/>
          <p:cNvSpPr>
            <a:spLocks noGrp="1"/>
          </p:cNvSpPr>
          <p:nvPr>
            <p:ph idx="1"/>
          </p:nvPr>
        </p:nvSpPr>
        <p:spPr>
          <a:xfrm>
            <a:off x="468313" y="1484313"/>
            <a:ext cx="8229600" cy="2808287"/>
          </a:xfrm>
        </p:spPr>
        <p:txBody>
          <a:bodyPr/>
          <a:lstStyle/>
          <a:p>
            <a:r>
              <a:rPr lang="pt-BR" sz="3300" b="1" smtClean="0">
                <a:solidFill>
                  <a:srgbClr val="C00000"/>
                </a:solidFill>
              </a:rPr>
              <a:t>Aplicação dos Questionários - Entrevistas</a:t>
            </a:r>
          </a:p>
          <a:p>
            <a:pPr marL="914400" lvl="1" indent="-514350">
              <a:spcBef>
                <a:spcPts val="1200"/>
              </a:spcBef>
              <a:buFont typeface="Calibri" pitchFamily="34" charset="0"/>
              <a:buAutoNum type="arabicPeriod"/>
            </a:pPr>
            <a:r>
              <a:rPr lang="pt-BR" sz="2200" smtClean="0"/>
              <a:t>Piloto com todos os participantes em uma ou duas comunidades para ajustes na aplicação dos questionários e uniformização na coleta das respostas ;</a:t>
            </a:r>
          </a:p>
          <a:p>
            <a:pPr marL="914400" lvl="1" indent="-514350">
              <a:spcBef>
                <a:spcPts val="1200"/>
              </a:spcBef>
              <a:buFont typeface="Calibri" pitchFamily="34" charset="0"/>
              <a:buAutoNum type="arabicPeriod"/>
            </a:pPr>
            <a:r>
              <a:rPr lang="pt-BR" sz="2000" smtClean="0"/>
              <a:t>Divisão da equipe – em lanchas ou automóveis, definição de 1 líder para cada grupo;</a:t>
            </a:r>
          </a:p>
          <a:p>
            <a:pPr marL="914400" lvl="1" indent="-514350">
              <a:spcBef>
                <a:spcPts val="1200"/>
              </a:spcBef>
              <a:buFont typeface="Calibri" pitchFamily="34" charset="0"/>
              <a:buAutoNum type="arabicPeriod"/>
            </a:pPr>
            <a:endParaRPr lang="pt-BR" sz="2200" smtClean="0"/>
          </a:p>
          <a:p>
            <a:pPr marL="800100" lvl="2" indent="0">
              <a:buFont typeface="Arial" charset="0"/>
              <a:buNone/>
            </a:pPr>
            <a:endParaRPr lang="pt-BR" sz="2200" smtClean="0"/>
          </a:p>
        </p:txBody>
      </p:sp>
      <p:pic>
        <p:nvPicPr>
          <p:cNvPr id="26627" name="Picture 4" descr="Curuai 23_09_2003_8 044"/>
          <p:cNvPicPr>
            <a:picLocks noChangeAspect="1" noChangeArrowheads="1"/>
          </p:cNvPicPr>
          <p:nvPr/>
        </p:nvPicPr>
        <p:blipFill>
          <a:blip r:embed="rId2"/>
          <a:srcRect t="23546"/>
          <a:stretch>
            <a:fillRect/>
          </a:stretch>
        </p:blipFill>
        <p:spPr bwMode="auto">
          <a:xfrm>
            <a:off x="687388" y="4052888"/>
            <a:ext cx="3652837" cy="1846262"/>
          </a:xfrm>
          <a:prstGeom prst="rect">
            <a:avLst/>
          </a:prstGeom>
          <a:noFill/>
          <a:ln w="3175">
            <a:solidFill>
              <a:srgbClr val="000000"/>
            </a:solidFill>
            <a:miter lim="800000"/>
            <a:headEnd/>
            <a:tailEnd/>
          </a:ln>
        </p:spPr>
      </p:pic>
      <p:pic>
        <p:nvPicPr>
          <p:cNvPr id="26628" name="Picture 3"/>
          <p:cNvPicPr>
            <a:picLocks noChangeAspect="1" noChangeArrowheads="1"/>
          </p:cNvPicPr>
          <p:nvPr/>
        </p:nvPicPr>
        <p:blipFill>
          <a:blip r:embed="rId3"/>
          <a:srcRect l="15384" t="8202" r="21539" b="37270"/>
          <a:stretch>
            <a:fillRect/>
          </a:stretch>
        </p:blipFill>
        <p:spPr bwMode="auto">
          <a:xfrm>
            <a:off x="5508625" y="4467225"/>
            <a:ext cx="2632075" cy="1708150"/>
          </a:xfrm>
          <a:prstGeom prst="rect">
            <a:avLst/>
          </a:prstGeom>
          <a:noFill/>
          <a:ln w="9525">
            <a:noFill/>
            <a:miter lim="800000"/>
            <a:headEnd/>
            <a:tailEnd/>
          </a:ln>
        </p:spPr>
      </p:pic>
      <p:pic>
        <p:nvPicPr>
          <p:cNvPr id="26629" name="Picture 13" descr="DSC00009"/>
          <p:cNvPicPr>
            <a:picLocks noChangeAspect="1" noChangeArrowheads="1"/>
          </p:cNvPicPr>
          <p:nvPr/>
        </p:nvPicPr>
        <p:blipFill>
          <a:blip r:embed="rId4"/>
          <a:srcRect/>
          <a:stretch>
            <a:fillRect/>
          </a:stretch>
        </p:blipFill>
        <p:spPr bwMode="auto">
          <a:xfrm>
            <a:off x="9525" y="5641975"/>
            <a:ext cx="1622425" cy="1216025"/>
          </a:xfrm>
          <a:prstGeom prst="rect">
            <a:avLst/>
          </a:prstGeom>
          <a:noFill/>
          <a:ln w="3175">
            <a:solidFill>
              <a:srgbClr val="000000"/>
            </a:solidFill>
            <a:miter lim="800000"/>
            <a:headEnd/>
            <a:tailEnd/>
          </a:ln>
        </p:spPr>
      </p:pic>
      <p:pic>
        <p:nvPicPr>
          <p:cNvPr id="26630" name="Picture 5" descr="DSC00305"/>
          <p:cNvPicPr>
            <a:picLocks noChangeAspect="1" noChangeArrowheads="1"/>
          </p:cNvPicPr>
          <p:nvPr/>
        </p:nvPicPr>
        <p:blipFill>
          <a:blip r:embed="rId5"/>
          <a:srcRect/>
          <a:stretch>
            <a:fillRect/>
          </a:stretch>
        </p:blipFill>
        <p:spPr bwMode="auto">
          <a:xfrm>
            <a:off x="1725613" y="5638800"/>
            <a:ext cx="1685925" cy="1263650"/>
          </a:xfrm>
          <a:prstGeom prst="rect">
            <a:avLst/>
          </a:prstGeom>
          <a:noFill/>
          <a:ln w="3175">
            <a:solidFill>
              <a:srgbClr val="000000"/>
            </a:solidFill>
            <a:miter lim="800000"/>
            <a:headEnd/>
            <a:tailEnd/>
          </a:ln>
        </p:spPr>
      </p:pic>
      <p:pic>
        <p:nvPicPr>
          <p:cNvPr id="26631" name="Picture 7" descr="lancha"/>
          <p:cNvPicPr>
            <a:picLocks noChangeAspect="1" noChangeArrowheads="1"/>
          </p:cNvPicPr>
          <p:nvPr/>
        </p:nvPicPr>
        <p:blipFill>
          <a:blip r:embed="rId6"/>
          <a:srcRect/>
          <a:stretch>
            <a:fillRect/>
          </a:stretch>
        </p:blipFill>
        <p:spPr bwMode="auto">
          <a:xfrm>
            <a:off x="3486150" y="5627688"/>
            <a:ext cx="1649413" cy="1243012"/>
          </a:xfrm>
          <a:prstGeom prst="rect">
            <a:avLst/>
          </a:prstGeom>
          <a:noFill/>
          <a:ln w="3175">
            <a:solidFill>
              <a:srgbClr val="000000"/>
            </a:solid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ítulo 1"/>
          <p:cNvSpPr>
            <a:spLocks noGrp="1"/>
          </p:cNvSpPr>
          <p:nvPr>
            <p:ph type="title"/>
          </p:nvPr>
        </p:nvSpPr>
        <p:spPr>
          <a:xfrm>
            <a:off x="468313" y="333375"/>
            <a:ext cx="8229600" cy="1143000"/>
          </a:xfrm>
        </p:spPr>
        <p:txBody>
          <a:bodyPr/>
          <a:lstStyle/>
          <a:p>
            <a:r>
              <a:rPr lang="pt-BR" sz="3600" b="1" smtClean="0">
                <a:solidFill>
                  <a:srgbClr val="C00000"/>
                </a:solidFill>
              </a:rPr>
              <a:t>III. Método para coleta de dados</a:t>
            </a:r>
          </a:p>
        </p:txBody>
      </p:sp>
      <p:sp>
        <p:nvSpPr>
          <p:cNvPr id="27650" name="Espaço Reservado para Conteúdo 2"/>
          <p:cNvSpPr>
            <a:spLocks noGrp="1"/>
          </p:cNvSpPr>
          <p:nvPr>
            <p:ph idx="1"/>
          </p:nvPr>
        </p:nvSpPr>
        <p:spPr>
          <a:xfrm>
            <a:off x="468313" y="1484313"/>
            <a:ext cx="8229600" cy="4968875"/>
          </a:xfrm>
        </p:spPr>
        <p:txBody>
          <a:bodyPr/>
          <a:lstStyle/>
          <a:p>
            <a:r>
              <a:rPr lang="pt-BR" sz="3300" b="1" smtClean="0">
                <a:solidFill>
                  <a:srgbClr val="C00000"/>
                </a:solidFill>
              </a:rPr>
              <a:t>Entrevistas</a:t>
            </a:r>
          </a:p>
          <a:p>
            <a:pPr marL="914400" lvl="1" indent="-514350">
              <a:spcBef>
                <a:spcPts val="1200"/>
              </a:spcBef>
              <a:buFont typeface="Calibri" pitchFamily="34" charset="0"/>
              <a:buAutoNum type="arabicPeriod" startAt="3"/>
            </a:pPr>
            <a:r>
              <a:rPr lang="pt-BR" smtClean="0"/>
              <a:t>Identificação  e entrevista com informantes chave</a:t>
            </a:r>
          </a:p>
          <a:p>
            <a:pPr marL="1314450" lvl="2" indent="-514350">
              <a:spcBef>
                <a:spcPts val="600"/>
              </a:spcBef>
              <a:buFont typeface="Calibri" pitchFamily="34" charset="0"/>
              <a:buAutoNum type="arabicPeriod"/>
            </a:pPr>
            <a:r>
              <a:rPr lang="pt-BR" sz="2100" smtClean="0"/>
              <a:t> </a:t>
            </a:r>
            <a:r>
              <a:rPr lang="pt-BR" sz="2000" smtClean="0"/>
              <a:t>Morador antigo (histórico da comunidade, Mobilidade);</a:t>
            </a:r>
          </a:p>
          <a:p>
            <a:pPr marL="1314450" lvl="2" indent="-514350">
              <a:spcBef>
                <a:spcPts val="600"/>
              </a:spcBef>
              <a:buFont typeface="Calibri" pitchFamily="34" charset="0"/>
              <a:buAutoNum type="arabicPeriod"/>
            </a:pPr>
            <a:r>
              <a:rPr lang="pt-BR" sz="2000" smtClean="0"/>
              <a:t> Presidente da comunidade, associação ou cacique (organização social, histórico, infraestrutura, Mobilidade);</a:t>
            </a:r>
          </a:p>
          <a:p>
            <a:pPr marL="1314450" lvl="2" indent="-514350">
              <a:spcBef>
                <a:spcPts val="600"/>
              </a:spcBef>
              <a:buFont typeface="Calibri" pitchFamily="34" charset="0"/>
              <a:buAutoNum type="arabicPeriod"/>
            </a:pPr>
            <a:r>
              <a:rPr lang="pt-BR" sz="2000" smtClean="0"/>
              <a:t> Representante do sindicato de trabalhadores rurais (Uso da terra e atividades extrativistas);</a:t>
            </a:r>
          </a:p>
          <a:p>
            <a:pPr marL="1314450" lvl="2" indent="-514350">
              <a:spcBef>
                <a:spcPts val="600"/>
              </a:spcBef>
              <a:buFont typeface="Calibri" pitchFamily="34" charset="0"/>
              <a:buAutoNum type="arabicPeriod"/>
            </a:pPr>
            <a:r>
              <a:rPr lang="pt-BR" sz="2000" smtClean="0"/>
              <a:t> Diretor da escola, professor (Educação);</a:t>
            </a:r>
          </a:p>
          <a:p>
            <a:pPr marL="1314450" lvl="2" indent="-514350">
              <a:spcBef>
                <a:spcPts val="600"/>
              </a:spcBef>
              <a:buFont typeface="Calibri" pitchFamily="34" charset="0"/>
              <a:buAutoNum type="arabicPeriod"/>
            </a:pPr>
            <a:r>
              <a:rPr lang="pt-BR" sz="2000" smtClean="0"/>
              <a:t> Enfermeiro(a), agente de saúde (saúde);</a:t>
            </a:r>
          </a:p>
          <a:p>
            <a:pPr marL="1314450" lvl="2" indent="-514350">
              <a:spcBef>
                <a:spcPts val="600"/>
              </a:spcBef>
              <a:buFont typeface="Calibri" pitchFamily="34" charset="0"/>
              <a:buAutoNum type="arabicPeriod"/>
            </a:pPr>
            <a:r>
              <a:rPr lang="pt-BR" sz="2000" smtClean="0"/>
              <a:t>Comércio: Mercearias, lojas, farmácias, bares (abastecimento e comércio).</a:t>
            </a:r>
          </a:p>
          <a:p>
            <a:pPr marL="1314450" lvl="2" indent="-514350">
              <a:buFont typeface="Calibri" pitchFamily="34" charset="0"/>
              <a:buAutoNum type="arabicPeriod"/>
            </a:pPr>
            <a:endParaRPr lang="pt-BR" sz="2900" smtClean="0"/>
          </a:p>
          <a:p>
            <a:pPr marL="914400" lvl="1" indent="-514350">
              <a:buFont typeface="Calibri" pitchFamily="34" charset="0"/>
              <a:buAutoNum type="arabicPeriod" startAt="3"/>
            </a:pPr>
            <a:endParaRPr lang="pt-BR" sz="290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ítulo 1"/>
          <p:cNvSpPr>
            <a:spLocks noGrp="1"/>
          </p:cNvSpPr>
          <p:nvPr>
            <p:ph type="title"/>
          </p:nvPr>
        </p:nvSpPr>
        <p:spPr>
          <a:xfrm>
            <a:off x="468313" y="333375"/>
            <a:ext cx="8229600" cy="1143000"/>
          </a:xfrm>
        </p:spPr>
        <p:txBody>
          <a:bodyPr/>
          <a:lstStyle/>
          <a:p>
            <a:r>
              <a:rPr lang="pt-BR" sz="3600" b="1" smtClean="0">
                <a:solidFill>
                  <a:srgbClr val="C00000"/>
                </a:solidFill>
              </a:rPr>
              <a:t>III. Método para coleta de dados</a:t>
            </a:r>
          </a:p>
        </p:txBody>
      </p:sp>
      <p:sp>
        <p:nvSpPr>
          <p:cNvPr id="28674" name="Espaço Reservado para Conteúdo 2"/>
          <p:cNvSpPr>
            <a:spLocks noGrp="1"/>
          </p:cNvSpPr>
          <p:nvPr>
            <p:ph idx="1"/>
          </p:nvPr>
        </p:nvSpPr>
        <p:spPr>
          <a:xfrm>
            <a:off x="468313" y="1484313"/>
            <a:ext cx="8229600" cy="4968875"/>
          </a:xfrm>
        </p:spPr>
        <p:txBody>
          <a:bodyPr/>
          <a:lstStyle/>
          <a:p>
            <a:r>
              <a:rPr lang="pt-BR" sz="3300" b="1" smtClean="0">
                <a:solidFill>
                  <a:srgbClr val="C00000"/>
                </a:solidFill>
              </a:rPr>
              <a:t>Entrevistas</a:t>
            </a:r>
            <a:endParaRPr lang="pt-BR" smtClean="0"/>
          </a:p>
          <a:p>
            <a:pPr marL="914400" lvl="1" indent="-514350">
              <a:buFont typeface="Calibri" pitchFamily="34" charset="0"/>
              <a:buAutoNum type="arabicPeriod" startAt="4"/>
            </a:pPr>
            <a:r>
              <a:rPr lang="pt-BR" sz="2400" smtClean="0"/>
              <a:t>Apresentação do trabalho/equipe </a:t>
            </a:r>
          </a:p>
          <a:p>
            <a:pPr marL="914400" lvl="1" indent="-514350">
              <a:buFont typeface="Calibri" pitchFamily="34" charset="0"/>
              <a:buAutoNum type="arabicPeriod" startAt="4"/>
            </a:pPr>
            <a:r>
              <a:rPr lang="pt-BR" sz="2400" smtClean="0"/>
              <a:t>Autorização para aplicação de questionários (assinatura ou digital), para gravações de áudio e  registros fotográficos;</a:t>
            </a:r>
          </a:p>
          <a:p>
            <a:pPr marL="1314450" lvl="2" indent="-514350"/>
            <a:r>
              <a:rPr lang="pt-BR" sz="1800" smtClean="0"/>
              <a:t>Questionário em papel: um tema para cada entrevistador. </a:t>
            </a:r>
          </a:p>
          <a:p>
            <a:pPr marL="1314450" lvl="2" indent="-514350"/>
            <a:r>
              <a:rPr lang="pt-BR" sz="1800" smtClean="0"/>
              <a:t>Questionário digital - Tablet: Dois entrevistadores (mesmos questionários)</a:t>
            </a:r>
          </a:p>
          <a:p>
            <a:pPr marL="914400" lvl="1" indent="-514350">
              <a:buFont typeface="Calibri" pitchFamily="34" charset="0"/>
              <a:buAutoNum type="arabicPeriod" startAt="4"/>
            </a:pPr>
            <a:endParaRPr lang="pt-BR" sz="2900" smtClean="0"/>
          </a:p>
        </p:txBody>
      </p:sp>
      <p:pic>
        <p:nvPicPr>
          <p:cNvPr id="28675" name="Picture 2"/>
          <p:cNvPicPr>
            <a:picLocks noChangeAspect="1" noChangeArrowheads="1"/>
          </p:cNvPicPr>
          <p:nvPr/>
        </p:nvPicPr>
        <p:blipFill>
          <a:blip r:embed="rId2"/>
          <a:srcRect/>
          <a:stretch>
            <a:fillRect/>
          </a:stretch>
        </p:blipFill>
        <p:spPr bwMode="auto">
          <a:xfrm>
            <a:off x="4822825" y="4605338"/>
            <a:ext cx="3024188" cy="2208212"/>
          </a:xfrm>
          <a:prstGeom prst="rect">
            <a:avLst/>
          </a:prstGeom>
          <a:noFill/>
          <a:ln w="9525">
            <a:noFill/>
            <a:miter lim="800000"/>
            <a:headEnd/>
            <a:tailEnd/>
          </a:ln>
        </p:spPr>
      </p:pic>
      <p:pic>
        <p:nvPicPr>
          <p:cNvPr id="28676" name="Picture 5"/>
          <p:cNvPicPr>
            <a:picLocks noChangeAspect="1" noChangeArrowheads="1"/>
          </p:cNvPicPr>
          <p:nvPr/>
        </p:nvPicPr>
        <p:blipFill>
          <a:blip r:embed="rId3"/>
          <a:srcRect/>
          <a:stretch>
            <a:fillRect/>
          </a:stretch>
        </p:blipFill>
        <p:spPr bwMode="auto">
          <a:xfrm>
            <a:off x="1116013" y="4605338"/>
            <a:ext cx="2879725" cy="2160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ítulo 1"/>
          <p:cNvSpPr>
            <a:spLocks noGrp="1"/>
          </p:cNvSpPr>
          <p:nvPr>
            <p:ph type="title"/>
          </p:nvPr>
        </p:nvSpPr>
        <p:spPr>
          <a:xfrm>
            <a:off x="468313" y="6350"/>
            <a:ext cx="8229600" cy="1143000"/>
          </a:xfrm>
        </p:spPr>
        <p:txBody>
          <a:bodyPr/>
          <a:lstStyle/>
          <a:p>
            <a:r>
              <a:rPr lang="pt-BR" sz="3600" b="1" smtClean="0">
                <a:solidFill>
                  <a:srgbClr val="C00000"/>
                </a:solidFill>
              </a:rPr>
              <a:t>III. Método para coleta de dados</a:t>
            </a:r>
          </a:p>
        </p:txBody>
      </p:sp>
      <p:sp>
        <p:nvSpPr>
          <p:cNvPr id="29698" name="Espaço Reservado para Conteúdo 2"/>
          <p:cNvSpPr>
            <a:spLocks noGrp="1"/>
          </p:cNvSpPr>
          <p:nvPr>
            <p:ph idx="1"/>
          </p:nvPr>
        </p:nvSpPr>
        <p:spPr>
          <a:xfrm>
            <a:off x="107950" y="1052513"/>
            <a:ext cx="8856663" cy="5184775"/>
          </a:xfrm>
        </p:spPr>
        <p:txBody>
          <a:bodyPr/>
          <a:lstStyle/>
          <a:p>
            <a:pPr marL="0" indent="0">
              <a:buFont typeface="Arial" charset="0"/>
              <a:buNone/>
            </a:pPr>
            <a:r>
              <a:rPr lang="pt-BR" sz="2000" b="1" smtClean="0"/>
              <a:t>Descrição das comunidades</a:t>
            </a:r>
          </a:p>
          <a:p>
            <a:pPr marL="0" indent="0">
              <a:buFont typeface="Arial" charset="0"/>
              <a:buNone/>
            </a:pPr>
            <a:r>
              <a:rPr lang="pt-BR" sz="1600" smtClean="0"/>
              <a:t>infraestrutura, padrões construtivos, uso e cobertura da terra nos arredores das comunidades.  (Uso de câmaras fotográficas com GPS e GPS para coleta das coordenadas Geográficas das comunidades e das feições de interesse)</a:t>
            </a:r>
          </a:p>
          <a:p>
            <a:pPr marL="0" indent="0">
              <a:buFont typeface="Arial" charset="0"/>
              <a:buNone/>
            </a:pPr>
            <a:endParaRPr lang="pt-BR" sz="3300" b="1" smtClean="0">
              <a:solidFill>
                <a:srgbClr val="C00000"/>
              </a:solidFill>
            </a:endParaRPr>
          </a:p>
        </p:txBody>
      </p:sp>
      <p:pic>
        <p:nvPicPr>
          <p:cNvPr id="29699" name="Imagem 3" descr="mojui_transect.jpg"/>
          <p:cNvPicPr>
            <a:picLocks noChangeAspect="1"/>
          </p:cNvPicPr>
          <p:nvPr/>
        </p:nvPicPr>
        <p:blipFill>
          <a:blip r:embed="rId2"/>
          <a:srcRect/>
          <a:stretch>
            <a:fillRect/>
          </a:stretch>
        </p:blipFill>
        <p:spPr bwMode="auto">
          <a:xfrm>
            <a:off x="179388" y="2420938"/>
            <a:ext cx="2752725" cy="1873250"/>
          </a:xfrm>
          <a:prstGeom prst="rect">
            <a:avLst/>
          </a:prstGeom>
          <a:noFill/>
          <a:ln w="9525">
            <a:noFill/>
            <a:miter lim="800000"/>
            <a:headEnd/>
            <a:tailEnd/>
          </a:ln>
        </p:spPr>
      </p:pic>
      <p:pic>
        <p:nvPicPr>
          <p:cNvPr id="29700" name="Picture 2"/>
          <p:cNvPicPr>
            <a:picLocks noChangeAspect="1" noChangeArrowheads="1"/>
          </p:cNvPicPr>
          <p:nvPr/>
        </p:nvPicPr>
        <p:blipFill>
          <a:blip r:embed="rId3"/>
          <a:srcRect/>
          <a:stretch>
            <a:fillRect/>
          </a:stretch>
        </p:blipFill>
        <p:spPr bwMode="auto">
          <a:xfrm>
            <a:off x="212725" y="4371975"/>
            <a:ext cx="2686050" cy="2409825"/>
          </a:xfrm>
          <a:prstGeom prst="rect">
            <a:avLst/>
          </a:prstGeom>
          <a:noFill/>
          <a:ln w="9525">
            <a:noFill/>
            <a:miter lim="800000"/>
            <a:headEnd/>
            <a:tailEnd/>
          </a:ln>
        </p:spPr>
      </p:pic>
      <p:sp>
        <p:nvSpPr>
          <p:cNvPr id="29701" name="CaixaDeTexto 5"/>
          <p:cNvSpPr txBox="1">
            <a:spLocks noChangeArrowheads="1"/>
          </p:cNvSpPr>
          <p:nvPr/>
        </p:nvSpPr>
        <p:spPr bwMode="auto">
          <a:xfrm>
            <a:off x="3090863" y="2205038"/>
            <a:ext cx="6053137" cy="2584450"/>
          </a:xfrm>
          <a:prstGeom prst="rect">
            <a:avLst/>
          </a:prstGeom>
          <a:noFill/>
          <a:ln w="9525">
            <a:noFill/>
            <a:miter lim="800000"/>
            <a:headEnd/>
            <a:tailEnd/>
          </a:ln>
        </p:spPr>
        <p:txBody>
          <a:bodyPr wrap="none">
            <a:spAutoFit/>
          </a:bodyPr>
          <a:lstStyle/>
          <a:p>
            <a:r>
              <a:rPr lang="pt-BR">
                <a:latin typeface="Calibri" pitchFamily="34" charset="0"/>
              </a:rPr>
              <a:t>Verificação de </a:t>
            </a:r>
            <a:r>
              <a:rPr lang="pt-BR" u="sng">
                <a:latin typeface="Calibri" pitchFamily="34" charset="0"/>
              </a:rPr>
              <a:t>padrões</a:t>
            </a:r>
            <a:r>
              <a:rPr lang="pt-BR">
                <a:latin typeface="Calibri" pitchFamily="34" charset="0"/>
              </a:rPr>
              <a:t> de uso observados (imagens RapidEye) </a:t>
            </a:r>
          </a:p>
          <a:p>
            <a:r>
              <a:rPr lang="pt-BR">
                <a:latin typeface="Calibri" pitchFamily="34" charset="0"/>
              </a:rPr>
              <a:t>para posterior classificação digital – intraurbano;</a:t>
            </a:r>
          </a:p>
          <a:p>
            <a:endParaRPr lang="pt-BR">
              <a:latin typeface="Calibri" pitchFamily="34" charset="0"/>
            </a:endParaRPr>
          </a:p>
          <a:p>
            <a:r>
              <a:rPr lang="pt-BR" u="sng">
                <a:latin typeface="Calibri" pitchFamily="34" charset="0"/>
              </a:rPr>
              <a:t>Perfis</a:t>
            </a:r>
            <a:r>
              <a:rPr lang="pt-BR">
                <a:latin typeface="Calibri" pitchFamily="34" charset="0"/>
              </a:rPr>
              <a:t> do centro para periferia, (se possível radial) – </a:t>
            </a:r>
          </a:p>
          <a:p>
            <a:r>
              <a:rPr lang="pt-BR">
                <a:latin typeface="Calibri" pitchFamily="34" charset="0"/>
              </a:rPr>
              <a:t>para as cidades: caracterizar a função do espaço intraurbano;</a:t>
            </a:r>
          </a:p>
          <a:p>
            <a:endParaRPr lang="pt-BR">
              <a:latin typeface="Calibri" pitchFamily="34" charset="0"/>
            </a:endParaRPr>
          </a:p>
          <a:p>
            <a:r>
              <a:rPr lang="pt-BR">
                <a:latin typeface="Calibri" pitchFamily="34" charset="0"/>
              </a:rPr>
              <a:t>Observação do uso e cobertura da terra no entorno  </a:t>
            </a:r>
          </a:p>
          <a:p>
            <a:r>
              <a:rPr lang="pt-BR">
                <a:latin typeface="Calibri" pitchFamily="34" charset="0"/>
              </a:rPr>
              <a:t>das comunidades </a:t>
            </a:r>
            <a:endParaRPr lang="pt-BR" sz="1200">
              <a:latin typeface="Calibri" pitchFamily="34" charset="0"/>
            </a:endParaRPr>
          </a:p>
          <a:p>
            <a:endParaRPr lang="pt-BR">
              <a:latin typeface="Calibri" pitchFamily="34" charset="0"/>
            </a:endParaRPr>
          </a:p>
        </p:txBody>
      </p:sp>
      <p:sp>
        <p:nvSpPr>
          <p:cNvPr id="7" name="Retângulo 6"/>
          <p:cNvSpPr/>
          <p:nvPr/>
        </p:nvSpPr>
        <p:spPr>
          <a:xfrm>
            <a:off x="3452813" y="5013325"/>
            <a:ext cx="5329237" cy="1754188"/>
          </a:xfrm>
          <a:prstGeom prst="rect">
            <a:avLst/>
          </a:prstGeom>
        </p:spPr>
        <p:txBody>
          <a:bodyPr>
            <a:spAutoFit/>
          </a:bodyPr>
          <a:lstStyle/>
          <a:p>
            <a:pPr marL="285750" indent="-285750" fontAlgn="auto">
              <a:spcBef>
                <a:spcPts val="0"/>
              </a:spcBef>
              <a:spcAft>
                <a:spcPts val="0"/>
              </a:spcAft>
              <a:buFontTx/>
              <a:buChar char="-"/>
              <a:defRPr/>
            </a:pPr>
            <a:r>
              <a:rPr lang="pt-BR" dirty="0">
                <a:latin typeface="+mn-lt"/>
                <a:cs typeface="+mn-cs"/>
              </a:rPr>
              <a:t>Observar </a:t>
            </a:r>
            <a:r>
              <a:rPr lang="pt-BR" dirty="0">
                <a:latin typeface="+mn-lt"/>
                <a:cs typeface="+mn-cs"/>
              </a:rPr>
              <a:t>a distribuição espacial </a:t>
            </a:r>
            <a:r>
              <a:rPr lang="pt-BR" dirty="0" err="1">
                <a:latin typeface="+mn-lt"/>
                <a:cs typeface="+mn-cs"/>
              </a:rPr>
              <a:t>intraurbana</a:t>
            </a:r>
            <a:r>
              <a:rPr lang="pt-BR" dirty="0">
                <a:latin typeface="+mn-lt"/>
                <a:cs typeface="+mn-cs"/>
              </a:rPr>
              <a:t> e funções </a:t>
            </a:r>
            <a:r>
              <a:rPr lang="pt-BR" dirty="0">
                <a:latin typeface="+mn-lt"/>
                <a:cs typeface="+mn-cs"/>
              </a:rPr>
              <a:t>associadas</a:t>
            </a:r>
          </a:p>
          <a:p>
            <a:pPr marL="285750" indent="-285750" fontAlgn="auto">
              <a:spcBef>
                <a:spcPts val="0"/>
              </a:spcBef>
              <a:spcAft>
                <a:spcPts val="0"/>
              </a:spcAft>
              <a:buFontTx/>
              <a:buChar char="-"/>
              <a:defRPr/>
            </a:pPr>
            <a:endParaRPr lang="pt-BR" dirty="0">
              <a:latin typeface="+mn-lt"/>
              <a:cs typeface="+mn-cs"/>
            </a:endParaRPr>
          </a:p>
          <a:p>
            <a:pPr fontAlgn="auto">
              <a:spcBef>
                <a:spcPts val="0"/>
              </a:spcBef>
              <a:spcAft>
                <a:spcPts val="0"/>
              </a:spcAft>
              <a:defRPr/>
            </a:pPr>
            <a:r>
              <a:rPr lang="pt-BR" dirty="0">
                <a:latin typeface="+mn-lt"/>
                <a:cs typeface="+mn-cs"/>
              </a:rPr>
              <a:t>- Observar </a:t>
            </a:r>
            <a:r>
              <a:rPr lang="pt-BR" dirty="0">
                <a:latin typeface="+mn-lt"/>
                <a:cs typeface="+mn-cs"/>
              </a:rPr>
              <a:t>relações entre as condições (descritores) das comunidades e o processo de ocupação do entorno.</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ítulo 1"/>
          <p:cNvSpPr>
            <a:spLocks noGrp="1"/>
          </p:cNvSpPr>
          <p:nvPr>
            <p:ph type="title"/>
          </p:nvPr>
        </p:nvSpPr>
        <p:spPr>
          <a:xfrm>
            <a:off x="468313" y="6350"/>
            <a:ext cx="8229600" cy="1143000"/>
          </a:xfrm>
        </p:spPr>
        <p:txBody>
          <a:bodyPr/>
          <a:lstStyle/>
          <a:p>
            <a:r>
              <a:rPr lang="pt-BR" sz="3600" b="1" smtClean="0">
                <a:solidFill>
                  <a:srgbClr val="C00000"/>
                </a:solidFill>
              </a:rPr>
              <a:t>III. Método para coleta de dados</a:t>
            </a:r>
          </a:p>
        </p:txBody>
      </p:sp>
      <p:sp>
        <p:nvSpPr>
          <p:cNvPr id="30722" name="Espaço Reservado para Conteúdo 2"/>
          <p:cNvSpPr>
            <a:spLocks noGrp="1"/>
          </p:cNvSpPr>
          <p:nvPr>
            <p:ph idx="1"/>
          </p:nvPr>
        </p:nvSpPr>
        <p:spPr>
          <a:xfrm>
            <a:off x="684213" y="1138238"/>
            <a:ext cx="8001000" cy="4297362"/>
          </a:xfrm>
        </p:spPr>
        <p:txBody>
          <a:bodyPr/>
          <a:lstStyle/>
          <a:p>
            <a:pPr>
              <a:spcBef>
                <a:spcPts val="600"/>
              </a:spcBef>
              <a:spcAft>
                <a:spcPts val="600"/>
              </a:spcAft>
            </a:pPr>
            <a:r>
              <a:rPr lang="pt-BR" sz="1800" smtClean="0"/>
              <a:t>Caracterização das comunidades Ribeirinhas e de Terra firme com dados de campo e mapas de uso e cobertura da terra. </a:t>
            </a:r>
          </a:p>
          <a:p>
            <a:pPr lvl="1">
              <a:spcBef>
                <a:spcPts val="600"/>
              </a:spcBef>
              <a:spcAft>
                <a:spcPts val="600"/>
              </a:spcAft>
            </a:pPr>
            <a:r>
              <a:rPr lang="pt-BR" sz="1400" smtClean="0"/>
              <a:t>Mapeamento do Uso e Cobertura da Terra no município de Santarém com dados do TerraClass (CRA/INPE) para os anos de 1990, 2000 e 2010 (refinamento das classes urbana e mosaico de ocupação).</a:t>
            </a:r>
          </a:p>
          <a:p>
            <a:pPr>
              <a:spcBef>
                <a:spcPts val="600"/>
              </a:spcBef>
              <a:spcAft>
                <a:spcPts val="600"/>
              </a:spcAft>
            </a:pPr>
            <a:endParaRPr lang="en-US" sz="1800" smtClean="0"/>
          </a:p>
        </p:txBody>
      </p:sp>
      <p:grpSp>
        <p:nvGrpSpPr>
          <p:cNvPr id="30723" name="Grupo 8"/>
          <p:cNvGrpSpPr>
            <a:grpSpLocks/>
          </p:cNvGrpSpPr>
          <p:nvPr/>
        </p:nvGrpSpPr>
        <p:grpSpPr bwMode="auto">
          <a:xfrm>
            <a:off x="206375" y="2867025"/>
            <a:ext cx="4608513" cy="2970213"/>
            <a:chOff x="1143000" y="3200400"/>
            <a:chExt cx="6019800" cy="3200400"/>
          </a:xfrm>
        </p:grpSpPr>
        <p:sp>
          <p:nvSpPr>
            <p:cNvPr id="10" name="Retângulo 9"/>
            <p:cNvSpPr/>
            <p:nvPr/>
          </p:nvSpPr>
          <p:spPr>
            <a:xfrm>
              <a:off x="1143000" y="3200400"/>
              <a:ext cx="6019800" cy="32004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0727" name="Grupo 10"/>
            <p:cNvGrpSpPr>
              <a:grpSpLocks/>
            </p:cNvGrpSpPr>
            <p:nvPr/>
          </p:nvGrpSpPr>
          <p:grpSpPr bwMode="auto">
            <a:xfrm>
              <a:off x="1295400" y="3352800"/>
              <a:ext cx="5715001" cy="2853168"/>
              <a:chOff x="609600" y="4004832"/>
              <a:chExt cx="5715001" cy="2853168"/>
            </a:xfrm>
          </p:grpSpPr>
          <p:grpSp>
            <p:nvGrpSpPr>
              <p:cNvPr id="30728" name="Grupo 11"/>
              <p:cNvGrpSpPr>
                <a:grpSpLocks/>
              </p:cNvGrpSpPr>
              <p:nvPr/>
            </p:nvGrpSpPr>
            <p:grpSpPr bwMode="auto">
              <a:xfrm>
                <a:off x="609600" y="4004832"/>
                <a:ext cx="5715001" cy="2853168"/>
                <a:chOff x="3200400" y="0"/>
                <a:chExt cx="5943601" cy="3081768"/>
              </a:xfrm>
            </p:grpSpPr>
            <p:pic>
              <p:nvPicPr>
                <p:cNvPr id="30731" name="Imagem 14" descr="comunidade1"/>
                <p:cNvPicPr>
                  <a:picLocks noChangeAspect="1"/>
                </p:cNvPicPr>
                <p:nvPr/>
              </p:nvPicPr>
              <p:blipFill>
                <a:blip r:embed="rId2"/>
                <a:srcRect l="26666" t="15776"/>
                <a:stretch>
                  <a:fillRect/>
                </a:stretch>
              </p:blipFill>
              <p:spPr bwMode="auto">
                <a:xfrm>
                  <a:off x="6858001" y="1676400"/>
                  <a:ext cx="2286000" cy="1405368"/>
                </a:xfrm>
                <a:prstGeom prst="rect">
                  <a:avLst/>
                </a:prstGeom>
                <a:noFill/>
                <a:ln w="9525">
                  <a:solidFill>
                    <a:schemeClr val="tx1"/>
                  </a:solidFill>
                  <a:miter lim="800000"/>
                  <a:headEnd/>
                  <a:tailEnd/>
                </a:ln>
              </p:spPr>
            </p:pic>
            <p:pic>
              <p:nvPicPr>
                <p:cNvPr id="30732" name="Imagem 15" descr="comunidades.jpg"/>
                <p:cNvPicPr>
                  <a:picLocks noChangeAspect="1"/>
                </p:cNvPicPr>
                <p:nvPr/>
              </p:nvPicPr>
              <p:blipFill>
                <a:blip r:embed="rId3"/>
                <a:srcRect l="18333" t="23418" r="12117" b="1942"/>
                <a:stretch>
                  <a:fillRect/>
                </a:stretch>
              </p:blipFill>
              <p:spPr bwMode="auto">
                <a:xfrm>
                  <a:off x="3200400" y="762000"/>
                  <a:ext cx="3581400" cy="2057400"/>
                </a:xfrm>
                <a:prstGeom prst="rect">
                  <a:avLst/>
                </a:prstGeom>
                <a:noFill/>
                <a:ln w="9525">
                  <a:noFill/>
                  <a:miter lim="800000"/>
                  <a:headEnd/>
                  <a:tailEnd/>
                </a:ln>
              </p:spPr>
            </p:pic>
            <p:cxnSp>
              <p:nvCxnSpPr>
                <p:cNvPr id="17" name="Conector de seta reta 16"/>
                <p:cNvCxnSpPr/>
                <p:nvPr/>
              </p:nvCxnSpPr>
              <p:spPr>
                <a:xfrm>
                  <a:off x="4266850" y="1599828"/>
                  <a:ext cx="2820825" cy="896075"/>
                </a:xfrm>
                <a:prstGeom prst="straightConnector1">
                  <a:avLst/>
                </a:prstGeom>
                <a:ln>
                  <a:solidFill>
                    <a:schemeClr val="accent4"/>
                  </a:solidFill>
                  <a:tailEnd type="arrow"/>
                </a:ln>
              </p:spPr>
              <p:style>
                <a:lnRef idx="1">
                  <a:schemeClr val="accent1"/>
                </a:lnRef>
                <a:fillRef idx="0">
                  <a:schemeClr val="accent1"/>
                </a:fillRef>
                <a:effectRef idx="0">
                  <a:schemeClr val="accent1"/>
                </a:effectRef>
                <a:fontRef idx="minor">
                  <a:schemeClr val="tx1"/>
                </a:fontRef>
              </p:style>
            </p:cxnSp>
            <p:pic>
              <p:nvPicPr>
                <p:cNvPr id="30734" name="Imagem 17" descr="comu4.jpg"/>
                <p:cNvPicPr>
                  <a:picLocks noChangeAspect="1"/>
                </p:cNvPicPr>
                <p:nvPr/>
              </p:nvPicPr>
              <p:blipFill>
                <a:blip r:embed="rId4"/>
                <a:srcRect l="36667" t="4630" r="13333" b="29510"/>
                <a:stretch>
                  <a:fillRect/>
                </a:stretch>
              </p:blipFill>
              <p:spPr bwMode="auto">
                <a:xfrm>
                  <a:off x="7086600" y="0"/>
                  <a:ext cx="2057400" cy="1543050"/>
                </a:xfrm>
                <a:prstGeom prst="rect">
                  <a:avLst/>
                </a:prstGeom>
                <a:noFill/>
                <a:ln w="9525">
                  <a:noFill/>
                  <a:miter lim="800000"/>
                  <a:headEnd/>
                  <a:tailEnd/>
                </a:ln>
              </p:spPr>
            </p:pic>
            <p:cxnSp>
              <p:nvCxnSpPr>
                <p:cNvPr id="19" name="Conector de seta reta 18"/>
                <p:cNvCxnSpPr/>
                <p:nvPr/>
              </p:nvCxnSpPr>
              <p:spPr>
                <a:xfrm flipV="1">
                  <a:off x="4952646" y="609525"/>
                  <a:ext cx="2592226" cy="456351"/>
                </a:xfrm>
                <a:prstGeom prst="straightConnector1">
                  <a:avLst/>
                </a:prstGeom>
                <a:ln>
                  <a:solidFill>
                    <a:schemeClr val="accent4"/>
                  </a:solidFill>
                  <a:tailEnd type="arrow"/>
                </a:ln>
              </p:spPr>
              <p:style>
                <a:lnRef idx="1">
                  <a:schemeClr val="accent1"/>
                </a:lnRef>
                <a:fillRef idx="0">
                  <a:schemeClr val="accent1"/>
                </a:fillRef>
                <a:effectRef idx="0">
                  <a:schemeClr val="accent1"/>
                </a:effectRef>
                <a:fontRef idx="minor">
                  <a:schemeClr val="tx1"/>
                </a:fontRef>
              </p:style>
            </p:cxnSp>
          </p:grpSp>
          <p:sp>
            <p:nvSpPr>
              <p:cNvPr id="30729" name="CaixaDeTexto 12"/>
              <p:cNvSpPr txBox="1">
                <a:spLocks noChangeArrowheads="1"/>
              </p:cNvSpPr>
              <p:nvPr/>
            </p:nvSpPr>
            <p:spPr bwMode="auto">
              <a:xfrm>
                <a:off x="838200" y="4038600"/>
                <a:ext cx="3411703" cy="523220"/>
              </a:xfrm>
              <a:prstGeom prst="rect">
                <a:avLst/>
              </a:prstGeom>
              <a:noFill/>
              <a:ln w="9525">
                <a:noFill/>
                <a:miter lim="800000"/>
                <a:headEnd/>
                <a:tailEnd/>
              </a:ln>
            </p:spPr>
            <p:txBody>
              <a:bodyPr wrap="none">
                <a:spAutoFit/>
              </a:bodyPr>
              <a:lstStyle/>
              <a:p>
                <a:r>
                  <a:rPr lang="pt-BR" sz="1400">
                    <a:latin typeface="Calibri" pitchFamily="34" charset="0"/>
                  </a:rPr>
                  <a:t>Santarém: Mapa de Uso e Cobertura</a:t>
                </a:r>
              </a:p>
              <a:p>
                <a:r>
                  <a:rPr lang="pt-BR" sz="1400">
                    <a:latin typeface="Calibri" pitchFamily="34" charset="0"/>
                  </a:rPr>
                  <a:t>da Terra 2010 - TerraClass (INPE/ CRA) </a:t>
                </a:r>
                <a:endParaRPr lang="en-US" sz="1400">
                  <a:latin typeface="Calibri" pitchFamily="34" charset="0"/>
                </a:endParaRPr>
              </a:p>
            </p:txBody>
          </p:sp>
          <p:sp>
            <p:nvSpPr>
              <p:cNvPr id="30730" name="CaixaDeTexto 13"/>
              <p:cNvSpPr txBox="1">
                <a:spLocks noChangeArrowheads="1"/>
              </p:cNvSpPr>
              <p:nvPr/>
            </p:nvSpPr>
            <p:spPr bwMode="auto">
              <a:xfrm>
                <a:off x="762000" y="6581001"/>
                <a:ext cx="2807179" cy="276999"/>
              </a:xfrm>
              <a:prstGeom prst="rect">
                <a:avLst/>
              </a:prstGeom>
              <a:noFill/>
              <a:ln w="9525">
                <a:noFill/>
                <a:miter lim="800000"/>
                <a:headEnd/>
                <a:tailEnd/>
              </a:ln>
            </p:spPr>
            <p:txBody>
              <a:bodyPr wrap="none">
                <a:spAutoFit/>
              </a:bodyPr>
              <a:lstStyle/>
              <a:p>
                <a:r>
                  <a:rPr lang="pt-BR" sz="1200">
                    <a:latin typeface="Calibri" pitchFamily="34" charset="0"/>
                  </a:rPr>
                  <a:t>Mapas de distância: 2 km, 4km e 6 km</a:t>
                </a:r>
                <a:endParaRPr lang="en-US" sz="1200">
                  <a:latin typeface="Calibri" pitchFamily="34" charset="0"/>
                </a:endParaRPr>
              </a:p>
            </p:txBody>
          </p:sp>
        </p:grpSp>
      </p:grpSp>
      <p:pic>
        <p:nvPicPr>
          <p:cNvPr id="30724" name="Picture 3" descr="C:\Users\isabel\ARQUIVOS\projetos\geoma\campo\campo_2008\relatorio\figuras\usos_da_terra.gif"/>
          <p:cNvPicPr>
            <a:picLocks noChangeAspect="1" noChangeArrowheads="1"/>
          </p:cNvPicPr>
          <p:nvPr/>
        </p:nvPicPr>
        <p:blipFill>
          <a:blip r:embed="rId5"/>
          <a:srcRect/>
          <a:stretch>
            <a:fillRect/>
          </a:stretch>
        </p:blipFill>
        <p:spPr bwMode="auto">
          <a:xfrm>
            <a:off x="4864100" y="3148013"/>
            <a:ext cx="4127500" cy="2508250"/>
          </a:xfrm>
          <a:prstGeom prst="rect">
            <a:avLst/>
          </a:prstGeom>
          <a:noFill/>
          <a:ln w="9525">
            <a:noFill/>
            <a:miter lim="800000"/>
            <a:headEnd/>
            <a:tailEnd/>
          </a:ln>
        </p:spPr>
      </p:pic>
      <p:sp>
        <p:nvSpPr>
          <p:cNvPr id="30725" name="CaixaDeTexto 19"/>
          <p:cNvSpPr txBox="1">
            <a:spLocks noChangeArrowheads="1"/>
          </p:cNvSpPr>
          <p:nvPr/>
        </p:nvSpPr>
        <p:spPr bwMode="auto">
          <a:xfrm>
            <a:off x="5219700" y="2640013"/>
            <a:ext cx="3187700" cy="368300"/>
          </a:xfrm>
          <a:prstGeom prst="rect">
            <a:avLst/>
          </a:prstGeom>
          <a:noFill/>
          <a:ln w="9525">
            <a:noFill/>
            <a:miter lim="800000"/>
            <a:headEnd/>
            <a:tailEnd/>
          </a:ln>
        </p:spPr>
        <p:txBody>
          <a:bodyPr wrap="none">
            <a:spAutoFit/>
          </a:bodyPr>
          <a:lstStyle/>
          <a:p>
            <a:r>
              <a:rPr lang="pt-BR">
                <a:latin typeface="Calibri" pitchFamily="34" charset="0"/>
              </a:rPr>
              <a:t>Coleta de dados de uso da terra</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288" y="0"/>
            <a:ext cx="8229600" cy="836613"/>
          </a:xfrm>
        </p:spPr>
        <p:txBody>
          <a:bodyPr rtlCol="0">
            <a:normAutofit fontScale="90000"/>
          </a:bodyPr>
          <a:lstStyle/>
          <a:p>
            <a:pPr fontAlgn="auto">
              <a:spcAft>
                <a:spcPts val="0"/>
              </a:spcAft>
              <a:defRPr/>
            </a:pPr>
            <a:r>
              <a:rPr lang="pt-BR" sz="2800" b="1" dirty="0" smtClean="0">
                <a:solidFill>
                  <a:srgbClr val="C00000"/>
                </a:solidFill>
              </a:rPr>
              <a:t>IV. </a:t>
            </a:r>
            <a:r>
              <a:rPr lang="pt-BR" sz="3100" b="1" dirty="0" smtClean="0">
                <a:solidFill>
                  <a:srgbClr val="C00000"/>
                </a:solidFill>
              </a:rPr>
              <a:t>Organização dos Dados e das Informações Coletadas</a:t>
            </a:r>
          </a:p>
        </p:txBody>
      </p:sp>
      <p:pic>
        <p:nvPicPr>
          <p:cNvPr id="31746" name="Picture 2"/>
          <p:cNvPicPr>
            <a:picLocks noChangeAspect="1" noChangeArrowheads="1"/>
          </p:cNvPicPr>
          <p:nvPr/>
        </p:nvPicPr>
        <p:blipFill>
          <a:blip r:embed="rId2"/>
          <a:srcRect/>
          <a:stretch>
            <a:fillRect/>
          </a:stretch>
        </p:blipFill>
        <p:spPr bwMode="auto">
          <a:xfrm>
            <a:off x="250825" y="1196975"/>
            <a:ext cx="3916363" cy="5527675"/>
          </a:xfrm>
          <a:prstGeom prst="rect">
            <a:avLst/>
          </a:prstGeom>
          <a:noFill/>
          <a:ln w="9525">
            <a:noFill/>
            <a:miter lim="800000"/>
            <a:headEnd/>
            <a:tailEnd/>
          </a:ln>
        </p:spPr>
      </p:pic>
      <p:pic>
        <p:nvPicPr>
          <p:cNvPr id="31747" name="Picture 14"/>
          <p:cNvPicPr>
            <a:picLocks noChangeAspect="1" noChangeArrowheads="1"/>
          </p:cNvPicPr>
          <p:nvPr/>
        </p:nvPicPr>
        <p:blipFill>
          <a:blip r:embed="rId3"/>
          <a:srcRect/>
          <a:stretch>
            <a:fillRect/>
          </a:stretch>
        </p:blipFill>
        <p:spPr bwMode="auto">
          <a:xfrm>
            <a:off x="4859338" y="1196975"/>
            <a:ext cx="3570287" cy="5462588"/>
          </a:xfrm>
          <a:prstGeom prst="rect">
            <a:avLst/>
          </a:prstGeom>
          <a:noFill/>
          <a:ln w="9525">
            <a:solidFill>
              <a:schemeClr val="tx1"/>
            </a:solidFill>
            <a:miter lim="800000"/>
            <a:headEnd/>
            <a:tailEnd/>
          </a:ln>
        </p:spPr>
      </p:pic>
      <p:sp>
        <p:nvSpPr>
          <p:cNvPr id="31748" name="CaixaDeTexto 3"/>
          <p:cNvSpPr txBox="1">
            <a:spLocks noChangeArrowheads="1"/>
          </p:cNvSpPr>
          <p:nvPr/>
        </p:nvSpPr>
        <p:spPr bwMode="auto">
          <a:xfrm>
            <a:off x="347663" y="827088"/>
            <a:ext cx="7626350" cy="369887"/>
          </a:xfrm>
          <a:prstGeom prst="rect">
            <a:avLst/>
          </a:prstGeom>
          <a:noFill/>
          <a:ln w="9525">
            <a:noFill/>
            <a:miter lim="800000"/>
            <a:headEnd/>
            <a:tailEnd/>
          </a:ln>
        </p:spPr>
        <p:txBody>
          <a:bodyPr wrap="none">
            <a:spAutoFit/>
          </a:bodyPr>
          <a:lstStyle/>
          <a:p>
            <a:r>
              <a:rPr lang="pt-BR">
                <a:latin typeface="Calibri" pitchFamily="34" charset="0"/>
              </a:rPr>
              <a:t>Dados de localização das comunidades: Banco de dados Geográficos e Planilhas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288" y="0"/>
            <a:ext cx="8229600" cy="1143000"/>
          </a:xfrm>
        </p:spPr>
        <p:txBody>
          <a:bodyPr rtlCol="0">
            <a:normAutofit fontScale="90000"/>
          </a:bodyPr>
          <a:lstStyle/>
          <a:p>
            <a:pPr fontAlgn="auto">
              <a:spcAft>
                <a:spcPts val="0"/>
              </a:spcAft>
              <a:defRPr/>
            </a:pPr>
            <a:r>
              <a:rPr lang="pt-BR" sz="3600" b="1" dirty="0" smtClean="0">
                <a:solidFill>
                  <a:srgbClr val="C00000"/>
                </a:solidFill>
              </a:rPr>
              <a:t>Coleta de dados de Campo: Planejamento, execução e organização dos dados coletados</a:t>
            </a:r>
          </a:p>
        </p:txBody>
      </p:sp>
      <p:sp>
        <p:nvSpPr>
          <p:cNvPr id="13314" name="Espaço Reservado para Conteúdo 2"/>
          <p:cNvSpPr>
            <a:spLocks noGrp="1"/>
          </p:cNvSpPr>
          <p:nvPr>
            <p:ph idx="1"/>
          </p:nvPr>
        </p:nvSpPr>
        <p:spPr>
          <a:xfrm>
            <a:off x="395288" y="1052513"/>
            <a:ext cx="5986462" cy="4525962"/>
          </a:xfrm>
        </p:spPr>
        <p:txBody>
          <a:bodyPr/>
          <a:lstStyle/>
          <a:p>
            <a:pPr marL="571500" indent="-571500">
              <a:buFont typeface="Calibri" pitchFamily="34" charset="0"/>
              <a:buAutoNum type="romanUcPeriod"/>
            </a:pPr>
            <a:r>
              <a:rPr lang="pt-BR" sz="2000" smtClean="0">
                <a:solidFill>
                  <a:srgbClr val="C00000"/>
                </a:solidFill>
              </a:rPr>
              <a:t>Planejamento</a:t>
            </a:r>
          </a:p>
          <a:p>
            <a:pPr lvl="1"/>
            <a:r>
              <a:rPr lang="pt-BR" sz="1600" smtClean="0"/>
              <a:t>Definição dos Objetivos</a:t>
            </a:r>
          </a:p>
          <a:p>
            <a:pPr lvl="1"/>
            <a:r>
              <a:rPr lang="pt-BR" sz="1600" smtClean="0"/>
              <a:t>Definição da Área de Levantamento</a:t>
            </a:r>
          </a:p>
          <a:p>
            <a:pPr lvl="1"/>
            <a:r>
              <a:rPr lang="pt-BR" sz="1600" smtClean="0"/>
              <a:t>Organização de Base de dados  para análise  preliminar da área</a:t>
            </a:r>
          </a:p>
          <a:p>
            <a:pPr lvl="1"/>
            <a:r>
              <a:rPr lang="pt-BR" sz="1600" smtClean="0"/>
              <a:t>Seleção das Comunidades </a:t>
            </a:r>
          </a:p>
          <a:p>
            <a:pPr lvl="1"/>
            <a:r>
              <a:rPr lang="pt-BR" sz="1600" smtClean="0"/>
              <a:t>Seleção de pontos para verificação</a:t>
            </a:r>
          </a:p>
          <a:p>
            <a:pPr lvl="1"/>
            <a:r>
              <a:rPr lang="pt-BR" sz="1600" smtClean="0"/>
              <a:t>Definição do roteiro</a:t>
            </a:r>
          </a:p>
          <a:p>
            <a:pPr lvl="1"/>
            <a:r>
              <a:rPr lang="pt-BR" sz="1600" smtClean="0"/>
              <a:t>Preparação dos questionários</a:t>
            </a:r>
          </a:p>
          <a:p>
            <a:pPr marL="571500" indent="-571500">
              <a:buFont typeface="Calibri" pitchFamily="34" charset="0"/>
              <a:buAutoNum type="romanUcPeriod"/>
            </a:pPr>
            <a:r>
              <a:rPr lang="pt-BR" sz="2000" smtClean="0">
                <a:solidFill>
                  <a:srgbClr val="C00000"/>
                </a:solidFill>
              </a:rPr>
              <a:t>Equipamentos Utilizados</a:t>
            </a:r>
          </a:p>
          <a:p>
            <a:pPr marL="571500" indent="-571500">
              <a:buFont typeface="Calibri" pitchFamily="34" charset="0"/>
              <a:buAutoNum type="romanUcPeriod"/>
            </a:pPr>
            <a:r>
              <a:rPr lang="pt-BR" sz="2000" smtClean="0">
                <a:solidFill>
                  <a:srgbClr val="C00000"/>
                </a:solidFill>
              </a:rPr>
              <a:t>Métodos para coleta de dados</a:t>
            </a:r>
          </a:p>
          <a:p>
            <a:pPr marL="571500" indent="-571500">
              <a:buFont typeface="Calibri" pitchFamily="34" charset="0"/>
              <a:buAutoNum type="romanUcPeriod"/>
            </a:pPr>
            <a:r>
              <a:rPr lang="pt-BR" sz="2000" smtClean="0">
                <a:solidFill>
                  <a:srgbClr val="C00000"/>
                </a:solidFill>
              </a:rPr>
              <a:t>Organização dos Dados e das  Informações Coletadas em Campo</a:t>
            </a:r>
          </a:p>
          <a:p>
            <a:pPr marL="571500" indent="-571500">
              <a:buFont typeface="Calibri" pitchFamily="34" charset="0"/>
              <a:buAutoNum type="romanUcPeriod"/>
            </a:pPr>
            <a:endParaRPr lang="pt-BR" sz="2400" smtClean="0">
              <a:solidFill>
                <a:srgbClr val="C00000"/>
              </a:solidFill>
            </a:endParaRPr>
          </a:p>
          <a:p>
            <a:pPr lvl="1"/>
            <a:endParaRPr lang="pt-BR" smtClean="0"/>
          </a:p>
        </p:txBody>
      </p:sp>
      <p:pic>
        <p:nvPicPr>
          <p:cNvPr id="4" name="Imagem 1"/>
          <p:cNvPicPr>
            <a:picLocks noChangeAspect="1"/>
          </p:cNvPicPr>
          <p:nvPr/>
        </p:nvPicPr>
        <p:blipFill>
          <a:blip r:embed="rId2"/>
          <a:srcRect/>
          <a:stretch>
            <a:fillRect/>
          </a:stretch>
        </p:blipFill>
        <p:spPr bwMode="auto">
          <a:xfrm>
            <a:off x="31750" y="5224463"/>
            <a:ext cx="2087563" cy="1565275"/>
          </a:xfrm>
          <a:prstGeom prst="rect">
            <a:avLst/>
          </a:prstGeom>
          <a:noFill/>
          <a:ln>
            <a:solidFill>
              <a:schemeClr val="bg2">
                <a:lumMod val="25000"/>
              </a:schemeClr>
            </a:solidFill>
          </a:ln>
          <a:extLst>
            <a:ext uri="{909E8E84-426E-40DD-AFC4-6F175D3DCCD1}"/>
          </a:extLst>
        </p:spPr>
      </p:pic>
      <p:pic>
        <p:nvPicPr>
          <p:cNvPr id="13316" name="Picture 15" descr="http://3.bp.blogspot.com/_vzPKMblRM_0/TLFSzKFTLcI/AAAAAAAAYz4/sIx_kuPUREY/s1600/0.719189001193064185_praia__arapiuns_rio___tapaj.jpg"/>
          <p:cNvPicPr>
            <a:picLocks noChangeAspect="1" noChangeArrowheads="1"/>
          </p:cNvPicPr>
          <p:nvPr/>
        </p:nvPicPr>
        <p:blipFill>
          <a:blip r:embed="rId3"/>
          <a:srcRect/>
          <a:stretch>
            <a:fillRect/>
          </a:stretch>
        </p:blipFill>
        <p:spPr bwMode="auto">
          <a:xfrm>
            <a:off x="5651500" y="4365625"/>
            <a:ext cx="3427413" cy="2276475"/>
          </a:xfrm>
          <a:prstGeom prst="rect">
            <a:avLst/>
          </a:prstGeom>
          <a:noFill/>
          <a:ln w="9525">
            <a:solidFill>
              <a:schemeClr val="tx2"/>
            </a:solidFill>
            <a:miter lim="800000"/>
            <a:headEnd/>
            <a:tailEnd/>
          </a:ln>
        </p:spPr>
      </p:pic>
      <p:pic>
        <p:nvPicPr>
          <p:cNvPr id="13317" name="Picture 11"/>
          <p:cNvPicPr>
            <a:picLocks noChangeAspect="1" noChangeArrowheads="1"/>
          </p:cNvPicPr>
          <p:nvPr/>
        </p:nvPicPr>
        <p:blipFill>
          <a:blip r:embed="rId4"/>
          <a:srcRect/>
          <a:stretch>
            <a:fillRect/>
          </a:stretch>
        </p:blipFill>
        <p:spPr bwMode="auto">
          <a:xfrm>
            <a:off x="6129338" y="1268413"/>
            <a:ext cx="2806700" cy="2806700"/>
          </a:xfrm>
          <a:prstGeom prst="rect">
            <a:avLst/>
          </a:prstGeom>
          <a:noFill/>
          <a:ln w="9525">
            <a:solidFill>
              <a:schemeClr val="tx2"/>
            </a:solid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ítulo 1"/>
          <p:cNvSpPr>
            <a:spLocks noGrp="1"/>
          </p:cNvSpPr>
          <p:nvPr>
            <p:ph type="title"/>
          </p:nvPr>
        </p:nvSpPr>
        <p:spPr/>
        <p:txBody>
          <a:bodyPr/>
          <a:lstStyle/>
          <a:p>
            <a:r>
              <a:rPr lang="pt-BR" sz="2800" b="1" smtClean="0">
                <a:solidFill>
                  <a:srgbClr val="C00000"/>
                </a:solidFill>
              </a:rPr>
              <a:t>IV. Organização dos Dados e das Informações Coletadas em Campo</a:t>
            </a:r>
          </a:p>
        </p:txBody>
      </p:sp>
      <p:sp>
        <p:nvSpPr>
          <p:cNvPr id="32770" name="Espaço Reservado para Conteúdo 4"/>
          <p:cNvSpPr>
            <a:spLocks noGrp="1"/>
          </p:cNvSpPr>
          <p:nvPr>
            <p:ph idx="1"/>
          </p:nvPr>
        </p:nvSpPr>
        <p:spPr/>
        <p:txBody>
          <a:bodyPr/>
          <a:lstStyle/>
          <a:p>
            <a:r>
              <a:rPr lang="pt-BR" sz="1800" smtClean="0"/>
              <a:t>Transcrição para planilhas e padronização das Informações coletadas com os questionários para diferentes análises.</a:t>
            </a:r>
          </a:p>
          <a:p>
            <a:endParaRPr lang="pt-BR" sz="1800" smtClean="0"/>
          </a:p>
          <a:p>
            <a:endParaRPr lang="pt-BR" sz="1800" smtClean="0"/>
          </a:p>
          <a:p>
            <a:endParaRPr lang="pt-BR" sz="1800" smtClean="0"/>
          </a:p>
          <a:p>
            <a:endParaRPr lang="pt-BR" sz="1800" smtClean="0"/>
          </a:p>
          <a:p>
            <a:endParaRPr lang="pt-BR" sz="1800" smtClean="0"/>
          </a:p>
          <a:p>
            <a:endParaRPr lang="pt-BR" sz="1800" smtClean="0"/>
          </a:p>
          <a:p>
            <a:endParaRPr lang="pt-BR" sz="1800" smtClean="0"/>
          </a:p>
          <a:p>
            <a:endParaRPr lang="pt-BR" sz="1800" smtClean="0"/>
          </a:p>
          <a:p>
            <a:endParaRPr lang="pt-BR" sz="1800" smtClean="0"/>
          </a:p>
          <a:p>
            <a:r>
              <a:rPr lang="pt-BR" sz="1800" smtClean="0"/>
              <a:t>Conjunto de pontos coletados com descrições relativas aos padrões urbanos e de uso e cobertura da terra. Inserção no banco de dados espaciais para múltiplos usos (Uso de técnicas de classificação de imagens e análise espacial).</a:t>
            </a:r>
          </a:p>
        </p:txBody>
      </p:sp>
      <p:pic>
        <p:nvPicPr>
          <p:cNvPr id="32771" name="Picture 2"/>
          <p:cNvPicPr>
            <a:picLocks noChangeAspect="1" noChangeArrowheads="1"/>
          </p:cNvPicPr>
          <p:nvPr/>
        </p:nvPicPr>
        <p:blipFill>
          <a:blip r:embed="rId2"/>
          <a:srcRect/>
          <a:stretch>
            <a:fillRect/>
          </a:stretch>
        </p:blipFill>
        <p:spPr bwMode="auto">
          <a:xfrm>
            <a:off x="179388" y="2420938"/>
            <a:ext cx="8812212" cy="2592387"/>
          </a:xfrm>
          <a:prstGeom prst="rect">
            <a:avLst/>
          </a:prstGeom>
          <a:noFill/>
          <a:ln w="3175">
            <a:solidFill>
              <a:schemeClr val="tx1"/>
            </a:solid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ítulo 1"/>
          <p:cNvSpPr>
            <a:spLocks noGrp="1"/>
          </p:cNvSpPr>
          <p:nvPr>
            <p:ph type="title"/>
          </p:nvPr>
        </p:nvSpPr>
        <p:spPr>
          <a:xfrm>
            <a:off x="230188" y="0"/>
            <a:ext cx="8229600" cy="1143000"/>
          </a:xfrm>
        </p:spPr>
        <p:txBody>
          <a:bodyPr/>
          <a:lstStyle/>
          <a:p>
            <a:pPr algn="l"/>
            <a:r>
              <a:rPr lang="pt-BR" sz="3200" b="1" smtClean="0">
                <a:solidFill>
                  <a:srgbClr val="C00000"/>
                </a:solidFill>
              </a:rPr>
              <a:t>Organização dos dados para Caracterização das Comunidades </a:t>
            </a:r>
          </a:p>
        </p:txBody>
      </p:sp>
      <p:pic>
        <p:nvPicPr>
          <p:cNvPr id="33794" name="Picture 1"/>
          <p:cNvPicPr>
            <a:picLocks noChangeAspect="1" noChangeArrowheads="1"/>
          </p:cNvPicPr>
          <p:nvPr/>
        </p:nvPicPr>
        <p:blipFill>
          <a:blip r:embed="rId2"/>
          <a:srcRect/>
          <a:stretch>
            <a:fillRect/>
          </a:stretch>
        </p:blipFill>
        <p:spPr bwMode="auto">
          <a:xfrm>
            <a:off x="2362200" y="1133475"/>
            <a:ext cx="6581775" cy="5724525"/>
          </a:xfrm>
          <a:prstGeom prst="rect">
            <a:avLst/>
          </a:prstGeom>
          <a:noFill/>
          <a:ln w="9525">
            <a:noFill/>
            <a:miter lim="800000"/>
            <a:headEnd/>
            <a:tailEnd/>
          </a:ln>
        </p:spPr>
      </p:pic>
      <p:sp>
        <p:nvSpPr>
          <p:cNvPr id="33795" name="CaixaDeTexto 4"/>
          <p:cNvSpPr txBox="1">
            <a:spLocks noChangeArrowheads="1"/>
          </p:cNvSpPr>
          <p:nvPr/>
        </p:nvSpPr>
        <p:spPr bwMode="auto">
          <a:xfrm>
            <a:off x="11113" y="1412875"/>
            <a:ext cx="2457450" cy="646113"/>
          </a:xfrm>
          <a:prstGeom prst="rect">
            <a:avLst/>
          </a:prstGeom>
          <a:noFill/>
          <a:ln w="9525">
            <a:noFill/>
            <a:miter lim="800000"/>
            <a:headEnd/>
            <a:tailEnd/>
          </a:ln>
        </p:spPr>
        <p:txBody>
          <a:bodyPr wrap="none">
            <a:spAutoFit/>
          </a:bodyPr>
          <a:lstStyle/>
          <a:p>
            <a:r>
              <a:rPr lang="pt-BR">
                <a:latin typeface="Calibri" pitchFamily="34" charset="0"/>
              </a:rPr>
              <a:t>Construção de variáveis,</a:t>
            </a:r>
          </a:p>
          <a:p>
            <a:r>
              <a:rPr lang="pt-BR">
                <a:latin typeface="Calibri" pitchFamily="34" charset="0"/>
              </a:rPr>
              <a:t>Normalização</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4"/>
          <p:cNvSpPr>
            <a:spLocks noChangeArrowheads="1"/>
          </p:cNvSpPr>
          <p:nvPr/>
        </p:nvSpPr>
        <p:spPr bwMode="auto">
          <a:xfrm>
            <a:off x="0" y="381000"/>
            <a:ext cx="4191000" cy="990600"/>
          </a:xfrm>
          <a:prstGeom prst="rect">
            <a:avLst/>
          </a:prstGeom>
          <a:noFill/>
          <a:ln w="9525">
            <a:noFill/>
            <a:miter lim="800000"/>
            <a:headEnd/>
            <a:tailEnd/>
          </a:ln>
        </p:spPr>
        <p:txBody>
          <a:bodyPr anchor="ctr"/>
          <a:lstStyle/>
          <a:p>
            <a:r>
              <a:rPr lang="pt-BR" sz="2800" b="1">
                <a:solidFill>
                  <a:schemeClr val="tx2"/>
                </a:solidFill>
                <a:latin typeface="Calibri" pitchFamily="34" charset="0"/>
              </a:rPr>
              <a:t/>
            </a:r>
            <a:br>
              <a:rPr lang="pt-BR" sz="2800" b="1">
                <a:solidFill>
                  <a:schemeClr val="tx2"/>
                </a:solidFill>
                <a:latin typeface="Calibri" pitchFamily="34" charset="0"/>
              </a:rPr>
            </a:br>
            <a:r>
              <a:rPr lang="pt-BR" sz="2400" b="1">
                <a:solidFill>
                  <a:schemeClr val="tx2"/>
                </a:solidFill>
                <a:latin typeface="Calibri" pitchFamily="34" charset="0"/>
              </a:rPr>
              <a:t> </a:t>
            </a:r>
            <a:br>
              <a:rPr lang="pt-BR" sz="2400" b="1">
                <a:solidFill>
                  <a:schemeClr val="tx2"/>
                </a:solidFill>
                <a:latin typeface="Calibri" pitchFamily="34" charset="0"/>
              </a:rPr>
            </a:br>
            <a:endParaRPr lang="pt-BR" sz="2400" b="1">
              <a:solidFill>
                <a:schemeClr val="tx2"/>
              </a:solidFill>
              <a:latin typeface="Calibri" pitchFamily="34" charset="0"/>
            </a:endParaRPr>
          </a:p>
        </p:txBody>
      </p:sp>
      <p:sp>
        <p:nvSpPr>
          <p:cNvPr id="34818" name="Text Box 5"/>
          <p:cNvSpPr txBox="1">
            <a:spLocks noChangeArrowheads="1"/>
          </p:cNvSpPr>
          <p:nvPr/>
        </p:nvSpPr>
        <p:spPr bwMode="auto">
          <a:xfrm>
            <a:off x="0" y="0"/>
            <a:ext cx="5580063" cy="1138238"/>
          </a:xfrm>
          <a:prstGeom prst="rect">
            <a:avLst/>
          </a:prstGeom>
          <a:solidFill>
            <a:schemeClr val="accent1"/>
          </a:solidFill>
          <a:ln w="9525">
            <a:noFill/>
            <a:miter lim="800000"/>
            <a:headEnd/>
            <a:tailEnd/>
          </a:ln>
        </p:spPr>
        <p:txBody>
          <a:bodyPr>
            <a:spAutoFit/>
          </a:bodyPr>
          <a:lstStyle/>
          <a:p>
            <a:r>
              <a:rPr lang="pt-BR" sz="2800" b="1">
                <a:latin typeface="Calibri" pitchFamily="34" charset="0"/>
              </a:rPr>
              <a:t>Fototeca</a:t>
            </a:r>
          </a:p>
          <a:p>
            <a:endParaRPr lang="pt-BR" sz="2000" b="1">
              <a:latin typeface="Calibri" pitchFamily="34" charset="0"/>
            </a:endParaRPr>
          </a:p>
          <a:p>
            <a:r>
              <a:rPr lang="pt-BR" sz="2000" b="1">
                <a:latin typeface="Calibri" pitchFamily="34" charset="0"/>
              </a:rPr>
              <a:t>Fotos das comunidades X Localização geográfica </a:t>
            </a:r>
          </a:p>
        </p:txBody>
      </p:sp>
      <p:pic>
        <p:nvPicPr>
          <p:cNvPr id="34819" name="Picture 6" descr="itaituba5_feira"/>
          <p:cNvPicPr>
            <a:picLocks noChangeAspect="1" noChangeArrowheads="1"/>
          </p:cNvPicPr>
          <p:nvPr/>
        </p:nvPicPr>
        <p:blipFill>
          <a:blip r:embed="rId2"/>
          <a:srcRect/>
          <a:stretch>
            <a:fillRect/>
          </a:stretch>
        </p:blipFill>
        <p:spPr bwMode="auto">
          <a:xfrm>
            <a:off x="0" y="1524000"/>
            <a:ext cx="8382000" cy="5334000"/>
          </a:xfrm>
          <a:prstGeom prst="rect">
            <a:avLst/>
          </a:prstGeom>
          <a:noFill/>
          <a:ln w="9525">
            <a:noFill/>
            <a:miter lim="800000"/>
            <a:headEnd/>
            <a:tailEnd/>
          </a:ln>
        </p:spPr>
      </p:pic>
      <p:pic>
        <p:nvPicPr>
          <p:cNvPr id="34820" name="Picture 7" descr="ruropolis2"/>
          <p:cNvPicPr>
            <a:picLocks noChangeAspect="1" noChangeArrowheads="1"/>
          </p:cNvPicPr>
          <p:nvPr/>
        </p:nvPicPr>
        <p:blipFill>
          <a:blip r:embed="rId3"/>
          <a:srcRect/>
          <a:stretch>
            <a:fillRect/>
          </a:stretch>
        </p:blipFill>
        <p:spPr bwMode="auto">
          <a:xfrm>
            <a:off x="5610225" y="0"/>
            <a:ext cx="3533775" cy="3886200"/>
          </a:xfrm>
          <a:prstGeom prst="rect">
            <a:avLst/>
          </a:prstGeom>
          <a:noFill/>
          <a:ln w="9525">
            <a:noFill/>
            <a:miter lim="800000"/>
            <a:headEnd/>
            <a:tailEnd/>
          </a:ln>
        </p:spPr>
      </p:pic>
      <p:sp>
        <p:nvSpPr>
          <p:cNvPr id="34821" name="Rectangle 8"/>
          <p:cNvSpPr>
            <a:spLocks noChangeArrowheads="1"/>
          </p:cNvSpPr>
          <p:nvPr/>
        </p:nvSpPr>
        <p:spPr bwMode="auto">
          <a:xfrm>
            <a:off x="0" y="6491288"/>
            <a:ext cx="3333750" cy="366712"/>
          </a:xfrm>
          <a:prstGeom prst="rect">
            <a:avLst/>
          </a:prstGeom>
          <a:solidFill>
            <a:schemeClr val="accent1"/>
          </a:solidFill>
          <a:ln w="9525">
            <a:noFill/>
            <a:miter lim="800000"/>
            <a:headEnd/>
            <a:tailEnd/>
          </a:ln>
        </p:spPr>
        <p:txBody>
          <a:bodyPr wrap="none">
            <a:spAutoFit/>
          </a:bodyPr>
          <a:lstStyle/>
          <a:p>
            <a:r>
              <a:rPr lang="pt-BR">
                <a:latin typeface="Calibri" pitchFamily="34" charset="0"/>
              </a:rPr>
              <a:t>http://www.obt.inpe.br/fototeca/</a:t>
            </a:r>
          </a:p>
        </p:txBody>
      </p:sp>
      <p:sp>
        <p:nvSpPr>
          <p:cNvPr id="34822" name="Line 9"/>
          <p:cNvSpPr>
            <a:spLocks noChangeShapeType="1"/>
          </p:cNvSpPr>
          <p:nvPr/>
        </p:nvSpPr>
        <p:spPr bwMode="auto">
          <a:xfrm flipV="1">
            <a:off x="4800600" y="3810000"/>
            <a:ext cx="838200" cy="609600"/>
          </a:xfrm>
          <a:prstGeom prst="line">
            <a:avLst/>
          </a:prstGeom>
          <a:noFill/>
          <a:ln w="9525">
            <a:solidFill>
              <a:schemeClr val="tx1"/>
            </a:solidFill>
            <a:round/>
            <a:headEnd/>
            <a:tailEnd type="triangle" w="med" len="med"/>
          </a:ln>
        </p:spPr>
        <p:txBody>
          <a:bodyPr/>
          <a:lstStyle/>
          <a:p>
            <a:endParaRPr lang="en-US"/>
          </a:p>
        </p:txBody>
      </p:sp>
      <p:sp>
        <p:nvSpPr>
          <p:cNvPr id="34823" name="Line 10"/>
          <p:cNvSpPr>
            <a:spLocks noChangeShapeType="1"/>
          </p:cNvSpPr>
          <p:nvPr/>
        </p:nvSpPr>
        <p:spPr bwMode="auto">
          <a:xfrm flipV="1">
            <a:off x="4800600" y="0"/>
            <a:ext cx="914400" cy="44196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468313" y="115888"/>
            <a:ext cx="8229600" cy="635000"/>
          </a:xfrm>
          <a:prstGeom prst="rect">
            <a:avLst/>
          </a:prstGeom>
        </p:spPr>
        <p:txBody>
          <a:bodyPr>
            <a:normAutofit fontScale="77500" lnSpcReduction="20000"/>
          </a:bodyPr>
          <a:lstStyle/>
          <a:p>
            <a:pPr algn="ctr" fontAlgn="auto">
              <a:spcAft>
                <a:spcPts val="0"/>
              </a:spcAft>
              <a:defRPr/>
            </a:pPr>
            <a:r>
              <a:rPr lang="pt-BR" sz="2800" b="1" dirty="0">
                <a:solidFill>
                  <a:srgbClr val="C00000"/>
                </a:solidFill>
                <a:latin typeface="+mj-lt"/>
                <a:ea typeface="+mj-ea"/>
                <a:cs typeface="+mj-cs"/>
              </a:rPr>
              <a:t>IV. Dados e Informações Coletadas</a:t>
            </a:r>
          </a:p>
          <a:p>
            <a:pPr algn="ctr" fontAlgn="auto">
              <a:spcAft>
                <a:spcPts val="0"/>
              </a:spcAft>
              <a:defRPr/>
            </a:pPr>
            <a:r>
              <a:rPr lang="pt-BR" sz="2800" b="1" dirty="0">
                <a:solidFill>
                  <a:srgbClr val="C00000"/>
                </a:solidFill>
                <a:latin typeface="+mj-lt"/>
                <a:ea typeface="+mj-ea"/>
                <a:cs typeface="+mj-cs"/>
              </a:rPr>
              <a:t> Sumário das Comunidades Visitadas ao longo do  Rio </a:t>
            </a:r>
            <a:r>
              <a:rPr lang="pt-BR" sz="2800" b="1" dirty="0" err="1">
                <a:solidFill>
                  <a:srgbClr val="C00000"/>
                </a:solidFill>
                <a:latin typeface="+mj-lt"/>
                <a:ea typeface="+mj-ea"/>
                <a:cs typeface="+mj-cs"/>
              </a:rPr>
              <a:t>Arapiuns</a:t>
            </a:r>
            <a:endParaRPr lang="pt-BR" sz="2800" b="1" dirty="0">
              <a:solidFill>
                <a:srgbClr val="C00000"/>
              </a:solidFill>
              <a:latin typeface="+mj-lt"/>
              <a:ea typeface="+mj-ea"/>
              <a:cs typeface="+mj-cs"/>
            </a:endParaRPr>
          </a:p>
        </p:txBody>
      </p:sp>
      <p:pic>
        <p:nvPicPr>
          <p:cNvPr id="35842" name="Imagem 2"/>
          <p:cNvPicPr>
            <a:picLocks noChangeAspect="1" noChangeArrowheads="1"/>
          </p:cNvPicPr>
          <p:nvPr/>
        </p:nvPicPr>
        <p:blipFill>
          <a:blip r:embed="rId2"/>
          <a:srcRect/>
          <a:stretch>
            <a:fillRect/>
          </a:stretch>
        </p:blipFill>
        <p:spPr bwMode="auto">
          <a:xfrm>
            <a:off x="323850" y="765175"/>
            <a:ext cx="8424863" cy="6092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468313" y="115888"/>
            <a:ext cx="8229600" cy="635000"/>
          </a:xfrm>
          <a:prstGeom prst="rect">
            <a:avLst/>
          </a:prstGeom>
        </p:spPr>
        <p:txBody>
          <a:bodyPr>
            <a:normAutofit fontScale="77500" lnSpcReduction="20000"/>
          </a:bodyPr>
          <a:lstStyle/>
          <a:p>
            <a:pPr algn="ctr" fontAlgn="auto">
              <a:spcAft>
                <a:spcPts val="0"/>
              </a:spcAft>
              <a:defRPr/>
            </a:pPr>
            <a:r>
              <a:rPr lang="pt-BR" sz="2800" b="1" dirty="0">
                <a:solidFill>
                  <a:srgbClr val="C00000"/>
                </a:solidFill>
                <a:latin typeface="+mj-lt"/>
                <a:ea typeface="+mj-ea"/>
                <a:cs typeface="+mj-cs"/>
              </a:rPr>
              <a:t>IV. Organização dos Dados e das Informações Coletadas em Campo</a:t>
            </a:r>
          </a:p>
          <a:p>
            <a:pPr algn="ctr" fontAlgn="auto">
              <a:spcAft>
                <a:spcPts val="0"/>
              </a:spcAft>
              <a:defRPr/>
            </a:pPr>
            <a:r>
              <a:rPr lang="pt-BR" sz="2800" b="1" dirty="0">
                <a:solidFill>
                  <a:srgbClr val="C00000"/>
                </a:solidFill>
                <a:latin typeface="+mj-lt"/>
                <a:ea typeface="+mj-ea"/>
                <a:cs typeface="+mj-cs"/>
              </a:rPr>
              <a:t> Sumário das Comunidades Visitadas ao longo do  Rio </a:t>
            </a:r>
            <a:r>
              <a:rPr lang="pt-BR" sz="2800" b="1" dirty="0" err="1">
                <a:solidFill>
                  <a:srgbClr val="C00000"/>
                </a:solidFill>
                <a:latin typeface="+mj-lt"/>
                <a:ea typeface="+mj-ea"/>
                <a:cs typeface="+mj-cs"/>
              </a:rPr>
              <a:t>Arapiuns</a:t>
            </a:r>
            <a:endParaRPr lang="pt-BR" sz="2800" b="1" dirty="0">
              <a:solidFill>
                <a:srgbClr val="C00000"/>
              </a:solidFill>
              <a:latin typeface="+mj-lt"/>
              <a:ea typeface="+mj-ea"/>
              <a:cs typeface="+mj-cs"/>
            </a:endParaRPr>
          </a:p>
        </p:txBody>
      </p:sp>
      <p:pic>
        <p:nvPicPr>
          <p:cNvPr id="36866" name="Imagem 3"/>
          <p:cNvPicPr>
            <a:picLocks noChangeAspect="1" noChangeArrowheads="1"/>
          </p:cNvPicPr>
          <p:nvPr/>
        </p:nvPicPr>
        <p:blipFill>
          <a:blip r:embed="rId2"/>
          <a:srcRect/>
          <a:stretch>
            <a:fillRect/>
          </a:stretch>
        </p:blipFill>
        <p:spPr bwMode="auto">
          <a:xfrm>
            <a:off x="0" y="836613"/>
            <a:ext cx="8916988" cy="5754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ítulo 1"/>
          <p:cNvSpPr>
            <a:spLocks noGrp="1"/>
          </p:cNvSpPr>
          <p:nvPr>
            <p:ph type="title"/>
          </p:nvPr>
        </p:nvSpPr>
        <p:spPr>
          <a:xfrm>
            <a:off x="395288" y="188913"/>
            <a:ext cx="8229600" cy="1143000"/>
          </a:xfrm>
        </p:spPr>
        <p:txBody>
          <a:bodyPr/>
          <a:lstStyle/>
          <a:p>
            <a:r>
              <a:rPr lang="pt-BR" sz="2000" b="1" smtClean="0">
                <a:solidFill>
                  <a:srgbClr val="C00000"/>
                </a:solidFill>
              </a:rPr>
              <a:t>IV. Organização dos Dados e das Informações Coletadas em Campo</a:t>
            </a:r>
            <a:br>
              <a:rPr lang="pt-BR" sz="2000" b="1" smtClean="0">
                <a:solidFill>
                  <a:srgbClr val="C00000"/>
                </a:solidFill>
              </a:rPr>
            </a:br>
            <a:r>
              <a:rPr lang="pt-BR" sz="2000" b="1" smtClean="0">
                <a:solidFill>
                  <a:srgbClr val="C00000"/>
                </a:solidFill>
              </a:rPr>
              <a:t>Relatórios de campo</a:t>
            </a:r>
            <a:endParaRPr lang="pt-BR" sz="2000" smtClean="0"/>
          </a:p>
        </p:txBody>
      </p:sp>
      <p:pic>
        <p:nvPicPr>
          <p:cNvPr id="37890" name="Picture 2"/>
          <p:cNvPicPr>
            <a:picLocks noChangeAspect="1" noChangeArrowheads="1"/>
          </p:cNvPicPr>
          <p:nvPr/>
        </p:nvPicPr>
        <p:blipFill>
          <a:blip r:embed="rId2"/>
          <a:srcRect/>
          <a:stretch>
            <a:fillRect/>
          </a:stretch>
        </p:blipFill>
        <p:spPr bwMode="auto">
          <a:xfrm>
            <a:off x="900113" y="1412875"/>
            <a:ext cx="3241675" cy="5229225"/>
          </a:xfrm>
          <a:prstGeom prst="rect">
            <a:avLst/>
          </a:prstGeom>
          <a:noFill/>
          <a:ln w="9525">
            <a:solidFill>
              <a:schemeClr val="tx1"/>
            </a:solidFill>
            <a:miter lim="800000"/>
            <a:headEnd/>
            <a:tailEnd/>
          </a:ln>
        </p:spPr>
      </p:pic>
      <p:pic>
        <p:nvPicPr>
          <p:cNvPr id="37891" name="Picture 6"/>
          <p:cNvPicPr>
            <a:picLocks noChangeAspect="1" noChangeArrowheads="1"/>
          </p:cNvPicPr>
          <p:nvPr/>
        </p:nvPicPr>
        <p:blipFill>
          <a:blip r:embed="rId3"/>
          <a:srcRect/>
          <a:stretch>
            <a:fillRect/>
          </a:stretch>
        </p:blipFill>
        <p:spPr bwMode="auto">
          <a:xfrm>
            <a:off x="4572000" y="1412875"/>
            <a:ext cx="3390900" cy="5246688"/>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ítulo 2"/>
          <p:cNvSpPr>
            <a:spLocks noGrp="1"/>
          </p:cNvSpPr>
          <p:nvPr>
            <p:ph type="title"/>
          </p:nvPr>
        </p:nvSpPr>
        <p:spPr/>
        <p:txBody>
          <a:bodyPr/>
          <a:lstStyle/>
          <a:p>
            <a:r>
              <a:rPr lang="pt-BR" smtClean="0"/>
              <a:t>Referências</a:t>
            </a:r>
          </a:p>
        </p:txBody>
      </p:sp>
      <p:sp>
        <p:nvSpPr>
          <p:cNvPr id="4" name="Espaço Reservado para Conteúdo 3"/>
          <p:cNvSpPr>
            <a:spLocks noGrp="1"/>
          </p:cNvSpPr>
          <p:nvPr>
            <p:ph idx="1"/>
          </p:nvPr>
        </p:nvSpPr>
        <p:spPr/>
        <p:txBody>
          <a:bodyPr rtlCol="0">
            <a:noAutofit/>
          </a:bodyPr>
          <a:lstStyle/>
          <a:p>
            <a:pPr fontAlgn="auto">
              <a:lnSpc>
                <a:spcPct val="80000"/>
              </a:lnSpc>
              <a:spcAft>
                <a:spcPts val="600"/>
              </a:spcAft>
              <a:buFont typeface="Arial" panose="020B0604020202020204" pitchFamily="34" charset="0"/>
              <a:buChar char="•"/>
              <a:defRPr/>
            </a:pPr>
            <a:r>
              <a:rPr lang="pt-BR" sz="1200" dirty="0"/>
              <a:t>ALVES, P. A. ; AMARAL, S. ; ESCADA, M. I. S. ; MONTEIRO, A.M.V . Explorando as relações entre a dinâmica demográfica, estrutura econômica e mudanças no uso e cobertura da terra no Sul do Pará: lições para o Distrito Florestal Sustentável da BR-163. Geografia (Rio Claro. Impresso), v. 35, p. 165-182, 2010..</a:t>
            </a:r>
          </a:p>
          <a:p>
            <a:pPr fontAlgn="auto">
              <a:lnSpc>
                <a:spcPct val="80000"/>
              </a:lnSpc>
              <a:spcAft>
                <a:spcPts val="600"/>
              </a:spcAft>
              <a:buFont typeface="Arial" panose="020B0604020202020204" pitchFamily="34" charset="0"/>
              <a:buChar char="•"/>
              <a:defRPr/>
            </a:pPr>
            <a:r>
              <a:rPr lang="pt-BR" sz="1200" dirty="0"/>
              <a:t>AMARAL, S.; ESCADA, M. I. S.; RENNÓ, C. D.; PINHEIRO, T. Dinâmicas e Heterogeneidade dos núcleos urbanos do Distrito Florestal Sustentável da  BR-163. Observações preliminares de pesquisa de campo/Setembro de 2008. INPE. São José dos Campos, p.26. 2008.</a:t>
            </a:r>
          </a:p>
          <a:p>
            <a:pPr fontAlgn="auto">
              <a:lnSpc>
                <a:spcPct val="80000"/>
              </a:lnSpc>
              <a:spcAft>
                <a:spcPts val="600"/>
              </a:spcAft>
              <a:buFont typeface="Arial" panose="020B0604020202020204" pitchFamily="34" charset="0"/>
              <a:buChar char="•"/>
              <a:defRPr/>
            </a:pPr>
            <a:r>
              <a:rPr lang="pt-BR" sz="1200" cap="all" dirty="0"/>
              <a:t>Amaral, S.; </a:t>
            </a:r>
            <a:r>
              <a:rPr lang="pt-BR" sz="1200" cap="all" dirty="0" err="1"/>
              <a:t>Brigatti</a:t>
            </a:r>
            <a:r>
              <a:rPr lang="pt-BR" sz="1200" cap="all" dirty="0"/>
              <a:t>, N.; </a:t>
            </a:r>
            <a:r>
              <a:rPr lang="pt-BR" sz="1200" cap="all" dirty="0" err="1"/>
              <a:t>Dal’Asta</a:t>
            </a:r>
            <a:r>
              <a:rPr lang="pt-BR" sz="1200" cap="all" dirty="0"/>
              <a:t>, A. P.; Escada, M. I. S.; Soares, F. R</a:t>
            </a:r>
            <a:r>
              <a:rPr lang="pt-BR" sz="1200" dirty="0"/>
              <a:t>. Tem fofoca na </a:t>
            </a:r>
            <a:r>
              <a:rPr lang="pt-BR" sz="1200" dirty="0" err="1"/>
              <a:t>currutela</a:t>
            </a:r>
            <a:r>
              <a:rPr lang="pt-BR" sz="1200" dirty="0"/>
              <a:t>" Núcleos urbanizados e uso da terra de Alta Floresta (MT) ao </a:t>
            </a:r>
            <a:r>
              <a:rPr lang="pt-BR" sz="1200" dirty="0" err="1"/>
              <a:t>Crepurizão</a:t>
            </a:r>
            <a:r>
              <a:rPr lang="pt-BR" sz="1200" dirty="0"/>
              <a:t> (PA) na </a:t>
            </a:r>
            <a:r>
              <a:rPr lang="pt-BR" sz="1200" dirty="0" err="1"/>
              <a:t>Transgarimpeira</a:t>
            </a:r>
            <a:r>
              <a:rPr lang="pt-BR" sz="1200" dirty="0"/>
              <a:t> Relatório - 2012</a:t>
            </a:r>
          </a:p>
          <a:p>
            <a:pPr fontAlgn="auto">
              <a:lnSpc>
                <a:spcPct val="80000"/>
              </a:lnSpc>
              <a:spcAft>
                <a:spcPts val="600"/>
              </a:spcAft>
              <a:buFont typeface="Arial" panose="020B0604020202020204" pitchFamily="34" charset="0"/>
              <a:buChar char="•"/>
              <a:defRPr/>
            </a:pPr>
            <a:r>
              <a:rPr lang="pt-BR" sz="1200" dirty="0"/>
              <a:t>AMARAL, S. ; DAL'ASTA, A. P. ; BRIGATTI, N. ; PINHO, C. M. D. ; MEDEIROS, L. C. C. ; ANDRADE, P. R. ; Pinheiro, T. F. ; ALVES, P. A. ; ESCADA, M.I. . ; Monteiro, A.M.V. . Comunidades ribeirinhas como forma </a:t>
            </a:r>
            <a:r>
              <a:rPr lang="pt-BR" sz="1200" dirty="0" err="1"/>
              <a:t>socioespacial</a:t>
            </a:r>
            <a:r>
              <a:rPr lang="pt-BR" sz="1200" dirty="0"/>
              <a:t> de expressão urbana na Amazônia: uma tipologia para a região do Baixo Tapajós (Pará-Brasil). Revista Brasileira de Estudos de População (Impresso), (aceito) 2013. </a:t>
            </a:r>
            <a:endParaRPr lang="pt-BR" sz="1200" dirty="0" smtClean="0"/>
          </a:p>
          <a:p>
            <a:pPr fontAlgn="auto">
              <a:lnSpc>
                <a:spcPct val="80000"/>
              </a:lnSpc>
              <a:spcAft>
                <a:spcPts val="600"/>
              </a:spcAft>
              <a:buFont typeface="Arial" panose="020B0604020202020204" pitchFamily="34" charset="0"/>
              <a:buChar char="•"/>
              <a:defRPr/>
            </a:pPr>
            <a:r>
              <a:rPr lang="pt-BR" sz="1200" dirty="0"/>
              <a:t>DAL´ASTA, A. P.; SOUZA, A. R.; PINHO, C. M. D.; SOARES, F. R.; REGO, G. F. J.; SIQUEIRA, J. M.; ESCADA, M. I. S.; BRIGATTI, N.; AMARAL, S.; CAMILOTTI, V. L.; DÓRIA, V. E. M. </a:t>
            </a:r>
            <a:r>
              <a:rPr lang="pt-BR" sz="1200" b="1" dirty="0"/>
              <a:t>As comunidades de terra firme do sudoeste do Pará</a:t>
            </a:r>
            <a:r>
              <a:rPr lang="pt-BR" sz="1200" dirty="0"/>
              <a:t>: população, infraestrutura, serviços, uso da terra e conectividades. São José dos Campos: INPE, 2014. 96 p. (sid.inpe.br/mtc-m21b/2014/08.21.13.24-RPQ). Disponível em: &lt;</a:t>
            </a:r>
            <a:r>
              <a:rPr lang="pt-BR" sz="1200" dirty="0">
                <a:hlinkClick r:id="rId2"/>
              </a:rPr>
              <a:t>http://urlib.net/8JMKD3MGP5W34M/3GSJS3L</a:t>
            </a:r>
            <a:r>
              <a:rPr lang="pt-BR" sz="1200" dirty="0"/>
              <a:t>&gt;. Acesso em: 10 mar. 2015. </a:t>
            </a:r>
          </a:p>
          <a:p>
            <a:pPr fontAlgn="auto">
              <a:lnSpc>
                <a:spcPct val="80000"/>
              </a:lnSpc>
              <a:spcAft>
                <a:spcPts val="600"/>
              </a:spcAft>
              <a:buFont typeface="Arial" panose="020B0604020202020204" pitchFamily="34" charset="0"/>
              <a:buChar char="•"/>
              <a:defRPr/>
            </a:pPr>
            <a:r>
              <a:rPr lang="pt-BR" sz="1200" dirty="0"/>
              <a:t>DAL'ASTA, A. P. ; ESCADA, M. I. S. ; AMARAL, S. ; MONTEIRO, A.M.V. . Evolução do arranjo espacial urbano e das terras agrícolas no entorno de Santarém (Pará) no período de 1990 a 2010: Uma análise integrada baseada em sensoriamento remoto e espaços celulares.. In: XVI Simpósio Brasileiro de Sensoriamento Remoto, 2013, Foz do Iguaçu. XVI Simpósio Brasileiro de Sensoriamento Remoto, 2013</a:t>
            </a:r>
          </a:p>
          <a:p>
            <a:pPr fontAlgn="auto">
              <a:lnSpc>
                <a:spcPct val="80000"/>
              </a:lnSpc>
              <a:spcAft>
                <a:spcPts val="600"/>
              </a:spcAft>
              <a:buFont typeface="Arial" panose="020B0604020202020204" pitchFamily="34" charset="0"/>
              <a:buChar char="•"/>
              <a:defRPr/>
            </a:pPr>
            <a:r>
              <a:rPr lang="pt-BR" sz="1200" dirty="0"/>
              <a:t>DAL'ASTA, A. P. ; AMARAL, S. ; MONTEIRO, A.M.V.  O Rio e as Cidades: Uma Análise Exploratória de Dependências e Alcances das Comunidades do </a:t>
            </a:r>
            <a:r>
              <a:rPr lang="pt-BR" sz="1200" dirty="0" err="1"/>
              <a:t>Arapiuns</a:t>
            </a:r>
            <a:r>
              <a:rPr lang="pt-BR" sz="1200" dirty="0"/>
              <a:t> (Pará-Brasil) e a Formação do Urbano na Amazônia. In:  II Seminário Nacional sobre População, Espaço e Ambiente   ABEP - Associação Brasileira de Estudos Populacionais, São José dos Campos - SP , out. 2013</a:t>
            </a:r>
            <a:r>
              <a:rPr lang="pt-BR" sz="1200" dirty="0" smtClean="0"/>
              <a:t>.</a:t>
            </a:r>
          </a:p>
          <a:p>
            <a:pPr fontAlgn="auto">
              <a:spcAft>
                <a:spcPts val="0"/>
              </a:spcAft>
              <a:buFont typeface="Arial" panose="020B0604020202020204" pitchFamily="34" charset="0"/>
              <a:buChar char="•"/>
              <a:defRPr/>
            </a:pPr>
            <a:endParaRPr lang="pt-BR" sz="12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ítulo 2"/>
          <p:cNvSpPr>
            <a:spLocks noGrp="1"/>
          </p:cNvSpPr>
          <p:nvPr>
            <p:ph type="title"/>
          </p:nvPr>
        </p:nvSpPr>
        <p:spPr/>
        <p:txBody>
          <a:bodyPr/>
          <a:lstStyle/>
          <a:p>
            <a:r>
              <a:rPr lang="pt-BR" smtClean="0"/>
              <a:t>Referências</a:t>
            </a:r>
          </a:p>
        </p:txBody>
      </p:sp>
      <p:sp>
        <p:nvSpPr>
          <p:cNvPr id="4" name="Espaço Reservado para Conteúdo 3"/>
          <p:cNvSpPr>
            <a:spLocks noGrp="1"/>
          </p:cNvSpPr>
          <p:nvPr>
            <p:ph idx="1"/>
          </p:nvPr>
        </p:nvSpPr>
        <p:spPr/>
        <p:txBody>
          <a:bodyPr rtlCol="0">
            <a:noAutofit/>
          </a:bodyPr>
          <a:lstStyle/>
          <a:p>
            <a:pPr fontAlgn="auto">
              <a:lnSpc>
                <a:spcPct val="80000"/>
              </a:lnSpc>
              <a:spcAft>
                <a:spcPts val="600"/>
              </a:spcAft>
              <a:buFont typeface="Arial" panose="020B0604020202020204" pitchFamily="34" charset="0"/>
              <a:buChar char="•"/>
              <a:defRPr/>
            </a:pPr>
            <a:r>
              <a:rPr lang="pt-BR" sz="1200" dirty="0">
                <a:latin typeface="Trebuchet MS" pitchFamily="34" charset="0"/>
              </a:rPr>
              <a:t>ESCADA, M. I. S. ;AMARAL, S.; RENNÓ, C. D.; PINHEIRO, Levantamento do Uso e Cobertura da Terra e da rede de </a:t>
            </a:r>
            <a:r>
              <a:rPr lang="pt-BR" sz="1200" dirty="0" err="1">
                <a:latin typeface="Trebuchet MS" pitchFamily="34" charset="0"/>
              </a:rPr>
              <a:t>infra-estrutura</a:t>
            </a:r>
            <a:r>
              <a:rPr lang="pt-BR" sz="1200" dirty="0">
                <a:latin typeface="Trebuchet MS" pitchFamily="34" charset="0"/>
              </a:rPr>
              <a:t> no Distrito Florestal da BR-163. relatório técnico. INPE. São José dos Campos, 2008.</a:t>
            </a:r>
          </a:p>
          <a:p>
            <a:pPr fontAlgn="auto">
              <a:lnSpc>
                <a:spcPct val="80000"/>
              </a:lnSpc>
              <a:spcAft>
                <a:spcPts val="600"/>
              </a:spcAft>
              <a:buFont typeface="Arial" panose="020B0604020202020204" pitchFamily="34" charset="0"/>
              <a:buChar char="•"/>
              <a:defRPr/>
            </a:pPr>
            <a:r>
              <a:rPr lang="pt-BR" sz="1200" cap="all" dirty="0">
                <a:latin typeface="Trebuchet MS" pitchFamily="34" charset="0"/>
              </a:rPr>
              <a:t>Escada, M. I. S.; </a:t>
            </a:r>
            <a:r>
              <a:rPr lang="pt-BR" sz="1200" cap="all" dirty="0" err="1">
                <a:latin typeface="Trebuchet MS" pitchFamily="34" charset="0"/>
              </a:rPr>
              <a:t>Dal’Asta</a:t>
            </a:r>
            <a:r>
              <a:rPr lang="pt-BR" sz="1200" cap="all" dirty="0">
                <a:latin typeface="Trebuchet MS" pitchFamily="34" charset="0"/>
              </a:rPr>
              <a:t>, A. P.; Soares, F. R.; Andrade, P. R.; Pinho, C. M. D.; Medeiros, L. C. C.; </a:t>
            </a:r>
            <a:r>
              <a:rPr lang="pt-BR" sz="1200" cap="all" dirty="0" err="1">
                <a:latin typeface="Trebuchet MS" pitchFamily="34" charset="0"/>
              </a:rPr>
              <a:t>Camilotti</a:t>
            </a:r>
            <a:r>
              <a:rPr lang="pt-BR" sz="1200" cap="all" dirty="0">
                <a:latin typeface="Trebuchet MS" pitchFamily="34" charset="0"/>
              </a:rPr>
              <a:t>, V. L.; dos Santos, J. N. A.; Ferreira, V. C.</a:t>
            </a:r>
            <a:r>
              <a:rPr lang="pt-BR" sz="1200" dirty="0">
                <a:latin typeface="Trebuchet MS" pitchFamily="34" charset="0"/>
              </a:rPr>
              <a:t>; Amaral, </a:t>
            </a:r>
            <a:r>
              <a:rPr lang="pt-BR" sz="1200" dirty="0" err="1">
                <a:latin typeface="Trebuchet MS" pitchFamily="34" charset="0"/>
              </a:rPr>
              <a:t>S.Infraestrutura</a:t>
            </a:r>
            <a:r>
              <a:rPr lang="pt-BR" sz="1200" dirty="0">
                <a:latin typeface="Trebuchet MS" pitchFamily="34" charset="0"/>
              </a:rPr>
              <a:t>, serviços e conectividade das comunidades ribeirinhas do </a:t>
            </a:r>
            <a:r>
              <a:rPr lang="pt-BR" sz="1200" dirty="0" err="1">
                <a:latin typeface="Trebuchet MS" pitchFamily="34" charset="0"/>
              </a:rPr>
              <a:t>Arapiuns</a:t>
            </a:r>
            <a:r>
              <a:rPr lang="pt-BR" sz="1200" dirty="0">
                <a:latin typeface="Trebuchet MS" pitchFamily="34" charset="0"/>
              </a:rPr>
              <a:t>, PA  Relatório - 2013 </a:t>
            </a:r>
          </a:p>
          <a:p>
            <a:pPr fontAlgn="auto">
              <a:lnSpc>
                <a:spcPct val="80000"/>
              </a:lnSpc>
              <a:spcAft>
                <a:spcPts val="600"/>
              </a:spcAft>
              <a:buFont typeface="Arial" panose="020B0604020202020204" pitchFamily="34" charset="0"/>
              <a:buChar char="•"/>
              <a:defRPr/>
            </a:pPr>
            <a:r>
              <a:rPr lang="pt-BR" sz="1200" dirty="0">
                <a:latin typeface="Trebuchet MS" pitchFamily="34" charset="0"/>
              </a:rPr>
              <a:t>SOARES, F.R.; AMARAL, S.; DAL'ASTA, A.P. Evolução espacial da população, núcleos de ocupação e desmatamento no município de Novo Progresso - Pará.  RBC. Revista Brasileira de Cartografia (aceito).</a:t>
            </a:r>
          </a:p>
          <a:p>
            <a:pPr fontAlgn="auto">
              <a:lnSpc>
                <a:spcPct val="80000"/>
              </a:lnSpc>
              <a:spcAft>
                <a:spcPts val="600"/>
              </a:spcAft>
              <a:buFont typeface="Arial" panose="020B0604020202020204" pitchFamily="34" charset="0"/>
              <a:buChar char="•"/>
              <a:defRPr/>
            </a:pPr>
            <a:endParaRPr lang="pt-BR" sz="1200" dirty="0"/>
          </a:p>
          <a:p>
            <a:pPr fontAlgn="auto">
              <a:spcAft>
                <a:spcPts val="0"/>
              </a:spcAft>
              <a:buFont typeface="Arial" panose="020B0604020202020204" pitchFamily="34" charset="0"/>
              <a:buChar char="•"/>
              <a:defRPr/>
            </a:pPr>
            <a:endParaRPr lang="pt-BR" sz="1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ítulo 1"/>
          <p:cNvSpPr>
            <a:spLocks noGrp="1"/>
          </p:cNvSpPr>
          <p:nvPr>
            <p:ph type="title"/>
          </p:nvPr>
        </p:nvSpPr>
        <p:spPr/>
        <p:txBody>
          <a:bodyPr/>
          <a:lstStyle/>
          <a:p>
            <a:r>
              <a:rPr lang="pt-BR" sz="3600" b="1" smtClean="0">
                <a:solidFill>
                  <a:srgbClr val="C00000"/>
                </a:solidFill>
              </a:rPr>
              <a:t>I. Planejamento de Campo</a:t>
            </a:r>
          </a:p>
        </p:txBody>
      </p:sp>
      <p:sp>
        <p:nvSpPr>
          <p:cNvPr id="3" name="Espaço Reservado para Conteúdo 2"/>
          <p:cNvSpPr>
            <a:spLocks noGrp="1"/>
          </p:cNvSpPr>
          <p:nvPr>
            <p:ph idx="1"/>
          </p:nvPr>
        </p:nvSpPr>
        <p:spPr/>
        <p:txBody>
          <a:bodyPr rtlCol="0">
            <a:normAutofit/>
          </a:bodyPr>
          <a:lstStyle/>
          <a:p>
            <a:pPr marL="514350" indent="-514350" fontAlgn="auto">
              <a:spcAft>
                <a:spcPts val="0"/>
              </a:spcAft>
              <a:buFont typeface="Arial" panose="020B0604020202020204" pitchFamily="34" charset="0"/>
              <a:buNone/>
              <a:defRPr/>
            </a:pPr>
            <a:r>
              <a:rPr lang="pt-BR" sz="2400" b="1" dirty="0" smtClean="0">
                <a:solidFill>
                  <a:schemeClr val="accent2"/>
                </a:solidFill>
                <a:latin typeface="+mj-lt"/>
                <a:ea typeface="+mj-ea"/>
                <a:cs typeface="+mj-cs"/>
              </a:rPr>
              <a:t>1. Estabelecer os Objetivos do Campo</a:t>
            </a:r>
          </a:p>
          <a:p>
            <a:pPr marL="514350" indent="-514350" fontAlgn="auto">
              <a:spcAft>
                <a:spcPts val="0"/>
              </a:spcAft>
              <a:buFont typeface="Arial" panose="020B0604020202020204" pitchFamily="34" charset="0"/>
              <a:buNone/>
              <a:defRPr/>
            </a:pPr>
            <a:endParaRPr lang="pt-BR" sz="800" b="1" dirty="0" smtClean="0"/>
          </a:p>
          <a:p>
            <a:pPr marL="0" lvl="1" indent="0" algn="just" fontAlgn="auto">
              <a:spcAft>
                <a:spcPts val="0"/>
              </a:spcAft>
              <a:buFont typeface="Arial" panose="020B0604020202020204" pitchFamily="34" charset="0"/>
              <a:buNone/>
              <a:defRPr/>
            </a:pPr>
            <a:r>
              <a:rPr lang="pt-BR" sz="2000" i="1" dirty="0" smtClean="0">
                <a:solidFill>
                  <a:schemeClr val="accent1">
                    <a:lumMod val="75000"/>
                  </a:schemeClr>
                </a:solidFill>
              </a:rPr>
              <a:t>“Levantamento de dados em comunidades localizadas a longo da rodovia Transamazônica (ou do Rio </a:t>
            </a:r>
            <a:r>
              <a:rPr lang="pt-BR" sz="2000" i="1" dirty="0" err="1" smtClean="0">
                <a:solidFill>
                  <a:schemeClr val="accent1">
                    <a:lumMod val="75000"/>
                  </a:schemeClr>
                </a:solidFill>
              </a:rPr>
              <a:t>Arapiuns</a:t>
            </a:r>
            <a:r>
              <a:rPr lang="pt-BR" sz="2000" i="1" dirty="0" smtClean="0">
                <a:solidFill>
                  <a:schemeClr val="accent1">
                    <a:lumMod val="75000"/>
                  </a:schemeClr>
                </a:solidFill>
              </a:rPr>
              <a:t>) com entrevistas para identificar e caracterizar comunidades com relação:</a:t>
            </a:r>
          </a:p>
          <a:p>
            <a:pPr marL="857250" lvl="2" indent="-457200" algn="just" fontAlgn="auto">
              <a:spcAft>
                <a:spcPts val="0"/>
              </a:spcAft>
              <a:buFont typeface="Arial" panose="020B0604020202020204" pitchFamily="34" charset="0"/>
              <a:buChar char="•"/>
              <a:defRPr/>
            </a:pPr>
            <a:r>
              <a:rPr lang="pt-BR" sz="1600" i="1" dirty="0" smtClean="0">
                <a:solidFill>
                  <a:schemeClr val="accent1">
                    <a:lumMod val="75000"/>
                  </a:schemeClr>
                </a:solidFill>
              </a:rPr>
              <a:t>à disponibilidade e acesso aos equipamentos urbanos de infraestrutura;</a:t>
            </a:r>
          </a:p>
          <a:p>
            <a:pPr marL="857250" lvl="2" indent="-457200" algn="just" fontAlgn="auto">
              <a:spcAft>
                <a:spcPts val="0"/>
              </a:spcAft>
              <a:buFont typeface="Arial" panose="020B0604020202020204" pitchFamily="34" charset="0"/>
              <a:buChar char="•"/>
              <a:defRPr/>
            </a:pPr>
            <a:r>
              <a:rPr lang="pt-BR" sz="1600" i="1" dirty="0" smtClean="0">
                <a:solidFill>
                  <a:schemeClr val="accent1">
                    <a:lumMod val="75000"/>
                  </a:schemeClr>
                </a:solidFill>
              </a:rPr>
              <a:t>À mobilidade;</a:t>
            </a:r>
          </a:p>
          <a:p>
            <a:pPr marL="857250" lvl="2" indent="-457200" algn="just" fontAlgn="auto">
              <a:spcAft>
                <a:spcPts val="0"/>
              </a:spcAft>
              <a:buFont typeface="Arial" panose="020B0604020202020204" pitchFamily="34" charset="0"/>
              <a:buChar char="•"/>
              <a:defRPr/>
            </a:pPr>
            <a:r>
              <a:rPr lang="pt-BR" sz="1600" i="1" dirty="0" smtClean="0">
                <a:solidFill>
                  <a:schemeClr val="accent1">
                    <a:lumMod val="75000"/>
                  </a:schemeClr>
                </a:solidFill>
              </a:rPr>
              <a:t>Aos serviços de saúde e educação;</a:t>
            </a:r>
          </a:p>
          <a:p>
            <a:pPr marL="857250" lvl="2" indent="-457200" algn="just" fontAlgn="auto">
              <a:spcAft>
                <a:spcPts val="0"/>
              </a:spcAft>
              <a:buFont typeface="Arial" panose="020B0604020202020204" pitchFamily="34" charset="0"/>
              <a:buChar char="•"/>
              <a:defRPr/>
            </a:pPr>
            <a:r>
              <a:rPr lang="pt-BR" sz="1600" i="1" dirty="0" smtClean="0">
                <a:solidFill>
                  <a:schemeClr val="accent1">
                    <a:lumMod val="75000"/>
                  </a:schemeClr>
                </a:solidFill>
              </a:rPr>
              <a:t>Ao transporte e acesso;</a:t>
            </a:r>
          </a:p>
          <a:p>
            <a:pPr marL="857250" lvl="2" indent="-457200" algn="just" fontAlgn="auto">
              <a:spcAft>
                <a:spcPts val="0"/>
              </a:spcAft>
              <a:buFont typeface="Arial" panose="020B0604020202020204" pitchFamily="34" charset="0"/>
              <a:buChar char="•"/>
              <a:defRPr/>
            </a:pPr>
            <a:r>
              <a:rPr lang="pt-BR" sz="1600" i="1" dirty="0" smtClean="0">
                <a:solidFill>
                  <a:schemeClr val="accent1">
                    <a:lumMod val="75000"/>
                  </a:schemeClr>
                </a:solidFill>
              </a:rPr>
              <a:t>Ao Uso da terra e Extrativismo de produtos de origem vegetal e animal;</a:t>
            </a:r>
          </a:p>
          <a:p>
            <a:pPr marL="857250" lvl="2" indent="-457200" algn="just" fontAlgn="auto">
              <a:spcAft>
                <a:spcPts val="0"/>
              </a:spcAft>
              <a:buFont typeface="Arial" panose="020B0604020202020204" pitchFamily="34" charset="0"/>
              <a:buNone/>
              <a:defRPr/>
            </a:pPr>
            <a:endParaRPr lang="pt-BR" sz="800" i="1" dirty="0" smtClean="0">
              <a:solidFill>
                <a:schemeClr val="accent1">
                  <a:lumMod val="75000"/>
                </a:schemeClr>
              </a:solidFill>
            </a:endParaRPr>
          </a:p>
          <a:p>
            <a:pPr marL="0" lvl="2" indent="0" algn="just" fontAlgn="auto">
              <a:spcAft>
                <a:spcPts val="0"/>
              </a:spcAft>
              <a:buFont typeface="Arial" panose="020B0604020202020204" pitchFamily="34" charset="0"/>
              <a:buNone/>
              <a:defRPr/>
            </a:pPr>
            <a:r>
              <a:rPr lang="pt-BR" sz="2000" i="1" dirty="0" smtClean="0">
                <a:solidFill>
                  <a:schemeClr val="accent1">
                    <a:lumMod val="75000"/>
                  </a:schemeClr>
                </a:solidFill>
              </a:rPr>
              <a:t>e Identificar relações de dependência e conexões entre as comunidades e os núcleos populacionais“</a:t>
            </a:r>
          </a:p>
        </p:txBody>
      </p:sp>
      <p:sp>
        <p:nvSpPr>
          <p:cNvPr id="14339" name="CaixaDeTexto 3"/>
          <p:cNvSpPr txBox="1">
            <a:spLocks noChangeArrowheads="1"/>
          </p:cNvSpPr>
          <p:nvPr/>
        </p:nvSpPr>
        <p:spPr bwMode="auto">
          <a:xfrm>
            <a:off x="323850" y="5589588"/>
            <a:ext cx="8174038" cy="922337"/>
          </a:xfrm>
          <a:prstGeom prst="rect">
            <a:avLst/>
          </a:prstGeom>
          <a:noFill/>
          <a:ln w="9525">
            <a:noFill/>
            <a:miter lim="800000"/>
            <a:headEnd/>
            <a:tailEnd/>
          </a:ln>
        </p:spPr>
        <p:txBody>
          <a:bodyPr wrap="none">
            <a:spAutoFit/>
          </a:bodyPr>
          <a:lstStyle/>
          <a:p>
            <a:r>
              <a:rPr lang="pt-BR">
                <a:latin typeface="Calibri" pitchFamily="34" charset="0"/>
              </a:rPr>
              <a:t>Outros objetivos: Identificar padrões intraurbanos, padrões </a:t>
            </a:r>
          </a:p>
          <a:p>
            <a:r>
              <a:rPr lang="pt-BR">
                <a:latin typeface="Calibri" pitchFamily="34" charset="0"/>
              </a:rPr>
              <a:t>de uso e cobertura da terra observados em imagens, pontos extraído em imagens de </a:t>
            </a:r>
          </a:p>
          <a:p>
            <a:r>
              <a:rPr lang="pt-BR">
                <a:latin typeface="Calibri" pitchFamily="34" charset="0"/>
              </a:rPr>
              <a:t>Luzes noturnas, etc..</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ítulo 1"/>
          <p:cNvSpPr>
            <a:spLocks noGrp="1"/>
          </p:cNvSpPr>
          <p:nvPr>
            <p:ph type="title"/>
          </p:nvPr>
        </p:nvSpPr>
        <p:spPr/>
        <p:txBody>
          <a:bodyPr/>
          <a:lstStyle/>
          <a:p>
            <a:r>
              <a:rPr lang="pt-BR" sz="3600" b="1" smtClean="0">
                <a:solidFill>
                  <a:schemeClr val="accent2"/>
                </a:solidFill>
              </a:rPr>
              <a:t>2. Definição da Área de Levantamento</a:t>
            </a:r>
          </a:p>
        </p:txBody>
      </p:sp>
      <p:sp>
        <p:nvSpPr>
          <p:cNvPr id="6" name="CaixaDeTexto 5"/>
          <p:cNvSpPr txBox="1"/>
          <p:nvPr/>
        </p:nvSpPr>
        <p:spPr>
          <a:xfrm>
            <a:off x="5580063" y="1484313"/>
            <a:ext cx="2743200" cy="585787"/>
          </a:xfrm>
          <a:prstGeom prst="rect">
            <a:avLst/>
          </a:prstGeom>
          <a:solidFill>
            <a:schemeClr val="tx2">
              <a:lumMod val="20000"/>
              <a:lumOff val="80000"/>
            </a:schemeClr>
          </a:solidFill>
        </p:spPr>
        <p:txBody>
          <a:bodyPr wrap="none">
            <a:spAutoFit/>
          </a:bodyPr>
          <a:lstStyle/>
          <a:p>
            <a:pPr algn="ctr" fontAlgn="auto">
              <a:spcBef>
                <a:spcPts val="0"/>
              </a:spcBef>
              <a:spcAft>
                <a:spcPts val="0"/>
              </a:spcAft>
              <a:defRPr/>
            </a:pPr>
            <a:r>
              <a:rPr lang="pt-BR" sz="1600" b="1" dirty="0">
                <a:latin typeface="+mn-lt"/>
                <a:cs typeface="+mn-cs"/>
              </a:rPr>
              <a:t>Comunidades do Rio </a:t>
            </a:r>
            <a:r>
              <a:rPr lang="pt-BR" sz="1600" b="1" dirty="0" err="1">
                <a:latin typeface="+mn-lt"/>
                <a:cs typeface="+mn-cs"/>
              </a:rPr>
              <a:t>Arapiuns</a:t>
            </a:r>
            <a:endParaRPr lang="pt-BR" sz="1600" b="1" dirty="0">
              <a:latin typeface="+mn-lt"/>
              <a:cs typeface="+mn-cs"/>
            </a:endParaRPr>
          </a:p>
          <a:p>
            <a:pPr algn="ctr" fontAlgn="auto">
              <a:spcBef>
                <a:spcPts val="0"/>
              </a:spcBef>
              <a:spcAft>
                <a:spcPts val="0"/>
              </a:spcAft>
              <a:defRPr/>
            </a:pPr>
            <a:r>
              <a:rPr lang="pt-BR" sz="1600" b="1" dirty="0">
                <a:latin typeface="+mn-lt"/>
                <a:cs typeface="+mn-cs"/>
              </a:rPr>
              <a:t>Santarém, PA</a:t>
            </a:r>
            <a:endParaRPr lang="pt-BR" sz="1600" b="1" dirty="0">
              <a:latin typeface="+mn-lt"/>
              <a:cs typeface="+mn-cs"/>
            </a:endParaRPr>
          </a:p>
        </p:txBody>
      </p:sp>
      <p:pic>
        <p:nvPicPr>
          <p:cNvPr id="15363" name="Picture 2"/>
          <p:cNvPicPr>
            <a:picLocks noChangeAspect="1" noChangeArrowheads="1"/>
          </p:cNvPicPr>
          <p:nvPr/>
        </p:nvPicPr>
        <p:blipFill>
          <a:blip r:embed="rId2"/>
          <a:srcRect/>
          <a:stretch>
            <a:fillRect/>
          </a:stretch>
        </p:blipFill>
        <p:spPr bwMode="auto">
          <a:xfrm>
            <a:off x="4824413" y="2852738"/>
            <a:ext cx="4189412" cy="2305050"/>
          </a:xfrm>
          <a:prstGeom prst="rect">
            <a:avLst/>
          </a:prstGeom>
          <a:noFill/>
          <a:ln w="9525">
            <a:noFill/>
            <a:miter lim="800000"/>
            <a:headEnd/>
            <a:tailEnd/>
          </a:ln>
        </p:spPr>
      </p:pic>
      <p:pic>
        <p:nvPicPr>
          <p:cNvPr id="15364" name="Picture 3"/>
          <p:cNvPicPr>
            <a:picLocks noChangeAspect="1" noChangeArrowheads="1"/>
          </p:cNvPicPr>
          <p:nvPr/>
        </p:nvPicPr>
        <p:blipFill>
          <a:blip r:embed="rId3"/>
          <a:srcRect/>
          <a:stretch>
            <a:fillRect/>
          </a:stretch>
        </p:blipFill>
        <p:spPr bwMode="auto">
          <a:xfrm>
            <a:off x="84138" y="2565400"/>
            <a:ext cx="4632325" cy="2951163"/>
          </a:xfrm>
          <a:prstGeom prst="rect">
            <a:avLst/>
          </a:prstGeom>
          <a:noFill/>
          <a:ln w="9525">
            <a:noFill/>
            <a:miter lim="800000"/>
            <a:headEnd/>
            <a:tailEnd/>
          </a:ln>
        </p:spPr>
      </p:pic>
      <p:sp>
        <p:nvSpPr>
          <p:cNvPr id="9" name="CaixaDeTexto 8"/>
          <p:cNvSpPr txBox="1"/>
          <p:nvPr/>
        </p:nvSpPr>
        <p:spPr>
          <a:xfrm>
            <a:off x="755650" y="1412875"/>
            <a:ext cx="3067050" cy="584200"/>
          </a:xfrm>
          <a:prstGeom prst="rect">
            <a:avLst/>
          </a:prstGeom>
          <a:solidFill>
            <a:schemeClr val="tx2">
              <a:lumMod val="20000"/>
              <a:lumOff val="80000"/>
            </a:schemeClr>
          </a:solidFill>
        </p:spPr>
        <p:txBody>
          <a:bodyPr wrap="none">
            <a:spAutoFit/>
          </a:bodyPr>
          <a:lstStyle/>
          <a:p>
            <a:pPr algn="ctr" fontAlgn="auto">
              <a:spcBef>
                <a:spcPts val="0"/>
              </a:spcBef>
              <a:spcAft>
                <a:spcPts val="0"/>
              </a:spcAft>
              <a:defRPr/>
            </a:pPr>
            <a:r>
              <a:rPr lang="pt-BR" sz="1600" b="1" dirty="0">
                <a:latin typeface="+mn-lt"/>
                <a:cs typeface="+mn-cs"/>
              </a:rPr>
              <a:t>Comunidades da Transamazônica:</a:t>
            </a:r>
          </a:p>
          <a:p>
            <a:pPr algn="ctr" fontAlgn="auto">
              <a:spcBef>
                <a:spcPts val="0"/>
              </a:spcBef>
              <a:spcAft>
                <a:spcPts val="0"/>
              </a:spcAft>
              <a:defRPr/>
            </a:pPr>
            <a:r>
              <a:rPr lang="pt-BR" sz="1600" dirty="0">
                <a:latin typeface="+mn-lt"/>
                <a:cs typeface="+mn-cs"/>
              </a:rPr>
              <a:t>Trecho Uruará – </a:t>
            </a:r>
            <a:r>
              <a:rPr lang="pt-BR" sz="1600" dirty="0" err="1">
                <a:latin typeface="+mn-lt"/>
                <a:cs typeface="+mn-cs"/>
              </a:rPr>
              <a:t>Anapu</a:t>
            </a:r>
            <a:r>
              <a:rPr lang="pt-BR" sz="1600" dirty="0">
                <a:latin typeface="+mn-lt"/>
                <a:cs typeface="+mn-cs"/>
              </a:rPr>
              <a:t>, PA</a:t>
            </a:r>
            <a:endParaRPr lang="pt-BR" sz="1600" dirty="0">
              <a:latin typeface="+mn-lt"/>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ítulo 1"/>
          <p:cNvSpPr>
            <a:spLocks noGrp="1"/>
          </p:cNvSpPr>
          <p:nvPr>
            <p:ph type="title"/>
          </p:nvPr>
        </p:nvSpPr>
        <p:spPr/>
        <p:txBody>
          <a:bodyPr/>
          <a:lstStyle/>
          <a:p>
            <a:r>
              <a:rPr lang="pt-BR" sz="3600" b="1" smtClean="0">
                <a:solidFill>
                  <a:schemeClr val="accent2"/>
                </a:solidFill>
              </a:rPr>
              <a:t>3. Organização da Base de dados para Análise Prelimiar da Área</a:t>
            </a:r>
            <a:endParaRPr lang="pt-BR" sz="3600" smtClean="0"/>
          </a:p>
        </p:txBody>
      </p:sp>
      <p:sp>
        <p:nvSpPr>
          <p:cNvPr id="3" name="Espaço Reservado para Conteúdo 2"/>
          <p:cNvSpPr>
            <a:spLocks noGrp="1"/>
          </p:cNvSpPr>
          <p:nvPr>
            <p:ph idx="1"/>
          </p:nvPr>
        </p:nvSpPr>
        <p:spPr>
          <a:xfrm>
            <a:off x="457200" y="1600200"/>
            <a:ext cx="4114800" cy="4525963"/>
          </a:xfrm>
        </p:spPr>
        <p:txBody>
          <a:bodyPr rtlCol="0">
            <a:normAutofit lnSpcReduction="10000"/>
          </a:bodyPr>
          <a:lstStyle/>
          <a:p>
            <a:pPr marL="514350" indent="-514350" fontAlgn="auto">
              <a:spcAft>
                <a:spcPts val="0"/>
              </a:spcAft>
              <a:buFont typeface="+mj-lt"/>
              <a:buAutoNum type="arabicPeriod"/>
              <a:defRPr/>
            </a:pPr>
            <a:r>
              <a:rPr lang="pt-BR" sz="2600" dirty="0" smtClean="0"/>
              <a:t>Base de dados Espaciais</a:t>
            </a:r>
          </a:p>
          <a:p>
            <a:pPr marL="914400" lvl="1" indent="-514350" fontAlgn="auto">
              <a:spcAft>
                <a:spcPts val="0"/>
              </a:spcAft>
              <a:buFont typeface="+mj-lt"/>
              <a:buAutoNum type="arabicPeriod"/>
              <a:defRPr/>
            </a:pPr>
            <a:r>
              <a:rPr lang="pt-BR" sz="2400" dirty="0" smtClean="0"/>
              <a:t>Localização das Comunidades </a:t>
            </a:r>
          </a:p>
          <a:p>
            <a:pPr marL="914400" lvl="1" indent="-514350" fontAlgn="auto">
              <a:spcAft>
                <a:spcPts val="0"/>
              </a:spcAft>
              <a:buFont typeface="+mj-lt"/>
              <a:buAutoNum type="arabicPeriod"/>
              <a:defRPr/>
            </a:pPr>
            <a:r>
              <a:rPr lang="pt-BR" sz="2400" dirty="0" smtClean="0"/>
              <a:t>Imagens de satélite</a:t>
            </a:r>
          </a:p>
          <a:p>
            <a:pPr marL="914400" lvl="1" indent="-514350" fontAlgn="auto">
              <a:spcAft>
                <a:spcPts val="0"/>
              </a:spcAft>
              <a:buFont typeface="+mj-lt"/>
              <a:buAutoNum type="arabicPeriod"/>
              <a:defRPr/>
            </a:pPr>
            <a:r>
              <a:rPr lang="pt-BR" sz="2400" dirty="0" smtClean="0"/>
              <a:t>Dados cartográficos</a:t>
            </a:r>
          </a:p>
          <a:p>
            <a:pPr marL="1314450" lvl="2" indent="-514350" fontAlgn="auto">
              <a:spcAft>
                <a:spcPts val="0"/>
              </a:spcAft>
              <a:buFont typeface="+mj-lt"/>
              <a:buAutoNum type="arabicPeriod"/>
              <a:defRPr/>
            </a:pPr>
            <a:r>
              <a:rPr lang="pt-BR" sz="1800" dirty="0" smtClean="0"/>
              <a:t>Estradas;</a:t>
            </a:r>
          </a:p>
          <a:p>
            <a:pPr marL="1314450" lvl="2" indent="-514350" fontAlgn="auto">
              <a:spcAft>
                <a:spcPts val="0"/>
              </a:spcAft>
              <a:buFont typeface="+mj-lt"/>
              <a:buAutoNum type="arabicPeriod"/>
              <a:defRPr/>
            </a:pPr>
            <a:r>
              <a:rPr lang="pt-BR" sz="1800" dirty="0" smtClean="0"/>
              <a:t>Rios;</a:t>
            </a:r>
          </a:p>
          <a:p>
            <a:pPr marL="1314450" lvl="2" indent="-514350" fontAlgn="auto">
              <a:spcAft>
                <a:spcPts val="0"/>
              </a:spcAft>
              <a:buFont typeface="+mj-lt"/>
              <a:buAutoNum type="arabicPeriod"/>
              <a:defRPr/>
            </a:pPr>
            <a:r>
              <a:rPr lang="pt-BR" sz="1800" dirty="0" smtClean="0"/>
              <a:t>Sedes municipais/Distritos;</a:t>
            </a:r>
          </a:p>
          <a:p>
            <a:pPr marL="1314450" lvl="2" indent="-514350" fontAlgn="auto">
              <a:spcAft>
                <a:spcPts val="0"/>
              </a:spcAft>
              <a:buFont typeface="+mj-lt"/>
              <a:buAutoNum type="arabicPeriod"/>
              <a:defRPr/>
            </a:pPr>
            <a:r>
              <a:rPr lang="pt-BR" sz="1800" dirty="0" smtClean="0"/>
              <a:t>Domicílios, estabelecimentos rurais (IBGE);</a:t>
            </a:r>
          </a:p>
          <a:p>
            <a:pPr marL="1314450" lvl="2" indent="-514350" fontAlgn="auto">
              <a:spcAft>
                <a:spcPts val="0"/>
              </a:spcAft>
              <a:buFont typeface="+mj-lt"/>
              <a:buAutoNum type="arabicPeriod"/>
              <a:defRPr/>
            </a:pPr>
            <a:r>
              <a:rPr lang="pt-BR" sz="1800" dirty="0" smtClean="0"/>
              <a:t>Regime de terras;</a:t>
            </a:r>
          </a:p>
          <a:p>
            <a:pPr marL="514350" lvl="2" indent="-514350" fontAlgn="auto">
              <a:spcAft>
                <a:spcPts val="0"/>
              </a:spcAft>
              <a:buFont typeface="+mj-lt"/>
              <a:buAutoNum type="arabicPeriod" startAt="2"/>
              <a:defRPr/>
            </a:pPr>
            <a:r>
              <a:rPr lang="pt-BR" sz="2600" dirty="0" smtClean="0"/>
              <a:t>Outros dados</a:t>
            </a:r>
          </a:p>
          <a:p>
            <a:pPr marL="514350" lvl="2" indent="-514350" fontAlgn="auto">
              <a:spcAft>
                <a:spcPts val="0"/>
              </a:spcAft>
              <a:buFont typeface="+mj-lt"/>
              <a:buAutoNum type="arabicPeriod" startAt="2"/>
              <a:defRPr/>
            </a:pPr>
            <a:endParaRPr lang="pt-BR" sz="2600" dirty="0" smtClean="0"/>
          </a:p>
        </p:txBody>
      </p:sp>
      <p:pic>
        <p:nvPicPr>
          <p:cNvPr id="16387" name="Imagem 4" descr="Figura_Loc_1a.jpg"/>
          <p:cNvPicPr>
            <a:picLocks noChangeAspect="1" noChangeArrowheads="1"/>
          </p:cNvPicPr>
          <p:nvPr/>
        </p:nvPicPr>
        <p:blipFill>
          <a:blip r:embed="rId2"/>
          <a:srcRect/>
          <a:stretch>
            <a:fillRect/>
          </a:stretch>
        </p:blipFill>
        <p:spPr bwMode="auto">
          <a:xfrm>
            <a:off x="4500563" y="1557338"/>
            <a:ext cx="4283075" cy="2663825"/>
          </a:xfrm>
          <a:prstGeom prst="rect">
            <a:avLst/>
          </a:prstGeom>
          <a:noFill/>
          <a:ln w="9525">
            <a:noFill/>
            <a:miter lim="800000"/>
            <a:headEnd/>
            <a:tailEnd/>
          </a:ln>
        </p:spPr>
      </p:pic>
      <p:cxnSp>
        <p:nvCxnSpPr>
          <p:cNvPr id="7" name="Conector de seta reta 6"/>
          <p:cNvCxnSpPr/>
          <p:nvPr/>
        </p:nvCxnSpPr>
        <p:spPr>
          <a:xfrm>
            <a:off x="3132138" y="2420938"/>
            <a:ext cx="3600450" cy="576262"/>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Conector de seta reta 8"/>
          <p:cNvCxnSpPr/>
          <p:nvPr/>
        </p:nvCxnSpPr>
        <p:spPr>
          <a:xfrm>
            <a:off x="3533775" y="5430838"/>
            <a:ext cx="2090738" cy="3175"/>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6390" name="Picture 2"/>
          <p:cNvPicPr>
            <a:picLocks noChangeAspect="1" noChangeArrowheads="1"/>
          </p:cNvPicPr>
          <p:nvPr/>
        </p:nvPicPr>
        <p:blipFill>
          <a:blip r:embed="rId3"/>
          <a:srcRect/>
          <a:stretch>
            <a:fillRect/>
          </a:stretch>
        </p:blipFill>
        <p:spPr bwMode="auto">
          <a:xfrm>
            <a:off x="5651500" y="4292600"/>
            <a:ext cx="3070225" cy="2400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normAutofit fontScale="90000"/>
          </a:bodyPr>
          <a:lstStyle/>
          <a:p>
            <a:pPr fontAlgn="auto">
              <a:spcAft>
                <a:spcPts val="0"/>
              </a:spcAft>
              <a:defRPr/>
            </a:pPr>
            <a:r>
              <a:rPr lang="pt-BR" b="1" dirty="0">
                <a:solidFill>
                  <a:schemeClr val="accent2"/>
                </a:solidFill>
              </a:rPr>
              <a:t>Organização da Base de dados para Análise </a:t>
            </a:r>
            <a:r>
              <a:rPr lang="pt-BR" b="1" dirty="0" err="1">
                <a:solidFill>
                  <a:schemeClr val="accent2"/>
                </a:solidFill>
              </a:rPr>
              <a:t>Prelimiar</a:t>
            </a:r>
            <a:r>
              <a:rPr lang="pt-BR" b="1" dirty="0">
                <a:solidFill>
                  <a:schemeClr val="accent2"/>
                </a:solidFill>
              </a:rPr>
              <a:t> da Área</a:t>
            </a:r>
            <a:endParaRPr lang="pt-BR" dirty="0"/>
          </a:p>
        </p:txBody>
      </p:sp>
      <p:sp>
        <p:nvSpPr>
          <p:cNvPr id="17410" name="Espaço Reservado para Conteúdo 2"/>
          <p:cNvSpPr>
            <a:spLocks noGrp="1"/>
          </p:cNvSpPr>
          <p:nvPr>
            <p:ph idx="1"/>
          </p:nvPr>
        </p:nvSpPr>
        <p:spPr/>
        <p:txBody>
          <a:bodyPr/>
          <a:lstStyle/>
          <a:p>
            <a:pPr>
              <a:buFontTx/>
              <a:buAutoNum type="arabicPeriod"/>
            </a:pPr>
            <a:r>
              <a:rPr lang="pt-BR" altLang="pt-BR" sz="2400" smtClean="0"/>
              <a:t>Preparar croquis com imagens e localização de comunidades; </a:t>
            </a:r>
          </a:p>
          <a:p>
            <a:pPr>
              <a:buFontTx/>
              <a:buAutoNum type="arabicPeriod"/>
            </a:pPr>
            <a:endParaRPr lang="pt-BR" altLang="pt-BR" sz="2400" smtClean="0"/>
          </a:p>
          <a:p>
            <a:pPr>
              <a:buFontTx/>
              <a:buAutoNum type="arabicPeriod"/>
            </a:pPr>
            <a:endParaRPr lang="pt-BR" altLang="pt-BR" sz="2400" smtClean="0"/>
          </a:p>
          <a:p>
            <a:pPr>
              <a:buFontTx/>
              <a:buAutoNum type="arabicPeriod"/>
            </a:pPr>
            <a:endParaRPr lang="pt-BR" altLang="pt-BR" sz="2400" smtClean="0"/>
          </a:p>
          <a:p>
            <a:pPr>
              <a:buFontTx/>
              <a:buAutoNum type="arabicPeriod"/>
            </a:pPr>
            <a:endParaRPr lang="pt-BR" altLang="pt-BR" sz="2400" smtClean="0"/>
          </a:p>
          <a:p>
            <a:pPr>
              <a:buFontTx/>
              <a:buAutoNum type="arabicPeriod"/>
            </a:pPr>
            <a:endParaRPr lang="pt-BR" altLang="pt-BR" sz="2400" smtClean="0"/>
          </a:p>
          <a:p>
            <a:pPr>
              <a:buFontTx/>
              <a:buAutoNum type="arabicPeriod"/>
            </a:pPr>
            <a:r>
              <a:rPr lang="pt-BR" altLang="pt-BR" sz="2400" smtClean="0"/>
              <a:t>Carregar GPS com os pontos;</a:t>
            </a:r>
          </a:p>
          <a:p>
            <a:pPr>
              <a:buFontTx/>
              <a:buAutoNum type="arabicPeriod"/>
            </a:pPr>
            <a:r>
              <a:rPr lang="pt-BR" altLang="pt-BR" sz="2400" smtClean="0"/>
              <a:t>Procurar contatos em instituições locais para informações auxiliares</a:t>
            </a:r>
            <a:endParaRPr lang="pt-BR" sz="2400" smtClean="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ítulo 1"/>
          <p:cNvSpPr>
            <a:spLocks noGrp="1"/>
          </p:cNvSpPr>
          <p:nvPr>
            <p:ph type="title"/>
          </p:nvPr>
        </p:nvSpPr>
        <p:spPr/>
        <p:txBody>
          <a:bodyPr/>
          <a:lstStyle/>
          <a:p>
            <a:r>
              <a:rPr lang="pt-BR" sz="3600" b="1" smtClean="0">
                <a:solidFill>
                  <a:schemeClr val="accent2"/>
                </a:solidFill>
              </a:rPr>
              <a:t>4. Seleção de Comunidades para o Levantamento</a:t>
            </a:r>
          </a:p>
        </p:txBody>
      </p:sp>
      <p:pic>
        <p:nvPicPr>
          <p:cNvPr id="18434" name="Imagem 9"/>
          <p:cNvPicPr>
            <a:picLocks noChangeAspect="1" noChangeArrowheads="1"/>
          </p:cNvPicPr>
          <p:nvPr/>
        </p:nvPicPr>
        <p:blipFill>
          <a:blip r:embed="rId2"/>
          <a:srcRect/>
          <a:stretch>
            <a:fillRect/>
          </a:stretch>
        </p:blipFill>
        <p:spPr bwMode="auto">
          <a:xfrm>
            <a:off x="107950" y="2349500"/>
            <a:ext cx="4751388" cy="3382963"/>
          </a:xfrm>
          <a:prstGeom prst="rect">
            <a:avLst/>
          </a:prstGeom>
          <a:noFill/>
          <a:ln w="9525">
            <a:noFill/>
            <a:miter lim="800000"/>
            <a:headEnd/>
            <a:tailEnd/>
          </a:ln>
        </p:spPr>
      </p:pic>
      <p:sp>
        <p:nvSpPr>
          <p:cNvPr id="11" name="CaixaDeTexto 10"/>
          <p:cNvSpPr txBox="1"/>
          <p:nvPr/>
        </p:nvSpPr>
        <p:spPr>
          <a:xfrm>
            <a:off x="468313" y="1628775"/>
            <a:ext cx="4154487" cy="584200"/>
          </a:xfrm>
          <a:prstGeom prst="rect">
            <a:avLst/>
          </a:prstGeom>
          <a:solidFill>
            <a:schemeClr val="tx2">
              <a:lumMod val="20000"/>
              <a:lumOff val="80000"/>
            </a:schemeClr>
          </a:solidFill>
        </p:spPr>
        <p:txBody>
          <a:bodyPr wrap="none">
            <a:spAutoFit/>
          </a:bodyPr>
          <a:lstStyle/>
          <a:p>
            <a:pPr algn="ctr" fontAlgn="auto">
              <a:spcBef>
                <a:spcPts val="0"/>
              </a:spcBef>
              <a:spcAft>
                <a:spcPts val="0"/>
              </a:spcAft>
              <a:defRPr/>
            </a:pPr>
            <a:r>
              <a:rPr lang="pt-BR" sz="1600" b="1" dirty="0">
                <a:latin typeface="+mn-lt"/>
                <a:cs typeface="+mn-cs"/>
              </a:rPr>
              <a:t>Seleção de comunidades considerando o </a:t>
            </a:r>
          </a:p>
          <a:p>
            <a:pPr algn="ctr" fontAlgn="auto">
              <a:spcBef>
                <a:spcPts val="0"/>
              </a:spcBef>
              <a:spcAft>
                <a:spcPts val="0"/>
              </a:spcAft>
              <a:defRPr/>
            </a:pPr>
            <a:r>
              <a:rPr lang="pt-BR" sz="1600" b="1" dirty="0">
                <a:latin typeface="+mn-lt"/>
                <a:cs typeface="+mn-cs"/>
              </a:rPr>
              <a:t>Gradiente de Distúrbio da Paisagem (Floresta)</a:t>
            </a:r>
            <a:endParaRPr lang="pt-BR" sz="1600" dirty="0">
              <a:latin typeface="+mn-lt"/>
              <a:cs typeface="+mn-cs"/>
            </a:endParaRPr>
          </a:p>
        </p:txBody>
      </p:sp>
      <p:sp>
        <p:nvSpPr>
          <p:cNvPr id="12" name="CaixaDeTexto 11"/>
          <p:cNvSpPr txBox="1"/>
          <p:nvPr/>
        </p:nvSpPr>
        <p:spPr>
          <a:xfrm>
            <a:off x="5148263" y="1628775"/>
            <a:ext cx="3789362" cy="584200"/>
          </a:xfrm>
          <a:prstGeom prst="rect">
            <a:avLst/>
          </a:prstGeom>
          <a:solidFill>
            <a:schemeClr val="tx2">
              <a:lumMod val="20000"/>
              <a:lumOff val="80000"/>
            </a:schemeClr>
          </a:solidFill>
        </p:spPr>
        <p:txBody>
          <a:bodyPr wrap="none">
            <a:spAutoFit/>
          </a:bodyPr>
          <a:lstStyle/>
          <a:p>
            <a:pPr algn="ctr" fontAlgn="auto">
              <a:spcBef>
                <a:spcPts val="0"/>
              </a:spcBef>
              <a:spcAft>
                <a:spcPts val="0"/>
              </a:spcAft>
              <a:defRPr/>
            </a:pPr>
            <a:r>
              <a:rPr lang="pt-BR" sz="1600" b="1" dirty="0">
                <a:latin typeface="+mn-lt"/>
                <a:cs typeface="+mn-cs"/>
              </a:rPr>
              <a:t>Seleção de comunidades de acordo com o </a:t>
            </a:r>
          </a:p>
          <a:p>
            <a:pPr algn="ctr" fontAlgn="auto">
              <a:spcBef>
                <a:spcPts val="0"/>
              </a:spcBef>
              <a:spcAft>
                <a:spcPts val="0"/>
              </a:spcAft>
              <a:defRPr/>
            </a:pPr>
            <a:r>
              <a:rPr lang="pt-BR" sz="1600" b="1" dirty="0">
                <a:latin typeface="+mn-lt"/>
                <a:cs typeface="+mn-cs"/>
              </a:rPr>
              <a:t>Regime de Terras</a:t>
            </a:r>
            <a:endParaRPr lang="pt-BR" sz="1600" dirty="0">
              <a:latin typeface="+mn-lt"/>
              <a:cs typeface="+mn-cs"/>
            </a:endParaRPr>
          </a:p>
        </p:txBody>
      </p:sp>
      <p:pic>
        <p:nvPicPr>
          <p:cNvPr id="18437" name="Picture 2"/>
          <p:cNvPicPr>
            <a:picLocks noChangeAspect="1" noChangeArrowheads="1"/>
          </p:cNvPicPr>
          <p:nvPr/>
        </p:nvPicPr>
        <p:blipFill>
          <a:blip r:embed="rId3"/>
          <a:srcRect/>
          <a:stretch>
            <a:fillRect/>
          </a:stretch>
        </p:blipFill>
        <p:spPr bwMode="auto">
          <a:xfrm>
            <a:off x="5076825" y="2517775"/>
            <a:ext cx="3959225" cy="3095625"/>
          </a:xfrm>
          <a:prstGeom prst="rect">
            <a:avLst/>
          </a:prstGeom>
          <a:noFill/>
          <a:ln w="9525">
            <a:noFill/>
            <a:miter lim="800000"/>
            <a:headEnd/>
            <a:tailEnd/>
          </a:ln>
        </p:spPr>
      </p:pic>
      <p:sp>
        <p:nvSpPr>
          <p:cNvPr id="15" name="CaixaDeTexto 14"/>
          <p:cNvSpPr txBox="1"/>
          <p:nvPr/>
        </p:nvSpPr>
        <p:spPr>
          <a:xfrm>
            <a:off x="584200" y="5864225"/>
            <a:ext cx="8353425" cy="830263"/>
          </a:xfrm>
          <a:prstGeom prst="rect">
            <a:avLst/>
          </a:prstGeom>
          <a:solidFill>
            <a:schemeClr val="tx2">
              <a:lumMod val="20000"/>
              <a:lumOff val="80000"/>
            </a:schemeClr>
          </a:solidFill>
        </p:spPr>
        <p:txBody>
          <a:bodyPr>
            <a:spAutoFit/>
          </a:bodyPr>
          <a:lstStyle/>
          <a:p>
            <a:pPr algn="ctr" fontAlgn="auto">
              <a:spcBef>
                <a:spcPts val="0"/>
              </a:spcBef>
              <a:spcAft>
                <a:spcPts val="0"/>
              </a:spcAft>
              <a:defRPr/>
            </a:pPr>
            <a:r>
              <a:rPr lang="pt-BR" sz="1600" b="1" dirty="0">
                <a:latin typeface="+mn-lt"/>
                <a:cs typeface="+mn-cs"/>
              </a:rPr>
              <a:t>Estratificação depende dos objetivos do levantamento de campo </a:t>
            </a:r>
          </a:p>
          <a:p>
            <a:pPr algn="ctr" fontAlgn="auto">
              <a:spcBef>
                <a:spcPts val="0"/>
              </a:spcBef>
              <a:spcAft>
                <a:spcPts val="0"/>
              </a:spcAft>
              <a:defRPr/>
            </a:pPr>
            <a:r>
              <a:rPr lang="pt-BR" sz="1600" dirty="0">
                <a:latin typeface="+mn-lt"/>
                <a:cs typeface="+mn-cs"/>
              </a:rPr>
              <a:t>Desenho amostral adaptado </a:t>
            </a:r>
            <a:r>
              <a:rPr lang="pt-BR" sz="1600" dirty="0">
                <a:latin typeface="+mn-lt"/>
                <a:cs typeface="+mn-cs"/>
              </a:rPr>
              <a:t>em função do percurso possível de se cumprir em campo (situação das estradas/tempo de deslocamento</a:t>
            </a:r>
            <a:r>
              <a:rPr lang="pt-BR" sz="1600" dirty="0">
                <a:latin typeface="+mn-lt"/>
                <a:cs typeface="+mn-cs"/>
              </a:rPr>
              <a:t>)</a:t>
            </a:r>
            <a:endParaRPr lang="pt-BR" sz="1600" dirty="0">
              <a:latin typeface="+mn-lt"/>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ítulo 1"/>
          <p:cNvSpPr>
            <a:spLocks noGrp="1"/>
          </p:cNvSpPr>
          <p:nvPr>
            <p:ph type="title"/>
          </p:nvPr>
        </p:nvSpPr>
        <p:spPr/>
        <p:txBody>
          <a:bodyPr/>
          <a:lstStyle/>
          <a:p>
            <a:r>
              <a:rPr lang="pt-BR" sz="2800" b="1" smtClean="0">
                <a:solidFill>
                  <a:schemeClr val="accent2"/>
                </a:solidFill>
              </a:rPr>
              <a:t>5. Seleção de Pontos para verificação em campo</a:t>
            </a:r>
            <a:endParaRPr lang="pt-BR" sz="2800" smtClean="0"/>
          </a:p>
        </p:txBody>
      </p:sp>
      <p:sp>
        <p:nvSpPr>
          <p:cNvPr id="19458" name="Espaço Reservado para Conteúdo 2"/>
          <p:cNvSpPr>
            <a:spLocks noGrp="1"/>
          </p:cNvSpPr>
          <p:nvPr>
            <p:ph idx="1"/>
          </p:nvPr>
        </p:nvSpPr>
        <p:spPr>
          <a:xfrm>
            <a:off x="457200" y="1600200"/>
            <a:ext cx="4402138" cy="4525963"/>
          </a:xfrm>
        </p:spPr>
        <p:txBody>
          <a:bodyPr/>
          <a:lstStyle/>
          <a:p>
            <a:r>
              <a:rPr lang="pt-BR" sz="2000" smtClean="0"/>
              <a:t>Padrões intra-urbanos</a:t>
            </a:r>
          </a:p>
        </p:txBody>
      </p:sp>
      <p:pic>
        <p:nvPicPr>
          <p:cNvPr id="19459" name="Imagem 3"/>
          <p:cNvPicPr>
            <a:picLocks noChangeAspect="1" noChangeArrowheads="1"/>
          </p:cNvPicPr>
          <p:nvPr/>
        </p:nvPicPr>
        <p:blipFill>
          <a:blip r:embed="rId2"/>
          <a:srcRect/>
          <a:stretch>
            <a:fillRect/>
          </a:stretch>
        </p:blipFill>
        <p:spPr bwMode="auto">
          <a:xfrm>
            <a:off x="84138" y="2195513"/>
            <a:ext cx="4392612" cy="2859087"/>
          </a:xfrm>
          <a:prstGeom prst="rect">
            <a:avLst/>
          </a:prstGeom>
          <a:noFill/>
          <a:ln w="9525">
            <a:noFill/>
            <a:miter lim="800000"/>
            <a:headEnd/>
            <a:tailEnd/>
          </a:ln>
        </p:spPr>
      </p:pic>
      <p:sp>
        <p:nvSpPr>
          <p:cNvPr id="5" name="Retângulo 4"/>
          <p:cNvSpPr/>
          <p:nvPr/>
        </p:nvSpPr>
        <p:spPr>
          <a:xfrm>
            <a:off x="130175" y="5160963"/>
            <a:ext cx="4338638" cy="1014412"/>
          </a:xfrm>
          <a:prstGeom prst="rect">
            <a:avLst/>
          </a:prstGeom>
          <a:solidFill>
            <a:schemeClr val="tx2">
              <a:lumMod val="20000"/>
              <a:lumOff val="80000"/>
            </a:schemeClr>
          </a:solidFill>
        </p:spPr>
        <p:txBody>
          <a:bodyPr>
            <a:spAutoFit/>
          </a:bodyPr>
          <a:lstStyle/>
          <a:p>
            <a:pPr fontAlgn="auto">
              <a:spcBef>
                <a:spcPts val="0"/>
              </a:spcBef>
              <a:spcAft>
                <a:spcPts val="0"/>
              </a:spcAft>
              <a:defRPr/>
            </a:pPr>
            <a:r>
              <a:rPr lang="pt-BR" sz="1000" dirty="0">
                <a:latin typeface="+mn-lt"/>
                <a:cs typeface="+mn-cs"/>
              </a:rPr>
              <a:t>Padrões de ocupação urbana em Itaituba: imagem </a:t>
            </a:r>
            <a:r>
              <a:rPr lang="pt-BR" sz="1000" dirty="0" err="1">
                <a:latin typeface="+mn-lt"/>
                <a:cs typeface="+mn-cs"/>
              </a:rPr>
              <a:t>RapidEye</a:t>
            </a:r>
            <a:r>
              <a:rPr lang="pt-BR" sz="1000" dirty="0">
                <a:latin typeface="+mn-lt"/>
                <a:cs typeface="+mn-cs"/>
              </a:rPr>
              <a:t> (1); conjuntos habitacionais não contíguos a mancha urbana (A e B); ocupação espontânea recente adjacente a um conjunto habitacional (C); área de expansão urbana (D); grandes estabelecimentos ao longo da BR-163 (E); condomínio residencial com casas em construção (F); ocupação na área central, próximo ao porto (G), e ocupação de palafitas (H).</a:t>
            </a:r>
            <a:endParaRPr lang="pt-BR" sz="1000" dirty="0">
              <a:latin typeface="+mn-lt"/>
              <a:cs typeface="+mn-cs"/>
            </a:endParaRPr>
          </a:p>
        </p:txBody>
      </p:sp>
      <p:sp>
        <p:nvSpPr>
          <p:cNvPr id="19461" name="Espaço Reservado para Conteúdo 2"/>
          <p:cNvSpPr txBox="1">
            <a:spLocks/>
          </p:cNvSpPr>
          <p:nvPr/>
        </p:nvSpPr>
        <p:spPr bwMode="auto">
          <a:xfrm>
            <a:off x="4643438" y="1628775"/>
            <a:ext cx="4403725" cy="4525963"/>
          </a:xfrm>
          <a:prstGeom prst="rect">
            <a:avLst/>
          </a:prstGeom>
          <a:noFill/>
          <a:ln w="9525">
            <a:noFill/>
            <a:miter lim="800000"/>
            <a:headEnd/>
            <a:tailEnd/>
          </a:ln>
        </p:spPr>
        <p:txBody>
          <a:bodyPr/>
          <a:lstStyle/>
          <a:p>
            <a:pPr marL="342900" indent="-342900">
              <a:spcBef>
                <a:spcPct val="20000"/>
              </a:spcBef>
              <a:buFont typeface="Arial" charset="0"/>
              <a:buChar char="•"/>
            </a:pPr>
            <a:r>
              <a:rPr lang="pt-BR" sz="2000">
                <a:latin typeface="Calibri" pitchFamily="34" charset="0"/>
              </a:rPr>
              <a:t>Padrões de uso e cobertura da Terra</a:t>
            </a:r>
          </a:p>
        </p:txBody>
      </p:sp>
      <p:pic>
        <p:nvPicPr>
          <p:cNvPr id="19462" name="Imagem 6" descr="uso_1.jpg"/>
          <p:cNvPicPr>
            <a:picLocks noChangeAspect="1" noChangeArrowheads="1"/>
          </p:cNvPicPr>
          <p:nvPr/>
        </p:nvPicPr>
        <p:blipFill>
          <a:blip r:embed="rId3"/>
          <a:srcRect/>
          <a:stretch>
            <a:fillRect/>
          </a:stretch>
        </p:blipFill>
        <p:spPr bwMode="auto">
          <a:xfrm>
            <a:off x="4718050" y="2205038"/>
            <a:ext cx="4227513" cy="771525"/>
          </a:xfrm>
          <a:prstGeom prst="rect">
            <a:avLst/>
          </a:prstGeom>
          <a:noFill/>
          <a:ln w="9525">
            <a:noFill/>
            <a:miter lim="800000"/>
            <a:headEnd/>
            <a:tailEnd/>
          </a:ln>
        </p:spPr>
      </p:pic>
      <p:sp>
        <p:nvSpPr>
          <p:cNvPr id="9" name="CaixaDeTexto 8"/>
          <p:cNvSpPr txBox="1"/>
          <p:nvPr/>
        </p:nvSpPr>
        <p:spPr>
          <a:xfrm>
            <a:off x="4716463" y="3068638"/>
            <a:ext cx="4221162" cy="865187"/>
          </a:xfrm>
          <a:prstGeom prst="rect">
            <a:avLst/>
          </a:prstGeom>
          <a:solidFill>
            <a:schemeClr val="tx2">
              <a:lumMod val="20000"/>
              <a:lumOff val="80000"/>
            </a:schemeClr>
          </a:solidFill>
        </p:spPr>
        <p:txBody>
          <a:bodyPr>
            <a:spAutoFit/>
          </a:bodyPr>
          <a:lstStyle/>
          <a:p>
            <a:pPr fontAlgn="auto">
              <a:spcBef>
                <a:spcPts val="0"/>
              </a:spcBef>
              <a:spcAft>
                <a:spcPts val="0"/>
              </a:spcAft>
              <a:defRPr/>
            </a:pPr>
            <a:r>
              <a:rPr lang="pt-BR" sz="1000" dirty="0">
                <a:latin typeface="+mn-lt"/>
                <a:cs typeface="+mn-cs"/>
              </a:rPr>
              <a:t>Itaituba: Área aberta a pouco tempo para roçado, nas imediações da comunidade Pantanal de Areia (A), gado de corte no entorno de Itaituba (B), plantação de bananeira na comunidade Santa Terezinha (C),e recipientes para entrega de leite e ao fundo plantação de cacau nas proximidades da comunidade São José (D).</a:t>
            </a:r>
          </a:p>
        </p:txBody>
      </p:sp>
      <p:pic>
        <p:nvPicPr>
          <p:cNvPr id="19464" name="Imagem 9" descr="traj_3.JPG"/>
          <p:cNvPicPr>
            <a:picLocks noChangeAspect="1" noChangeArrowheads="1"/>
          </p:cNvPicPr>
          <p:nvPr/>
        </p:nvPicPr>
        <p:blipFill>
          <a:blip r:embed="rId4"/>
          <a:srcRect/>
          <a:stretch>
            <a:fillRect/>
          </a:stretch>
        </p:blipFill>
        <p:spPr bwMode="auto">
          <a:xfrm>
            <a:off x="4795838" y="4076700"/>
            <a:ext cx="3952875" cy="1824038"/>
          </a:xfrm>
          <a:prstGeom prst="rect">
            <a:avLst/>
          </a:prstGeom>
          <a:noFill/>
          <a:ln w="9525">
            <a:noFill/>
            <a:miter lim="800000"/>
            <a:headEnd/>
            <a:tailEnd/>
          </a:ln>
        </p:spPr>
      </p:pic>
      <p:sp>
        <p:nvSpPr>
          <p:cNvPr id="22530" name="Rectangle 2"/>
          <p:cNvSpPr>
            <a:spLocks noChangeArrowheads="1"/>
          </p:cNvSpPr>
          <p:nvPr/>
        </p:nvSpPr>
        <p:spPr bwMode="auto">
          <a:xfrm>
            <a:off x="4754563" y="5953125"/>
            <a:ext cx="4032250" cy="862013"/>
          </a:xfrm>
          <a:prstGeom prst="rect">
            <a:avLst/>
          </a:prstGeom>
          <a:solidFill>
            <a:schemeClr val="tx2">
              <a:lumMod val="20000"/>
              <a:lumOff val="80000"/>
            </a:schemeClr>
          </a:solidFill>
          <a:ln w="9525">
            <a:noFill/>
            <a:miter lim="800000"/>
            <a:headEnd/>
            <a:tailEnd/>
          </a:ln>
          <a:effectLst/>
        </p:spPr>
        <p:txBody>
          <a:bodyPr anchor="ctr">
            <a:spAutoFit/>
          </a:bodyPr>
          <a:lstStyle/>
          <a:p>
            <a:pPr algn="just">
              <a:defRPr/>
            </a:pPr>
            <a:r>
              <a:rPr lang="pt-BR" sz="1000" dirty="0">
                <a:latin typeface="+mj-lt"/>
                <a:ea typeface="Calibri" pitchFamily="34" charset="0"/>
                <a:cs typeface="Arial" pitchFamily="34" charset="0"/>
              </a:rPr>
              <a:t>Santarém: Produção de farinha no distrito de Boa Esperança (A e B); </a:t>
            </a:r>
          </a:p>
          <a:p>
            <a:pPr algn="just">
              <a:defRPr/>
            </a:pPr>
            <a:r>
              <a:rPr lang="pt-BR" sz="1000" dirty="0">
                <a:latin typeface="+mj-lt"/>
                <a:ea typeface="Calibri" pitchFamily="34" charset="0"/>
                <a:cs typeface="Arial" pitchFamily="34" charset="0"/>
              </a:rPr>
              <a:t>casa de farinha  na comunidade de </a:t>
            </a:r>
            <a:r>
              <a:rPr lang="pt-BR" sz="1000" dirty="0" err="1">
                <a:latin typeface="+mj-lt"/>
                <a:ea typeface="Calibri" pitchFamily="34" charset="0"/>
                <a:cs typeface="Arial" pitchFamily="34" charset="0"/>
              </a:rPr>
              <a:t>Palhal</a:t>
            </a:r>
            <a:r>
              <a:rPr lang="pt-BR" sz="1000" dirty="0">
                <a:latin typeface="+mj-lt"/>
                <a:ea typeface="Calibri" pitchFamily="34" charset="0"/>
                <a:cs typeface="Arial" pitchFamily="34" charset="0"/>
              </a:rPr>
              <a:t> (C); extensas lavouras com </a:t>
            </a:r>
          </a:p>
          <a:p>
            <a:pPr algn="just">
              <a:defRPr/>
            </a:pPr>
            <a:r>
              <a:rPr lang="pt-BR" sz="1000" dirty="0">
                <a:latin typeface="+mj-lt"/>
                <a:ea typeface="Calibri" pitchFamily="34" charset="0"/>
                <a:cs typeface="Arial" pitchFamily="34" charset="0"/>
              </a:rPr>
              <a:t>plantio de milho (D);  estrutura para armazenamento da produção de </a:t>
            </a:r>
          </a:p>
          <a:p>
            <a:pPr algn="just">
              <a:defRPr/>
            </a:pPr>
            <a:r>
              <a:rPr lang="pt-BR" sz="1000" dirty="0">
                <a:latin typeface="+mj-lt"/>
                <a:ea typeface="Calibri" pitchFamily="34" charset="0"/>
                <a:cs typeface="Arial" pitchFamily="34" charset="0"/>
              </a:rPr>
              <a:t>grande fazendeiro (E) e; plantio de mamão na comunidade de Vista </a:t>
            </a:r>
          </a:p>
          <a:p>
            <a:pPr algn="just">
              <a:defRPr/>
            </a:pPr>
            <a:r>
              <a:rPr lang="pt-BR" sz="1000" dirty="0">
                <a:latin typeface="+mj-lt"/>
                <a:ea typeface="Calibri" pitchFamily="34" charset="0"/>
                <a:cs typeface="Arial" pitchFamily="34" charset="0"/>
              </a:rPr>
              <a:t>Alegre do </a:t>
            </a:r>
            <a:r>
              <a:rPr lang="pt-BR" sz="1000" dirty="0" err="1">
                <a:latin typeface="+mj-lt"/>
                <a:ea typeface="Calibri" pitchFamily="34" charset="0"/>
                <a:cs typeface="Arial" pitchFamily="34" charset="0"/>
              </a:rPr>
              <a:t>Mojú</a:t>
            </a:r>
            <a:r>
              <a:rPr lang="pt-BR" sz="1000" dirty="0">
                <a:latin typeface="+mj-lt"/>
                <a:ea typeface="Calibri" pitchFamily="34" charset="0"/>
                <a:cs typeface="Arial" pitchFamily="34" charset="0"/>
              </a:rPr>
              <a:t> (F).</a:t>
            </a:r>
            <a:endParaRPr lang="pt-BR" sz="1000" dirty="0">
              <a:latin typeface="+mj-lt"/>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0" name="Título 1"/>
          <p:cNvSpPr>
            <a:spLocks noGrp="1"/>
          </p:cNvSpPr>
          <p:nvPr>
            <p:ph type="title"/>
          </p:nvPr>
        </p:nvSpPr>
        <p:spPr/>
        <p:txBody>
          <a:bodyPr/>
          <a:lstStyle/>
          <a:p>
            <a:r>
              <a:rPr lang="pt-BR" sz="3600" b="1" smtClean="0">
                <a:solidFill>
                  <a:schemeClr val="accent2"/>
                </a:solidFill>
              </a:rPr>
              <a:t>6. Definição do roteiro</a:t>
            </a:r>
          </a:p>
        </p:txBody>
      </p:sp>
      <p:sp>
        <p:nvSpPr>
          <p:cNvPr id="3111"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latin typeface="Calibri" pitchFamily="34" charset="0"/>
            </a:endParaRPr>
          </a:p>
        </p:txBody>
      </p:sp>
      <p:graphicFrame>
        <p:nvGraphicFramePr>
          <p:cNvPr id="3109" name="Object 37"/>
          <p:cNvGraphicFramePr>
            <a:graphicFrameLocks noChangeAspect="1"/>
          </p:cNvGraphicFramePr>
          <p:nvPr/>
        </p:nvGraphicFramePr>
        <p:xfrm>
          <a:off x="468313" y="4797425"/>
          <a:ext cx="3743325" cy="1949450"/>
        </p:xfrm>
        <a:graphic>
          <a:graphicData uri="http://schemas.openxmlformats.org/presentationml/2006/ole">
            <p:oleObj spid="_x0000_s3109" name="Planilha" r:id="rId3" imgW="4952880" imgH="2866935" progId="">
              <p:embed/>
            </p:oleObj>
          </a:graphicData>
        </a:graphic>
      </p:graphicFrame>
      <p:pic>
        <p:nvPicPr>
          <p:cNvPr id="3112" name="Picture 7"/>
          <p:cNvPicPr>
            <a:picLocks noChangeAspect="1" noChangeArrowheads="1"/>
          </p:cNvPicPr>
          <p:nvPr/>
        </p:nvPicPr>
        <p:blipFill>
          <a:blip r:embed="rId4"/>
          <a:srcRect/>
          <a:stretch>
            <a:fillRect/>
          </a:stretch>
        </p:blipFill>
        <p:spPr bwMode="auto">
          <a:xfrm>
            <a:off x="395288" y="1196975"/>
            <a:ext cx="8018462" cy="3527425"/>
          </a:xfrm>
          <a:prstGeom prst="rect">
            <a:avLst/>
          </a:prstGeom>
          <a:noFill/>
          <a:ln w="9525">
            <a:noFill/>
            <a:miter lim="800000"/>
            <a:headEnd/>
            <a:tailEnd/>
          </a:ln>
        </p:spPr>
      </p:pic>
      <p:sp>
        <p:nvSpPr>
          <p:cNvPr id="3113" name="CaixaDeTexto 12"/>
          <p:cNvSpPr txBox="1">
            <a:spLocks noChangeArrowheads="1"/>
          </p:cNvSpPr>
          <p:nvPr/>
        </p:nvSpPr>
        <p:spPr bwMode="auto">
          <a:xfrm>
            <a:off x="827088" y="3068638"/>
            <a:ext cx="2481262" cy="369887"/>
          </a:xfrm>
          <a:prstGeom prst="rect">
            <a:avLst/>
          </a:prstGeom>
          <a:noFill/>
          <a:ln w="9525">
            <a:noFill/>
            <a:miter lim="800000"/>
            <a:headEnd/>
            <a:tailEnd/>
          </a:ln>
        </p:spPr>
        <p:txBody>
          <a:bodyPr wrap="none">
            <a:spAutoFit/>
          </a:bodyPr>
          <a:lstStyle/>
          <a:p>
            <a:r>
              <a:rPr lang="pt-BR">
                <a:latin typeface="Calibri" pitchFamily="34" charset="0"/>
              </a:rPr>
              <a:t>Rodovia Transamazônica</a:t>
            </a:r>
          </a:p>
        </p:txBody>
      </p:sp>
      <p:pic>
        <p:nvPicPr>
          <p:cNvPr id="3114" name="Picture 3"/>
          <p:cNvPicPr>
            <a:picLocks noChangeAspect="1" noChangeArrowheads="1"/>
          </p:cNvPicPr>
          <p:nvPr/>
        </p:nvPicPr>
        <p:blipFill>
          <a:blip r:embed="rId5"/>
          <a:srcRect/>
          <a:stretch>
            <a:fillRect/>
          </a:stretch>
        </p:blipFill>
        <p:spPr bwMode="auto">
          <a:xfrm>
            <a:off x="4356100" y="4868863"/>
            <a:ext cx="2185988" cy="1644650"/>
          </a:xfrm>
          <a:prstGeom prst="rect">
            <a:avLst/>
          </a:prstGeom>
          <a:noFill/>
          <a:ln w="9525">
            <a:noFill/>
            <a:miter lim="800000"/>
            <a:headEnd/>
            <a:tailEnd/>
          </a:ln>
        </p:spPr>
      </p:pic>
      <p:sp>
        <p:nvSpPr>
          <p:cNvPr id="3115" name="CaixaDeTexto 14"/>
          <p:cNvSpPr txBox="1">
            <a:spLocks noChangeArrowheads="1"/>
          </p:cNvSpPr>
          <p:nvPr/>
        </p:nvSpPr>
        <p:spPr bwMode="auto">
          <a:xfrm>
            <a:off x="468313" y="4767263"/>
            <a:ext cx="388937" cy="215900"/>
          </a:xfrm>
          <a:prstGeom prst="rect">
            <a:avLst/>
          </a:prstGeom>
          <a:noFill/>
          <a:ln w="9525">
            <a:noFill/>
            <a:miter lim="800000"/>
            <a:headEnd/>
            <a:tailEnd/>
          </a:ln>
        </p:spPr>
        <p:txBody>
          <a:bodyPr wrap="none">
            <a:spAutoFit/>
          </a:bodyPr>
          <a:lstStyle/>
          <a:p>
            <a:r>
              <a:rPr lang="pt-BR" sz="800">
                <a:latin typeface="Calibri" pitchFamily="34" charset="0"/>
              </a:rPr>
              <a:t>2014</a:t>
            </a:r>
          </a:p>
        </p:txBody>
      </p:sp>
      <p:sp>
        <p:nvSpPr>
          <p:cNvPr id="16" name="CaixaDeTexto 15"/>
          <p:cNvSpPr txBox="1"/>
          <p:nvPr/>
        </p:nvSpPr>
        <p:spPr>
          <a:xfrm>
            <a:off x="6613525" y="5084763"/>
            <a:ext cx="2371725" cy="739775"/>
          </a:xfrm>
          <a:prstGeom prst="rect">
            <a:avLst/>
          </a:prstGeom>
          <a:solidFill>
            <a:schemeClr val="tx2">
              <a:lumMod val="40000"/>
              <a:lumOff val="60000"/>
            </a:schemeClr>
          </a:solidFill>
        </p:spPr>
        <p:txBody>
          <a:bodyPr wrap="none">
            <a:spAutoFit/>
          </a:bodyPr>
          <a:lstStyle/>
          <a:p>
            <a:pPr algn="ctr" fontAlgn="auto">
              <a:spcBef>
                <a:spcPts val="0"/>
              </a:spcBef>
              <a:spcAft>
                <a:spcPts val="0"/>
              </a:spcAft>
              <a:defRPr/>
            </a:pPr>
            <a:r>
              <a:rPr lang="pt-BR" sz="1400" dirty="0">
                <a:latin typeface="+mn-lt"/>
                <a:cs typeface="+mn-cs"/>
              </a:rPr>
              <a:t>Pré-Seleção</a:t>
            </a:r>
          </a:p>
          <a:p>
            <a:pPr algn="ctr" fontAlgn="auto">
              <a:spcBef>
                <a:spcPts val="0"/>
              </a:spcBef>
              <a:spcAft>
                <a:spcPts val="0"/>
              </a:spcAft>
              <a:defRPr/>
            </a:pPr>
            <a:r>
              <a:rPr lang="pt-BR" sz="1400" dirty="0">
                <a:latin typeface="+mn-lt"/>
                <a:cs typeface="+mn-cs"/>
              </a:rPr>
              <a:t>das Comunidades e de Pontos</a:t>
            </a:r>
          </a:p>
          <a:p>
            <a:pPr algn="ctr" fontAlgn="auto">
              <a:spcBef>
                <a:spcPts val="0"/>
              </a:spcBef>
              <a:spcAft>
                <a:spcPts val="0"/>
              </a:spcAft>
              <a:defRPr/>
            </a:pPr>
            <a:r>
              <a:rPr lang="pt-BR" sz="1400" dirty="0">
                <a:latin typeface="+mn-lt"/>
                <a:cs typeface="+mn-cs"/>
              </a:rPr>
              <a:t>a serem visitados</a:t>
            </a:r>
            <a:endParaRPr lang="pt-BR" sz="1400" dirty="0">
              <a:latin typeface="+mn-lt"/>
              <a:cs typeface="+mn-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601</TotalTime>
  <Words>1664</Words>
  <Application>Microsoft Office PowerPoint</Application>
  <PresentationFormat>Apresentação na tela (4:3)</PresentationFormat>
  <Paragraphs>194</Paragraphs>
  <Slides>27</Slides>
  <Notes>0</Notes>
  <HiddenSlides>0</HiddenSlides>
  <MMClips>0</MMClips>
  <ScaleCrop>false</ScaleCrop>
  <HeadingPairs>
    <vt:vector size="8" baseType="variant">
      <vt:variant>
        <vt:lpstr>Fontes usadas</vt:lpstr>
      </vt:variant>
      <vt:variant>
        <vt:i4>6</vt:i4>
      </vt:variant>
      <vt:variant>
        <vt:lpstr>Modelo de design</vt:lpstr>
      </vt:variant>
      <vt:variant>
        <vt:i4>1</vt:i4>
      </vt:variant>
      <vt:variant>
        <vt:lpstr>Servidores OLE incorporados</vt:lpstr>
      </vt:variant>
      <vt:variant>
        <vt:i4>1</vt:i4>
      </vt:variant>
      <vt:variant>
        <vt:lpstr>Títulos de slides</vt:lpstr>
      </vt:variant>
      <vt:variant>
        <vt:i4>27</vt:i4>
      </vt:variant>
    </vt:vector>
  </HeadingPairs>
  <TitlesOfParts>
    <vt:vector size="35" baseType="lpstr">
      <vt:lpstr>Calibri</vt:lpstr>
      <vt:lpstr>Arial</vt:lpstr>
      <vt:lpstr>Trebuchet MS</vt:lpstr>
      <vt:lpstr>ZapfHumnst Dm BT</vt:lpstr>
      <vt:lpstr>Verdana</vt:lpstr>
      <vt:lpstr>Corbel</vt:lpstr>
      <vt:lpstr>Tema do Office</vt:lpstr>
      <vt:lpstr>Planilha</vt:lpstr>
      <vt:lpstr>Slide 1</vt:lpstr>
      <vt:lpstr>Coleta de dados de Campo: Planejamento, execução e organização dos dados coletados</vt:lpstr>
      <vt:lpstr>I. Planejamento de Campo</vt:lpstr>
      <vt:lpstr>2. Definição da Área de Levantamento</vt:lpstr>
      <vt:lpstr>3. Organização da Base de dados para Análise Prelimiar da Área</vt:lpstr>
      <vt:lpstr>Organização da Base de dados para Análise Prelimiar da Área</vt:lpstr>
      <vt:lpstr>4. Seleção de Comunidades para o Levantamento</vt:lpstr>
      <vt:lpstr>5. Seleção de Pontos para verificação em campo</vt:lpstr>
      <vt:lpstr>6. Definição do roteiro</vt:lpstr>
      <vt:lpstr>7. Preparação dos Questionários </vt:lpstr>
      <vt:lpstr>II. Equipamentos</vt:lpstr>
      <vt:lpstr>Slide 12</vt:lpstr>
      <vt:lpstr>III. Método para coleta de dados</vt:lpstr>
      <vt:lpstr>III. Método para coleta de dados</vt:lpstr>
      <vt:lpstr>III. Método para coleta de dados</vt:lpstr>
      <vt:lpstr>III. Método para coleta de dados</vt:lpstr>
      <vt:lpstr>III. Método para coleta de dados</vt:lpstr>
      <vt:lpstr>III. Método para coleta de dados</vt:lpstr>
      <vt:lpstr>IV. Organização dos Dados e das Informações Coletadas</vt:lpstr>
      <vt:lpstr>IV. Organização dos Dados e das Informações Coletadas em Campo</vt:lpstr>
      <vt:lpstr>Organização dos dados para Caracterização das Comunidades </vt:lpstr>
      <vt:lpstr>Slide 22</vt:lpstr>
      <vt:lpstr>Slide 23</vt:lpstr>
      <vt:lpstr>Slide 24</vt:lpstr>
      <vt:lpstr>IV. Organização dos Dados e das Informações Coletadas em Campo Relatórios de campo</vt:lpstr>
      <vt:lpstr>Referências</vt:lpstr>
      <vt:lpstr>Referências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Planejamento de Campo</dc:title>
  <dc:creator>isabel</dc:creator>
  <cp:lastModifiedBy>miguel</cp:lastModifiedBy>
  <cp:revision>119</cp:revision>
  <dcterms:created xsi:type="dcterms:W3CDTF">2015-03-09T20:15:53Z</dcterms:created>
  <dcterms:modified xsi:type="dcterms:W3CDTF">2015-03-10T18:29:30Z</dcterms:modified>
</cp:coreProperties>
</file>