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58" r:id="rId4"/>
    <p:sldId id="259" r:id="rId5"/>
    <p:sldId id="261" r:id="rId6"/>
    <p:sldId id="264" r:id="rId7"/>
    <p:sldId id="257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472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02D84-90D5-49B5-A635-59A4BFCB2DED}" type="datetimeFigureOut">
              <a:rPr lang="pt-BR" smtClean="0"/>
              <a:t>20/01/2014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58406-36F1-4C0F-92FB-684EB51AA9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095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B631A-F892-4AD8-819F-C9CD420CE79F}" type="slidenum">
              <a:rPr lang="pt-BR"/>
              <a:pPr/>
              <a:t>4</a:t>
            </a:fld>
            <a:endParaRPr lang="pt-B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9F9-EFF9-4392-83B4-5B29CC687598}" type="datetimeFigureOut">
              <a:rPr lang="pt-BR" smtClean="0"/>
              <a:t>20/01/2014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3C0C-235F-411D-AC7C-80E623C324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907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9F9-EFF9-4392-83B4-5B29CC687598}" type="datetimeFigureOut">
              <a:rPr lang="pt-BR" smtClean="0"/>
              <a:t>20/01/2014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3C0C-235F-411D-AC7C-80E623C324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57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9F9-EFF9-4392-83B4-5B29CC687598}" type="datetimeFigureOut">
              <a:rPr lang="pt-BR" smtClean="0"/>
              <a:t>20/01/2014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3C0C-235F-411D-AC7C-80E623C324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53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9F9-EFF9-4392-83B4-5B29CC687598}" type="datetimeFigureOut">
              <a:rPr lang="pt-BR" smtClean="0"/>
              <a:t>20/01/2014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3C0C-235F-411D-AC7C-80E623C324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64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9F9-EFF9-4392-83B4-5B29CC687598}" type="datetimeFigureOut">
              <a:rPr lang="pt-BR" smtClean="0"/>
              <a:t>20/01/2014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3C0C-235F-411D-AC7C-80E623C324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5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9F9-EFF9-4392-83B4-5B29CC687598}" type="datetimeFigureOut">
              <a:rPr lang="pt-BR" smtClean="0"/>
              <a:t>20/01/2014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3C0C-235F-411D-AC7C-80E623C324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99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9F9-EFF9-4392-83B4-5B29CC687598}" type="datetimeFigureOut">
              <a:rPr lang="pt-BR" smtClean="0"/>
              <a:t>20/01/2014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3C0C-235F-411D-AC7C-80E623C324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58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9F9-EFF9-4392-83B4-5B29CC687598}" type="datetimeFigureOut">
              <a:rPr lang="pt-BR" smtClean="0"/>
              <a:t>20/01/2014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3C0C-235F-411D-AC7C-80E623C324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467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9F9-EFF9-4392-83B4-5B29CC687598}" type="datetimeFigureOut">
              <a:rPr lang="pt-BR" smtClean="0"/>
              <a:t>20/01/2014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3C0C-235F-411D-AC7C-80E623C324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99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9F9-EFF9-4392-83B4-5B29CC687598}" type="datetimeFigureOut">
              <a:rPr lang="pt-BR" smtClean="0"/>
              <a:t>20/01/2014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3C0C-235F-411D-AC7C-80E623C324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10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9F9-EFF9-4392-83B4-5B29CC687598}" type="datetimeFigureOut">
              <a:rPr lang="pt-BR" smtClean="0"/>
              <a:t>20/01/2014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3C0C-235F-411D-AC7C-80E623C324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32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79F9-EFF9-4392-83B4-5B29CC687598}" type="datetimeFigureOut">
              <a:rPr lang="pt-BR" smtClean="0"/>
              <a:t>20/01/2014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F3C0C-235F-411D-AC7C-80E623C324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21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Classificação</a:t>
            </a:r>
            <a:r>
              <a:rPr lang="en-US" dirty="0" smtClean="0"/>
              <a:t> de </a:t>
            </a:r>
            <a:r>
              <a:rPr lang="en-US" dirty="0" err="1" smtClean="0"/>
              <a:t>imagens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Módulo</a:t>
            </a:r>
            <a:r>
              <a:rPr lang="en-US" dirty="0" smtClean="0"/>
              <a:t> RP – TerraLib 5.0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071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4" descr="objectsxfiel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5299" y="4717479"/>
            <a:ext cx="5096102" cy="2095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13"/>
          <p:cNvSpPr>
            <a:spLocks noChangeArrowheads="1"/>
          </p:cNvSpPr>
          <p:nvPr/>
        </p:nvSpPr>
        <p:spPr bwMode="auto">
          <a:xfrm>
            <a:off x="1720216" y="1946995"/>
            <a:ext cx="1554480" cy="1457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lg" len="med"/>
          </a:ln>
        </p:spPr>
        <p:txBody>
          <a:bodyPr wrap="none" lIns="0" tIns="0" rIns="0" bIns="0" anchor="b"/>
          <a:lstStyle/>
          <a:p>
            <a:pPr algn="r"/>
            <a:r>
              <a:rPr lang="pt-BR" dirty="0"/>
              <a:t> </a:t>
            </a:r>
            <a:r>
              <a:rPr lang="pt-BR" sz="2300" i="1" dirty="0"/>
              <a:t>x</a:t>
            </a:r>
            <a:r>
              <a:rPr lang="pt-BR" sz="2300" i="1" baseline="-25000" dirty="0"/>
              <a:t>3</a:t>
            </a:r>
          </a:p>
        </p:txBody>
      </p:sp>
      <p:sp>
        <p:nvSpPr>
          <p:cNvPr id="23556" name="Rectangle 12"/>
          <p:cNvSpPr>
            <a:spLocks noChangeArrowheads="1"/>
          </p:cNvSpPr>
          <p:nvPr/>
        </p:nvSpPr>
        <p:spPr bwMode="auto">
          <a:xfrm>
            <a:off x="1287780" y="2350617"/>
            <a:ext cx="1554480" cy="1457325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lg" len="med"/>
          </a:ln>
        </p:spPr>
        <p:txBody>
          <a:bodyPr wrap="none" lIns="0" tIns="0" rIns="0" bIns="0" anchor="b"/>
          <a:lstStyle/>
          <a:p>
            <a:pPr algn="r"/>
            <a:r>
              <a:rPr lang="pt-BR" dirty="0"/>
              <a:t> </a:t>
            </a:r>
            <a:r>
              <a:rPr lang="pt-BR" sz="2300" i="1" dirty="0"/>
              <a:t>x</a:t>
            </a:r>
            <a:r>
              <a:rPr lang="pt-BR" sz="2300" i="1" baseline="-25000" dirty="0"/>
              <a:t>2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pt-BR" dirty="0" smtClean="0"/>
              <a:t>Espaço da Imagem </a:t>
            </a:r>
            <a:r>
              <a:rPr lang="pt-BR" dirty="0" smtClean="0"/>
              <a:t>X </a:t>
            </a:r>
            <a:r>
              <a:rPr lang="pt-BR" dirty="0" smtClean="0"/>
              <a:t>Espaço de Atributos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857250" y="1539801"/>
            <a:ext cx="1295400" cy="1216224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 type="none" w="sm" len="sm"/>
            <a:tailEnd type="triangle" w="lg" len="med"/>
          </a:ln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857250" y="2756025"/>
            <a:ext cx="1554480" cy="1457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lg" len="med"/>
          </a:ln>
        </p:spPr>
        <p:txBody>
          <a:bodyPr wrap="none" lIns="0" tIns="0" rIns="0" bIns="0" anchor="b"/>
          <a:lstStyle/>
          <a:p>
            <a:pPr algn="r"/>
            <a:r>
              <a:rPr lang="pt-BR" dirty="0"/>
              <a:t> </a:t>
            </a:r>
            <a:r>
              <a:rPr lang="pt-BR" sz="2300" i="1" dirty="0"/>
              <a:t>x</a:t>
            </a:r>
            <a:r>
              <a:rPr lang="pt-BR" sz="2300" i="1" baseline="-25000" dirty="0"/>
              <a:t>1</a:t>
            </a:r>
          </a:p>
        </p:txBody>
      </p:sp>
      <p:sp>
        <p:nvSpPr>
          <p:cNvPr id="23561" name="Line 6"/>
          <p:cNvSpPr>
            <a:spLocks noChangeShapeType="1"/>
          </p:cNvSpPr>
          <p:nvPr/>
        </p:nvSpPr>
        <p:spPr bwMode="auto">
          <a:xfrm>
            <a:off x="857250" y="2756025"/>
            <a:ext cx="2590800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 type="none" w="sm" len="sm"/>
            <a:tailEnd type="triangle" w="lg" len="med"/>
          </a:ln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23562" name="Line 5"/>
          <p:cNvSpPr>
            <a:spLocks noChangeShapeType="1"/>
          </p:cNvSpPr>
          <p:nvPr/>
        </p:nvSpPr>
        <p:spPr bwMode="auto">
          <a:xfrm>
            <a:off x="857250" y="2756025"/>
            <a:ext cx="0" cy="2428875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 type="none" w="sm" len="sm"/>
            <a:tailEnd type="triangle" w="lg" len="med"/>
          </a:ln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23563" name="Text Box 138" descr="Confetes pequenos"/>
          <p:cNvSpPr txBox="1">
            <a:spLocks noChangeArrowheads="1"/>
          </p:cNvSpPr>
          <p:nvPr/>
        </p:nvSpPr>
        <p:spPr bwMode="auto">
          <a:xfrm>
            <a:off x="626746" y="5172398"/>
            <a:ext cx="460691" cy="4001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med"/>
          </a:ln>
        </p:spPr>
        <p:txBody>
          <a:bodyPr wrap="none" lIns="106674" tIns="53337" rIns="106674" bIns="53337">
            <a:spAutoFit/>
          </a:bodyPr>
          <a:lstStyle/>
          <a:p>
            <a:r>
              <a:rPr lang="pt-BR" sz="1900" i="1" dirty="0"/>
              <a:t>lin</a:t>
            </a:r>
          </a:p>
        </p:txBody>
      </p:sp>
      <p:sp>
        <p:nvSpPr>
          <p:cNvPr id="23564" name="Text Box 142" descr="Confetes pequenos"/>
          <p:cNvSpPr txBox="1">
            <a:spLocks noChangeArrowheads="1"/>
          </p:cNvSpPr>
          <p:nvPr/>
        </p:nvSpPr>
        <p:spPr bwMode="auto">
          <a:xfrm>
            <a:off x="3448050" y="2541712"/>
            <a:ext cx="528018" cy="4001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med"/>
          </a:ln>
        </p:spPr>
        <p:txBody>
          <a:bodyPr wrap="none" lIns="106674" tIns="53337" rIns="106674" bIns="53337">
            <a:spAutoFit/>
          </a:bodyPr>
          <a:lstStyle/>
          <a:p>
            <a:r>
              <a:rPr lang="pt-BR" sz="1900" i="1" dirty="0"/>
              <a:t>col</a:t>
            </a:r>
          </a:p>
        </p:txBody>
      </p:sp>
      <p:sp>
        <p:nvSpPr>
          <p:cNvPr id="23565" name="Text Box 143" descr="Confetes pequenos"/>
          <p:cNvSpPr txBox="1">
            <a:spLocks noChangeArrowheads="1"/>
          </p:cNvSpPr>
          <p:nvPr/>
        </p:nvSpPr>
        <p:spPr bwMode="auto">
          <a:xfrm>
            <a:off x="2152651" y="1216547"/>
            <a:ext cx="935180" cy="4001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med"/>
          </a:ln>
        </p:spPr>
        <p:txBody>
          <a:bodyPr wrap="none" lIns="106674" tIns="53337" rIns="106674" bIns="53337">
            <a:spAutoFit/>
          </a:bodyPr>
          <a:lstStyle/>
          <a:p>
            <a:r>
              <a:rPr lang="pt-BR" sz="1900" i="1" dirty="0" smtClean="0"/>
              <a:t>bandas</a:t>
            </a:r>
            <a:endParaRPr lang="pt-BR" sz="1900" i="1" dirty="0"/>
          </a:p>
        </p:txBody>
      </p:sp>
      <p:sp>
        <p:nvSpPr>
          <p:cNvPr id="23566" name="Oval 145"/>
          <p:cNvSpPr>
            <a:spLocks noChangeArrowheads="1"/>
          </p:cNvSpPr>
          <p:nvPr/>
        </p:nvSpPr>
        <p:spPr bwMode="auto">
          <a:xfrm>
            <a:off x="1028700" y="2916760"/>
            <a:ext cx="85726" cy="80367"/>
          </a:xfrm>
          <a:prstGeom prst="ellipse">
            <a:avLst/>
          </a:prstGeom>
          <a:solidFill>
            <a:srgbClr val="000000"/>
          </a:solidFill>
          <a:ln w="12700" cap="sq" algn="ctr">
            <a:noFill/>
            <a:round/>
            <a:headEnd type="none" w="sm" len="sm"/>
            <a:tailEnd type="none" w="lg" len="med"/>
          </a:ln>
        </p:spPr>
        <p:txBody>
          <a:bodyPr wrap="none" lIns="106674" tIns="53337" rIns="106674" bIns="53337" anchor="ctr"/>
          <a:lstStyle/>
          <a:p>
            <a:endParaRPr lang="pt-BR"/>
          </a:p>
        </p:txBody>
      </p:sp>
      <p:sp>
        <p:nvSpPr>
          <p:cNvPr id="23567" name="Oval 146"/>
          <p:cNvSpPr>
            <a:spLocks noChangeArrowheads="1"/>
          </p:cNvSpPr>
          <p:nvPr/>
        </p:nvSpPr>
        <p:spPr bwMode="auto">
          <a:xfrm>
            <a:off x="1461136" y="2513138"/>
            <a:ext cx="85724" cy="80367"/>
          </a:xfrm>
          <a:prstGeom prst="ellipse">
            <a:avLst/>
          </a:prstGeom>
          <a:solidFill>
            <a:srgbClr val="000000"/>
          </a:solidFill>
          <a:ln w="12700" cap="sq" algn="ctr">
            <a:noFill/>
            <a:round/>
            <a:headEnd type="none" w="sm" len="sm"/>
            <a:tailEnd type="none" w="lg" len="med"/>
          </a:ln>
        </p:spPr>
        <p:txBody>
          <a:bodyPr wrap="none" lIns="106674" tIns="53337" rIns="106674" bIns="53337" anchor="ctr"/>
          <a:lstStyle/>
          <a:p>
            <a:endParaRPr lang="pt-BR"/>
          </a:p>
        </p:txBody>
      </p:sp>
      <p:sp>
        <p:nvSpPr>
          <p:cNvPr id="23568" name="Oval 147"/>
          <p:cNvSpPr>
            <a:spLocks noChangeArrowheads="1"/>
          </p:cNvSpPr>
          <p:nvPr/>
        </p:nvSpPr>
        <p:spPr bwMode="auto">
          <a:xfrm>
            <a:off x="1893570" y="2109516"/>
            <a:ext cx="85726" cy="80367"/>
          </a:xfrm>
          <a:prstGeom prst="ellipse">
            <a:avLst/>
          </a:prstGeom>
          <a:solidFill>
            <a:srgbClr val="000000"/>
          </a:solidFill>
          <a:ln w="12700" cap="sq" algn="ctr">
            <a:noFill/>
            <a:round/>
            <a:headEnd type="none" w="sm" len="sm"/>
            <a:tailEnd type="none" w="lg" len="med"/>
          </a:ln>
        </p:spPr>
        <p:txBody>
          <a:bodyPr wrap="none" lIns="106674" tIns="53337" rIns="106674" bIns="53337" anchor="ctr"/>
          <a:lstStyle/>
          <a:p>
            <a:endParaRPr lang="pt-BR"/>
          </a:p>
        </p:txBody>
      </p:sp>
      <p:sp>
        <p:nvSpPr>
          <p:cNvPr id="23569" name="Text Box 149" descr="Confetes pequenos"/>
          <p:cNvSpPr txBox="1">
            <a:spLocks noChangeArrowheads="1"/>
          </p:cNvSpPr>
          <p:nvPr/>
        </p:nvSpPr>
        <p:spPr bwMode="auto">
          <a:xfrm>
            <a:off x="1131570" y="2764954"/>
            <a:ext cx="487942" cy="4001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med"/>
          </a:ln>
        </p:spPr>
        <p:txBody>
          <a:bodyPr wrap="none" lIns="106674" tIns="53337" rIns="106674" bIns="53337">
            <a:spAutoFit/>
          </a:bodyPr>
          <a:lstStyle/>
          <a:p>
            <a:r>
              <a:rPr lang="pt-BR" sz="1900" i="1" dirty="0"/>
              <a:t>10</a:t>
            </a:r>
          </a:p>
        </p:txBody>
      </p:sp>
      <p:sp>
        <p:nvSpPr>
          <p:cNvPr id="23570" name="Text Box 150" descr="Confetes pequenos"/>
          <p:cNvSpPr txBox="1">
            <a:spLocks noChangeArrowheads="1"/>
          </p:cNvSpPr>
          <p:nvPr/>
        </p:nvSpPr>
        <p:spPr bwMode="auto">
          <a:xfrm>
            <a:off x="1573530" y="2364904"/>
            <a:ext cx="487942" cy="4001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med"/>
          </a:ln>
        </p:spPr>
        <p:txBody>
          <a:bodyPr wrap="none" lIns="106674" tIns="53337" rIns="106674" bIns="53337">
            <a:spAutoFit/>
          </a:bodyPr>
          <a:lstStyle/>
          <a:p>
            <a:r>
              <a:rPr lang="pt-BR" sz="1900" i="1" dirty="0"/>
              <a:t>32</a:t>
            </a:r>
          </a:p>
        </p:txBody>
      </p:sp>
      <p:sp>
        <p:nvSpPr>
          <p:cNvPr id="23571" name="Text Box 151" descr="Confetes pequenos"/>
          <p:cNvSpPr txBox="1">
            <a:spLocks noChangeArrowheads="1"/>
          </p:cNvSpPr>
          <p:nvPr/>
        </p:nvSpPr>
        <p:spPr bwMode="auto">
          <a:xfrm>
            <a:off x="1992630" y="1957710"/>
            <a:ext cx="487942" cy="4001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med"/>
          </a:ln>
        </p:spPr>
        <p:txBody>
          <a:bodyPr wrap="none" lIns="106674" tIns="53337" rIns="106674" bIns="53337">
            <a:spAutoFit/>
          </a:bodyPr>
          <a:lstStyle/>
          <a:p>
            <a:r>
              <a:rPr lang="pt-BR" sz="1900" i="1" dirty="0"/>
              <a:t>24</a:t>
            </a:r>
          </a:p>
        </p:txBody>
      </p:sp>
      <p:sp>
        <p:nvSpPr>
          <p:cNvPr id="23572" name="Line 152"/>
          <p:cNvSpPr>
            <a:spLocks noChangeShapeType="1"/>
          </p:cNvSpPr>
          <p:nvPr/>
        </p:nvSpPr>
        <p:spPr bwMode="auto">
          <a:xfrm>
            <a:off x="6473190" y="3402534"/>
            <a:ext cx="1727836" cy="0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 type="none" w="sm" len="sm"/>
            <a:tailEnd type="triangle" w="lg" len="med"/>
          </a:ln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23573" name="Line 154"/>
          <p:cNvSpPr>
            <a:spLocks noChangeShapeType="1"/>
          </p:cNvSpPr>
          <p:nvPr/>
        </p:nvSpPr>
        <p:spPr bwMode="auto">
          <a:xfrm rot="10800000">
            <a:off x="6471286" y="1782689"/>
            <a:ext cx="0" cy="1619846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 type="none" w="sm" len="sm"/>
            <a:tailEnd type="triangle" w="lg" len="med"/>
          </a:ln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23574" name="Line 155"/>
          <p:cNvSpPr>
            <a:spLocks noChangeShapeType="1"/>
          </p:cNvSpPr>
          <p:nvPr/>
        </p:nvSpPr>
        <p:spPr bwMode="auto">
          <a:xfrm flipH="1">
            <a:off x="5173980" y="3402535"/>
            <a:ext cx="1297306" cy="1216223"/>
          </a:xfrm>
          <a:prstGeom prst="line">
            <a:avLst/>
          </a:prstGeom>
          <a:noFill/>
          <a:ln w="25400" cap="sq">
            <a:solidFill>
              <a:srgbClr val="000000"/>
            </a:solidFill>
            <a:round/>
            <a:headEnd type="none" w="sm" len="sm"/>
            <a:tailEnd type="triangle" w="lg" len="med"/>
          </a:ln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23575" name="Text Box 156" descr="Confetes pequenos"/>
          <p:cNvSpPr txBox="1">
            <a:spLocks noChangeArrowheads="1"/>
          </p:cNvSpPr>
          <p:nvPr/>
        </p:nvSpPr>
        <p:spPr bwMode="auto">
          <a:xfrm>
            <a:off x="4850130" y="4538390"/>
            <a:ext cx="427028" cy="4001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med"/>
          </a:ln>
        </p:spPr>
        <p:txBody>
          <a:bodyPr wrap="none" lIns="106674" tIns="53337" rIns="106674" bIns="53337">
            <a:spAutoFit/>
          </a:bodyPr>
          <a:lstStyle/>
          <a:p>
            <a:r>
              <a:rPr lang="pt-BR" sz="1900" i="1" dirty="0"/>
              <a:t>x</a:t>
            </a:r>
            <a:r>
              <a:rPr lang="pt-BR" sz="1900" i="1" baseline="-25000" dirty="0"/>
              <a:t>1</a:t>
            </a:r>
          </a:p>
        </p:txBody>
      </p:sp>
      <p:sp>
        <p:nvSpPr>
          <p:cNvPr id="23576" name="Text Box 157" descr="Confetes pequenos"/>
          <p:cNvSpPr txBox="1">
            <a:spLocks noChangeArrowheads="1"/>
          </p:cNvSpPr>
          <p:nvPr/>
        </p:nvSpPr>
        <p:spPr bwMode="auto">
          <a:xfrm>
            <a:off x="8155306" y="3190007"/>
            <a:ext cx="427028" cy="4001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med"/>
          </a:ln>
        </p:spPr>
        <p:txBody>
          <a:bodyPr wrap="none" lIns="106674" tIns="53337" rIns="106674" bIns="53337">
            <a:spAutoFit/>
          </a:bodyPr>
          <a:lstStyle/>
          <a:p>
            <a:r>
              <a:rPr lang="pt-BR" sz="1900" i="1" dirty="0"/>
              <a:t>x</a:t>
            </a:r>
            <a:r>
              <a:rPr lang="pt-BR" sz="1900" i="1" baseline="-25000" dirty="0"/>
              <a:t>2</a:t>
            </a:r>
          </a:p>
        </p:txBody>
      </p:sp>
      <p:sp>
        <p:nvSpPr>
          <p:cNvPr id="23577" name="Text Box 158" descr="Confetes pequenos"/>
          <p:cNvSpPr txBox="1">
            <a:spLocks noChangeArrowheads="1"/>
          </p:cNvSpPr>
          <p:nvPr/>
        </p:nvSpPr>
        <p:spPr bwMode="auto">
          <a:xfrm>
            <a:off x="6299836" y="1379066"/>
            <a:ext cx="427028" cy="4001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med"/>
          </a:ln>
        </p:spPr>
        <p:txBody>
          <a:bodyPr wrap="none" lIns="106674" tIns="53337" rIns="106674" bIns="53337">
            <a:spAutoFit/>
          </a:bodyPr>
          <a:lstStyle/>
          <a:p>
            <a:r>
              <a:rPr lang="pt-BR" sz="1900" i="1" dirty="0"/>
              <a:t>x</a:t>
            </a:r>
            <a:r>
              <a:rPr lang="pt-BR" sz="1900" i="1" baseline="-25000" dirty="0"/>
              <a:t>3</a:t>
            </a:r>
          </a:p>
        </p:txBody>
      </p:sp>
      <p:sp>
        <p:nvSpPr>
          <p:cNvPr id="23578" name="Line 159"/>
          <p:cNvSpPr>
            <a:spLocks noChangeShapeType="1"/>
          </p:cNvSpPr>
          <p:nvPr/>
        </p:nvSpPr>
        <p:spPr bwMode="auto">
          <a:xfrm>
            <a:off x="5867400" y="3970462"/>
            <a:ext cx="1297306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lg" len="med"/>
          </a:ln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23579" name="Line 160"/>
          <p:cNvSpPr>
            <a:spLocks noChangeShapeType="1"/>
          </p:cNvSpPr>
          <p:nvPr/>
        </p:nvSpPr>
        <p:spPr bwMode="auto">
          <a:xfrm flipH="1">
            <a:off x="7164706" y="3404320"/>
            <a:ext cx="603884" cy="566143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lg" len="med"/>
          </a:ln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23580" name="Line 161"/>
          <p:cNvSpPr>
            <a:spLocks noChangeShapeType="1"/>
          </p:cNvSpPr>
          <p:nvPr/>
        </p:nvSpPr>
        <p:spPr bwMode="auto">
          <a:xfrm flipV="1">
            <a:off x="7164706" y="2756025"/>
            <a:ext cx="0" cy="121443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lg" len="med"/>
          </a:ln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23581" name="Line 162"/>
          <p:cNvSpPr>
            <a:spLocks noChangeShapeType="1"/>
          </p:cNvSpPr>
          <p:nvPr/>
        </p:nvSpPr>
        <p:spPr bwMode="auto">
          <a:xfrm flipV="1">
            <a:off x="7768590" y="2188096"/>
            <a:ext cx="0" cy="121443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lg" len="med"/>
          </a:ln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23582" name="Line 163"/>
          <p:cNvSpPr>
            <a:spLocks noChangeShapeType="1"/>
          </p:cNvSpPr>
          <p:nvPr/>
        </p:nvSpPr>
        <p:spPr bwMode="auto">
          <a:xfrm flipV="1">
            <a:off x="5867400" y="2756025"/>
            <a:ext cx="0" cy="121443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lg" len="med"/>
          </a:ln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23583" name="Line 164"/>
          <p:cNvSpPr>
            <a:spLocks noChangeShapeType="1"/>
          </p:cNvSpPr>
          <p:nvPr/>
        </p:nvSpPr>
        <p:spPr bwMode="auto">
          <a:xfrm>
            <a:off x="5867400" y="2756025"/>
            <a:ext cx="1297306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lg" len="med"/>
          </a:ln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23584" name="Line 165"/>
          <p:cNvSpPr>
            <a:spLocks noChangeShapeType="1"/>
          </p:cNvSpPr>
          <p:nvPr/>
        </p:nvSpPr>
        <p:spPr bwMode="auto">
          <a:xfrm flipH="1">
            <a:off x="7164706" y="2188097"/>
            <a:ext cx="603884" cy="566142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lg" len="med"/>
          </a:ln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23585" name="Line 166"/>
          <p:cNvSpPr>
            <a:spLocks noChangeShapeType="1"/>
          </p:cNvSpPr>
          <p:nvPr/>
        </p:nvSpPr>
        <p:spPr bwMode="auto">
          <a:xfrm flipH="1">
            <a:off x="5865496" y="2188097"/>
            <a:ext cx="603884" cy="566142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lg" len="med"/>
          </a:ln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23586" name="Line 167"/>
          <p:cNvSpPr>
            <a:spLocks noChangeShapeType="1"/>
          </p:cNvSpPr>
          <p:nvPr/>
        </p:nvSpPr>
        <p:spPr bwMode="auto">
          <a:xfrm>
            <a:off x="6471286" y="2188097"/>
            <a:ext cx="1297304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lg" len="med"/>
          </a:ln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23587" name="Text Box 168" descr="Confetes pequenos"/>
          <p:cNvSpPr txBox="1">
            <a:spLocks noChangeArrowheads="1"/>
          </p:cNvSpPr>
          <p:nvPr/>
        </p:nvSpPr>
        <p:spPr bwMode="auto">
          <a:xfrm>
            <a:off x="5695950" y="3970462"/>
            <a:ext cx="487942" cy="4001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med"/>
          </a:ln>
        </p:spPr>
        <p:txBody>
          <a:bodyPr wrap="none" lIns="106674" tIns="53337" rIns="106674" bIns="53337">
            <a:spAutoFit/>
          </a:bodyPr>
          <a:lstStyle/>
          <a:p>
            <a:r>
              <a:rPr lang="pt-BR" sz="1900" i="1" dirty="0"/>
              <a:t>10</a:t>
            </a:r>
            <a:endParaRPr lang="pt-BR" sz="1900" i="1" baseline="-25000" dirty="0"/>
          </a:p>
        </p:txBody>
      </p:sp>
      <p:sp>
        <p:nvSpPr>
          <p:cNvPr id="23588" name="Text Box 169" descr="Confetes pequenos"/>
          <p:cNvSpPr txBox="1">
            <a:spLocks noChangeArrowheads="1"/>
          </p:cNvSpPr>
          <p:nvPr/>
        </p:nvSpPr>
        <p:spPr bwMode="auto">
          <a:xfrm>
            <a:off x="7614286" y="3377531"/>
            <a:ext cx="487942" cy="4001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med"/>
          </a:ln>
        </p:spPr>
        <p:txBody>
          <a:bodyPr wrap="none" lIns="106674" tIns="53337" rIns="106674" bIns="53337">
            <a:spAutoFit/>
          </a:bodyPr>
          <a:lstStyle/>
          <a:p>
            <a:r>
              <a:rPr lang="pt-BR" sz="1900" i="1" dirty="0"/>
              <a:t>32</a:t>
            </a:r>
            <a:endParaRPr lang="pt-BR" sz="1900" i="1" baseline="-25000" dirty="0"/>
          </a:p>
        </p:txBody>
      </p:sp>
      <p:sp>
        <p:nvSpPr>
          <p:cNvPr id="23589" name="Text Box 170" descr="Confetes pequenos"/>
          <p:cNvSpPr txBox="1">
            <a:spLocks noChangeArrowheads="1"/>
          </p:cNvSpPr>
          <p:nvPr/>
        </p:nvSpPr>
        <p:spPr bwMode="auto">
          <a:xfrm>
            <a:off x="6450330" y="1854126"/>
            <a:ext cx="487942" cy="40010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lg" len="med"/>
          </a:ln>
        </p:spPr>
        <p:txBody>
          <a:bodyPr wrap="none" lIns="106674" tIns="53337" rIns="106674" bIns="53337">
            <a:spAutoFit/>
          </a:bodyPr>
          <a:lstStyle/>
          <a:p>
            <a:r>
              <a:rPr lang="pt-BR" sz="1900" i="1" dirty="0"/>
              <a:t>24</a:t>
            </a:r>
            <a:endParaRPr lang="pt-BR" sz="1900" i="1" baseline="-25000" dirty="0"/>
          </a:p>
        </p:txBody>
      </p:sp>
      <p:sp>
        <p:nvSpPr>
          <p:cNvPr id="23590" name="Line 171"/>
          <p:cNvSpPr>
            <a:spLocks noChangeShapeType="1"/>
          </p:cNvSpPr>
          <p:nvPr/>
        </p:nvSpPr>
        <p:spPr bwMode="auto">
          <a:xfrm flipV="1">
            <a:off x="6473190" y="2756025"/>
            <a:ext cx="691516" cy="648295"/>
          </a:xfrm>
          <a:prstGeom prst="lin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triangle" w="lg" len="med"/>
          </a:ln>
        </p:spPr>
        <p:txBody>
          <a:bodyPr lIns="106674" tIns="53337" rIns="106674" bIns="53337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9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943535"/>
              </p:ext>
            </p:extLst>
          </p:nvPr>
        </p:nvGraphicFramePr>
        <p:xfrm>
          <a:off x="632068" y="2239055"/>
          <a:ext cx="2017396" cy="2430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Image" r:id="rId4" imgW="2628571" imgH="3377778" progId="Photoshop.Image.8">
                  <p:embed/>
                </p:oleObj>
              </mc:Choice>
              <mc:Fallback>
                <p:oleObj name="Image" r:id="rId4" imgW="2628571" imgH="3377778" progId="Photoshop.Imag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068" y="2239055"/>
                        <a:ext cx="2017396" cy="2430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 algn="ctr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lg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831567"/>
              </p:ext>
            </p:extLst>
          </p:nvPr>
        </p:nvGraphicFramePr>
        <p:xfrm>
          <a:off x="4577324" y="779943"/>
          <a:ext cx="2017394" cy="243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Image" r:id="rId6" imgW="2628571" imgH="3377778" progId="Photoshop.Image.8">
                  <p:embed/>
                </p:oleObj>
              </mc:Choice>
              <mc:Fallback>
                <p:oleObj name="Image" r:id="rId6" imgW="2628571" imgH="3377778" progId="Photoshop.Imag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7324" y="779943"/>
                        <a:ext cx="2017394" cy="243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 algn="ctr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lg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367752"/>
              </p:ext>
            </p:extLst>
          </p:nvPr>
        </p:nvGraphicFramePr>
        <p:xfrm>
          <a:off x="4577324" y="3696380"/>
          <a:ext cx="2017394" cy="2430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Image" r:id="rId8" imgW="2628571" imgH="3377778" progId="Photoshop.Image.8">
                  <p:embed/>
                </p:oleObj>
              </mc:Choice>
              <mc:Fallback>
                <p:oleObj name="Image" r:id="rId8" imgW="2628571" imgH="3377778" progId="Photoshop.Imag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7324" y="3696380"/>
                        <a:ext cx="2017394" cy="2430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 algn="ctr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lg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18"/>
          <p:cNvSpPr txBox="1">
            <a:spLocks noChangeArrowheads="1"/>
          </p:cNvSpPr>
          <p:nvPr/>
        </p:nvSpPr>
        <p:spPr bwMode="auto">
          <a:xfrm rot="-5400000">
            <a:off x="2709576" y="1779833"/>
            <a:ext cx="1798109" cy="43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 lIns="106674" tIns="53337" rIns="106674" bIns="53337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100">
                <a:latin typeface="Tahoma" pitchFamily="34" charset="0"/>
              </a:rPr>
              <a:t>Segmentador</a:t>
            </a:r>
          </a:p>
        </p:txBody>
      </p:sp>
      <p:sp>
        <p:nvSpPr>
          <p:cNvPr id="11272" name="Text Box 19"/>
          <p:cNvSpPr txBox="1">
            <a:spLocks noChangeArrowheads="1"/>
          </p:cNvSpPr>
          <p:nvPr/>
        </p:nvSpPr>
        <p:spPr bwMode="auto">
          <a:xfrm rot="-5400000">
            <a:off x="2765682" y="4692697"/>
            <a:ext cx="1685899" cy="43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 lIns="106674" tIns="53337" rIns="106674" bIns="53337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100">
                <a:latin typeface="Tahoma" pitchFamily="34" charset="0"/>
              </a:rPr>
              <a:t>Classificador</a:t>
            </a:r>
          </a:p>
        </p:txBody>
      </p:sp>
      <p:sp>
        <p:nvSpPr>
          <p:cNvPr id="11273" name="Text Box 20"/>
          <p:cNvSpPr txBox="1">
            <a:spLocks noChangeArrowheads="1"/>
          </p:cNvSpPr>
          <p:nvPr/>
        </p:nvSpPr>
        <p:spPr bwMode="auto">
          <a:xfrm>
            <a:off x="7112878" y="3210604"/>
            <a:ext cx="1685899" cy="43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 lIns="106674" tIns="53337" rIns="106674" bIns="53337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100">
                <a:latin typeface="Tahoma" pitchFamily="34" charset="0"/>
              </a:rPr>
              <a:t>Classificador</a:t>
            </a:r>
          </a:p>
        </p:txBody>
      </p:sp>
      <p:sp>
        <p:nvSpPr>
          <p:cNvPr id="11274" name="Text Box 21"/>
          <p:cNvSpPr txBox="1">
            <a:spLocks noChangeArrowheads="1"/>
          </p:cNvSpPr>
          <p:nvPr/>
        </p:nvSpPr>
        <p:spPr bwMode="auto">
          <a:xfrm>
            <a:off x="1020688" y="4669715"/>
            <a:ext cx="1198329" cy="43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 lIns="106674" tIns="53337" rIns="106674" bIns="53337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100">
                <a:latin typeface="Tahoma" pitchFamily="34" charset="0"/>
              </a:rPr>
              <a:t>Imagem</a:t>
            </a:r>
          </a:p>
        </p:txBody>
      </p:sp>
      <p:sp>
        <p:nvSpPr>
          <p:cNvPr id="11275" name="Line 22"/>
          <p:cNvSpPr>
            <a:spLocks noChangeShapeType="1"/>
          </p:cNvSpPr>
          <p:nvPr/>
        </p:nvSpPr>
        <p:spPr bwMode="auto">
          <a:xfrm>
            <a:off x="2706614" y="4426827"/>
            <a:ext cx="603884" cy="5661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11276" name="Line 24"/>
          <p:cNvSpPr>
            <a:spLocks noChangeShapeType="1"/>
          </p:cNvSpPr>
          <p:nvPr/>
        </p:nvSpPr>
        <p:spPr bwMode="auto">
          <a:xfrm flipV="1">
            <a:off x="2706614" y="1915799"/>
            <a:ext cx="603884" cy="5661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11277" name="Text Box 25"/>
          <p:cNvSpPr txBox="1">
            <a:spLocks noChangeArrowheads="1"/>
          </p:cNvSpPr>
          <p:nvPr/>
        </p:nvSpPr>
        <p:spPr bwMode="auto">
          <a:xfrm>
            <a:off x="2420864" y="4992970"/>
            <a:ext cx="1026744" cy="60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 lIns="106674" tIns="53337" rIns="106674" bIns="53337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1600" i="1">
                <a:latin typeface="Tahoma" pitchFamily="34" charset="0"/>
              </a:rPr>
              <a:t>Atributos</a:t>
            </a:r>
          </a:p>
          <a:p>
            <a:r>
              <a:rPr lang="pt-BR" altLang="pt-BR" sz="1600" i="1">
                <a:latin typeface="Tahoma" pitchFamily="34" charset="0"/>
              </a:rPr>
              <a:t>de Pixel</a:t>
            </a:r>
          </a:p>
        </p:txBody>
      </p:sp>
      <p:sp>
        <p:nvSpPr>
          <p:cNvPr id="11278" name="Line 26"/>
          <p:cNvSpPr>
            <a:spLocks noChangeShapeType="1"/>
          </p:cNvSpPr>
          <p:nvPr/>
        </p:nvSpPr>
        <p:spPr bwMode="auto">
          <a:xfrm>
            <a:off x="3828659" y="1915799"/>
            <a:ext cx="60579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11279" name="Line 27"/>
          <p:cNvSpPr>
            <a:spLocks noChangeShapeType="1"/>
          </p:cNvSpPr>
          <p:nvPr/>
        </p:nvSpPr>
        <p:spPr bwMode="auto">
          <a:xfrm>
            <a:off x="3828659" y="4992970"/>
            <a:ext cx="60579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11280" name="Text Box 28"/>
          <p:cNvSpPr txBox="1">
            <a:spLocks noChangeArrowheads="1"/>
          </p:cNvSpPr>
          <p:nvPr/>
        </p:nvSpPr>
        <p:spPr bwMode="auto">
          <a:xfrm>
            <a:off x="6594718" y="5480530"/>
            <a:ext cx="1583306" cy="75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 lIns="106674" tIns="53337" rIns="106674" bIns="53337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100">
                <a:latin typeface="Tahoma" pitchFamily="34" charset="0"/>
              </a:rPr>
              <a:t>Imagem</a:t>
            </a:r>
          </a:p>
          <a:p>
            <a:r>
              <a:rPr lang="pt-BR" altLang="pt-BR" sz="2100">
                <a:latin typeface="Tahoma" pitchFamily="34" charset="0"/>
              </a:rPr>
              <a:t>Classificada</a:t>
            </a:r>
          </a:p>
        </p:txBody>
      </p:sp>
      <p:sp>
        <p:nvSpPr>
          <p:cNvPr id="11281" name="Text Box 29"/>
          <p:cNvSpPr txBox="1">
            <a:spLocks noChangeArrowheads="1"/>
          </p:cNvSpPr>
          <p:nvPr/>
        </p:nvSpPr>
        <p:spPr bwMode="auto">
          <a:xfrm>
            <a:off x="6590908" y="699576"/>
            <a:ext cx="1695517" cy="75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 lIns="106674" tIns="53337" rIns="106674" bIns="53337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100">
                <a:latin typeface="Tahoma" pitchFamily="34" charset="0"/>
              </a:rPr>
              <a:t>Imagem</a:t>
            </a:r>
          </a:p>
          <a:p>
            <a:r>
              <a:rPr lang="pt-BR" altLang="pt-BR" sz="2100">
                <a:latin typeface="Tahoma" pitchFamily="34" charset="0"/>
              </a:rPr>
              <a:t>Segmentada</a:t>
            </a:r>
          </a:p>
        </p:txBody>
      </p:sp>
      <p:sp>
        <p:nvSpPr>
          <p:cNvPr id="11282" name="Line 30"/>
          <p:cNvSpPr>
            <a:spLocks noChangeShapeType="1"/>
          </p:cNvSpPr>
          <p:nvPr/>
        </p:nvSpPr>
        <p:spPr bwMode="auto">
          <a:xfrm>
            <a:off x="6680444" y="1996167"/>
            <a:ext cx="1297304" cy="1214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6674" tIns="53337" rIns="106674" bIns="53337"/>
          <a:lstStyle/>
          <a:p>
            <a:endParaRPr lang="pt-BR"/>
          </a:p>
        </p:txBody>
      </p:sp>
      <p:sp>
        <p:nvSpPr>
          <p:cNvPr id="11283" name="Text Box 31"/>
          <p:cNvSpPr txBox="1">
            <a:spLocks noChangeArrowheads="1"/>
          </p:cNvSpPr>
          <p:nvPr/>
        </p:nvSpPr>
        <p:spPr bwMode="auto">
          <a:xfrm>
            <a:off x="7286234" y="1996167"/>
            <a:ext cx="1110998" cy="60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 lIns="106674" tIns="53337" rIns="106674" bIns="53337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1600" i="1">
                <a:latin typeface="Tahoma" pitchFamily="34" charset="0"/>
              </a:rPr>
              <a:t>Atributos</a:t>
            </a:r>
          </a:p>
          <a:p>
            <a:r>
              <a:rPr lang="pt-BR" altLang="pt-BR" sz="1600" i="1">
                <a:latin typeface="Tahoma" pitchFamily="34" charset="0"/>
              </a:rPr>
              <a:t>de Região</a:t>
            </a:r>
          </a:p>
        </p:txBody>
      </p:sp>
      <p:sp>
        <p:nvSpPr>
          <p:cNvPr id="11284" name="Line 32"/>
          <p:cNvSpPr>
            <a:spLocks noChangeShapeType="1"/>
          </p:cNvSpPr>
          <p:nvPr/>
        </p:nvSpPr>
        <p:spPr bwMode="auto">
          <a:xfrm flipH="1">
            <a:off x="6680444" y="3698164"/>
            <a:ext cx="1297304" cy="1214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6674" tIns="53337" rIns="106674" bIns="53337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85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257175" y="295275"/>
            <a:ext cx="8610600" cy="1752600"/>
          </a:xfrm>
          <a:prstGeom prst="roundRect">
            <a:avLst>
              <a:gd name="adj" fmla="val 7829"/>
            </a:avLst>
          </a:prstGeom>
          <a:solidFill>
            <a:srgbClr val="EBEBEB">
              <a:alpha val="70195"/>
            </a:srgbClr>
          </a:solidFill>
          <a:ln w="12700">
            <a:noFill/>
            <a:round/>
            <a:headEnd/>
            <a:tailEnd/>
          </a:ln>
        </p:spPr>
        <p:txBody>
          <a:bodyPr tIns="18288" bIns="18288" anchor="ctr"/>
          <a:lstStyle/>
          <a:p>
            <a:pPr algn="ctr"/>
            <a:r>
              <a:rPr lang="en-US" sz="4500">
                <a:solidFill>
                  <a:srgbClr val="4D4D4D"/>
                </a:solidFill>
                <a:latin typeface="Verdana" pitchFamily="34" charset="0"/>
                <a:cs typeface="Arial" charset="0"/>
              </a:rPr>
              <a:t>Atributos para </a:t>
            </a:r>
            <a:r>
              <a:rPr lang="en-US" sz="4500" b="1">
                <a:solidFill>
                  <a:srgbClr val="FF9933"/>
                </a:solidFill>
                <a:latin typeface="Verdana" pitchFamily="34" charset="0"/>
                <a:cs typeface="Arial" charset="0"/>
              </a:rPr>
              <a:t>Segmentos</a:t>
            </a:r>
          </a:p>
        </p:txBody>
      </p:sp>
      <p:pic>
        <p:nvPicPr>
          <p:cNvPr id="20483" name="Picture 4" descr="attributes_typ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348880"/>
            <a:ext cx="76295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objectsxfield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" y="5076559"/>
            <a:ext cx="4170040" cy="1715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553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TerraLib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Módulos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</a:t>
            </a:r>
          </a:p>
          <a:p>
            <a:pPr lvl="1"/>
            <a:r>
              <a:rPr lang="en-US" dirty="0" err="1" smtClean="0"/>
              <a:t>Kmeans</a:t>
            </a:r>
            <a:endParaRPr lang="en-US" dirty="0" smtClean="0"/>
          </a:p>
          <a:p>
            <a:pPr lvl="1"/>
            <a:r>
              <a:rPr lang="en-US" dirty="0" smtClean="0"/>
              <a:t>Dummy</a:t>
            </a:r>
          </a:p>
          <a:p>
            <a:r>
              <a:rPr lang="en-US" dirty="0" smtClean="0"/>
              <a:t>RP</a:t>
            </a:r>
          </a:p>
          <a:p>
            <a:pPr lvl="1"/>
            <a:r>
              <a:rPr lang="en-US" dirty="0" smtClean="0"/>
              <a:t>EM</a:t>
            </a:r>
          </a:p>
          <a:p>
            <a:pPr lvl="1"/>
            <a:r>
              <a:rPr lang="en-US" dirty="0" err="1" smtClean="0"/>
              <a:t>ISOSeg</a:t>
            </a:r>
            <a:endParaRPr lang="en-US" dirty="0" smtClean="0"/>
          </a:p>
          <a:p>
            <a:pPr lvl="1"/>
            <a:r>
              <a:rPr lang="en-US" dirty="0" err="1" smtClean="0"/>
              <a:t>KMeans</a:t>
            </a:r>
            <a:endParaRPr lang="en-US" dirty="0" smtClean="0"/>
          </a:p>
          <a:p>
            <a:pPr lvl="1"/>
            <a:r>
              <a:rPr lang="en-US" dirty="0" smtClean="0"/>
              <a:t>MAP</a:t>
            </a:r>
          </a:p>
          <a:p>
            <a:pPr lvl="1"/>
            <a:r>
              <a:rPr lang="en-US" dirty="0" smtClean="0"/>
              <a:t>SAM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Métodos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Supervisionados</a:t>
            </a:r>
            <a:endParaRPr lang="en-US" dirty="0" smtClean="0"/>
          </a:p>
          <a:p>
            <a:pPr lvl="1"/>
            <a:r>
              <a:rPr lang="en-US" dirty="0" smtClean="0"/>
              <a:t>SAM</a:t>
            </a:r>
          </a:p>
          <a:p>
            <a:pPr lvl="1"/>
            <a:r>
              <a:rPr lang="en-US" dirty="0" smtClean="0"/>
              <a:t>MAP</a:t>
            </a:r>
          </a:p>
          <a:p>
            <a:pPr lvl="1"/>
            <a:r>
              <a:rPr lang="en-US" i="1" dirty="0" smtClean="0"/>
              <a:t>C4.5, SVM, …</a:t>
            </a:r>
          </a:p>
          <a:p>
            <a:r>
              <a:rPr lang="en-US" dirty="0" err="1" smtClean="0"/>
              <a:t>Não-Supervisionados</a:t>
            </a:r>
            <a:endParaRPr lang="en-US" dirty="0" smtClean="0"/>
          </a:p>
          <a:p>
            <a:pPr lvl="1"/>
            <a:r>
              <a:rPr lang="en-US" dirty="0" err="1" smtClean="0"/>
              <a:t>Kmeans</a:t>
            </a:r>
            <a:endParaRPr lang="en-US" dirty="0" smtClean="0"/>
          </a:p>
          <a:p>
            <a:pPr lvl="1"/>
            <a:r>
              <a:rPr lang="en-US" dirty="0" smtClean="0"/>
              <a:t>EM</a:t>
            </a:r>
          </a:p>
          <a:p>
            <a:pPr lvl="1"/>
            <a:r>
              <a:rPr lang="en-US" dirty="0" err="1" smtClean="0"/>
              <a:t>ISOSeg</a:t>
            </a:r>
            <a:endParaRPr lang="en-US" dirty="0" smtClean="0"/>
          </a:p>
          <a:p>
            <a:pPr lvl="1"/>
            <a:r>
              <a:rPr lang="en-US" dirty="0" err="1" smtClean="0"/>
              <a:t>KMeans</a:t>
            </a:r>
            <a:endParaRPr lang="en-US" dirty="0" smtClean="0"/>
          </a:p>
          <a:p>
            <a:pPr lvl="1"/>
            <a:r>
              <a:rPr lang="en-US" i="1" dirty="0" smtClean="0"/>
              <a:t>SOM, ANN, …</a:t>
            </a:r>
          </a:p>
        </p:txBody>
      </p:sp>
    </p:spTree>
    <p:extLst>
      <p:ext uri="{BB962C8B-B14F-4D97-AF65-F5344CB8AC3E}">
        <p14:creationId xmlns:p14="http://schemas.microsoft.com/office/powerpoint/2010/main" val="32855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Métodos</a:t>
            </a:r>
            <a:r>
              <a:rPr lang="en-US" dirty="0" smtClean="0"/>
              <a:t> </a:t>
            </a:r>
            <a:r>
              <a:rPr lang="en-US" dirty="0" err="1" smtClean="0"/>
              <a:t>supervisionados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/>
              <a:t>Amostras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Conjunto</a:t>
            </a:r>
            <a:r>
              <a:rPr lang="en-US" dirty="0" smtClean="0"/>
              <a:t> de pixels (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conjunto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1 ROI)</a:t>
            </a:r>
            <a:endParaRPr lang="en-US" dirty="0" smtClean="0"/>
          </a:p>
          <a:p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polígonos</a:t>
            </a:r>
            <a:endParaRPr lang="en-U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8201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Arquivo</a:t>
            </a:r>
            <a:r>
              <a:rPr lang="en-US" dirty="0" smtClean="0"/>
              <a:t> </a:t>
            </a:r>
            <a:r>
              <a:rPr lang="en-US" dirty="0" err="1" smtClean="0"/>
              <a:t>classifier.h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1" t="42632" r="56421" b="40176"/>
          <a:stretch/>
        </p:blipFill>
        <p:spPr bwMode="auto">
          <a:xfrm>
            <a:off x="17353" y="1485900"/>
            <a:ext cx="8924100" cy="2447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E:\Área de Trabalho\metodos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7" t="40144" r="56249" b="43333"/>
          <a:stretch/>
        </p:blipFill>
        <p:spPr bwMode="auto">
          <a:xfrm>
            <a:off x="77877" y="3955256"/>
            <a:ext cx="9066123" cy="253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44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Proposta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Uniformizar</a:t>
            </a:r>
            <a:r>
              <a:rPr lang="en-US" dirty="0" smtClean="0"/>
              <a:t> o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amostras</a:t>
            </a:r>
            <a:endParaRPr lang="en-US" dirty="0" smtClean="0"/>
          </a:p>
          <a:p>
            <a:r>
              <a:rPr lang="en-US" dirty="0" smtClean="0"/>
              <a:t>Com 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amostras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-se </a:t>
            </a:r>
            <a:r>
              <a:rPr lang="en-US" dirty="0" err="1" smtClean="0"/>
              <a:t>testar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algoritmos</a:t>
            </a:r>
            <a:r>
              <a:rPr lang="en-US" dirty="0" smtClean="0"/>
              <a:t> </a:t>
            </a:r>
            <a:r>
              <a:rPr lang="en-US" dirty="0" err="1" smtClean="0"/>
              <a:t>supervisionados</a:t>
            </a:r>
            <a:r>
              <a:rPr lang="en-US" dirty="0" smtClean="0"/>
              <a:t> </a:t>
            </a:r>
            <a:r>
              <a:rPr lang="en-US" dirty="0" err="1" smtClean="0"/>
              <a:t>disponíveis</a:t>
            </a:r>
            <a:endParaRPr lang="en-US" dirty="0" smtClean="0"/>
          </a:p>
          <a:p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map&lt;vector&lt;double&gt;, string&gt;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T_amostras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vector&lt;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T_amostras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T_roi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(?)</a:t>
            </a:r>
            <a:endParaRPr lang="pt-B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7716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128</Words>
  <Application>Microsoft Office PowerPoint</Application>
  <PresentationFormat>Apresentação na tela (4:3)</PresentationFormat>
  <Paragraphs>64</Paragraphs>
  <Slides>8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Tema do Office</vt:lpstr>
      <vt:lpstr>Adobe Photoshop Image</vt:lpstr>
      <vt:lpstr>Classificação de imagens</vt:lpstr>
      <vt:lpstr>Apresentação do PowerPoint</vt:lpstr>
      <vt:lpstr>Apresentação do PowerPoint</vt:lpstr>
      <vt:lpstr>Apresentação do PowerPoint</vt:lpstr>
      <vt:lpstr>TerraLib</vt:lpstr>
      <vt:lpstr>Métodos supervisionados  Amostras</vt:lpstr>
      <vt:lpstr>Arquivo classifier.h</vt:lpstr>
      <vt:lpstr>Proposta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Classificação de imagens</dc:title>
  <dc:creator>Thales</dc:creator>
  <cp:lastModifiedBy>Thales</cp:lastModifiedBy>
  <cp:revision>4</cp:revision>
  <dcterms:created xsi:type="dcterms:W3CDTF">2014-01-20T15:13:06Z</dcterms:created>
  <dcterms:modified xsi:type="dcterms:W3CDTF">2014-01-20T15:49:09Z</dcterms:modified>
</cp:coreProperties>
</file>